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0"/>
  </p:notesMasterIdLst>
  <p:sldIdLst>
    <p:sldId id="282" r:id="rId5"/>
    <p:sldId id="283" r:id="rId6"/>
    <p:sldId id="332" r:id="rId7"/>
    <p:sldId id="339" r:id="rId8"/>
    <p:sldId id="333" r:id="rId9"/>
    <p:sldId id="340" r:id="rId10"/>
    <p:sldId id="334" r:id="rId11"/>
    <p:sldId id="341" r:id="rId12"/>
    <p:sldId id="335" r:id="rId13"/>
    <p:sldId id="342" r:id="rId14"/>
    <p:sldId id="336" r:id="rId15"/>
    <p:sldId id="343" r:id="rId16"/>
    <p:sldId id="344" r:id="rId17"/>
    <p:sldId id="337" r:id="rId18"/>
    <p:sldId id="406" r:id="rId19"/>
    <p:sldId id="338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408" r:id="rId39"/>
    <p:sldId id="410" r:id="rId40"/>
    <p:sldId id="409" r:id="rId41"/>
    <p:sldId id="407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11" r:id="rId86"/>
    <p:sldId id="412" r:id="rId87"/>
    <p:sldId id="413" r:id="rId88"/>
    <p:sldId id="414" r:id="rId8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28" autoAdjust="0"/>
    <p:restoredTop sz="90929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6.xml"/><Relationship Id="rId3" Type="http://schemas.openxmlformats.org/officeDocument/2006/relationships/slide" Target="slides/slide24.xml"/><Relationship Id="rId7" Type="http://schemas.openxmlformats.org/officeDocument/2006/relationships/slide" Target="slides/slide44.xml"/><Relationship Id="rId12" Type="http://schemas.openxmlformats.org/officeDocument/2006/relationships/slide" Target="slides/slide68.xml"/><Relationship Id="rId2" Type="http://schemas.openxmlformats.org/officeDocument/2006/relationships/slide" Target="slides/slide22.xml"/><Relationship Id="rId1" Type="http://schemas.openxmlformats.org/officeDocument/2006/relationships/slide" Target="slides/slide19.xml"/><Relationship Id="rId6" Type="http://schemas.openxmlformats.org/officeDocument/2006/relationships/slide" Target="slides/slide42.xml"/><Relationship Id="rId11" Type="http://schemas.openxmlformats.org/officeDocument/2006/relationships/slide" Target="slides/slide67.xml"/><Relationship Id="rId5" Type="http://schemas.openxmlformats.org/officeDocument/2006/relationships/slide" Target="slides/slide39.xml"/><Relationship Id="rId10" Type="http://schemas.openxmlformats.org/officeDocument/2006/relationships/slide" Target="slides/slide65.xml"/><Relationship Id="rId4" Type="http://schemas.openxmlformats.org/officeDocument/2006/relationships/slide" Target="slides/slide26.xml"/><Relationship Id="rId9" Type="http://schemas.openxmlformats.org/officeDocument/2006/relationships/slide" Target="slides/slide6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39A9E-0A43-434D-8C5E-F4A981DF7695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8179-8027-4CFD-9696-91D30015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EFA71-F9A1-4A3B-8043-188D63C3E2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EFA71-F9A1-4A3B-8043-188D63C3E2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EFA71-F9A1-4A3B-8043-188D63C3E2A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B3FF1-E3D4-45BA-A765-282329D6985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67BD8-C237-4196-BDC0-2FC11858223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B646-4C56-441C-8237-76A015D1F2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50F7-E94C-4A66-A39E-FE63E5E6CC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4DB56-28CD-45D1-A49F-9F731AB7BE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5AF7-1741-4E4F-A109-A577C9BDD3D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7152F-CCF3-4BFB-A3C7-1DA15D67EDF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668E2-4943-4B53-8DD2-5C7F36EFCB4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604D5-AB89-4796-AA16-60F32059D2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F75AA-2033-40D7-B2BC-41CF7DD196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719AB-533A-4F59-8D9A-F31469DEB62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FB288315-0671-4CE4-880D-7E0A9525DCE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ar-SA" sz="3200" dirty="0">
              <a:solidFill>
                <a:schemeClr val="tx2"/>
              </a:solidFill>
              <a:latin typeface="Arial" pitchFamily="34" charset="0"/>
            </a:endParaRPr>
          </a:p>
        </p:txBody>
      </p:sp>
      <p:pic>
        <p:nvPicPr>
          <p:cNvPr id="9" name="Picture 4" descr="CTOFF0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000504"/>
            <a:ext cx="258445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0" y="122872"/>
            <a:ext cx="3810000" cy="159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TAIBAH UNIVERSITY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Bauhaus 93" pitchFamily="82" charset="0"/>
                <a:ea typeface="SimSun" pitchFamily="2" charset="-122"/>
                <a:cs typeface="Arial" pitchFamily="34" charset="0"/>
              </a:rPr>
              <a:t>Faculty of Science</a:t>
            </a:r>
          </a:p>
          <a:p>
            <a:pPr marL="0" marR="0" lvl="0" indent="0" algn="ctr" defTabSz="914400" rtl="1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ea typeface="SimSun" pitchFamily="2" charset="-122"/>
                <a:cs typeface="Arial" pitchFamily="34" charset="0"/>
              </a:rPr>
              <a:t>Department of Math.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rial" pitchFamily="34" charset="0"/>
            </a:endParaRPr>
          </a:p>
        </p:txBody>
      </p:sp>
      <p:pic>
        <p:nvPicPr>
          <p:cNvPr id="12" name="صورة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0"/>
            <a:ext cx="1328742" cy="1571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105400" y="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3200" b="1" dirty="0" smtClean="0">
                <a:solidFill>
                  <a:srgbClr val="000000"/>
                </a:solidFill>
                <a:latin typeface="Bauhaus 93" pitchFamily="82" charset="0"/>
                <a:cs typeface="Al-Samsam" pitchFamily="2" charset="-78"/>
              </a:rPr>
              <a:t>جامعة طيبة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كلية</a:t>
            </a: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 العلوم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Bauhaus 93" pitchFamily="82" charset="0"/>
                <a:cs typeface="Al-Samsam" pitchFamily="2" charset="-78"/>
              </a:rPr>
              <a:t>قسم الرياضيات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auhaus 93" pitchFamily="82" charset="0"/>
              <a:cs typeface="Al-Samsam" pitchFamily="2" charset="-78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2145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rtl="1" eaLnBrk="0" hangingPunct="0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Probability and Statistics for Engineers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3000372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effectLst/>
                <a:latin typeface="Bookman Old Style" pitchFamily="18" charset="0"/>
                <a:cs typeface="Arial" pitchFamily="34" charset="0"/>
              </a:rPr>
              <a:t>STAT 301</a:t>
            </a: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6000" y="1785926"/>
            <a:ext cx="9108000" cy="72000"/>
          </a:xfrm>
          <a:prstGeom prst="line">
            <a:avLst/>
          </a:prstGeom>
          <a:ln w="57150">
            <a:headEnd type="none" w="med" len="med"/>
            <a:tailEnd type="none" w="med" len="med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6010870"/>
            <a:ext cx="9144000" cy="70788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GB" sz="4000" dirty="0" smtClean="0">
                <a:solidFill>
                  <a:srgbClr val="FF0000"/>
                </a:solidFill>
                <a:latin typeface="Haettenschweiler" pitchFamily="34" charset="0"/>
              </a:rPr>
              <a:t>Teacher : </a:t>
            </a:r>
            <a:r>
              <a:rPr lang="en-GB" sz="4000" dirty="0" err="1" smtClean="0">
                <a:solidFill>
                  <a:srgbClr val="FF0000"/>
                </a:solidFill>
                <a:latin typeface="Haettenschweiler" pitchFamily="34" charset="0"/>
              </a:rPr>
              <a:t>Dr.</a:t>
            </a:r>
            <a:r>
              <a:rPr lang="en-GB" sz="4000" dirty="0" smtClean="0">
                <a:solidFill>
                  <a:srgbClr val="FF0000"/>
                </a:solidFill>
                <a:latin typeface="Haettenschweiler" pitchFamily="34" charset="0"/>
              </a:rPr>
              <a:t> Osama </a:t>
            </a:r>
            <a:r>
              <a:rPr lang="en-GB" sz="4000" smtClean="0">
                <a:solidFill>
                  <a:srgbClr val="FF0000"/>
                </a:solidFill>
                <a:latin typeface="Haettenschweiler" pitchFamily="34" charset="0"/>
              </a:rPr>
              <a:t>Hosam 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ettenschweiler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5918" y="3500438"/>
            <a:ext cx="621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Second Semester 1432/1433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228600" y="428604"/>
            <a:ext cx="8915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sz="3200" b="1" i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Experiment</a:t>
            </a:r>
            <a:r>
              <a:rPr lang="en-US" sz="3200" b="1" i="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selecting a candy at random from 13 candies</a:t>
            </a:r>
          </a:p>
          <a:p>
            <a:pPr algn="just" eaLnBrk="0" hangingPunct="0"/>
            <a:r>
              <a:rPr lang="en-US" sz="3200" b="1" dirty="0">
                <a:latin typeface="Arial" pitchFamily="34" charset="0"/>
                <a:cs typeface="Arial" pitchFamily="34" charset="0"/>
              </a:rPr>
              <a:t>n(S) = no. of outcomes of the experiment of selecting a candy.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     = no. of different ways of selecting a candy from 13 candies.</a:t>
            </a:r>
          </a:p>
          <a:p>
            <a:pPr eaLnBrk="0" hangingPunct="0"/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1633538" y="3640138"/>
          <a:ext cx="26797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Equation" r:id="rId3" imgW="1168200" imgH="711000" progId="Equation.3">
                  <p:embed/>
                </p:oleObj>
              </mc:Choice>
              <mc:Fallback>
                <p:oleObj name="Equation" r:id="rId3" imgW="11682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640138"/>
                        <a:ext cx="267970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76200"/>
            <a:ext cx="8915400" cy="5570538"/>
            <a:chOff x="0" y="48"/>
            <a:chExt cx="5616" cy="3509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48" y="48"/>
              <a:ext cx="5568" cy="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indent="457200" algn="just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The outcomes of the experiment are equally likely because the selection is made at random.</a:t>
              </a:r>
            </a:p>
            <a:p>
              <a:pPr indent="457200" algn="just" eaLnBrk="0" hangingPunct="0"/>
              <a:r>
                <a:rPr lang="en-US" sz="3200" b="1" i="0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(a</a:t>
              </a:r>
              <a:r>
                <a:rPr lang="en-US" sz="3200" b="1" i="0" dirty="0" smtClean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)</a:t>
              </a:r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 M 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= {getting a mint}</a:t>
              </a:r>
            </a:p>
            <a:p>
              <a:pPr indent="457200" algn="just" eaLnBrk="0" hangingPunct="0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   n(M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) = no. of different ways of selecting </a:t>
              </a:r>
              <a:endParaRPr lang="en-US" sz="3200" b="1" i="0" dirty="0" smtClean="0">
                <a:latin typeface="Arial" pitchFamily="34" charset="0"/>
                <a:cs typeface="Arial" pitchFamily="34" charset="0"/>
              </a:endParaRPr>
            </a:p>
            <a:p>
              <a:pPr indent="457200" algn="just" eaLnBrk="0" hangingPunct="0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    a 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mint </a:t>
              </a:r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candy from 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6 mint candies                 </a:t>
              </a:r>
            </a:p>
          </p:txBody>
        </p:sp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1080" y="1980"/>
            <a:ext cx="1185" cy="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0" name="Equation" r:id="rId3" imgW="1002960" imgH="723600" progId="Equation.3">
                    <p:embed/>
                  </p:oleObj>
                </mc:Choice>
                <mc:Fallback>
                  <p:oleObj name="Equation" r:id="rId3" imgW="1002960" imgH="723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980"/>
                          <a:ext cx="1185" cy="8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0" y="3015"/>
              <a:ext cx="475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lang="en-US" i="0" dirty="0">
                  <a:latin typeface="Arial" pitchFamily="34" charset="0"/>
                  <a:cs typeface="Arial" pitchFamily="34" charset="0"/>
                </a:rPr>
                <a:t>     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P(M )= P({getting a mint})=</a:t>
              </a: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915" y="2880"/>
            <a:ext cx="1191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1" name="Equation" r:id="rId5" imgW="1168200" imgH="660240" progId="Equation.3">
                    <p:embed/>
                  </p:oleObj>
                </mc:Choice>
                <mc:Fallback>
                  <p:oleObj name="Equation" r:id="rId5" imgW="1168200" imgH="6602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2880"/>
                          <a:ext cx="1191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22401" y="5000610"/>
            <a:ext cx="3873501" cy="1454150"/>
            <a:chOff x="704" y="4692"/>
            <a:chExt cx="2440" cy="916"/>
          </a:xfrm>
        </p:grpSpPr>
        <p:graphicFrame>
          <p:nvGraphicFramePr>
            <p:cNvPr id="5" name="Object 0"/>
            <p:cNvGraphicFramePr>
              <a:graphicFrameLocks noChangeAspect="1"/>
            </p:cNvGraphicFramePr>
            <p:nvPr/>
          </p:nvGraphicFramePr>
          <p:xfrm>
            <a:off x="704" y="4712"/>
            <a:ext cx="751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4" name="Equation" r:id="rId3" imgW="787320" imgH="711000" progId="Equation.3">
                    <p:embed/>
                  </p:oleObj>
                </mc:Choice>
                <mc:Fallback>
                  <p:oleObj name="Equation" r:id="rId3" imgW="787320" imgH="7110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4712"/>
                          <a:ext cx="751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"/>
            <p:cNvGraphicFramePr>
              <a:graphicFrameLocks noChangeAspect="1"/>
            </p:cNvGraphicFramePr>
            <p:nvPr/>
          </p:nvGraphicFramePr>
          <p:xfrm>
            <a:off x="1698" y="4692"/>
            <a:ext cx="1446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5" name="Equation" r:id="rId5" imgW="1498320" imgH="711000" progId="Equation.3">
                    <p:embed/>
                  </p:oleObj>
                </mc:Choice>
                <mc:Fallback>
                  <p:oleObj name="Equation" r:id="rId5" imgW="1498320" imgH="7110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4692"/>
                          <a:ext cx="1446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57148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(b)</a:t>
            </a:r>
            <a:r>
              <a:rPr lang="en-US" i="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 = {getting a toffee or chocolate}</a:t>
            </a:r>
          </a:p>
          <a:p>
            <a:pPr indent="457200"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	 n(T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 = no. of different ways of </a:t>
            </a:r>
            <a:endParaRPr lang="en-US" sz="3200" b="1" i="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457200"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   selecting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toffee or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 chocolate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indent="457200"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    candy</a:t>
            </a:r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457200"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                = no. of different ways of selecting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</a:p>
          <a:p>
            <a:pPr indent="457200"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   a toffee candy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+ no. of different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indent="457200"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  ways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of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selecting chocolate </a:t>
            </a:r>
          </a:p>
          <a:p>
            <a:pPr indent="457200"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  candy</a:t>
            </a:r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52400"/>
            <a:ext cx="88582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457200" algn="just"/>
            <a:r>
              <a:rPr lang="en-US" i="0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= no. of different ways of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indent="457200" algn="just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              selecting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candy from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7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candies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  <a:p>
            <a:pPr indent="457200" eaLnBrk="0" hangingPunct="0"/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928794" y="1428736"/>
          <a:ext cx="18573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3" imgW="990360" imgH="711000" progId="Equation.3">
                  <p:embed/>
                </p:oleObj>
              </mc:Choice>
              <mc:Fallback>
                <p:oleObj name="Equation" r:id="rId3" imgW="99036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428736"/>
                        <a:ext cx="18573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14282" y="3286124"/>
            <a:ext cx="9144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i="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3200" b="1" i="0" dirty="0"/>
              <a:t>P(T</a:t>
            </a:r>
            <a:r>
              <a:rPr lang="en-US" sz="3200" b="1" i="0" dirty="0">
                <a:sym typeface="Symbol" pitchFamily="18" charset="2"/>
              </a:rPr>
              <a:t></a:t>
            </a:r>
            <a:r>
              <a:rPr lang="en-US" sz="3200" b="1" i="0" dirty="0"/>
              <a:t>C</a:t>
            </a:r>
            <a:r>
              <a:rPr lang="en-US" sz="3200" b="1" i="0" dirty="0">
                <a:sym typeface="Symbol" pitchFamily="18" charset="2"/>
              </a:rPr>
              <a:t> )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= P({getting a toffee or chocolate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})</a:t>
            </a:r>
          </a:p>
          <a:p>
            <a:pPr algn="just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</a:t>
            </a:r>
          </a:p>
          <a:p>
            <a:pPr algn="just"/>
            <a:endParaRPr lang="en-US" sz="3200" b="1" i="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algn="just"/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       =</a:t>
            </a:r>
          </a:p>
          <a:p>
            <a:pPr algn="just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hangingPunct="0"/>
            <a:endParaRPr lang="en-US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928926" y="4500570"/>
          <a:ext cx="23987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Equation" r:id="rId5" imgW="1460160" imgH="660240" progId="Equation.3">
                  <p:embed/>
                </p:oleObj>
              </mc:Choice>
              <mc:Fallback>
                <p:oleObj name="Equation" r:id="rId5" imgW="146016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500570"/>
                        <a:ext cx="2398713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428604"/>
            <a:ext cx="883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Example 2.26:</a:t>
            </a:r>
          </a:p>
          <a:p>
            <a:pPr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In a poker hand consisting of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cards, find the probability of holding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aces and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jacks.</a:t>
            </a:r>
            <a:r>
              <a:rPr lang="en-GB" sz="3200" b="1" i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204864"/>
            <a:ext cx="9172137" cy="413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428604"/>
            <a:ext cx="883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Example 2.26:</a:t>
            </a:r>
          </a:p>
          <a:p>
            <a:pPr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In a poker hand consisting of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cards, find the probability of holding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aces and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jacks.</a:t>
            </a:r>
            <a:r>
              <a:rPr lang="en-GB" sz="3200" b="1" i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28600" y="2500306"/>
            <a:ext cx="8915400" cy="3638550"/>
            <a:chOff x="144" y="1665"/>
            <a:chExt cx="5616" cy="2292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44" y="1665"/>
              <a:ext cx="5616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lang="en-US" sz="3200" b="1" i="0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Solution:</a:t>
              </a:r>
            </a:p>
            <a:p>
              <a:pPr algn="just" eaLnBrk="0" hangingPunct="0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Experiment: selecting </a:t>
              </a:r>
              <a:r>
                <a:rPr lang="en-US" sz="3200" b="1" i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cards from </a:t>
              </a:r>
              <a:r>
                <a:rPr lang="en-US" sz="3200" b="1" i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52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cards.</a:t>
              </a:r>
            </a:p>
            <a:p>
              <a:pPr algn="just" eaLnBrk="0" hangingPunct="0"/>
              <a:r>
                <a:rPr lang="en-US" sz="3200" b="1" i="0" dirty="0">
                  <a:solidFill>
                    <a:schemeClr val="accent6">
                      <a:lumMod val="75000"/>
                    </a:schemeClr>
                  </a:solidFill>
                </a:rPr>
                <a:t>n(S)</a:t>
              </a:r>
              <a:r>
                <a:rPr lang="en-US" sz="3200" b="1" i="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 = no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. of outcomes of the experiment of selecting 5 </a:t>
              </a:r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cards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from </a:t>
              </a:r>
              <a:r>
                <a:rPr lang="en-US" sz="3200" b="1" i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52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cards.</a:t>
              </a:r>
            </a:p>
          </p:txBody>
        </p:sp>
        <p:graphicFrame>
          <p:nvGraphicFramePr>
            <p:cNvPr id="10" name="Object 0"/>
            <p:cNvGraphicFramePr>
              <a:graphicFrameLocks noChangeAspect="1"/>
            </p:cNvGraphicFramePr>
            <p:nvPr/>
          </p:nvGraphicFramePr>
          <p:xfrm>
            <a:off x="810" y="3105"/>
            <a:ext cx="3401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6" name="Equation" r:id="rId3" imgW="2857320" imgH="711000" progId="Equation.3">
                    <p:embed/>
                  </p:oleObj>
                </mc:Choice>
                <mc:Fallback>
                  <p:oleObj name="Equation" r:id="rId3" imgW="285732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105"/>
                          <a:ext cx="3401" cy="8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9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6200" y="152400"/>
            <a:ext cx="8915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latin typeface="Arial" pitchFamily="34" charset="0"/>
                <a:cs typeface="Arial" pitchFamily="34" charset="0"/>
              </a:rPr>
              <a:t>The outcomes of the experiment are equally likely because the selection is made at random.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Define the event </a:t>
            </a:r>
            <a:r>
              <a:rPr lang="en-US" sz="3200" b="1" i="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= {holding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aces and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jacks}</a:t>
            </a:r>
          </a:p>
          <a:p>
            <a:pPr algn="just" eaLnBrk="0" hangingPunct="0"/>
            <a:r>
              <a:rPr lang="en-US" sz="3200" b="1" i="0" dirty="0">
                <a:solidFill>
                  <a:srgbClr val="002060"/>
                </a:solidFill>
              </a:rPr>
              <a:t>n(A)</a:t>
            </a:r>
            <a:r>
              <a:rPr lang="en-US" sz="3200" b="1" i="0" dirty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3200" b="1" i="0" dirty="0">
                <a:latin typeface="Arial" pitchFamily="34" charset="0"/>
              </a:rPr>
              <a:t>= no. of ways of selecting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</a:rPr>
              <a:t> aces and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en-US" sz="3200" b="1" i="0" dirty="0">
                <a:latin typeface="Arial" pitchFamily="34" charset="0"/>
              </a:rPr>
              <a:t> </a:t>
            </a:r>
            <a:endParaRPr lang="en-US" sz="3200" b="1" i="0" dirty="0" smtClean="0">
              <a:latin typeface="Arial" pitchFamily="34" charset="0"/>
            </a:endParaRP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</a:rPr>
              <a:t>          jacks</a:t>
            </a:r>
            <a:endParaRPr lang="en-US" sz="3200" b="1" i="0" dirty="0">
              <a:latin typeface="Arial" pitchFamily="34" charset="0"/>
            </a:endParaRPr>
          </a:p>
          <a:p>
            <a:pPr algn="just" eaLnBrk="0" hangingPunct="0"/>
            <a:r>
              <a:rPr lang="en-US" sz="3200" b="1" i="0" dirty="0">
                <a:latin typeface="Arial" pitchFamily="34" charset="0"/>
              </a:rPr>
              <a:t>        = (no. of ways of selecting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</a:rPr>
              <a:t> aces) </a:t>
            </a:r>
            <a:r>
              <a:rPr lang="en-US" sz="3200" b="1" i="0" dirty="0">
                <a:sym typeface="Symbol" pitchFamily="18" charset="2"/>
              </a:rPr>
              <a:t></a:t>
            </a:r>
            <a:r>
              <a:rPr lang="en-US" sz="3200" b="1" i="0" dirty="0">
                <a:latin typeface="Arial" pitchFamily="34" charset="0"/>
              </a:rPr>
              <a:t> (no. </a:t>
            </a:r>
            <a:endParaRPr lang="en-US" sz="3200" b="1" i="0" dirty="0" smtClean="0">
              <a:latin typeface="Arial" pitchFamily="34" charset="0"/>
            </a:endParaRP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</a:rPr>
              <a:t>           of ways </a:t>
            </a:r>
            <a:r>
              <a:rPr lang="en-US" sz="3200" b="1" i="0" dirty="0">
                <a:latin typeface="Arial" pitchFamily="34" charset="0"/>
              </a:rPr>
              <a:t>of selecting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en-US" sz="3200" b="1" i="0" dirty="0">
                <a:latin typeface="Arial" pitchFamily="34" charset="0"/>
              </a:rPr>
              <a:t> jacks)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</a:rPr>
              <a:t>        = (no. of ways of selecting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</a:rPr>
              <a:t> aces from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en-US" sz="3200" b="1" i="0" dirty="0">
                <a:latin typeface="Arial" pitchFamily="34" charset="0"/>
              </a:rPr>
              <a:t> </a:t>
            </a:r>
            <a:endParaRPr lang="en-US" sz="3200" b="1" i="0" dirty="0" smtClean="0">
              <a:latin typeface="Arial" pitchFamily="34" charset="0"/>
            </a:endParaRP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</a:rPr>
              <a:t>           aces</a:t>
            </a:r>
            <a:r>
              <a:rPr lang="en-US" sz="3200" b="1" i="0" dirty="0">
                <a:latin typeface="Arial" pitchFamily="34" charset="0"/>
              </a:rPr>
              <a:t>) </a:t>
            </a:r>
            <a:r>
              <a:rPr lang="en-US" sz="3200" b="1" i="0" dirty="0">
                <a:sym typeface="Symbol" pitchFamily="18" charset="2"/>
              </a:rPr>
              <a:t></a:t>
            </a:r>
            <a:r>
              <a:rPr lang="en-US" sz="3200" b="1" i="0" dirty="0">
                <a:latin typeface="Arial" pitchFamily="34" charset="0"/>
              </a:rPr>
              <a:t> (</a:t>
            </a:r>
            <a:r>
              <a:rPr lang="en-US" sz="3200" b="1" i="0" dirty="0" smtClean="0">
                <a:latin typeface="Arial" pitchFamily="34" charset="0"/>
              </a:rPr>
              <a:t>no. of </a:t>
            </a:r>
            <a:r>
              <a:rPr lang="en-US" sz="3200" b="1" i="0" dirty="0">
                <a:latin typeface="Arial" pitchFamily="34" charset="0"/>
              </a:rPr>
              <a:t>ways of selecting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en-US" sz="3200" b="1" i="0" dirty="0">
                <a:latin typeface="Arial" pitchFamily="34" charset="0"/>
              </a:rPr>
              <a:t> </a:t>
            </a:r>
            <a:r>
              <a:rPr lang="en-US" sz="3200" b="1" i="0" dirty="0" smtClean="0">
                <a:latin typeface="Arial" pitchFamily="34" charset="0"/>
              </a:rPr>
              <a:t> </a:t>
            </a: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</a:rPr>
              <a:t>          jacks </a:t>
            </a:r>
            <a:r>
              <a:rPr lang="en-US" sz="3200" b="1" i="0" dirty="0">
                <a:latin typeface="Arial" pitchFamily="34" charset="0"/>
              </a:rPr>
              <a:t>from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en-US" sz="3200" b="1" i="0" dirty="0">
                <a:latin typeface="Arial" pitchFamily="34" charset="0"/>
              </a:rPr>
              <a:t> jacks)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852488" y="174625"/>
          <a:ext cx="1168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2" name="Equation" r:id="rId3" imgW="609480" imgH="711000" progId="Equation.3">
                  <p:embed/>
                </p:oleObj>
              </mc:Choice>
              <mc:Fallback>
                <p:oleObj name="Equation" r:id="rId3" imgW="6094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74625"/>
                        <a:ext cx="1168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86050" y="285728"/>
          <a:ext cx="6810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3" name="Equation" r:id="rId5" imgW="406080" imgH="711000" progId="Equation.3">
                  <p:embed/>
                </p:oleObj>
              </mc:Choice>
              <mc:Fallback>
                <p:oleObj name="Equation" r:id="rId5" imgW="4060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85728"/>
                        <a:ext cx="68103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071670" y="785794"/>
            <a:ext cx="4000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i="0" dirty="0">
                <a:sym typeface="Symbol" pitchFamily="18" charset="2"/>
              </a:rPr>
              <a:t></a:t>
            </a:r>
            <a:r>
              <a:rPr lang="en-GB" sz="3200" i="0" dirty="0"/>
              <a:t> </a:t>
            </a:r>
            <a:endParaRPr lang="en-GB" sz="3200" i="0" dirty="0">
              <a:sym typeface="Symbol" pitchFamily="18" charset="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17512" y="2041518"/>
            <a:ext cx="6078538" cy="1430338"/>
            <a:chOff x="572" y="2390"/>
            <a:chExt cx="3829" cy="901"/>
          </a:xfrm>
        </p:grpSpPr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572" y="2390"/>
            <a:ext cx="1113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4" name="Equation" r:id="rId7" imgW="863280" imgH="672840" progId="Equation.3">
                    <p:embed/>
                  </p:oleObj>
                </mc:Choice>
                <mc:Fallback>
                  <p:oleObj name="Equation" r:id="rId7" imgW="863280" imgH="6728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2390"/>
                          <a:ext cx="1113" cy="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1713" y="2589"/>
              <a:ext cx="2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6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</a:t>
              </a:r>
              <a:r>
                <a:rPr lang="en-US" i="0" dirty="0">
                  <a:latin typeface="Arial" pitchFamily="34" charset="0"/>
                  <a:cs typeface="Arial" pitchFamily="34" charset="0"/>
                </a:rPr>
                <a:t> </a:t>
              </a:r>
              <a:endParaRPr lang="en-US" i="0" dirty="0"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graphicFrame>
          <p:nvGraphicFramePr>
            <p:cNvPr id="8" name="Object 15"/>
            <p:cNvGraphicFramePr>
              <a:graphicFrameLocks noChangeAspect="1"/>
            </p:cNvGraphicFramePr>
            <p:nvPr/>
          </p:nvGraphicFramePr>
          <p:xfrm>
            <a:off x="2073" y="2409"/>
            <a:ext cx="2328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5" name="Equation" r:id="rId9" imgW="1790640" imgH="672840" progId="Equation.3">
                    <p:embed/>
                  </p:oleObj>
                </mc:Choice>
                <mc:Fallback>
                  <p:oleObj name="Equation" r:id="rId9" imgW="1790640" imgH="6728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2409"/>
                          <a:ext cx="2328" cy="8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304800" y="3929066"/>
            <a:ext cx="883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0" dirty="0">
                <a:latin typeface="Arial" pitchFamily="34" charset="0"/>
                <a:cs typeface="Arial" pitchFamily="34" charset="0"/>
              </a:rPr>
              <a:t>P(A )= P({holding 2 aces and 3 jacks })</a:t>
            </a:r>
            <a:r>
              <a:rPr lang="en-GB" sz="3200" b="1" i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428728" y="4929198"/>
          <a:ext cx="610711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6" name="Equation" r:id="rId11" imgW="3098520" imgH="660240" progId="Equation.3">
                  <p:embed/>
                </p:oleObj>
              </mc:Choice>
              <mc:Fallback>
                <p:oleObj name="Equation" r:id="rId11" imgW="3098520" imgH="660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929198"/>
                        <a:ext cx="6107112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2780928"/>
            <a:ext cx="8715436" cy="1446550"/>
          </a:xfr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Additive Rule</a:t>
            </a:r>
            <a:endParaRPr lang="en-US" sz="8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" y="152400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u="sng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2.5 Additive Rules:</a:t>
            </a:r>
          </a:p>
          <a:p>
            <a:pPr algn="just"/>
            <a:endParaRPr lang="en-US" sz="3200" b="1" i="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Theorem 2.10: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If A and B are any two events, then:</a:t>
            </a:r>
          </a:p>
          <a:p>
            <a:pPr algn="ctr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P(A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P(A) + P(B) 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P(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eaLnBrk="0" hangingPunct="0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" y="3143248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Corollary 1: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If A and B are mutually exclusive (disjoint) events, then:</a:t>
            </a:r>
          </a:p>
          <a:p>
            <a:pPr algn="ctr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P(A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P(A) + P(B)</a:t>
            </a:r>
          </a:p>
          <a:p>
            <a:pPr eaLnBrk="0" hangingPunct="0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20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068960"/>
            <a:ext cx="8715436" cy="1446550"/>
          </a:xfrm>
        </p:spPr>
        <p:txBody>
          <a:bodyPr wrap="square">
            <a:spAutoFit/>
          </a:bodyPr>
          <a:lstStyle/>
          <a:p>
            <a:r>
              <a:rPr lang="en-US" sz="8800" dirty="0" smtClean="0">
                <a:latin typeface="Haettenschweiler" pitchFamily="34" charset="0"/>
              </a:rPr>
              <a:t>Probability</a:t>
            </a:r>
            <a:endParaRPr lang="en-US" sz="8800" dirty="0">
              <a:solidFill>
                <a:schemeClr val="tx1"/>
              </a:solidFill>
              <a:latin typeface="Haettenschweiler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714356"/>
            <a:ext cx="6743102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0" i="0" dirty="0" smtClean="0">
                <a:solidFill>
                  <a:srgbClr val="FF0000"/>
                </a:solidFill>
                <a:latin typeface="Haettenschweiler" pitchFamily="34" charset="0"/>
              </a:rPr>
              <a:t>Chapter 2: Lesson 2</a:t>
            </a:r>
            <a:endParaRPr lang="en-US" sz="8000" i="0" dirty="0">
              <a:solidFill>
                <a:srgbClr val="FF0000"/>
              </a:solidFill>
              <a:latin typeface="Haettenschweil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57148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Corollary </a:t>
            </a:r>
            <a:r>
              <a:rPr lang="en-US" sz="3200" b="1" i="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2:</a:t>
            </a:r>
            <a:endParaRPr lang="en-US" sz="3200" b="1" i="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If 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, 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, …, 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are n mutually exclusive (disjoint) events, then:</a:t>
            </a:r>
          </a:p>
          <a:p>
            <a:pPr algn="ctr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P(A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 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…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  <a:sym typeface="Symbol" pitchFamily="18" charset="2"/>
              </a:rPr>
              <a:t> n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P(A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 + P(A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 +… + P(A</a:t>
            </a:r>
            <a:r>
              <a:rPr lang="en-US" sz="3200" b="1" i="0" baseline="-30000" dirty="0"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eaLnBrk="0" hangingPunct="0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571736" y="3429000"/>
          <a:ext cx="32527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Equation" r:id="rId3" imgW="1790640" imgH="444240" progId="Equation.3">
                  <p:embed/>
                </p:oleObj>
              </mc:Choice>
              <mc:Fallback>
                <p:oleObj name="Equation" r:id="rId3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429000"/>
                        <a:ext cx="325278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6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500034" y="428604"/>
            <a:ext cx="82153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3300"/>
                </a:solidFill>
              </a:rPr>
              <a:t>Corollary 3:</a:t>
            </a:r>
          </a:p>
          <a:p>
            <a:r>
              <a:rPr lang="en-US" sz="3200" b="1" i="0" dirty="0" smtClean="0"/>
              <a:t> If A</a:t>
            </a:r>
            <a:r>
              <a:rPr lang="en-US" sz="3200" b="1" i="0" baseline="-25000" dirty="0" smtClean="0"/>
              <a:t>1</a:t>
            </a:r>
            <a:r>
              <a:rPr lang="en-US" sz="3200" b="1" i="0" dirty="0" smtClean="0"/>
              <a:t>, A</a:t>
            </a:r>
            <a:r>
              <a:rPr lang="en-US" sz="3200" b="1" i="0" baseline="-25000" dirty="0" smtClean="0"/>
              <a:t>2</a:t>
            </a:r>
            <a:r>
              <a:rPr lang="en-US" sz="3200" b="1" i="0" dirty="0" smtClean="0"/>
              <a:t>, …, A</a:t>
            </a:r>
            <a:r>
              <a:rPr lang="en-US" sz="3200" b="1" i="0" baseline="-25000" dirty="0" smtClean="0"/>
              <a:t>n</a:t>
            </a:r>
            <a:r>
              <a:rPr lang="en-US" sz="3200" b="1" i="0" dirty="0" smtClean="0"/>
              <a:t> is a partition of sample space S, then</a:t>
            </a:r>
          </a:p>
          <a:p>
            <a:r>
              <a:rPr lang="pl-PL" sz="3200" b="1" i="0" dirty="0" smtClean="0"/>
              <a:t>P</a:t>
            </a:r>
            <a:r>
              <a:rPr lang="en-US" sz="3200" b="1" i="0" dirty="0" smtClean="0"/>
              <a:t>(</a:t>
            </a:r>
            <a:r>
              <a:rPr lang="pl-PL" sz="3200" b="1" i="0" dirty="0" smtClean="0"/>
              <a:t>A</a:t>
            </a:r>
            <a:r>
              <a:rPr lang="en-US" sz="3200" b="1" i="0" baseline="-25000" dirty="0" smtClean="0"/>
              <a:t>1</a:t>
            </a:r>
            <a:r>
              <a:rPr lang="pl-PL" sz="3200" b="1" i="0" dirty="0" smtClean="0"/>
              <a:t>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pl-PL" sz="3200" b="1" i="0" dirty="0" smtClean="0"/>
              <a:t> A</a:t>
            </a:r>
            <a:r>
              <a:rPr lang="pl-PL" sz="3200" b="1" i="0" baseline="-25000" dirty="0" smtClean="0"/>
              <a:t>2</a:t>
            </a:r>
            <a:r>
              <a:rPr lang="pl-PL" sz="3200" b="1" i="0" dirty="0" smtClean="0"/>
              <a:t>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pl-PL" sz="3200" b="1" i="0" dirty="0" smtClean="0"/>
              <a:t> </a:t>
            </a:r>
            <a:r>
              <a:rPr lang="en-US" sz="3200" b="1" i="0" dirty="0" smtClean="0"/>
              <a:t>….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</a:t>
            </a:r>
            <a:r>
              <a:rPr lang="pl-PL" sz="3200" b="1" i="0" dirty="0" smtClean="0"/>
              <a:t> A</a:t>
            </a:r>
            <a:r>
              <a:rPr lang="pl-PL" sz="3200" b="1" i="0" baseline="-25000" dirty="0" smtClean="0"/>
              <a:t>n</a:t>
            </a:r>
            <a:r>
              <a:rPr lang="pl-PL" sz="3200" b="1" i="0" dirty="0" smtClean="0"/>
              <a:t>) =</a:t>
            </a:r>
            <a:endParaRPr lang="en-US" sz="3200" b="1" i="0" dirty="0" smtClean="0"/>
          </a:p>
          <a:p>
            <a:r>
              <a:rPr lang="en-US" sz="3200" b="1" i="0" dirty="0" smtClean="0"/>
              <a:t>   </a:t>
            </a:r>
            <a:r>
              <a:rPr lang="pl-PL" sz="3200" b="1" i="0" dirty="0" smtClean="0"/>
              <a:t> P</a:t>
            </a:r>
            <a:r>
              <a:rPr lang="en-US" sz="3200" b="1" i="0" dirty="0" smtClean="0"/>
              <a:t>(</a:t>
            </a:r>
            <a:r>
              <a:rPr lang="pl-PL" sz="3200" b="1" i="0" dirty="0" smtClean="0"/>
              <a:t>A</a:t>
            </a:r>
            <a:r>
              <a:rPr lang="en-US" sz="3200" b="1" i="0" baseline="-25000" dirty="0" smtClean="0"/>
              <a:t>1</a:t>
            </a:r>
            <a:r>
              <a:rPr lang="pl-PL" sz="3200" b="1" i="0" dirty="0" smtClean="0"/>
              <a:t>) + P(A</a:t>
            </a:r>
            <a:r>
              <a:rPr lang="pl-PL" sz="3200" b="1" i="0" baseline="-25000" dirty="0" smtClean="0"/>
              <a:t>2</a:t>
            </a:r>
            <a:r>
              <a:rPr lang="pl-PL" sz="3200" b="1" i="0" dirty="0" smtClean="0"/>
              <a:t>) </a:t>
            </a:r>
            <a:r>
              <a:rPr lang="en-US" sz="3200" b="1" i="0" dirty="0" smtClean="0"/>
              <a:t>…</a:t>
            </a:r>
            <a:r>
              <a:rPr lang="pl-PL" sz="3200" b="1" i="0" dirty="0" smtClean="0"/>
              <a:t>+ P(A</a:t>
            </a:r>
            <a:r>
              <a:rPr lang="en-US" sz="3200" b="1" i="0" baseline="-25000" dirty="0" smtClean="0"/>
              <a:t>n</a:t>
            </a:r>
            <a:r>
              <a:rPr lang="pl-PL" sz="3200" b="1" i="0" dirty="0" smtClean="0"/>
              <a:t>) = P(S) = 1.</a:t>
            </a:r>
            <a:endParaRPr lang="x-none" sz="3200" b="1" i="0" dirty="0"/>
          </a:p>
        </p:txBody>
      </p:sp>
    </p:spTree>
    <p:extLst>
      <p:ext uri="{BB962C8B-B14F-4D97-AF65-F5344CB8AC3E}">
        <p14:creationId xmlns:p14="http://schemas.microsoft.com/office/powerpoint/2010/main" val="33456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6200" y="152400"/>
            <a:ext cx="8839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Note: Two event Problems:</a:t>
            </a:r>
          </a:p>
          <a:p>
            <a:r>
              <a:rPr lang="en-US" sz="3200" b="1" i="0" dirty="0">
                <a:latin typeface="Arial" pitchFamily="34" charset="0"/>
              </a:rPr>
              <a:t>Total area= P(S)=1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* In Venn diagrams,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consider</a:t>
            </a:r>
            <a:r>
              <a:rPr lang="en-GB" sz="3200" b="1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0" dirty="0" smtClean="0">
                <a:latin typeface="Arial" pitchFamily="34" charset="0"/>
              </a:rPr>
              <a:t>the </a:t>
            </a:r>
            <a:r>
              <a:rPr lang="en-US" sz="3200" b="1" i="0" dirty="0">
                <a:latin typeface="Arial" pitchFamily="34" charset="0"/>
              </a:rPr>
              <a:t>probability of an event A as</a:t>
            </a:r>
          </a:p>
          <a:p>
            <a:pPr algn="just"/>
            <a:r>
              <a:rPr lang="en-US" sz="3200" b="1" i="0" dirty="0">
                <a:latin typeface="Arial" pitchFamily="34" charset="0"/>
              </a:rPr>
              <a:t>the area of the region </a:t>
            </a:r>
            <a:r>
              <a:rPr lang="en-US" sz="3200" b="1" i="0" dirty="0" smtClean="0">
                <a:latin typeface="Arial" pitchFamily="34" charset="0"/>
              </a:rPr>
              <a:t>corresponding </a:t>
            </a:r>
            <a:r>
              <a:rPr lang="en-US" sz="3200" b="1" i="0" dirty="0">
                <a:latin typeface="Arial" pitchFamily="34" charset="0"/>
              </a:rPr>
              <a:t>to the event A.</a:t>
            </a:r>
            <a:r>
              <a:rPr lang="en-GB" sz="3200" b="1" i="0" dirty="0">
                <a:latin typeface="Arial" pitchFamily="34" charset="0"/>
                <a:cs typeface="Arial" pitchFamily="34" charset="0"/>
              </a:rPr>
              <a:t>  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  <a:p>
            <a:r>
              <a:rPr lang="en-US" sz="3200" b="1" i="0" dirty="0">
                <a:latin typeface="Arial" pitchFamily="34" charset="0"/>
              </a:rPr>
              <a:t>* Total area= P(S)=1</a:t>
            </a:r>
            <a:r>
              <a:rPr lang="en-GB" sz="3200" b="1" i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143372" y="2643182"/>
            <a:ext cx="3714776" cy="3268665"/>
            <a:chOff x="4128" y="2016"/>
            <a:chExt cx="2064" cy="1789"/>
          </a:xfrm>
        </p:grpSpPr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4128" y="2016"/>
              <a:ext cx="2064" cy="17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endParaRPr lang="en-US" sz="1200"/>
            </a:p>
            <a:p>
              <a:pPr eaLnBrk="0" hangingPunct="0"/>
              <a:r>
                <a:rPr lang="en-US" sz="1800">
                  <a:latin typeface="Arial" pitchFamily="34" charset="0"/>
                  <a:cs typeface="Arial" pitchFamily="34" charset="0"/>
                </a:rPr>
                <a:t>Total area= P(</a:t>
              </a:r>
              <a:r>
                <a:rPr lang="en-US" sz="1800" i="1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)=1</a:t>
              </a:r>
            </a:p>
          </p:txBody>
        </p:sp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6" y="2064"/>
              <a:ext cx="1926" cy="134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182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04800" y="928670"/>
            <a:ext cx="8839200" cy="51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* Examples:</a:t>
            </a:r>
          </a:p>
          <a:p>
            <a:pPr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</a:rPr>
              <a:t>P(A)= P(A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)+ P(A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P(A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P(A) + P(A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P(A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P(A) + P(B) 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P(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P(A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P(A) 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P(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P(A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 1 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P(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A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etc.,</a:t>
            </a:r>
          </a:p>
        </p:txBody>
      </p:sp>
    </p:spTree>
    <p:extLst>
      <p:ext uri="{BB962C8B-B14F-4D97-AF65-F5344CB8AC3E}">
        <p14:creationId xmlns:p14="http://schemas.microsoft.com/office/powerpoint/2010/main" val="41599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8686800" cy="738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Example 2.27: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</a:rPr>
              <a:t>The probability that Paula passes Mathematics is 2/3, and the probability that she passes English is 4/9. If the probability that she passes both courses is 1/4, what is the probability that she will: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solidFill>
                  <a:srgbClr val="FF3300"/>
                </a:solidFill>
                <a:latin typeface="Arial" pitchFamily="34" charset="0"/>
              </a:rPr>
              <a:t>(a)</a:t>
            </a:r>
            <a:r>
              <a:rPr lang="en-US" sz="3200" b="1" i="0" dirty="0">
                <a:latin typeface="Arial" pitchFamily="34" charset="0"/>
              </a:rPr>
              <a:t> pass at least one course?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solidFill>
                  <a:srgbClr val="FF3300"/>
                </a:solidFill>
                <a:latin typeface="Arial" pitchFamily="34" charset="0"/>
              </a:rPr>
              <a:t>(b)</a:t>
            </a:r>
            <a:r>
              <a:rPr lang="en-US" sz="3200" b="1" i="0" dirty="0">
                <a:latin typeface="Arial" pitchFamily="34" charset="0"/>
              </a:rPr>
              <a:t> pass Mathematics and fail English?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solidFill>
                  <a:srgbClr val="FF3300"/>
                </a:solidFill>
                <a:latin typeface="Arial" pitchFamily="34" charset="0"/>
              </a:rPr>
              <a:t>(c)</a:t>
            </a:r>
            <a:r>
              <a:rPr lang="en-US" sz="3200" b="1" i="0" dirty="0">
                <a:latin typeface="Arial" pitchFamily="34" charset="0"/>
              </a:rPr>
              <a:t> fail both courses?</a:t>
            </a:r>
            <a:r>
              <a:rPr lang="en-GB" sz="3200" b="1" i="0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i="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150000"/>
              </a:lnSpc>
            </a:pP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8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1000" y="357166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Solution:</a:t>
            </a:r>
          </a:p>
          <a:p>
            <a:pPr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Define the events:	</a:t>
            </a:r>
            <a:endParaRPr lang="en-US" sz="3200" b="1" i="0" dirty="0" smtClean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           M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={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Paula passes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Mathematics}</a:t>
            </a:r>
          </a:p>
          <a:p>
            <a:pPr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	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   E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={Paula passes English}</a:t>
            </a:r>
          </a:p>
          <a:p>
            <a:pPr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We know that P(M)=2/3, P(E)=4/9, and P(M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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)=1/4.</a:t>
            </a:r>
          </a:p>
          <a:p>
            <a:pPr eaLnBrk="0" hangingPunct="0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sym typeface="Symbol" pitchFamily="18" charset="2"/>
              </a:rPr>
              <a:t>(a)</a:t>
            </a:r>
            <a:r>
              <a:rPr lang="en-US" sz="3200" b="1" i="0" dirty="0">
                <a:latin typeface="Arial" pitchFamily="34" charset="0"/>
                <a:sym typeface="Symbol" pitchFamily="18" charset="2"/>
              </a:rPr>
              <a:t> Probability of passing at least one course is:</a:t>
            </a:r>
          </a:p>
          <a:p>
            <a:pPr eaLnBrk="0" hangingPunct="0"/>
            <a:r>
              <a:rPr lang="en-US" sz="3200" b="1" i="0" dirty="0">
                <a:latin typeface="Arial" pitchFamily="34" charset="0"/>
                <a:sym typeface="Symbol" pitchFamily="18" charset="2"/>
              </a:rPr>
              <a:t>     P(M</a:t>
            </a:r>
            <a:r>
              <a:rPr lang="en-US" sz="3200" b="1" i="0" dirty="0">
                <a:sym typeface="Symbol" pitchFamily="18" charset="2"/>
              </a:rPr>
              <a:t></a:t>
            </a:r>
            <a:r>
              <a:rPr lang="en-US" sz="3200" b="1" i="0" dirty="0">
                <a:latin typeface="Arial" pitchFamily="34" charset="0"/>
                <a:sym typeface="Symbol" pitchFamily="18" charset="2"/>
              </a:rPr>
              <a:t>E)= P(M) + P(E) </a:t>
            </a:r>
            <a:r>
              <a:rPr lang="en-US" sz="3200" b="1" i="0" dirty="0">
                <a:sym typeface="Symbol" pitchFamily="18" charset="2"/>
              </a:rPr>
              <a:t></a:t>
            </a:r>
            <a:r>
              <a:rPr lang="en-US" sz="3200" b="1" i="0" dirty="0">
                <a:latin typeface="Arial" pitchFamily="34" charset="0"/>
                <a:sym typeface="Symbol" pitchFamily="18" charset="2"/>
              </a:rPr>
              <a:t> P(M</a:t>
            </a:r>
            <a:r>
              <a:rPr lang="en-US" sz="3200" b="1" i="0" dirty="0">
                <a:sym typeface="Symbol" pitchFamily="18" charset="2"/>
              </a:rPr>
              <a:t></a:t>
            </a:r>
            <a:r>
              <a:rPr lang="en-US" sz="3200" b="1" i="0" dirty="0">
                <a:latin typeface="Arial" pitchFamily="34" charset="0"/>
                <a:sym typeface="Symbol" pitchFamily="18" charset="2"/>
              </a:rPr>
              <a:t>E)</a:t>
            </a:r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1006475" y="5195888"/>
          <a:ext cx="355123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Equation" r:id="rId3" imgW="1714320" imgH="622080" progId="Equation.3">
                  <p:embed/>
                </p:oleObj>
              </mc:Choice>
              <mc:Fallback>
                <p:oleObj name="Equation" r:id="rId3" imgW="17143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195888"/>
                        <a:ext cx="3551238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" y="214290"/>
            <a:ext cx="8915400" cy="2914652"/>
            <a:chOff x="48" y="96"/>
            <a:chExt cx="5616" cy="1836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48" y="96"/>
              <a:ext cx="5616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lang="en-US" sz="3200" b="1" i="0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(b)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Probability of passing Mathematics and failing English is:</a:t>
              </a:r>
            </a:p>
            <a:p>
              <a:pPr algn="just" eaLnBrk="0" hangingPunct="0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    P(M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E</a:t>
              </a:r>
              <a:r>
                <a:rPr lang="en-US" sz="3200" b="1" i="0" baseline="3000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C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)= P(M) 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P(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M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E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</a:t>
              </a:r>
            </a:p>
            <a:p>
              <a:pPr eaLnBrk="0" hangingPunct="0"/>
              <a:endPara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1299" y="1176"/>
            <a:ext cx="158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0" name="Equation" r:id="rId3" imgW="1307880" imgH="622080" progId="Equation.3">
                    <p:embed/>
                  </p:oleObj>
                </mc:Choice>
                <mc:Fallback>
                  <p:oleObj name="Equation" r:id="rId3" imgW="1307880" imgH="622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1176"/>
                          <a:ext cx="158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2786058"/>
            <a:ext cx="8763000" cy="3297238"/>
            <a:chOff x="48" y="1104"/>
            <a:chExt cx="5520" cy="2077"/>
          </a:xfrm>
        </p:grpSpPr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48" y="1104"/>
              <a:ext cx="552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endParaRPr lang="en-US" sz="3200" b="1" i="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endParaRPr>
            </a:p>
            <a:p>
              <a:pPr algn="just"/>
              <a:r>
                <a:rPr lang="en-US" sz="3200" b="1" i="0" dirty="0" smtClean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3200" b="1" i="0" dirty="0">
                  <a:solidFill>
                    <a:srgbClr val="FF3300"/>
                  </a:solidFill>
                  <a:latin typeface="Arial" pitchFamily="34" charset="0"/>
                  <a:cs typeface="Arial" pitchFamily="34" charset="0"/>
                </a:rPr>
                <a:t>c)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Probability of failing both courses is:</a:t>
              </a:r>
            </a:p>
            <a:p>
              <a:pPr algn="just" eaLnBrk="0" hangingPunct="0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    P(M</a:t>
              </a:r>
              <a:r>
                <a:rPr lang="en-US" sz="3200" b="1" i="0" baseline="300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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E</a:t>
              </a:r>
              <a:r>
                <a:rPr lang="en-US" sz="3200" b="1" i="0" baseline="3000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C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)= 1 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 P(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M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E</a:t>
              </a:r>
              <a:r>
                <a:rPr lang="en-US" sz="3200" b="1" i="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)                 </a:t>
              </a:r>
            </a:p>
          </p:txBody>
        </p:sp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1353" y="2409"/>
            <a:ext cx="1750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1" name="Equation" r:id="rId5" imgW="1409400" imgH="622080" progId="Equation.3">
                    <p:embed/>
                  </p:oleObj>
                </mc:Choice>
                <mc:Fallback>
                  <p:oleObj name="Equation" r:id="rId5" imgW="1409400" imgH="622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2409"/>
                          <a:ext cx="1750" cy="7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85720" y="714356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Theorem 2.12: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If A and A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are complementary events, then:</a:t>
            </a:r>
          </a:p>
          <a:p>
            <a:pPr algn="ctr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P(A) + P(A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) = 1 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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P(A</a:t>
            </a:r>
            <a:r>
              <a:rPr lang="en-US" sz="3200" b="1" i="0" baseline="30000" dirty="0"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) = 1 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P(</a:t>
            </a:r>
            <a:r>
              <a:rPr lang="en-US" sz="3200" b="1" i="0" dirty="0">
                <a:latin typeface="Arial" pitchFamily="34" charset="0"/>
                <a:cs typeface="Arial" pitchFamily="34" charset="0"/>
                <a:sym typeface="Symbol" pitchFamily="18" charset="2"/>
              </a:rPr>
              <a:t>A)</a:t>
            </a:r>
          </a:p>
          <a:p>
            <a:pPr eaLnBrk="0" hangingPunct="0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357158" y="350043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0" dirty="0" smtClean="0">
                <a:solidFill>
                  <a:srgbClr val="FF0000"/>
                </a:solidFill>
              </a:rPr>
              <a:t>Proof</a:t>
            </a:r>
            <a:r>
              <a:rPr lang="en-US" sz="3200" b="1" i="0" dirty="0" smtClean="0"/>
              <a:t>: Since A U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baseline="30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i="0" dirty="0" smtClean="0"/>
              <a:t> = S and the sets A and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baseline="30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b="1" i="0" dirty="0" smtClean="0"/>
              <a:t> are disjoint, then</a:t>
            </a:r>
          </a:p>
          <a:p>
            <a:pPr>
              <a:lnSpc>
                <a:spcPct val="150000"/>
              </a:lnSpc>
            </a:pPr>
            <a:r>
              <a:rPr lang="pl-PL" sz="3200" b="1" i="0" dirty="0" smtClean="0"/>
              <a:t>1 = P(S) = P(A U 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baseline="30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l-PL" sz="3200" b="1" i="0" dirty="0" smtClean="0"/>
              <a:t>) = P(A) + P(</a:t>
            </a:r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baseline="30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l-PL" sz="3200" b="1" i="0" dirty="0" smtClean="0"/>
              <a:t>).</a:t>
            </a:r>
            <a:endParaRPr lang="x-none" sz="3200" b="1" i="0" dirty="0"/>
          </a:p>
        </p:txBody>
      </p:sp>
    </p:spTree>
    <p:extLst>
      <p:ext uri="{BB962C8B-B14F-4D97-AF65-F5344CB8AC3E}">
        <p14:creationId xmlns:p14="http://schemas.microsoft.com/office/powerpoint/2010/main" val="313047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214282" y="357166"/>
            <a:ext cx="8501122" cy="585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b="1" i="0" dirty="0" smtClean="0">
                <a:solidFill>
                  <a:srgbClr val="FF0000"/>
                </a:solidFill>
              </a:rPr>
              <a:t>Example 2.31 </a:t>
            </a:r>
            <a:r>
              <a:rPr lang="en-US" sz="3200" b="1" i="0" dirty="0" smtClean="0"/>
              <a:t>If the probabilities that an automobile mechanic will service 3, 4, 5, 6, 7, or 8 or more cars on any given workday are, respectively, 0.12, 0.19, 0.28, 0.24, 0.10, and 0.07, what is the probability that he will service at least 5 cars on his next day at work?</a:t>
            </a:r>
            <a:endParaRPr lang="x-none" sz="3200" b="1" i="0" dirty="0"/>
          </a:p>
        </p:txBody>
      </p:sp>
    </p:spTree>
    <p:extLst>
      <p:ext uri="{BB962C8B-B14F-4D97-AF65-F5344CB8AC3E}">
        <p14:creationId xmlns:p14="http://schemas.microsoft.com/office/powerpoint/2010/main" val="26081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57158" y="428604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0" dirty="0" smtClean="0">
                <a:solidFill>
                  <a:srgbClr val="FF0000"/>
                </a:solidFill>
              </a:rPr>
              <a:t>Solution</a:t>
            </a:r>
            <a:r>
              <a:rPr lang="en-US" sz="3200" b="1" i="0" dirty="0" smtClean="0"/>
              <a:t>: Let </a:t>
            </a:r>
            <a:r>
              <a:rPr lang="en-US" sz="3200" b="1" i="0" dirty="0" smtClean="0">
                <a:solidFill>
                  <a:srgbClr val="0070C0"/>
                </a:solidFill>
              </a:rPr>
              <a:t>E</a:t>
            </a:r>
            <a:r>
              <a:rPr lang="en-US" sz="3200" b="1" i="0" dirty="0" smtClean="0"/>
              <a:t> be the event that at least 5 cars are serviced. Now,   P(E) = 1 — P(</a:t>
            </a:r>
            <a:r>
              <a:rPr lang="en-US" sz="3200" b="1" i="0" dirty="0" err="1" smtClean="0"/>
              <a:t>E</a:t>
            </a:r>
            <a:r>
              <a:rPr lang="en-US" sz="3200" b="1" i="0" baseline="30000" dirty="0" err="1" smtClean="0"/>
              <a:t>c</a:t>
            </a:r>
            <a:r>
              <a:rPr lang="en-US" sz="3200" b="1" i="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sz="3200" b="1" i="0" dirty="0" smtClean="0"/>
              <a:t>where </a:t>
            </a:r>
            <a:r>
              <a:rPr lang="en-US" sz="3200" b="1" i="0" dirty="0" err="1" smtClean="0"/>
              <a:t>E</a:t>
            </a:r>
            <a:r>
              <a:rPr lang="en-US" sz="3200" b="1" i="0" baseline="30000" dirty="0" err="1" smtClean="0"/>
              <a:t>c</a:t>
            </a:r>
            <a:r>
              <a:rPr lang="en-US" sz="3200" b="1" i="0" dirty="0" smtClean="0"/>
              <a:t> is the event that fewer than 5 cars are serviced.  Since</a:t>
            </a:r>
          </a:p>
          <a:p>
            <a:pPr>
              <a:lnSpc>
                <a:spcPct val="150000"/>
              </a:lnSpc>
            </a:pPr>
            <a:r>
              <a:rPr lang="en-US" sz="3200" b="1" i="0" dirty="0" smtClean="0"/>
              <a:t>          P(</a:t>
            </a:r>
            <a:r>
              <a:rPr lang="en-US" sz="3200" b="1" i="0" dirty="0" err="1" smtClean="0"/>
              <a:t>E</a:t>
            </a:r>
            <a:r>
              <a:rPr lang="en-US" sz="3200" b="1" i="0" baseline="30000" dirty="0" err="1" smtClean="0"/>
              <a:t>c</a:t>
            </a:r>
            <a:r>
              <a:rPr lang="en-US" sz="3200" b="1" i="0" dirty="0" smtClean="0"/>
              <a:t>) = 0.12+ 0.19 = 0.31,</a:t>
            </a:r>
          </a:p>
          <a:p>
            <a:pPr>
              <a:lnSpc>
                <a:spcPct val="150000"/>
              </a:lnSpc>
            </a:pPr>
            <a:r>
              <a:rPr lang="en-US" sz="3200" b="1" i="0" dirty="0" smtClean="0"/>
              <a:t>it follows from Theorem 2.12 that</a:t>
            </a:r>
          </a:p>
          <a:p>
            <a:pPr>
              <a:lnSpc>
                <a:spcPct val="150000"/>
              </a:lnSpc>
            </a:pPr>
            <a:r>
              <a:rPr lang="en-US" sz="3200" b="1" i="0" dirty="0" smtClean="0"/>
              <a:t>             P(E) = 1 - 0.31 = 0.69.</a:t>
            </a:r>
            <a:endParaRPr lang="x-none" sz="3200" b="1" i="0" dirty="0"/>
          </a:p>
        </p:txBody>
      </p:sp>
    </p:spTree>
    <p:extLst>
      <p:ext uri="{BB962C8B-B14F-4D97-AF65-F5344CB8AC3E}">
        <p14:creationId xmlns:p14="http://schemas.microsoft.com/office/powerpoint/2010/main" val="10074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76200"/>
            <a:ext cx="8534400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180975" algn="just">
              <a:tabLst>
                <a:tab pos="539750" algn="l"/>
              </a:tabLst>
            </a:pPr>
            <a:r>
              <a:rPr lang="en-US" b="1" i="0" u="sng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2.4. Probability of an Event</a:t>
            </a:r>
            <a:r>
              <a:rPr lang="en-US" b="1" i="0" u="sng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: Text book page 48</a:t>
            </a:r>
            <a:r>
              <a:rPr lang="en-US" b="1" i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i="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indent="-180975" algn="just">
              <a:tabLst>
                <a:tab pos="539750" algn="l"/>
              </a:tabLst>
            </a:pPr>
            <a:endParaRPr lang="en-US" b="1" i="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b="1" i="0" dirty="0">
                <a:latin typeface="Arial" pitchFamily="34" charset="0"/>
                <a:cs typeface="Arial" pitchFamily="34" charset="0"/>
              </a:rPr>
              <a:t>·  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To every point (outcome) in the sample space of an experiment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, we assign a weight (or probability), ranging from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, such that the sum of all weights (probabilities) equals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200" b="1" i="0" dirty="0">
                <a:latin typeface="Arial" pitchFamily="34" charset="0"/>
                <a:cs typeface="Arial" pitchFamily="34" charset="0"/>
              </a:rPr>
              <a:t>·  The weight (or probability) of an outcome measures its likelihood (chance) of occurrence.</a:t>
            </a:r>
          </a:p>
          <a:p>
            <a:pPr indent="-180975" algn="just" eaLnBrk="0" hangingPunct="0">
              <a:tabLst>
                <a:tab pos="539750" algn="l"/>
              </a:tabLst>
            </a:pPr>
            <a:r>
              <a:rPr lang="en-US" sz="3200" b="1" i="0" dirty="0">
                <a:latin typeface="Arial" pitchFamily="34" charset="0"/>
                <a:cs typeface="Arial" pitchFamily="34" charset="0"/>
              </a:rPr>
              <a:t>·    To find the probability of an event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, we sum all probabilities of the sample points in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. This sum is called the probability of the event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and is denoted by 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P(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180975" eaLnBrk="0" hangingPunct="0">
              <a:tabLst>
                <a:tab pos="539750" algn="l"/>
              </a:tabLst>
            </a:pPr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214282" y="428604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rgbClr val="FF0000"/>
                </a:solidFill>
              </a:rPr>
              <a:t>Example 2.32 </a:t>
            </a:r>
            <a:r>
              <a:rPr lang="en-US" sz="3200" b="1" i="0" dirty="0" smtClean="0"/>
              <a:t>Suppose the manufacturer specifications of the length of a certain type of computer cable are </a:t>
            </a:r>
            <a:r>
              <a:rPr lang="en-US" sz="3200" b="1" i="0" dirty="0" smtClean="0">
                <a:solidFill>
                  <a:srgbClr val="0070C0"/>
                </a:solidFill>
              </a:rPr>
              <a:t>2000 ± 10 </a:t>
            </a:r>
            <a:r>
              <a:rPr lang="en-US" sz="3200" b="1" i="0" dirty="0" smtClean="0"/>
              <a:t>millimeters. In this industry, it is known that small cable is just as likely to be defective (not meeting specifications) as large cable. That is, the probability of randomly producing a cable with length exceeding </a:t>
            </a:r>
            <a:r>
              <a:rPr lang="en-US" sz="3200" b="1" i="0" dirty="0" smtClean="0">
                <a:solidFill>
                  <a:srgbClr val="0070C0"/>
                </a:solidFill>
              </a:rPr>
              <a:t>2010</a:t>
            </a:r>
            <a:r>
              <a:rPr lang="en-US" sz="3200" b="1" i="0" dirty="0" smtClean="0"/>
              <a:t> millimeters</a:t>
            </a:r>
            <a:endParaRPr lang="x-none" sz="3200" b="1" i="0" dirty="0"/>
          </a:p>
        </p:txBody>
      </p:sp>
    </p:spTree>
    <p:extLst>
      <p:ext uri="{BB962C8B-B14F-4D97-AF65-F5344CB8AC3E}">
        <p14:creationId xmlns:p14="http://schemas.microsoft.com/office/powerpoint/2010/main" val="3777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214282" y="206179"/>
            <a:ext cx="85725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 smtClean="0"/>
              <a:t>is equal to the probability of producing a cable with length smaller than </a:t>
            </a:r>
            <a:r>
              <a:rPr lang="en-US" sz="3200" b="1" i="0" dirty="0" smtClean="0">
                <a:solidFill>
                  <a:srgbClr val="0070C0"/>
                </a:solidFill>
              </a:rPr>
              <a:t>1990</a:t>
            </a:r>
            <a:r>
              <a:rPr lang="en-US" sz="3200" b="1" i="0" dirty="0" smtClean="0"/>
              <a:t> millimeters. The probability that the production procedure meets specifications is known to be </a:t>
            </a:r>
            <a:r>
              <a:rPr lang="en-US" sz="3200" b="1" i="0" dirty="0" smtClean="0">
                <a:solidFill>
                  <a:srgbClr val="0070C0"/>
                </a:solidFill>
              </a:rPr>
              <a:t>0.99</a:t>
            </a:r>
            <a:r>
              <a:rPr lang="en-US" sz="3200" b="1" i="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chemeClr val="accent6">
                    <a:lumMod val="50000"/>
                  </a:schemeClr>
                </a:solidFill>
              </a:rPr>
              <a:t>(a) </a:t>
            </a:r>
            <a:r>
              <a:rPr lang="en-US" sz="3200" b="1" i="0" dirty="0" smtClean="0"/>
              <a:t>What is the probability that a cable selected randomly is too large?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chemeClr val="accent6">
                    <a:lumMod val="50000"/>
                  </a:schemeClr>
                </a:solidFill>
              </a:rPr>
              <a:t>(b) </a:t>
            </a:r>
            <a:r>
              <a:rPr lang="en-US" sz="3200" b="1" i="0" dirty="0" smtClean="0"/>
              <a:t>What is the probability that a randomly selected cable is larger than </a:t>
            </a:r>
            <a:r>
              <a:rPr lang="en-US" sz="3200" b="1" i="0" dirty="0" smtClean="0">
                <a:solidFill>
                  <a:srgbClr val="0070C0"/>
                </a:solidFill>
              </a:rPr>
              <a:t>1990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millimeters?</a:t>
            </a:r>
            <a:endParaRPr lang="x-none" sz="3200" b="1" i="0" dirty="0"/>
          </a:p>
        </p:txBody>
      </p:sp>
    </p:spTree>
    <p:extLst>
      <p:ext uri="{BB962C8B-B14F-4D97-AF65-F5344CB8AC3E}">
        <p14:creationId xmlns:p14="http://schemas.microsoft.com/office/powerpoint/2010/main" val="29094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0" y="428604"/>
            <a:ext cx="8715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rgbClr val="FF0000"/>
                </a:solidFill>
              </a:rPr>
              <a:t>Solution: </a:t>
            </a:r>
            <a:r>
              <a:rPr lang="en-US" sz="3200" b="1" i="0" dirty="0" smtClean="0"/>
              <a:t>Let </a:t>
            </a:r>
            <a:r>
              <a:rPr lang="en-US" sz="3200" b="1" i="0" dirty="0" smtClean="0">
                <a:solidFill>
                  <a:srgbClr val="0070C0"/>
                </a:solidFill>
              </a:rPr>
              <a:t>M</a:t>
            </a:r>
            <a:r>
              <a:rPr lang="en-US" sz="3200" b="1" i="0" dirty="0" smtClean="0"/>
              <a:t> be the event that a cable meets specifications. Let </a:t>
            </a:r>
            <a:r>
              <a:rPr lang="en-US" sz="3200" b="1" i="0" dirty="0" smtClean="0">
                <a:solidFill>
                  <a:srgbClr val="0070C0"/>
                </a:solidFill>
              </a:rPr>
              <a:t>S</a:t>
            </a:r>
            <a:r>
              <a:rPr lang="en-US" sz="3200" b="1" i="0" dirty="0" smtClean="0"/>
              <a:t> and </a:t>
            </a:r>
            <a:r>
              <a:rPr lang="en-US" sz="3200" b="1" i="0" dirty="0" smtClean="0">
                <a:solidFill>
                  <a:srgbClr val="0070C0"/>
                </a:solidFill>
              </a:rPr>
              <a:t>L</a:t>
            </a:r>
            <a:r>
              <a:rPr lang="en-US" sz="3200" b="1" i="0" dirty="0" smtClean="0"/>
              <a:t> be the events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that the cable is too small and too large, respectively. Then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(a) </a:t>
            </a:r>
            <a:r>
              <a:rPr lang="en-US" sz="3200" b="1" i="0" dirty="0" smtClean="0">
                <a:solidFill>
                  <a:srgbClr val="0070C0"/>
                </a:solidFill>
              </a:rPr>
              <a:t>P(M) = 0.99 </a:t>
            </a:r>
            <a:r>
              <a:rPr lang="en-US" sz="3200" b="1" i="0" dirty="0" smtClean="0"/>
              <a:t>and </a:t>
            </a:r>
            <a:r>
              <a:rPr lang="en-US" sz="3200" b="1" i="0" dirty="0" smtClean="0">
                <a:solidFill>
                  <a:srgbClr val="0070C0"/>
                </a:solidFill>
              </a:rPr>
              <a:t>P(S) = P(L) =            = 0.005</a:t>
            </a:r>
            <a:r>
              <a:rPr lang="en-US" sz="3200" b="1" i="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(b) Denoting by </a:t>
            </a:r>
            <a:r>
              <a:rPr lang="en-US" sz="3200" b="1" i="0" dirty="0" smtClean="0">
                <a:solidFill>
                  <a:srgbClr val="0070C0"/>
                </a:solidFill>
              </a:rPr>
              <a:t>X</a:t>
            </a:r>
            <a:r>
              <a:rPr lang="en-US" sz="3200" b="1" i="0" dirty="0" smtClean="0"/>
              <a:t> the length of a randomly selected cable, we have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857884" y="3357562"/>
          <a:ext cx="12255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Equation" r:id="rId3" imgW="622080" imgH="444240" progId="Equation.3">
                  <p:embed/>
                </p:oleObj>
              </mc:Choice>
              <mc:Fallback>
                <p:oleObj name="Equation" r:id="rId3" imgW="622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357562"/>
                        <a:ext cx="122555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2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57158" y="428604"/>
            <a:ext cx="84296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rgbClr val="0070C0"/>
                </a:solidFill>
              </a:rPr>
              <a:t>P(1990 &lt; X &lt; 2010) = P(M) = 0.99.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Since </a:t>
            </a:r>
            <a:r>
              <a:rPr lang="en-US" sz="3200" b="1" i="0" dirty="0" smtClean="0">
                <a:solidFill>
                  <a:srgbClr val="0070C0"/>
                </a:solidFill>
              </a:rPr>
              <a:t>P(X &gt; 2010) = P(L) = 0.005 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then</a:t>
            </a:r>
          </a:p>
          <a:p>
            <a:pPr algn="just">
              <a:lnSpc>
                <a:spcPct val="150000"/>
              </a:lnSpc>
            </a:pPr>
            <a:r>
              <a:rPr lang="nn-NO" sz="3200" b="1" i="0" dirty="0" smtClean="0">
                <a:solidFill>
                  <a:srgbClr val="0070C0"/>
                </a:solidFill>
              </a:rPr>
              <a:t>P(X &gt; 1990) = P(M) + P(L) = 0.995.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This also can be solved by using Theorem 2.12: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rgbClr val="0070C0"/>
                </a:solidFill>
              </a:rPr>
              <a:t>P(X &gt; 1990) + P(X &lt; 1990) = 1.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/>
              <a:t>Thus, </a:t>
            </a:r>
            <a:r>
              <a:rPr lang="en-US" sz="3200" b="1" i="0" dirty="0" smtClean="0">
                <a:solidFill>
                  <a:srgbClr val="0070C0"/>
                </a:solidFill>
              </a:rPr>
              <a:t>P(X &gt; 1990) = 1 – P(S) </a:t>
            </a:r>
          </a:p>
          <a:p>
            <a:pPr algn="just">
              <a:lnSpc>
                <a:spcPct val="150000"/>
              </a:lnSpc>
            </a:pPr>
            <a:r>
              <a:rPr lang="en-US" sz="3200" b="1" i="0" dirty="0" smtClean="0">
                <a:solidFill>
                  <a:srgbClr val="0070C0"/>
                </a:solidFill>
              </a:rPr>
              <a:t>                                = 1 - 0.005 = 0.995.</a:t>
            </a:r>
            <a:endParaRPr lang="x-none" sz="3200" b="1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019" y="9754"/>
            <a:ext cx="8715436" cy="1200329"/>
          </a:xfr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Exercise</a:t>
            </a:r>
            <a:endParaRPr lang="en-US" sz="72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3" y="1196752"/>
            <a:ext cx="89344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2" y="4095580"/>
            <a:ext cx="8984271" cy="228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2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16632"/>
            <a:ext cx="8715436" cy="1200329"/>
          </a:xfr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Exercise</a:t>
            </a:r>
            <a:endParaRPr lang="en-US" sz="72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87433" cy="363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9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16632"/>
            <a:ext cx="8715436" cy="1200329"/>
          </a:xfr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Exercise</a:t>
            </a:r>
            <a:endParaRPr lang="en-US" sz="72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0" y="1268760"/>
            <a:ext cx="85428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233" y="34261"/>
            <a:ext cx="8715436" cy="1107996"/>
          </a:xfr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Exercise</a:t>
            </a:r>
            <a:endParaRPr lang="en-US" sz="66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5" y="1124744"/>
            <a:ext cx="81153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0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772816"/>
            <a:ext cx="8715436" cy="2308324"/>
          </a:xfr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Conditional </a:t>
            </a:r>
            <a:r>
              <a:rPr lang="en-US" sz="7200" b="1" dirty="0">
                <a:solidFill>
                  <a:schemeClr val="tx1"/>
                </a:solidFill>
              </a:rPr>
              <a:t>Probability</a:t>
            </a:r>
            <a:endParaRPr lang="en-US" sz="72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370349"/>
            <a:ext cx="7416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/>
              <a:t>The probability of an event </a:t>
            </a:r>
            <a:r>
              <a:rPr lang="en-US" sz="3200" b="1" i="0" dirty="0">
                <a:solidFill>
                  <a:srgbClr val="FF0000"/>
                </a:solidFill>
              </a:rPr>
              <a:t>B</a:t>
            </a:r>
            <a:r>
              <a:rPr lang="en-US" sz="3200" b="1" dirty="0"/>
              <a:t> </a:t>
            </a:r>
            <a:r>
              <a:rPr lang="en-US" sz="3200" b="1" i="0" dirty="0"/>
              <a:t>occurring </a:t>
            </a:r>
            <a:r>
              <a:rPr lang="en-US" sz="3200" b="1" i="0" dirty="0" smtClean="0"/>
              <a:t>when </a:t>
            </a:r>
            <a:r>
              <a:rPr lang="en-US" sz="3200" b="1" i="0" dirty="0"/>
              <a:t>it is known that some event </a:t>
            </a:r>
            <a:r>
              <a:rPr lang="en-US" sz="3200" b="1" i="0" dirty="0" smtClean="0">
                <a:solidFill>
                  <a:srgbClr val="FF0000"/>
                </a:solidFill>
              </a:rPr>
              <a:t>A</a:t>
            </a:r>
            <a:r>
              <a:rPr lang="en-US" sz="3200" b="1" dirty="0" smtClean="0"/>
              <a:t> </a:t>
            </a:r>
            <a:r>
              <a:rPr lang="en-US" sz="3200" b="1" i="0" dirty="0" smtClean="0"/>
              <a:t>has </a:t>
            </a:r>
            <a:r>
              <a:rPr lang="en-US" sz="3200" b="1" i="0" dirty="0"/>
              <a:t>occurred is called a </a:t>
            </a:r>
            <a:r>
              <a:rPr lang="en-US" sz="3200" b="1" i="0" dirty="0" smtClean="0">
                <a:solidFill>
                  <a:srgbClr val="FF0000"/>
                </a:solidFill>
              </a:rPr>
              <a:t>conditional probability</a:t>
            </a:r>
            <a:r>
              <a:rPr lang="en-US" sz="3200" b="1" i="0" dirty="0" smtClean="0"/>
              <a:t> </a:t>
            </a:r>
            <a:r>
              <a:rPr lang="en-US" sz="3200" b="1" i="0" dirty="0"/>
              <a:t>and is denoted by </a:t>
            </a:r>
            <a:r>
              <a:rPr lang="en-US" sz="3200" b="1" i="0" dirty="0" smtClean="0">
                <a:solidFill>
                  <a:srgbClr val="FF0000"/>
                </a:solidFill>
              </a:rPr>
              <a:t>P(B|A</a:t>
            </a:r>
            <a:r>
              <a:rPr lang="en-US" sz="3200" b="1" i="0" dirty="0">
                <a:solidFill>
                  <a:srgbClr val="FF0000"/>
                </a:solidFill>
              </a:rPr>
              <a:t>)</a:t>
            </a:r>
            <a:r>
              <a:rPr lang="en-US" sz="3200" b="1" i="0" dirty="0"/>
              <a:t>. The</a:t>
            </a:r>
          </a:p>
          <a:p>
            <a:r>
              <a:rPr lang="en-US" sz="3200" b="1" i="0" dirty="0"/>
              <a:t>symbol P </a:t>
            </a:r>
            <a:r>
              <a:rPr lang="en-US" sz="3200" b="1" i="0" dirty="0" smtClean="0"/>
              <a:t>(B </a:t>
            </a:r>
            <a:r>
              <a:rPr lang="en-US" sz="3200" b="1" i="0" dirty="0"/>
              <a:t>| A) is usually read "</a:t>
            </a:r>
            <a:r>
              <a:rPr lang="en-US" sz="3200" b="1" i="0" dirty="0" smtClean="0">
                <a:solidFill>
                  <a:srgbClr val="0070C0"/>
                </a:solidFill>
              </a:rPr>
              <a:t>the probability </a:t>
            </a:r>
            <a:r>
              <a:rPr lang="en-US" sz="3200" b="1" i="0" dirty="0">
                <a:solidFill>
                  <a:srgbClr val="0070C0"/>
                </a:solidFill>
              </a:rPr>
              <a:t>that </a:t>
            </a:r>
            <a:r>
              <a:rPr lang="en-US" sz="3200" b="1" i="0" dirty="0">
                <a:solidFill>
                  <a:srgbClr val="FF0000"/>
                </a:solidFill>
              </a:rPr>
              <a:t>B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i="0" dirty="0">
                <a:solidFill>
                  <a:srgbClr val="0070C0"/>
                </a:solidFill>
              </a:rPr>
              <a:t>occurs given that </a:t>
            </a:r>
            <a:r>
              <a:rPr lang="en-US" sz="3200" b="1" i="0" dirty="0">
                <a:solidFill>
                  <a:srgbClr val="FF0000"/>
                </a:solidFill>
              </a:rPr>
              <a:t>A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i="0" dirty="0">
                <a:solidFill>
                  <a:srgbClr val="0070C0"/>
                </a:solidFill>
              </a:rPr>
              <a:t>occurs</a:t>
            </a:r>
            <a:r>
              <a:rPr lang="en-US" sz="3200" b="1" i="0" dirty="0">
                <a:solidFill>
                  <a:srgbClr val="FF0000"/>
                </a:solidFill>
              </a:rPr>
              <a:t>"</a:t>
            </a:r>
          </a:p>
          <a:p>
            <a:r>
              <a:rPr lang="en-US" sz="3200" b="1" i="0" dirty="0"/>
              <a:t>or simply </a:t>
            </a:r>
            <a:r>
              <a:rPr lang="en-US" sz="3200" b="1" i="0" dirty="0">
                <a:solidFill>
                  <a:srgbClr val="FF0000"/>
                </a:solidFill>
              </a:rPr>
              <a:t>"</a:t>
            </a:r>
            <a:r>
              <a:rPr lang="en-US" sz="3200" b="1" i="0" dirty="0">
                <a:solidFill>
                  <a:srgbClr val="0070C0"/>
                </a:solidFill>
              </a:rPr>
              <a:t>the probability of </a:t>
            </a:r>
            <a:r>
              <a:rPr lang="en-US" sz="3200" b="1" i="0" dirty="0">
                <a:solidFill>
                  <a:srgbClr val="FF0000"/>
                </a:solidFill>
              </a:rPr>
              <a:t>B</a:t>
            </a:r>
            <a:r>
              <a:rPr lang="en-US" sz="3200" b="1" dirty="0">
                <a:solidFill>
                  <a:srgbClr val="0070C0"/>
                </a:solidFill>
              </a:rPr>
              <a:t>, </a:t>
            </a:r>
            <a:r>
              <a:rPr lang="en-US" sz="3200" b="1" i="0" dirty="0">
                <a:solidFill>
                  <a:srgbClr val="0070C0"/>
                </a:solidFill>
              </a:rPr>
              <a:t>given </a:t>
            </a:r>
            <a:r>
              <a:rPr lang="en-US" sz="3200" b="1" i="0" dirty="0">
                <a:solidFill>
                  <a:srgbClr val="FF0000"/>
                </a:solidFill>
              </a:rPr>
              <a:t>A.</a:t>
            </a:r>
            <a:r>
              <a:rPr lang="en-US" sz="3200" b="1" i="0" dirty="0"/>
              <a:t>"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404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500042"/>
            <a:ext cx="8763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Definition 2.8: 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The probability of an event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is the sum of the weights (probabilities) of all sample points in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. Therefore,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85857" y="2928934"/>
            <a:ext cx="3151188" cy="584201"/>
            <a:chOff x="606" y="3351"/>
            <a:chExt cx="1985" cy="368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1152" y="3366"/>
            <a:ext cx="143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2" name="Equation" r:id="rId3" imgW="1193760" imgH="291960" progId="Equation.3">
                    <p:embed/>
                  </p:oleObj>
                </mc:Choice>
                <mc:Fallback>
                  <p:oleObj name="Equation" r:id="rId3" imgW="1193760" imgH="2919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66"/>
                          <a:ext cx="1439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06" y="3351"/>
              <a:ext cx="3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0" dirty="0">
                  <a:latin typeface="Arial" pitchFamily="34" charset="0"/>
                  <a:cs typeface="Arial" pitchFamily="34" charset="0"/>
                </a:rPr>
                <a:t>1)</a:t>
              </a:r>
              <a:endParaRPr lang="en-GB" sz="3200" i="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214418" y="3929061"/>
            <a:ext cx="2528888" cy="584200"/>
            <a:chOff x="606" y="3640"/>
            <a:chExt cx="1593" cy="368"/>
          </a:xfrm>
        </p:grpSpPr>
        <p:graphicFrame>
          <p:nvGraphicFramePr>
            <p:cNvPr id="7" name="Object 1"/>
            <p:cNvGraphicFramePr>
              <a:graphicFrameLocks noChangeAspect="1"/>
            </p:cNvGraphicFramePr>
            <p:nvPr/>
          </p:nvGraphicFramePr>
          <p:xfrm>
            <a:off x="1209" y="3655"/>
            <a:ext cx="99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3" name="Equation" r:id="rId5" imgW="838080" imgH="291960" progId="Equation.3">
                    <p:embed/>
                  </p:oleObj>
                </mc:Choice>
                <mc:Fallback>
                  <p:oleObj name="Equation" r:id="rId5" imgW="838080" imgH="2919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3655"/>
                          <a:ext cx="990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606" y="3640"/>
              <a:ext cx="3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0" dirty="0">
                  <a:latin typeface="Arial" pitchFamily="34" charset="0"/>
                  <a:cs typeface="Arial" pitchFamily="34" charset="0"/>
                </a:rPr>
                <a:t>2)</a:t>
              </a:r>
              <a:endParaRPr lang="en-GB" sz="3200" i="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285852" y="5094309"/>
            <a:ext cx="2501900" cy="704851"/>
            <a:chOff x="1056" y="3770"/>
            <a:chExt cx="1576" cy="444"/>
          </a:xfrm>
        </p:grpSpPr>
        <p:graphicFrame>
          <p:nvGraphicFramePr>
            <p:cNvPr id="10" name="Object 0"/>
            <p:cNvGraphicFramePr>
              <a:graphicFrameLocks noChangeAspect="1"/>
            </p:cNvGraphicFramePr>
            <p:nvPr/>
          </p:nvGraphicFramePr>
          <p:xfrm>
            <a:off x="1677" y="3770"/>
            <a:ext cx="9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94" name="Equation" r:id="rId7" imgW="825480" imgH="291960" progId="Equation.3">
                    <p:embed/>
                  </p:oleObj>
                </mc:Choice>
                <mc:Fallback>
                  <p:oleObj name="Equation" r:id="rId7" imgW="825480" imgH="2919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770"/>
                          <a:ext cx="955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056" y="3846"/>
              <a:ext cx="34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0" dirty="0">
                  <a:latin typeface="Arial" pitchFamily="34" charset="0"/>
                  <a:cs typeface="Arial" pitchFamily="34" charset="0"/>
                </a:rPr>
                <a:t>3)</a:t>
              </a:r>
              <a:endParaRPr lang="en-GB" sz="3200" i="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3568" y="2090172"/>
                <a:ext cx="7560840" cy="295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u="sng" dirty="0" smtClean="0">
                    <a:solidFill>
                      <a:srgbClr val="FF0000"/>
                    </a:solidFill>
                  </a:rPr>
                  <a:t>Definition 2.9</a:t>
                </a:r>
                <a:r>
                  <a:rPr lang="en-US" sz="3200" b="1" i="0" dirty="0" smtClean="0">
                    <a:solidFill>
                      <a:srgbClr val="FF0000"/>
                    </a:solidFill>
                  </a:rPr>
                  <a:t>: </a:t>
                </a:r>
                <a:r>
                  <a:rPr lang="en-US" sz="3200" b="1" i="0" dirty="0"/>
                  <a:t>The conditional probability of </a:t>
                </a:r>
                <a:r>
                  <a:rPr lang="en-US" sz="3200" b="1" dirty="0"/>
                  <a:t>B, </a:t>
                </a:r>
                <a:r>
                  <a:rPr lang="en-US" sz="3200" b="1" i="0" dirty="0"/>
                  <a:t>given A, denoted by </a:t>
                </a:r>
                <a:r>
                  <a:rPr lang="en-US" sz="3200" b="1" i="0" dirty="0" smtClean="0">
                    <a:solidFill>
                      <a:srgbClr val="FF0000"/>
                    </a:solidFill>
                  </a:rPr>
                  <a:t>P(B|A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)</a:t>
                </a:r>
                <a:r>
                  <a:rPr lang="en-US" sz="3200" b="1" i="0" dirty="0"/>
                  <a:t> is defined by</a:t>
                </a:r>
              </a:p>
              <a:p>
                <a:r>
                  <a:rPr lang="en-US" sz="3600" b="1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ar-SA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ar-SA" sz="3600" b="1" i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ar-SA" sz="3600" b="1" i="1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  <m:r>
                      <a:rPr lang="ar-SA" sz="3600" b="1" i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ar-SA" sz="3600" b="1" i="1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ar-SA" sz="3600" b="1" i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ar-SA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ar-SA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ar-SA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ar-SA" sz="36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</m:d>
                      </m:den>
                    </m:f>
                  </m:oMath>
                </a14:m>
                <a:endParaRPr lang="en-US" sz="3600" b="1" i="0" dirty="0"/>
              </a:p>
              <a:p>
                <a:r>
                  <a:rPr lang="en-US" sz="3200" b="1" i="0" dirty="0"/>
                  <a:t>provided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P(A)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&gt; 0</a:t>
                </a:r>
                <a:r>
                  <a:rPr lang="en-US" sz="3200" b="1" i="0" dirty="0"/>
                  <a:t>.</a:t>
                </a:r>
                <a:endParaRPr lang="ar-SA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90172"/>
                <a:ext cx="7560840" cy="2959080"/>
              </a:xfrm>
              <a:prstGeom prst="rect">
                <a:avLst/>
              </a:prstGeom>
              <a:blipFill rotWithShape="1">
                <a:blip r:embed="rId2"/>
                <a:stretch>
                  <a:fillRect l="-2016" t="-2887" r="-3145" b="-5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500034" y="611977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</a:rPr>
              <a:t>Example:</a:t>
            </a:r>
            <a:endParaRPr lang="ar-SA" sz="3200" b="1" i="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196752"/>
            <a:ext cx="66642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/>
              <a:t>Suppose </a:t>
            </a:r>
            <a:r>
              <a:rPr lang="en-US" sz="3200" b="1" i="0" dirty="0"/>
              <a:t>that our sample space </a:t>
            </a:r>
            <a:r>
              <a:rPr lang="en-US" sz="3200" b="1" i="0" dirty="0">
                <a:solidFill>
                  <a:srgbClr val="FF0000"/>
                </a:solidFill>
              </a:rPr>
              <a:t>S</a:t>
            </a:r>
            <a:r>
              <a:rPr lang="en-US" sz="3200" b="1" i="0" dirty="0"/>
              <a:t> is the </a:t>
            </a:r>
            <a:r>
              <a:rPr lang="en-US" sz="3200" b="1" i="0" dirty="0" smtClean="0"/>
              <a:t>population of </a:t>
            </a:r>
            <a:r>
              <a:rPr lang="en-US" sz="3200" b="1" i="0" dirty="0"/>
              <a:t>adults in a small town who have completed the requirements for a college degree</a:t>
            </a:r>
            <a:r>
              <a:rPr lang="en-US" sz="3200" b="1" i="0" dirty="0" smtClean="0"/>
              <a:t>. </a:t>
            </a:r>
            <a:r>
              <a:rPr lang="en-US" sz="3200" b="1" i="0" dirty="0"/>
              <a:t>We shall categorize them according to gender and employment status. The </a:t>
            </a:r>
            <a:r>
              <a:rPr lang="en-US" sz="3200" b="1" i="0" dirty="0" smtClean="0"/>
              <a:t>data are </a:t>
            </a:r>
            <a:r>
              <a:rPr lang="en-US" sz="3200" b="1" i="0" dirty="0"/>
              <a:t>given in </a:t>
            </a:r>
            <a:r>
              <a:rPr lang="en-US" sz="3200" b="1" i="0" dirty="0" smtClean="0"/>
              <a:t> the following table.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30962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8" y="1772816"/>
            <a:ext cx="806489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1536174"/>
                <a:ext cx="7128792" cy="4647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>
                    <a:latin typeface="Times New Roman"/>
                  </a:rPr>
                  <a:t>One of these individuals is to be selected at random for a tour throughout the</a:t>
                </a:r>
              </a:p>
              <a:p>
                <a:r>
                  <a:rPr lang="en-US" sz="3200" b="1" i="0" dirty="0">
                    <a:latin typeface="Times New Roman"/>
                  </a:rPr>
                  <a:t>country to publicize the advantages of establishing new industries in the town. </a:t>
                </a:r>
                <a:r>
                  <a:rPr lang="en-US" sz="3200" b="1" i="0" dirty="0" smtClean="0">
                    <a:latin typeface="Times New Roman"/>
                  </a:rPr>
                  <a:t>We  shall </a:t>
                </a:r>
                <a:r>
                  <a:rPr lang="en-US" sz="3200" b="1" i="0" dirty="0">
                    <a:latin typeface="Times New Roman"/>
                  </a:rPr>
                  <a:t>be concerned with </a:t>
                </a:r>
                <a:r>
                  <a:rPr lang="en-US" sz="3200" b="1" i="0" dirty="0" smtClean="0">
                    <a:latin typeface="Times New Roman"/>
                  </a:rPr>
                  <a:t>the following </a:t>
                </a:r>
                <a:r>
                  <a:rPr lang="en-US" sz="3200" b="1" i="0" dirty="0">
                    <a:latin typeface="Times New Roman"/>
                  </a:rPr>
                  <a:t>events:</a:t>
                </a:r>
              </a:p>
              <a:p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M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: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 man is chosen</a:t>
                </a:r>
                <a:r>
                  <a:rPr lang="en-US" sz="3200" b="1" i="0" dirty="0">
                    <a:latin typeface="Times New Roman"/>
                  </a:rPr>
                  <a:t>,</a:t>
                </a:r>
              </a:p>
              <a:p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E</a:t>
                </a:r>
                <a:r>
                  <a:rPr lang="en-US" sz="3200" b="1" dirty="0">
                    <a:latin typeface="Times New Roman"/>
                  </a:rPr>
                  <a:t>: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the one chosen is employed</a:t>
                </a:r>
                <a:r>
                  <a:rPr lang="en-US" sz="3200" b="1" i="0" dirty="0" smtClean="0">
                    <a:latin typeface="Times New Roman"/>
                  </a:rPr>
                  <a:t>. 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𝐌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𝐄</m:t>
                        </m:r>
                      </m:e>
                    </m:d>
                  </m:oMath>
                </a14:m>
                <a:r>
                  <a:rPr lang="en-US" sz="3200" b="1" i="0" dirty="0" smtClean="0">
                    <a:latin typeface="Times New Roman"/>
                  </a:rPr>
                  <a:t> ?  </a:t>
                </a:r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  </a:t>
                </a:r>
                <a:r>
                  <a:rPr lang="en-US" sz="4000" b="1" i="0" dirty="0" smtClean="0">
                    <a:solidFill>
                      <a:srgbClr val="FF0000"/>
                    </a:solidFill>
                    <a:latin typeface="Times New Roman"/>
                  </a:rPr>
                  <a:t>         </a:t>
                </a:r>
                <a:endParaRPr lang="ar-SA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36174"/>
                <a:ext cx="7128792" cy="4647426"/>
              </a:xfrm>
              <a:prstGeom prst="rect">
                <a:avLst/>
              </a:prstGeom>
              <a:blipFill rotWithShape="1">
                <a:blip r:embed="rId2"/>
                <a:stretch>
                  <a:fillRect l="-2224" t="-1837" r="-3422"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528" y="548680"/>
                <a:ext cx="8568952" cy="6085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en-US" sz="3200" b="1" i="0" dirty="0" smtClean="0"/>
                  <a:t>: </a:t>
                </a:r>
              </a:p>
              <a:p>
                <a:r>
                  <a:rPr lang="en-US" sz="3200" b="1" i="0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𝐧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3200" b="1" i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i="0" dirty="0" smtClean="0"/>
                  <a:t>denote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the number of elements in any set </a:t>
                </a:r>
                <a:r>
                  <a:rPr lang="en-US" sz="3200" b="1" i="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3200" b="1" dirty="0"/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i="0" dirty="0" smtClean="0"/>
                  <a:t>then we write</a:t>
                </a:r>
                <a:endParaRPr lang="en-US" sz="3200" b="1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𝐌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𝐧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𝐌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𝐧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𝑴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𝑬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b="1" i="0" dirty="0">
                  <a:solidFill>
                    <a:schemeClr val="tx1"/>
                  </a:solidFill>
                </a:endParaRPr>
              </a:p>
              <a:p>
                <a:r>
                  <a:rPr lang="en-US" sz="3200" b="1" i="0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𝐏</m:t>
                        </m:r>
                        <m:r>
                          <a:rPr lang="en-US" sz="3200" b="1" i="0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latin typeface="Cambria Math"/>
                          </a:rPr>
                          <m:t>𝐌</m:t>
                        </m:r>
                        <m:r>
                          <a:rPr lang="en-US" sz="3200" b="1" i="0">
                            <a:latin typeface="Cambria Math"/>
                          </a:rPr>
                          <m:t>∩</m:t>
                        </m:r>
                        <m:r>
                          <a:rPr lang="en-US" sz="3200" b="1" i="1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sz="3200" b="1" i="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𝐏</m:t>
                        </m:r>
                        <m:r>
                          <a:rPr lang="en-US" sz="3200" b="1" i="0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sz="3200" b="1" i="0" dirty="0" smtClean="0"/>
                  <a:t> are </a:t>
                </a:r>
                <a:r>
                  <a:rPr lang="en-US" sz="3200" b="1" i="0" dirty="0"/>
                  <a:t>found from the original sample space S. To </a:t>
                </a:r>
                <a:r>
                  <a:rPr lang="en-US" sz="3200" b="1" i="0" dirty="0" smtClean="0"/>
                  <a:t>verify this </a:t>
                </a:r>
                <a:r>
                  <a:rPr lang="en-US" sz="3200" b="1" i="0" dirty="0"/>
                  <a:t>result, note </a:t>
                </a:r>
                <a:r>
                  <a:rPr lang="en-US" sz="3200" b="1" i="0" dirty="0" smtClean="0"/>
                  <a:t>that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𝟔𝟎𝟎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𝟗𝟎𝟎</m:t>
                        </m:r>
                      </m:den>
                    </m:f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𝐌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𝟒𝟔𝟎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𝟗𝟎𝟎</m:t>
                        </m:r>
                      </m:den>
                    </m:f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𝟐𝟑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𝟒𝟓</m:t>
                        </m:r>
                      </m:den>
                    </m:f>
                  </m:oMath>
                </a14:m>
                <a:endParaRPr lang="en-US" sz="3200" b="1" i="0" dirty="0"/>
              </a:p>
              <a:p>
                <a:r>
                  <a:rPr lang="en-US" sz="3200" b="1" i="0" dirty="0" smtClean="0"/>
                  <a:t>Hence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𝐌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𝟐𝟑</m:t>
                            </m:r>
                          </m:num>
                          <m:den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𝟒𝟓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den>
                    </m:f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𝟐𝟑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𝟑𝟎</m:t>
                        </m:r>
                      </m:den>
                    </m:f>
                  </m:oMath>
                </a14:m>
                <a:endParaRPr lang="en-US" sz="3200" b="1" i="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8568952" cy="6085448"/>
              </a:xfrm>
              <a:prstGeom prst="rect">
                <a:avLst/>
              </a:prstGeom>
              <a:blipFill rotWithShape="1">
                <a:blip r:embed="rId2"/>
                <a:stretch>
                  <a:fillRect l="-1778" t="-1403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21574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552" y="1186731"/>
                <a:ext cx="8136904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/>
                  <a:t>The probability that a regularly scheduled flight departs on time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𝐃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𝟖𝟑</m:t>
                    </m:r>
                  </m:oMath>
                </a14:m>
                <a:r>
                  <a:rPr lang="en-US" sz="3200" b="1" i="0" dirty="0"/>
                  <a:t>;</a:t>
                </a:r>
              </a:p>
              <a:p>
                <a:r>
                  <a:rPr lang="en-US" sz="3200" b="1" i="0" dirty="0"/>
                  <a:t>the probability that it arrives on time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3200" b="1" i="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3200" b="1" i="0" dirty="0"/>
                  <a:t>; and the probability that it</a:t>
                </a:r>
              </a:p>
              <a:p>
                <a:r>
                  <a:rPr lang="en-US" sz="3200" b="1" i="0" dirty="0"/>
                  <a:t>departs and arrives on time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𝐃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∩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𝟕𝟖</m:t>
                    </m:r>
                  </m:oMath>
                </a14:m>
                <a:r>
                  <a:rPr lang="en-US" sz="3200" b="1" i="0" dirty="0"/>
                  <a:t>. Find the probability that a plane</a:t>
                </a:r>
              </a:p>
              <a:p>
                <a:pPr marL="514350" indent="-514350">
                  <a:buAutoNum type="alphaLcParenBoth"/>
                </a:pPr>
                <a:r>
                  <a:rPr lang="en-US" sz="3200" b="1" i="0" dirty="0" smtClean="0"/>
                  <a:t>arrives </a:t>
                </a:r>
                <a:r>
                  <a:rPr lang="en-US" sz="3200" b="1" i="0" dirty="0"/>
                  <a:t>on time given that it </a:t>
                </a:r>
                <a:r>
                  <a:rPr lang="en-US" sz="3200" b="1" i="0" dirty="0" smtClean="0"/>
                  <a:t>departed on time</a:t>
                </a:r>
                <a:r>
                  <a:rPr lang="en-US" sz="3200" b="1" i="0" dirty="0"/>
                  <a:t>, </a:t>
                </a:r>
                <a:endParaRPr lang="en-US" sz="3200" b="1" i="0" dirty="0" smtClean="0"/>
              </a:p>
              <a:p>
                <a:pPr marL="514350" indent="-514350">
                  <a:buAutoNum type="alphaLcParenBoth"/>
                </a:pPr>
                <a:r>
                  <a:rPr lang="en-US" sz="3200" b="1" i="0" dirty="0" smtClean="0"/>
                  <a:t>departed </a:t>
                </a:r>
                <a:r>
                  <a:rPr lang="en-US" sz="3200" b="1" i="0" dirty="0"/>
                  <a:t>on time </a:t>
                </a:r>
                <a:r>
                  <a:rPr lang="en-US" sz="3200" b="1" i="0" dirty="0" smtClean="0"/>
                  <a:t>given </a:t>
                </a:r>
                <a:r>
                  <a:rPr lang="en-US" sz="3200" b="1" i="0" dirty="0"/>
                  <a:t>that it has arrived on time</a:t>
                </a:r>
                <a:r>
                  <a:rPr lang="en-US" sz="3200" b="1" i="0" dirty="0" smtClean="0"/>
                  <a:t>.</a:t>
                </a:r>
                <a:endParaRPr lang="en-US" sz="3200" b="1" i="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86731"/>
                <a:ext cx="8136904" cy="5016758"/>
              </a:xfrm>
              <a:prstGeom prst="rect">
                <a:avLst/>
              </a:prstGeom>
              <a:blipFill rotWithShape="1">
                <a:blip r:embed="rId3"/>
                <a:stretch>
                  <a:fillRect l="-1949" t="-1701" r="-300" b="-2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14290"/>
            <a:ext cx="891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2786058"/>
            <a:ext cx="876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en-US" sz="3200" b="1" i="0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453"/>
            <a:ext cx="2079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3568" y="1098528"/>
                <a:ext cx="7038528" cy="559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sz="3200" b="1" i="0" dirty="0" smtClean="0">
                    <a:latin typeface="Times New Roman"/>
                  </a:rPr>
                  <a:t>The </a:t>
                </a:r>
                <a:r>
                  <a:rPr lang="en-US" sz="3200" b="1" i="0" dirty="0">
                    <a:latin typeface="Times New Roman"/>
                  </a:rPr>
                  <a:t>probability that a plane arrives on time given that it departed on time </a:t>
                </a:r>
                <a:r>
                  <a:rPr lang="en-US" sz="3200" b="1" i="0" dirty="0" smtClean="0">
                    <a:latin typeface="Times New Roman"/>
                  </a:rPr>
                  <a:t>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</m:d>
                        </m:num>
                        <m:den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𝟕𝟖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𝟖𝟑</m:t>
                          </m:r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𝟗𝟒</m:t>
                      </m:r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(</a:t>
                </a:r>
                <a:r>
                  <a:rPr lang="en-US" sz="3200" b="1" i="0" dirty="0">
                    <a:latin typeface="Times New Roman"/>
                  </a:rPr>
                  <a:t>b) The probability that a plane departed on time given that it </a:t>
                </a:r>
                <a:r>
                  <a:rPr lang="en-US" sz="3200" b="1" i="0" dirty="0" smtClean="0">
                    <a:latin typeface="Times New Roman"/>
                  </a:rPr>
                  <a:t>has </a:t>
                </a:r>
                <a:r>
                  <a:rPr lang="en-US" sz="3200" b="1" i="0" dirty="0">
                    <a:latin typeface="Times New Roman"/>
                  </a:rPr>
                  <a:t>arrived</a:t>
                </a:r>
                <a:r>
                  <a:rPr lang="en-US" sz="3200" b="1" i="0" dirty="0" smtClean="0">
                    <a:latin typeface="Times New Roman"/>
                  </a:rPr>
                  <a:t> on </a:t>
                </a:r>
                <a:r>
                  <a:rPr lang="en-US" sz="3200" b="1" i="0" dirty="0">
                    <a:latin typeface="Times New Roman"/>
                  </a:rPr>
                  <a:t>time </a:t>
                </a:r>
                <a:r>
                  <a:rPr lang="en-US" sz="3200" b="1" i="0" dirty="0" smtClean="0">
                    <a:latin typeface="Times New Roman"/>
                  </a:rPr>
                  <a:t>is</a:t>
                </a:r>
              </a:p>
              <a:p>
                <a:pPr algn="ctr"/>
                <a:endParaRPr lang="en-US" sz="3200" b="1" i="0" dirty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𝐃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𝐃</m:t>
                              </m:r>
                            </m:e>
                          </m:d>
                        </m:num>
                        <m:den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𝟕𝟖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𝟖𝟐</m:t>
                          </m:r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𝟗𝟓</m:t>
                      </m:r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98528"/>
                <a:ext cx="7038528" cy="5590120"/>
              </a:xfrm>
              <a:prstGeom prst="rect">
                <a:avLst/>
              </a:prstGeom>
              <a:blipFill rotWithShape="1">
                <a:blip r:embed="rId3"/>
                <a:stretch>
                  <a:fillRect l="-2165" t="-1527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8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529" y="404664"/>
            <a:ext cx="57615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0" u="sng" dirty="0">
                <a:solidFill>
                  <a:srgbClr val="00B050"/>
                </a:solidFill>
                <a:latin typeface="Times New Roman"/>
              </a:rPr>
              <a:t>Independent </a:t>
            </a:r>
            <a:r>
              <a:rPr lang="en-US" sz="4800" b="1" i="0" u="sng" dirty="0" smtClean="0">
                <a:solidFill>
                  <a:srgbClr val="00B050"/>
                </a:solidFill>
                <a:latin typeface="Times New Roman"/>
              </a:rPr>
              <a:t>Events </a:t>
            </a:r>
            <a:r>
              <a:rPr lang="en-US" sz="4000" b="1" i="0" dirty="0" smtClean="0">
                <a:latin typeface="Times New Roman"/>
              </a:rPr>
              <a:t>: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235661"/>
                <a:ext cx="9001000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>
                    <a:latin typeface="Times New Roman"/>
                  </a:rPr>
                  <a:t>Although conditional probability allows for an alteration of the probability of </a:t>
                </a:r>
                <a:r>
                  <a:rPr lang="en-US" sz="3200" b="1" i="0" dirty="0" smtClean="0">
                    <a:latin typeface="Times New Roman"/>
                  </a:rPr>
                  <a:t>an event </a:t>
                </a:r>
                <a:r>
                  <a:rPr lang="en-US" sz="3200" b="1" i="0" dirty="0">
                    <a:latin typeface="Times New Roman"/>
                  </a:rPr>
                  <a:t>in the light of additional material, it also enables us to understand better </a:t>
                </a:r>
                <a:r>
                  <a:rPr lang="en-US" sz="3200" b="1" i="0" dirty="0" smtClean="0">
                    <a:latin typeface="Times New Roman"/>
                  </a:rPr>
                  <a:t>the </a:t>
                </a:r>
                <a:r>
                  <a:rPr lang="en-US" sz="3200" b="1" i="0" dirty="0">
                    <a:latin typeface="Times New Roman"/>
                  </a:rPr>
                  <a:t>very important concept of independence </a:t>
                </a:r>
                <a:r>
                  <a:rPr lang="en-US" sz="3200" b="1" i="0" dirty="0" smtClean="0">
                    <a:latin typeface="Times New Roman"/>
                  </a:rPr>
                  <a:t>or</a:t>
                </a:r>
                <a:r>
                  <a:rPr lang="en-US" sz="3200" b="1" i="0" dirty="0">
                    <a:latin typeface="Times New Roman"/>
                  </a:rPr>
                  <a:t>, in the present context, </a:t>
                </a:r>
                <a:r>
                  <a:rPr lang="en-US" sz="3200" b="1" i="0" dirty="0" smtClean="0">
                    <a:latin typeface="Times New Roman"/>
                  </a:rPr>
                  <a:t>independent </a:t>
                </a:r>
                <a:r>
                  <a:rPr lang="en-US" sz="3200" b="1" i="0" dirty="0">
                    <a:latin typeface="Times New Roman"/>
                  </a:rPr>
                  <a:t>events</a:t>
                </a:r>
                <a:r>
                  <a:rPr lang="en-US" sz="3200" b="1" i="0" dirty="0" smtClean="0">
                    <a:latin typeface="Times New Roman"/>
                  </a:rPr>
                  <a:t>. C</a:t>
                </a:r>
                <a:r>
                  <a:rPr lang="en-US" sz="3200" b="1" i="0" dirty="0" smtClean="0"/>
                  <a:t>onsider </a:t>
                </a:r>
                <a:r>
                  <a:rPr lang="en-US" sz="3200" b="1" i="0" dirty="0"/>
                  <a:t>the situation where we have events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i="0" dirty="0" smtClean="0"/>
                  <a:t> and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B</a:t>
                </a:r>
                <a:r>
                  <a:rPr lang="en-US" sz="3200" b="1" dirty="0"/>
                  <a:t> </a:t>
                </a:r>
                <a:r>
                  <a:rPr lang="en-US" sz="3200" b="1" i="0" dirty="0"/>
                  <a:t>and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3200" b="1" i="0" dirty="0"/>
              </a:p>
              <a:p>
                <a:r>
                  <a:rPr lang="en-US" sz="3200" b="1" i="0" dirty="0" smtClean="0"/>
                  <a:t>That is, </a:t>
                </a:r>
                <a:r>
                  <a:rPr lang="en-US" sz="3200" b="1" i="0" dirty="0"/>
                  <a:t>the occurrence of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B</a:t>
                </a:r>
                <a:r>
                  <a:rPr lang="en-US" sz="3200" b="1" dirty="0"/>
                  <a:t> </a:t>
                </a:r>
                <a:r>
                  <a:rPr lang="en-US" sz="3200" b="1" i="0" dirty="0"/>
                  <a:t>had no impact on the odds of occurrence of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A</a:t>
                </a:r>
                <a:r>
                  <a:rPr lang="en-US" sz="3200" b="1" dirty="0"/>
                  <a:t>.</a:t>
                </a:r>
              </a:p>
              <a:p>
                <a:endParaRPr lang="en-US" sz="3200" b="1" i="0" dirty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661"/>
                <a:ext cx="9001000" cy="5509200"/>
              </a:xfrm>
              <a:prstGeom prst="rect">
                <a:avLst/>
              </a:prstGeom>
              <a:blipFill rotWithShape="1">
                <a:blip r:embed="rId2"/>
                <a:stretch>
                  <a:fillRect l="-1693" t="-1550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9552" y="1032624"/>
                <a:ext cx="6984776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Definition 2.10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Two </a:t>
                </a:r>
                <a:r>
                  <a:rPr lang="en-US" sz="3200" b="1" i="0" dirty="0">
                    <a:latin typeface="Times New Roman"/>
                  </a:rPr>
                  <a:t>events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and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B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are </a:t>
                </a:r>
                <a:r>
                  <a:rPr lang="en-US" sz="3200" b="1" i="0" dirty="0">
                    <a:latin typeface="Times New Roman"/>
                  </a:rPr>
                  <a:t>independent if and only if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sz="3200" b="1" i="0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,</a:t>
                </a:r>
                <a:endParaRPr lang="en-US" sz="3200" b="1" dirty="0">
                  <a:latin typeface="Times New Roman"/>
                </a:endParaRPr>
              </a:p>
              <a:p>
                <a:r>
                  <a:rPr lang="en-US" sz="3200" b="1" i="0" dirty="0">
                    <a:latin typeface="Times New Roman"/>
                  </a:rPr>
                  <a:t>provided the existences of the conditional </a:t>
                </a:r>
                <a:r>
                  <a:rPr lang="en-US" sz="3200" b="1" i="0" dirty="0" smtClean="0">
                    <a:latin typeface="Times New Roman"/>
                  </a:rPr>
                  <a:t>probabilities</a:t>
                </a:r>
                <a:r>
                  <a:rPr lang="en-US" sz="3200" b="1" i="0" dirty="0">
                    <a:latin typeface="Times New Roman"/>
                  </a:rPr>
                  <a:t>. </a:t>
                </a:r>
                <a:r>
                  <a:rPr lang="en-US" sz="3200" b="1" i="0" dirty="0" smtClean="0">
                    <a:latin typeface="Times New Roman"/>
                  </a:rPr>
                  <a:t>Otherwise </a:t>
                </a:r>
                <a:r>
                  <a:rPr lang="en-US" sz="3200" b="1" dirty="0">
                    <a:latin typeface="Times New Roman"/>
                  </a:rPr>
                  <a:t>A </a:t>
                </a:r>
                <a:r>
                  <a:rPr lang="en-US" sz="3200" b="1" i="0" dirty="0">
                    <a:latin typeface="Times New Roman"/>
                  </a:rPr>
                  <a:t>and </a:t>
                </a:r>
                <a:r>
                  <a:rPr lang="en-US" sz="3200" b="1" dirty="0">
                    <a:latin typeface="Times New Roman"/>
                  </a:rPr>
                  <a:t>B </a:t>
                </a:r>
                <a:r>
                  <a:rPr lang="en-US" sz="3200" b="1" i="0" dirty="0" smtClean="0">
                    <a:latin typeface="Times New Roman"/>
                  </a:rPr>
                  <a:t>are </a:t>
                </a:r>
                <a:r>
                  <a:rPr lang="en-US" sz="3200" b="1" i="0" dirty="0">
                    <a:latin typeface="Times New Roman"/>
                  </a:rPr>
                  <a:t>dependent.</a:t>
                </a:r>
                <a:endParaRPr lang="en-US" sz="3200" b="1" dirty="0"/>
              </a:p>
              <a:p>
                <a:endParaRPr lang="en-US" sz="3200" b="1" i="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32624"/>
                <a:ext cx="6984776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2271" t="-2115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6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3528" y="404664"/>
                <a:ext cx="8208912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Example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Consider </a:t>
                </a:r>
                <a:r>
                  <a:rPr lang="en-US" sz="3200" b="1" i="0" dirty="0">
                    <a:latin typeface="Times New Roman"/>
                  </a:rPr>
                  <a:t>an experiment in which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2</a:t>
                </a:r>
                <a:r>
                  <a:rPr lang="en-US" sz="3200" b="1" i="0" dirty="0">
                    <a:latin typeface="Times New Roman"/>
                  </a:rPr>
                  <a:t> cards are drawn in succession from </a:t>
                </a:r>
                <a:r>
                  <a:rPr lang="en-US" sz="3200" b="1" i="0" dirty="0" smtClean="0">
                    <a:latin typeface="Times New Roman"/>
                  </a:rPr>
                  <a:t>an </a:t>
                </a:r>
                <a:r>
                  <a:rPr lang="en-US" sz="3200" b="1" i="0" dirty="0">
                    <a:latin typeface="Times New Roman"/>
                  </a:rPr>
                  <a:t>ordinary deck, 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with </a:t>
                </a:r>
                <a:r>
                  <a:rPr lang="en-US" sz="3200" b="1" i="0" dirty="0">
                    <a:latin typeface="Times New Roman"/>
                  </a:rPr>
                  <a:t>replacement. The events are defined as</a:t>
                </a:r>
              </a:p>
              <a:p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A: the first card is an ace,</a:t>
                </a:r>
              </a:p>
              <a:p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B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: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the second card is a spade</a:t>
                </a:r>
                <a:r>
                  <a:rPr lang="en-US" sz="3200" b="1" i="0" dirty="0" smtClean="0">
                    <a:latin typeface="Times New Roman"/>
                  </a:rPr>
                  <a:t>.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rgbClr val="FF0000"/>
                        </a:solidFill>
                      </a:rPr>
                      <m:t>  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sz="3200" b="1" i="0" dirty="0" smtClean="0">
                    <a:latin typeface="Times New Roman"/>
                  </a:rPr>
                  <a:t>. </a:t>
                </a:r>
              </a:p>
              <a:p>
                <a:endParaRPr lang="en-US" sz="3200" b="1" i="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208912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856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200025"/>
            <a:ext cx="891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Example 2.22: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A balanced coin is tossed twice. What is the probability that at least one head occurs?</a:t>
            </a:r>
          </a:p>
          <a:p>
            <a:pPr eaLnBrk="0" hangingPunct="0"/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04800" y="2000240"/>
            <a:ext cx="88392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Solution: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3200" b="1" i="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{HH, HT, TH, TT}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{at least one head occurs}= {HH, HT, TH}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3200" b="1" i="0" dirty="0">
                <a:latin typeface="Arial" pitchFamily="34" charset="0"/>
                <a:cs typeface="Arial" pitchFamily="34" charset="0"/>
              </a:rPr>
              <a:t>Since the coin is balanced, the outcomes are equally likely; i.e., all outcomes have the same weight or probability.</a:t>
            </a:r>
          </a:p>
          <a:p>
            <a:pPr eaLnBrk="0" hangingPunct="0"/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71600" y="332656"/>
                <a:ext cx="6750496" cy="629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Solution</a:t>
                </a:r>
                <a:r>
                  <a:rPr lang="en-US" sz="3200" b="1" i="0" dirty="0" smtClean="0">
                    <a:latin typeface="Times New Roman"/>
                  </a:rPr>
                  <a:t> 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Since </a:t>
                </a:r>
                <a:r>
                  <a:rPr lang="en-US" sz="3200" b="1" i="0" dirty="0">
                    <a:latin typeface="Times New Roman"/>
                  </a:rPr>
                  <a:t>the first card is replaced, our sample space for both the first and </a:t>
                </a:r>
                <a:r>
                  <a:rPr lang="en-US" sz="3200" b="1" i="0" dirty="0" smtClean="0">
                    <a:latin typeface="Times New Roman"/>
                  </a:rPr>
                  <a:t>second </a:t>
                </a:r>
                <a:r>
                  <a:rPr lang="en-US" sz="3200" b="1" i="0" dirty="0">
                    <a:latin typeface="Times New Roman"/>
                  </a:rPr>
                  <a:t>draws consists of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52</a:t>
                </a:r>
                <a:r>
                  <a:rPr lang="en-US" sz="3200" b="1" i="0" dirty="0">
                    <a:latin typeface="Times New Roman"/>
                  </a:rPr>
                  <a:t> cards, 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containing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4 aces </a:t>
                </a:r>
                <a:r>
                  <a:rPr lang="en-US" sz="3200" b="1" i="0" dirty="0">
                    <a:latin typeface="Times New Roman"/>
                  </a:rPr>
                  <a:t>and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13 spa</a:t>
                </a:r>
                <a:r>
                  <a:rPr lang="en-US" sz="3200" b="1" i="0" dirty="0">
                    <a:latin typeface="Times New Roman"/>
                  </a:rPr>
                  <a:t>des. </a:t>
                </a:r>
                <a:r>
                  <a:rPr lang="en-US" sz="3200" b="1" i="0" dirty="0" smtClean="0">
                    <a:latin typeface="Times New Roman"/>
                  </a:rPr>
                  <a:t>Hence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𝐁</m:t>
                          </m:r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3200" b="1" i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𝟏𝟑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𝟓𝟐</m:t>
                          </m:r>
                        </m:den>
                      </m:f>
                      <m:r>
                        <a:rPr lang="en-US" sz="3200" b="1" i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sz="3200" b="1" i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1">
                          <a:solidFill>
                            <a:schemeClr val="tx1"/>
                          </a:solidFill>
                        </a:rPr>
                        <m:t>  </m:t>
                      </m:r>
                      <m:r>
                        <a:rPr lang="en-US" sz="3200" b="1" i="1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sz="3200" b="1" i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𝟏𝟑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𝟓𝟐</m:t>
                          </m:r>
                        </m:den>
                      </m:f>
                    </m:oMath>
                  </m:oMathPara>
                </a14:m>
                <a:endParaRPr lang="en-US" sz="3200" b="1" i="0" dirty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0" smtClean="0"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latin typeface="Cambria Math"/>
                          </a:rPr>
                          <m:t>|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sz="3200" b="1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0">
                            <a:latin typeface="Cambria Math"/>
                          </a:rPr>
                          <m:t>𝟓𝟐</m:t>
                        </m:r>
                      </m:den>
                    </m:f>
                    <m:r>
                      <a:rPr lang="en-US" sz="3200" b="1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𝟏𝟑</m:t>
                        </m:r>
                      </m:den>
                    </m:f>
                    <m:r>
                      <a:rPr lang="en-US" sz="3200" b="1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3200" b="1"/>
                      <m:t>  </m:t>
                    </m:r>
                    <m:r>
                      <a:rPr lang="en-US" sz="3200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0">
                            <a:latin typeface="Cambria Math"/>
                          </a:rPr>
                          <m:t>𝟓𝟐</m:t>
                        </m:r>
                      </m:den>
                    </m:f>
                  </m:oMath>
                </a14:m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𝟏𝟑</m:t>
                        </m:r>
                      </m:den>
                    </m:f>
                  </m:oMath>
                </a14:m>
                <a:endParaRPr lang="en-US" sz="3200" b="1" i="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2656"/>
                <a:ext cx="6750496" cy="6291209"/>
              </a:xfrm>
              <a:prstGeom prst="rect">
                <a:avLst/>
              </a:prstGeom>
              <a:blipFill rotWithShape="1">
                <a:blip r:embed="rId2"/>
                <a:stretch>
                  <a:fillRect l="-2256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3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764704"/>
            <a:ext cx="6390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u="sng" dirty="0">
                <a:solidFill>
                  <a:srgbClr val="00B050"/>
                </a:solidFill>
                <a:latin typeface="Times New Roman"/>
              </a:rPr>
              <a:t>Multiplicative </a:t>
            </a:r>
            <a:r>
              <a:rPr lang="en-US" sz="4800" b="1" i="0" u="sng" dirty="0" smtClean="0">
                <a:solidFill>
                  <a:srgbClr val="00B050"/>
                </a:solidFill>
                <a:latin typeface="Times New Roman"/>
              </a:rPr>
              <a:t>Rules</a:t>
            </a:r>
            <a:r>
              <a:rPr lang="en-US" sz="4800" b="1" i="0" dirty="0" smtClean="0">
                <a:solidFill>
                  <a:srgbClr val="00B050"/>
                </a:solidFill>
                <a:latin typeface="Times New Roman"/>
              </a:rPr>
              <a:t>:</a:t>
            </a:r>
            <a:endParaRPr lang="en-US" sz="4800" b="1" i="0" dirty="0">
              <a:solidFill>
                <a:srgbClr val="00B050"/>
              </a:solidFill>
              <a:latin typeface="Times New Roman"/>
            </a:endParaRPr>
          </a:p>
          <a:p>
            <a:r>
              <a:rPr lang="en-US" sz="3200" b="1" i="0" dirty="0">
                <a:latin typeface="Times New Roman"/>
              </a:rPr>
              <a:t>Multiplying the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formula of Definition 2.9 </a:t>
            </a:r>
            <a:r>
              <a:rPr lang="en-US" sz="3200" b="1" i="0" dirty="0">
                <a:latin typeface="Times New Roman"/>
              </a:rPr>
              <a:t>by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P(A)</a:t>
            </a:r>
            <a:r>
              <a:rPr lang="en-US" sz="3200" b="1" dirty="0">
                <a:latin typeface="Times New Roman"/>
              </a:rPr>
              <a:t>, </a:t>
            </a:r>
            <a:r>
              <a:rPr lang="en-US" sz="3200" b="1" i="0" dirty="0" smtClean="0">
                <a:latin typeface="Times New Roman"/>
              </a:rPr>
              <a:t>we </a:t>
            </a:r>
            <a:r>
              <a:rPr lang="en-US" sz="3200" b="1" i="0" dirty="0">
                <a:latin typeface="Times New Roman"/>
              </a:rPr>
              <a:t>obtain the following </a:t>
            </a:r>
            <a:r>
              <a:rPr lang="en-US" sz="3200" b="1" i="0" dirty="0" smtClean="0">
                <a:latin typeface="Times New Roman"/>
              </a:rPr>
              <a:t>important</a:t>
            </a:r>
            <a:endParaRPr lang="en-US" sz="3200" b="1" i="0" dirty="0">
              <a:latin typeface="Times New Roman"/>
            </a:endParaRPr>
          </a:p>
          <a:p>
            <a:r>
              <a:rPr lang="en-US" sz="3200" b="1" i="0" dirty="0">
                <a:latin typeface="Times New Roman"/>
              </a:rPr>
              <a:t>multiplicative rule, which enables us to calculate the probability that </a:t>
            </a:r>
            <a:r>
              <a:rPr lang="en-US" sz="3200" b="1" i="0" dirty="0" smtClean="0">
                <a:latin typeface="Times New Roman"/>
              </a:rPr>
              <a:t>two </a:t>
            </a:r>
            <a:r>
              <a:rPr lang="en-US" sz="3200" b="1" i="0" dirty="0">
                <a:latin typeface="Times New Roman"/>
              </a:rPr>
              <a:t>events will both occur.</a:t>
            </a:r>
          </a:p>
          <a:p>
            <a:endParaRPr lang="en-US" sz="3200" b="1" i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08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3608" y="908720"/>
                <a:ext cx="653447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Theorem 2.13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If in an experiment the events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i="0" dirty="0">
                    <a:latin typeface="Times New Roman"/>
                  </a:rPr>
                  <a:t> and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B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can both occur, </a:t>
                </a:r>
                <a:r>
                  <a:rPr lang="en-US" sz="3200" b="1" i="0" dirty="0" smtClean="0">
                    <a:latin typeface="Times New Roman"/>
                  </a:rPr>
                  <a:t>then</a:t>
                </a:r>
              </a:p>
              <a:p>
                <a:endParaRPr lang="en-US" sz="3200" b="1" i="0" dirty="0">
                  <a:latin typeface="Times New Roman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sz="3200" b="1" i="0" dirty="0" smtClean="0">
                  <a:latin typeface="Times New Roman"/>
                </a:endParaRPr>
              </a:p>
              <a:p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provided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P(A) &gt; 0</a:t>
                </a:r>
                <a:r>
                  <a:rPr lang="en-US" sz="3200" b="1" i="0" dirty="0">
                    <a:latin typeface="Times New Roman"/>
                  </a:rPr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6534472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2332" t="-2410" b="-4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65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720840"/>
            <a:ext cx="64087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0000"/>
                </a:solidFill>
                <a:latin typeface="Times New Roman"/>
              </a:rPr>
              <a:t>Example</a:t>
            </a:r>
            <a:r>
              <a:rPr lang="en-US" sz="3200" b="1" i="0" dirty="0" smtClean="0">
                <a:latin typeface="Times New Roman"/>
              </a:rPr>
              <a:t>:</a:t>
            </a:r>
          </a:p>
          <a:p>
            <a:r>
              <a:rPr lang="en-US" sz="3200" b="1" i="0" dirty="0" smtClean="0">
                <a:latin typeface="Times New Roman"/>
              </a:rPr>
              <a:t>Suppose </a:t>
            </a:r>
            <a:r>
              <a:rPr lang="en-US" sz="3200" b="1" i="0" dirty="0">
                <a:latin typeface="Times New Roman"/>
              </a:rPr>
              <a:t>that we have a fuse box containing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20 fuses</a:t>
            </a:r>
            <a:r>
              <a:rPr lang="en-US" sz="3200" b="1" i="0" dirty="0">
                <a:latin typeface="Times New Roman"/>
              </a:rPr>
              <a:t>, of which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5 are defective</a:t>
            </a:r>
            <a:r>
              <a:rPr lang="en-US" sz="3200" b="1" i="0" dirty="0">
                <a:latin typeface="Times New Roman"/>
              </a:rPr>
              <a:t>. </a:t>
            </a:r>
            <a:r>
              <a:rPr lang="en-US" sz="3200" b="1" i="0" dirty="0" smtClean="0">
                <a:latin typeface="Times New Roman"/>
              </a:rPr>
              <a:t>If </a:t>
            </a:r>
            <a:r>
              <a:rPr lang="en-US" sz="3200" b="1" i="0" dirty="0" smtClean="0">
                <a:solidFill>
                  <a:srgbClr val="FF0000"/>
                </a:solidFill>
                <a:latin typeface="Times New Roman"/>
              </a:rPr>
              <a:t>2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fuses</a:t>
            </a:r>
            <a:r>
              <a:rPr lang="en-US" sz="3200" b="1" i="0" dirty="0">
                <a:latin typeface="Times New Roman"/>
              </a:rPr>
              <a:t> are selected at random and removed from the box in succession </a:t>
            </a:r>
            <a:r>
              <a:rPr lang="en-US" sz="3200" b="1" i="0" dirty="0" smtClean="0">
                <a:latin typeface="Times New Roman"/>
              </a:rPr>
              <a:t>without replacing </a:t>
            </a:r>
            <a:r>
              <a:rPr lang="en-US" sz="3200" b="1" i="0" dirty="0">
                <a:latin typeface="Times New Roman"/>
              </a:rPr>
              <a:t>the first, what is the probability that both fuses are defective?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50877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7314" y="260648"/>
                <a:ext cx="7299101" cy="6557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Solution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Let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i="0" dirty="0">
                    <a:latin typeface="Times New Roman"/>
                  </a:rPr>
                  <a:t> be the event that the first fuse is defective and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B</a:t>
                </a:r>
                <a:r>
                  <a:rPr lang="en-US" sz="3200" b="1" i="0" dirty="0">
                    <a:latin typeface="Times New Roman"/>
                  </a:rPr>
                  <a:t> the event that </a:t>
                </a:r>
                <a:r>
                  <a:rPr lang="en-US" sz="3200" b="1" i="0" dirty="0" smtClean="0">
                    <a:latin typeface="Times New Roman"/>
                  </a:rPr>
                  <a:t>the second </a:t>
                </a:r>
                <a:r>
                  <a:rPr lang="en-US" sz="3200" b="1" i="0" dirty="0">
                    <a:latin typeface="Times New Roman"/>
                  </a:rPr>
                  <a:t>fuse is defective; then we interpret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∩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sz="3200" b="1" i="0" dirty="0">
                    <a:latin typeface="Times New Roman"/>
                  </a:rPr>
                  <a:t>as the event that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occurs, </a:t>
                </a:r>
                <a:r>
                  <a:rPr lang="en-US" sz="3200" b="1" i="0" dirty="0" smtClean="0">
                    <a:latin typeface="Times New Roman"/>
                  </a:rPr>
                  <a:t>and then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B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occurs after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has occurred. The probability of first removing a </a:t>
                </a:r>
                <a:r>
                  <a:rPr lang="en-US" sz="3200" b="1" i="0" dirty="0" smtClean="0">
                    <a:latin typeface="Times New Roman"/>
                  </a:rPr>
                  <a:t>defective fuse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i="0" dirty="0" smtClean="0">
                    <a:latin typeface="Times New Roman"/>
                  </a:rPr>
                  <a:t>; </a:t>
                </a:r>
                <a:r>
                  <a:rPr lang="en-US" sz="3200" b="1" i="0" dirty="0">
                    <a:latin typeface="Times New Roman"/>
                  </a:rPr>
                  <a:t>then </a:t>
                </a:r>
                <a:r>
                  <a:rPr lang="en-US" sz="3200" b="1" i="0" dirty="0" smtClean="0">
                    <a:latin typeface="Times New Roman"/>
                  </a:rPr>
                  <a:t>the probability </a:t>
                </a:r>
                <a:r>
                  <a:rPr lang="en-US" sz="3200" b="1" i="0" dirty="0">
                    <a:latin typeface="Times New Roman"/>
                  </a:rPr>
                  <a:t>of removing a second defective fuse from </a:t>
                </a:r>
                <a:r>
                  <a:rPr lang="en-US" sz="3200" b="1" i="0" dirty="0" smtClean="0">
                    <a:latin typeface="Times New Roman"/>
                  </a:rPr>
                  <a:t>the remaining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4</a:t>
                </a:r>
                <a:r>
                  <a:rPr lang="en-US" sz="3200" b="1" i="0" dirty="0"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𝟏𝟗</m:t>
                        </m:r>
                      </m:den>
                    </m:f>
                  </m:oMath>
                </a14:m>
                <a:r>
                  <a:rPr lang="en-US" sz="3200" b="1" i="0" dirty="0" smtClean="0">
                    <a:latin typeface="Times New Roman"/>
                  </a:rPr>
                  <a:t>.  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𝟏𝟗</m:t>
                              </m:r>
                            </m:den>
                          </m:f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𝟏𝟗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14" y="260648"/>
                <a:ext cx="7299101" cy="6557436"/>
              </a:xfrm>
              <a:prstGeom prst="rect">
                <a:avLst/>
              </a:prstGeom>
              <a:blipFill rotWithShape="1">
                <a:blip r:embed="rId3"/>
                <a:stretch>
                  <a:fillRect l="-2172" t="-1302" r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39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520" y="548680"/>
                <a:ext cx="878497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Theorem 2.14</a:t>
                </a:r>
                <a:r>
                  <a:rPr lang="en-US" sz="3200" b="1" i="0" dirty="0">
                    <a:latin typeface="Times New Roman"/>
                  </a:rPr>
                  <a:t>: </a:t>
                </a:r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Two </a:t>
                </a:r>
                <a:r>
                  <a:rPr lang="en-US" sz="3200" b="1" i="0" dirty="0">
                    <a:latin typeface="Times New Roman"/>
                  </a:rPr>
                  <a:t>events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and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B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are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independent </a:t>
                </a:r>
                <a:r>
                  <a:rPr lang="en-US" sz="3200" b="1" i="0" dirty="0">
                    <a:latin typeface="Times New Roman"/>
                  </a:rPr>
                  <a:t>if and only </a:t>
                </a:r>
                <a:r>
                  <a:rPr lang="en-US" sz="3200" b="1" i="0" dirty="0" smtClean="0">
                    <a:latin typeface="Times New Roman"/>
                  </a:rPr>
                  <a:t>if</a:t>
                </a:r>
                <a:endParaRPr lang="en-US" sz="3200" b="1" dirty="0" smtClean="0">
                  <a:latin typeface="Times New Roman"/>
                </a:endParaRPr>
              </a:p>
              <a:p>
                <a:endParaRPr lang="en-US" sz="3200" b="1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</m:d>
                    </m:oMath>
                  </m:oMathPara>
                </a14:m>
                <a:endParaRPr lang="en-US" sz="3200" b="1" dirty="0">
                  <a:latin typeface="Times New Roman"/>
                </a:endParaRPr>
              </a:p>
              <a:p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Therefore</a:t>
                </a:r>
                <a:r>
                  <a:rPr lang="en-US" sz="3200" b="1" i="0" dirty="0">
                    <a:latin typeface="Times New Roman"/>
                  </a:rPr>
                  <a:t>, to obtain </a:t>
                </a:r>
                <a:r>
                  <a:rPr lang="en-US" sz="3200" b="1" i="0" dirty="0" smtClean="0">
                    <a:latin typeface="Times New Roman"/>
                  </a:rPr>
                  <a:t>the probability </a:t>
                </a:r>
                <a:r>
                  <a:rPr lang="en-US" sz="3200" b="1" i="0" dirty="0">
                    <a:latin typeface="Times New Roman"/>
                  </a:rPr>
                  <a:t>that two independent events </a:t>
                </a:r>
                <a:r>
                  <a:rPr lang="en-US" sz="3200" b="1" i="0" dirty="0" smtClean="0">
                    <a:latin typeface="Times New Roman"/>
                  </a:rPr>
                  <a:t>will  both occur, we </a:t>
                </a:r>
                <a:r>
                  <a:rPr lang="en-US" sz="3200" b="1" i="0" dirty="0">
                    <a:latin typeface="Times New Roman"/>
                  </a:rPr>
                  <a:t>simply find </a:t>
                </a:r>
                <a:r>
                  <a:rPr lang="en-US" sz="3200" b="1" i="0" dirty="0" smtClean="0">
                    <a:latin typeface="Times New Roman"/>
                  </a:rPr>
                  <a:t>the product </a:t>
                </a:r>
                <a:r>
                  <a:rPr lang="en-US" sz="3200" b="1" i="0" dirty="0">
                    <a:latin typeface="Times New Roman"/>
                  </a:rPr>
                  <a:t>of </a:t>
                </a:r>
                <a:r>
                  <a:rPr lang="en-US" sz="3200" b="1" i="0" dirty="0" smtClean="0">
                    <a:latin typeface="Times New Roman"/>
                  </a:rPr>
                  <a:t>their individual probabilities</a:t>
                </a:r>
                <a:r>
                  <a:rPr lang="en-US" sz="3200" b="1" i="0" dirty="0">
                    <a:latin typeface="Times New Roman"/>
                  </a:rPr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8680"/>
                <a:ext cx="8784976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735" t="-188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03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404664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3300"/>
                </a:solidFill>
                <a:latin typeface="Times New Roman"/>
              </a:rPr>
              <a:t>Example</a:t>
            </a:r>
            <a:r>
              <a:rPr lang="en-US" sz="3200" b="1" i="0" dirty="0" smtClean="0">
                <a:latin typeface="Times New Roman"/>
              </a:rPr>
              <a:t>:</a:t>
            </a:r>
            <a:endParaRPr lang="en-US" sz="3200" b="1" i="0" dirty="0">
              <a:latin typeface="Times New Roman"/>
            </a:endParaRPr>
          </a:p>
          <a:p>
            <a:r>
              <a:rPr lang="en-US" sz="3200" b="1" i="0" dirty="0" smtClean="0">
                <a:latin typeface="Times New Roman"/>
              </a:rPr>
              <a:t>An </a:t>
            </a:r>
            <a:r>
              <a:rPr lang="en-US" sz="3200" b="1" i="0" dirty="0">
                <a:latin typeface="Times New Roman"/>
              </a:rPr>
              <a:t>electrical system consists of four components as illustrated in </a:t>
            </a:r>
            <a:r>
              <a:rPr lang="en-US" sz="3200" b="1" i="0" dirty="0" smtClean="0">
                <a:latin typeface="Times New Roman"/>
              </a:rPr>
              <a:t>Figure 1 below. The system </a:t>
            </a:r>
            <a:r>
              <a:rPr lang="en-US" sz="3200" b="1" i="0" dirty="0">
                <a:latin typeface="Times New Roman"/>
              </a:rPr>
              <a:t>works if components </a:t>
            </a:r>
            <a:r>
              <a:rPr lang="en-US" sz="3200" b="1" i="0" dirty="0">
                <a:solidFill>
                  <a:srgbClr val="FF3300"/>
                </a:solidFill>
                <a:latin typeface="Times New Roman"/>
              </a:rPr>
              <a:t>A </a:t>
            </a:r>
            <a:r>
              <a:rPr lang="en-US" sz="3200" b="1" i="0" dirty="0">
                <a:latin typeface="Times New Roman"/>
              </a:rPr>
              <a:t>and </a:t>
            </a:r>
            <a:r>
              <a:rPr lang="en-US" sz="3200" b="1" i="0" dirty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work and either of the components </a:t>
            </a:r>
            <a:r>
              <a:rPr lang="en-US" sz="3200" b="1" i="0" dirty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 smtClean="0">
                <a:latin typeface="Times New Roman"/>
              </a:rPr>
              <a:t>or </a:t>
            </a:r>
            <a:r>
              <a:rPr lang="en-US" sz="3200" b="1" i="0" dirty="0" smtClean="0">
                <a:solidFill>
                  <a:srgbClr val="FF3300"/>
                </a:solidFill>
                <a:latin typeface="Times New Roman"/>
              </a:rPr>
              <a:t>D</a:t>
            </a:r>
            <a:r>
              <a:rPr lang="en-US" sz="3200" b="1" dirty="0" smtClean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work. The reliability (probability of working) of each component is also </a:t>
            </a:r>
            <a:r>
              <a:rPr lang="en-US" sz="3200" b="1" i="0" dirty="0" smtClean="0">
                <a:latin typeface="Times New Roman"/>
              </a:rPr>
              <a:t>shown in </a:t>
            </a:r>
            <a:r>
              <a:rPr lang="en-US" sz="3200" b="1" i="0" dirty="0">
                <a:latin typeface="Times New Roman"/>
              </a:rPr>
              <a:t>Figure </a:t>
            </a:r>
            <a:r>
              <a:rPr lang="en-US" sz="3200" b="1" i="0" dirty="0" smtClean="0">
                <a:latin typeface="Times New Roman"/>
              </a:rPr>
              <a:t>1. </a:t>
            </a:r>
            <a:r>
              <a:rPr lang="en-US" sz="3200" b="1" i="0" dirty="0">
                <a:latin typeface="Times New Roman"/>
              </a:rPr>
              <a:t>Find the probability that </a:t>
            </a:r>
            <a:endParaRPr lang="en-US" sz="3200" b="1" i="0" dirty="0" smtClean="0">
              <a:latin typeface="Times New Roman"/>
            </a:endParaRPr>
          </a:p>
          <a:p>
            <a:pPr marL="514350" indent="-514350">
              <a:buAutoNum type="alphaLcParenBoth"/>
            </a:pPr>
            <a:r>
              <a:rPr lang="en-US" sz="3200" b="1" i="0" dirty="0" smtClean="0">
                <a:latin typeface="Times New Roman"/>
              </a:rPr>
              <a:t>the </a:t>
            </a:r>
            <a:r>
              <a:rPr lang="en-US" sz="3200" b="1" i="0" dirty="0">
                <a:latin typeface="Times New Roman"/>
              </a:rPr>
              <a:t>entire system works, and </a:t>
            </a:r>
            <a:endParaRPr lang="en-US" sz="3200" b="1" i="0" dirty="0" smtClean="0">
              <a:latin typeface="Times New Roman"/>
            </a:endParaRPr>
          </a:p>
          <a:p>
            <a:pPr marL="514350" indent="-514350">
              <a:buAutoNum type="alphaLcParenBoth"/>
            </a:pPr>
            <a:r>
              <a:rPr lang="en-US" sz="3200" b="1" i="0" dirty="0" smtClean="0">
                <a:latin typeface="Times New Roman"/>
              </a:rPr>
              <a:t> the component </a:t>
            </a:r>
            <a:r>
              <a:rPr lang="en-US" sz="3200" b="1" i="0" dirty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does not work, given that the entire system works. Assume that </a:t>
            </a:r>
            <a:r>
              <a:rPr lang="en-US" sz="3200" b="1" i="0" dirty="0" smtClean="0">
                <a:latin typeface="Times New Roman"/>
              </a:rPr>
              <a:t>four components </a:t>
            </a:r>
            <a:r>
              <a:rPr lang="en-US" sz="3200" b="1" i="0" dirty="0">
                <a:latin typeface="Times New Roman"/>
              </a:rPr>
              <a:t>work independently.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4960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6" y="548680"/>
            <a:ext cx="888961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171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33265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FF3300"/>
                </a:solidFill>
                <a:latin typeface="Times New Roman"/>
              </a:rPr>
              <a:t>Solution</a:t>
            </a:r>
            <a:r>
              <a:rPr lang="en-US" sz="3200" b="1" i="0" dirty="0" smtClean="0">
                <a:latin typeface="Times New Roman"/>
              </a:rPr>
              <a:t>:</a:t>
            </a:r>
          </a:p>
          <a:p>
            <a:r>
              <a:rPr lang="en-US" sz="3200" b="1" i="0" dirty="0" smtClean="0">
                <a:latin typeface="Times New Roman"/>
              </a:rPr>
              <a:t>In </a:t>
            </a:r>
            <a:r>
              <a:rPr lang="en-US" sz="3200" b="1" i="0" dirty="0">
                <a:latin typeface="Times New Roman"/>
              </a:rPr>
              <a:t>this configuration of the system, </a:t>
            </a:r>
            <a:r>
              <a:rPr lang="en-US" sz="3200" b="1" i="0" dirty="0">
                <a:solidFill>
                  <a:srgbClr val="FF3300"/>
                </a:solidFill>
                <a:latin typeface="Times New Roman"/>
              </a:rPr>
              <a:t>A</a:t>
            </a:r>
            <a:r>
              <a:rPr lang="en-US" sz="3200" b="1" i="0" dirty="0">
                <a:latin typeface="Times New Roman"/>
              </a:rPr>
              <a:t>, </a:t>
            </a:r>
            <a:r>
              <a:rPr lang="en-US" sz="3200" b="1" dirty="0">
                <a:solidFill>
                  <a:srgbClr val="FF3300"/>
                </a:solidFill>
                <a:latin typeface="Times New Roman"/>
              </a:rPr>
              <a:t>B</a:t>
            </a:r>
            <a:r>
              <a:rPr lang="en-US" sz="3200" b="1" dirty="0">
                <a:latin typeface="Times New Roman"/>
              </a:rPr>
              <a:t>, </a:t>
            </a:r>
            <a:r>
              <a:rPr lang="en-US" sz="3200" b="1" i="0" dirty="0">
                <a:latin typeface="Times New Roman"/>
              </a:rPr>
              <a:t>and the subsystem </a:t>
            </a:r>
            <a:r>
              <a:rPr lang="en-US" sz="3200" b="1" dirty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and </a:t>
            </a:r>
            <a:r>
              <a:rPr lang="en-US" sz="3200" b="1" dirty="0">
                <a:solidFill>
                  <a:srgbClr val="FF3300"/>
                </a:solidFill>
                <a:latin typeface="Times New Roman"/>
              </a:rPr>
              <a:t>D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constitute</a:t>
            </a:r>
          </a:p>
          <a:p>
            <a:r>
              <a:rPr lang="en-US" sz="3200" b="1" i="0" dirty="0">
                <a:latin typeface="Times New Roman"/>
              </a:rPr>
              <a:t>a </a:t>
            </a:r>
            <a:r>
              <a:rPr lang="en-US" sz="3200" b="1" i="0" dirty="0">
                <a:solidFill>
                  <a:srgbClr val="FF3300"/>
                </a:solidFill>
                <a:latin typeface="Times New Roman"/>
              </a:rPr>
              <a:t>serial circuit system</a:t>
            </a:r>
            <a:r>
              <a:rPr lang="en-US" sz="3200" b="1" i="0" dirty="0">
                <a:latin typeface="Times New Roman"/>
              </a:rPr>
              <a:t>, whereas the subsystem </a:t>
            </a:r>
            <a:r>
              <a:rPr lang="en-US" sz="3200" b="1" dirty="0">
                <a:solidFill>
                  <a:srgbClr val="FF3300"/>
                </a:solidFill>
                <a:latin typeface="Times New Roman"/>
              </a:rPr>
              <a:t>C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and </a:t>
            </a:r>
            <a:r>
              <a:rPr lang="en-US" sz="3200" b="1" dirty="0">
                <a:solidFill>
                  <a:srgbClr val="FF3300"/>
                </a:solidFill>
                <a:latin typeface="Times New Roman"/>
              </a:rPr>
              <a:t>D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itself is a </a:t>
            </a:r>
            <a:r>
              <a:rPr lang="en-US" sz="3200" b="1" i="0" dirty="0" smtClean="0">
                <a:solidFill>
                  <a:srgbClr val="FF3300"/>
                </a:solidFill>
                <a:latin typeface="Times New Roman"/>
              </a:rPr>
              <a:t>parallel circuit system</a:t>
            </a:r>
            <a:r>
              <a:rPr lang="en-US" sz="3200" b="1" i="0" dirty="0" smtClean="0">
                <a:latin typeface="Times New Roman"/>
              </a:rPr>
              <a:t>.</a:t>
            </a:r>
          </a:p>
          <a:p>
            <a:endParaRPr lang="en-US" sz="3200" b="1" i="0" dirty="0" smtClean="0">
              <a:latin typeface="Times New Roman"/>
            </a:endParaRPr>
          </a:p>
          <a:p>
            <a:r>
              <a:rPr lang="en-US" sz="3200" b="1" i="0" dirty="0" smtClean="0">
                <a:latin typeface="Times New Roman"/>
              </a:rPr>
              <a:t>(</a:t>
            </a:r>
            <a:r>
              <a:rPr lang="en-US" sz="3200" b="1" i="0" dirty="0">
                <a:latin typeface="Times New Roman"/>
              </a:rPr>
              <a:t>a) Clearly the probability that the entire system works can be calculated as </a:t>
            </a:r>
            <a:r>
              <a:rPr lang="en-US" sz="3200" b="1" i="0" dirty="0" smtClean="0">
                <a:latin typeface="Times New Roman"/>
              </a:rPr>
              <a:t>the following:</a:t>
            </a:r>
            <a:endParaRPr lang="en-US" sz="3200" b="1" i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0904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2079" y="692696"/>
                <a:ext cx="8479804" cy="1375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𝐂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∪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𝐂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𝐃</m:t>
                                        </m:r>
                                      </m:e>
                                      <m:sup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0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𝐃</m:t>
                                        </m:r>
                                      </m:e>
                                      <m:sup>
                                        <m:r>
                                          <a:rPr lang="en-US" b="1" i="0">
                                            <a:solidFill>
                                              <a:srgbClr val="FF33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=(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𝟗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)(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𝟗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FF33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b="1" i="1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))(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  <m:r>
                                      <a:rPr lang="en-US" b="1" i="0">
                                        <a:solidFill>
                                          <a:srgbClr val="FF33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.</m:t>
                            </m:r>
                            <m:r>
                              <a:rPr lang="en-US" b="1" i="0">
                                <a:solidFill>
                                  <a:srgbClr val="FF3300"/>
                                </a:solidFill>
                                <a:latin typeface="Cambria Math"/>
                              </a:rPr>
                              <m:t>𝟕𝟕𝟕𝟔</m:t>
                            </m:r>
                          </m:e>
                        </m:mr>
                      </m:m>
                    </m:oMath>
                  </m:oMathPara>
                </a14:m>
                <a:endParaRPr lang="en-US" b="1" i="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9" y="692696"/>
                <a:ext cx="8479804" cy="1375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36660" y="2564904"/>
            <a:ext cx="8455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latin typeface="Times New Roman"/>
              </a:rPr>
              <a:t>The equalities above hold because of the independence among the four components.</a:t>
            </a:r>
          </a:p>
          <a:p>
            <a:endParaRPr lang="en-US" sz="3200" b="1" i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29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42910" y="1000108"/>
            <a:ext cx="8143932" cy="4071966"/>
            <a:chOff x="-3" y="-3"/>
            <a:chExt cx="3650" cy="2102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0" y="0"/>
              <a:ext cx="3644" cy="2096"/>
              <a:chOff x="0" y="0"/>
              <a:chExt cx="3644" cy="2096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672" cy="750"/>
                <a:chOff x="0" y="0"/>
                <a:chExt cx="672" cy="750"/>
              </a:xfrm>
            </p:grpSpPr>
            <p:sp>
              <p:nvSpPr>
                <p:cNvPr id="24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6" cy="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Outcome</a:t>
                  </a:r>
                </a:p>
                <a:p>
                  <a:pPr algn="ctr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2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672" y="0"/>
                <a:ext cx="827" cy="750"/>
                <a:chOff x="672" y="0"/>
                <a:chExt cx="827" cy="750"/>
              </a:xfrm>
            </p:grpSpPr>
            <p:sp>
              <p:nvSpPr>
                <p:cNvPr id="22" name="Rectangle 7"/>
                <p:cNvSpPr>
                  <a:spLocks noChangeArrowheads="1"/>
                </p:cNvSpPr>
                <p:nvPr/>
              </p:nvSpPr>
              <p:spPr bwMode="auto">
                <a:xfrm>
                  <a:off x="715" y="0"/>
                  <a:ext cx="741" cy="7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Weight (Probability</a:t>
                  </a:r>
                  <a:r>
                    <a:rPr lang="en-US" sz="1800" i="0" dirty="0"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  <a:p>
                  <a:pPr algn="ctr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Rectangle 15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827" cy="75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499" y="0"/>
                <a:ext cx="2145" cy="2096"/>
                <a:chOff x="1499" y="0"/>
                <a:chExt cx="2145" cy="2096"/>
              </a:xfrm>
            </p:grpSpPr>
            <p:sp>
              <p:nvSpPr>
                <p:cNvPr id="20" name="Rectangle 8"/>
                <p:cNvSpPr>
                  <a:spLocks noChangeArrowheads="1"/>
                </p:cNvSpPr>
                <p:nvPr/>
              </p:nvSpPr>
              <p:spPr bwMode="auto">
                <a:xfrm>
                  <a:off x="1542" y="0"/>
                  <a:ext cx="2059" cy="20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sz="1800" i="0" dirty="0">
                      <a:latin typeface="Arial" pitchFamily="34" charset="0"/>
                      <a:cs typeface="Arial" pitchFamily="34" charset="0"/>
                    </a:rPr>
                    <a:t> </a:t>
                  </a:r>
                </a:p>
                <a:p>
                  <a:pPr algn="just" eaLnBrk="0" hangingPunct="0"/>
                  <a:r>
                    <a:rPr lang="en-US" sz="1800" i="0" dirty="0">
                      <a:latin typeface="Arial" pitchFamily="34" charset="0"/>
                      <a:cs typeface="Arial" pitchFamily="34" charset="0"/>
                    </a:rPr>
                    <a:t> </a:t>
                  </a:r>
                </a:p>
                <a:p>
                  <a:pPr algn="just" eaLnBrk="0" hangingPunct="0"/>
                  <a:r>
                    <a:rPr lang="en-US" sz="1800" i="0" dirty="0">
                      <a:latin typeface="Arial" pitchFamily="34" charset="0"/>
                      <a:cs typeface="Arial" pitchFamily="34" charset="0"/>
                    </a:rPr>
                    <a:t> </a:t>
                  </a:r>
                </a:p>
                <a:p>
                  <a:pPr algn="just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  <a:p>
                  <a:pPr algn="just" eaLnBrk="0" hangingPunct="0"/>
                  <a:r>
                    <a:rPr lang="en-US" sz="2000" b="1" i="0" dirty="0">
                      <a:latin typeface="Arial" pitchFamily="34" charset="0"/>
                      <a:cs typeface="Arial" pitchFamily="34" charset="0"/>
                    </a:rPr>
                    <a:t>4w =1 </a:t>
                  </a:r>
                  <a:r>
                    <a:rPr lang="en-US" sz="2000" b="1" i="0" dirty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</a:t>
                  </a:r>
                  <a:r>
                    <a:rPr lang="en-US" sz="2000" b="1" i="0" dirty="0">
                      <a:latin typeface="Arial" pitchFamily="34" charset="0"/>
                      <a:cs typeface="Arial" pitchFamily="34" charset="0"/>
                    </a:rPr>
                    <a:t> w =1/4 = 0.25</a:t>
                  </a:r>
                  <a:endParaRPr lang="en-US" sz="2000" b="1" i="0" dirty="0">
                    <a:latin typeface="Arial" pitchFamily="34" charset="0"/>
                    <a:cs typeface="Arial" pitchFamily="34" charset="0"/>
                    <a:sym typeface="Symbol" pitchFamily="18" charset="2"/>
                  </a:endParaRPr>
                </a:p>
                <a:p>
                  <a:pPr algn="just" eaLnBrk="0" hangingPunct="0"/>
                  <a:r>
                    <a:rPr lang="en-US" sz="2000" b="1" i="0" dirty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P(HH)=P(HT)=P(TH)=P(TT)=0.25</a:t>
                  </a:r>
                </a:p>
                <a:p>
                  <a:pPr algn="just" eaLnBrk="0" hangingPunct="0"/>
                  <a:endParaRPr lang="en-US" sz="1800" i="0" dirty="0">
                    <a:latin typeface="Arial" pitchFamily="34" charset="0"/>
                    <a:cs typeface="Arial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1499" y="0"/>
                  <a:ext cx="2145" cy="209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0" y="750"/>
                <a:ext cx="672" cy="904"/>
                <a:chOff x="0" y="750"/>
                <a:chExt cx="672" cy="904"/>
              </a:xfrm>
            </p:grpSpPr>
            <p:sp>
              <p:nvSpPr>
                <p:cNvPr id="18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750"/>
                  <a:ext cx="586" cy="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HH</a:t>
                  </a:r>
                </a:p>
                <a:p>
                  <a:pPr algn="ctr" eaLnBrk="0" hangingPunct="0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HT</a:t>
                  </a:r>
                </a:p>
                <a:p>
                  <a:pPr algn="ctr" eaLnBrk="0" hangingPunct="0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TH</a:t>
                  </a:r>
                </a:p>
                <a:p>
                  <a:pPr algn="ctr" eaLnBrk="0" hangingPunct="0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TT</a:t>
                  </a:r>
                </a:p>
                <a:p>
                  <a:pPr algn="ctr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750"/>
                  <a:ext cx="672" cy="90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672" y="750"/>
                <a:ext cx="827" cy="904"/>
                <a:chOff x="672" y="750"/>
                <a:chExt cx="827" cy="904"/>
              </a:xfrm>
            </p:grpSpPr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715" y="750"/>
                  <a:ext cx="741" cy="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P(HH) = w</a:t>
                  </a:r>
                </a:p>
                <a:p>
                  <a:pPr algn="ctr" eaLnBrk="0" hangingPunct="0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P(HT) = w</a:t>
                  </a:r>
                </a:p>
                <a:p>
                  <a:pPr algn="ctr" eaLnBrk="0" hangingPunct="0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P(TH) = w</a:t>
                  </a:r>
                </a:p>
                <a:p>
                  <a:pPr algn="ctr" eaLnBrk="0" hangingPunct="0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P(TT) = w</a:t>
                  </a:r>
                </a:p>
                <a:p>
                  <a:pPr algn="ctr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Rectangle 21"/>
                <p:cNvSpPr>
                  <a:spLocks noChangeArrowheads="1"/>
                </p:cNvSpPr>
                <p:nvPr/>
              </p:nvSpPr>
              <p:spPr bwMode="auto">
                <a:xfrm>
                  <a:off x="672" y="750"/>
                  <a:ext cx="827" cy="90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1654"/>
                <a:ext cx="672" cy="442"/>
                <a:chOff x="0" y="1654"/>
                <a:chExt cx="672" cy="442"/>
              </a:xfrm>
            </p:grpSpPr>
            <p:sp>
              <p:nvSpPr>
                <p:cNvPr id="1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654"/>
                  <a:ext cx="58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sum</a:t>
                  </a:r>
                </a:p>
                <a:p>
                  <a:pPr algn="ctr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654"/>
                  <a:ext cx="672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672" y="1654"/>
                <a:ext cx="827" cy="442"/>
                <a:chOff x="672" y="1654"/>
                <a:chExt cx="827" cy="442"/>
              </a:xfrm>
            </p:grpSpPr>
            <p:sp>
              <p:nvSpPr>
                <p:cNvPr id="12" name="Rectangle 12"/>
                <p:cNvSpPr>
                  <a:spLocks noChangeArrowheads="1"/>
                </p:cNvSpPr>
                <p:nvPr/>
              </p:nvSpPr>
              <p:spPr bwMode="auto">
                <a:xfrm>
                  <a:off x="715" y="1654"/>
                  <a:ext cx="741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r>
                    <a:rPr lang="en-US" sz="1800" b="1" i="0" dirty="0">
                      <a:latin typeface="Arial" pitchFamily="34" charset="0"/>
                      <a:cs typeface="Arial" pitchFamily="34" charset="0"/>
                    </a:rPr>
                    <a:t>4w=1</a:t>
                  </a:r>
                </a:p>
                <a:p>
                  <a:pPr algn="ctr" eaLnBrk="0" hangingPunct="0"/>
                  <a:endParaRPr lang="en-US" sz="1800" i="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Rectangle 25"/>
                <p:cNvSpPr>
                  <a:spLocks noChangeArrowheads="1"/>
                </p:cNvSpPr>
                <p:nvPr/>
              </p:nvSpPr>
              <p:spPr bwMode="auto">
                <a:xfrm>
                  <a:off x="672" y="1654"/>
                  <a:ext cx="827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ar-SA"/>
                </a:p>
              </p:txBody>
            </p:sp>
          </p:grpSp>
        </p:grpSp>
        <p:sp>
          <p:nvSpPr>
            <p:cNvPr id="4" name="Rectangle 28"/>
            <p:cNvSpPr>
              <a:spLocks noChangeArrowheads="1"/>
            </p:cNvSpPr>
            <p:nvPr/>
          </p:nvSpPr>
          <p:spPr bwMode="auto">
            <a:xfrm>
              <a:off x="-3" y="-3"/>
              <a:ext cx="3650" cy="210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266526"/>
                <a:ext cx="9144000" cy="4243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sz="3200" i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3200" i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calculate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conditional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probability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this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case</m:t>
                            </m:r>
                            <m:r>
                              <m:rPr>
                                <m:nor/>
                              </m:rPr>
                              <a:rPr lang="en-US" sz="3200"/>
                              <m:t>,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3200" b="1" i="0"/>
                              <m:t>notice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1" i="0"/>
                              <m:t>that</m:t>
                            </m:r>
                          </m:e>
                        </m:mr>
                        <m:mr>
                          <m:e>
                            <m:r>
                              <a:rPr lang="en-US" sz="3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the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system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works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but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does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not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work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𝐏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the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system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works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3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𝐁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sSup>
                                      <m:sSup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 i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𝐂</m:t>
                                        </m:r>
                                      </m:e>
                                      <m:sup>
                                        <m:r>
                                          <a:rPr lang="en-US" sz="3200" b="1" i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the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system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works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3200" b="0" i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endChr m:val=""/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𝟗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)(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𝟗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  <m:d>
                                      <m:d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𝟎</m:t>
                                        </m:r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.</m:t>
                                        </m:r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𝟖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𝟕𝟕𝟕𝟔</m:t>
                                </m:r>
                              </m:den>
                            </m:f>
                            <m:r>
                              <a:rPr lang="en-US" sz="3200" b="0" i="0"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0.1667</m:t>
                            </m:r>
                          </m:e>
                        </m:mr>
                      </m:m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6526"/>
                <a:ext cx="9144000" cy="4243278"/>
              </a:xfrm>
              <a:prstGeom prst="rect">
                <a:avLst/>
              </a:prstGeom>
              <a:blipFill rotWithShape="1">
                <a:blip r:embed="rId2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3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1772816"/>
            <a:ext cx="8715436" cy="3416320"/>
          </a:xfr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Conditional Probability - Bayes’ Rule </a:t>
            </a:r>
            <a:endParaRPr lang="en-US" sz="72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6996" y="260648"/>
                <a:ext cx="8685484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3300"/>
                    </a:solidFill>
                    <a:latin typeface="Times New Roman"/>
                  </a:rPr>
                  <a:t>Theorem 2.15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If, in an experiment,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sz="3200" b="1" i="0" dirty="0" smtClean="0">
                    <a:solidFill>
                      <a:srgbClr val="FF3300"/>
                    </a:solidFill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can </a:t>
                </a:r>
                <a:r>
                  <a:rPr lang="en-US" sz="3200" b="1" i="0" dirty="0">
                    <a:latin typeface="Times New Roman"/>
                  </a:rPr>
                  <a:t>occur, </a:t>
                </a:r>
                <a:r>
                  <a:rPr lang="en-US" sz="3200" b="1" i="0" dirty="0" smtClean="0">
                    <a:latin typeface="Times New Roman"/>
                  </a:rPr>
                  <a:t>then</a:t>
                </a:r>
              </a:p>
              <a:p>
                <a:endParaRPr lang="en-US" sz="3200" b="1" i="0" dirty="0">
                  <a:latin typeface="Times New Roman"/>
                </a:endParaRPr>
              </a:p>
              <a:p>
                <a:endParaRPr lang="en-US" sz="3200" b="1" i="0" dirty="0" smtClean="0">
                  <a:latin typeface="Times New Roman"/>
                </a:endParaRPr>
              </a:p>
              <a:p>
                <a:endParaRPr lang="en-US" sz="3200" b="1" i="0" dirty="0">
                  <a:latin typeface="Times New Roman"/>
                </a:endParaRPr>
              </a:p>
              <a:p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If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sz="3200" b="1" i="0" dirty="0" smtClean="0">
                    <a:latin typeface="Times New Roman"/>
                  </a:rPr>
                  <a:t> are </a:t>
                </a:r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independent</a:t>
                </a:r>
                <a:r>
                  <a:rPr lang="en-US" sz="3200" b="1" i="0" dirty="0" smtClean="0">
                    <a:latin typeface="Times New Roman"/>
                  </a:rPr>
                  <a:t>, then</a:t>
                </a:r>
              </a:p>
              <a:p>
                <a:endParaRPr lang="en-US" sz="3200" b="1" i="0" dirty="0" smtClean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∩…∩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  <a:p>
                <a:endParaRPr lang="en-US" sz="3200" b="1" i="0" dirty="0" smtClean="0">
                  <a:latin typeface="Times New Roman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6" y="260648"/>
                <a:ext cx="8685484" cy="5509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825" t="-1550" r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5" y="2056894"/>
            <a:ext cx="83153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71600" y="982176"/>
                <a:ext cx="7488832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Example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Three </a:t>
                </a:r>
                <a:r>
                  <a:rPr lang="en-US" sz="3200" b="1" i="0" dirty="0">
                    <a:latin typeface="Times New Roman"/>
                  </a:rPr>
                  <a:t>cards </a:t>
                </a:r>
                <a:r>
                  <a:rPr lang="en-US" sz="3200" b="1" i="0" dirty="0" smtClean="0">
                    <a:latin typeface="Times New Roman"/>
                  </a:rPr>
                  <a:t>are </a:t>
                </a:r>
                <a:r>
                  <a:rPr lang="en-US" sz="3200" b="1" i="0" dirty="0">
                    <a:latin typeface="Times New Roman"/>
                  </a:rPr>
                  <a:t>drawn in succession, without replacement, from an ordinary </a:t>
                </a:r>
                <a:r>
                  <a:rPr lang="en-US" sz="3200" b="1" i="0" dirty="0" smtClean="0">
                    <a:latin typeface="Times New Roman"/>
                  </a:rPr>
                  <a:t>deck of </a:t>
                </a:r>
                <a:r>
                  <a:rPr lang="en-US" sz="3200" b="1" i="0" dirty="0">
                    <a:latin typeface="Times New Roman"/>
                  </a:rPr>
                  <a:t>playing cards. Find </a:t>
                </a:r>
                <a:r>
                  <a:rPr lang="en-US" sz="3200" b="1" i="0" dirty="0" smtClean="0">
                    <a:latin typeface="Times New Roman"/>
                  </a:rPr>
                  <a:t>the probability </a:t>
                </a:r>
                <a:r>
                  <a:rPr lang="en-US" sz="3200" b="1" i="0" dirty="0">
                    <a:latin typeface="Times New Roman"/>
                  </a:rPr>
                  <a:t>that the event </a:t>
                </a:r>
                <a14:m>
                  <m:oMath xmlns:m="http://schemas.openxmlformats.org/officeDocument/2006/math">
                    <m:r>
                      <a:rPr lang="en-US" sz="3200" b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occurs</a:t>
                </a:r>
                <a:r>
                  <a:rPr lang="en-US" sz="3200" b="1" i="0" dirty="0">
                    <a:latin typeface="Times New Roman"/>
                  </a:rPr>
                  <a:t>,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0" dirty="0" smtClean="0">
                    <a:latin typeface="Times New Roman"/>
                  </a:rPr>
                  <a:t> is </a:t>
                </a:r>
                <a:r>
                  <a:rPr lang="en-US" sz="3200" b="1" i="0" dirty="0">
                    <a:latin typeface="Times New Roman"/>
                  </a:rPr>
                  <a:t>the event that the first card is a red ace</a:t>
                </a:r>
                <a:r>
                  <a:rPr lang="en-US" sz="3200" b="1" i="0" dirty="0" smtClean="0"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i="0" dirty="0" smtClean="0">
                    <a:latin typeface="Times New Roman"/>
                  </a:rPr>
                  <a:t> is </a:t>
                </a:r>
                <a:r>
                  <a:rPr lang="en-US" sz="3200" b="1" i="0" dirty="0">
                    <a:latin typeface="Times New Roman"/>
                  </a:rPr>
                  <a:t>the event that the second card</a:t>
                </a:r>
              </a:p>
              <a:p>
                <a:r>
                  <a:rPr lang="en-US" sz="3200" b="1" i="0" dirty="0">
                    <a:latin typeface="Times New Roman"/>
                  </a:rPr>
                  <a:t>is a 10 or a jack,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0" dirty="0" smtClean="0">
                    <a:latin typeface="Times New Roman"/>
                  </a:rPr>
                  <a:t> is </a:t>
                </a:r>
                <a:r>
                  <a:rPr lang="en-US" sz="3200" b="1" i="0" dirty="0">
                    <a:latin typeface="Times New Roman"/>
                  </a:rPr>
                  <a:t>the event that the third card is greater than 3 but less</a:t>
                </a:r>
              </a:p>
              <a:p>
                <a:r>
                  <a:rPr lang="en-US" sz="3200" b="1" i="0" dirty="0">
                    <a:latin typeface="Times New Roman"/>
                  </a:rPr>
                  <a:t>than 7.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82176"/>
                <a:ext cx="7488832" cy="5509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034" t="-1549" b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0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188640"/>
                <a:ext cx="8784976" cy="6528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Solution</a:t>
                </a:r>
                <a:r>
                  <a:rPr lang="en-US" sz="3200" b="1" dirty="0" smtClean="0">
                    <a:latin typeface="Times New Roman"/>
                  </a:rPr>
                  <a:t>: </a:t>
                </a:r>
                <a:r>
                  <a:rPr lang="en-US" sz="3200" b="1" i="0" dirty="0">
                    <a:latin typeface="Times New Roman"/>
                  </a:rPr>
                  <a:t>First we </a:t>
                </a:r>
                <a:r>
                  <a:rPr lang="en-US" sz="3200" b="1" i="0" dirty="0" smtClean="0">
                    <a:latin typeface="Times New Roman"/>
                  </a:rPr>
                  <a:t>define </a:t>
                </a:r>
                <a:r>
                  <a:rPr lang="en-US" sz="3200" b="1" i="0" dirty="0">
                    <a:latin typeface="Times New Roman"/>
                  </a:rPr>
                  <a:t>the events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3200" b="1" i="0" dirty="0" smtClean="0">
                    <a:latin typeface="Times New Roman"/>
                  </a:rPr>
                  <a:t> the </a:t>
                </a:r>
                <a:r>
                  <a:rPr lang="en-US" sz="3200" b="1" i="0" dirty="0">
                    <a:latin typeface="Times New Roman"/>
                  </a:rPr>
                  <a:t>first card is a red ace,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3200" b="1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the. second card is a 10 or a jack,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3200" b="1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the third card is greater than 3 but less than 7</a:t>
                </a:r>
                <a:r>
                  <a:rPr lang="en-US" sz="3200" b="1" i="0" dirty="0" smtClean="0">
                    <a:latin typeface="Times New Roman"/>
                  </a:rPr>
                  <a:t>. Now</a:t>
                </a:r>
                <a:endParaRPr lang="en-US" sz="3200" b="1" i="0" dirty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3200" b="1" i="0">
                              <a:latin typeface="Cambria Math"/>
                            </a:rPr>
                            <m:t>𝟓𝟐</m:t>
                          </m:r>
                        </m:den>
                      </m:f>
                      <m:r>
                        <a:rPr lang="en-US" sz="3200" b="1" i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latin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3200" b="1" i="0">
                              <a:latin typeface="Cambria Math"/>
                            </a:rPr>
                            <m:t>𝟓𝟏</m:t>
                          </m:r>
                        </m:den>
                      </m:f>
                      <m:r>
                        <a:rPr lang="en-US" sz="3200" b="1" i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3200" b="1" i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latin typeface="Cambria Math"/>
                            </a:rPr>
                            <m:t>𝟏𝟐</m:t>
                          </m:r>
                        </m:num>
                        <m:den>
                          <m:r>
                            <a:rPr lang="en-US" sz="3200" b="1" i="0">
                              <a:latin typeface="Cambria Math"/>
                            </a:rPr>
                            <m:t>𝟓𝟎</m:t>
                          </m:r>
                        </m:den>
                      </m:f>
                    </m:oMath>
                  </m:oMathPara>
                </a14:m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and </a:t>
                </a:r>
                <a:r>
                  <a:rPr lang="en-US" sz="3200" b="1" i="0" dirty="0">
                    <a:latin typeface="Times New Roman"/>
                  </a:rPr>
                  <a:t>hence, by Theorem 2.15</a:t>
                </a:r>
                <a:r>
                  <a:rPr lang="en-US" sz="3200" b="1" i="0" dirty="0" smtClean="0">
                    <a:latin typeface="Times New Roman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b="1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latin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latin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1" i="0"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1" i="1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1" i="1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latin typeface="Cambria Math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3200" b="1" i="0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𝟓𝟐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𝟖</m:t>
                                    </m:r>
                                  </m:num>
                                  <m:den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𝟓𝟏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𝟏𝟐</m:t>
                                    </m:r>
                                  </m:num>
                                  <m:den>
                                    <m:r>
                                      <a:rPr lang="en-US" sz="3200" b="1" i="0">
                                        <a:latin typeface="Cambria Math"/>
                                      </a:rPr>
                                      <m:t>𝟓𝟎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b="1" i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b="1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1" i="0">
                                    <a:latin typeface="Cambria Math"/>
                                  </a:rPr>
                                  <m:t>𝟖</m:t>
                                </m:r>
                              </m:num>
                              <m:den>
                                <m:r>
                                  <a:rPr lang="en-US" sz="3200" b="1" i="0">
                                    <a:latin typeface="Cambria Math"/>
                                  </a:rPr>
                                  <m:t>𝟓𝟓𝟐𝟓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sz="3200" b="1" i="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84976" cy="652826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34" t="-1307" r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5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548680"/>
            <a:ext cx="65344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i="0" dirty="0" err="1" smtClean="0">
                <a:solidFill>
                  <a:srgbClr val="00B050"/>
                </a:solidFill>
                <a:latin typeface="Times New Roman"/>
              </a:rPr>
              <a:t>Bayes’Rule</a:t>
            </a:r>
            <a:r>
              <a:rPr lang="en-US" sz="4000" b="1" i="0" dirty="0" smtClean="0">
                <a:latin typeface="Times New Roman"/>
              </a:rPr>
              <a:t>:</a:t>
            </a:r>
          </a:p>
          <a:p>
            <a:pPr lvl="0"/>
            <a:r>
              <a:rPr lang="en-US" sz="3200" b="1" i="0" dirty="0" smtClean="0">
                <a:latin typeface="Times New Roman"/>
              </a:rPr>
              <a:t>Consider the following figure</a:t>
            </a:r>
          </a:p>
          <a:p>
            <a:pPr lvl="0"/>
            <a:endParaRPr lang="en-US" sz="3200" b="1" i="0" dirty="0" smtClean="0">
              <a:latin typeface="Times New Roman"/>
            </a:endParaRPr>
          </a:p>
          <a:p>
            <a:pPr lvl="0"/>
            <a:endParaRPr lang="en-US" sz="3200" b="1" i="0" dirty="0" smtClean="0">
              <a:latin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57311"/>
            <a:ext cx="7632848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5576" y="476672"/>
                <a:ext cx="7416824" cy="5472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Referring to Figure 2, we can write </a:t>
                </a:r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 as the union of the two mutually exclusive events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𝐄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𝐀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  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𝐄</m:t>
                        </m:r>
                      </m:e>
                      <m:sup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𝐀</m:t>
                    </m:r>
                    <m:r>
                      <m:rPr>
                        <m:nor/>
                      </m:rPr>
                      <a:rPr lang="en-US" sz="3200" b="1" i="1" smtClean="0">
                        <a:solidFill>
                          <a:schemeClr val="tx1"/>
                        </a:solidFill>
                      </a:rPr>
                      <m:t>.</m:t>
                    </m:r>
                  </m:oMath>
                </a14:m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 Hence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𝐄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𝐄</m:t>
                              </m:r>
                            </m:e>
                            <m:sup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sz="3200" b="1" i="0" dirty="0" smtClean="0">
                  <a:solidFill>
                    <a:srgbClr val="FF0000"/>
                  </a:solidFill>
                  <a:latin typeface="Times New Roman"/>
                </a:endParaRPr>
              </a:p>
              <a:p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nd by additive rule and multiplicative rule, we can write</a:t>
                </a:r>
              </a:p>
              <a:p>
                <a:endParaRPr lang="en-US" sz="3200" b="1" i="0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)=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∪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𝐄</m:t>
                                        </m:r>
                                      </m:e>
                                      <m:sup>
                                        <m:r>
                                          <a:rPr lang="en-US" sz="3200" b="1" i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  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𝐄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p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𝐄</m:t>
                                </m:r>
                              </m:e>
                            </m:d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𝐄</m:t>
                                </m:r>
                              </m:e>
                            </m:d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p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p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7416824" cy="547252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136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80728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latin typeface="Times New Roman"/>
              </a:rPr>
              <a:t>A generalization of the foregoing illustration to the case where the sample </a:t>
            </a:r>
            <a:r>
              <a:rPr lang="en-US" sz="3200" b="1" i="0" dirty="0" smtClean="0">
                <a:latin typeface="Times New Roman"/>
              </a:rPr>
              <a:t>space is </a:t>
            </a:r>
            <a:r>
              <a:rPr lang="en-US" sz="3200" b="1" i="0" dirty="0">
                <a:latin typeface="Times New Roman"/>
              </a:rPr>
              <a:t>partitioned into </a:t>
            </a:r>
            <a:r>
              <a:rPr lang="en-US" sz="3200" b="1" dirty="0">
                <a:solidFill>
                  <a:srgbClr val="FF0000"/>
                </a:solidFill>
                <a:latin typeface="Times New Roman"/>
              </a:rPr>
              <a:t>k</a:t>
            </a:r>
            <a:r>
              <a:rPr lang="en-US" sz="3200" b="1" dirty="0">
                <a:latin typeface="Times New Roman"/>
              </a:rPr>
              <a:t> </a:t>
            </a:r>
            <a:r>
              <a:rPr lang="en-US" sz="3200" b="1" i="0" dirty="0">
                <a:latin typeface="Times New Roman"/>
              </a:rPr>
              <a:t>subsets is covered by the following theorem, sometimes </a:t>
            </a:r>
            <a:r>
              <a:rPr lang="en-US" sz="3200" b="1" i="0" dirty="0" smtClean="0">
                <a:latin typeface="Times New Roman"/>
              </a:rPr>
              <a:t>called the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theorem of total probability</a:t>
            </a:r>
            <a:r>
              <a:rPr lang="en-US" sz="3200" b="1" i="0" dirty="0">
                <a:latin typeface="Times New Roman"/>
              </a:rPr>
              <a:t> or </a:t>
            </a:r>
            <a:r>
              <a:rPr lang="en-US" sz="3200" b="1" i="0" dirty="0">
                <a:solidFill>
                  <a:srgbClr val="FF0000"/>
                </a:solidFill>
                <a:latin typeface="Times New Roman"/>
              </a:rPr>
              <a:t>the rule of elimination</a:t>
            </a:r>
            <a:r>
              <a:rPr lang="en-US" sz="3200" b="1" i="0" dirty="0">
                <a:latin typeface="Times New Roman"/>
              </a:rPr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75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14290"/>
            <a:ext cx="891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3200" b="1" i="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2786058"/>
            <a:ext cx="876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endParaRPr lang="en-US" sz="3200" b="1" i="0" dirty="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9552" y="828288"/>
                <a:ext cx="8352928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b="1" i="0" dirty="0" smtClean="0">
                    <a:solidFill>
                      <a:srgbClr val="FF3300"/>
                    </a:solidFill>
                    <a:latin typeface="Times New Roman"/>
                  </a:rPr>
                  <a:t>Theorem 2.16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:</a:t>
                </a:r>
                <a:endParaRPr lang="en-US" sz="3200" b="1" i="0" dirty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 If, 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the </a:t>
                </a:r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33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sz="3200" b="1" i="0" dirty="0">
                    <a:solidFill>
                      <a:srgbClr val="FF3300"/>
                    </a:solidFill>
                    <a:latin typeface="Times New Roman"/>
                  </a:rPr>
                  <a:t> 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constitute</a:t>
                </a:r>
                <a:r>
                  <a:rPr lang="en-US" sz="3200" i="0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a partition of the sample space S </a:t>
                </a:r>
                <a:r>
                  <a:rPr lang="en-US" sz="3200" b="1" i="0" dirty="0" smtClean="0">
                    <a:latin typeface="Times New Roman"/>
                  </a:rPr>
                  <a:t>such that</a:t>
                </a:r>
                <a:endParaRPr lang="en-US" sz="3200" b="1" i="0" dirty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i="0">
                          <a:latin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b="1" i="0">
                          <a:latin typeface="Cambria Math"/>
                        </a:rPr>
                        <m:t> </m:t>
                      </m:r>
                      <m:r>
                        <a:rPr lang="en-US" sz="3200" b="1" i="1" smtClean="0">
                          <a:latin typeface="Cambria Math"/>
                        </a:rPr>
                        <m:t>  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𝐢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𝐤</m:t>
                      </m:r>
                    </m:oMath>
                  </m:oMathPara>
                </a14:m>
                <a:endParaRPr lang="en-US" sz="3200" b="1" i="0" dirty="0" smtClean="0">
                  <a:solidFill>
                    <a:srgbClr val="FF0000"/>
                  </a:solidFill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then </a:t>
                </a:r>
                <a:r>
                  <a:rPr lang="en-US" sz="3200" b="1" i="0" dirty="0">
                    <a:latin typeface="Times New Roman"/>
                  </a:rPr>
                  <a:t>for any event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i="0" dirty="0">
                    <a:latin typeface="Times New Roman"/>
                  </a:rPr>
                  <a:t> of S,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𝐤</m:t>
                        </m:r>
                      </m:sup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</m:d>
                      </m:e>
                    </m:nary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𝐤</m:t>
                        </m:r>
                      </m:sup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t-BR" sz="4800" b="1" dirty="0" smtClean="0">
                    <a:latin typeface="Times New Roman"/>
                  </a:rPr>
                  <a:t>.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endParaRPr lang="en-US" sz="3200" b="1" i="0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28288"/>
                <a:ext cx="8352928" cy="329320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898" t="-2593" b="-9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5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588"/>
            <a:ext cx="8676456" cy="585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5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228600"/>
            <a:ext cx="8763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latin typeface="Arial" pitchFamily="34" charset="0"/>
                <a:cs typeface="Arial" pitchFamily="34" charset="0"/>
              </a:rPr>
              <a:t>The probability that at least one head occurs is: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P(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) = P({at least one head occurs})=P({HH, HT, TH})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         =  P(HH) + P(HT) + P(TH)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         = 0.25+0.25+0.25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         = 0.75</a:t>
            </a:r>
          </a:p>
          <a:p>
            <a:pPr eaLnBrk="0" hangingPunct="0"/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692696"/>
                <a:ext cx="7704856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b="1" i="0" dirty="0" smtClean="0">
                    <a:solidFill>
                      <a:srgbClr val="FF3300"/>
                    </a:solidFill>
                    <a:latin typeface="Times New Roman"/>
                  </a:rPr>
                  <a:t>Proof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:</a:t>
                </a:r>
                <a:endParaRPr lang="en-US" sz="3200" b="1" i="0" dirty="0">
                  <a:solidFill>
                    <a:srgbClr val="000000"/>
                  </a:solidFill>
                  <a:latin typeface="Times New Roman"/>
                </a:endParaRPr>
              </a:p>
              <a:p>
                <a:pPr lvl="0"/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Consider the Venn diagram of the figure 3. T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he events A is seen to be the union of the mutually exclusive events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∩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∩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∩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𝐀</m:t>
                      </m:r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  <a:p>
                <a:pPr lvl="0"/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 that 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∪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∪…∪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sz="3200" b="1" i="0" dirty="0" smtClean="0">
                  <a:solidFill>
                    <a:srgbClr val="FF0000"/>
                  </a:solidFill>
                  <a:latin typeface="Times New Roman"/>
                </a:endParaRPr>
              </a:p>
              <a:p>
                <a:pPr lvl="0"/>
                <a:r>
                  <a:rPr lang="en-US" sz="3200" b="1" i="0" dirty="0" smtClean="0">
                    <a:latin typeface="Times New Roman"/>
                  </a:rPr>
                  <a:t>Using theorem 2.10 (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additive rule) </a:t>
                </a:r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and </a:t>
                </a:r>
                <a:r>
                  <a:rPr lang="en-US" sz="3200" b="1" i="0" dirty="0">
                    <a:latin typeface="Times New Roman"/>
                  </a:rPr>
                  <a:t>theorem </a:t>
                </a:r>
                <a:r>
                  <a:rPr lang="en-US" sz="3200" b="1" i="0" dirty="0" smtClean="0">
                    <a:latin typeface="Times New Roman"/>
                  </a:rPr>
                  <a:t>2.13 (</a:t>
                </a:r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multiplicative rule) we have </a:t>
                </a:r>
              </a:p>
              <a:p>
                <a:pPr lvl="0"/>
                <a:endParaRPr lang="en-US" sz="3200" b="1" i="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92696"/>
                <a:ext cx="7704856" cy="501675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78" t="-1701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4" y="1268760"/>
                <a:ext cx="8424936" cy="2538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𝐁</m:t>
                                        </m:r>
                                      </m:e>
                                      <m:sub>
                                        <m:r>
                                          <a:rPr lang="en-US" sz="3200" b="1" i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∪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𝐁</m:t>
                                        </m:r>
                                      </m:e>
                                      <m:sub>
                                        <m:r>
                                          <a:rPr lang="en-US" sz="3200" b="1" i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∪…∪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𝐁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𝐤</m:t>
                                        </m:r>
                                      </m:sub>
                                    </m:sSub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𝐁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𝐁</m:t>
                                    </m:r>
                                  </m:e>
                                  <m:sub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+…+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𝐁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𝐤</m:t>
                                    </m:r>
                                  </m:sub>
                                </m:sSub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𝐤</m:t>
                                </m:r>
                              </m:sup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𝐁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∩</m:t>
                                    </m:r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3200" b="1" i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𝐤</m:t>
                                </m:r>
                              </m:sup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𝐁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𝐀</m:t>
                                    </m:r>
                                    <m:r>
                                      <a:rPr lang="en-US" sz="3200" b="1" i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𝐁</m:t>
                                        </m:r>
                                      </m:e>
                                      <m:sub>
                                        <m:r>
                                          <a:rPr lang="en-US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424936" cy="25389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4679" y="1124744"/>
                <a:ext cx="859981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Example</a:t>
                </a:r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solidFill>
                      <a:srgbClr val="000000"/>
                    </a:solidFill>
                    <a:latin typeface="Times New Roman"/>
                  </a:rPr>
                  <a:t>In certain assembly plant </a:t>
                </a:r>
                <a:r>
                  <a:rPr lang="en-US" sz="3200" b="1" i="0" dirty="0"/>
                  <a:t>In a certain assembly plant, three machines</a:t>
                </a:r>
                <a:r>
                  <a:rPr lang="en-US" sz="3200" b="1" i="0" dirty="0" smtClean="0"/>
                  <a:t>,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0" dirty="0" smtClean="0"/>
                  <a:t>, make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30</a:t>
                </a:r>
                <a:r>
                  <a:rPr lang="en-US" sz="3200" b="1" i="0" dirty="0" smtClean="0">
                    <a:solidFill>
                      <a:srgbClr val="FF0000"/>
                    </a:solidFill>
                  </a:rPr>
                  <a:t>%</a:t>
                </a:r>
                <a:r>
                  <a:rPr lang="en-US" sz="3200" b="1" i="0" dirty="0" smtClean="0"/>
                  <a:t>,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45%</a:t>
                </a:r>
                <a:r>
                  <a:rPr lang="en-US" sz="3200" b="1" i="0" dirty="0"/>
                  <a:t>, </a:t>
                </a:r>
                <a:r>
                  <a:rPr lang="en-US" sz="3200" b="1" i="0" dirty="0" smtClean="0"/>
                  <a:t>and </a:t>
                </a:r>
                <a:r>
                  <a:rPr lang="en-US" sz="3200" b="1" i="0" dirty="0" smtClean="0">
                    <a:solidFill>
                      <a:srgbClr val="FF0000"/>
                    </a:solidFill>
                  </a:rPr>
                  <a:t>25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%</a:t>
                </a:r>
                <a:r>
                  <a:rPr lang="en-US" sz="3200" b="1" i="0" dirty="0"/>
                  <a:t>, respectively, of the products. It is known from </a:t>
                </a:r>
                <a:r>
                  <a:rPr lang="en-US" sz="3200" b="1" i="0" dirty="0" smtClean="0"/>
                  <a:t>past experience </a:t>
                </a:r>
                <a:r>
                  <a:rPr lang="en-US" sz="3200" b="1" i="0" dirty="0"/>
                  <a:t>that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2%</a:t>
                </a:r>
                <a:r>
                  <a:rPr lang="en-US" sz="3200" b="1" i="0" dirty="0"/>
                  <a:t>,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3%</a:t>
                </a:r>
                <a:r>
                  <a:rPr lang="en-US" sz="3200" b="1" i="0" dirty="0"/>
                  <a:t>,</a:t>
                </a:r>
              </a:p>
              <a:p>
                <a:r>
                  <a:rPr lang="en-US" sz="3200" b="1" i="0" dirty="0"/>
                  <a:t>and </a:t>
                </a:r>
                <a:r>
                  <a:rPr lang="en-US" sz="3200" b="1" i="0" dirty="0">
                    <a:solidFill>
                      <a:srgbClr val="FF0000"/>
                    </a:solidFill>
                  </a:rPr>
                  <a:t>2% </a:t>
                </a:r>
                <a:r>
                  <a:rPr lang="en-US" sz="3200" b="1" i="0" dirty="0"/>
                  <a:t>of the products made by each machine, respectively, </a:t>
                </a:r>
                <a:r>
                  <a:rPr lang="en-US" sz="3200" b="1" i="0" dirty="0" smtClean="0"/>
                  <a:t>are </a:t>
                </a:r>
                <a:r>
                  <a:rPr lang="en-US" sz="3200" b="1" i="0" dirty="0"/>
                  <a:t>defective. Now</a:t>
                </a:r>
                <a:r>
                  <a:rPr lang="en-US" sz="3200" b="1" i="0" dirty="0" smtClean="0"/>
                  <a:t>, </a:t>
                </a:r>
                <a:r>
                  <a:rPr lang="en-US" sz="3200" b="1" i="0" dirty="0">
                    <a:latin typeface="Times New Roman"/>
                  </a:rPr>
                  <a:t>suppose that a finished product is randomly selected. What is the probability </a:t>
                </a:r>
                <a:r>
                  <a:rPr lang="en-US" sz="3200" b="1" i="0" dirty="0" smtClean="0">
                    <a:latin typeface="Times New Roman"/>
                  </a:rPr>
                  <a:t>that it </a:t>
                </a:r>
                <a:r>
                  <a:rPr lang="en-US" sz="3200" b="1" i="0" dirty="0">
                    <a:latin typeface="Times New Roman"/>
                  </a:rPr>
                  <a:t>is defective?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9" y="1124744"/>
                <a:ext cx="8599810" cy="452431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843" t="-1887" r="-638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2125" y="620688"/>
                <a:ext cx="7848872" cy="5005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Solution</a:t>
                </a:r>
                <a:r>
                  <a:rPr lang="en-US" sz="3200" b="1" dirty="0">
                    <a:solidFill>
                      <a:srgbClr val="000000"/>
                    </a:solidFill>
                    <a:latin typeface="Times New Roman"/>
                  </a:rPr>
                  <a:t>: </a:t>
                </a:r>
              </a:p>
              <a:p>
                <a:pPr lvl="0"/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Consider the following events:</a:t>
                </a:r>
              </a:p>
              <a:p>
                <a:pPr lvl="0"/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: the product, is defective,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: the product is made by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: the product is made by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00000"/>
                    </a:solidFill>
                    <a:latin typeface="Times New Roman"/>
                  </a:rPr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: product is made by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.</a:t>
                </a:r>
              </a:p>
              <a:p>
                <a:pPr lvl="0"/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Applying the rule of elimination, we can write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5" y="620688"/>
                <a:ext cx="7848872" cy="500540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020" t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6174"/>
            <a:ext cx="9491076" cy="58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9552" y="1166842"/>
                <a:ext cx="828092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latin typeface="Times New Roman"/>
                  </a:rPr>
                  <a:t>Referring to the tree diagram of Figure 4, </a:t>
                </a:r>
                <a:r>
                  <a:rPr lang="en-US" sz="3200" b="1" i="0" dirty="0">
                    <a:latin typeface="Times New Roman"/>
                  </a:rPr>
                  <a:t>we find that the three branches give</a:t>
                </a:r>
              </a:p>
              <a:p>
                <a:r>
                  <a:rPr lang="en-US" sz="3200" b="1" i="0" dirty="0">
                    <a:latin typeface="Times New Roman"/>
                  </a:rPr>
                  <a:t>the probabilities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i="0" dirty="0" smtClean="0">
                    <a:latin typeface="Times New Roman"/>
                  </a:rPr>
                  <a:t>= </a:t>
                </a:r>
                <a:r>
                  <a:rPr lang="en-US" sz="3200" b="1" i="0" dirty="0">
                    <a:latin typeface="Times New Roman"/>
                  </a:rPr>
                  <a:t>(0.3) (0.02) = 0.006.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dirty="0" smtClean="0">
                    <a:latin typeface="Times New Roman"/>
                  </a:rPr>
                  <a:t>= </a:t>
                </a:r>
                <a:r>
                  <a:rPr lang="en-US" sz="3200" b="1" i="0" dirty="0">
                    <a:latin typeface="Times New Roman"/>
                  </a:rPr>
                  <a:t>(0.45)(0.03) = 0.0135,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1" i="0" dirty="0" smtClean="0">
                    <a:latin typeface="Times New Roman"/>
                  </a:rPr>
                  <a:t>= </a:t>
                </a:r>
                <a:r>
                  <a:rPr lang="en-US" sz="3200" b="1" i="0" dirty="0">
                    <a:latin typeface="Times New Roman"/>
                  </a:rPr>
                  <a:t>(0.25)(0.02) = 0.005,</a:t>
                </a:r>
              </a:p>
              <a:p>
                <a:r>
                  <a:rPr lang="en-US" sz="3200" b="1" i="0" dirty="0">
                    <a:latin typeface="Times New Roman"/>
                  </a:rPr>
                  <a:t>and hence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3200" b="1" i="0" dirty="0" smtClean="0">
                    <a:latin typeface="Times New Roman"/>
                  </a:rPr>
                  <a:t>= </a:t>
                </a:r>
                <a:r>
                  <a:rPr lang="en-US" sz="3200" b="1" i="0" dirty="0">
                    <a:latin typeface="Times New Roman"/>
                  </a:rPr>
                  <a:t>0.006 + 0.0135 + 0.005 = 0.0245.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66842"/>
                <a:ext cx="8280920" cy="40318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15" t="-2115" b="-3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-20563"/>
                <a:ext cx="7920880" cy="7219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Theorem 2.17</a:t>
                </a:r>
                <a:r>
                  <a:rPr lang="en-US" sz="3200" b="1" i="0" dirty="0">
                    <a:latin typeface="Times New Roman"/>
                  </a:rPr>
                  <a:t>: (</a:t>
                </a:r>
                <a:r>
                  <a:rPr lang="en-US" sz="3200" b="1" i="0" dirty="0">
                    <a:solidFill>
                      <a:srgbClr val="00B050"/>
                    </a:solidFill>
                    <a:latin typeface="Times New Roman"/>
                  </a:rPr>
                  <a:t>Bayes' Rule</a:t>
                </a:r>
                <a:r>
                  <a:rPr lang="en-US" sz="3200" b="1" i="0" dirty="0">
                    <a:latin typeface="Times New Roman"/>
                  </a:rPr>
                  <a:t>) </a:t>
                </a:r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 smtClean="0">
                    <a:latin typeface="Times New Roman"/>
                  </a:rPr>
                  <a:t>If </a:t>
                </a:r>
                <a:r>
                  <a:rPr lang="en-US" sz="3200" b="1" i="0" dirty="0">
                    <a:latin typeface="Times New Roman"/>
                  </a:rPr>
                  <a:t>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0">
                        <a:solidFill>
                          <a:srgbClr val="FF330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3300"/>
                            </a:solidFill>
                            <a:latin typeface="Cambria Math"/>
                          </a:rPr>
                          <m:t>𝐤</m:t>
                        </m:r>
                      </m:sub>
                    </m:sSub>
                    <m:r>
                      <a:rPr lang="en-US" sz="3200" b="1">
                        <a:solidFill>
                          <a:srgbClr val="FF33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i="0" dirty="0" smtClean="0">
                    <a:latin typeface="Times New Roman"/>
                  </a:rPr>
                  <a:t>constitute </a:t>
                </a:r>
                <a:r>
                  <a:rPr lang="en-US" sz="3200" b="1" i="0" dirty="0">
                    <a:latin typeface="Times New Roman"/>
                  </a:rPr>
                  <a:t>a partition of the </a:t>
                </a:r>
                <a:r>
                  <a:rPr lang="en-US" sz="3200" b="1" i="0" dirty="0" smtClean="0">
                    <a:latin typeface="Times New Roman"/>
                  </a:rPr>
                  <a:t>sample space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S</a:t>
                </a:r>
                <a:r>
                  <a:rPr lang="en-US" sz="3200" b="1" i="0" dirty="0">
                    <a:latin typeface="Times New Roman"/>
                  </a:rPr>
                  <a:t> such </a:t>
                </a:r>
                <a:r>
                  <a:rPr lang="en-US" sz="3200" b="1" i="0" dirty="0" smtClean="0">
                    <a:latin typeface="Times New Roman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b>
                            <m:r>
                              <a:rPr lang="en-US" sz="3200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𝐢</m:t>
                            </m:r>
                          </m:sub>
                        </m:sSub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200" b="1" i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en-US" sz="3200" b="1" i="0">
                        <a:latin typeface="Cambria Math"/>
                      </a:rPr>
                      <m:t> </m:t>
                    </m:r>
                    <m:r>
                      <a:rPr lang="en-US" sz="3200" b="1">
                        <a:latin typeface="Cambria Math"/>
                      </a:rPr>
                      <m:t>  </m:t>
                    </m:r>
                    <m: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𝐢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,…,</m:t>
                    </m:r>
                    <m: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𝐤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i="0" dirty="0">
                    <a:latin typeface="Times New Roman"/>
                  </a:rPr>
                  <a:t>then for any </a:t>
                </a:r>
                <a:r>
                  <a:rPr lang="en-US" sz="3200" b="1" i="0" dirty="0" smtClean="0">
                    <a:latin typeface="Times New Roman"/>
                  </a:rPr>
                  <a:t>event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A</a:t>
                </a:r>
                <a:r>
                  <a:rPr lang="en-US" sz="3200" b="1" dirty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in </a:t>
                </a:r>
                <a:r>
                  <a:rPr lang="en-US" sz="3200" b="1" i="0" dirty="0">
                    <a:solidFill>
                      <a:srgbClr val="FF0000"/>
                    </a:solidFill>
                    <a:latin typeface="Times New Roman"/>
                  </a:rPr>
                  <a:t>S</a:t>
                </a:r>
                <a:r>
                  <a:rPr lang="en-US" sz="3200" b="1" i="0" dirty="0"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𝐀</m:t>
                        </m:r>
                      </m:e>
                    </m:d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  <m:r>
                      <a:rPr lang="en-US" sz="3200" b="1" i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3200" b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200" b="1" i="0" dirty="0" smtClean="0">
                  <a:solidFill>
                    <a:srgbClr val="FF0000"/>
                  </a:solidFill>
                  <a:latin typeface="Times New Roman"/>
                </a:endParaRPr>
              </a:p>
              <a:p>
                <a:endParaRPr lang="en-US" sz="3200" b="1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𝐫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𝐤</m:t>
                              </m:r>
                            </m:sup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𝐀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endParaRPr lang="en-US" sz="3200" b="1" i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𝐤</m:t>
                              </m:r>
                            </m:sup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𝐀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endParaRPr lang="en-US" sz="32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</a:rPr>
                        <m:t>  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𝐫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,…,</m:t>
                      </m:r>
                      <m:r>
                        <a:rPr lang="en-US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𝐤</m:t>
                      </m:r>
                    </m:oMath>
                  </m:oMathPara>
                </a14:m>
                <a:endParaRPr lang="en-US" sz="3200" b="1" i="0" dirty="0" smtClean="0">
                  <a:solidFill>
                    <a:srgbClr val="FF0000"/>
                  </a:solidFill>
                  <a:latin typeface="Times New Roman"/>
                </a:endParaRPr>
              </a:p>
              <a:p>
                <a:endParaRPr lang="en-US" sz="3200" b="1" i="0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-20563"/>
                <a:ext cx="7920880" cy="721902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923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1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1560" y="1171106"/>
                <a:ext cx="7056784" cy="5173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200" b="1" i="0" dirty="0">
                    <a:solidFill>
                      <a:srgbClr val="FF3300"/>
                    </a:solidFill>
                    <a:latin typeface="Times New Roman"/>
                  </a:rPr>
                  <a:t>Proof</a:t>
                </a:r>
                <a:r>
                  <a:rPr lang="en-US" sz="3200" b="1" i="0" dirty="0">
                    <a:solidFill>
                      <a:srgbClr val="000000"/>
                    </a:solidFill>
                    <a:latin typeface="Times New Roman"/>
                  </a:rPr>
                  <a:t>:</a:t>
                </a:r>
              </a:p>
              <a:p>
                <a:r>
                  <a:rPr lang="en-US" b="1" i="0" dirty="0" smtClean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b="1" i="0" dirty="0"/>
                  <a:t>By the: definition of </a:t>
                </a:r>
                <a:r>
                  <a:rPr lang="en-US" sz="3200" b="1" i="0" dirty="0" smtClean="0"/>
                  <a:t>conditional probability</a:t>
                </a:r>
                <a:r>
                  <a:rPr lang="en-US" sz="3200" b="1" i="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𝐫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num>
                        <m:den>
                          <m: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b="1" i="0" dirty="0" smtClean="0"/>
              </a:p>
              <a:p>
                <a:r>
                  <a:rPr lang="en-US" sz="3200" b="1" i="0" dirty="0" smtClean="0"/>
                  <a:t>and </a:t>
                </a:r>
                <a:r>
                  <a:rPr lang="en-US" sz="3200" b="1" i="0" dirty="0"/>
                  <a:t>then using Theorem 2.16 in the denominator, we </a:t>
                </a:r>
                <a:r>
                  <a:rPr lang="en-US" sz="3200" b="1" i="0" dirty="0" smtClean="0"/>
                  <a:t>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𝐫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𝐤</m:t>
                              </m:r>
                            </m:sup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sz="3200" b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𝐀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  <a:p>
                <a:endParaRPr lang="en-US" sz="3200" b="1" i="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1106"/>
                <a:ext cx="7056784" cy="517346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2159" t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9512" y="764704"/>
                <a:ext cx="9134302" cy="3655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/>
                  <a:t>Applying theorem 2.13  to both numerator and denominator, we obtain</a:t>
                </a:r>
                <a:endParaRPr lang="en-US" sz="3200" b="1" dirty="0">
                  <a:solidFill>
                    <a:srgbClr val="FF0000"/>
                  </a:solidFill>
                </a:endParaRPr>
              </a:p>
              <a:p>
                <a:endParaRPr lang="en-US" sz="3200" b="1" i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𝐫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𝐤</m:t>
                              </m:r>
                            </m:sup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sz="3200" b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𝐀</m:t>
                                  </m:r>
                                  <m:r>
                                    <a:rPr lang="en-US" sz="32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sz="3200" b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3200" b="1" i="0" dirty="0" smtClean="0"/>
              </a:p>
              <a:p>
                <a:endParaRPr lang="en-US" sz="3200" b="1" i="0" dirty="0" smtClean="0"/>
              </a:p>
              <a:p>
                <a:r>
                  <a:rPr lang="en-US" sz="3200" b="1" i="0" dirty="0" smtClean="0"/>
                  <a:t>which </a:t>
                </a:r>
                <a:r>
                  <a:rPr lang="en-US" sz="3200" b="1" i="0" dirty="0"/>
                  <a:t>completes the proof.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9134302" cy="365568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668" t="-2333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520" y="476672"/>
                <a:ext cx="8424936" cy="5361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Example</a:t>
                </a:r>
                <a:r>
                  <a:rPr lang="en-US" sz="3200" b="1" i="0" dirty="0">
                    <a:latin typeface="Times New Roman"/>
                  </a:rPr>
                  <a:t> 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</a:p>
              <a:p>
                <a:r>
                  <a:rPr lang="en-US" sz="3200" b="1" i="0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With reference to </a:t>
                </a:r>
                <a:r>
                  <a:rPr lang="en-US" sz="3200" b="1" i="0" dirty="0" smtClean="0">
                    <a:latin typeface="Times New Roman"/>
                  </a:rPr>
                  <a:t>the last example above, </a:t>
                </a:r>
                <a:r>
                  <a:rPr lang="en-US" sz="3200" b="1" i="0" dirty="0">
                    <a:latin typeface="Times New Roman"/>
                  </a:rPr>
                  <a:t>if a product </a:t>
                </a:r>
                <a:r>
                  <a:rPr lang="en-US" sz="3200" b="1" i="0" dirty="0" smtClean="0">
                    <a:latin typeface="Times New Roman"/>
                  </a:rPr>
                  <a:t>was </a:t>
                </a:r>
                <a:r>
                  <a:rPr lang="en-US" sz="3200" b="1" i="0" dirty="0">
                    <a:latin typeface="Times New Roman"/>
                  </a:rPr>
                  <a:t>chosen randomly and found </a:t>
                </a:r>
                <a:r>
                  <a:rPr lang="en-US" sz="3200" b="1" i="0" dirty="0" smtClean="0">
                    <a:latin typeface="Times New Roman"/>
                  </a:rPr>
                  <a:t>to be </a:t>
                </a:r>
                <a:r>
                  <a:rPr lang="en-US" sz="3200" b="1" i="0" dirty="0">
                    <a:latin typeface="Times New Roman"/>
                  </a:rPr>
                  <a:t>defective, what is the probability that it was made by </a:t>
                </a:r>
                <a:r>
                  <a:rPr lang="en-US" sz="3200" b="1" i="0" dirty="0" smtClean="0">
                    <a:latin typeface="Times New Roman"/>
                  </a:rPr>
                  <a:t>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33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0">
                            <a:solidFill>
                              <a:srgbClr val="FF33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 smtClean="0">
                            <a:solidFill>
                              <a:srgbClr val="FF33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0" dirty="0" smtClean="0">
                    <a:latin typeface="Times New Roman"/>
                  </a:rPr>
                  <a:t> ?</a:t>
                </a:r>
              </a:p>
              <a:p>
                <a:endParaRPr lang="en-US" sz="3200" b="1" i="0" dirty="0">
                  <a:latin typeface="Times New Roman"/>
                </a:endParaRPr>
              </a:p>
              <a:p>
                <a:r>
                  <a:rPr lang="en-US" sz="3200" b="1" i="0" dirty="0" smtClean="0">
                    <a:solidFill>
                      <a:srgbClr val="FF0000"/>
                    </a:solidFill>
                    <a:latin typeface="Times New Roman"/>
                  </a:rPr>
                  <a:t>Solution </a:t>
                </a:r>
                <a:r>
                  <a:rPr lang="en-US" sz="3200" b="1" i="0" dirty="0" smtClean="0">
                    <a:latin typeface="Times New Roman"/>
                  </a:rPr>
                  <a:t>:</a:t>
                </a:r>
                <a:r>
                  <a:rPr lang="en-US" sz="3200" b="1" dirty="0" smtClean="0">
                    <a:latin typeface="Times New Roman"/>
                  </a:rPr>
                  <a:t> </a:t>
                </a:r>
                <a:r>
                  <a:rPr lang="en-US" sz="3200" b="1" i="0" dirty="0">
                    <a:latin typeface="Times New Roman"/>
                  </a:rPr>
                  <a:t>Using Bayes' rule to </a:t>
                </a:r>
                <a:r>
                  <a:rPr lang="en-US" sz="3200" b="1" i="0" dirty="0" smtClean="0">
                    <a:latin typeface="Times New Roman"/>
                  </a:rPr>
                  <a:t>write</a:t>
                </a:r>
              </a:p>
              <a:p>
                <a:endParaRPr lang="en-US" sz="3200" b="1" i="0" dirty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28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𝐀</m:t>
                              </m:r>
                              <m:r>
                                <a:rPr lang="en-US" sz="28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6672"/>
                <a:ext cx="8424936" cy="536159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809" t="-159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2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84138" y="3500438"/>
          <a:ext cx="864076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6" name="Equation" r:id="rId3" imgW="4876560" imgH="672840" progId="Equation.3">
                  <p:embed/>
                </p:oleObj>
              </mc:Choice>
              <mc:Fallback>
                <p:oleObj name="Equation" r:id="rId3" imgW="4876560" imgH="672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3500438"/>
                        <a:ext cx="8640762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4282" y="785794"/>
            <a:ext cx="87630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i="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Theorem 2.9: </a:t>
            </a:r>
          </a:p>
          <a:p>
            <a:pPr algn="just" eaLnBrk="0" hangingPunct="0"/>
            <a:r>
              <a:rPr lang="en-US" sz="3200" b="1" i="0" dirty="0">
                <a:latin typeface="Arial" pitchFamily="34" charset="0"/>
                <a:cs typeface="Arial" pitchFamily="34" charset="0"/>
              </a:rPr>
              <a:t>If an experiment has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)=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equally likely different outcomes, then the probability of the event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i="0" dirty="0">
                <a:latin typeface="Arial" pitchFamily="34" charset="0"/>
                <a:cs typeface="Arial" pitchFamily="34" charset="0"/>
              </a:rPr>
              <a:t> is:</a:t>
            </a:r>
          </a:p>
          <a:p>
            <a:pPr eaLnBrk="0" hangingPunct="0"/>
            <a:endParaRPr lang="en-US" i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480" y="332656"/>
                <a:ext cx="8960520" cy="5910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 smtClean="0">
                    <a:latin typeface="Times New Roman"/>
                  </a:rPr>
                  <a:t>and them substituting the: probabilities calculated in last example, </a:t>
                </a:r>
                <a:r>
                  <a:rPr lang="en-US" sz="3200" b="1" i="0" dirty="0">
                    <a:latin typeface="Times New Roman"/>
                  </a:rPr>
                  <a:t>we </a:t>
                </a:r>
                <a:r>
                  <a:rPr lang="en-US" sz="3200" b="1" i="0" dirty="0" smtClean="0">
                    <a:latin typeface="Times New Roman"/>
                  </a:rPr>
                  <a:t>have</a:t>
                </a:r>
              </a:p>
              <a:p>
                <a:endParaRPr lang="en-US" sz="3200" b="1" i="0" dirty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3200" b="1" i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</m:d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𝟎𝟎𝟓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𝟎𝟎𝟔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𝟎𝟏𝟑𝟓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𝟎𝟎𝟓</m:t>
                          </m:r>
                        </m:den>
                      </m:f>
                    </m:oMath>
                  </m:oMathPara>
                </a14:m>
                <a:endParaRPr lang="en-US" sz="3200" b="1" i="0" dirty="0" smtClean="0"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𝟎𝟎𝟓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𝟎𝟐𝟒𝟓</m:t>
                          </m:r>
                        </m:den>
                      </m:f>
                      <m:r>
                        <a:rPr lang="en-US" sz="3200" b="1" i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𝟏𝟎</m:t>
                          </m:r>
                        </m:num>
                        <m:den>
                          <m:r>
                            <a:rPr lang="en-US" sz="3200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𝟒𝟗</m:t>
                          </m:r>
                        </m:den>
                      </m:f>
                    </m:oMath>
                  </m:oMathPara>
                </a14:m>
                <a:endParaRPr lang="en-US" sz="3200" b="1" i="0" dirty="0" smtClean="0">
                  <a:latin typeface="Times New Roman"/>
                </a:endParaRPr>
              </a:p>
              <a:p>
                <a:endParaRPr lang="en-US" sz="3200" b="1" i="0" dirty="0" smtClean="0">
                  <a:latin typeface="Times New Roman"/>
                </a:endParaRPr>
              </a:p>
              <a:p>
                <a:r>
                  <a:rPr lang="en-US" sz="3200" b="1" i="0" dirty="0"/>
                  <a:t>In view of the fact that a defective product was selected, this result suggests </a:t>
                </a:r>
                <a:r>
                  <a:rPr lang="en-US" sz="3200" b="1" i="0" dirty="0" smtClean="0"/>
                  <a:t>that it </a:t>
                </a:r>
                <a:r>
                  <a:rPr lang="en-US" sz="3200" b="1" i="0" dirty="0"/>
                  <a:t>probably was not made by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0" dirty="0"/>
                  <a:t>.</a:t>
                </a:r>
                <a:endParaRPr lang="en-US" sz="3200" b="1" i="0" dirty="0" smtClean="0">
                  <a:latin typeface="Times New Roman"/>
                </a:endParaRPr>
              </a:p>
              <a:p>
                <a:endParaRPr lang="en-US" sz="3200" b="1" i="0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80" y="332656"/>
                <a:ext cx="8960520" cy="591046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701" t="-1445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7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18160" y="260648"/>
            <a:ext cx="60722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i="0" dirty="0" smtClean="0">
                <a:solidFill>
                  <a:srgbClr val="7030A0"/>
                </a:solidFill>
                <a:latin typeface="Arial Black" pitchFamily="34" charset="0"/>
              </a:rPr>
              <a:t>Exercise</a:t>
            </a:r>
            <a:endParaRPr lang="ar-SA" sz="3600" b="1" i="0" dirty="0">
              <a:solidFill>
                <a:srgbClr val="7030A0"/>
              </a:solidFill>
              <a:latin typeface="Arial Black" pitchFamily="34" charset="0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906979"/>
            <a:ext cx="8298107" cy="518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0901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18160" y="260648"/>
            <a:ext cx="60722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i="0" dirty="0" smtClean="0">
                <a:solidFill>
                  <a:srgbClr val="7030A0"/>
                </a:solidFill>
                <a:latin typeface="Arial Black" pitchFamily="34" charset="0"/>
              </a:rPr>
              <a:t>Exercise</a:t>
            </a:r>
            <a:endParaRPr lang="ar-SA" sz="3600" b="1" i="0" dirty="0">
              <a:solidFill>
                <a:srgbClr val="7030A0"/>
              </a:solidFill>
              <a:latin typeface="Arial Black" pitchFamily="34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" y="895381"/>
            <a:ext cx="854703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137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18160" y="260648"/>
            <a:ext cx="60722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i="0" dirty="0" smtClean="0">
                <a:solidFill>
                  <a:srgbClr val="7030A0"/>
                </a:solidFill>
                <a:latin typeface="Arial Black" pitchFamily="34" charset="0"/>
              </a:rPr>
              <a:t>Exercise</a:t>
            </a:r>
            <a:endParaRPr lang="ar-SA" sz="3600" b="1" i="0" dirty="0">
              <a:solidFill>
                <a:srgbClr val="7030A0"/>
              </a:solidFill>
              <a:latin typeface="Arial Black" pitchFamily="34" charset="0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6978"/>
            <a:ext cx="8863071" cy="482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7140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18160" y="260648"/>
            <a:ext cx="60722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i="0" dirty="0" smtClean="0">
                <a:solidFill>
                  <a:srgbClr val="7030A0"/>
                </a:solidFill>
                <a:latin typeface="Arial Black" pitchFamily="34" charset="0"/>
              </a:rPr>
              <a:t>Exercise</a:t>
            </a:r>
            <a:endParaRPr lang="ar-SA" sz="3600" b="1" i="0" dirty="0">
              <a:solidFill>
                <a:srgbClr val="7030A0"/>
              </a:solidFill>
              <a:latin typeface="Arial Black" pitchFamily="34" charset="0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6979"/>
            <a:ext cx="8507629" cy="547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681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618160" y="260648"/>
            <a:ext cx="60722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600" b="1" i="0" dirty="0" smtClean="0">
                <a:solidFill>
                  <a:srgbClr val="7030A0"/>
                </a:solidFill>
                <a:latin typeface="Arial Black" pitchFamily="34" charset="0"/>
              </a:rPr>
              <a:t>Exercise</a:t>
            </a:r>
            <a:endParaRPr lang="ar-SA" sz="3600" b="1" i="0" dirty="0">
              <a:solidFill>
                <a:srgbClr val="7030A0"/>
              </a:solidFill>
              <a:latin typeface="Arial Black" pitchFamily="34" charset="0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4" y="872919"/>
            <a:ext cx="7366862" cy="55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43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400800" y="2362200"/>
            <a:ext cx="2438400" cy="1905000"/>
            <a:chOff x="3792" y="1488"/>
            <a:chExt cx="1368" cy="1008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792" y="1488"/>
              <a:ext cx="136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ar-SA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0" y="1632"/>
              <a:ext cx="1308" cy="786"/>
            </a:xfrm>
            <a:prstGeom prst="rect">
              <a:avLst/>
            </a:prstGeom>
            <a:noFill/>
          </p:spPr>
        </p:pic>
      </p:grp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76200" y="228600"/>
            <a:ext cx="88392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3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Example 2.25:</a:t>
            </a:r>
          </a:p>
          <a:p>
            <a:pPr algn="just"/>
            <a:r>
              <a:rPr lang="en-US" sz="3200" b="1" i="0" dirty="0">
                <a:latin typeface="Arial" pitchFamily="34" charset="0"/>
              </a:rPr>
              <a:t>A mixture of candies consists of 6 mints, 4 toffees, and 3 chocolates. If a person makes a random selection of one of these candies, find the probability of getting:</a:t>
            </a:r>
          </a:p>
          <a:p>
            <a:pPr algn="just"/>
            <a:r>
              <a:rPr lang="en-US" sz="3200" b="1" i="0" dirty="0">
                <a:latin typeface="Arial" pitchFamily="34" charset="0"/>
              </a:rPr>
              <a:t>(a) a mint</a:t>
            </a:r>
          </a:p>
          <a:p>
            <a:pPr algn="just"/>
            <a:r>
              <a:rPr lang="en-US" sz="3200" b="1" i="0" dirty="0">
                <a:latin typeface="Arial" pitchFamily="34" charset="0"/>
              </a:rPr>
              <a:t>(b) a toffee or chocolate</a:t>
            </a:r>
            <a:r>
              <a:rPr lang="en-US" sz="3200" b="1" i="0" dirty="0" smtClean="0">
                <a:latin typeface="Arial" pitchFamily="34" charset="0"/>
              </a:rPr>
              <a:t>.</a:t>
            </a:r>
          </a:p>
          <a:p>
            <a:pPr algn="just"/>
            <a:r>
              <a:rPr lang="en-US" sz="3200" b="1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Solution:</a:t>
            </a: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Define the following events:</a:t>
            </a: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 = {getting a mint}</a:t>
            </a:r>
            <a:endParaRPr lang="en-US" sz="3200" b="1" i="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 = {getting a toffee}</a:t>
            </a:r>
            <a:endParaRPr lang="en-US" sz="3200" b="1" i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/>
            <a:r>
              <a:rPr lang="en-US" sz="3200" b="1" i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 = {getting a chocolate}</a:t>
            </a:r>
            <a:endParaRPr lang="en-US" sz="3200" b="1" i="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C32F484F93D4F9B8E501223455319" ma:contentTypeVersion="0" ma:contentTypeDescription="Create a new document." ma:contentTypeScope="" ma:versionID="3ec5575861c1510ba7f793f5e278f89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ECE8DA3-A72C-4AF5-9416-B6474008E2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4F49C0-3462-4E85-9DC7-74FFC2539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D719BC5-D1A4-401C-AF60-90E0D58F97DF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4477</Words>
  <Application>Microsoft Office PowerPoint</Application>
  <PresentationFormat>On-screen Show (4:3)</PresentationFormat>
  <Paragraphs>373</Paragraphs>
  <Slides>85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Default Design</vt:lpstr>
      <vt:lpstr>Equation</vt:lpstr>
      <vt:lpstr>PowerPoint Presentation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Additive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Exercise</vt:lpstr>
      <vt:lpstr>Exercise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 - Bayes’ Rule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Hussein</dc:creator>
  <cp:lastModifiedBy>OsamaHosamLA</cp:lastModifiedBy>
  <cp:revision>85</cp:revision>
  <dcterms:created xsi:type="dcterms:W3CDTF">2004-06-10T15:34:36Z</dcterms:created>
  <dcterms:modified xsi:type="dcterms:W3CDTF">2015-03-09T06:08:59Z</dcterms:modified>
</cp:coreProperties>
</file>