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77" r:id="rId4"/>
    <p:sldId id="278" r:id="rId5"/>
    <p:sldId id="256" r:id="rId6"/>
    <p:sldId id="295" r:id="rId7"/>
    <p:sldId id="279" r:id="rId8"/>
    <p:sldId id="257" r:id="rId9"/>
    <p:sldId id="282" r:id="rId10"/>
    <p:sldId id="283" r:id="rId11"/>
    <p:sldId id="258" r:id="rId12"/>
    <p:sldId id="281" r:id="rId13"/>
    <p:sldId id="259" r:id="rId14"/>
    <p:sldId id="284" r:id="rId15"/>
    <p:sldId id="260" r:id="rId16"/>
    <p:sldId id="286" r:id="rId17"/>
    <p:sldId id="261" r:id="rId18"/>
    <p:sldId id="287" r:id="rId19"/>
    <p:sldId id="288" r:id="rId20"/>
    <p:sldId id="263" r:id="rId21"/>
    <p:sldId id="264" r:id="rId22"/>
    <p:sldId id="26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20" r:id="rId47"/>
    <p:sldId id="321" r:id="rId48"/>
    <p:sldId id="322" r:id="rId49"/>
    <p:sldId id="319" r:id="rId5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71" autoAdjust="0"/>
    <p:restoredTop sz="90929"/>
  </p:normalViewPr>
  <p:slideViewPr>
    <p:cSldViewPr>
      <p:cViewPr varScale="1">
        <p:scale>
          <a:sx n="80" d="100"/>
          <a:sy n="80" d="100"/>
        </p:scale>
        <p:origin x="-157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18" Type="http://schemas.openxmlformats.org/officeDocument/2006/relationships/slide" Target="slides/slide20.xml"/><Relationship Id="rId26" Type="http://schemas.openxmlformats.org/officeDocument/2006/relationships/slide" Target="slides/slide28.xml"/><Relationship Id="rId39" Type="http://schemas.openxmlformats.org/officeDocument/2006/relationships/slide" Target="slides/slide41.xml"/><Relationship Id="rId3" Type="http://schemas.openxmlformats.org/officeDocument/2006/relationships/slide" Target="slides/slide5.xml"/><Relationship Id="rId21" Type="http://schemas.openxmlformats.org/officeDocument/2006/relationships/slide" Target="slides/slide23.xml"/><Relationship Id="rId34" Type="http://schemas.openxmlformats.org/officeDocument/2006/relationships/slide" Target="slides/slide36.xml"/><Relationship Id="rId42" Type="http://schemas.openxmlformats.org/officeDocument/2006/relationships/slide" Target="slides/slide44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5" Type="http://schemas.openxmlformats.org/officeDocument/2006/relationships/slide" Target="slides/slide27.xml"/><Relationship Id="rId33" Type="http://schemas.openxmlformats.org/officeDocument/2006/relationships/slide" Target="slides/slide35.xml"/><Relationship Id="rId38" Type="http://schemas.openxmlformats.org/officeDocument/2006/relationships/slide" Target="slides/slide40.xml"/><Relationship Id="rId2" Type="http://schemas.openxmlformats.org/officeDocument/2006/relationships/slide" Target="slides/slide4.xml"/><Relationship Id="rId16" Type="http://schemas.openxmlformats.org/officeDocument/2006/relationships/slide" Target="slides/slide18.xml"/><Relationship Id="rId20" Type="http://schemas.openxmlformats.org/officeDocument/2006/relationships/slide" Target="slides/slide22.xml"/><Relationship Id="rId29" Type="http://schemas.openxmlformats.org/officeDocument/2006/relationships/slide" Target="slides/slide31.xml"/><Relationship Id="rId41" Type="http://schemas.openxmlformats.org/officeDocument/2006/relationships/slide" Target="slides/slide43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24" Type="http://schemas.openxmlformats.org/officeDocument/2006/relationships/slide" Target="slides/slide26.xml"/><Relationship Id="rId32" Type="http://schemas.openxmlformats.org/officeDocument/2006/relationships/slide" Target="slides/slide34.xml"/><Relationship Id="rId37" Type="http://schemas.openxmlformats.org/officeDocument/2006/relationships/slide" Target="slides/slide39.xml"/><Relationship Id="rId40" Type="http://schemas.openxmlformats.org/officeDocument/2006/relationships/slide" Target="slides/slide42.xml"/><Relationship Id="rId45" Type="http://schemas.openxmlformats.org/officeDocument/2006/relationships/slide" Target="slides/slide47.xml"/><Relationship Id="rId5" Type="http://schemas.openxmlformats.org/officeDocument/2006/relationships/slide" Target="slides/slide7.xml"/><Relationship Id="rId15" Type="http://schemas.openxmlformats.org/officeDocument/2006/relationships/slide" Target="slides/slide17.xml"/><Relationship Id="rId23" Type="http://schemas.openxmlformats.org/officeDocument/2006/relationships/slide" Target="slides/slide25.xml"/><Relationship Id="rId28" Type="http://schemas.openxmlformats.org/officeDocument/2006/relationships/slide" Target="slides/slide30.xml"/><Relationship Id="rId36" Type="http://schemas.openxmlformats.org/officeDocument/2006/relationships/slide" Target="slides/slide38.xml"/><Relationship Id="rId10" Type="http://schemas.openxmlformats.org/officeDocument/2006/relationships/slide" Target="slides/slide12.xml"/><Relationship Id="rId19" Type="http://schemas.openxmlformats.org/officeDocument/2006/relationships/slide" Target="slides/slide21.xml"/><Relationship Id="rId31" Type="http://schemas.openxmlformats.org/officeDocument/2006/relationships/slide" Target="slides/slide33.xml"/><Relationship Id="rId44" Type="http://schemas.openxmlformats.org/officeDocument/2006/relationships/slide" Target="slides/slide46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16.xml"/><Relationship Id="rId22" Type="http://schemas.openxmlformats.org/officeDocument/2006/relationships/slide" Target="slides/slide24.xml"/><Relationship Id="rId27" Type="http://schemas.openxmlformats.org/officeDocument/2006/relationships/slide" Target="slides/slide29.xml"/><Relationship Id="rId30" Type="http://schemas.openxmlformats.org/officeDocument/2006/relationships/slide" Target="slides/slide32.xml"/><Relationship Id="rId35" Type="http://schemas.openxmlformats.org/officeDocument/2006/relationships/slide" Target="slides/slide37.xml"/><Relationship Id="rId43" Type="http://schemas.openxmlformats.org/officeDocument/2006/relationships/slide" Target="slides/slide4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4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50.wmf"/><Relationship Id="rId4" Type="http://schemas.openxmlformats.org/officeDocument/2006/relationships/image" Target="../media/image6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71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CE0C9-91DB-4C5A-8A85-56CBA1D2681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09E33-AD46-41B3-897B-56818604AD2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CA010-96D9-401C-A7DF-E32CE0D5F1B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A4FC68-7827-4DEB-9587-DFB6765A9E8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88277F-FFCA-489E-A960-4107CAFC95B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E63AEF-509C-4CA4-8B00-5FEE57FAEF9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E8F94-1CE0-4DE7-A9E5-44C9B6038E9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2CC721-D6B5-499B-99B3-61638B5D58F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E0679-35E5-43BA-A12B-5F0A08E8581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CD2DF-E5E3-49E1-B155-2F1B374BA7D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C5999-5C17-4FBA-ABD2-160160231C1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EEF9293-E18C-4783-A2E0-EFCAFB5ABDC6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wmf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3.wmf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0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6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oleObject" Target="../embeddings/oleObject35.bin"/><Relationship Id="rId3" Type="http://schemas.openxmlformats.org/officeDocument/2006/relationships/image" Target="../media/image43.png"/><Relationship Id="rId7" Type="http://schemas.openxmlformats.org/officeDocument/2006/relationships/image" Target="../media/image44.png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0.wmf"/><Relationship Id="rId4" Type="http://schemas.openxmlformats.org/officeDocument/2006/relationships/image" Target="../media/image35.png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3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1.png"/><Relationship Id="rId4" Type="http://schemas.openxmlformats.org/officeDocument/2006/relationships/image" Target="../media/image5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3.wmf"/><Relationship Id="rId11" Type="http://schemas.openxmlformats.org/officeDocument/2006/relationships/image" Target="../media/image55.wmf"/><Relationship Id="rId5" Type="http://schemas.openxmlformats.org/officeDocument/2006/relationships/oleObject" Target="../embeddings/oleObject42.bin"/><Relationship Id="rId10" Type="http://schemas.openxmlformats.org/officeDocument/2006/relationships/oleObject" Target="../embeddings/oleObject44.bin"/><Relationship Id="rId4" Type="http://schemas.openxmlformats.org/officeDocument/2006/relationships/image" Target="../media/image52.wmf"/><Relationship Id="rId9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1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8.wmf"/><Relationship Id="rId11" Type="http://schemas.openxmlformats.org/officeDocument/2006/relationships/image" Target="../media/image62.png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48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6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7.wmf"/><Relationship Id="rId11" Type="http://schemas.openxmlformats.org/officeDocument/2006/relationships/image" Target="../media/image69.wmf"/><Relationship Id="rId5" Type="http://schemas.openxmlformats.org/officeDocument/2006/relationships/oleObject" Target="../embeddings/oleObject56.bin"/><Relationship Id="rId10" Type="http://schemas.openxmlformats.org/officeDocument/2006/relationships/oleObject" Target="../embeddings/oleObject58.bin"/><Relationship Id="rId4" Type="http://schemas.openxmlformats.org/officeDocument/2006/relationships/image" Target="../media/image50.wmf"/><Relationship Id="rId9" Type="http://schemas.openxmlformats.org/officeDocument/2006/relationships/image" Target="../media/image7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72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6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75.png"/><Relationship Id="rId4" Type="http://schemas.openxmlformats.org/officeDocument/2006/relationships/image" Target="../media/image7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68.bin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endParaRPr lang="ar-SA" sz="3200" dirty="0">
              <a:solidFill>
                <a:schemeClr val="tx2"/>
              </a:solidFill>
              <a:latin typeface="Arial" pitchFamily="34" charset="0"/>
            </a:endParaRPr>
          </a:p>
        </p:txBody>
      </p:sp>
      <p:pic>
        <p:nvPicPr>
          <p:cNvPr id="9" name="Picture 4" descr="CTOFF0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4000504"/>
            <a:ext cx="2584450" cy="218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905" name="Rectangle 1"/>
          <p:cNvSpPr>
            <a:spLocks noChangeArrowheads="1"/>
          </p:cNvSpPr>
          <p:nvPr/>
        </p:nvSpPr>
        <p:spPr bwMode="auto">
          <a:xfrm>
            <a:off x="0" y="122872"/>
            <a:ext cx="3810000" cy="159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uhaus 93" pitchFamily="82" charset="0"/>
                <a:ea typeface="SimSun" pitchFamily="2" charset="-122"/>
                <a:cs typeface="Arial" pitchFamily="34" charset="0"/>
              </a:rPr>
              <a:t>TAIBAH UNIVERSITY</a:t>
            </a:r>
          </a:p>
          <a:p>
            <a:pPr marL="0" marR="0" lvl="0" indent="0" algn="ctr" defTabSz="914400" rtl="1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 smtClean="0">
                <a:solidFill>
                  <a:srgbClr val="000000"/>
                </a:solidFill>
                <a:latin typeface="Bauhaus 93" pitchFamily="82" charset="0"/>
                <a:ea typeface="SimSun" pitchFamily="2" charset="-122"/>
                <a:cs typeface="Arial" pitchFamily="34" charset="0"/>
              </a:rPr>
              <a:t>Faculty of Science</a:t>
            </a:r>
          </a:p>
          <a:p>
            <a:pPr marL="0" marR="0" lvl="0" indent="0" algn="ctr" defTabSz="914400" rtl="1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uhaus 93" pitchFamily="82" charset="0"/>
                <a:ea typeface="SimSun" pitchFamily="2" charset="-122"/>
                <a:cs typeface="Arial" pitchFamily="34" charset="0"/>
              </a:rPr>
              <a:t>Department of Math.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auhaus 93" pitchFamily="82" charset="0"/>
              <a:cs typeface="Arial" pitchFamily="34" charset="0"/>
            </a:endParaRPr>
          </a:p>
        </p:txBody>
      </p:sp>
      <p:pic>
        <p:nvPicPr>
          <p:cNvPr id="12" name="صورة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0"/>
            <a:ext cx="1328742" cy="1571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105400" y="0"/>
            <a:ext cx="4114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SA" sz="3200" b="1" dirty="0" smtClean="0">
                <a:solidFill>
                  <a:srgbClr val="000000"/>
                </a:solidFill>
                <a:latin typeface="Bauhaus 93" pitchFamily="82" charset="0"/>
                <a:cs typeface="Al-Samsam" pitchFamily="2" charset="-78"/>
              </a:rPr>
              <a:t>جامعة طيبة</a:t>
            </a: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uhaus 93" pitchFamily="82" charset="0"/>
                <a:cs typeface="Al-Samsam" pitchFamily="2" charset="-78"/>
              </a:rPr>
              <a:t>كلية</a:t>
            </a:r>
            <a:r>
              <a:rPr kumimoji="0" lang="ar-SA" sz="3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Bauhaus 93" pitchFamily="82" charset="0"/>
                <a:cs typeface="Al-Samsam" pitchFamily="2" charset="-78"/>
              </a:rPr>
              <a:t> العلوم</a:t>
            </a: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3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Bauhaus 93" pitchFamily="82" charset="0"/>
                <a:cs typeface="Al-Samsam" pitchFamily="2" charset="-78"/>
              </a:rPr>
              <a:t>قسم الرياضيات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auhaus 93" pitchFamily="82" charset="0"/>
              <a:cs typeface="Al-Samsam" pitchFamily="2" charset="-78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221455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rtl="1" eaLnBrk="0" hangingPunct="0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Probability and Statistics for Engineers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3000372"/>
            <a:ext cx="883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normalizeH="0" baseline="0" dirty="0" smtClean="0">
                <a:ln>
                  <a:noFill/>
                </a:ln>
                <a:effectLst/>
                <a:latin typeface="Bookman Old Style" pitchFamily="18" charset="0"/>
                <a:cs typeface="Arial" pitchFamily="34" charset="0"/>
              </a:rPr>
              <a:t>STAT 301</a:t>
            </a:r>
            <a:endParaRPr kumimoji="0" lang="en-US" sz="3200" b="1" i="0" u="none" strike="noStrike" cap="none" normalizeH="0" baseline="0" dirty="0" smtClean="0">
              <a:ln>
                <a:noFill/>
              </a:ln>
              <a:effectLst/>
              <a:latin typeface="Bookman Old Style" pitchFamily="18" charset="0"/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36000" y="1785926"/>
            <a:ext cx="9108000" cy="72000"/>
          </a:xfrm>
          <a:prstGeom prst="line">
            <a:avLst/>
          </a:prstGeom>
          <a:ln w="57150">
            <a:headEnd type="none" w="med" len="med"/>
            <a:tailEnd type="none" w="med" len="med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0" y="6010870"/>
            <a:ext cx="9144000" cy="70788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GB" sz="4000" dirty="0" smtClean="0">
                <a:solidFill>
                  <a:srgbClr val="FF0000"/>
                </a:solidFill>
                <a:latin typeface="Haettenschweiler" pitchFamily="34" charset="0"/>
              </a:rPr>
              <a:t>Teacher : Osama </a:t>
            </a:r>
            <a:r>
              <a:rPr lang="en-GB" sz="4000" dirty="0" err="1" smtClean="0">
                <a:solidFill>
                  <a:srgbClr val="FF0000"/>
                </a:solidFill>
                <a:latin typeface="Haettenschweiler" pitchFamily="34" charset="0"/>
              </a:rPr>
              <a:t>Hosam</a:t>
            </a:r>
            <a:endParaRPr kumimoji="0" lang="en-US" sz="6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aettenschweiler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85918" y="3500438"/>
            <a:ext cx="6215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Second Semester 1432/1433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500174"/>
            <a:ext cx="8929718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-180975" algn="just" eaLnBrk="0" hangingPunct="0">
              <a:lnSpc>
                <a:spcPct val="150000"/>
              </a:lnSpc>
              <a:tabLst>
                <a:tab pos="539750" algn="l"/>
              </a:tabLst>
            </a:pPr>
            <a:r>
              <a:rPr lang="en-US" sz="3600" b="1" dirty="0" smtClean="0">
                <a:latin typeface="+mj-lt"/>
                <a:cs typeface="Arial" charset="0"/>
                <a:sym typeface="Symbol" pitchFamily="18" charset="2"/>
              </a:rPr>
              <a:t>A </a:t>
            </a:r>
            <a:r>
              <a:rPr lang="en-US" sz="3600" b="1" dirty="0">
                <a:latin typeface="+mj-lt"/>
                <a:cs typeface="Arial" charset="0"/>
                <a:sym typeface="Symbol" pitchFamily="18" charset="2"/>
              </a:rPr>
              <a:t>random variable </a:t>
            </a:r>
            <a:r>
              <a:rPr lang="en-US" sz="3600" b="1" i="1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X</a:t>
            </a:r>
            <a:r>
              <a:rPr lang="en-US" sz="3600" b="1" dirty="0">
                <a:latin typeface="+mj-lt"/>
                <a:cs typeface="Arial" charset="0"/>
                <a:sym typeface="Symbol" pitchFamily="18" charset="2"/>
              </a:rPr>
              <a:t> is called a </a:t>
            </a:r>
            <a:r>
              <a:rPr lang="en-US" sz="3600" b="1" i="1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continuous random variable</a:t>
            </a:r>
            <a:r>
              <a:rPr lang="en-US" sz="3600" b="1" dirty="0">
                <a:latin typeface="+mj-lt"/>
                <a:cs typeface="Arial" charset="0"/>
                <a:sym typeface="Symbol" pitchFamily="18" charset="2"/>
              </a:rPr>
              <a:t> if it can take values on a continuous scale, i.e.,</a:t>
            </a:r>
          </a:p>
          <a:p>
            <a:pPr indent="-180975" algn="just" eaLnBrk="0" hangingPunct="0">
              <a:lnSpc>
                <a:spcPct val="150000"/>
              </a:lnSpc>
              <a:tabLst>
                <a:tab pos="539750" algn="l"/>
              </a:tabLst>
            </a:pPr>
            <a:r>
              <a:rPr lang="en-US" sz="3600" b="1" dirty="0" smtClean="0">
                <a:latin typeface="+mj-lt"/>
                <a:cs typeface="Arial" charset="0"/>
                <a:sym typeface="Symbol" pitchFamily="18" charset="2"/>
              </a:rPr>
              <a:t>            </a:t>
            </a:r>
            <a:r>
              <a:rPr lang="en-US" sz="3600" b="1" i="1" dirty="0" smtClean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x </a:t>
            </a:r>
            <a:r>
              <a:rPr lang="en-US" sz="3600" b="1" i="1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</a:t>
            </a:r>
            <a:r>
              <a:rPr lang="en-US" sz="3600" b="1" i="1" dirty="0">
                <a:solidFill>
                  <a:srgbClr val="FF0000"/>
                </a:solidFill>
                <a:latin typeface="+mj-lt"/>
                <a:cs typeface="Arial" charset="0"/>
              </a:rPr>
              <a:t> {x: a &lt; x &lt; b; a, b </a:t>
            </a:r>
            <a:r>
              <a:rPr lang="en-US" sz="3600" b="1" i="1" dirty="0" smtClean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 </a:t>
            </a:r>
            <a:r>
              <a:rPr lang="en-US" sz="3600" b="1" i="1" dirty="0" smtClean="0">
                <a:solidFill>
                  <a:srgbClr val="FF0000"/>
                </a:solidFill>
                <a:latin typeface="+mj-lt"/>
                <a:cs typeface="Arial" charset="0"/>
              </a:rPr>
              <a:t>R</a:t>
            </a:r>
            <a:r>
              <a:rPr lang="en-US" sz="3600" b="1" i="1" dirty="0">
                <a:solidFill>
                  <a:srgbClr val="FF0000"/>
                </a:solidFill>
                <a:latin typeface="+mj-lt"/>
                <a:cs typeface="Arial" charset="0"/>
              </a:rPr>
              <a:t>}</a:t>
            </a:r>
          </a:p>
          <a:p>
            <a:pPr indent="-180975" algn="just" eaLnBrk="0" hangingPunct="0">
              <a:tabLst>
                <a:tab pos="539750" algn="l"/>
              </a:tabLst>
            </a:pP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In </a:t>
            </a:r>
            <a:r>
              <a:rPr lang="en-US" sz="3600" b="1" dirty="0">
                <a:solidFill>
                  <a:srgbClr val="FF0000"/>
                </a:solidFill>
                <a:latin typeface="+mj-lt"/>
              </a:rPr>
              <a:t>most practical problems: </a:t>
            </a:r>
          </a:p>
          <a:p>
            <a:pPr indent="-180975" algn="just" eaLnBrk="0" hangingPunct="0">
              <a:tabLst>
                <a:tab pos="539750" algn="l"/>
              </a:tabLst>
            </a:pPr>
            <a:r>
              <a:rPr lang="en-US" sz="3600" b="1" dirty="0" smtClean="0">
                <a:latin typeface="+mj-lt"/>
              </a:rPr>
              <a:t>A </a:t>
            </a:r>
            <a:r>
              <a:rPr lang="en-US" sz="3600" b="1" dirty="0">
                <a:latin typeface="+mj-lt"/>
              </a:rPr>
              <a:t>continuous random variable represents measured data, such as height.</a:t>
            </a:r>
            <a:endParaRPr lang="en-US" sz="3600" b="1" dirty="0">
              <a:latin typeface="+mj-lt"/>
              <a:cs typeface="Arial" charset="0"/>
              <a:sym typeface="Symbol" pitchFamily="18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Types  of Random Variable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0"/>
            <a:ext cx="6327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 smtClean="0">
                <a:solidFill>
                  <a:schemeClr val="accent2"/>
                </a:solidFill>
                <a:cs typeface="Arial" charset="0"/>
              </a:rPr>
              <a:t>Continuous  Random Variable:</a:t>
            </a:r>
            <a:endParaRPr lang="en-US" sz="3600" b="1" dirty="0">
              <a:solidFill>
                <a:schemeClr val="accent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 autoUpdateAnimBg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1357298"/>
            <a:ext cx="883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-180975" algn="just" eaLnBrk="0" hangingPunct="0">
              <a:tabLst>
                <a:tab pos="539750" algn="l"/>
              </a:tabLst>
            </a:pPr>
            <a:r>
              <a:rPr lang="en-US" sz="3600" b="1" dirty="0" smtClean="0">
                <a:latin typeface="+mj-lt"/>
                <a:cs typeface="Arial" charset="0"/>
              </a:rPr>
              <a:t>A </a:t>
            </a:r>
            <a:r>
              <a:rPr lang="en-US" sz="3600" b="1" dirty="0">
                <a:latin typeface="+mj-lt"/>
                <a:cs typeface="Arial" charset="0"/>
              </a:rPr>
              <a:t>discrete random variable </a:t>
            </a:r>
            <a:r>
              <a:rPr lang="en-US" sz="3600" b="1" i="1" dirty="0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  <a:r>
              <a:rPr lang="en-US" sz="3600" b="1" dirty="0">
                <a:latin typeface="+mj-lt"/>
                <a:cs typeface="Arial" charset="0"/>
              </a:rPr>
              <a:t> assumes each of its values with a certain probability</a:t>
            </a:r>
            <a:r>
              <a:rPr lang="en-US" sz="3600" b="1" dirty="0" smtClean="0">
                <a:latin typeface="+mj-lt"/>
                <a:cs typeface="Arial" charset="0"/>
              </a:rPr>
              <a:t>.</a:t>
            </a:r>
            <a:endParaRPr lang="en-US" sz="3600" b="1" dirty="0">
              <a:latin typeface="+mj-lt"/>
              <a:cs typeface="Arial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2643182"/>
            <a:ext cx="8915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-180975" algn="just">
              <a:lnSpc>
                <a:spcPct val="150000"/>
              </a:lnSpc>
              <a:tabLst>
                <a:tab pos="539750" algn="l"/>
              </a:tabLst>
            </a:pPr>
            <a:r>
              <a:rPr lang="en-US" sz="3600" b="1" dirty="0">
                <a:solidFill>
                  <a:schemeClr val="accent2"/>
                </a:solidFill>
                <a:latin typeface="+mj-lt"/>
                <a:cs typeface="Arial" charset="0"/>
              </a:rPr>
              <a:t>Example:</a:t>
            </a:r>
          </a:p>
          <a:p>
            <a:pPr indent="-180975" algn="just" eaLnBrk="0" hangingPunct="0">
              <a:lnSpc>
                <a:spcPct val="150000"/>
              </a:lnSpc>
              <a:tabLst>
                <a:tab pos="539750" algn="l"/>
              </a:tabLst>
            </a:pPr>
            <a:r>
              <a:rPr lang="en-US" sz="3600" b="1" dirty="0" smtClean="0">
                <a:solidFill>
                  <a:srgbClr val="FF0000"/>
                </a:solidFill>
                <a:latin typeface="+mj-lt"/>
                <a:cs typeface="Arial" charset="0"/>
              </a:rPr>
              <a:t>Experiment</a:t>
            </a:r>
            <a:r>
              <a:rPr lang="en-US" sz="3600" b="1" dirty="0">
                <a:latin typeface="+mj-lt"/>
                <a:cs typeface="Arial" charset="0"/>
              </a:rPr>
              <a:t>: tossing a non-balance coin 2 times independently.</a:t>
            </a:r>
          </a:p>
          <a:p>
            <a:pPr indent="-180975" algn="just" eaLnBrk="0" hangingPunct="0">
              <a:lnSpc>
                <a:spcPct val="150000"/>
              </a:lnSpc>
              <a:tabLst>
                <a:tab pos="539750" algn="l"/>
              </a:tabLst>
            </a:pPr>
            <a:r>
              <a:rPr lang="en-US" sz="3600" b="1" dirty="0">
                <a:latin typeface="+mj-lt"/>
                <a:cs typeface="Arial" charset="0"/>
              </a:rPr>
              <a:t>   H= head ,  </a:t>
            </a:r>
            <a:r>
              <a:rPr lang="en-US" sz="3600" b="1" dirty="0" smtClean="0">
                <a:latin typeface="+mj-lt"/>
                <a:cs typeface="Arial" charset="0"/>
              </a:rPr>
              <a:t> T=tail </a:t>
            </a:r>
            <a:endParaRPr lang="en-US" sz="3600" b="1" dirty="0">
              <a:latin typeface="+mj-lt"/>
              <a:cs typeface="Arial" charset="0"/>
            </a:endParaRPr>
          </a:p>
          <a:p>
            <a:pPr indent="-180975" algn="just" eaLnBrk="0" hangingPunct="0">
              <a:lnSpc>
                <a:spcPct val="150000"/>
              </a:lnSpc>
              <a:tabLst>
                <a:tab pos="539750" algn="l"/>
              </a:tabLst>
            </a:pPr>
            <a:r>
              <a:rPr lang="en-US" sz="3600" b="1" dirty="0">
                <a:latin typeface="+mj-lt"/>
                <a:cs typeface="Arial" charset="0"/>
              </a:rPr>
              <a:t>  Sample space: </a:t>
            </a:r>
            <a:r>
              <a:rPr lang="en-US" sz="3600" b="1" i="1" dirty="0">
                <a:latin typeface="+mj-lt"/>
                <a:cs typeface="Arial" charset="0"/>
              </a:rPr>
              <a:t>S</a:t>
            </a:r>
            <a:r>
              <a:rPr lang="en-US" sz="3600" b="1" dirty="0">
                <a:latin typeface="+mj-lt"/>
                <a:cs typeface="Arial" charset="0"/>
              </a:rPr>
              <a:t>={HH, HT, TH, TT</a:t>
            </a:r>
            <a:r>
              <a:rPr lang="en-US" sz="3600" b="1" dirty="0" smtClean="0">
                <a:latin typeface="+mj-lt"/>
                <a:cs typeface="Arial" charset="0"/>
              </a:rPr>
              <a:t>}  </a:t>
            </a:r>
            <a:endParaRPr lang="en-US" sz="3600" b="1" dirty="0">
              <a:latin typeface="+mj-lt"/>
              <a:cs typeface="Arial" charset="0"/>
              <a:sym typeface="Symbol" pitchFamily="18" charset="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Probability Distributions (Discrete ) 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785794"/>
            <a:ext cx="857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0975">
              <a:tabLst>
                <a:tab pos="539750" algn="l"/>
              </a:tabLst>
            </a:pPr>
            <a:r>
              <a:rPr lang="en-US" sz="3600" b="1" dirty="0" smtClean="0">
                <a:solidFill>
                  <a:schemeClr val="accent2"/>
                </a:solidFill>
                <a:latin typeface="+mj-lt"/>
                <a:cs typeface="Arial" charset="0"/>
              </a:rPr>
              <a:t>3.2 Discrete Probability Distributions</a:t>
            </a:r>
            <a:endParaRPr lang="en-US" sz="3600" dirty="0">
              <a:solidFill>
                <a:schemeClr val="accent2"/>
              </a:solidFill>
              <a:latin typeface="+mj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/>
      <p:bldP spid="512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03" name="Group 83"/>
          <p:cNvGraphicFramePr>
            <a:graphicFrameLocks noGrp="1"/>
          </p:cNvGraphicFramePr>
          <p:nvPr/>
        </p:nvGraphicFramePr>
        <p:xfrm>
          <a:off x="428596" y="2857496"/>
          <a:ext cx="8358245" cy="3577464"/>
        </p:xfrm>
        <a:graphic>
          <a:graphicData uri="http://schemas.openxmlformats.org/drawingml/2006/table">
            <a:tbl>
              <a:tblPr/>
              <a:tblGrid>
                <a:gridCol w="1768090"/>
                <a:gridCol w="4741697"/>
                <a:gridCol w="1848458"/>
              </a:tblGrid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Sample point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(Outcome)</a:t>
                      </a:r>
                      <a:endParaRPr kumimoji="0" lang="en-GB" sz="2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Probability</a:t>
                      </a:r>
                      <a:r>
                        <a:rPr kumimoji="0" lang="en-GB" sz="2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 of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(x)</a:t>
                      </a:r>
                      <a:endParaRPr kumimoji="0" lang="en-GB" sz="2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HH</a:t>
                      </a:r>
                      <a:endParaRPr kumimoji="0" lang="en-GB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P(HH)=P(H) P(H)=1/3</a:t>
                      </a: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1/3 = 1/9</a:t>
                      </a:r>
                      <a:endParaRPr kumimoji="0" lang="en-GB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GB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HT</a:t>
                      </a:r>
                      <a:endParaRPr kumimoji="0" lang="en-GB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P(HT)=P(H) P(T)=1/3</a:t>
                      </a: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2/3 = 2/9</a:t>
                      </a:r>
                      <a:endParaRPr kumimoji="0" lang="en-GB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endParaRPr kumimoji="0" lang="en-GB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P(TH)=P(T) P(H)=2/3</a:t>
                      </a: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1/3 = 2/9</a:t>
                      </a:r>
                      <a:endParaRPr kumimoji="0" lang="en-GB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TT</a:t>
                      </a:r>
                      <a:endParaRPr kumimoji="0" lang="en-GB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P(TT)=P(T) P(T)=2/3</a:t>
                      </a: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2/3 = 4/9</a:t>
                      </a:r>
                      <a:endParaRPr kumimoji="0" lang="en-GB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Probability Distributions (Discrete ) 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57232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0975" algn="just" eaLnBrk="0" hangingPunct="0">
              <a:tabLst>
                <a:tab pos="539750" algn="l"/>
              </a:tabLst>
            </a:pPr>
            <a:r>
              <a:rPr lang="en-US" sz="3600" b="1" dirty="0">
                <a:cs typeface="Arial" charset="0"/>
              </a:rPr>
              <a:t>Suppose </a:t>
            </a:r>
            <a:endParaRPr lang="en-US" sz="3600" b="1" dirty="0" smtClean="0">
              <a:cs typeface="Arial" charset="0"/>
            </a:endParaRPr>
          </a:p>
          <a:p>
            <a:pPr indent="-180975" algn="just" eaLnBrk="0" hangingPunct="0">
              <a:tabLst>
                <a:tab pos="539750" algn="l"/>
              </a:tabLst>
            </a:pPr>
            <a:r>
              <a:rPr lang="en-US" sz="3600" b="1" dirty="0">
                <a:cs typeface="Arial" charset="0"/>
              </a:rPr>
              <a:t> </a:t>
            </a:r>
            <a:r>
              <a:rPr lang="en-US" sz="3600" b="1" dirty="0" smtClean="0">
                <a:cs typeface="Arial" charset="0"/>
              </a:rPr>
              <a:t>      P(H) = </a:t>
            </a:r>
            <a:r>
              <a:rPr lang="en-US" sz="3600" b="1" dirty="0" smtClean="0">
                <a:solidFill>
                  <a:srgbClr val="FF0000"/>
                </a:solidFill>
                <a:cs typeface="Arial" charset="0"/>
              </a:rPr>
              <a:t>½</a:t>
            </a:r>
            <a:r>
              <a:rPr lang="en-US" sz="3600" b="1" dirty="0">
                <a:solidFill>
                  <a:srgbClr val="FF0000"/>
                </a:solidFill>
                <a:cs typeface="Arial" charset="0"/>
              </a:rPr>
              <a:t>P(T) </a:t>
            </a:r>
            <a:r>
              <a:rPr lang="en-US" sz="3600" b="1" dirty="0">
                <a:cs typeface="Arial" charset="0"/>
                <a:sym typeface="Symbol" pitchFamily="18" charset="2"/>
              </a:rPr>
              <a:t></a:t>
            </a:r>
            <a:r>
              <a:rPr lang="en-US" sz="3600" b="1" dirty="0">
                <a:cs typeface="Arial" charset="0"/>
              </a:rPr>
              <a:t> P(H)=</a:t>
            </a:r>
            <a:r>
              <a:rPr lang="en-US" sz="3600" b="1" dirty="0">
                <a:solidFill>
                  <a:srgbClr val="FF0000"/>
                </a:solidFill>
                <a:cs typeface="Arial" charset="0"/>
              </a:rPr>
              <a:t>1/3</a:t>
            </a:r>
            <a:r>
              <a:rPr lang="en-US" sz="3600" b="1" dirty="0">
                <a:cs typeface="Arial" charset="0"/>
                <a:sym typeface="Symbol" pitchFamily="18" charset="2"/>
              </a:rPr>
              <a:t>  and P(T)=</a:t>
            </a:r>
            <a:r>
              <a:rPr lang="en-US" sz="3600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2/3</a:t>
            </a:r>
          </a:p>
          <a:p>
            <a:pPr indent="-180975" algn="just" eaLnBrk="0" hangingPunct="0">
              <a:tabLst>
                <a:tab pos="539750" algn="l"/>
              </a:tabLst>
            </a:pPr>
            <a:r>
              <a:rPr lang="en-US" sz="3600" b="1" dirty="0">
                <a:cs typeface="Arial" charset="0"/>
                <a:sym typeface="Symbol" pitchFamily="18" charset="2"/>
              </a:rPr>
              <a:t>  Let </a:t>
            </a:r>
            <a:r>
              <a:rPr lang="en-US" sz="3600" b="1" i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X</a:t>
            </a:r>
            <a:r>
              <a:rPr lang="en-US" sz="3600" b="1" dirty="0">
                <a:cs typeface="Arial" charset="0"/>
                <a:sym typeface="Symbol" pitchFamily="18" charset="2"/>
              </a:rPr>
              <a:t>= number of heads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1071546"/>
            <a:ext cx="885828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-180975" algn="just">
              <a:tabLst>
                <a:tab pos="539750" algn="l"/>
              </a:tabLst>
            </a:pPr>
            <a:r>
              <a:rPr lang="en-US" sz="3600" b="1" dirty="0" smtClean="0">
                <a:latin typeface="+mj-lt"/>
                <a:cs typeface="Arial" charset="0"/>
              </a:rPr>
              <a:t>The </a:t>
            </a:r>
            <a:r>
              <a:rPr lang="en-US" sz="3600" b="1" dirty="0">
                <a:latin typeface="+mj-lt"/>
                <a:cs typeface="Arial" charset="0"/>
              </a:rPr>
              <a:t>possible values of </a:t>
            </a:r>
            <a:r>
              <a:rPr lang="en-US" sz="3600" b="1" i="1" dirty="0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  <a:r>
              <a:rPr lang="en-US" sz="3600" b="1" dirty="0">
                <a:latin typeface="+mj-lt"/>
                <a:cs typeface="Arial" charset="0"/>
              </a:rPr>
              <a:t> are: </a:t>
            </a:r>
            <a:r>
              <a:rPr lang="en-US" sz="3600" b="1" dirty="0">
                <a:solidFill>
                  <a:srgbClr val="FF0000"/>
                </a:solidFill>
                <a:latin typeface="+mj-lt"/>
                <a:cs typeface="Arial" charset="0"/>
              </a:rPr>
              <a:t>0, 1, and 2.</a:t>
            </a:r>
          </a:p>
          <a:p>
            <a:pPr indent="-180975" algn="just" eaLnBrk="0" hangingPunct="0">
              <a:tabLst>
                <a:tab pos="539750" algn="l"/>
              </a:tabLst>
            </a:pPr>
            <a:r>
              <a:rPr lang="en-US" sz="3600" b="1" i="1" dirty="0" smtClean="0">
                <a:solidFill>
                  <a:srgbClr val="FF0000"/>
                </a:solidFill>
                <a:latin typeface="+mj-lt"/>
                <a:cs typeface="Arial" charset="0"/>
              </a:rPr>
              <a:t>    X</a:t>
            </a:r>
            <a:r>
              <a:rPr lang="en-US" sz="3600" b="1" dirty="0" smtClean="0">
                <a:latin typeface="+mj-lt"/>
                <a:cs typeface="Arial" charset="0"/>
              </a:rPr>
              <a:t> </a:t>
            </a:r>
            <a:r>
              <a:rPr lang="en-US" sz="3600" b="1" dirty="0">
                <a:latin typeface="+mj-lt"/>
                <a:cs typeface="Arial" charset="0"/>
              </a:rPr>
              <a:t>is a discrete random variable.</a:t>
            </a:r>
          </a:p>
          <a:p>
            <a:pPr indent="-180975" algn="just" eaLnBrk="0" hangingPunct="0">
              <a:tabLst>
                <a:tab pos="539750" algn="l"/>
              </a:tabLst>
            </a:pPr>
            <a:r>
              <a:rPr lang="en-US" sz="3600" b="1" dirty="0" smtClean="0">
                <a:latin typeface="+mj-lt"/>
                <a:cs typeface="Arial" charset="0"/>
              </a:rPr>
              <a:t>    Define </a:t>
            </a:r>
            <a:r>
              <a:rPr lang="en-US" sz="3600" b="1" dirty="0">
                <a:latin typeface="+mj-lt"/>
                <a:cs typeface="Arial" charset="0"/>
              </a:rPr>
              <a:t>the following events:</a:t>
            </a:r>
          </a:p>
        </p:txBody>
      </p:sp>
      <p:graphicFrame>
        <p:nvGraphicFramePr>
          <p:cNvPr id="6185" name="Group 41"/>
          <p:cNvGraphicFramePr>
            <a:graphicFrameLocks noGrp="1"/>
          </p:cNvGraphicFramePr>
          <p:nvPr/>
        </p:nvGraphicFramePr>
        <p:xfrm>
          <a:off x="142844" y="3071810"/>
          <a:ext cx="8858280" cy="3500462"/>
        </p:xfrm>
        <a:graphic>
          <a:graphicData uri="http://schemas.openxmlformats.org/drawingml/2006/table">
            <a:tbl>
              <a:tblPr/>
              <a:tblGrid>
                <a:gridCol w="2876891"/>
                <a:gridCol w="5981389"/>
              </a:tblGrid>
              <a:tr h="9092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Event (X=x)</a:t>
                      </a:r>
                      <a:endParaRPr kumimoji="0" lang="en-GB" sz="3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Probability = P(X=x)</a:t>
                      </a:r>
                      <a:endParaRPr kumimoji="0" lang="en-GB" sz="3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63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(X=0)={TT}</a:t>
                      </a:r>
                      <a:endParaRPr kumimoji="0" lang="en-GB" sz="3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P(X=0) = P(TT)=4/9</a:t>
                      </a:r>
                      <a:endParaRPr kumimoji="0" lang="en-GB" sz="3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8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(X=1)={HT,TH}</a:t>
                      </a:r>
                      <a:endParaRPr kumimoji="0" lang="en-GB" sz="3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P(X=1) =P(HT)+P(TH)=2/9+2/9=4/9</a:t>
                      </a:r>
                      <a:endParaRPr kumimoji="0" lang="en-GB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9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(X=2)={HH}</a:t>
                      </a:r>
                      <a:endParaRPr kumimoji="0" lang="en-GB" sz="3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P(X=2) = P(HH)= 1/9</a:t>
                      </a:r>
                      <a:endParaRPr kumimoji="0" lang="en-GB" sz="3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Probability Distributions (Discrete ) 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071546"/>
            <a:ext cx="8763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tabLst>
                <a:tab pos="539750" algn="l"/>
              </a:tabLst>
            </a:pPr>
            <a:r>
              <a:rPr lang="en-US" sz="3600" b="1" dirty="0" smtClean="0">
                <a:latin typeface="+mj-lt"/>
                <a:cs typeface="Arial" charset="0"/>
              </a:rPr>
              <a:t>The </a:t>
            </a:r>
            <a:r>
              <a:rPr lang="en-US" sz="3600" b="1" dirty="0">
                <a:latin typeface="+mj-lt"/>
                <a:cs typeface="Arial" charset="0"/>
              </a:rPr>
              <a:t>possible values of </a:t>
            </a:r>
            <a:r>
              <a:rPr lang="en-US" sz="3600" b="1" i="1" dirty="0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  <a:r>
              <a:rPr lang="en-US" sz="3600" b="1" dirty="0">
                <a:latin typeface="+mj-lt"/>
                <a:cs typeface="Arial" charset="0"/>
              </a:rPr>
              <a:t> with their probabilities are:</a:t>
            </a:r>
          </a:p>
        </p:txBody>
      </p:sp>
      <p:graphicFrame>
        <p:nvGraphicFramePr>
          <p:cNvPr id="6214" name="Group 70"/>
          <p:cNvGraphicFramePr>
            <a:graphicFrameLocks noGrp="1"/>
          </p:cNvGraphicFramePr>
          <p:nvPr/>
        </p:nvGraphicFramePr>
        <p:xfrm>
          <a:off x="214282" y="2643182"/>
          <a:ext cx="8501121" cy="2000264"/>
        </p:xfrm>
        <a:graphic>
          <a:graphicData uri="http://schemas.openxmlformats.org/drawingml/2006/table">
            <a:tbl>
              <a:tblPr/>
              <a:tblGrid>
                <a:gridCol w="2337809"/>
                <a:gridCol w="1062640"/>
                <a:gridCol w="1700224"/>
                <a:gridCol w="1700224"/>
                <a:gridCol w="1700224"/>
              </a:tblGrid>
              <a:tr h="9656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endParaRPr kumimoji="0" lang="en-GB" sz="3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GB" sz="3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GB" sz="3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GB" sz="3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  <a:endParaRPr kumimoji="0" lang="en-GB" sz="3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4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P(X=x)=f(x)</a:t>
                      </a:r>
                      <a:endParaRPr kumimoji="0" lang="en-GB" sz="3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4/9</a:t>
                      </a:r>
                      <a:endParaRPr kumimoji="0" lang="en-GB" sz="32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4/9</a:t>
                      </a:r>
                      <a:endParaRPr kumimoji="0" lang="en-GB" sz="32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1/9</a:t>
                      </a:r>
                      <a:endParaRPr kumimoji="0" lang="en-GB" sz="32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1.00</a:t>
                      </a:r>
                      <a:endParaRPr kumimoji="0" lang="en-GB" sz="3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16" name="Rectangle 72"/>
          <p:cNvSpPr>
            <a:spLocks noChangeArrowheads="1"/>
          </p:cNvSpPr>
          <p:nvPr/>
        </p:nvSpPr>
        <p:spPr bwMode="auto">
          <a:xfrm>
            <a:off x="0" y="4857760"/>
            <a:ext cx="885828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atin typeface="+mj-lt"/>
                <a:cs typeface="Arial" charset="0"/>
              </a:rPr>
              <a:t>The </a:t>
            </a:r>
            <a:r>
              <a:rPr lang="en-US" sz="3200" b="1" dirty="0" smtClean="0">
                <a:latin typeface="+mj-lt"/>
                <a:cs typeface="Arial" charset="0"/>
              </a:rPr>
              <a:t>set of ordered pairs </a:t>
            </a:r>
            <a:r>
              <a:rPr lang="en-US" sz="3200" b="1" dirty="0" smtClean="0">
                <a:solidFill>
                  <a:srgbClr val="FF0000"/>
                </a:solidFill>
                <a:latin typeface="+mj-lt"/>
                <a:cs typeface="Arial" charset="0"/>
              </a:rPr>
              <a:t>(</a:t>
            </a:r>
            <a:r>
              <a:rPr lang="en-US" sz="3200" b="1" dirty="0" smtClean="0">
                <a:latin typeface="+mj-lt"/>
                <a:cs typeface="Arial" charset="0"/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  <a:latin typeface="+mj-lt"/>
                <a:cs typeface="Arial" charset="0"/>
              </a:rPr>
              <a:t>x ,</a:t>
            </a:r>
            <a:r>
              <a:rPr lang="en-US" sz="3200" b="1" dirty="0" smtClean="0">
                <a:latin typeface="+mj-lt"/>
                <a:cs typeface="Arial" charset="0"/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  <a:latin typeface="+mj-lt"/>
                <a:cs typeface="Arial" charset="0"/>
              </a:rPr>
              <a:t>f(x) ) </a:t>
            </a:r>
            <a:r>
              <a:rPr lang="en-US" sz="3200" b="1" dirty="0" smtClean="0">
                <a:latin typeface="+mj-lt"/>
                <a:cs typeface="Arial" charset="0"/>
              </a:rPr>
              <a:t>is </a:t>
            </a:r>
            <a:r>
              <a:rPr lang="en-US" sz="3200" b="1" dirty="0">
                <a:latin typeface="+mj-lt"/>
                <a:cs typeface="Arial" charset="0"/>
              </a:rPr>
              <a:t>called the probability function (probability distribution) of the discrete random variable  </a:t>
            </a:r>
            <a:r>
              <a:rPr lang="en-US" sz="3200" b="1" i="1" dirty="0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  <a:r>
              <a:rPr lang="en-US" sz="3200" b="1" dirty="0">
                <a:latin typeface="+mj-lt"/>
                <a:cs typeface="Arial" charset="0"/>
              </a:rPr>
              <a:t>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Probability Distributions (Discrete ) 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7" grpId="0" autoUpdateAnimBg="0"/>
      <p:bldP spid="621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214282" y="4409734"/>
          <a:ext cx="3071834" cy="1233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Equation" r:id="rId3" imgW="914400" imgH="368280" progId="Equation.3">
                  <p:embed/>
                </p:oleObj>
              </mc:Choice>
              <mc:Fallback>
                <p:oleObj name="Equation" r:id="rId3" imgW="914400" imgH="368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4409734"/>
                        <a:ext cx="3071834" cy="12338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285720" y="5857892"/>
          <a:ext cx="405606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Equation" r:id="rId5" imgW="1130040" imgH="203040" progId="Equation.3">
                  <p:embed/>
                </p:oleObj>
              </mc:Choice>
              <mc:Fallback>
                <p:oleObj name="Equation" r:id="rId5" imgW="113004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5857892"/>
                        <a:ext cx="4056062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Probability Distributions (Discrete ) 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857232"/>
            <a:ext cx="26901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/>
            <a:r>
              <a:rPr lang="en-US" sz="3200" b="1" dirty="0" smtClean="0">
                <a:solidFill>
                  <a:srgbClr val="FF3300"/>
                </a:solidFill>
                <a:latin typeface="+mj-lt"/>
                <a:cs typeface="Arial" charset="0"/>
              </a:rPr>
              <a:t>Definition 3.4:</a:t>
            </a:r>
            <a:endParaRPr lang="en-US" sz="3200" dirty="0">
              <a:solidFill>
                <a:srgbClr val="FF3300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7244" name="Object 76"/>
          <p:cNvGraphicFramePr>
            <a:graphicFrameLocks noChangeAspect="1"/>
          </p:cNvGraphicFramePr>
          <p:nvPr/>
        </p:nvGraphicFramePr>
        <p:xfrm>
          <a:off x="214282" y="3571876"/>
          <a:ext cx="3000396" cy="748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Equation" r:id="rId7" imgW="812520" imgH="203040" progId="Equation.3">
                  <p:embed/>
                </p:oleObj>
              </mc:Choice>
              <mc:Fallback>
                <p:oleObj name="Equation" r:id="rId7" imgW="812520" imgH="20304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3571876"/>
                        <a:ext cx="3000396" cy="7480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0" y="1500175"/>
            <a:ext cx="8929718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3200" b="1" dirty="0" smtClean="0">
                <a:latin typeface="+mj-lt"/>
                <a:cs typeface="Arial" charset="0"/>
              </a:rPr>
              <a:t>The </a:t>
            </a:r>
            <a:r>
              <a:rPr lang="en-US" sz="3200" b="1" dirty="0" smtClean="0">
                <a:cs typeface="Arial" charset="0"/>
              </a:rPr>
              <a:t>set </a:t>
            </a:r>
            <a:r>
              <a:rPr lang="en-US" sz="3200" b="1" dirty="0">
                <a:cs typeface="Arial" charset="0"/>
              </a:rPr>
              <a:t>of ordered pairs </a:t>
            </a:r>
            <a:r>
              <a:rPr lang="en-US" sz="3200" b="1" dirty="0">
                <a:solidFill>
                  <a:srgbClr val="FF0000"/>
                </a:solidFill>
                <a:cs typeface="Arial" charset="0"/>
              </a:rPr>
              <a:t>(</a:t>
            </a:r>
            <a:r>
              <a:rPr lang="en-US" sz="3200" b="1" dirty="0">
                <a:cs typeface="Arial" charset="0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cs typeface="Arial" charset="0"/>
              </a:rPr>
              <a:t>x ,</a:t>
            </a:r>
            <a:r>
              <a:rPr lang="en-US" sz="3200" b="1" dirty="0">
                <a:cs typeface="Arial" charset="0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cs typeface="Arial" charset="0"/>
              </a:rPr>
              <a:t>f(x) </a:t>
            </a:r>
            <a:r>
              <a:rPr lang="en-US" sz="3200" b="1" i="1" dirty="0" smtClean="0">
                <a:solidFill>
                  <a:srgbClr val="FF0000"/>
                </a:solidFill>
                <a:cs typeface="Arial" charset="0"/>
              </a:rPr>
              <a:t>) </a:t>
            </a:r>
            <a:r>
              <a:rPr lang="en-US" sz="3200" b="1" dirty="0" smtClean="0">
                <a:cs typeface="Arial" charset="0"/>
              </a:rPr>
              <a:t>is a </a:t>
            </a:r>
            <a:r>
              <a:rPr lang="en-GB" sz="3200" b="1" dirty="0" smtClean="0">
                <a:latin typeface="+mj-lt"/>
                <a:cs typeface="Arial" charset="0"/>
              </a:rPr>
              <a:t>probability mass function, or probability distribution of the discrete random variable </a:t>
            </a:r>
            <a:r>
              <a:rPr lang="en-GB" sz="3200" b="1" i="1" dirty="0" smtClean="0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  <a:r>
              <a:rPr lang="en-GB" sz="3200" b="1" dirty="0" smtClean="0">
                <a:latin typeface="+mj-lt"/>
                <a:cs typeface="Arial" charset="0"/>
              </a:rPr>
              <a:t> if, for each possible outcome </a:t>
            </a:r>
            <a:r>
              <a:rPr lang="en-GB" sz="3200" b="1" i="1" dirty="0" smtClean="0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  <a:r>
              <a:rPr lang="en-GB" sz="3200" b="1" dirty="0" smtClean="0">
                <a:latin typeface="+mj-lt"/>
                <a:cs typeface="Arial" charset="0"/>
              </a:rPr>
              <a:t>,</a:t>
            </a:r>
            <a:r>
              <a:rPr lang="en-US" sz="3200" b="1" i="1" dirty="0" smtClean="0">
                <a:solidFill>
                  <a:srgbClr val="FF0000"/>
                </a:solidFill>
                <a:latin typeface="+mj-lt"/>
              </a:rPr>
              <a:t> </a:t>
            </a:r>
            <a:endParaRPr lang="en-GB" sz="3200" b="1" i="1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Prob. Distributions (Discrete ) (EX1) 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928670"/>
            <a:ext cx="8929718" cy="4147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3600" b="1" dirty="0"/>
              <a:t>A shipment of 8 similar microcomputers to </a:t>
            </a:r>
            <a:r>
              <a:rPr lang="en-GB" sz="3600" b="1" dirty="0" smtClean="0"/>
              <a:t>a </a:t>
            </a:r>
            <a:r>
              <a:rPr lang="en-GB" sz="3600" b="1" dirty="0"/>
              <a:t>retail outlet contains 3 that </a:t>
            </a:r>
            <a:r>
              <a:rPr lang="en-GB" sz="3600" b="1" dirty="0" smtClean="0"/>
              <a:t>are defective</a:t>
            </a:r>
            <a:r>
              <a:rPr lang="en-GB" sz="3600" b="1" dirty="0"/>
              <a:t>. If a school makes a random purchase of 2 of these computers, find </a:t>
            </a:r>
            <a:r>
              <a:rPr lang="en-GB" sz="3600" b="1" dirty="0" smtClean="0"/>
              <a:t>the prob. Dist. for </a:t>
            </a:r>
            <a:r>
              <a:rPr lang="en-GB" sz="3600" b="1" dirty="0"/>
              <a:t>the number of defectives.</a:t>
            </a:r>
            <a:endParaRPr lang="en-US" sz="3600" b="1" dirty="0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157806" y="4286256"/>
            <a:ext cx="3414722" cy="2286000"/>
            <a:chOff x="4080" y="1536"/>
            <a:chExt cx="1296" cy="1440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4080" y="1536"/>
              <a:ext cx="1296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76" y="1632"/>
              <a:ext cx="1125" cy="127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Prob. Distributions (Discrete ) (EX1) 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1428736"/>
            <a:ext cx="89297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eaLnBrk="0" hangingPunct="0"/>
            <a:r>
              <a:rPr lang="en-US" sz="3600" b="1" dirty="0" smtClean="0">
                <a:latin typeface="+mj-lt"/>
                <a:cs typeface="Arial" charset="0"/>
              </a:rPr>
              <a:t>We need to find the prob. distribution of the random variable: </a:t>
            </a:r>
            <a:r>
              <a:rPr lang="en-US" sz="3600" b="1" i="1" dirty="0" smtClean="0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  <a:r>
              <a:rPr lang="en-US" sz="3600" b="1" dirty="0" smtClean="0">
                <a:latin typeface="+mj-lt"/>
                <a:cs typeface="Arial" charset="0"/>
              </a:rPr>
              <a:t> = the number of defective computers purchased.</a:t>
            </a:r>
            <a:endParaRPr lang="en-US" sz="3600" b="1" dirty="0">
              <a:latin typeface="+mj-lt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857232"/>
            <a:ext cx="17780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/>
            <a:r>
              <a:rPr lang="en-US" sz="3200" b="1" dirty="0" smtClean="0">
                <a:solidFill>
                  <a:srgbClr val="FF3300"/>
                </a:solidFill>
                <a:latin typeface="+mj-lt"/>
                <a:cs typeface="Arial" charset="0"/>
              </a:rPr>
              <a:t>Solution:</a:t>
            </a:r>
            <a:endParaRPr lang="en-US" sz="3200" dirty="0">
              <a:solidFill>
                <a:srgbClr val="FF3300"/>
              </a:solidFill>
              <a:latin typeface="+mj-lt"/>
              <a:cs typeface="Arial" charset="0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0" y="3429000"/>
            <a:ext cx="2395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/>
            <a:r>
              <a:rPr lang="en-US" sz="3200" b="1" dirty="0" smtClean="0">
                <a:solidFill>
                  <a:srgbClr val="FF3300"/>
                </a:solidFill>
                <a:latin typeface="+mj-lt"/>
                <a:cs typeface="Arial" charset="0"/>
              </a:rPr>
              <a:t>Experiment:</a:t>
            </a:r>
            <a:endParaRPr lang="en-US" sz="3200" dirty="0">
              <a:solidFill>
                <a:srgbClr val="FF3300"/>
              </a:solidFill>
              <a:latin typeface="+mj-lt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42844" y="4071942"/>
            <a:ext cx="8839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/>
            <a:r>
              <a:rPr lang="en-US" sz="3600" b="1" dirty="0" smtClean="0">
                <a:solidFill>
                  <a:schemeClr val="accent4"/>
                </a:solidFill>
                <a:latin typeface="+mj-lt"/>
                <a:cs typeface="Arial" charset="0"/>
              </a:rPr>
              <a:t>selecting </a:t>
            </a:r>
            <a:r>
              <a:rPr lang="en-US" sz="3600" b="1" dirty="0">
                <a:solidFill>
                  <a:srgbClr val="FF0000"/>
                </a:solidFill>
                <a:latin typeface="+mj-lt"/>
                <a:cs typeface="Arial" charset="0"/>
              </a:rPr>
              <a:t>2</a:t>
            </a:r>
            <a:r>
              <a:rPr lang="en-US" sz="3600" b="1" dirty="0">
                <a:solidFill>
                  <a:schemeClr val="accent4"/>
                </a:solidFill>
                <a:latin typeface="+mj-lt"/>
                <a:cs typeface="Arial" charset="0"/>
              </a:rPr>
              <a:t> computers at random out of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  <a:cs typeface="Arial" charset="0"/>
              </a:rPr>
              <a:t>8:</a:t>
            </a:r>
            <a:r>
              <a:rPr lang="en-US" sz="3600" b="1" dirty="0" smtClean="0">
                <a:solidFill>
                  <a:schemeClr val="accent4"/>
                </a:solidFill>
                <a:latin typeface="+mj-lt"/>
                <a:cs typeface="Arial" charset="0"/>
              </a:rPr>
              <a:t>   </a:t>
            </a:r>
            <a:endParaRPr lang="en-US" sz="3600" b="1" dirty="0">
              <a:solidFill>
                <a:schemeClr val="accent4"/>
              </a:solidFill>
              <a:latin typeface="+mj-lt"/>
              <a:cs typeface="Arial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04800" y="4929198"/>
            <a:ext cx="8839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/>
            <a:r>
              <a:rPr lang="en-US" sz="3600" b="1" i="1" dirty="0" smtClean="0">
                <a:solidFill>
                  <a:srgbClr val="FF0000"/>
                </a:solidFill>
                <a:latin typeface="+mj-lt"/>
                <a:cs typeface="Arial" charset="0"/>
              </a:rPr>
              <a:t>n(S</a:t>
            </a:r>
            <a:r>
              <a:rPr lang="en-US" sz="3600" b="1" i="1" dirty="0">
                <a:solidFill>
                  <a:srgbClr val="FF0000"/>
                </a:solidFill>
                <a:latin typeface="+mj-lt"/>
                <a:cs typeface="Arial" charset="0"/>
              </a:rPr>
              <a:t>) =</a:t>
            </a:r>
            <a:r>
              <a:rPr lang="en-US" sz="3600" b="1" dirty="0">
                <a:solidFill>
                  <a:schemeClr val="accent4"/>
                </a:solidFill>
                <a:latin typeface="+mj-lt"/>
                <a:cs typeface="Arial" charset="0"/>
              </a:rPr>
              <a:t>         equally likely outcomes</a:t>
            </a:r>
          </a:p>
        </p:txBody>
      </p:sp>
      <p:graphicFrame>
        <p:nvGraphicFramePr>
          <p:cNvPr id="41985" name="Object 1"/>
          <p:cNvGraphicFramePr>
            <a:graphicFrameLocks noChangeAspect="1"/>
          </p:cNvGraphicFramePr>
          <p:nvPr/>
        </p:nvGraphicFramePr>
        <p:xfrm>
          <a:off x="1785918" y="4714884"/>
          <a:ext cx="714380" cy="1227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r:id="rId3" imgW="304668" imgH="520474" progId="Equation.3">
                  <p:embed/>
                </p:oleObj>
              </mc:Choice>
              <mc:Fallback>
                <p:oleObj r:id="rId3" imgW="304668" imgH="520474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4714884"/>
                        <a:ext cx="714380" cy="12279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مستطيل 9"/>
          <p:cNvSpPr/>
          <p:nvPr/>
        </p:nvSpPr>
        <p:spPr>
          <a:xfrm>
            <a:off x="0" y="5786454"/>
            <a:ext cx="8429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 smtClean="0">
                <a:latin typeface="+mj-lt"/>
                <a:cs typeface="Arial" charset="0"/>
              </a:rPr>
              <a:t>The possible values of </a:t>
            </a:r>
            <a:r>
              <a:rPr lang="en-US" sz="3600" b="1" i="1" dirty="0" smtClean="0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  <a:r>
              <a:rPr lang="en-US" sz="3600" b="1" dirty="0" smtClean="0">
                <a:latin typeface="+mj-lt"/>
                <a:cs typeface="Arial" charset="0"/>
              </a:rPr>
              <a:t> are:  </a:t>
            </a:r>
            <a:r>
              <a:rPr lang="en-US" sz="3600" b="1" i="1" dirty="0" smtClean="0">
                <a:solidFill>
                  <a:srgbClr val="FF0000"/>
                </a:solidFill>
                <a:latin typeface="+mj-lt"/>
                <a:cs typeface="Arial" charset="0"/>
              </a:rPr>
              <a:t>x=0, 1, 2.</a:t>
            </a:r>
            <a:endParaRPr lang="en-US" sz="3600" b="1" i="1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" grpId="0"/>
      <p:bldP spid="6" grpId="0"/>
      <p:bldP spid="7" grpId="0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57232"/>
            <a:ext cx="8839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/>
            <a:r>
              <a:rPr lang="en-US" sz="3600" b="1" dirty="0" smtClean="0">
                <a:solidFill>
                  <a:srgbClr val="FF0000"/>
                </a:solidFill>
                <a:latin typeface="+mj-lt"/>
                <a:cs typeface="Arial" charset="0"/>
              </a:rPr>
              <a:t>Consider </a:t>
            </a:r>
            <a:r>
              <a:rPr lang="en-US" sz="3600" b="1" dirty="0">
                <a:solidFill>
                  <a:srgbClr val="FF0000"/>
                </a:solidFill>
                <a:latin typeface="+mj-lt"/>
                <a:cs typeface="Arial" charset="0"/>
              </a:rPr>
              <a:t>the events: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431773" y="1643050"/>
          <a:ext cx="7283499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3" imgW="3047760" imgH="457200" progId="Equation.3">
                  <p:embed/>
                </p:oleObj>
              </mc:Choice>
              <mc:Fallback>
                <p:oleObj name="Equation" r:id="rId3" imgW="304776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773" y="1643050"/>
                        <a:ext cx="7283499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520751" y="2633650"/>
          <a:ext cx="69820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5" imgW="2920680" imgH="457200" progId="Equation.3">
                  <p:embed/>
                </p:oleObj>
              </mc:Choice>
              <mc:Fallback>
                <p:oleObj name="Equation" r:id="rId5" imgW="2920680" imgH="457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51" y="2633650"/>
                        <a:ext cx="698206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431773" y="3656000"/>
          <a:ext cx="7283499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7" imgW="3047760" imgH="457200" progId="Equation.3">
                  <p:embed/>
                </p:oleObj>
              </mc:Choice>
              <mc:Fallback>
                <p:oleObj name="Equation" r:id="rId7" imgW="3047760" imgH="457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773" y="3656000"/>
                        <a:ext cx="7283499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704850" y="4714875"/>
          <a:ext cx="6029325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9" imgW="2831760" imgH="914400" progId="Equation.3">
                  <p:embed/>
                </p:oleObj>
              </mc:Choice>
              <mc:Fallback>
                <p:oleObj name="Equation" r:id="rId9" imgW="2831760" imgH="914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4714875"/>
                        <a:ext cx="6029325" cy="196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0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Prob. Distributions (Discrete ) (EX1) 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" y="642918"/>
          <a:ext cx="5572132" cy="187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3" imgW="2743200" imgH="914400" progId="Equation.3">
                  <p:embed/>
                </p:oleObj>
              </mc:Choice>
              <mc:Fallback>
                <p:oleObj name="Equation" r:id="rId3" imgW="2743200" imgH="914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642918"/>
                        <a:ext cx="5572132" cy="1878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0" y="2428868"/>
          <a:ext cx="5786446" cy="1881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5" imgW="2844720" imgH="914400" progId="Equation.3">
                  <p:embed/>
                </p:oleObj>
              </mc:Choice>
              <mc:Fallback>
                <p:oleObj name="Equation" r:id="rId5" imgW="2844720" imgH="914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28868"/>
                        <a:ext cx="5786446" cy="18812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4214818"/>
            <a:ext cx="59293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FF3300"/>
                </a:solidFill>
                <a:latin typeface="+mj-lt"/>
                <a:cs typeface="Arial" charset="0"/>
              </a:rPr>
              <a:t>In general, for x=0,1, 2, we have:</a:t>
            </a: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0" y="4889500"/>
          <a:ext cx="5838825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7" imgW="2743200" imgH="914400" progId="Equation.3">
                  <p:embed/>
                </p:oleObj>
              </mc:Choice>
              <mc:Fallback>
                <p:oleObj name="Equation" r:id="rId7" imgW="2743200" imgH="914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889500"/>
                        <a:ext cx="5838825" cy="196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19800" y="3124200"/>
            <a:ext cx="3035300" cy="3490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tangle 30"/>
          <p:cNvSpPr/>
          <p:nvPr/>
        </p:nvSpPr>
        <p:spPr>
          <a:xfrm>
            <a:off x="0" y="1"/>
            <a:ext cx="91440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36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Prob. Distributions (Discrete ) (EX1) </a:t>
            </a:r>
            <a:endParaRPr lang="en-US" sz="36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282" y="3571876"/>
            <a:ext cx="8715436" cy="1446550"/>
          </a:xfr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Random Variables and Probability</a:t>
            </a:r>
            <a:b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Distributions</a:t>
            </a:r>
            <a:endParaRPr lang="en-US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57290" y="714356"/>
            <a:ext cx="6215106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8000" i="0" dirty="0" smtClean="0">
                <a:solidFill>
                  <a:srgbClr val="FF0000"/>
                </a:solidFill>
                <a:latin typeface="Haettenschweiler" pitchFamily="34" charset="0"/>
              </a:rPr>
              <a:t>Chapter 3</a:t>
            </a:r>
            <a:endParaRPr lang="en-US" sz="8000" i="0" dirty="0">
              <a:solidFill>
                <a:srgbClr val="FF0000"/>
              </a:solidFill>
              <a:latin typeface="Haettenschweiler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57232"/>
            <a:ext cx="8534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3600" b="1" dirty="0">
                <a:solidFill>
                  <a:schemeClr val="accent4"/>
                </a:solidFill>
                <a:latin typeface="+mj-lt"/>
                <a:cs typeface="Arial" charset="0"/>
              </a:rPr>
              <a:t>The </a:t>
            </a:r>
            <a:r>
              <a:rPr lang="en-US" sz="3600" b="1" dirty="0" smtClean="0">
                <a:solidFill>
                  <a:schemeClr val="accent4"/>
                </a:solidFill>
                <a:latin typeface="+mj-lt"/>
                <a:cs typeface="Arial" charset="0"/>
              </a:rPr>
              <a:t>prob. </a:t>
            </a:r>
            <a:r>
              <a:rPr lang="en-US" sz="3600" b="1" dirty="0">
                <a:solidFill>
                  <a:schemeClr val="accent4"/>
                </a:solidFill>
                <a:latin typeface="+mj-lt"/>
                <a:cs typeface="Arial" charset="0"/>
              </a:rPr>
              <a:t>distribution of </a:t>
            </a:r>
            <a:r>
              <a:rPr lang="en-US" sz="3600" b="1" i="1" dirty="0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  <a:r>
              <a:rPr lang="en-US" sz="3600" b="1" dirty="0">
                <a:solidFill>
                  <a:schemeClr val="accent4"/>
                </a:solidFill>
                <a:latin typeface="+mj-lt"/>
                <a:cs typeface="Arial" charset="0"/>
              </a:rPr>
              <a:t> is:</a:t>
            </a:r>
          </a:p>
        </p:txBody>
      </p:sp>
      <p:graphicFrame>
        <p:nvGraphicFramePr>
          <p:cNvPr id="11307" name="Group 43"/>
          <p:cNvGraphicFramePr>
            <a:graphicFrameLocks noGrp="1"/>
          </p:cNvGraphicFramePr>
          <p:nvPr/>
        </p:nvGraphicFramePr>
        <p:xfrm>
          <a:off x="1524000" y="1925002"/>
          <a:ext cx="4648200" cy="1432560"/>
        </p:xfrm>
        <a:graphic>
          <a:graphicData uri="http://schemas.openxmlformats.org/drawingml/2006/table">
            <a:tbl>
              <a:tblPr/>
              <a:tblGrid>
                <a:gridCol w="1752600"/>
                <a:gridCol w="685800"/>
                <a:gridCol w="685800"/>
                <a:gridCol w="685800"/>
                <a:gridCol w="8382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  <a:endParaRPr kumimoji="0" lang="en-GB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  <a:endParaRPr kumimoji="0" lang="en-GB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  <a:endParaRPr kumimoji="0" lang="en-GB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  <a:endParaRPr kumimoji="0" lang="en-GB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Total</a:t>
                      </a:r>
                      <a:endParaRPr kumimoji="0" lang="en-GB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f(x)= P(X=x)</a:t>
                      </a:r>
                      <a:r>
                        <a:rPr kumimoji="0" lang="en-GB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297" name="Object 33"/>
          <p:cNvGraphicFramePr>
            <a:graphicFrameLocks noChangeAspect="1"/>
          </p:cNvGraphicFramePr>
          <p:nvPr/>
        </p:nvGraphicFramePr>
        <p:xfrm>
          <a:off x="3428992" y="2444100"/>
          <a:ext cx="4413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3" imgW="228600" imgH="393480" progId="Equation.3">
                  <p:embed/>
                </p:oleObj>
              </mc:Choice>
              <mc:Fallback>
                <p:oleObj name="Equation" r:id="rId3" imgW="228600" imgH="39348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2444100"/>
                        <a:ext cx="4413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8" name="Object 34"/>
          <p:cNvGraphicFramePr>
            <a:graphicFrameLocks noChangeAspect="1"/>
          </p:cNvGraphicFramePr>
          <p:nvPr/>
        </p:nvGraphicFramePr>
        <p:xfrm>
          <a:off x="4114800" y="2433002"/>
          <a:ext cx="4413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5" imgW="228600" imgH="393480" progId="Equation.3">
                  <p:embed/>
                </p:oleObj>
              </mc:Choice>
              <mc:Fallback>
                <p:oleObj name="Equation" r:id="rId5" imgW="228600" imgH="39348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433002"/>
                        <a:ext cx="4413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1" name="Object 37"/>
          <p:cNvGraphicFramePr>
            <a:graphicFrameLocks noChangeAspect="1"/>
          </p:cNvGraphicFramePr>
          <p:nvPr/>
        </p:nvGraphicFramePr>
        <p:xfrm>
          <a:off x="4800600" y="2433002"/>
          <a:ext cx="4413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Equation" r:id="rId7" imgW="228600" imgH="393480" progId="Equation.3">
                  <p:embed/>
                </p:oleObj>
              </mc:Choice>
              <mc:Fallback>
                <p:oleObj name="Equation" r:id="rId7" imgW="228600" imgH="39348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433002"/>
                        <a:ext cx="4413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9" name="Object 45"/>
          <p:cNvGraphicFramePr>
            <a:graphicFrameLocks noChangeAspect="1"/>
          </p:cNvGraphicFramePr>
          <p:nvPr/>
        </p:nvGraphicFramePr>
        <p:xfrm>
          <a:off x="357157" y="4000504"/>
          <a:ext cx="5966271" cy="2428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r:id="rId9" imgW="3276600" imgH="1333500" progId="Equation.3">
                  <p:embed/>
                </p:oleObj>
              </mc:Choice>
              <mc:Fallback>
                <p:oleObj r:id="rId9" imgW="3276600" imgH="13335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7" y="4000504"/>
                        <a:ext cx="5966271" cy="24288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1" name="Text Box 47"/>
          <p:cNvSpPr txBox="1">
            <a:spLocks noChangeArrowheads="1"/>
          </p:cNvSpPr>
          <p:nvPr/>
        </p:nvSpPr>
        <p:spPr bwMode="auto">
          <a:xfrm>
            <a:off x="6415118" y="4610104"/>
            <a:ext cx="2514600" cy="914400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sz="2200" b="1">
                <a:solidFill>
                  <a:srgbClr val="FF0000"/>
                </a:solidFill>
                <a:latin typeface="+mj-lt"/>
                <a:cs typeface="Arial" charset="0"/>
              </a:rPr>
              <a:t>Hypergeometric Distribution</a:t>
            </a:r>
          </a:p>
        </p:txBody>
      </p:sp>
      <p:sp>
        <p:nvSpPr>
          <p:cNvPr id="11318" name="Rectangle 54"/>
          <p:cNvSpPr>
            <a:spLocks noChangeArrowheads="1"/>
          </p:cNvSpPr>
          <p:nvPr/>
        </p:nvSpPr>
        <p:spPr bwMode="auto">
          <a:xfrm>
            <a:off x="5367338" y="2610802"/>
            <a:ext cx="7286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dirty="0">
                <a:latin typeface="Arial" charset="0"/>
                <a:cs typeface="Arial" charset="0"/>
              </a:rPr>
              <a:t>1.00</a:t>
            </a:r>
            <a:endParaRPr lang="en-GB" sz="2200" dirty="0">
              <a:latin typeface="Arial" charset="0"/>
              <a:cs typeface="Arial" charset="0"/>
            </a:endParaRPr>
          </a:p>
        </p:txBody>
      </p:sp>
      <p:sp>
        <p:nvSpPr>
          <p:cNvPr id="15" name="Rectangle 30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Prob. Distributions (Discrete ) (EX1) 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311" grpId="0" animBg="1"/>
      <p:bldP spid="113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1500174"/>
            <a:ext cx="9144000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/>
          <a:p>
            <a:pPr marL="627063" indent="-542925" eaLnBrk="0" hangingPunct="0">
              <a:buFont typeface="Wingdings" pitchFamily="2" charset="2"/>
              <a:buChar char="q"/>
              <a:tabLst>
                <a:tab pos="539750" algn="l"/>
              </a:tabLst>
            </a:pPr>
            <a:r>
              <a:rPr lang="en-US" sz="4400" b="1" dirty="0" smtClean="0">
                <a:latin typeface="+mj-lt"/>
                <a:cs typeface="Arial" charset="0"/>
              </a:rPr>
              <a:t> Cumulative Dist. Function of a discrete random variable</a:t>
            </a:r>
            <a:endParaRPr lang="en-US" sz="4400" b="1" dirty="0">
              <a:latin typeface="+mj-lt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66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Contents</a:t>
            </a:r>
            <a:endParaRPr lang="en-US" sz="66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32" y="3071810"/>
            <a:ext cx="8929718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/>
          <a:p>
            <a:pPr marL="711200" lvl="4" indent="-627063" eaLnBrk="0" hangingPunct="0">
              <a:buFont typeface="Wingdings" pitchFamily="2" charset="2"/>
              <a:buChar char="q"/>
              <a:tabLst>
                <a:tab pos="541338" algn="l"/>
              </a:tabLst>
            </a:pPr>
            <a:r>
              <a:rPr lang="en-US" sz="4400" b="1" dirty="0" smtClean="0">
                <a:latin typeface="+mj-lt"/>
                <a:cs typeface="Arial" charset="0"/>
              </a:rPr>
              <a:t> Continuous Prob. Distribution</a:t>
            </a:r>
            <a:endParaRPr lang="en-US" sz="4400" b="1" dirty="0">
              <a:latin typeface="+mj-lt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429132"/>
            <a:ext cx="9144000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/>
          <a:p>
            <a:pPr marL="627063" indent="-542925" eaLnBrk="0" hangingPunct="0">
              <a:buFont typeface="Wingdings" pitchFamily="2" charset="2"/>
              <a:buChar char="q"/>
              <a:tabLst>
                <a:tab pos="539750" algn="l"/>
              </a:tabLst>
            </a:pPr>
            <a:r>
              <a:rPr lang="en-US" sz="4400" b="1" dirty="0" smtClean="0">
                <a:latin typeface="+mj-lt"/>
                <a:cs typeface="Arial" charset="0"/>
              </a:rPr>
              <a:t> Cumulative Dist. Function of a continuous random variable</a:t>
            </a:r>
            <a:endParaRPr lang="en-US" sz="4400" b="1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63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utoUpdateAnimBg="0"/>
      <p:bldP spid="8" grpId="0" autoUpdateAnimBg="0"/>
      <p:bldP spid="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2" name="Rectangle 48"/>
          <p:cNvSpPr>
            <a:spLocks noChangeArrowheads="1"/>
          </p:cNvSpPr>
          <p:nvPr/>
        </p:nvSpPr>
        <p:spPr bwMode="auto">
          <a:xfrm>
            <a:off x="142844" y="1371883"/>
            <a:ext cx="8839200" cy="248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n-US" sz="3600" b="1" dirty="0" smtClean="0">
                <a:latin typeface="+mj-lt"/>
                <a:cs typeface="Arial" charset="0"/>
              </a:rPr>
              <a:t>The </a:t>
            </a:r>
            <a:r>
              <a:rPr lang="en-US" sz="3600" b="1" dirty="0">
                <a:latin typeface="+mj-lt"/>
                <a:cs typeface="Arial" charset="0"/>
              </a:rPr>
              <a:t>cumulative </a:t>
            </a:r>
            <a:r>
              <a:rPr lang="en-US" sz="3600" b="1" dirty="0" smtClean="0">
                <a:latin typeface="+mj-lt"/>
                <a:cs typeface="Arial" charset="0"/>
              </a:rPr>
              <a:t>dist. </a:t>
            </a:r>
            <a:r>
              <a:rPr lang="en-US" sz="3600" b="1" dirty="0">
                <a:latin typeface="+mj-lt"/>
                <a:cs typeface="Arial" charset="0"/>
              </a:rPr>
              <a:t>function (</a:t>
            </a:r>
            <a:r>
              <a:rPr lang="en-US" sz="3600" b="1" dirty="0">
                <a:solidFill>
                  <a:srgbClr val="FF0000"/>
                </a:solidFill>
                <a:latin typeface="+mj-lt"/>
                <a:cs typeface="Arial" charset="0"/>
              </a:rPr>
              <a:t>CDF</a:t>
            </a:r>
            <a:r>
              <a:rPr lang="en-US" sz="3600" b="1" dirty="0">
                <a:latin typeface="+mj-lt"/>
                <a:cs typeface="Arial" charset="0"/>
              </a:rPr>
              <a:t>), </a:t>
            </a:r>
            <a:r>
              <a:rPr lang="en-US" sz="3600" i="1" dirty="0">
                <a:solidFill>
                  <a:srgbClr val="FF0000"/>
                </a:solidFill>
                <a:latin typeface="+mj-lt"/>
                <a:cs typeface="Arial" charset="0"/>
              </a:rPr>
              <a:t>F(x)</a:t>
            </a:r>
            <a:r>
              <a:rPr lang="en-US" sz="3600" b="1" dirty="0">
                <a:latin typeface="+mj-lt"/>
                <a:cs typeface="Arial" charset="0"/>
              </a:rPr>
              <a:t>, of a discrete random variable </a:t>
            </a:r>
            <a:r>
              <a:rPr lang="en-US" sz="3600" b="1" i="1" dirty="0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  <a:r>
              <a:rPr lang="en-US" sz="3600" b="1" dirty="0">
                <a:latin typeface="+mj-lt"/>
                <a:cs typeface="Arial" charset="0"/>
              </a:rPr>
              <a:t> with the probability function </a:t>
            </a:r>
            <a:r>
              <a:rPr lang="en-US" sz="3600" i="1" dirty="0">
                <a:solidFill>
                  <a:srgbClr val="FF0000"/>
                </a:solidFill>
                <a:latin typeface="+mj-lt"/>
                <a:cs typeface="Arial" charset="0"/>
              </a:rPr>
              <a:t>f(x)</a:t>
            </a:r>
            <a:r>
              <a:rPr lang="en-US" sz="3600" b="1" dirty="0">
                <a:latin typeface="+mj-lt"/>
                <a:cs typeface="Arial" charset="0"/>
              </a:rPr>
              <a:t> is given by:</a:t>
            </a:r>
          </a:p>
        </p:txBody>
      </p:sp>
      <p:graphicFrame>
        <p:nvGraphicFramePr>
          <p:cNvPr id="11313" name="Object 49"/>
          <p:cNvGraphicFramePr>
            <a:graphicFrameLocks noChangeAspect="1"/>
          </p:cNvGraphicFramePr>
          <p:nvPr/>
        </p:nvGraphicFramePr>
        <p:xfrm>
          <a:off x="1482725" y="4071938"/>
          <a:ext cx="5607050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Equation" r:id="rId3" imgW="1701720" imgH="368280" progId="Equation.3">
                  <p:embed/>
                </p:oleObj>
              </mc:Choice>
              <mc:Fallback>
                <p:oleObj name="Equation" r:id="rId3" imgW="17017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4071938"/>
                        <a:ext cx="5607050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5" name="Rectangle 51"/>
          <p:cNvSpPr>
            <a:spLocks noChangeArrowheads="1"/>
          </p:cNvSpPr>
          <p:nvPr/>
        </p:nvSpPr>
        <p:spPr bwMode="auto">
          <a:xfrm>
            <a:off x="5643570" y="5572140"/>
            <a:ext cx="32575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i="1" dirty="0">
                <a:latin typeface="+mj-lt"/>
                <a:cs typeface="Arial" charset="0"/>
              </a:rPr>
              <a:t>for </a:t>
            </a:r>
            <a:r>
              <a:rPr lang="en-US" sz="3200" i="1" dirty="0">
                <a:latin typeface="+mj-lt"/>
                <a:cs typeface="Arial" charset="0"/>
                <a:sym typeface="Symbol" pitchFamily="18" charset="2"/>
              </a:rPr>
              <a:t></a:t>
            </a:r>
            <a:r>
              <a:rPr lang="en-US" sz="3200" i="1" dirty="0">
                <a:latin typeface="+mj-lt"/>
                <a:cs typeface="Arial" charset="0"/>
              </a:rPr>
              <a:t>&lt;x&lt;</a:t>
            </a:r>
            <a:r>
              <a:rPr lang="en-US" sz="3200" i="1" dirty="0">
                <a:latin typeface="+mj-lt"/>
                <a:cs typeface="Arial" charset="0"/>
                <a:sym typeface="Symbol" pitchFamily="18" charset="2"/>
              </a:rPr>
              <a:t></a:t>
            </a:r>
          </a:p>
        </p:txBody>
      </p:sp>
      <p:sp>
        <p:nvSpPr>
          <p:cNvPr id="15" name="Rectangle 30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0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Cumulative Distribution Function (CDF)</a:t>
            </a:r>
            <a:endParaRPr lang="en-US" sz="40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16" name="مستطيل 15"/>
          <p:cNvSpPr/>
          <p:nvPr/>
        </p:nvSpPr>
        <p:spPr>
          <a:xfrm>
            <a:off x="0" y="785794"/>
            <a:ext cx="26901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FF3300"/>
                </a:solidFill>
                <a:latin typeface="+mj-lt"/>
                <a:cs typeface="Arial" charset="0"/>
              </a:rPr>
              <a:t>Definition 3.5:</a:t>
            </a:r>
            <a:endParaRPr lang="en-US" sz="3200" dirty="0">
              <a:solidFill>
                <a:srgbClr val="FF3300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96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2" grpId="0"/>
      <p:bldP spid="113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1071546"/>
            <a:ext cx="8839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/>
            <a:r>
              <a:rPr lang="en-US" sz="2800" b="1" dirty="0" smtClean="0">
                <a:latin typeface="+mj-lt"/>
                <a:cs typeface="Arial" charset="0"/>
              </a:rPr>
              <a:t>Find </a:t>
            </a:r>
            <a:r>
              <a:rPr lang="en-US" sz="2800" b="1" dirty="0">
                <a:latin typeface="+mj-lt"/>
                <a:cs typeface="Arial" charset="0"/>
              </a:rPr>
              <a:t>the CDF of the random variable 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  <a:r>
              <a:rPr lang="en-US" sz="2800" b="1" dirty="0">
                <a:latin typeface="+mj-lt"/>
                <a:cs typeface="Arial" charset="0"/>
              </a:rPr>
              <a:t> with the probability </a:t>
            </a:r>
            <a:r>
              <a:rPr lang="en-US" sz="2800" b="1" dirty="0" smtClean="0">
                <a:latin typeface="+mj-lt"/>
                <a:cs typeface="Arial" charset="0"/>
              </a:rPr>
              <a:t>function if the </a:t>
            </a:r>
            <a:r>
              <a:rPr lang="en-US" sz="2800" b="1" dirty="0" err="1" smtClean="0">
                <a:latin typeface="+mj-lt"/>
                <a:cs typeface="Arial" charset="0"/>
              </a:rPr>
              <a:t>pmf</a:t>
            </a:r>
            <a:r>
              <a:rPr lang="en-US" sz="2800" b="1" dirty="0" smtClean="0">
                <a:latin typeface="+mj-lt"/>
                <a:cs typeface="Arial" charset="0"/>
              </a:rPr>
              <a:t> of X is:</a:t>
            </a:r>
            <a:endParaRPr lang="en-US" sz="2800" b="1" dirty="0">
              <a:latin typeface="+mj-lt"/>
              <a:cs typeface="Arial" charset="0"/>
            </a:endParaRPr>
          </a:p>
        </p:txBody>
      </p:sp>
      <p:graphicFrame>
        <p:nvGraphicFramePr>
          <p:cNvPr id="12325" name="Group 37"/>
          <p:cNvGraphicFramePr>
            <a:graphicFrameLocks noGrp="1"/>
          </p:cNvGraphicFramePr>
          <p:nvPr/>
        </p:nvGraphicFramePr>
        <p:xfrm>
          <a:off x="2500298" y="2428868"/>
          <a:ext cx="3000396" cy="1295400"/>
        </p:xfrm>
        <a:graphic>
          <a:graphicData uri="http://schemas.openxmlformats.org/drawingml/2006/table">
            <a:tbl>
              <a:tblPr/>
              <a:tblGrid>
                <a:gridCol w="942996"/>
                <a:gridCol w="685800"/>
                <a:gridCol w="762000"/>
                <a:gridCol w="609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  <a:endParaRPr kumimoji="0" lang="en-GB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  <a:endParaRPr kumimoji="0" lang="en-GB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  <a:endParaRPr kumimoji="0" lang="en-GB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  <a:endParaRPr kumimoji="0" lang="en-GB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f(x)</a:t>
                      </a:r>
                      <a:endParaRPr kumimoji="0" lang="en-GB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3595694" y="2860668"/>
          <a:ext cx="3968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r:id="rId3" imgW="241300" imgH="457200" progId="Equation.3">
                  <p:embed/>
                </p:oleObj>
              </mc:Choice>
              <mc:Fallback>
                <p:oleObj r:id="rId3" imgW="241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94" y="2860668"/>
                        <a:ext cx="3968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3" name="Object 25"/>
          <p:cNvGraphicFramePr>
            <a:graphicFrameLocks noChangeAspect="1"/>
          </p:cNvGraphicFramePr>
          <p:nvPr/>
        </p:nvGraphicFramePr>
        <p:xfrm>
          <a:off x="4286257" y="2860668"/>
          <a:ext cx="3762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Equation" r:id="rId5" imgW="228600" imgH="393480" progId="Equation.3">
                  <p:embed/>
                </p:oleObj>
              </mc:Choice>
              <mc:Fallback>
                <p:oleObj name="Equation" r:id="rId5" imgW="228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7" y="2860668"/>
                        <a:ext cx="37623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4" name="Object 26"/>
          <p:cNvGraphicFramePr>
            <a:graphicFrameLocks noChangeAspect="1"/>
          </p:cNvGraphicFramePr>
          <p:nvPr/>
        </p:nvGraphicFramePr>
        <p:xfrm>
          <a:off x="4967294" y="2860668"/>
          <a:ext cx="38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Equation" r:id="rId7" imgW="228600" imgH="393480" progId="Equation.3">
                  <p:embed/>
                </p:oleObj>
              </mc:Choice>
              <mc:Fallback>
                <p:oleObj name="Equation" r:id="rId7" imgW="228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94" y="2860668"/>
                        <a:ext cx="381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327" name="Picture 3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357422" y="4429132"/>
            <a:ext cx="4191000" cy="1220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5" name="Rectangle 30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0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Cumulative Dist. Function (Ex 1)</a:t>
            </a:r>
            <a:endParaRPr lang="en-US" sz="40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4390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6" name="Rectangle 38"/>
          <p:cNvSpPr>
            <a:spLocks noChangeArrowheads="1"/>
          </p:cNvSpPr>
          <p:nvPr/>
        </p:nvSpPr>
        <p:spPr bwMode="auto">
          <a:xfrm>
            <a:off x="285720" y="1357298"/>
            <a:ext cx="821537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3600" i="1" dirty="0" smtClean="0">
                <a:solidFill>
                  <a:srgbClr val="FF0000"/>
                </a:solidFill>
                <a:latin typeface="+mj-lt"/>
                <a:cs typeface="Arial" charset="0"/>
              </a:rPr>
              <a:t>F(x) = P(</a:t>
            </a:r>
            <a:r>
              <a:rPr lang="en-US" sz="3600" i="1" dirty="0" err="1" smtClean="0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  <a:r>
              <a:rPr lang="en-US" sz="3600" i="1" dirty="0" err="1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</a:t>
            </a:r>
            <a:r>
              <a:rPr lang="en-US" sz="3600" i="1" dirty="0" err="1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  <a:r>
              <a:rPr lang="en-US" sz="3600" i="1" dirty="0">
                <a:solidFill>
                  <a:srgbClr val="FF0000"/>
                </a:solidFill>
                <a:latin typeface="+mj-lt"/>
                <a:cs typeface="Arial" charset="0"/>
              </a:rPr>
              <a:t>)</a:t>
            </a:r>
            <a:r>
              <a:rPr lang="en-US" sz="3600" i="1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 </a:t>
            </a:r>
            <a:r>
              <a:rPr lang="en-US" sz="3600" i="1" dirty="0">
                <a:latin typeface="+mj-lt"/>
                <a:cs typeface="Arial" charset="0"/>
                <a:sym typeface="Symbol" pitchFamily="18" charset="2"/>
              </a:rPr>
              <a:t> </a:t>
            </a:r>
            <a:r>
              <a:rPr lang="en-US" sz="3600" i="1" dirty="0" smtClean="0">
                <a:latin typeface="+mj-lt"/>
                <a:cs typeface="Arial" charset="0"/>
                <a:sym typeface="Symbol" pitchFamily="18" charset="2"/>
              </a:rPr>
              <a:t>  for </a:t>
            </a:r>
            <a:r>
              <a:rPr lang="en-US" sz="3600" i="1" dirty="0">
                <a:latin typeface="+mj-lt"/>
                <a:cs typeface="Arial" charset="0"/>
                <a:sym typeface="Symbol" pitchFamily="18" charset="2"/>
              </a:rPr>
              <a:t></a:t>
            </a:r>
            <a:r>
              <a:rPr lang="en-US" sz="3600" i="1" dirty="0">
                <a:latin typeface="+mj-lt"/>
                <a:cs typeface="Arial" charset="0"/>
              </a:rPr>
              <a:t>&lt;x&lt;</a:t>
            </a:r>
            <a:r>
              <a:rPr lang="en-US" sz="3600" i="1" dirty="0">
                <a:latin typeface="+mj-lt"/>
                <a:cs typeface="Arial" charset="0"/>
                <a:sym typeface="Symbol" pitchFamily="18" charset="2"/>
              </a:rPr>
              <a:t></a:t>
            </a:r>
          </a:p>
          <a:p>
            <a:pPr algn="just"/>
            <a:r>
              <a:rPr lang="en-US" sz="3600" i="1" dirty="0">
                <a:solidFill>
                  <a:srgbClr val="FF0000"/>
                </a:solidFill>
                <a:latin typeface="+mj-lt"/>
                <a:cs typeface="Arial" charset="0"/>
              </a:rPr>
              <a:t>For </a:t>
            </a:r>
            <a:r>
              <a:rPr lang="en-US" sz="3600" i="1" dirty="0" smtClean="0">
                <a:solidFill>
                  <a:srgbClr val="FF0000"/>
                </a:solidFill>
                <a:latin typeface="+mj-lt"/>
                <a:cs typeface="Arial" charset="0"/>
              </a:rPr>
              <a:t>x&lt;0  : </a:t>
            </a:r>
            <a:r>
              <a:rPr lang="en-US" sz="3600" i="1" dirty="0">
                <a:latin typeface="+mj-lt"/>
                <a:cs typeface="Arial" charset="0"/>
              </a:rPr>
              <a:t>	</a:t>
            </a:r>
            <a:r>
              <a:rPr lang="en-US" sz="3600" i="1" dirty="0" smtClean="0">
                <a:latin typeface="+mj-lt"/>
                <a:cs typeface="Arial" charset="0"/>
              </a:rPr>
              <a:t>  F(x</a:t>
            </a:r>
            <a:r>
              <a:rPr lang="en-US" sz="3600" i="1" dirty="0">
                <a:latin typeface="+mj-lt"/>
                <a:cs typeface="Arial" charset="0"/>
              </a:rPr>
              <a:t>)=0</a:t>
            </a:r>
          </a:p>
          <a:p>
            <a:pPr eaLnBrk="0" hangingPunct="0"/>
            <a:r>
              <a:rPr lang="en-US" sz="3600" i="1" dirty="0" smtClean="0">
                <a:solidFill>
                  <a:srgbClr val="FF0000"/>
                </a:solidFill>
                <a:latin typeface="+mj-lt"/>
                <a:cs typeface="Arial" charset="0"/>
              </a:rPr>
              <a:t>For </a:t>
            </a:r>
            <a:r>
              <a:rPr lang="en-US" sz="3600" i="1" dirty="0">
                <a:solidFill>
                  <a:srgbClr val="FF0000"/>
                </a:solidFill>
                <a:latin typeface="+mj-lt"/>
                <a:cs typeface="Arial" charset="0"/>
              </a:rPr>
              <a:t>0</a:t>
            </a:r>
            <a:r>
              <a:rPr lang="en-US" sz="3600" i="1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</a:t>
            </a:r>
            <a:r>
              <a:rPr lang="en-US" sz="3600" i="1" dirty="0">
                <a:solidFill>
                  <a:srgbClr val="FF0000"/>
                </a:solidFill>
                <a:latin typeface="+mj-lt"/>
                <a:cs typeface="Arial" charset="0"/>
              </a:rPr>
              <a:t>x&lt;1:</a:t>
            </a:r>
            <a:r>
              <a:rPr lang="en-US" sz="3600" i="1" dirty="0">
                <a:latin typeface="+mj-lt"/>
                <a:cs typeface="Arial" charset="0"/>
                <a:sym typeface="Symbol" pitchFamily="18" charset="2"/>
              </a:rPr>
              <a:t>	</a:t>
            </a:r>
            <a:r>
              <a:rPr lang="en-US" sz="3600" i="1" dirty="0" smtClean="0">
                <a:latin typeface="+mj-lt"/>
                <a:cs typeface="Arial" charset="0"/>
                <a:sym typeface="Symbol" pitchFamily="18" charset="2"/>
              </a:rPr>
              <a:t>  F(x</a:t>
            </a:r>
            <a:r>
              <a:rPr lang="en-US" sz="3600" i="1" dirty="0">
                <a:latin typeface="+mj-lt"/>
                <a:cs typeface="Arial" charset="0"/>
                <a:sym typeface="Symbol" pitchFamily="18" charset="2"/>
              </a:rPr>
              <a:t>)=P(X=0)=</a:t>
            </a:r>
          </a:p>
        </p:txBody>
      </p:sp>
      <p:graphicFrame>
        <p:nvGraphicFramePr>
          <p:cNvPr id="12330" name="Object 42"/>
          <p:cNvGraphicFramePr>
            <a:graphicFrameLocks noChangeAspect="1"/>
          </p:cNvGraphicFramePr>
          <p:nvPr/>
        </p:nvGraphicFramePr>
        <p:xfrm>
          <a:off x="6072198" y="2357430"/>
          <a:ext cx="571504" cy="109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r:id="rId3" imgW="241300" imgH="457200" progId="Equation.3">
                  <p:embed/>
                </p:oleObj>
              </mc:Choice>
              <mc:Fallback>
                <p:oleObj r:id="rId3" imgW="241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8" y="2357430"/>
                        <a:ext cx="571504" cy="1097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مجموعة 17"/>
          <p:cNvGrpSpPr/>
          <p:nvPr/>
        </p:nvGrpSpPr>
        <p:grpSpPr>
          <a:xfrm>
            <a:off x="285720" y="3643314"/>
            <a:ext cx="8451898" cy="736600"/>
            <a:chOff x="357158" y="3286124"/>
            <a:chExt cx="8451898" cy="736600"/>
          </a:xfrm>
        </p:grpSpPr>
        <p:graphicFrame>
          <p:nvGraphicFramePr>
            <p:cNvPr id="12334" name="Object 46"/>
            <p:cNvGraphicFramePr>
              <a:graphicFrameLocks noChangeAspect="1"/>
            </p:cNvGraphicFramePr>
            <p:nvPr/>
          </p:nvGraphicFramePr>
          <p:xfrm>
            <a:off x="7215206" y="3286124"/>
            <a:ext cx="159385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68" name="Equation" r:id="rId5" imgW="863280" imgH="393480" progId="Equation.3">
                    <p:embed/>
                  </p:oleObj>
                </mc:Choice>
                <mc:Fallback>
                  <p:oleObj name="Equation" r:id="rId5" imgW="8632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5206" y="3286124"/>
                          <a:ext cx="1593850" cy="736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5" name="Rectangle 47"/>
            <p:cNvSpPr>
              <a:spLocks noChangeArrowheads="1"/>
            </p:cNvSpPr>
            <p:nvPr/>
          </p:nvSpPr>
          <p:spPr bwMode="auto">
            <a:xfrm>
              <a:off x="357158" y="3357562"/>
              <a:ext cx="74676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3600" i="1" dirty="0">
                  <a:solidFill>
                    <a:srgbClr val="FF0000"/>
                  </a:solidFill>
                  <a:latin typeface="+mj-lt"/>
                  <a:cs typeface="Arial" charset="0"/>
                </a:rPr>
                <a:t>For 1</a:t>
              </a:r>
              <a:r>
                <a:rPr lang="en-US" sz="3600" i="1" dirty="0">
                  <a:solidFill>
                    <a:srgbClr val="FF0000"/>
                  </a:solidFill>
                  <a:latin typeface="+mj-lt"/>
                  <a:cs typeface="Arial" charset="0"/>
                  <a:sym typeface="Symbol" pitchFamily="18" charset="2"/>
                </a:rPr>
                <a:t></a:t>
              </a:r>
              <a:r>
                <a:rPr lang="en-US" sz="3600" i="1" dirty="0" smtClean="0">
                  <a:solidFill>
                    <a:srgbClr val="FF0000"/>
                  </a:solidFill>
                  <a:latin typeface="+mj-lt"/>
                  <a:cs typeface="Arial" charset="0"/>
                </a:rPr>
                <a:t>x&lt;2:</a:t>
              </a:r>
              <a:r>
                <a:rPr lang="en-US" sz="3600" i="1" dirty="0">
                  <a:solidFill>
                    <a:srgbClr val="FF0000"/>
                  </a:solidFill>
                  <a:latin typeface="+mj-lt"/>
                  <a:cs typeface="Arial" charset="0"/>
                  <a:sym typeface="Symbol" pitchFamily="18" charset="2"/>
                </a:rPr>
                <a:t> </a:t>
              </a:r>
              <a:r>
                <a:rPr lang="en-US" sz="3600" i="1" dirty="0" smtClean="0">
                  <a:latin typeface="+mj-lt"/>
                  <a:cs typeface="Arial" charset="0"/>
                  <a:sym typeface="Symbol" pitchFamily="18" charset="2"/>
                </a:rPr>
                <a:t>F(x</a:t>
              </a:r>
              <a:r>
                <a:rPr lang="en-US" sz="3600" i="1" dirty="0">
                  <a:latin typeface="+mj-lt"/>
                  <a:cs typeface="Arial" charset="0"/>
                  <a:sym typeface="Symbol" pitchFamily="18" charset="2"/>
                </a:rPr>
                <a:t>)=P(X=0)+P(X=1)= </a:t>
              </a:r>
            </a:p>
          </p:txBody>
        </p:sp>
      </p:grpSp>
      <p:sp>
        <p:nvSpPr>
          <p:cNvPr id="12336" name="Rectangle 48"/>
          <p:cNvSpPr>
            <a:spLocks noChangeArrowheads="1"/>
          </p:cNvSpPr>
          <p:nvPr/>
        </p:nvSpPr>
        <p:spPr bwMode="auto">
          <a:xfrm>
            <a:off x="142844" y="4714884"/>
            <a:ext cx="86439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i="1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For x2: </a:t>
            </a:r>
            <a:r>
              <a:rPr lang="en-US" sz="3600" i="1" dirty="0">
                <a:latin typeface="+mj-lt"/>
                <a:cs typeface="Arial" charset="0"/>
                <a:sym typeface="Symbol" pitchFamily="18" charset="2"/>
              </a:rPr>
              <a:t>	</a:t>
            </a:r>
            <a:r>
              <a:rPr lang="en-US" sz="3600" i="1" dirty="0" smtClean="0">
                <a:latin typeface="+mj-lt"/>
                <a:cs typeface="Arial" charset="0"/>
                <a:sym typeface="Symbol" pitchFamily="18" charset="2"/>
              </a:rPr>
              <a:t>  F(x</a:t>
            </a:r>
            <a:r>
              <a:rPr lang="en-US" sz="3600" i="1" dirty="0">
                <a:latin typeface="+mj-lt"/>
                <a:cs typeface="Arial" charset="0"/>
                <a:sym typeface="Symbol" pitchFamily="18" charset="2"/>
              </a:rPr>
              <a:t>)=P(X=0)+P(X=1</a:t>
            </a:r>
            <a:r>
              <a:rPr lang="en-US" sz="3600" i="1" dirty="0" smtClean="0">
                <a:latin typeface="+mj-lt"/>
                <a:cs typeface="Arial" charset="0"/>
                <a:sym typeface="Symbol" pitchFamily="18" charset="2"/>
              </a:rPr>
              <a:t>) </a:t>
            </a:r>
            <a:r>
              <a:rPr lang="en-US" sz="3600" i="1" dirty="0" smtClean="0">
                <a:cs typeface="Arial" charset="0"/>
                <a:sym typeface="Symbol" pitchFamily="18" charset="2"/>
              </a:rPr>
              <a:t>+P(X=2)</a:t>
            </a:r>
            <a:endParaRPr lang="en-US" sz="3600" i="1" dirty="0">
              <a:latin typeface="+mj-lt"/>
              <a:cs typeface="Arial" charset="0"/>
              <a:sym typeface="Symbol" pitchFamily="18" charset="2"/>
            </a:endParaRPr>
          </a:p>
        </p:txBody>
      </p:sp>
      <p:graphicFrame>
        <p:nvGraphicFramePr>
          <p:cNvPr id="12337" name="Object 49"/>
          <p:cNvGraphicFramePr>
            <a:graphicFrameLocks noChangeAspect="1"/>
          </p:cNvGraphicFramePr>
          <p:nvPr/>
        </p:nvGraphicFramePr>
        <p:xfrm>
          <a:off x="4929190" y="5500702"/>
          <a:ext cx="2992095" cy="1022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Equation" r:id="rId7" imgW="1168200" imgH="393480" progId="Equation.3">
                  <p:embed/>
                </p:oleObj>
              </mc:Choice>
              <mc:Fallback>
                <p:oleObj name="Equation" r:id="rId7" imgW="1168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5500702"/>
                        <a:ext cx="2992095" cy="10223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0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0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Cumulative Dist. Function (Ex 1)</a:t>
            </a:r>
            <a:endParaRPr lang="en-US" sz="40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16" name="مستطيل 15"/>
          <p:cNvSpPr/>
          <p:nvPr/>
        </p:nvSpPr>
        <p:spPr>
          <a:xfrm>
            <a:off x="0" y="785794"/>
            <a:ext cx="19287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charset="0"/>
              </a:rPr>
              <a:t>Solution</a:t>
            </a:r>
            <a:r>
              <a:rPr lang="en-US" b="1" dirty="0" smtClean="0">
                <a:solidFill>
                  <a:srgbClr val="FF3300"/>
                </a:solidFill>
                <a:latin typeface="+mj-lt"/>
                <a:cs typeface="Arial" charset="0"/>
              </a:rPr>
              <a:t>:</a:t>
            </a:r>
            <a:endParaRPr lang="en-US" dirty="0">
              <a:solidFill>
                <a:srgbClr val="FF3300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4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6" grpId="0" build="p"/>
      <p:bldP spid="123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714356"/>
            <a:ext cx="609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+mj-lt"/>
                <a:cs typeface="Arial" charset="0"/>
              </a:rPr>
              <a:t>The CDF of the random variable </a:t>
            </a:r>
            <a:r>
              <a:rPr lang="en-US" sz="2800" b="1" i="1" dirty="0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Arial" charset="0"/>
              </a:rPr>
              <a:t> is: </a:t>
            </a:r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1285852" y="1208195"/>
          <a:ext cx="4714908" cy="2863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r:id="rId3" imgW="2451100" imgH="1485900" progId="Equation.3">
                  <p:embed/>
                </p:oleObj>
              </mc:Choice>
              <mc:Fallback>
                <p:oleObj r:id="rId3" imgW="2451100" imgH="148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1208195"/>
                        <a:ext cx="4714908" cy="28637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3504" y="4143380"/>
            <a:ext cx="3352800" cy="239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Rectangle 30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0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Cumulative Dist. Function (Ex 1)</a:t>
            </a:r>
            <a:endParaRPr lang="en-US" sz="40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1654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285720" y="1428736"/>
            <a:ext cx="6172200" cy="231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n-US" sz="2800" b="1" i="1" dirty="0" smtClean="0">
                <a:latin typeface="+mj-lt"/>
                <a:cs typeface="Arial" charset="0"/>
              </a:rPr>
              <a:t>F</a:t>
            </a:r>
            <a:r>
              <a:rPr lang="en-US" sz="2800" b="1" i="1" dirty="0">
                <a:latin typeface="+mj-lt"/>
                <a:cs typeface="Arial" charset="0"/>
              </a:rPr>
              <a:t>(</a:t>
            </a:r>
            <a:r>
              <a:rPr lang="en-US" sz="2800" b="1" i="1" dirty="0">
                <a:latin typeface="+mj-lt"/>
                <a:cs typeface="Arial" charset="0"/>
                <a:sym typeface="Symbol" pitchFamily="18" charset="2"/>
              </a:rPr>
              <a:t></a:t>
            </a:r>
            <a:r>
              <a:rPr lang="en-US" sz="2800" b="1" i="1" dirty="0">
                <a:latin typeface="+mj-lt"/>
                <a:cs typeface="Arial" charset="0"/>
              </a:rPr>
              <a:t>0.5) = P(X</a:t>
            </a:r>
            <a:r>
              <a:rPr lang="en-US" sz="2800" b="1" i="1" dirty="0">
                <a:latin typeface="+mj-lt"/>
                <a:cs typeface="Arial" charset="0"/>
                <a:sym typeface="Symbol" pitchFamily="18" charset="2"/>
              </a:rPr>
              <a:t></a:t>
            </a:r>
            <a:r>
              <a:rPr lang="en-US" sz="2800" b="1" i="1" dirty="0">
                <a:latin typeface="+mj-lt"/>
                <a:cs typeface="Arial" charset="0"/>
              </a:rPr>
              <a:t>0.5)=0</a:t>
            </a:r>
          </a:p>
          <a:p>
            <a:pPr algn="just" eaLnBrk="0" hangingPunct="0">
              <a:lnSpc>
                <a:spcPct val="150000"/>
              </a:lnSpc>
            </a:pPr>
            <a:endParaRPr lang="en-US" sz="500" b="1" i="1" dirty="0">
              <a:latin typeface="+mj-lt"/>
              <a:cs typeface="Arial" charset="0"/>
              <a:sym typeface="Symbol" pitchFamily="18" charset="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sz="2800" b="1" i="1" dirty="0">
                <a:latin typeface="+mj-lt"/>
                <a:cs typeface="Arial" charset="0"/>
                <a:sym typeface="Symbol" pitchFamily="18" charset="2"/>
              </a:rPr>
              <a:t>F(1.5)=P(X</a:t>
            </a:r>
            <a:r>
              <a:rPr lang="en-US" sz="2800" b="1" i="1" dirty="0">
                <a:latin typeface="+mj-lt"/>
                <a:cs typeface="Arial" charset="0"/>
              </a:rPr>
              <a:t>1.5)=F(1) =</a:t>
            </a:r>
            <a:endParaRPr lang="en-US" sz="1050" b="1" i="1" dirty="0">
              <a:latin typeface="+mj-lt"/>
              <a:cs typeface="Arial" charset="0"/>
            </a:endParaRPr>
          </a:p>
          <a:p>
            <a:pPr algn="just" eaLnBrk="0" hangingPunct="0">
              <a:lnSpc>
                <a:spcPct val="150000"/>
              </a:lnSpc>
            </a:pPr>
            <a:endParaRPr lang="en-US" sz="1050" b="1" i="1" dirty="0">
              <a:latin typeface="+mj-lt"/>
              <a:cs typeface="Arial" charset="0"/>
              <a:sym typeface="Symbol" pitchFamily="18" charset="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sz="2800" b="1" i="1" dirty="0">
                <a:latin typeface="+mj-lt"/>
                <a:cs typeface="Arial" charset="0"/>
                <a:sym typeface="Symbol" pitchFamily="18" charset="2"/>
              </a:rPr>
              <a:t>F(3.8) =P(X</a:t>
            </a:r>
            <a:r>
              <a:rPr lang="en-US" sz="2800" b="1" i="1" dirty="0">
                <a:latin typeface="+mj-lt"/>
                <a:cs typeface="Arial" charset="0"/>
              </a:rPr>
              <a:t>3.8)=F(2)= 1</a:t>
            </a:r>
            <a:endParaRPr lang="en-US" sz="2800" b="1" i="1" dirty="0">
              <a:latin typeface="+mj-lt"/>
              <a:cs typeface="Arial" charset="0"/>
              <a:sym typeface="Symbol" pitchFamily="18" charset="2"/>
            </a:endParaRPr>
          </a:p>
        </p:txBody>
      </p:sp>
      <p:graphicFrame>
        <p:nvGraphicFramePr>
          <p:cNvPr id="23552" name="Object 0"/>
          <p:cNvGraphicFramePr>
            <a:graphicFrameLocks noChangeAspect="1"/>
          </p:cNvGraphicFramePr>
          <p:nvPr/>
        </p:nvGraphicFramePr>
        <p:xfrm>
          <a:off x="4143372" y="2143116"/>
          <a:ext cx="4730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r:id="rId3" imgW="241300" imgH="457200" progId="Equation.3">
                  <p:embed/>
                </p:oleObj>
              </mc:Choice>
              <mc:Fallback>
                <p:oleObj r:id="rId3" imgW="241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2143116"/>
                        <a:ext cx="47307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142844" y="4714884"/>
            <a:ext cx="84582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n-US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P(a </a:t>
            </a:r>
            <a:r>
              <a:rPr lang="en-US" b="1" i="1" dirty="0">
                <a:solidFill>
                  <a:srgbClr val="FF0000"/>
                </a:solidFill>
                <a:latin typeface="Arial" charset="0"/>
                <a:cs typeface="Arial" charset="0"/>
              </a:rPr>
              <a:t>&lt;</a:t>
            </a:r>
            <a:r>
              <a:rPr 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 X </a:t>
            </a:r>
            <a:r>
              <a:rPr lang="en-US" b="1" i="1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</a:t>
            </a:r>
            <a:r>
              <a:rPr 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 b) = </a:t>
            </a:r>
            <a:r>
              <a:rPr lang="en-US" i="1" dirty="0">
                <a:latin typeface="Arial" charset="0"/>
                <a:cs typeface="Arial" charset="0"/>
              </a:rPr>
              <a:t>P(X </a:t>
            </a:r>
            <a:r>
              <a:rPr lang="en-US" b="1" i="1" dirty="0">
                <a:latin typeface="Arial" charset="0"/>
                <a:cs typeface="Arial" charset="0"/>
                <a:sym typeface="Symbol" pitchFamily="18" charset="2"/>
              </a:rPr>
              <a:t></a:t>
            </a:r>
            <a:r>
              <a:rPr lang="en-US" i="1" dirty="0">
                <a:latin typeface="Arial" charset="0"/>
                <a:cs typeface="Arial" charset="0"/>
              </a:rPr>
              <a:t> b) </a:t>
            </a:r>
            <a:r>
              <a:rPr lang="en-US" i="1" dirty="0">
                <a:latin typeface="Arial" charset="0"/>
                <a:cs typeface="Arial" charset="0"/>
                <a:sym typeface="Symbol" pitchFamily="18" charset="2"/>
              </a:rPr>
              <a:t></a:t>
            </a:r>
            <a:r>
              <a:rPr lang="en-US" b="1" i="1" dirty="0">
                <a:latin typeface="Arial" charset="0"/>
                <a:cs typeface="Arial" charset="0"/>
              </a:rPr>
              <a:t> P(X </a:t>
            </a:r>
            <a:r>
              <a:rPr lang="en-US" b="1" i="1" dirty="0">
                <a:latin typeface="Arial" charset="0"/>
                <a:cs typeface="Arial" charset="0"/>
                <a:sym typeface="Symbol" pitchFamily="18" charset="2"/>
              </a:rPr>
              <a:t></a:t>
            </a:r>
            <a:r>
              <a:rPr lang="en-US" i="1" dirty="0">
                <a:latin typeface="Arial" charset="0"/>
                <a:cs typeface="Arial" charset="0"/>
              </a:rPr>
              <a:t> a) = F(b) </a:t>
            </a:r>
            <a:r>
              <a:rPr lang="en-US" i="1" dirty="0">
                <a:latin typeface="Arial" charset="0"/>
                <a:cs typeface="Arial" charset="0"/>
                <a:sym typeface="Symbol" pitchFamily="18" charset="2"/>
              </a:rPr>
              <a:t></a:t>
            </a:r>
            <a:r>
              <a:rPr lang="en-US" b="1" i="1" dirty="0">
                <a:latin typeface="Arial" charset="0"/>
                <a:cs typeface="Arial" charset="0"/>
              </a:rPr>
              <a:t> F(a)</a:t>
            </a:r>
            <a:endParaRPr lang="en-US" b="1" i="1" dirty="0">
              <a:latin typeface="Arial" charset="0"/>
              <a:cs typeface="Arial" charset="0"/>
              <a:sym typeface="Symbol" pitchFamily="18" charset="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b="1" i="1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P(a </a:t>
            </a:r>
            <a:r>
              <a:rPr lang="en-US" b="1" i="1" dirty="0">
                <a:solidFill>
                  <a:srgbClr val="FF0000"/>
                </a:solidFill>
                <a:latin typeface="Arial" charset="0"/>
                <a:cs typeface="Arial" charset="0"/>
              </a:rPr>
              <a:t>  </a:t>
            </a:r>
            <a:r>
              <a:rPr lang="en-US" b="1" i="1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X </a:t>
            </a:r>
            <a:r>
              <a:rPr lang="en-US" b="1" i="1" dirty="0">
                <a:solidFill>
                  <a:srgbClr val="FF0000"/>
                </a:solidFill>
                <a:latin typeface="Arial" charset="0"/>
                <a:cs typeface="Arial" charset="0"/>
              </a:rPr>
              <a:t> b) = </a:t>
            </a:r>
            <a:r>
              <a:rPr lang="en-US" b="1" i="1" dirty="0">
                <a:latin typeface="Arial" charset="0"/>
                <a:cs typeface="Arial" charset="0"/>
              </a:rPr>
              <a:t>P(a </a:t>
            </a:r>
            <a:r>
              <a:rPr lang="en-US" b="1" i="1" dirty="0">
                <a:latin typeface="Arial" charset="0"/>
                <a:cs typeface="Arial" charset="0"/>
                <a:sym typeface="Symbol" pitchFamily="18" charset="2"/>
              </a:rPr>
              <a:t>&lt;</a:t>
            </a:r>
            <a:r>
              <a:rPr lang="en-US" i="1" dirty="0">
                <a:latin typeface="Arial" charset="0"/>
                <a:cs typeface="Arial" charset="0"/>
                <a:sym typeface="Symbol" pitchFamily="18" charset="2"/>
              </a:rPr>
              <a:t> X </a:t>
            </a:r>
            <a:r>
              <a:rPr lang="en-US" b="1" i="1" dirty="0">
                <a:latin typeface="Arial" charset="0"/>
                <a:cs typeface="Arial" charset="0"/>
                <a:sym typeface="Symbol" pitchFamily="18" charset="2"/>
              </a:rPr>
              <a:t></a:t>
            </a:r>
            <a:r>
              <a:rPr lang="en-US" i="1" dirty="0">
                <a:latin typeface="Arial" charset="0"/>
                <a:cs typeface="Arial" charset="0"/>
              </a:rPr>
              <a:t> b) + P(X=a) = F(b) </a:t>
            </a:r>
            <a:r>
              <a:rPr lang="en-US" i="1" dirty="0">
                <a:latin typeface="Arial" charset="0"/>
                <a:cs typeface="Arial" charset="0"/>
                <a:sym typeface="Symbol" pitchFamily="18" charset="2"/>
              </a:rPr>
              <a:t></a:t>
            </a:r>
            <a:r>
              <a:rPr lang="en-US" b="1" i="1" dirty="0">
                <a:latin typeface="Arial" charset="0"/>
                <a:cs typeface="Arial" charset="0"/>
              </a:rPr>
              <a:t> F(a) + f(a)</a:t>
            </a:r>
            <a:endParaRPr lang="en-US" b="1" i="1" dirty="0">
              <a:latin typeface="Arial" charset="0"/>
              <a:cs typeface="Arial" charset="0"/>
              <a:sym typeface="Symbol" pitchFamily="18" charset="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b="1" i="1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P(a &lt;  X &lt; b) = </a:t>
            </a:r>
            <a:r>
              <a:rPr lang="en-US" b="1" i="1" dirty="0">
                <a:latin typeface="Arial" charset="0"/>
                <a:cs typeface="Arial" charset="0"/>
                <a:sym typeface="Symbol" pitchFamily="18" charset="2"/>
              </a:rPr>
              <a:t>P(a &lt;</a:t>
            </a:r>
            <a:r>
              <a:rPr lang="en-US" i="1" dirty="0">
                <a:latin typeface="Arial" charset="0"/>
                <a:cs typeface="Arial" charset="0"/>
                <a:sym typeface="Symbol" pitchFamily="18" charset="2"/>
              </a:rPr>
              <a:t> X </a:t>
            </a:r>
            <a:r>
              <a:rPr lang="en-US" b="1" i="1" dirty="0">
                <a:latin typeface="Arial" charset="0"/>
                <a:cs typeface="Arial" charset="0"/>
                <a:sym typeface="Symbol" pitchFamily="18" charset="2"/>
              </a:rPr>
              <a:t></a:t>
            </a:r>
            <a:r>
              <a:rPr lang="en-US" i="1" dirty="0">
                <a:latin typeface="Arial" charset="0"/>
                <a:cs typeface="Arial" charset="0"/>
              </a:rPr>
              <a:t> b) </a:t>
            </a:r>
            <a:r>
              <a:rPr lang="en-US" i="1" dirty="0">
                <a:latin typeface="Arial" charset="0"/>
                <a:cs typeface="Arial" charset="0"/>
                <a:sym typeface="Symbol" pitchFamily="18" charset="2"/>
              </a:rPr>
              <a:t></a:t>
            </a:r>
            <a:r>
              <a:rPr lang="en-US" b="1" i="1" dirty="0">
                <a:latin typeface="Arial" charset="0"/>
                <a:cs typeface="Arial" charset="0"/>
              </a:rPr>
              <a:t> P(X=b) = F(b) </a:t>
            </a:r>
            <a:r>
              <a:rPr lang="en-US" b="1" i="1" dirty="0">
                <a:latin typeface="Arial" charset="0"/>
                <a:cs typeface="Arial" charset="0"/>
                <a:sym typeface="Symbol" pitchFamily="18" charset="2"/>
              </a:rPr>
              <a:t></a:t>
            </a:r>
            <a:r>
              <a:rPr lang="en-US" b="1" i="1" dirty="0">
                <a:latin typeface="Arial" charset="0"/>
                <a:cs typeface="Arial" charset="0"/>
              </a:rPr>
              <a:t> F(a) </a:t>
            </a:r>
            <a:r>
              <a:rPr lang="en-US" b="1" i="1" dirty="0">
                <a:latin typeface="Arial" charset="0"/>
                <a:cs typeface="Arial" charset="0"/>
                <a:sym typeface="Symbol" pitchFamily="18" charset="2"/>
              </a:rPr>
              <a:t></a:t>
            </a:r>
            <a:r>
              <a:rPr lang="en-US" b="1" i="1" dirty="0">
                <a:latin typeface="Arial" charset="0"/>
                <a:cs typeface="Arial" charset="0"/>
              </a:rPr>
              <a:t> f(b)</a:t>
            </a:r>
            <a:endParaRPr lang="en-US" b="1" i="1" dirty="0">
              <a:latin typeface="Arial" charset="0"/>
              <a:cs typeface="Arial" charset="0"/>
              <a:sym typeface="Symbol" pitchFamily="18" charset="2"/>
            </a:endParaRPr>
          </a:p>
        </p:txBody>
      </p:sp>
      <p:sp>
        <p:nvSpPr>
          <p:cNvPr id="10" name="Rectangle 30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0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Cumulative Dist. Function (Ex 1)</a:t>
            </a:r>
            <a:endParaRPr lang="en-US" sz="40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11" name="مستطيل 10"/>
          <p:cNvSpPr/>
          <p:nvPr/>
        </p:nvSpPr>
        <p:spPr>
          <a:xfrm>
            <a:off x="0" y="785794"/>
            <a:ext cx="1141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FF3300"/>
                </a:solidFill>
                <a:latin typeface="+mj-lt"/>
                <a:cs typeface="Arial" charset="0"/>
              </a:rPr>
              <a:t>Note:</a:t>
            </a:r>
            <a:endParaRPr lang="en-US" sz="3200" b="1" dirty="0">
              <a:solidFill>
                <a:srgbClr val="FF3300"/>
              </a:solidFill>
              <a:latin typeface="+mj-lt"/>
              <a:cs typeface="Arial" charset="0"/>
            </a:endParaRPr>
          </a:p>
        </p:txBody>
      </p:sp>
      <p:sp>
        <p:nvSpPr>
          <p:cNvPr id="12" name="مستطيل 11"/>
          <p:cNvSpPr/>
          <p:nvPr/>
        </p:nvSpPr>
        <p:spPr>
          <a:xfrm>
            <a:off x="142844" y="4000504"/>
            <a:ext cx="14382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FF3300"/>
                </a:solidFill>
                <a:latin typeface="+mj-lt"/>
                <a:cs typeface="Arial" charset="0"/>
              </a:rPr>
              <a:t>Result:</a:t>
            </a:r>
            <a:endParaRPr lang="en-US" sz="3200" b="1" dirty="0">
              <a:solidFill>
                <a:srgbClr val="FF3300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77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3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3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3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 build="p"/>
      <p:bldP spid="13324" grpId="0" build="p" autoUpdateAnimBg="0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1571612"/>
            <a:ext cx="892971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3400" b="1" dirty="0" smtClean="0">
                <a:latin typeface="+mj-lt"/>
                <a:cs typeface="Arial" charset="0"/>
              </a:rPr>
              <a:t>Suppose </a:t>
            </a:r>
            <a:r>
              <a:rPr lang="en-US" sz="3400" b="1" dirty="0">
                <a:latin typeface="+mj-lt"/>
                <a:cs typeface="Arial" charset="0"/>
              </a:rPr>
              <a:t>that the probability function of </a:t>
            </a:r>
            <a:r>
              <a:rPr lang="en-US" sz="3400" b="1" i="1" dirty="0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  <a:r>
              <a:rPr lang="en-US" sz="3400" b="1" dirty="0">
                <a:latin typeface="+mj-lt"/>
                <a:cs typeface="Arial" charset="0"/>
              </a:rPr>
              <a:t> is:</a:t>
            </a:r>
          </a:p>
        </p:txBody>
      </p:sp>
      <p:graphicFrame>
        <p:nvGraphicFramePr>
          <p:cNvPr id="14372" name="Group 36"/>
          <p:cNvGraphicFramePr>
            <a:graphicFrameLocks noGrp="1"/>
          </p:cNvGraphicFramePr>
          <p:nvPr/>
        </p:nvGraphicFramePr>
        <p:xfrm>
          <a:off x="1428728" y="2928934"/>
          <a:ext cx="5029200" cy="1128713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GB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800" b="0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800" b="0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GB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800" b="0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GB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kumimoji="0" lang="en-GB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800" b="0" i="1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en-GB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F(x)</a:t>
                      </a:r>
                      <a:endParaRPr kumimoji="0" lang="en-GB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f(x</a:t>
                      </a:r>
                      <a:r>
                        <a:rPr kumimoji="0" lang="en-US" sz="2400" b="0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GB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f(x</a:t>
                      </a:r>
                      <a:r>
                        <a:rPr kumimoji="0" lang="en-US" sz="2400" b="0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GB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f(x</a:t>
                      </a:r>
                      <a:r>
                        <a:rPr kumimoji="0" lang="en-US" sz="2400" b="0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GB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kumimoji="0" lang="en-GB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f(</a:t>
                      </a:r>
                      <a:r>
                        <a:rPr kumimoji="0" lang="en-US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1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GB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4" name="Rectangle 38"/>
          <p:cNvSpPr>
            <a:spLocks noChangeArrowheads="1"/>
          </p:cNvSpPr>
          <p:nvPr/>
        </p:nvSpPr>
        <p:spPr bwMode="auto">
          <a:xfrm>
            <a:off x="357158" y="4500570"/>
            <a:ext cx="814393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800" b="1" i="1" dirty="0">
                <a:solidFill>
                  <a:srgbClr val="FF0000"/>
                </a:solidFill>
                <a:latin typeface="+mj-lt"/>
                <a:cs typeface="Arial" charset="0"/>
              </a:rPr>
              <a:t>Where x</a:t>
            </a:r>
            <a:r>
              <a:rPr lang="en-US" sz="2800" b="1" i="1" baseline="-30000" dirty="0">
                <a:solidFill>
                  <a:srgbClr val="FF0000"/>
                </a:solidFill>
                <a:latin typeface="+mj-lt"/>
                <a:cs typeface="Arial" charset="0"/>
              </a:rPr>
              <a:t>1</a:t>
            </a:r>
            <a:r>
              <a:rPr lang="en-US" sz="2800" b="1" i="1" dirty="0">
                <a:solidFill>
                  <a:srgbClr val="FF0000"/>
                </a:solidFill>
                <a:latin typeface="+mj-lt"/>
                <a:cs typeface="Arial" charset="0"/>
              </a:rPr>
              <a:t>&lt; x</a:t>
            </a:r>
            <a:r>
              <a:rPr lang="en-US" sz="2800" b="1" i="1" baseline="-30000" dirty="0">
                <a:solidFill>
                  <a:srgbClr val="FF0000"/>
                </a:solidFill>
                <a:latin typeface="+mj-lt"/>
                <a:cs typeface="Arial" charset="0"/>
              </a:rPr>
              <a:t>2</a:t>
            </a:r>
            <a:r>
              <a:rPr lang="en-US" sz="2800" b="1" i="1" dirty="0">
                <a:solidFill>
                  <a:srgbClr val="FF0000"/>
                </a:solidFill>
                <a:latin typeface="+mj-lt"/>
                <a:cs typeface="Arial" charset="0"/>
              </a:rPr>
              <a:t>&lt; … &lt; </a:t>
            </a:r>
            <a:r>
              <a:rPr lang="en-US" sz="2800" b="1" i="1" dirty="0" err="1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  <a:r>
              <a:rPr lang="en-US" sz="2800" b="1" i="1" baseline="-30000" dirty="0" err="1">
                <a:solidFill>
                  <a:srgbClr val="FF0000"/>
                </a:solidFill>
                <a:latin typeface="+mj-lt"/>
                <a:cs typeface="Arial" charset="0"/>
              </a:rPr>
              <a:t>n</a:t>
            </a:r>
            <a:r>
              <a:rPr lang="en-US" sz="2800" b="1" i="1" dirty="0">
                <a:solidFill>
                  <a:srgbClr val="FF0000"/>
                </a:solidFill>
                <a:latin typeface="+mj-lt"/>
                <a:cs typeface="Arial" charset="0"/>
              </a:rPr>
              <a:t>. Then:</a:t>
            </a:r>
          </a:p>
          <a:p>
            <a:pPr algn="just" eaLnBrk="0" hangingPunct="0"/>
            <a:r>
              <a:rPr lang="en-US" sz="2800" b="1" i="1" dirty="0">
                <a:latin typeface="+mj-lt"/>
                <a:cs typeface="Arial" charset="0"/>
              </a:rPr>
              <a:t>F(x</a:t>
            </a:r>
            <a:r>
              <a:rPr lang="en-US" sz="2800" b="1" i="1" baseline="-30000" dirty="0">
                <a:latin typeface="+mj-lt"/>
                <a:cs typeface="Arial" charset="0"/>
              </a:rPr>
              <a:t>i</a:t>
            </a:r>
            <a:r>
              <a:rPr lang="en-US" sz="2800" b="1" i="1" dirty="0">
                <a:latin typeface="+mj-lt"/>
                <a:cs typeface="Arial" charset="0"/>
              </a:rPr>
              <a:t>) = f(x</a:t>
            </a:r>
            <a:r>
              <a:rPr lang="en-US" sz="2800" b="1" i="1" baseline="-30000" dirty="0">
                <a:latin typeface="+mj-lt"/>
                <a:cs typeface="Arial" charset="0"/>
              </a:rPr>
              <a:t>1</a:t>
            </a:r>
            <a:r>
              <a:rPr lang="en-US" sz="2800" b="1" i="1" dirty="0">
                <a:latin typeface="+mj-lt"/>
                <a:cs typeface="Arial" charset="0"/>
              </a:rPr>
              <a:t>) + f(x</a:t>
            </a:r>
            <a:r>
              <a:rPr lang="en-US" sz="2800" b="1" i="1" baseline="-30000" dirty="0">
                <a:latin typeface="+mj-lt"/>
                <a:cs typeface="Arial" charset="0"/>
              </a:rPr>
              <a:t>2</a:t>
            </a:r>
            <a:r>
              <a:rPr lang="en-US" sz="2800" b="1" i="1" dirty="0">
                <a:latin typeface="+mj-lt"/>
                <a:cs typeface="Arial" charset="0"/>
              </a:rPr>
              <a:t>) + … + f(x</a:t>
            </a:r>
            <a:r>
              <a:rPr lang="en-US" sz="2800" b="1" i="1" baseline="-30000" dirty="0">
                <a:latin typeface="+mj-lt"/>
                <a:cs typeface="Arial" charset="0"/>
              </a:rPr>
              <a:t>i</a:t>
            </a:r>
            <a:r>
              <a:rPr lang="en-US" sz="2800" b="1" i="1" dirty="0">
                <a:latin typeface="+mj-lt"/>
                <a:cs typeface="Arial" charset="0"/>
              </a:rPr>
              <a:t>)  ;  </a:t>
            </a:r>
            <a:r>
              <a:rPr lang="en-US" sz="2800" b="1" i="1" dirty="0" err="1">
                <a:latin typeface="+mj-lt"/>
                <a:cs typeface="Arial" charset="0"/>
              </a:rPr>
              <a:t>i</a:t>
            </a:r>
            <a:r>
              <a:rPr lang="en-US" sz="2800" b="1" i="1" dirty="0">
                <a:latin typeface="+mj-lt"/>
                <a:cs typeface="Arial" charset="0"/>
              </a:rPr>
              <a:t>=1, 2, …, n</a:t>
            </a:r>
          </a:p>
          <a:p>
            <a:pPr algn="just" eaLnBrk="0" hangingPunct="0"/>
            <a:r>
              <a:rPr lang="en-US" sz="2800" b="1" i="1" dirty="0">
                <a:latin typeface="+mj-lt"/>
              </a:rPr>
              <a:t>F(x</a:t>
            </a:r>
            <a:r>
              <a:rPr lang="en-US" sz="2800" b="1" i="1" baseline="-30000" dirty="0">
                <a:latin typeface="+mj-lt"/>
              </a:rPr>
              <a:t>i</a:t>
            </a:r>
            <a:r>
              <a:rPr lang="en-US" sz="2800" b="1" i="1" dirty="0">
                <a:latin typeface="+mj-lt"/>
              </a:rPr>
              <a:t>) = F(x</a:t>
            </a:r>
            <a:r>
              <a:rPr lang="en-US" sz="2800" b="1" i="1" baseline="-30000" dirty="0">
                <a:latin typeface="+mj-lt"/>
              </a:rPr>
              <a:t>i </a:t>
            </a:r>
            <a:r>
              <a:rPr lang="en-US" sz="2800" b="1" i="1" baseline="-30000" dirty="0">
                <a:latin typeface="+mj-lt"/>
                <a:sym typeface="Symbol" pitchFamily="18" charset="2"/>
              </a:rPr>
              <a:t></a:t>
            </a:r>
            <a:r>
              <a:rPr lang="en-US" sz="2800" b="1" i="1" baseline="-30000" dirty="0">
                <a:latin typeface="+mj-lt"/>
              </a:rPr>
              <a:t>1 </a:t>
            </a:r>
            <a:r>
              <a:rPr lang="en-US" sz="2800" b="1" i="1" dirty="0">
                <a:latin typeface="+mj-lt"/>
              </a:rPr>
              <a:t>) + f(x</a:t>
            </a:r>
            <a:r>
              <a:rPr lang="en-US" sz="2800" b="1" i="1" baseline="-30000" dirty="0">
                <a:latin typeface="+mj-lt"/>
              </a:rPr>
              <a:t>i</a:t>
            </a:r>
            <a:r>
              <a:rPr lang="en-US" sz="2800" b="1" i="1" dirty="0">
                <a:latin typeface="+mj-lt"/>
              </a:rPr>
              <a:t>)  ;  </a:t>
            </a:r>
            <a:r>
              <a:rPr lang="en-US" sz="2800" b="1" i="1" dirty="0" err="1">
                <a:latin typeface="+mj-lt"/>
              </a:rPr>
              <a:t>i</a:t>
            </a:r>
            <a:r>
              <a:rPr lang="en-US" sz="2800" b="1" i="1" dirty="0">
                <a:latin typeface="+mj-lt"/>
              </a:rPr>
              <a:t>=2, …, n</a:t>
            </a:r>
          </a:p>
          <a:p>
            <a:pPr algn="just" eaLnBrk="0" hangingPunct="0"/>
            <a:r>
              <a:rPr lang="en-US" sz="2800" b="1" i="1" dirty="0">
                <a:latin typeface="+mj-lt"/>
              </a:rPr>
              <a:t>f(x</a:t>
            </a:r>
            <a:r>
              <a:rPr lang="en-US" sz="2800" b="1" i="1" baseline="-30000" dirty="0">
                <a:latin typeface="+mj-lt"/>
              </a:rPr>
              <a:t>i</a:t>
            </a:r>
            <a:r>
              <a:rPr lang="en-US" sz="2800" b="1" i="1" dirty="0">
                <a:latin typeface="+mj-lt"/>
              </a:rPr>
              <a:t>) =  F(x</a:t>
            </a:r>
            <a:r>
              <a:rPr lang="en-US" sz="2800" b="1" i="1" baseline="-30000" dirty="0">
                <a:latin typeface="+mj-lt"/>
              </a:rPr>
              <a:t>i</a:t>
            </a:r>
            <a:r>
              <a:rPr lang="en-US" sz="2800" b="1" i="1" dirty="0">
                <a:latin typeface="+mj-lt"/>
              </a:rPr>
              <a:t>) </a:t>
            </a:r>
            <a:r>
              <a:rPr lang="en-US" sz="2800" b="1" i="1" dirty="0">
                <a:latin typeface="+mj-lt"/>
                <a:sym typeface="Symbol" pitchFamily="18" charset="2"/>
              </a:rPr>
              <a:t></a:t>
            </a:r>
            <a:r>
              <a:rPr lang="en-US" sz="2800" b="1" i="1" dirty="0">
                <a:latin typeface="+mj-lt"/>
              </a:rPr>
              <a:t> F(x</a:t>
            </a:r>
            <a:r>
              <a:rPr lang="en-US" sz="2800" b="1" i="1" baseline="-30000" dirty="0">
                <a:latin typeface="+mj-lt"/>
              </a:rPr>
              <a:t>i </a:t>
            </a:r>
            <a:r>
              <a:rPr lang="en-US" sz="2800" b="1" i="1" baseline="-30000" dirty="0">
                <a:latin typeface="+mj-lt"/>
                <a:sym typeface="Symbol" pitchFamily="18" charset="2"/>
              </a:rPr>
              <a:t></a:t>
            </a:r>
            <a:r>
              <a:rPr lang="en-US" sz="2800" b="1" i="1" baseline="-30000" dirty="0">
                <a:latin typeface="+mj-lt"/>
              </a:rPr>
              <a:t>1 </a:t>
            </a:r>
            <a:r>
              <a:rPr lang="en-US" sz="2800" b="1" i="1" dirty="0">
                <a:latin typeface="+mj-lt"/>
              </a:rPr>
              <a:t>)</a:t>
            </a:r>
            <a:endParaRPr lang="en-US" sz="2800" b="1" i="1" dirty="0">
              <a:latin typeface="+mj-lt"/>
              <a:cs typeface="Arial" charset="0"/>
            </a:endParaRPr>
          </a:p>
        </p:txBody>
      </p:sp>
      <p:sp>
        <p:nvSpPr>
          <p:cNvPr id="9" name="Rectangle 30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0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Cumulative Dist. Function</a:t>
            </a:r>
            <a:endParaRPr lang="en-US" sz="40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10" name="مستطيل 9"/>
          <p:cNvSpPr/>
          <p:nvPr/>
        </p:nvSpPr>
        <p:spPr>
          <a:xfrm>
            <a:off x="0" y="785794"/>
            <a:ext cx="14382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FF3300"/>
                </a:solidFill>
                <a:latin typeface="+mj-lt"/>
                <a:cs typeface="Arial" charset="0"/>
              </a:rPr>
              <a:t>Result:</a:t>
            </a:r>
            <a:endParaRPr lang="en-US" sz="3200" b="1" dirty="0">
              <a:solidFill>
                <a:srgbClr val="FF3300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4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  <p:bldP spid="14374" grpId="0" autoUpdateAnimBg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0" y="1071546"/>
            <a:ext cx="8077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/>
            <a:r>
              <a:rPr lang="en-US" sz="3600" b="1" dirty="0" smtClean="0">
                <a:solidFill>
                  <a:schemeClr val="tx2"/>
                </a:solidFill>
                <a:latin typeface="+mj-lt"/>
                <a:cs typeface="Arial" charset="0"/>
              </a:rPr>
              <a:t>In </a:t>
            </a:r>
            <a:r>
              <a:rPr lang="en-US" sz="3600" b="1" dirty="0">
                <a:solidFill>
                  <a:schemeClr val="tx2"/>
                </a:solidFill>
                <a:latin typeface="+mj-lt"/>
                <a:cs typeface="Arial" charset="0"/>
              </a:rPr>
              <a:t>the previous example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  <a:cs typeface="Arial" charset="0"/>
              </a:rPr>
              <a:t>,</a:t>
            </a:r>
            <a:endParaRPr lang="en-US" sz="3600" b="1" dirty="0">
              <a:solidFill>
                <a:schemeClr val="tx2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4576" name="Object 0"/>
          <p:cNvGraphicFramePr>
            <a:graphicFrameLocks noChangeAspect="1"/>
          </p:cNvGraphicFramePr>
          <p:nvPr/>
        </p:nvGraphicFramePr>
        <p:xfrm>
          <a:off x="5429256" y="2928934"/>
          <a:ext cx="2857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Equation" r:id="rId3" imgW="977760" imgH="393480" progId="Equation.3">
                  <p:embed/>
                </p:oleObj>
              </mc:Choice>
              <mc:Fallback>
                <p:oleObj name="Equation" r:id="rId3" imgW="977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2928934"/>
                        <a:ext cx="28575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5130600" y="4799013"/>
          <a:ext cx="3254575" cy="1273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Equation" r:id="rId5" imgW="850680" imgH="393480" progId="Equation.3">
                  <p:embed/>
                </p:oleObj>
              </mc:Choice>
              <mc:Fallback>
                <p:oleObj name="Equation" r:id="rId5" imgW="850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600" y="4799013"/>
                        <a:ext cx="3254575" cy="1273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0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0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Cumulative Dist. Function</a:t>
            </a:r>
            <a:endParaRPr lang="en-US" sz="40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357158" y="4000504"/>
            <a:ext cx="8077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3200" dirty="0" smtClean="0">
                <a:solidFill>
                  <a:srgbClr val="FF0000"/>
                </a:solidFill>
                <a:latin typeface="Arial" charset="0"/>
              </a:rPr>
              <a:t>P(1 </a:t>
            </a:r>
            <a:r>
              <a:rPr lang="en-US" sz="3200" dirty="0">
                <a:solidFill>
                  <a:srgbClr val="FF0000"/>
                </a:solidFill>
                <a:latin typeface="Arial" charset="0"/>
              </a:rPr>
              <a:t>&lt; X </a:t>
            </a:r>
            <a:r>
              <a:rPr lang="en-US" sz="3200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sz="3200" dirty="0">
                <a:solidFill>
                  <a:srgbClr val="FF0000"/>
                </a:solidFill>
                <a:latin typeface="Arial" charset="0"/>
              </a:rPr>
              <a:t> 2) = F(2) </a:t>
            </a:r>
            <a:r>
              <a:rPr lang="en-US" sz="3200" dirty="0">
                <a:solidFill>
                  <a:srgbClr val="FF0000"/>
                </a:solidFill>
                <a:sym typeface="Symbol" pitchFamily="18" charset="2"/>
              </a:rPr>
              <a:t></a:t>
            </a:r>
            <a:r>
              <a:rPr lang="en-US" sz="3200" dirty="0">
                <a:solidFill>
                  <a:srgbClr val="FF0000"/>
                </a:solidFill>
                <a:latin typeface="Arial" charset="0"/>
              </a:rPr>
              <a:t> F(1</a:t>
            </a:r>
            <a:r>
              <a:rPr lang="en-US" sz="3200" dirty="0" smtClean="0">
                <a:solidFill>
                  <a:srgbClr val="FF0000"/>
                </a:solidFill>
                <a:latin typeface="Arial" charset="0"/>
              </a:rPr>
              <a:t>)</a:t>
            </a:r>
            <a:endParaRPr lang="en-US" sz="32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285720" y="1928802"/>
            <a:ext cx="8077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3200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P(0.5 </a:t>
            </a:r>
            <a:r>
              <a:rPr lang="en-US" sz="3200" i="1" dirty="0">
                <a:solidFill>
                  <a:srgbClr val="FF0000"/>
                </a:solidFill>
                <a:latin typeface="Arial" charset="0"/>
                <a:cs typeface="Arial" charset="0"/>
              </a:rPr>
              <a:t>&lt; X </a:t>
            </a:r>
            <a:r>
              <a:rPr lang="en-US" sz="3200" i="1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</a:t>
            </a:r>
            <a:r>
              <a:rPr lang="en-US" sz="3200" i="1" dirty="0">
                <a:solidFill>
                  <a:srgbClr val="FF0000"/>
                </a:solidFill>
                <a:latin typeface="Arial" charset="0"/>
                <a:cs typeface="Arial" charset="0"/>
              </a:rPr>
              <a:t> 1.5) = F(1.5) </a:t>
            </a:r>
            <a:r>
              <a:rPr lang="en-US" sz="3200" i="1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</a:t>
            </a:r>
            <a:r>
              <a:rPr lang="en-US" sz="3200" i="1" dirty="0">
                <a:solidFill>
                  <a:srgbClr val="FF0000"/>
                </a:solidFill>
                <a:latin typeface="Arial" charset="0"/>
                <a:cs typeface="Arial" charset="0"/>
              </a:rPr>
              <a:t> F(0.5</a:t>
            </a:r>
            <a:r>
              <a:rPr lang="en-US" sz="3200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)</a:t>
            </a:r>
            <a:endParaRPr lang="en-US" sz="3200" i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6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5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928670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n-US" sz="4000" b="1" dirty="0" smtClean="0">
                <a:latin typeface="+mj-lt"/>
                <a:cs typeface="Arial" charset="0"/>
              </a:rPr>
              <a:t>For </a:t>
            </a:r>
            <a:r>
              <a:rPr lang="en-US" sz="4000" b="1" dirty="0">
                <a:latin typeface="+mj-lt"/>
                <a:cs typeface="Arial" charset="0"/>
              </a:rPr>
              <a:t>any continuous random variable, </a:t>
            </a:r>
            <a:r>
              <a:rPr lang="en-US" sz="4000" b="1" i="1" dirty="0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  <a:r>
              <a:rPr lang="en-US" sz="4000" b="1" dirty="0">
                <a:latin typeface="+mj-lt"/>
                <a:cs typeface="Arial" charset="0"/>
              </a:rPr>
              <a:t>, there exists a non-negative function </a:t>
            </a:r>
            <a:r>
              <a:rPr lang="en-US" sz="4000" i="1" dirty="0">
                <a:solidFill>
                  <a:srgbClr val="FF0000"/>
                </a:solidFill>
                <a:latin typeface="+mj-lt"/>
                <a:cs typeface="Arial" charset="0"/>
              </a:rPr>
              <a:t>f(x)</a:t>
            </a:r>
            <a:r>
              <a:rPr lang="en-US" sz="4000" b="1" dirty="0">
                <a:latin typeface="+mj-lt"/>
                <a:cs typeface="Arial" charset="0"/>
              </a:rPr>
              <a:t>, called the probability density function </a:t>
            </a:r>
            <a:r>
              <a:rPr lang="en-US" sz="4000" b="1" dirty="0">
                <a:solidFill>
                  <a:srgbClr val="FF0000"/>
                </a:solidFill>
                <a:latin typeface="+mj-lt"/>
                <a:cs typeface="Arial" charset="0"/>
              </a:rPr>
              <a:t>(</a:t>
            </a:r>
            <a:r>
              <a:rPr lang="en-US" sz="4000" b="1" dirty="0" err="1">
                <a:solidFill>
                  <a:srgbClr val="FF0000"/>
                </a:solidFill>
                <a:latin typeface="+mj-lt"/>
                <a:cs typeface="Arial" charset="0"/>
              </a:rPr>
              <a:t>p.d.f</a:t>
            </a:r>
            <a:r>
              <a:rPr lang="en-US" sz="4000" b="1" dirty="0">
                <a:solidFill>
                  <a:srgbClr val="FF0000"/>
                </a:solidFill>
                <a:latin typeface="+mj-lt"/>
                <a:cs typeface="Arial" charset="0"/>
              </a:rPr>
              <a:t>) </a:t>
            </a:r>
            <a:r>
              <a:rPr lang="en-US" sz="4000" b="1" dirty="0">
                <a:latin typeface="+mj-lt"/>
                <a:cs typeface="Arial" charset="0"/>
              </a:rPr>
              <a:t>through which we can find probabilities of events expressed in term of </a:t>
            </a:r>
            <a:r>
              <a:rPr lang="en-US" sz="4000" b="1" i="1" dirty="0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  <a:r>
              <a:rPr lang="en-US" sz="4000" b="1" dirty="0">
                <a:latin typeface="+mj-lt"/>
                <a:cs typeface="Arial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Continuous Probability Distributions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7030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2643182"/>
            <a:ext cx="8929718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/>
          <a:p>
            <a:pPr indent="-180975" eaLnBrk="0" hangingPunct="0">
              <a:buFont typeface="Wingdings" pitchFamily="2" charset="2"/>
              <a:buChar char="q"/>
              <a:tabLst>
                <a:tab pos="539750" algn="l"/>
              </a:tabLst>
            </a:pPr>
            <a:r>
              <a:rPr lang="en-US" sz="4800" b="1" dirty="0" smtClean="0">
                <a:latin typeface="+mj-lt"/>
                <a:cs typeface="Arial" charset="0"/>
              </a:rPr>
              <a:t> Concept of Random Variable</a:t>
            </a:r>
            <a:endParaRPr lang="en-US" sz="4800" b="1" dirty="0">
              <a:latin typeface="+mj-lt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66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Contents</a:t>
            </a:r>
            <a:endParaRPr lang="en-US" sz="66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14282" y="4286256"/>
            <a:ext cx="8929718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/>
          <a:p>
            <a:pPr indent="-180975" eaLnBrk="0" hangingPunct="0">
              <a:buFont typeface="Wingdings" pitchFamily="2" charset="2"/>
              <a:buChar char="q"/>
              <a:tabLst>
                <a:tab pos="539750" algn="l"/>
              </a:tabLst>
            </a:pPr>
            <a:r>
              <a:rPr lang="en-US" sz="4400" b="1" dirty="0" smtClean="0">
                <a:latin typeface="+mj-lt"/>
                <a:cs typeface="Arial" charset="0"/>
              </a:rPr>
              <a:t> Discrete Probability Distribution</a:t>
            </a:r>
            <a:endParaRPr lang="en-US" sz="4400" b="1" dirty="0">
              <a:latin typeface="+mj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utoUpdateAnimBg="0"/>
      <p:bldP spid="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00034" y="4143380"/>
            <a:ext cx="25003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rgbClr val="FF0000"/>
                </a:solidFill>
                <a:latin typeface="+mj-lt"/>
                <a:cs typeface="Arial" charset="0"/>
              </a:rPr>
              <a:t>f: R </a:t>
            </a:r>
            <a:r>
              <a:rPr lang="en-US" sz="3200" i="1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</a:t>
            </a:r>
            <a:r>
              <a:rPr lang="en-US" sz="3200" i="1" dirty="0">
                <a:solidFill>
                  <a:srgbClr val="FF0000"/>
                </a:solidFill>
                <a:latin typeface="+mj-lt"/>
                <a:cs typeface="Arial" charset="0"/>
              </a:rPr>
              <a:t> [0, </a:t>
            </a:r>
            <a:r>
              <a:rPr lang="en-US" sz="3200" i="1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</a:t>
            </a:r>
            <a:r>
              <a:rPr lang="en-US" sz="3200" i="1" dirty="0">
                <a:solidFill>
                  <a:srgbClr val="FF0000"/>
                </a:solidFill>
                <a:latin typeface="+mj-lt"/>
                <a:cs typeface="Arial" charset="0"/>
              </a:rPr>
              <a:t>)</a:t>
            </a:r>
            <a:endParaRPr lang="en-US" sz="3200" i="1" dirty="0">
              <a:solidFill>
                <a:srgbClr val="FF0000"/>
              </a:solidFill>
              <a:latin typeface="+mj-lt"/>
              <a:cs typeface="Arial" charset="0"/>
              <a:sym typeface="Symbol" pitchFamily="18" charset="2"/>
            </a:endParaRP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3995726" y="4786322"/>
            <a:ext cx="5148274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endParaRPr lang="en-US" sz="1000" dirty="0">
              <a:latin typeface="Arial" charset="0"/>
              <a:cs typeface="Arial" charset="0"/>
            </a:endParaRPr>
          </a:p>
          <a:p>
            <a:pPr algn="just" eaLnBrk="0" hangingPunct="0"/>
            <a:r>
              <a:rPr lang="en-US" sz="1000" dirty="0">
                <a:latin typeface="Arial" charset="0"/>
                <a:cs typeface="Arial" charset="0"/>
              </a:rPr>
              <a:t> </a:t>
            </a:r>
          </a:p>
          <a:p>
            <a:pPr algn="just" eaLnBrk="0" hangingPunct="0"/>
            <a:r>
              <a:rPr lang="en-US" sz="2000" dirty="0" smtClean="0">
                <a:latin typeface="Arial" charset="0"/>
                <a:cs typeface="Arial" charset="0"/>
                <a:sym typeface="Symbol" pitchFamily="18" charset="2"/>
              </a:rPr>
              <a:t>        </a:t>
            </a:r>
            <a:r>
              <a:rPr lang="en-US" sz="2800" b="1" i="1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= area under the curve</a:t>
            </a:r>
          </a:p>
          <a:p>
            <a:pPr algn="just" eaLnBrk="0" hangingPunct="0"/>
            <a:r>
              <a:rPr lang="en-US" sz="2800" b="1" i="1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           of f(x) and over the</a:t>
            </a:r>
          </a:p>
          <a:p>
            <a:pPr eaLnBrk="0" hangingPunct="0"/>
            <a:r>
              <a:rPr lang="en-US" sz="2800" b="1" i="1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            region A</a:t>
            </a:r>
            <a:r>
              <a:rPr lang="en-GB" sz="2800" b="1" i="1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 </a:t>
            </a:r>
          </a:p>
        </p:txBody>
      </p:sp>
      <p:graphicFrame>
        <p:nvGraphicFramePr>
          <p:cNvPr id="25600" name="Object 0"/>
          <p:cNvGraphicFramePr>
            <a:graphicFrameLocks noChangeAspect="1"/>
          </p:cNvGraphicFramePr>
          <p:nvPr/>
        </p:nvGraphicFramePr>
        <p:xfrm>
          <a:off x="4286248" y="928670"/>
          <a:ext cx="4149174" cy="1341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Equation" r:id="rId3" imgW="1485720" imgH="482400" progId="Equation.3">
                  <p:embed/>
                </p:oleObj>
              </mc:Choice>
              <mc:Fallback>
                <p:oleObj name="Equation" r:id="rId3" imgW="1485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928670"/>
                        <a:ext cx="4149174" cy="1341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4357686" y="3786190"/>
          <a:ext cx="3879069" cy="1214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Equation" r:id="rId5" imgW="1269720" imgH="393480" progId="Equation.3">
                  <p:embed/>
                </p:oleObj>
              </mc:Choice>
              <mc:Fallback>
                <p:oleObj name="Equation" r:id="rId5" imgW="1269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3786190"/>
                        <a:ext cx="3879069" cy="1214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Continuous Probability Distributions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785794"/>
            <a:ext cx="4286248" cy="3210803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4286248" y="2071678"/>
            <a:ext cx="4857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800" b="1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= area under the curve         of  f(x) and over the interval (</a:t>
            </a:r>
            <a:r>
              <a:rPr lang="en-US" sz="2800" b="1" i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a,b</a:t>
            </a:r>
            <a:r>
              <a:rPr lang="en-US" sz="2800" b="1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)</a:t>
            </a:r>
            <a:endParaRPr lang="en-US" sz="1100" b="1" i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01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  <p:bldP spid="15384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5357818" y="3714752"/>
          <a:ext cx="3500462" cy="1697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Equation" r:id="rId3" imgW="990360" imgH="482400" progId="Equation.3">
                  <p:embed/>
                </p:oleObj>
              </mc:Choice>
              <mc:Fallback>
                <p:oleObj name="Equation" r:id="rId3" imgW="990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3714752"/>
                        <a:ext cx="3500462" cy="16976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Continuous Probability Distributions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857232"/>
            <a:ext cx="3005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3300"/>
                </a:solidFill>
                <a:latin typeface="+mj-lt"/>
                <a:cs typeface="Arial" charset="0"/>
              </a:rPr>
              <a:t>Definition 3.6:</a:t>
            </a:r>
            <a:endParaRPr lang="en-US" sz="3600" dirty="0">
              <a:latin typeface="+mj-lt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1571612"/>
            <a:ext cx="892971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28600" indent="-457200" algn="just">
              <a:tabLst>
                <a:tab pos="457200" algn="l"/>
              </a:tabLst>
            </a:pPr>
            <a:r>
              <a:rPr lang="en-US" sz="3600" b="1" dirty="0" smtClean="0">
                <a:latin typeface="+mj-lt"/>
                <a:cs typeface="Arial" charset="0"/>
              </a:rPr>
              <a:t>The function </a:t>
            </a:r>
            <a:r>
              <a:rPr lang="en-US" sz="3600" i="1" dirty="0" smtClean="0">
                <a:solidFill>
                  <a:srgbClr val="FF0000"/>
                </a:solidFill>
                <a:latin typeface="+mj-lt"/>
                <a:cs typeface="Arial" charset="0"/>
              </a:rPr>
              <a:t>f(x)</a:t>
            </a:r>
            <a:r>
              <a:rPr lang="en-US" sz="3600" b="1" dirty="0" smtClean="0">
                <a:latin typeface="+mj-lt"/>
                <a:cs typeface="Arial" charset="0"/>
              </a:rPr>
              <a:t> is a probability density function (</a:t>
            </a:r>
            <a:r>
              <a:rPr lang="en-US" sz="3600" b="1" dirty="0" err="1" smtClean="0">
                <a:latin typeface="+mj-lt"/>
                <a:cs typeface="Arial" charset="0"/>
              </a:rPr>
              <a:t>pdf</a:t>
            </a:r>
            <a:r>
              <a:rPr lang="en-US" sz="3600" b="1" dirty="0" smtClean="0">
                <a:latin typeface="+mj-lt"/>
                <a:cs typeface="Arial" charset="0"/>
              </a:rPr>
              <a:t>) for a continuous random variable </a:t>
            </a:r>
            <a:r>
              <a:rPr lang="en-US" sz="3600" b="1" i="1" dirty="0" smtClean="0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  <a:r>
              <a:rPr lang="en-US" sz="3600" b="1" dirty="0" smtClean="0">
                <a:latin typeface="+mj-lt"/>
                <a:cs typeface="Arial" charset="0"/>
              </a:rPr>
              <a:t>, defined on the set of real numbers, if:</a:t>
            </a:r>
            <a:endParaRPr lang="en-US" sz="3600" b="1" dirty="0">
              <a:latin typeface="+mj-lt"/>
              <a:cs typeface="Arial" charset="0"/>
              <a:sym typeface="Symbol" pitchFamily="18" charset="2"/>
            </a:endParaRPr>
          </a:p>
        </p:txBody>
      </p:sp>
      <p:graphicFrame>
        <p:nvGraphicFramePr>
          <p:cNvPr id="26627" name="Object 0"/>
          <p:cNvGraphicFramePr>
            <a:graphicFrameLocks noChangeAspect="1"/>
          </p:cNvGraphicFramePr>
          <p:nvPr/>
        </p:nvGraphicFramePr>
        <p:xfrm>
          <a:off x="285720" y="5143512"/>
          <a:ext cx="4752975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name="Equation" r:id="rId5" imgW="1701720" imgH="482400" progId="Equation.3">
                  <p:embed/>
                </p:oleObj>
              </mc:Choice>
              <mc:Fallback>
                <p:oleObj name="Equation" r:id="rId5" imgW="1701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5143512"/>
                        <a:ext cx="4752975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5286380" y="5500702"/>
            <a:ext cx="3570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457200" algn="just" eaLnBrk="0" hangingPunct="0">
              <a:tabLst>
                <a:tab pos="457200" algn="l"/>
              </a:tabLst>
            </a:pPr>
            <a:r>
              <a:rPr lang="en-US" sz="3200" i="1" dirty="0" smtClean="0">
                <a:latin typeface="Arial" charset="0"/>
                <a:cs typeface="+mn-cs"/>
                <a:sym typeface="Symbol" pitchFamily="18" charset="2"/>
              </a:rPr>
              <a:t></a:t>
            </a:r>
            <a:r>
              <a:rPr lang="en-US" sz="3200" i="1" dirty="0" smtClean="0">
                <a:latin typeface="Arial" charset="0"/>
                <a:cs typeface="+mn-cs"/>
              </a:rPr>
              <a:t>   a, b </a:t>
            </a:r>
            <a:r>
              <a:rPr lang="en-US" sz="3200" i="1" dirty="0" smtClean="0">
                <a:latin typeface="Arial" charset="0"/>
                <a:cs typeface="+mn-cs"/>
                <a:sym typeface="Symbol" pitchFamily="18" charset="2"/>
              </a:rPr>
              <a:t> </a:t>
            </a:r>
            <a:r>
              <a:rPr lang="en-US" sz="3200" i="1" dirty="0" smtClean="0">
                <a:latin typeface="Arial" charset="0"/>
                <a:cs typeface="+mn-cs"/>
              </a:rPr>
              <a:t>R ; a </a:t>
            </a:r>
            <a:r>
              <a:rPr lang="en-US" sz="3200" i="1" dirty="0" smtClean="0">
                <a:latin typeface="Arial" charset="0"/>
                <a:cs typeface="+mn-cs"/>
                <a:sym typeface="Symbol" pitchFamily="18" charset="2"/>
              </a:rPr>
              <a:t> </a:t>
            </a:r>
            <a:r>
              <a:rPr lang="en-US" sz="3200" i="1" dirty="0" smtClean="0">
                <a:latin typeface="Arial" charset="0"/>
                <a:cs typeface="+mn-cs"/>
              </a:rPr>
              <a:t>b</a:t>
            </a:r>
            <a:endParaRPr lang="en-US" sz="3200" i="1" dirty="0">
              <a:latin typeface="Arial" charset="0"/>
              <a:cs typeface="+mn-cs"/>
              <a:sym typeface="Symbol" pitchFamily="18" charset="2"/>
            </a:endParaRP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254000" y="4357688"/>
          <a:ext cx="478631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Equation" r:id="rId7" imgW="1511280" imgH="203040" progId="Equation.3">
                  <p:embed/>
                </p:oleObj>
              </mc:Choice>
              <mc:Fallback>
                <p:oleObj name="Equation" r:id="rId7" imgW="1511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4357688"/>
                        <a:ext cx="4786313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22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1438" y="4229403"/>
            <a:ext cx="8858280" cy="248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-228600" algn="just" eaLnBrk="0" hangingPunct="0">
              <a:lnSpc>
                <a:spcPct val="150000"/>
              </a:lnSpc>
              <a:tabLst>
                <a:tab pos="457200" algn="l"/>
              </a:tabLst>
            </a:pPr>
            <a:r>
              <a:rPr lang="en-US" sz="3600" i="1" dirty="0" smtClean="0">
                <a:latin typeface="+mj-lt"/>
                <a:cs typeface="Arial" charset="0"/>
                <a:sym typeface="Symbol" pitchFamily="18" charset="2"/>
              </a:rPr>
              <a:t>P(a </a:t>
            </a:r>
            <a:r>
              <a:rPr lang="en-US" sz="3600" i="1" dirty="0">
                <a:latin typeface="+mj-lt"/>
                <a:cs typeface="Arial" charset="0"/>
                <a:sym typeface="Symbol" pitchFamily="18" charset="2"/>
              </a:rPr>
              <a:t></a:t>
            </a:r>
            <a:r>
              <a:rPr lang="en-US" sz="3600" i="1" dirty="0">
                <a:latin typeface="+mj-lt"/>
                <a:cs typeface="Arial" charset="0"/>
              </a:rPr>
              <a:t> X </a:t>
            </a:r>
            <a:r>
              <a:rPr lang="en-US" sz="3600" i="1" dirty="0">
                <a:latin typeface="+mj-lt"/>
                <a:cs typeface="Arial" charset="0"/>
                <a:sym typeface="Symbol" pitchFamily="18" charset="2"/>
              </a:rPr>
              <a:t></a:t>
            </a:r>
            <a:r>
              <a:rPr lang="en-US" sz="3600" i="1" dirty="0">
                <a:latin typeface="+mj-lt"/>
                <a:cs typeface="Arial" charset="0"/>
              </a:rPr>
              <a:t> b)= P(a &lt; X </a:t>
            </a:r>
            <a:r>
              <a:rPr lang="en-US" sz="3600" i="1" dirty="0">
                <a:latin typeface="+mj-lt"/>
                <a:cs typeface="Arial" charset="0"/>
                <a:sym typeface="Symbol" pitchFamily="18" charset="2"/>
              </a:rPr>
              <a:t></a:t>
            </a:r>
            <a:r>
              <a:rPr lang="en-US" sz="3600" i="1" dirty="0">
                <a:latin typeface="+mj-lt"/>
                <a:cs typeface="Arial" charset="0"/>
              </a:rPr>
              <a:t> b</a:t>
            </a:r>
            <a:r>
              <a:rPr lang="en-US" sz="3600" i="1" dirty="0" smtClean="0">
                <a:latin typeface="+mj-lt"/>
                <a:cs typeface="Arial" charset="0"/>
              </a:rPr>
              <a:t>)</a:t>
            </a:r>
          </a:p>
          <a:p>
            <a:pPr indent="-228600" algn="just" eaLnBrk="0" hangingPunct="0">
              <a:lnSpc>
                <a:spcPct val="150000"/>
              </a:lnSpc>
              <a:tabLst>
                <a:tab pos="457200" algn="l"/>
              </a:tabLst>
            </a:pPr>
            <a:r>
              <a:rPr lang="en-US" sz="3600" i="1" dirty="0" smtClean="0">
                <a:latin typeface="+mj-lt"/>
                <a:cs typeface="Arial" charset="0"/>
              </a:rPr>
              <a:t>                    = </a:t>
            </a:r>
            <a:r>
              <a:rPr lang="en-US" sz="3600" i="1" dirty="0">
                <a:latin typeface="+mj-lt"/>
                <a:cs typeface="Arial" charset="0"/>
              </a:rPr>
              <a:t>P(a </a:t>
            </a:r>
            <a:r>
              <a:rPr lang="en-US" sz="3600" i="1" dirty="0">
                <a:latin typeface="+mj-lt"/>
                <a:cs typeface="Arial" charset="0"/>
                <a:sym typeface="Symbol" pitchFamily="18" charset="2"/>
              </a:rPr>
              <a:t></a:t>
            </a:r>
            <a:r>
              <a:rPr lang="en-US" sz="3600" i="1" dirty="0">
                <a:latin typeface="+mj-lt"/>
                <a:cs typeface="Arial" charset="0"/>
              </a:rPr>
              <a:t> X &lt; b</a:t>
            </a:r>
            <a:r>
              <a:rPr lang="en-US" sz="3600" i="1" dirty="0" smtClean="0">
                <a:latin typeface="+mj-lt"/>
                <a:cs typeface="Arial" charset="0"/>
              </a:rPr>
              <a:t>)</a:t>
            </a:r>
          </a:p>
          <a:p>
            <a:pPr indent="-228600" algn="just" eaLnBrk="0" hangingPunct="0">
              <a:lnSpc>
                <a:spcPct val="150000"/>
              </a:lnSpc>
              <a:tabLst>
                <a:tab pos="457200" algn="l"/>
              </a:tabLst>
            </a:pPr>
            <a:r>
              <a:rPr lang="en-US" sz="3600" i="1" dirty="0" smtClean="0">
                <a:latin typeface="+mj-lt"/>
                <a:cs typeface="Arial" charset="0"/>
              </a:rPr>
              <a:t>                    = </a:t>
            </a:r>
            <a:r>
              <a:rPr lang="en-US" sz="3600" i="1" dirty="0">
                <a:latin typeface="+mj-lt"/>
                <a:cs typeface="Arial" charset="0"/>
              </a:rPr>
              <a:t>P(a &lt; X &lt; b</a:t>
            </a:r>
            <a:r>
              <a:rPr lang="en-US" sz="3600" i="1" dirty="0" smtClean="0">
                <a:latin typeface="+mj-lt"/>
                <a:cs typeface="Arial" charset="0"/>
              </a:rPr>
              <a:t>)</a:t>
            </a:r>
            <a:endParaRPr lang="en-US" sz="3600" dirty="0">
              <a:latin typeface="+mj-lt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Continuous Probability Distributions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857232"/>
            <a:ext cx="13773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3300"/>
                </a:solidFill>
                <a:cs typeface="Arial" charset="0"/>
              </a:rPr>
              <a:t> Note: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0" y="1428736"/>
            <a:ext cx="885828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400" b="1" dirty="0" smtClean="0"/>
              <a:t>We shall concern ourselves with computing prob. for various intervals of  continuous random variables such as </a:t>
            </a:r>
            <a:r>
              <a:rPr lang="en-GB" sz="3400" i="1" dirty="0" smtClean="0">
                <a:solidFill>
                  <a:srgbClr val="FF0000"/>
                </a:solidFill>
              </a:rPr>
              <a:t>P(a &lt; X &lt; b),</a:t>
            </a:r>
          </a:p>
          <a:p>
            <a:pPr algn="just"/>
            <a:r>
              <a:rPr lang="en-GB" sz="3400" i="1" dirty="0" smtClean="0">
                <a:solidFill>
                  <a:srgbClr val="FF0000"/>
                </a:solidFill>
              </a:rPr>
              <a:t> P(W &gt; c)</a:t>
            </a:r>
            <a:r>
              <a:rPr lang="en-GB" sz="3400" b="1" dirty="0" smtClean="0"/>
              <a:t>, and so forth. </a:t>
            </a:r>
          </a:p>
          <a:p>
            <a:pPr algn="just"/>
            <a:r>
              <a:rPr lang="en-GB" sz="3400" b="1" dirty="0" smtClean="0">
                <a:solidFill>
                  <a:srgbClr val="FF0000"/>
                </a:solidFill>
              </a:rPr>
              <a:t>Note that when X is continuous,</a:t>
            </a:r>
            <a:endParaRPr lang="en-US" sz="3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9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 build="p"/>
      <p:bldP spid="10" grpId="0"/>
      <p:bldP spid="1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31" name="Group 23"/>
          <p:cNvGrpSpPr>
            <a:grpSpLocks/>
          </p:cNvGrpSpPr>
          <p:nvPr/>
        </p:nvGrpSpPr>
        <p:grpSpPr bwMode="auto">
          <a:xfrm>
            <a:off x="357158" y="3175"/>
            <a:ext cx="8786842" cy="6702425"/>
            <a:chOff x="336" y="2"/>
            <a:chExt cx="4848" cy="4222"/>
          </a:xfrm>
        </p:grpSpPr>
        <p:pic>
          <p:nvPicPr>
            <p:cNvPr id="174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8" y="13"/>
              <a:ext cx="2019" cy="1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76" y="2"/>
              <a:ext cx="2016" cy="1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7418" name="Object 10"/>
            <p:cNvGraphicFramePr>
              <a:graphicFrameLocks noChangeAspect="1"/>
            </p:cNvGraphicFramePr>
            <p:nvPr/>
          </p:nvGraphicFramePr>
          <p:xfrm>
            <a:off x="3285" y="1433"/>
            <a:ext cx="1419" cy="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4" r:id="rId5" imgW="1460500" imgH="647700" progId="Equation.3">
                    <p:embed/>
                  </p:oleObj>
                </mc:Choice>
                <mc:Fallback>
                  <p:oleObj r:id="rId5" imgW="1460500" imgH="647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5" y="1433"/>
                          <a:ext cx="1419" cy="6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7420" name="Picture 1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8" y="2018"/>
              <a:ext cx="2016" cy="1505"/>
            </a:xfrm>
            <a:prstGeom prst="rect">
              <a:avLst/>
            </a:prstGeom>
            <a:noFill/>
          </p:spPr>
        </p:pic>
        <p:pic>
          <p:nvPicPr>
            <p:cNvPr id="17422" name="Picture 1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976" y="2016"/>
              <a:ext cx="2016" cy="1507"/>
            </a:xfrm>
            <a:prstGeom prst="rect">
              <a:avLst/>
            </a:prstGeom>
            <a:noFill/>
          </p:spPr>
        </p:pic>
        <p:graphicFrame>
          <p:nvGraphicFramePr>
            <p:cNvPr id="17424" name="Object 16"/>
            <p:cNvGraphicFramePr>
              <a:graphicFrameLocks noChangeAspect="1"/>
            </p:cNvGraphicFramePr>
            <p:nvPr/>
          </p:nvGraphicFramePr>
          <p:xfrm>
            <a:off x="960" y="3408"/>
            <a:ext cx="1128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5" r:id="rId9" imgW="1181100" imgH="647700" progId="Equation.3">
                    <p:embed/>
                  </p:oleObj>
                </mc:Choice>
                <mc:Fallback>
                  <p:oleObj r:id="rId9" imgW="1181100" imgH="647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408"/>
                          <a:ext cx="1128" cy="6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6" name="Object 18"/>
            <p:cNvGraphicFramePr>
              <a:graphicFrameLocks noChangeAspect="1"/>
            </p:cNvGraphicFramePr>
            <p:nvPr/>
          </p:nvGraphicFramePr>
          <p:xfrm>
            <a:off x="3456" y="3408"/>
            <a:ext cx="1152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6" r:id="rId11" imgW="1193800" imgH="647700" progId="Equation.3">
                    <p:embed/>
                  </p:oleObj>
                </mc:Choice>
                <mc:Fallback>
                  <p:oleObj r:id="rId11" imgW="1193800" imgH="647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408"/>
                          <a:ext cx="1152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8" name="Rectangle 20"/>
            <p:cNvSpPr>
              <a:spLocks noChangeArrowheads="1"/>
            </p:cNvSpPr>
            <p:nvPr/>
          </p:nvSpPr>
          <p:spPr bwMode="auto">
            <a:xfrm>
              <a:off x="336" y="96"/>
              <a:ext cx="4848" cy="4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>
              <a:off x="2784" y="96"/>
              <a:ext cx="0" cy="4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 flipH="1">
              <a:off x="336" y="2064"/>
              <a:ext cx="48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759877" y="2368550"/>
          <a:ext cx="4052892" cy="70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Equation" r:id="rId13" imgW="1841400" imgH="355320" progId="Equation.3">
                  <p:embed/>
                </p:oleObj>
              </mc:Choice>
              <mc:Fallback>
                <p:oleObj name="Equation" r:id="rId13" imgW="184140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877" y="2368550"/>
                        <a:ext cx="4052892" cy="703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736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1571612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800" b="1" dirty="0" smtClean="0">
                <a:latin typeface="+mj-lt"/>
                <a:cs typeface="Arial" charset="0"/>
              </a:rPr>
              <a:t>Suppose </a:t>
            </a:r>
            <a:r>
              <a:rPr lang="en-US" sz="2800" b="1" dirty="0">
                <a:latin typeface="+mj-lt"/>
                <a:cs typeface="Arial" charset="0"/>
              </a:rPr>
              <a:t>that the error in the reaction temperature, in </a:t>
            </a:r>
            <a:r>
              <a:rPr lang="en-US" sz="2800" b="1" baseline="30000" dirty="0" err="1">
                <a:latin typeface="+mj-lt"/>
                <a:cs typeface="Arial" charset="0"/>
              </a:rPr>
              <a:t>o</a:t>
            </a:r>
            <a:r>
              <a:rPr lang="en-US" sz="2800" b="1" dirty="0" err="1">
                <a:latin typeface="+mj-lt"/>
                <a:cs typeface="Arial" charset="0"/>
              </a:rPr>
              <a:t>C</a:t>
            </a:r>
            <a:r>
              <a:rPr lang="en-US" sz="2800" b="1" dirty="0">
                <a:latin typeface="+mj-lt"/>
                <a:cs typeface="Arial" charset="0"/>
              </a:rPr>
              <a:t>, for a controlled laboratory experiment is a continuous random variable </a:t>
            </a:r>
            <a:r>
              <a:rPr lang="en-US" sz="2800" b="1" i="1" dirty="0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  <a:r>
              <a:rPr lang="en-US" sz="2800" b="1" dirty="0">
                <a:latin typeface="+mj-lt"/>
                <a:cs typeface="Arial" charset="0"/>
              </a:rPr>
              <a:t> having the following probability  density function: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857488" y="3071810"/>
          <a:ext cx="3857652" cy="161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r:id="rId3" imgW="1803400" imgH="749300" progId="Equation.3">
                  <p:embed/>
                </p:oleObj>
              </mc:Choice>
              <mc:Fallback>
                <p:oleObj r:id="rId3" imgW="1803400" imgH="749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3071810"/>
                        <a:ext cx="3857652" cy="161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5429256" y="4857760"/>
          <a:ext cx="2568575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name="Equation" r:id="rId5" imgW="1066680" imgH="482400" progId="Equation.3">
                  <p:embed/>
                </p:oleObj>
              </mc:Choice>
              <mc:Fallback>
                <p:oleObj name="Equation" r:id="rId5" imgW="1066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4857760"/>
                        <a:ext cx="2568575" cy="1157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Continuous Probability Distributions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857232"/>
            <a:ext cx="2775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FF3300"/>
                </a:solidFill>
                <a:latin typeface="+mj-lt"/>
                <a:cs typeface="Arial" charset="0"/>
              </a:rPr>
              <a:t>Example 3.6:</a:t>
            </a:r>
            <a:endParaRPr lang="en-US" sz="3600" dirty="0">
              <a:solidFill>
                <a:srgbClr val="FF3300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0" y="5000636"/>
          <a:ext cx="4876802" cy="64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0" name="Equation" r:id="rId7" imgW="1638000" imgH="215640" progId="Equation.3">
                  <p:embed/>
                </p:oleObj>
              </mc:Choice>
              <mc:Fallback>
                <p:oleObj name="Equation" r:id="rId7" imgW="1638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000636"/>
                        <a:ext cx="4876802" cy="64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0" y="5857892"/>
          <a:ext cx="4357686" cy="6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Equation" r:id="rId9" imgW="1396800" imgH="215640" progId="Equation.3">
                  <p:embed/>
                </p:oleObj>
              </mc:Choice>
              <mc:Fallback>
                <p:oleObj name="Equation" r:id="rId9" imgW="1396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57892"/>
                        <a:ext cx="4357686" cy="67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83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0" y="785794"/>
            <a:ext cx="892971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solidFill>
                  <a:srgbClr val="FF3300"/>
                </a:solidFill>
                <a:latin typeface="+mj-lt"/>
                <a:cs typeface="Arial" charset="0"/>
              </a:rPr>
              <a:t>Solution:</a:t>
            </a:r>
          </a:p>
          <a:p>
            <a:pPr algn="just" eaLnBrk="0" hangingPunct="0"/>
            <a:r>
              <a:rPr lang="en-US" sz="3600" b="1" dirty="0">
                <a:solidFill>
                  <a:srgbClr val="FF0000"/>
                </a:solidFill>
                <a:latin typeface="+mj-lt"/>
                <a:cs typeface="Arial" charset="0"/>
              </a:rPr>
              <a:t>X </a:t>
            </a:r>
            <a:r>
              <a:rPr lang="en-US" sz="3600" b="1" dirty="0" smtClean="0">
                <a:latin typeface="+mj-lt"/>
                <a:cs typeface="Arial" charset="0"/>
              </a:rPr>
              <a:t>=</a:t>
            </a:r>
            <a:r>
              <a:rPr lang="en-US" sz="3400" b="1" dirty="0" smtClean="0">
                <a:latin typeface="+mj-lt"/>
                <a:cs typeface="Arial" charset="0"/>
              </a:rPr>
              <a:t>the </a:t>
            </a:r>
            <a:r>
              <a:rPr lang="en-US" sz="3400" b="1" dirty="0">
                <a:latin typeface="+mj-lt"/>
                <a:cs typeface="Arial" charset="0"/>
              </a:rPr>
              <a:t>error in the </a:t>
            </a:r>
            <a:r>
              <a:rPr lang="en-US" sz="3400" b="1" dirty="0" smtClean="0">
                <a:latin typeface="+mj-lt"/>
                <a:cs typeface="Arial" charset="0"/>
              </a:rPr>
              <a:t>reaction temperature </a:t>
            </a:r>
            <a:r>
              <a:rPr lang="en-US" sz="3400" b="1" dirty="0">
                <a:latin typeface="+mj-lt"/>
                <a:cs typeface="Arial" charset="0"/>
              </a:rPr>
              <a:t>in </a:t>
            </a:r>
            <a:r>
              <a:rPr lang="en-US" sz="3400" b="1" baseline="30000" dirty="0" err="1">
                <a:latin typeface="+mj-lt"/>
                <a:cs typeface="Arial" charset="0"/>
              </a:rPr>
              <a:t>o</a:t>
            </a:r>
            <a:r>
              <a:rPr lang="en-US" sz="3400" b="1" dirty="0" err="1">
                <a:latin typeface="+mj-lt"/>
                <a:cs typeface="Arial" charset="0"/>
              </a:rPr>
              <a:t>C.</a:t>
            </a:r>
            <a:endParaRPr lang="en-US" sz="3400" b="1" dirty="0">
              <a:latin typeface="+mj-lt"/>
              <a:cs typeface="Arial" charset="0"/>
            </a:endParaRPr>
          </a:p>
          <a:p>
            <a:pPr algn="just" eaLnBrk="0" hangingPunct="0"/>
            <a:r>
              <a:rPr lang="en-US" sz="3600" b="1" i="1" dirty="0" smtClean="0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  <a:cs typeface="Arial" charset="0"/>
              </a:rPr>
              <a:t>   </a:t>
            </a:r>
            <a:r>
              <a:rPr lang="en-US" sz="3600" b="1" dirty="0">
                <a:solidFill>
                  <a:srgbClr val="FF0000"/>
                </a:solidFill>
                <a:latin typeface="+mj-lt"/>
                <a:cs typeface="Arial" charset="0"/>
              </a:rPr>
              <a:t>is continuous r. v.</a:t>
            </a:r>
          </a:p>
        </p:txBody>
      </p:sp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87031" y="2857496"/>
          <a:ext cx="4270655" cy="17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r:id="rId3" imgW="1803400" imgH="749300" progId="Equation.3">
                  <p:embed/>
                </p:oleObj>
              </mc:Choice>
              <mc:Fallback>
                <p:oleObj r:id="rId3" imgW="1803400" imgH="749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31" y="2857496"/>
                        <a:ext cx="4270655" cy="17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06542" y="2571744"/>
            <a:ext cx="4390242" cy="300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Continuous Probability Distributions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299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428960" y="994460"/>
            <a:ext cx="542932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sz="3200" b="1" dirty="0" smtClean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because </a:t>
            </a:r>
            <a:r>
              <a:rPr lang="en-US" sz="3200" i="1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f(x)</a:t>
            </a:r>
            <a:r>
              <a:rPr lang="en-US" sz="3200" b="1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 is a quadratic function</a:t>
            </a:r>
            <a:r>
              <a:rPr lang="en-US" sz="3200" b="1" dirty="0" smtClean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.</a:t>
            </a:r>
            <a:r>
              <a:rPr lang="en-US" sz="3200" b="1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	</a:t>
            </a:r>
            <a:endParaRPr lang="en-GB" sz="3200" b="1" dirty="0">
              <a:solidFill>
                <a:srgbClr val="FF0000"/>
              </a:solidFill>
              <a:latin typeface="Arial" charset="0"/>
              <a:cs typeface="Arial" charset="0"/>
              <a:sym typeface="Symbol" pitchFamily="18" charset="2"/>
            </a:endParaRP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928662" y="1928802"/>
          <a:ext cx="6961187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name="Equation" r:id="rId3" imgW="2489040" imgH="482400" progId="Equation.3">
                  <p:embed/>
                </p:oleObj>
              </mc:Choice>
              <mc:Fallback>
                <p:oleObj name="Equation" r:id="rId3" imgW="24890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928802"/>
                        <a:ext cx="6961187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1428728" y="3714752"/>
          <a:ext cx="5347928" cy="150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7" name="Equation" r:id="rId5" imgW="1714320" imgH="482400" progId="Equation.3">
                  <p:embed/>
                </p:oleObj>
              </mc:Choice>
              <mc:Fallback>
                <p:oleObj name="Equation" r:id="rId5" imgW="1714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3714752"/>
                        <a:ext cx="5347928" cy="1500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1500166" y="5357826"/>
          <a:ext cx="3214710" cy="1223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" name="Equation" r:id="rId7" imgW="1041120" imgH="393480" progId="Equation.3">
                  <p:embed/>
                </p:oleObj>
              </mc:Choice>
              <mc:Fallback>
                <p:oleObj name="Equation" r:id="rId7" imgW="1041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5357826"/>
                        <a:ext cx="3214710" cy="1223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29400" y="4286256"/>
            <a:ext cx="2514600" cy="198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Continuous Probability Distributions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graphicFrame>
        <p:nvGraphicFramePr>
          <p:cNvPr id="90121" name="Object 9"/>
          <p:cNvGraphicFramePr>
            <a:graphicFrameLocks noChangeAspect="1"/>
          </p:cNvGraphicFramePr>
          <p:nvPr/>
        </p:nvGraphicFramePr>
        <p:xfrm>
          <a:off x="0" y="928670"/>
          <a:ext cx="32797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9" name="Equation" r:id="rId10" imgW="1015920" imgH="215640" progId="Equation.3">
                  <p:embed/>
                </p:oleObj>
              </mc:Choice>
              <mc:Fallback>
                <p:oleObj name="Equation" r:id="rId10" imgW="1015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28670"/>
                        <a:ext cx="327977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604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48" name="Object 0"/>
          <p:cNvGraphicFramePr>
            <a:graphicFrameLocks noChangeAspect="1"/>
          </p:cNvGraphicFramePr>
          <p:nvPr/>
        </p:nvGraphicFramePr>
        <p:xfrm>
          <a:off x="3428992" y="714375"/>
          <a:ext cx="4141787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Equation" r:id="rId3" imgW="1333440" imgH="482400" progId="Equation.3">
                  <p:embed/>
                </p:oleObj>
              </mc:Choice>
              <mc:Fallback>
                <p:oleObj name="Equation" r:id="rId3" imgW="1333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714375"/>
                        <a:ext cx="4141787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1428728" y="2285992"/>
          <a:ext cx="2952784" cy="1484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4" name="Equation" r:id="rId5" imgW="952200" imgH="482400" progId="Equation.3">
                  <p:embed/>
                </p:oleObj>
              </mc:Choice>
              <mc:Fallback>
                <p:oleObj name="Equation" r:id="rId5" imgW="952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2285992"/>
                        <a:ext cx="2952784" cy="14848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500166" y="4071942"/>
          <a:ext cx="2571768" cy="1352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Equation" r:id="rId7" imgW="749160" imgH="393480" progId="Equation.3">
                  <p:embed/>
                </p:oleObj>
              </mc:Choice>
              <mc:Fallback>
                <p:oleObj name="Equation" r:id="rId7" imgW="749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4071942"/>
                        <a:ext cx="2571768" cy="1352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1500166" y="5381061"/>
          <a:ext cx="1000132" cy="1476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6" name="Equation" r:id="rId9" imgW="266400" imgH="393480" progId="Equation.3">
                  <p:embed/>
                </p:oleObj>
              </mc:Choice>
              <mc:Fallback>
                <p:oleObj name="Equation" r:id="rId9" imgW="266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5381061"/>
                        <a:ext cx="1000132" cy="14769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78" name="Picture 2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15936" y="2714620"/>
            <a:ext cx="4242344" cy="3454940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Continuous Probability Distributions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285720" y="1143000"/>
          <a:ext cx="28924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7" name="Equation" r:id="rId12" imgW="927000" imgH="215640" progId="Equation.3">
                  <p:embed/>
                </p:oleObj>
              </mc:Choice>
              <mc:Fallback>
                <p:oleObj name="Equation" r:id="rId12" imgW="927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143000"/>
                        <a:ext cx="2892425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331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1357298"/>
            <a:ext cx="88392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/>
            <a:r>
              <a:rPr lang="en-US" sz="3600" b="1" dirty="0" smtClean="0">
                <a:latin typeface="+mj-lt"/>
                <a:cs typeface="Arial" charset="0"/>
              </a:rPr>
              <a:t>The </a:t>
            </a:r>
            <a:r>
              <a:rPr lang="en-US" sz="3600" b="1" dirty="0">
                <a:latin typeface="+mj-lt"/>
                <a:cs typeface="Arial" charset="0"/>
              </a:rPr>
              <a:t>cumulative distribution function (CDF), </a:t>
            </a:r>
            <a:r>
              <a:rPr lang="en-US" sz="3600" i="1" dirty="0">
                <a:solidFill>
                  <a:srgbClr val="FF0000"/>
                </a:solidFill>
                <a:latin typeface="+mj-lt"/>
                <a:cs typeface="Arial" charset="0"/>
              </a:rPr>
              <a:t>F(x)</a:t>
            </a:r>
            <a:r>
              <a:rPr lang="en-US" sz="3600" b="1" dirty="0">
                <a:latin typeface="+mj-lt"/>
                <a:cs typeface="Arial" charset="0"/>
              </a:rPr>
              <a:t>, of a continuous random variable </a:t>
            </a:r>
            <a:r>
              <a:rPr lang="en-US" sz="3600" b="1" i="1" dirty="0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  <a:r>
              <a:rPr lang="en-US" sz="3600" b="1" dirty="0">
                <a:latin typeface="+mj-lt"/>
                <a:cs typeface="Arial" charset="0"/>
              </a:rPr>
              <a:t> with probability density function </a:t>
            </a:r>
            <a:r>
              <a:rPr lang="en-US" sz="4000" i="1" dirty="0">
                <a:solidFill>
                  <a:srgbClr val="FF0000"/>
                </a:solidFill>
                <a:latin typeface="+mj-lt"/>
                <a:cs typeface="Arial" charset="0"/>
              </a:rPr>
              <a:t>f(x)</a:t>
            </a:r>
            <a:r>
              <a:rPr lang="en-US" sz="3600" b="1" dirty="0">
                <a:latin typeface="+mj-lt"/>
                <a:cs typeface="Arial" charset="0"/>
              </a:rPr>
              <a:t> is given by</a:t>
            </a:r>
            <a:r>
              <a:rPr lang="en-US" sz="3600" b="1" dirty="0" smtClean="0">
                <a:latin typeface="+mj-lt"/>
                <a:cs typeface="Arial" charset="0"/>
              </a:rPr>
              <a:t>:</a:t>
            </a:r>
            <a:endParaRPr lang="en-US" sz="3600" b="1" dirty="0">
              <a:latin typeface="+mj-lt"/>
              <a:cs typeface="Arial" charset="0"/>
              <a:sym typeface="Symbol" pitchFamily="18" charset="2"/>
            </a:endParaRPr>
          </a:p>
        </p:txBody>
      </p:sp>
      <p:sp>
        <p:nvSpPr>
          <p:cNvPr id="7" name="Rectangle 30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0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Cumulative Dist. Function</a:t>
            </a:r>
            <a:endParaRPr lang="en-US" sz="40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14356"/>
            <a:ext cx="2980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FF3300"/>
                </a:solidFill>
                <a:latin typeface="+mj-lt"/>
                <a:cs typeface="Arial" charset="0"/>
              </a:rPr>
              <a:t>Definition 3.7:</a:t>
            </a:r>
            <a:endParaRPr lang="en-US" sz="3600" dirty="0">
              <a:solidFill>
                <a:srgbClr val="FF3300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9" name="Object 49"/>
          <p:cNvGraphicFramePr>
            <a:graphicFrameLocks noChangeAspect="1"/>
          </p:cNvGraphicFramePr>
          <p:nvPr/>
        </p:nvGraphicFramePr>
        <p:xfrm>
          <a:off x="500034" y="3357562"/>
          <a:ext cx="5448300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Equation" r:id="rId3" imgW="1777680" imgH="482400" progId="Equation.3">
                  <p:embed/>
                </p:oleObj>
              </mc:Choice>
              <mc:Fallback>
                <p:oleObj name="Equation" r:id="rId3" imgW="1777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3357562"/>
                        <a:ext cx="5448300" cy="1481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1"/>
          <p:cNvSpPr>
            <a:spLocks noChangeArrowheads="1"/>
          </p:cNvSpPr>
          <p:nvPr/>
        </p:nvSpPr>
        <p:spPr bwMode="auto">
          <a:xfrm>
            <a:off x="6215074" y="3714752"/>
            <a:ext cx="260117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i="1" dirty="0">
                <a:latin typeface="+mj-lt"/>
                <a:cs typeface="Arial" charset="0"/>
              </a:rPr>
              <a:t>for </a:t>
            </a:r>
            <a:r>
              <a:rPr lang="en-US" sz="3200" i="1" dirty="0" smtClean="0">
                <a:latin typeface="+mj-lt"/>
                <a:cs typeface="Arial" charset="0"/>
                <a:sym typeface="Symbol" pitchFamily="18" charset="2"/>
              </a:rPr>
              <a:t> </a:t>
            </a:r>
            <a:r>
              <a:rPr lang="en-US" sz="3200" i="1" dirty="0" smtClean="0">
                <a:latin typeface="+mj-lt"/>
                <a:cs typeface="Arial" charset="0"/>
              </a:rPr>
              <a:t>&lt;</a:t>
            </a:r>
            <a:r>
              <a:rPr lang="en-US" sz="3200" i="1" dirty="0">
                <a:latin typeface="+mj-lt"/>
                <a:cs typeface="Arial" charset="0"/>
              </a:rPr>
              <a:t>x&lt;</a:t>
            </a:r>
            <a:r>
              <a:rPr lang="en-US" sz="3200" i="1" dirty="0">
                <a:latin typeface="+mj-lt"/>
                <a:cs typeface="Arial" charset="0"/>
                <a:sym typeface="Symbol" pitchFamily="18" charset="2"/>
              </a:rPr>
              <a:t>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4429132"/>
            <a:ext cx="1595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FF3300"/>
                </a:solidFill>
                <a:latin typeface="+mj-lt"/>
                <a:cs typeface="Arial" charset="0"/>
              </a:rPr>
              <a:t>Result:</a:t>
            </a:r>
            <a:endParaRPr lang="en-US" sz="3600" dirty="0">
              <a:solidFill>
                <a:srgbClr val="FF3300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Object 0"/>
          <p:cNvGraphicFramePr>
            <a:graphicFrameLocks noChangeAspect="1"/>
          </p:cNvGraphicFramePr>
          <p:nvPr/>
        </p:nvGraphicFramePr>
        <p:xfrm>
          <a:off x="106377" y="5072074"/>
          <a:ext cx="8894779" cy="1696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name="Equation" r:id="rId5" imgW="3314520" imgH="634680" progId="Equation.3">
                  <p:embed/>
                </p:oleObj>
              </mc:Choice>
              <mc:Fallback>
                <p:oleObj name="Equation" r:id="rId5" imgW="331452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77" y="5072074"/>
                        <a:ext cx="8894779" cy="1696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2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8" grpId="0"/>
      <p:bldP spid="10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1571612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800" b="1" dirty="0" smtClean="0">
                <a:latin typeface="+mj-lt"/>
                <a:cs typeface="Arial" charset="0"/>
              </a:rPr>
              <a:t>Suppose </a:t>
            </a:r>
            <a:r>
              <a:rPr lang="en-US" sz="2800" b="1" dirty="0">
                <a:latin typeface="+mj-lt"/>
                <a:cs typeface="Arial" charset="0"/>
              </a:rPr>
              <a:t>that the error in the reaction temperature, in </a:t>
            </a:r>
            <a:r>
              <a:rPr lang="en-US" sz="2800" b="1" baseline="30000" dirty="0" err="1">
                <a:latin typeface="+mj-lt"/>
                <a:cs typeface="Arial" charset="0"/>
              </a:rPr>
              <a:t>o</a:t>
            </a:r>
            <a:r>
              <a:rPr lang="en-US" sz="2800" b="1" dirty="0" err="1">
                <a:latin typeface="+mj-lt"/>
                <a:cs typeface="Arial" charset="0"/>
              </a:rPr>
              <a:t>C</a:t>
            </a:r>
            <a:r>
              <a:rPr lang="en-US" sz="2800" b="1" dirty="0">
                <a:latin typeface="+mj-lt"/>
                <a:cs typeface="Arial" charset="0"/>
              </a:rPr>
              <a:t>, for a controlled laboratory experiment is a continuous random variable </a:t>
            </a:r>
            <a:r>
              <a:rPr lang="en-US" sz="2800" b="1" i="1" dirty="0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  <a:r>
              <a:rPr lang="en-US" sz="2800" b="1" dirty="0">
                <a:latin typeface="+mj-lt"/>
                <a:cs typeface="Arial" charset="0"/>
              </a:rPr>
              <a:t> having the following probability  density function: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857487" y="3071810"/>
          <a:ext cx="4619033" cy="1928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r:id="rId3" imgW="1803400" imgH="749300" progId="Equation.3">
                  <p:embed/>
                </p:oleObj>
              </mc:Choice>
              <mc:Fallback>
                <p:oleObj r:id="rId3" imgW="1803400" imgH="749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7" y="3071810"/>
                        <a:ext cx="4619033" cy="19288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0" y="857232"/>
            <a:ext cx="2775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FF3300"/>
                </a:solidFill>
                <a:latin typeface="+mj-lt"/>
                <a:cs typeface="Arial" charset="0"/>
              </a:rPr>
              <a:t>Example 3.6:</a:t>
            </a:r>
            <a:endParaRPr lang="en-US" sz="3600" dirty="0">
              <a:solidFill>
                <a:srgbClr val="FF3300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831850" y="5056188"/>
          <a:ext cx="32131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Equation" r:id="rId5" imgW="1079280" imgH="177480" progId="Equation.3">
                  <p:embed/>
                </p:oleObj>
              </mc:Choice>
              <mc:Fallback>
                <p:oleObj name="Equation" r:id="rId5" imgW="1079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5056188"/>
                        <a:ext cx="32131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758845" y="5857875"/>
          <a:ext cx="6813551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Equation" r:id="rId7" imgW="2184120" imgH="215640" progId="Equation.3">
                  <p:embed/>
                </p:oleObj>
              </mc:Choice>
              <mc:Fallback>
                <p:oleObj name="Equation" r:id="rId7" imgW="218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45" y="5857875"/>
                        <a:ext cx="6813551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0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0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Cumulative Dist. Function (Example)</a:t>
            </a:r>
            <a:endParaRPr lang="en-US" sz="40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561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857232"/>
            <a:ext cx="8929718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/>
          <a:p>
            <a:pPr indent="-180975" algn="just" eaLnBrk="0" hangingPunct="0">
              <a:tabLst>
                <a:tab pos="539750" algn="l"/>
              </a:tabLst>
            </a:pPr>
            <a:r>
              <a:rPr lang="en-US" sz="4000" b="1" dirty="0" smtClean="0">
                <a:latin typeface="+mj-lt"/>
                <a:cs typeface="Arial" charset="0"/>
              </a:rPr>
              <a:t> </a:t>
            </a:r>
            <a:r>
              <a:rPr lang="en-US" sz="4000" b="1" dirty="0">
                <a:latin typeface="+mj-lt"/>
                <a:cs typeface="Arial" charset="0"/>
              </a:rPr>
              <a:t>In a statistical experiment, it is often very important to allocate numerical values to the outcomes</a:t>
            </a:r>
            <a:r>
              <a:rPr lang="en-US" sz="4000" b="1" dirty="0" smtClean="0">
                <a:latin typeface="+mj-lt"/>
                <a:cs typeface="Arial" charset="0"/>
              </a:rPr>
              <a:t>.</a:t>
            </a:r>
            <a:endParaRPr lang="en-US" sz="4000" b="1" dirty="0">
              <a:latin typeface="+mj-lt"/>
              <a:cs typeface="Arial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786190"/>
            <a:ext cx="9144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-180975" algn="just" eaLnBrk="0" hangingPunct="0">
              <a:lnSpc>
                <a:spcPct val="150000"/>
              </a:lnSpc>
              <a:tabLst>
                <a:tab pos="539750" algn="l"/>
              </a:tabLst>
            </a:pPr>
            <a:r>
              <a:rPr lang="en-US" sz="3600" b="1" dirty="0" smtClean="0">
                <a:solidFill>
                  <a:srgbClr val="FF0000"/>
                </a:solidFill>
                <a:latin typeface="+mj-lt"/>
                <a:cs typeface="Arial" charset="0"/>
              </a:rPr>
              <a:t>Experiment</a:t>
            </a:r>
            <a:r>
              <a:rPr lang="en-US" sz="3600" b="1" dirty="0">
                <a:latin typeface="+mj-lt"/>
                <a:cs typeface="Arial" charset="0"/>
              </a:rPr>
              <a:t>: testing two components. </a:t>
            </a:r>
            <a:endParaRPr lang="en-US" sz="3600" b="1" dirty="0" smtClean="0">
              <a:latin typeface="+mj-lt"/>
              <a:cs typeface="Arial" charset="0"/>
            </a:endParaRPr>
          </a:p>
          <a:p>
            <a:pPr indent="-180975" algn="just" eaLnBrk="0" hangingPunct="0">
              <a:lnSpc>
                <a:spcPct val="150000"/>
              </a:lnSpc>
              <a:tabLst>
                <a:tab pos="539750" algn="l"/>
              </a:tabLst>
            </a:pPr>
            <a:r>
              <a:rPr lang="en-US" sz="3600" b="1" dirty="0" smtClean="0">
                <a:latin typeface="+mj-lt"/>
                <a:cs typeface="Arial" charset="0"/>
              </a:rPr>
              <a:t>(</a:t>
            </a:r>
            <a:r>
              <a:rPr lang="en-US" sz="3600" b="1" dirty="0">
                <a:solidFill>
                  <a:srgbClr val="FF0000"/>
                </a:solidFill>
                <a:latin typeface="+mj-lt"/>
                <a:cs typeface="Arial" charset="0"/>
              </a:rPr>
              <a:t>D</a:t>
            </a:r>
            <a:r>
              <a:rPr lang="en-US" sz="3600" b="1" dirty="0">
                <a:latin typeface="+mj-lt"/>
                <a:cs typeface="Arial" charset="0"/>
              </a:rPr>
              <a:t>=defective, </a:t>
            </a:r>
            <a:r>
              <a:rPr lang="en-US" sz="3600" b="1" dirty="0">
                <a:solidFill>
                  <a:srgbClr val="FF0000"/>
                </a:solidFill>
                <a:latin typeface="+mj-lt"/>
                <a:cs typeface="Arial" charset="0"/>
              </a:rPr>
              <a:t>N</a:t>
            </a:r>
            <a:r>
              <a:rPr lang="en-US" sz="3600" b="1" dirty="0">
                <a:latin typeface="+mj-lt"/>
                <a:cs typeface="Arial" charset="0"/>
              </a:rPr>
              <a:t>=non-defective)</a:t>
            </a:r>
          </a:p>
          <a:p>
            <a:pPr indent="-180975" algn="just" eaLnBrk="0" hangingPunct="0">
              <a:lnSpc>
                <a:spcPct val="150000"/>
              </a:lnSpc>
              <a:tabLst>
                <a:tab pos="539750" algn="l"/>
              </a:tabLst>
            </a:pPr>
            <a:r>
              <a:rPr lang="en-US" sz="3600" b="1" dirty="0" smtClean="0">
                <a:latin typeface="+mj-lt"/>
                <a:cs typeface="Arial" charset="0"/>
              </a:rPr>
              <a:t>Sample </a:t>
            </a:r>
            <a:r>
              <a:rPr lang="en-US" sz="3600" b="1" dirty="0">
                <a:latin typeface="+mj-lt"/>
                <a:cs typeface="Arial" charset="0"/>
              </a:rPr>
              <a:t>space</a:t>
            </a:r>
            <a:r>
              <a:rPr lang="en-US" sz="3600" b="1" dirty="0">
                <a:solidFill>
                  <a:srgbClr val="FF0000"/>
                </a:solidFill>
                <a:latin typeface="+mj-lt"/>
                <a:cs typeface="Arial" charset="0"/>
              </a:rPr>
              <a:t>: </a:t>
            </a:r>
            <a:r>
              <a:rPr lang="en-US" sz="3600" b="1" i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r>
              <a:rPr lang="en-US" sz="3600" b="1" dirty="0">
                <a:solidFill>
                  <a:srgbClr val="FF0000"/>
                </a:solidFill>
                <a:latin typeface="+mj-lt"/>
                <a:cs typeface="Arial" charset="0"/>
              </a:rPr>
              <a:t>={DD,DN,ND,NN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  <a:cs typeface="Arial" charset="0"/>
              </a:rPr>
              <a:t>}</a:t>
            </a:r>
            <a:endParaRPr lang="en-US" sz="3600" b="1" dirty="0">
              <a:latin typeface="+mj-lt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Concept of Random Variable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000372"/>
            <a:ext cx="1928733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600" b="1" i="0" dirty="0" smtClean="0">
                <a:solidFill>
                  <a:srgbClr val="FF0000"/>
                </a:solidFill>
                <a:cs typeface="Arial" charset="0"/>
              </a:rPr>
              <a:t>Example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utoUpdateAnimBg="0"/>
      <p:bldP spid="2053" grpId="0" autoUpdateAnimBg="0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0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Cumulative Dist. Function (Example)</a:t>
            </a:r>
            <a:endParaRPr lang="en-US" sz="40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857232"/>
            <a:ext cx="7391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3600" b="1" dirty="0">
                <a:solidFill>
                  <a:srgbClr val="FF3300"/>
                </a:solidFill>
                <a:latin typeface="+mj-lt"/>
                <a:cs typeface="Arial" charset="0"/>
              </a:rPr>
              <a:t>Solution:</a:t>
            </a:r>
            <a:endParaRPr lang="en-US" sz="3600" dirty="0">
              <a:solidFill>
                <a:srgbClr val="FF3300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11" name="Object 0"/>
          <p:cNvGraphicFramePr>
            <a:graphicFrameLocks noChangeAspect="1"/>
          </p:cNvGraphicFramePr>
          <p:nvPr/>
        </p:nvGraphicFramePr>
        <p:xfrm>
          <a:off x="2000232" y="928670"/>
          <a:ext cx="4109134" cy="1716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2" r:id="rId3" imgW="1803400" imgH="749300" progId="Equation.3">
                  <p:embed/>
                </p:oleObj>
              </mc:Choice>
              <mc:Fallback>
                <p:oleObj r:id="rId3" imgW="1803400" imgH="749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928670"/>
                        <a:ext cx="4109134" cy="17161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500034" y="2428868"/>
          <a:ext cx="4286280" cy="1780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3" name="Equation" r:id="rId5" imgW="1650960" imgH="685800" progId="Equation.3">
                  <p:embed/>
                </p:oleObj>
              </mc:Choice>
              <mc:Fallback>
                <p:oleObj name="Equation" r:id="rId5" imgW="165096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2428868"/>
                        <a:ext cx="4286280" cy="1780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565163" y="4429125"/>
          <a:ext cx="6007101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4" name="Equation" r:id="rId7" imgW="2019240" imgH="685800" progId="Equation.3">
                  <p:embed/>
                </p:oleObj>
              </mc:Choice>
              <mc:Fallback>
                <p:oleObj name="Equation" r:id="rId7" imgW="201924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63" y="4429125"/>
                        <a:ext cx="6007101" cy="203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53156" y="2428868"/>
            <a:ext cx="3048000" cy="2551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6786578" y="5143512"/>
          <a:ext cx="1714512" cy="1329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5" name="Equation" r:id="rId10" imgW="622080" imgH="482400" progId="Equation.3">
                  <p:embed/>
                </p:oleObj>
              </mc:Choice>
              <mc:Fallback>
                <p:oleObj name="Equation" r:id="rId10" imgW="622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78" y="5143512"/>
                        <a:ext cx="1714512" cy="13292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539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0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Cumulative Dist. Function (Example)</a:t>
            </a:r>
            <a:endParaRPr lang="en-US" sz="40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1571604" y="3000372"/>
          <a:ext cx="6981934" cy="1278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9" name="Equation" r:id="rId3" imgW="2616120" imgH="482400" progId="Equation.3">
                  <p:embed/>
                </p:oleObj>
              </mc:Choice>
              <mc:Fallback>
                <p:oleObj name="Equation" r:id="rId3" imgW="2616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3000372"/>
                        <a:ext cx="6981934" cy="1278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3" name="Object 6"/>
          <p:cNvGraphicFramePr>
            <a:graphicFrameLocks noChangeAspect="1"/>
          </p:cNvGraphicFramePr>
          <p:nvPr/>
        </p:nvGraphicFramePr>
        <p:xfrm>
          <a:off x="428596" y="857232"/>
          <a:ext cx="6007100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0" name="Equation" r:id="rId5" imgW="2019240" imgH="685800" progId="Equation.3">
                  <p:embed/>
                </p:oleObj>
              </mc:Choice>
              <mc:Fallback>
                <p:oleObj name="Equation" r:id="rId5" imgW="201924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857232"/>
                        <a:ext cx="6007100" cy="203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10"/>
          <p:cNvGraphicFramePr>
            <a:graphicFrameLocks noChangeAspect="1"/>
          </p:cNvGraphicFramePr>
          <p:nvPr/>
        </p:nvGraphicFramePr>
        <p:xfrm>
          <a:off x="6572264" y="1457320"/>
          <a:ext cx="1714500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1" name="Equation" r:id="rId7" imgW="622080" imgH="482400" progId="Equation.3">
                  <p:embed/>
                </p:oleObj>
              </mc:Choice>
              <mc:Fallback>
                <p:oleObj name="Equation" r:id="rId7" imgW="622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64" y="1457320"/>
                        <a:ext cx="1714500" cy="1328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5" name="Object 6"/>
          <p:cNvGraphicFramePr>
            <a:graphicFrameLocks noChangeAspect="1"/>
          </p:cNvGraphicFramePr>
          <p:nvPr/>
        </p:nvGraphicFramePr>
        <p:xfrm>
          <a:off x="214282" y="4500570"/>
          <a:ext cx="6845598" cy="18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2" name="Equation" r:id="rId9" imgW="2527200" imgH="685800" progId="Equation.3">
                  <p:embed/>
                </p:oleObj>
              </mc:Choice>
              <mc:Fallback>
                <p:oleObj name="Equation" r:id="rId9" imgW="25272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4500570"/>
                        <a:ext cx="6845598" cy="185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7072313" y="5056188"/>
          <a:ext cx="18034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3" name="Equation" r:id="rId11" imgW="711000" imgH="482400" progId="Equation.3">
                  <p:embed/>
                </p:oleObj>
              </mc:Choice>
              <mc:Fallback>
                <p:oleObj name="Equation" r:id="rId11" imgW="711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3" y="5056188"/>
                        <a:ext cx="180340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897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785794"/>
            <a:ext cx="5562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3600" b="1" dirty="0">
                <a:solidFill>
                  <a:srgbClr val="FF3300"/>
                </a:solidFill>
                <a:latin typeface="+mj-lt"/>
                <a:cs typeface="Arial" charset="0"/>
              </a:rPr>
              <a:t>Therefore, the CDF is:</a:t>
            </a:r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914400" y="1600200"/>
          <a:ext cx="6300806" cy="2147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r:id="rId3" imgW="3022600" imgH="1028700" progId="Equation.3">
                  <p:embed/>
                </p:oleObj>
              </mc:Choice>
              <mc:Fallback>
                <p:oleObj r:id="rId3" imgW="30226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6300806" cy="21472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4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3107" y="3786190"/>
            <a:ext cx="6024703" cy="26479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" name="Rectangle 30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0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Cumulative Dist. Function (Example)</a:t>
            </a:r>
            <a:endParaRPr lang="en-US" sz="40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1454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3910013" y="3529013"/>
          <a:ext cx="16065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4" name="Equation" r:id="rId3" imgW="507960" imgH="393480" progId="Equation.3">
                  <p:embed/>
                </p:oleObj>
              </mc:Choice>
              <mc:Fallback>
                <p:oleObj name="Equation" r:id="rId3" imgW="507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3" y="3529013"/>
                        <a:ext cx="160655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0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0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Cumulative Dist. Function (Example)</a:t>
            </a:r>
            <a:endParaRPr lang="en-US" sz="40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214281" y="1142984"/>
          <a:ext cx="7992253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5" name="Equation" r:id="rId5" imgW="2184120" imgH="215640" progId="Equation.3">
                  <p:embed/>
                </p:oleObj>
              </mc:Choice>
              <mc:Fallback>
                <p:oleObj name="Equation" r:id="rId5" imgW="218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1" y="1142984"/>
                        <a:ext cx="7992253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428596" y="2357430"/>
          <a:ext cx="5521265" cy="750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6" name="Equation" r:id="rId7" imgW="1587240" imgH="215640" progId="Equation.3">
                  <p:embed/>
                </p:oleObj>
              </mc:Choice>
              <mc:Fallback>
                <p:oleObj name="Equation" r:id="rId7" imgW="1587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2357430"/>
                        <a:ext cx="5521265" cy="750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4143372" y="4929198"/>
          <a:ext cx="857256" cy="1265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7" name="Equation" r:id="rId9" imgW="266400" imgH="393480" progId="Equation.3">
                  <p:embed/>
                </p:oleObj>
              </mc:Choice>
              <mc:Fallback>
                <p:oleObj name="Equation" r:id="rId9" imgW="266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4929198"/>
                        <a:ext cx="857256" cy="1265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506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0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Exercises</a:t>
            </a:r>
            <a:endParaRPr lang="en-US" sz="40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6" y="1412776"/>
            <a:ext cx="8986248" cy="4133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8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0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Exercises</a:t>
            </a:r>
            <a:endParaRPr lang="en-US" sz="40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980728"/>
            <a:ext cx="8793897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3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0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Exercises</a:t>
            </a:r>
            <a:endParaRPr lang="en-US" sz="40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865684" cy="321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75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/>
          <p:nvPr/>
        </p:nvSpPr>
        <p:spPr>
          <a:xfrm>
            <a:off x="0" y="2500306"/>
            <a:ext cx="9144000" cy="144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88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The End</a:t>
            </a:r>
            <a:endParaRPr lang="en-US" sz="88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5384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785794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-180975" algn="just" eaLnBrk="0" hangingPunct="0">
              <a:tabLst>
                <a:tab pos="539750" algn="l"/>
              </a:tabLst>
            </a:pPr>
            <a:r>
              <a:rPr lang="en-US" sz="3600" b="1" dirty="0" smtClean="0">
                <a:latin typeface="+mj-lt"/>
                <a:cs typeface="Arial" charset="0"/>
              </a:rPr>
              <a:t>Let </a:t>
            </a:r>
            <a:r>
              <a:rPr lang="en-US" sz="3600" b="1" dirty="0">
                <a:solidFill>
                  <a:srgbClr val="FF0000"/>
                </a:solidFill>
                <a:latin typeface="+mj-lt"/>
                <a:cs typeface="Arial" charset="0"/>
              </a:rPr>
              <a:t>X </a:t>
            </a:r>
            <a:r>
              <a:rPr lang="en-US" sz="3600" b="1" dirty="0">
                <a:latin typeface="+mj-lt"/>
                <a:cs typeface="Arial" charset="0"/>
              </a:rPr>
              <a:t>= number of defective components when two components are tested.</a:t>
            </a:r>
          </a:p>
          <a:p>
            <a:pPr indent="-180975" algn="just" eaLnBrk="0" hangingPunct="0">
              <a:tabLst>
                <a:tab pos="539750" algn="l"/>
              </a:tabLst>
            </a:pPr>
            <a:r>
              <a:rPr lang="en-US" sz="3600" b="1" dirty="0" smtClean="0">
                <a:solidFill>
                  <a:srgbClr val="FF0000"/>
                </a:solidFill>
                <a:latin typeface="+mj-lt"/>
                <a:cs typeface="Arial" charset="0"/>
              </a:rPr>
              <a:t>Assigned </a:t>
            </a:r>
            <a:r>
              <a:rPr lang="en-US" sz="3600" b="1" dirty="0">
                <a:solidFill>
                  <a:srgbClr val="FF0000"/>
                </a:solidFill>
                <a:latin typeface="+mj-lt"/>
                <a:cs typeface="Arial" charset="0"/>
              </a:rPr>
              <a:t>numerical values to the outcomes are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  <a:cs typeface="Arial" charset="0"/>
              </a:rPr>
              <a:t>:</a:t>
            </a:r>
            <a:endParaRPr lang="en-US" sz="3600" b="1" dirty="0">
              <a:latin typeface="+mj-lt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Concept of Random Variable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graphicFrame>
        <p:nvGraphicFramePr>
          <p:cNvPr id="8" name="Group 39"/>
          <p:cNvGraphicFramePr>
            <a:graphicFrameLocks noGrp="1"/>
          </p:cNvGraphicFramePr>
          <p:nvPr/>
        </p:nvGraphicFramePr>
        <p:xfrm>
          <a:off x="166718" y="3214686"/>
          <a:ext cx="5486400" cy="2643569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Sample point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(Outcome)</a:t>
                      </a: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Assigned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Numerical Value (x)</a:t>
                      </a: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DD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DN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GB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ND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NN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GB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Picture 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7918" y="3290886"/>
            <a:ext cx="2971800" cy="25146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0" name="Rectangle 42"/>
          <p:cNvSpPr>
            <a:spLocks noChangeArrowheads="1"/>
          </p:cNvSpPr>
          <p:nvPr/>
        </p:nvSpPr>
        <p:spPr bwMode="auto">
          <a:xfrm>
            <a:off x="0" y="6035675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  <a:tabLst>
                <a:tab pos="539750" algn="l"/>
              </a:tabLst>
            </a:pPr>
            <a:r>
              <a:rPr lang="en-US" b="1" dirty="0">
                <a:latin typeface="Arial" charset="0"/>
                <a:cs typeface="Arial" charset="0"/>
              </a:rPr>
              <a:t>Notice that, the set of all possible values of the random variable </a:t>
            </a:r>
            <a:r>
              <a:rPr 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X is {0, 1, 2}.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utoUpdateAnimBg="0"/>
      <p:bldP spid="1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0" y="1714488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3600" b="1" dirty="0" smtClean="0">
                <a:latin typeface="+mj-lt"/>
                <a:cs typeface="Arial" charset="0"/>
              </a:rPr>
              <a:t>A </a:t>
            </a:r>
            <a:r>
              <a:rPr lang="en-US" sz="3600" b="1" dirty="0">
                <a:latin typeface="+mj-lt"/>
                <a:cs typeface="Arial" charset="0"/>
              </a:rPr>
              <a:t>random variable </a:t>
            </a:r>
            <a:r>
              <a:rPr lang="en-US" sz="3600" b="1" dirty="0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  <a:r>
              <a:rPr lang="en-US" sz="3600" b="1" dirty="0">
                <a:latin typeface="+mj-lt"/>
                <a:cs typeface="Arial" charset="0"/>
              </a:rPr>
              <a:t> is a function that associates each element in the sample space with a real number (i.e., X : </a:t>
            </a:r>
            <a:r>
              <a:rPr lang="en-US" sz="3600" b="1" i="1" dirty="0">
                <a:latin typeface="+mj-lt"/>
                <a:cs typeface="Arial" charset="0"/>
              </a:rPr>
              <a:t>S</a:t>
            </a:r>
            <a:r>
              <a:rPr lang="en-US" sz="3600" b="1" dirty="0">
                <a:latin typeface="+mj-lt"/>
                <a:cs typeface="Arial" charset="0"/>
              </a:rPr>
              <a:t> </a:t>
            </a:r>
            <a:r>
              <a:rPr lang="en-US" sz="3600" b="1" dirty="0">
                <a:latin typeface="+mj-lt"/>
                <a:cs typeface="Arial" charset="0"/>
                <a:sym typeface="Symbol" pitchFamily="18" charset="2"/>
              </a:rPr>
              <a:t></a:t>
            </a:r>
            <a:r>
              <a:rPr lang="en-US" sz="3600" b="1" dirty="0">
                <a:latin typeface="+mj-lt"/>
                <a:cs typeface="Arial" charset="0"/>
              </a:rPr>
              <a:t>  </a:t>
            </a:r>
            <a:r>
              <a:rPr lang="en-US" sz="3600" b="1" dirty="0">
                <a:latin typeface="+mj-lt"/>
                <a:cs typeface="Arial" charset="0"/>
                <a:sym typeface="Symbol" pitchFamily="18" charset="2"/>
              </a:rPr>
              <a:t>R</a:t>
            </a:r>
            <a:r>
              <a:rPr lang="en-US" sz="3600" b="1" dirty="0" smtClean="0">
                <a:latin typeface="+mj-lt"/>
                <a:cs typeface="Arial" charset="0"/>
                <a:sym typeface="Symbol" pitchFamily="18" charset="2"/>
              </a:rPr>
              <a:t>.)</a:t>
            </a:r>
            <a:endParaRPr lang="en-US" sz="3600" b="1" dirty="0">
              <a:latin typeface="+mj-lt"/>
              <a:cs typeface="Arial" charset="0"/>
              <a:sym typeface="Symbol" pitchFamily="18" charset="2"/>
            </a:endParaRPr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19080" y="4500570"/>
            <a:ext cx="8839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3600" b="1" dirty="0" smtClean="0">
                <a:latin typeface="+mj-lt"/>
                <a:cs typeface="Arial" charset="0"/>
              </a:rPr>
              <a:t>" </a:t>
            </a:r>
            <a:r>
              <a:rPr lang="en-US" sz="3600" b="1" i="1" dirty="0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  <a:r>
              <a:rPr lang="en-US" sz="3600" b="1" dirty="0">
                <a:latin typeface="+mj-lt"/>
                <a:cs typeface="Arial" charset="0"/>
              </a:rPr>
              <a:t> </a:t>
            </a:r>
            <a:r>
              <a:rPr lang="en-US" sz="3600" b="1" dirty="0" smtClean="0">
                <a:latin typeface="+mj-lt"/>
                <a:cs typeface="Arial" charset="0"/>
              </a:rPr>
              <a:t>“ (</a:t>
            </a:r>
            <a:r>
              <a:rPr lang="en-US" sz="3600" dirty="0" smtClean="0">
                <a:solidFill>
                  <a:srgbClr val="FF0000"/>
                </a:solidFill>
              </a:rPr>
              <a:t>capital letter)</a:t>
            </a:r>
            <a:r>
              <a:rPr lang="en-US" sz="3600" b="1" dirty="0" smtClean="0">
                <a:latin typeface="+mj-lt"/>
                <a:cs typeface="Arial" charset="0"/>
              </a:rPr>
              <a:t> </a:t>
            </a:r>
            <a:r>
              <a:rPr lang="en-US" sz="3600" b="1" dirty="0">
                <a:latin typeface="+mj-lt"/>
                <a:cs typeface="Arial" charset="0"/>
              </a:rPr>
              <a:t>denotes the random variable .</a:t>
            </a:r>
          </a:p>
          <a:p>
            <a:pPr algn="just" eaLnBrk="0" hangingPunct="0"/>
            <a:r>
              <a:rPr lang="en-US" sz="3600" b="1" dirty="0" smtClean="0">
                <a:latin typeface="+mj-lt"/>
                <a:cs typeface="Arial" charset="0"/>
              </a:rPr>
              <a:t>" </a:t>
            </a:r>
            <a:r>
              <a:rPr lang="en-US" sz="3600" b="1" i="1" dirty="0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  <a:r>
              <a:rPr lang="en-US" sz="3600" b="1" dirty="0">
                <a:latin typeface="+mj-lt"/>
                <a:cs typeface="Arial" charset="0"/>
              </a:rPr>
              <a:t> " </a:t>
            </a:r>
            <a:r>
              <a:rPr lang="en-US" sz="3600" b="1" dirty="0" smtClean="0">
                <a:latin typeface="+mj-lt"/>
                <a:cs typeface="Arial" charset="0"/>
              </a:rPr>
              <a:t>(</a:t>
            </a:r>
            <a:r>
              <a:rPr lang="en-US" sz="3600" dirty="0">
                <a:solidFill>
                  <a:srgbClr val="FF0000"/>
                </a:solidFill>
              </a:rPr>
              <a:t>small letter</a:t>
            </a:r>
            <a:r>
              <a:rPr lang="en-US" sz="3600" b="1" dirty="0" smtClean="0">
                <a:latin typeface="+mj-lt"/>
                <a:cs typeface="Arial" charset="0"/>
              </a:rPr>
              <a:t>) denotes </a:t>
            </a:r>
            <a:r>
              <a:rPr lang="en-US" sz="3600" b="1" dirty="0">
                <a:latin typeface="+mj-lt"/>
                <a:cs typeface="Arial" charset="0"/>
              </a:rPr>
              <a:t>a value of the random variable </a:t>
            </a:r>
            <a:r>
              <a:rPr lang="en-US" sz="3600" b="1" dirty="0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  <a:r>
              <a:rPr lang="en-US" sz="3600" b="1" dirty="0">
                <a:latin typeface="+mj-lt"/>
                <a:cs typeface="Arial" charset="0"/>
              </a:rPr>
              <a:t>.</a:t>
            </a:r>
          </a:p>
          <a:p>
            <a:pPr eaLnBrk="0" hangingPunct="0"/>
            <a:endParaRPr lang="en-US" sz="3600" b="1" dirty="0">
              <a:latin typeface="+mj-lt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Concept of Random Variable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928670"/>
            <a:ext cx="32928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4000" b="1" dirty="0">
                <a:solidFill>
                  <a:srgbClr val="FF3300"/>
                </a:solidFill>
                <a:cs typeface="Arial" charset="0"/>
              </a:rPr>
              <a:t>Definition 3.1: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3571876"/>
            <a:ext cx="20954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3300"/>
                </a:solidFill>
                <a:cs typeface="Arial" charset="0"/>
              </a:rPr>
              <a:t>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5" grpId="0" autoUpdateAnimBg="0"/>
      <p:bldP spid="3116" grpId="0" build="p" autoUpdateAnimBg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0" y="928670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3200" b="1" dirty="0"/>
              <a:t>Two balls are drawn in succession without replacement from an </a:t>
            </a:r>
            <a:r>
              <a:rPr lang="en-GB" sz="3200" b="1" dirty="0">
                <a:solidFill>
                  <a:srgbClr val="FF0000"/>
                </a:solidFill>
              </a:rPr>
              <a:t>urn</a:t>
            </a:r>
            <a:r>
              <a:rPr lang="en-GB" sz="3200" b="1" dirty="0"/>
              <a:t> containing </a:t>
            </a:r>
            <a:r>
              <a:rPr lang="en-GB" sz="3200" b="1" dirty="0" smtClean="0">
                <a:solidFill>
                  <a:srgbClr val="FF0000"/>
                </a:solidFill>
              </a:rPr>
              <a:t>4</a:t>
            </a:r>
            <a:r>
              <a:rPr lang="en-GB" sz="3200" b="1" dirty="0" smtClean="0"/>
              <a:t> </a:t>
            </a:r>
            <a:r>
              <a:rPr lang="en-GB" sz="3200" b="1" dirty="0" smtClean="0">
                <a:solidFill>
                  <a:srgbClr val="FF0000"/>
                </a:solidFill>
              </a:rPr>
              <a:t>red</a:t>
            </a:r>
            <a:r>
              <a:rPr lang="en-GB" sz="3200" b="1" dirty="0" smtClean="0"/>
              <a:t> </a:t>
            </a:r>
            <a:r>
              <a:rPr lang="en-GB" sz="3200" b="1" dirty="0"/>
              <a:t>balls and </a:t>
            </a:r>
            <a:r>
              <a:rPr lang="en-GB" sz="3200" b="1" dirty="0">
                <a:solidFill>
                  <a:srgbClr val="FF0000"/>
                </a:solidFill>
              </a:rPr>
              <a:t>3 black </a:t>
            </a:r>
            <a:r>
              <a:rPr lang="en-GB" sz="3200" b="1" dirty="0"/>
              <a:t>balls. The possible outcomes and the values </a:t>
            </a:r>
            <a:r>
              <a:rPr lang="en-GB" sz="3200" b="1" i="1" dirty="0">
                <a:solidFill>
                  <a:srgbClr val="FF0000"/>
                </a:solidFill>
              </a:rPr>
              <a:t>y</a:t>
            </a:r>
            <a:r>
              <a:rPr lang="en-GB" sz="3200" b="1" i="1" dirty="0"/>
              <a:t> of the </a:t>
            </a:r>
            <a:r>
              <a:rPr lang="en-GB" sz="3200" b="1" i="1" dirty="0" smtClean="0"/>
              <a:t>random </a:t>
            </a:r>
            <a:r>
              <a:rPr lang="en-GB" sz="3200" b="1" dirty="0" smtClean="0"/>
              <a:t>variable</a:t>
            </a:r>
            <a:r>
              <a:rPr lang="en-GB" sz="3200" b="1" dirty="0"/>
              <a:t>: </a:t>
            </a:r>
            <a:r>
              <a:rPr lang="en-GB" sz="3200" b="1" i="1" dirty="0">
                <a:solidFill>
                  <a:srgbClr val="FF0000"/>
                </a:solidFill>
              </a:rPr>
              <a:t>Y</a:t>
            </a:r>
            <a:r>
              <a:rPr lang="en-GB" sz="3200" b="1" i="1" dirty="0"/>
              <a:t>, where </a:t>
            </a:r>
            <a:r>
              <a:rPr lang="en-GB" sz="3200" b="1" i="1" dirty="0">
                <a:solidFill>
                  <a:srgbClr val="FF0000"/>
                </a:solidFill>
              </a:rPr>
              <a:t>V</a:t>
            </a:r>
            <a:r>
              <a:rPr lang="en-GB" sz="3200" b="1" i="1" dirty="0"/>
              <a:t> is the number of red balls, are</a:t>
            </a:r>
            <a:endParaRPr lang="en-US" sz="3200" b="1" dirty="0">
              <a:latin typeface="+mj-lt"/>
              <a:cs typeface="Arial" charset="0"/>
              <a:sym typeface="Symbol" pitchFamily="18" charset="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Concept of Random Variable(Ex1)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3429000"/>
            <a:ext cx="4929222" cy="3112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0" y="928670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000" b="1" dirty="0"/>
              <a:t>Let </a:t>
            </a:r>
            <a:r>
              <a:rPr lang="en-GB" sz="4000" b="1" i="1" dirty="0">
                <a:solidFill>
                  <a:srgbClr val="FF0000"/>
                </a:solidFill>
              </a:rPr>
              <a:t>X</a:t>
            </a:r>
            <a:r>
              <a:rPr lang="en-GB" sz="4000" b="1" dirty="0"/>
              <a:t> be the random variable defined by the: waiting time, in hours, between</a:t>
            </a:r>
          </a:p>
          <a:p>
            <a:pPr>
              <a:lnSpc>
                <a:spcPct val="150000"/>
              </a:lnSpc>
            </a:pPr>
            <a:r>
              <a:rPr lang="en-GB" sz="4000" b="1" dirty="0"/>
              <a:t>successive speeders spotted by a radar unit. </a:t>
            </a:r>
            <a:endParaRPr lang="en-GB" sz="4000" b="1" dirty="0" smtClean="0"/>
          </a:p>
          <a:p>
            <a:pPr>
              <a:lnSpc>
                <a:spcPct val="150000"/>
              </a:lnSpc>
            </a:pPr>
            <a:r>
              <a:rPr lang="en-GB" sz="4000" b="1" dirty="0" smtClean="0">
                <a:solidFill>
                  <a:srgbClr val="FF0000"/>
                </a:solidFill>
              </a:rPr>
              <a:t>The </a:t>
            </a:r>
            <a:r>
              <a:rPr lang="en-GB" sz="4000" b="1" dirty="0">
                <a:solidFill>
                  <a:srgbClr val="FF0000"/>
                </a:solidFill>
              </a:rPr>
              <a:t>random variable </a:t>
            </a:r>
            <a:r>
              <a:rPr lang="en-GB" sz="4000" b="1" i="1" dirty="0">
                <a:solidFill>
                  <a:srgbClr val="FF0000"/>
                </a:solidFill>
              </a:rPr>
              <a:t>X</a:t>
            </a:r>
            <a:r>
              <a:rPr lang="en-GB" sz="4000" b="1" dirty="0">
                <a:solidFill>
                  <a:srgbClr val="FF0000"/>
                </a:solidFill>
              </a:rPr>
              <a:t> takes on all</a:t>
            </a:r>
          </a:p>
          <a:p>
            <a:pPr>
              <a:lnSpc>
                <a:spcPct val="150000"/>
              </a:lnSpc>
            </a:pPr>
            <a:r>
              <a:rPr lang="en-GB" sz="4000" b="1" dirty="0">
                <a:solidFill>
                  <a:srgbClr val="FF0000"/>
                </a:solidFill>
              </a:rPr>
              <a:t>values </a:t>
            </a:r>
            <a:r>
              <a:rPr lang="en-GB" sz="4000" b="1" i="1" dirty="0">
                <a:solidFill>
                  <a:srgbClr val="FF0000"/>
                </a:solidFill>
              </a:rPr>
              <a:t>x</a:t>
            </a:r>
            <a:r>
              <a:rPr lang="en-GB" sz="4000" b="1" dirty="0">
                <a:solidFill>
                  <a:srgbClr val="FF0000"/>
                </a:solidFill>
              </a:rPr>
              <a:t> for </a:t>
            </a:r>
            <a:r>
              <a:rPr lang="en-GB" sz="4000" b="1" dirty="0" smtClean="0">
                <a:solidFill>
                  <a:srgbClr val="FF0000"/>
                </a:solidFill>
              </a:rPr>
              <a:t>which  </a:t>
            </a:r>
            <a:r>
              <a:rPr lang="en-GB" sz="4000" b="1" i="1" dirty="0" smtClean="0">
                <a:solidFill>
                  <a:srgbClr val="FF0000"/>
                </a:solidFill>
              </a:rPr>
              <a:t>x</a:t>
            </a:r>
            <a:r>
              <a:rPr lang="en-GB" sz="4000" b="1" dirty="0" smtClean="0">
                <a:solidFill>
                  <a:srgbClr val="FF0000"/>
                </a:solidFill>
              </a:rPr>
              <a:t> </a:t>
            </a:r>
            <a:r>
              <a:rPr lang="en-GB" sz="4000" b="1" dirty="0">
                <a:solidFill>
                  <a:srgbClr val="FF0000"/>
                </a:solidFill>
              </a:rPr>
              <a:t>&gt; 0.</a:t>
            </a:r>
            <a:endParaRPr lang="en-US" sz="4000" b="1" dirty="0">
              <a:solidFill>
                <a:srgbClr val="FF0000"/>
              </a:solidFill>
              <a:latin typeface="+mj-lt"/>
              <a:cs typeface="Arial" charset="0"/>
              <a:sym typeface="Symbol" pitchFamily="18" charset="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Concept of Random Variable(Ex2)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71406" y="1225689"/>
            <a:ext cx="8929718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-180975" algn="just" eaLnBrk="0" hangingPunct="0">
              <a:lnSpc>
                <a:spcPct val="150000"/>
              </a:lnSpc>
              <a:tabLst>
                <a:tab pos="539750" algn="l"/>
              </a:tabLst>
            </a:pPr>
            <a:r>
              <a:rPr lang="en-US" sz="3600" b="1" dirty="0" smtClean="0">
                <a:latin typeface="+mj-lt"/>
                <a:cs typeface="Arial" charset="0"/>
              </a:rPr>
              <a:t>A </a:t>
            </a:r>
            <a:r>
              <a:rPr lang="en-US" sz="3600" b="1" dirty="0">
                <a:latin typeface="+mj-lt"/>
                <a:cs typeface="Arial" charset="0"/>
              </a:rPr>
              <a:t>random variable </a:t>
            </a:r>
            <a:r>
              <a:rPr lang="en-US" sz="3600" b="1" dirty="0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  <a:r>
              <a:rPr lang="en-US" sz="3600" b="1" dirty="0">
                <a:latin typeface="+mj-lt"/>
                <a:cs typeface="Arial" charset="0"/>
              </a:rPr>
              <a:t> is called a </a:t>
            </a:r>
            <a:r>
              <a:rPr lang="en-US" sz="3600" b="1" u="sng" dirty="0">
                <a:solidFill>
                  <a:srgbClr val="FF0000"/>
                </a:solidFill>
                <a:latin typeface="+mj-lt"/>
                <a:cs typeface="Arial" charset="0"/>
              </a:rPr>
              <a:t>discrete random variable</a:t>
            </a:r>
            <a:r>
              <a:rPr lang="en-US" sz="3600" b="1" dirty="0">
                <a:latin typeface="+mj-lt"/>
                <a:cs typeface="Arial" charset="0"/>
              </a:rPr>
              <a:t> if its set of possible values is countable, i.e.,</a:t>
            </a:r>
          </a:p>
          <a:p>
            <a:pPr indent="-180975" algn="just" eaLnBrk="0" hangingPunct="0">
              <a:lnSpc>
                <a:spcPct val="150000"/>
              </a:lnSpc>
              <a:tabLst>
                <a:tab pos="539750" algn="l"/>
              </a:tabLst>
            </a:pPr>
            <a:r>
              <a:rPr lang="en-US" sz="3600" b="1" i="1" dirty="0" smtClean="0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  <a:cs typeface="Arial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</a:t>
            </a:r>
            <a:r>
              <a:rPr lang="en-US" sz="3600" b="1" dirty="0">
                <a:solidFill>
                  <a:srgbClr val="FF0000"/>
                </a:solidFill>
                <a:latin typeface="+mj-lt"/>
                <a:cs typeface="Arial" charset="0"/>
              </a:rPr>
              <a:t> {</a:t>
            </a:r>
            <a:r>
              <a:rPr lang="en-US" sz="3600" b="1" i="1" dirty="0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  <a:r>
              <a:rPr lang="en-US" sz="3600" b="1" i="1" baseline="-30000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1</a:t>
            </a:r>
            <a:r>
              <a:rPr lang="en-US" sz="3600" b="1" i="1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, x</a:t>
            </a:r>
            <a:r>
              <a:rPr lang="en-US" sz="3600" b="1" i="1" baseline="-30000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2</a:t>
            </a:r>
            <a:r>
              <a:rPr lang="en-US" sz="3600" b="1" i="1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, …, </a:t>
            </a:r>
            <a:r>
              <a:rPr lang="en-US" sz="3600" b="1" i="1" dirty="0" err="1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x</a:t>
            </a:r>
            <a:r>
              <a:rPr lang="en-US" sz="3600" b="1" i="1" baseline="-30000" dirty="0" err="1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n</a:t>
            </a:r>
            <a:r>
              <a:rPr lang="en-US" sz="3600" b="1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}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    or     </a:t>
            </a:r>
            <a:r>
              <a:rPr lang="en-US" sz="3600" b="1" i="1" dirty="0" smtClean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x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</a:t>
            </a:r>
            <a:r>
              <a:rPr lang="en-US" sz="3600" b="1" dirty="0">
                <a:solidFill>
                  <a:srgbClr val="FF0000"/>
                </a:solidFill>
                <a:latin typeface="+mj-lt"/>
                <a:cs typeface="Arial" charset="0"/>
              </a:rPr>
              <a:t> {</a:t>
            </a:r>
            <a:r>
              <a:rPr lang="en-US" sz="3600" b="1" i="1" dirty="0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  <a:r>
              <a:rPr lang="en-US" sz="3600" b="1" i="1" baseline="-30000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1</a:t>
            </a:r>
            <a:r>
              <a:rPr lang="en-US" sz="3600" b="1" i="1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, x</a:t>
            </a:r>
            <a:r>
              <a:rPr lang="en-US" sz="3600" b="1" i="1" baseline="-30000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2</a:t>
            </a:r>
            <a:r>
              <a:rPr lang="en-US" sz="3600" b="1" i="1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,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…}</a:t>
            </a:r>
          </a:p>
          <a:p>
            <a:pPr indent="-180975" algn="just" eaLnBrk="0" hangingPunct="0">
              <a:tabLst>
                <a:tab pos="539750" algn="l"/>
              </a:tabLst>
            </a:pPr>
            <a:r>
              <a:rPr lang="en-US" sz="3600" b="1" dirty="0" smtClean="0"/>
              <a:t> </a:t>
            </a:r>
            <a:r>
              <a:rPr lang="en-US" sz="3600" b="1" dirty="0">
                <a:solidFill>
                  <a:srgbClr val="FF0000"/>
                </a:solidFill>
              </a:rPr>
              <a:t>In most practical problems: </a:t>
            </a:r>
          </a:p>
          <a:p>
            <a:pPr indent="-180975" algn="just" eaLnBrk="0" hangingPunct="0">
              <a:tabLst>
                <a:tab pos="539750" algn="l"/>
              </a:tabLst>
            </a:pPr>
            <a:r>
              <a:rPr lang="en-US" sz="3600" b="1" dirty="0" smtClean="0"/>
              <a:t>A </a:t>
            </a:r>
            <a:r>
              <a:rPr lang="en-US" sz="3600" b="1" dirty="0"/>
              <a:t>discrete random variable represents count data, such as the number of defectives in a sample of </a:t>
            </a:r>
            <a:r>
              <a:rPr lang="en-US" sz="3600" b="1" i="1" dirty="0">
                <a:solidFill>
                  <a:srgbClr val="FF0000"/>
                </a:solidFill>
              </a:rPr>
              <a:t>k</a:t>
            </a:r>
            <a:r>
              <a:rPr lang="en-US" sz="3600" b="1" dirty="0"/>
              <a:t> items</a:t>
            </a:r>
            <a:r>
              <a:rPr lang="en-US" sz="3600" b="1" dirty="0" smtClean="0"/>
              <a:t>.</a:t>
            </a:r>
            <a:endParaRPr lang="en-US" sz="3600" b="1" dirty="0">
              <a:latin typeface="+mj-lt"/>
              <a:cs typeface="Arial" charset="0"/>
              <a:sym typeface="Symbol" pitchFamily="18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Types  of Random Variable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85794"/>
            <a:ext cx="5537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 smtClean="0">
                <a:solidFill>
                  <a:schemeClr val="accent2"/>
                </a:solidFill>
                <a:cs typeface="Arial" charset="0"/>
              </a:rPr>
              <a:t>Discrete Random Variable:</a:t>
            </a:r>
            <a:endParaRPr lang="en-US" sz="3600" b="1" dirty="0">
              <a:solidFill>
                <a:schemeClr val="accent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 autoUpdateAnimBg="0"/>
      <p:bldP spid="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6C32F484F93D4F9B8E501223455319" ma:contentTypeVersion="0" ma:contentTypeDescription="Create a new document." ma:contentTypeScope="" ma:versionID="3ec5575861c1510ba7f793f5e278f89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2BFE20-9474-470B-8C98-F7B9822AB8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6F36985-D16F-4FBF-A438-F759B720A8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1694</Words>
  <Application>Microsoft Office PowerPoint</Application>
  <PresentationFormat>On-screen Show (4:3)</PresentationFormat>
  <Paragraphs>250</Paragraphs>
  <Slides>47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Default Design</vt:lpstr>
      <vt:lpstr>Equation</vt:lpstr>
      <vt:lpstr>Microsoft Equation 3.0</vt:lpstr>
      <vt:lpstr>PowerPoint Presentation</vt:lpstr>
      <vt:lpstr>Random Variables and Probability 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Hussein</dc:creator>
  <cp:lastModifiedBy>OsamaHosamLA</cp:lastModifiedBy>
  <cp:revision>34</cp:revision>
  <dcterms:created xsi:type="dcterms:W3CDTF">2004-06-12T18:48:22Z</dcterms:created>
  <dcterms:modified xsi:type="dcterms:W3CDTF">2015-04-12T06:56:04Z</dcterms:modified>
</cp:coreProperties>
</file>