
<file path=[Content_Types].xml><?xml version="1.0" encoding="utf-8"?>
<Types xmlns="http://schemas.openxmlformats.org/package/2006/content-types">
  <Default Extension="png" ContentType="image/png"/>
  <Default Extension="pdf" ContentType="application/pdf"/>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notesMasterIdLst>
    <p:notesMasterId r:id="rId29"/>
  </p:notesMasterIdLst>
  <p:handoutMasterIdLst>
    <p:handoutMasterId r:id="rId30"/>
  </p:handoutMasterIdLst>
  <p:sldIdLst>
    <p:sldId id="383" r:id="rId2"/>
    <p:sldId id="426" r:id="rId3"/>
    <p:sldId id="431" r:id="rId4"/>
    <p:sldId id="427" r:id="rId5"/>
    <p:sldId id="425" r:id="rId6"/>
    <p:sldId id="424" r:id="rId7"/>
    <p:sldId id="400" r:id="rId8"/>
    <p:sldId id="401" r:id="rId9"/>
    <p:sldId id="402" r:id="rId10"/>
    <p:sldId id="365" r:id="rId11"/>
    <p:sldId id="366" r:id="rId12"/>
    <p:sldId id="432" r:id="rId13"/>
    <p:sldId id="370" r:id="rId14"/>
    <p:sldId id="433" r:id="rId15"/>
    <p:sldId id="369" r:id="rId16"/>
    <p:sldId id="434" r:id="rId17"/>
    <p:sldId id="411" r:id="rId18"/>
    <p:sldId id="384" r:id="rId19"/>
    <p:sldId id="410" r:id="rId20"/>
    <p:sldId id="421" r:id="rId21"/>
    <p:sldId id="416" r:id="rId22"/>
    <p:sldId id="418" r:id="rId23"/>
    <p:sldId id="419" r:id="rId24"/>
    <p:sldId id="420" r:id="rId25"/>
    <p:sldId id="435" r:id="rId26"/>
    <p:sldId id="430" r:id="rId27"/>
    <p:sldId id="407" r:id="rId28"/>
  </p:sldIdLst>
  <p:sldSz cx="9144000" cy="6858000" type="screen4x3"/>
  <p:notesSz cx="6735763" cy="9866313"/>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8" userDrawn="1">
          <p15:clr>
            <a:srgbClr val="A4A3A4"/>
          </p15:clr>
        </p15:guide>
        <p15:guide id="2" pos="21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CC"/>
    <a:srgbClr val="CC9900"/>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2822" autoAdjust="0"/>
  </p:normalViewPr>
  <p:slideViewPr>
    <p:cSldViewPr>
      <p:cViewPr varScale="1">
        <p:scale>
          <a:sx n="38" d="100"/>
          <a:sy n="38" d="100"/>
        </p:scale>
        <p:origin x="2298" y="4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2604"/>
    </p:cViewPr>
  </p:sorterViewPr>
  <p:notesViewPr>
    <p:cSldViewPr>
      <p:cViewPr varScale="1">
        <p:scale>
          <a:sx n="115" d="100"/>
          <a:sy n="115" d="100"/>
        </p:scale>
        <p:origin x="-1888" y="-120"/>
      </p:cViewPr>
      <p:guideLst>
        <p:guide orient="horz" pos="3108"/>
        <p:guide pos="212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608" cy="49365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14602" y="0"/>
            <a:ext cx="2919607" cy="493653"/>
          </a:xfrm>
          <a:prstGeom prst="rect">
            <a:avLst/>
          </a:prstGeom>
        </p:spPr>
        <p:txBody>
          <a:bodyPr vert="horz" lIns="91440" tIns="45720" rIns="91440" bIns="45720" rtlCol="0"/>
          <a:lstStyle>
            <a:lvl1pPr algn="r">
              <a:defRPr sz="1200"/>
            </a:lvl1pPr>
          </a:lstStyle>
          <a:p>
            <a:fld id="{A2568792-8993-4B45-85B2-5D46248C2113}" type="datetimeFigureOut">
              <a:rPr lang="en-US" smtClean="0"/>
              <a:pPr/>
              <a:t>9/16/2017</a:t>
            </a:fld>
            <a:endParaRPr lang="en-US"/>
          </a:p>
        </p:txBody>
      </p:sp>
      <p:sp>
        <p:nvSpPr>
          <p:cNvPr id="4" name="Footer Placeholder 3"/>
          <p:cNvSpPr>
            <a:spLocks noGrp="1"/>
          </p:cNvSpPr>
          <p:nvPr>
            <p:ph type="ftr" sz="quarter" idx="2"/>
          </p:nvPr>
        </p:nvSpPr>
        <p:spPr>
          <a:xfrm>
            <a:off x="0" y="9370976"/>
            <a:ext cx="2919608" cy="49365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14602" y="9370976"/>
            <a:ext cx="2919607" cy="493653"/>
          </a:xfrm>
          <a:prstGeom prst="rect">
            <a:avLst/>
          </a:prstGeom>
        </p:spPr>
        <p:txBody>
          <a:bodyPr vert="horz" lIns="91440" tIns="45720" rIns="91440" bIns="45720" rtlCol="0" anchor="b"/>
          <a:lstStyle>
            <a:lvl1pPr algn="r">
              <a:defRPr sz="1200"/>
            </a:lvl1pPr>
          </a:lstStyle>
          <a:p>
            <a:fld id="{673434A8-4FF5-49F4-9C58-D73D3B596A47}" type="slidenum">
              <a:rPr lang="en-US" smtClean="0"/>
              <a:pPr/>
              <a:t>‹#›</a:t>
            </a:fld>
            <a:endParaRPr lang="en-US"/>
          </a:p>
        </p:txBody>
      </p:sp>
    </p:spTree>
    <p:extLst>
      <p:ext uri="{BB962C8B-B14F-4D97-AF65-F5344CB8AC3E}">
        <p14:creationId xmlns:p14="http://schemas.microsoft.com/office/powerpoint/2010/main" val="3571374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18831" cy="493316"/>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15374" y="0"/>
            <a:ext cx="2918831" cy="493316"/>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73577" y="4686499"/>
            <a:ext cx="5388610" cy="4439841"/>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9371285"/>
            <a:ext cx="2918831" cy="493316"/>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15374" y="9371285"/>
            <a:ext cx="2918831" cy="493316"/>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146701215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chapter provides an overview of computer security. We begin with a discussion of what we mean by computer security. In essence, computer security deals with computer-related assets that are subject to a variety of threats and for which various measures are taken to protect those assets. Accordingly, the next section of this chapter provides a brief overview of the categories of computer-related assets that users and system managers wish to preserve and protect, and a look at the various threats and attacks that can be made on those assets. Then, we survey the measures that can be taken to deal with such threats and attacks. This we do from three different viewpoints, in Sections 1.3 through 1.5 . We then look at some recent trends in computer security and lay out in general terms a computer security strategy.</a:t>
            </a:r>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2080736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9BC7B0-2B08-E347-A0EA-F7E788F3AE61}" type="slidenum">
              <a:rPr lang="en-AU"/>
              <a:pPr/>
              <a:t>10</a:t>
            </a:fld>
            <a:endParaRPr lang="en-AU" dirty="0"/>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r>
              <a:rPr lang="en-US" dirty="0">
                <a:latin typeface="Times New Roman" pitchFamily="-107" charset="0"/>
              </a:rPr>
              <a:t>Figure 1.2 [CCPS04a] shows the relationship among some terminology that will be useful throughout the book, drawn from RFC 2828, </a:t>
            </a:r>
            <a:r>
              <a:rPr lang="en-US" i="1" dirty="0">
                <a:latin typeface="Times New Roman" pitchFamily="-107" charset="0"/>
              </a:rPr>
              <a:t>Internet Security Glossary:</a:t>
            </a:r>
          </a:p>
          <a:p>
            <a:endParaRPr lang="en-US" i="1" dirty="0">
              <a:latin typeface="Times New Roman" pitchFamily="-107" charset="0"/>
            </a:endParaRPr>
          </a:p>
        </p:txBody>
      </p:sp>
    </p:spTree>
    <p:extLst>
      <p:ext uri="{BB962C8B-B14F-4D97-AF65-F5344CB8AC3E}">
        <p14:creationId xmlns:p14="http://schemas.microsoft.com/office/powerpoint/2010/main" val="2135291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85B399-E414-264B-AC2B-BBCB3C6C6795}" type="slidenum">
              <a:rPr lang="en-AU"/>
              <a:pPr/>
              <a:t>11</a:t>
            </a:fld>
            <a:endParaRPr lang="en-AU" dirty="0"/>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r>
              <a:rPr lang="en-US" dirty="0"/>
              <a:t>In the context of security, our concern is with the </a:t>
            </a:r>
            <a:r>
              <a:rPr lang="en-US" b="1" dirty="0"/>
              <a:t>vulnerabilities of system </a:t>
            </a:r>
            <a:r>
              <a:rPr lang="en-US" dirty="0"/>
              <a:t>resources. [NRC02] lists the following general categories of vulnerabilities of a computer system or network asset:</a:t>
            </a:r>
          </a:p>
          <a:p>
            <a:endParaRPr lang="en-US" dirty="0"/>
          </a:p>
          <a:p>
            <a:r>
              <a:rPr lang="en-US" dirty="0"/>
              <a:t>• It can be </a:t>
            </a:r>
            <a:r>
              <a:rPr lang="en-US" b="1" dirty="0"/>
              <a:t>corrupted , so that it does the wrong thing or gives wrong answers. </a:t>
            </a:r>
          </a:p>
          <a:p>
            <a:r>
              <a:rPr lang="en-US" dirty="0"/>
              <a:t>For example, stored data values may differ from what they should be because they have been improperly modified.</a:t>
            </a:r>
          </a:p>
          <a:p>
            <a:endParaRPr lang="en-US" dirty="0"/>
          </a:p>
          <a:p>
            <a:r>
              <a:rPr lang="en-US" dirty="0"/>
              <a:t>• It can become </a:t>
            </a:r>
            <a:r>
              <a:rPr lang="en-US" b="1" dirty="0"/>
              <a:t>leaky . For example, someone who should not have access to </a:t>
            </a:r>
            <a:r>
              <a:rPr lang="en-US" dirty="0"/>
              <a:t>some or all of the information available through the network obtains such access.</a:t>
            </a:r>
          </a:p>
          <a:p>
            <a:endParaRPr lang="en-US" dirty="0"/>
          </a:p>
          <a:p>
            <a:r>
              <a:rPr lang="en-US" dirty="0"/>
              <a:t>• It can become </a:t>
            </a:r>
            <a:r>
              <a:rPr lang="en-US" b="1" dirty="0"/>
              <a:t>unavailable or very slow. That is, using the system or network </a:t>
            </a:r>
            <a:r>
              <a:rPr lang="en-US" dirty="0"/>
              <a:t>becomes impossible or impractical.</a:t>
            </a:r>
          </a:p>
          <a:p>
            <a:endParaRPr lang="en-US" dirty="0"/>
          </a:p>
          <a:p>
            <a:r>
              <a:rPr lang="en-US" dirty="0"/>
              <a:t>These three general types of vulnerability correspond to the concepts of integrity, confidentiality, and availability, enumerated earlier in this section.</a:t>
            </a:r>
          </a:p>
          <a:p>
            <a:endParaRPr lang="en-US" dirty="0"/>
          </a:p>
          <a:p>
            <a:r>
              <a:rPr lang="en-US" dirty="0"/>
              <a:t>Corresponding to the various types of vulnerabilities to a system resource are </a:t>
            </a:r>
            <a:r>
              <a:rPr lang="en-US" b="1" dirty="0"/>
              <a:t>threats that are capable of exploiting those vulnerabilities. A threat represents a </a:t>
            </a:r>
            <a:r>
              <a:rPr lang="en-US" dirty="0"/>
              <a:t>potential security harm to an asset. An </a:t>
            </a:r>
            <a:r>
              <a:rPr lang="en-US" b="1" dirty="0"/>
              <a:t>attack is a threat that is carried out (threat </a:t>
            </a:r>
            <a:r>
              <a:rPr lang="en-US" dirty="0"/>
              <a:t>action) and, if successful, leads to an undesirable violation of security, or threat consequence. The agent carrying out the attack is referred to as an attacker, or </a:t>
            </a:r>
            <a:r>
              <a:rPr lang="en-US" b="1" dirty="0"/>
              <a:t>threat agent . We can distinguish two types of attacks:</a:t>
            </a:r>
          </a:p>
          <a:p>
            <a:endParaRPr lang="en-US" dirty="0"/>
          </a:p>
          <a:p>
            <a:r>
              <a:rPr lang="en-US" dirty="0"/>
              <a:t>• </a:t>
            </a:r>
            <a:r>
              <a:rPr lang="en-US" b="1" dirty="0"/>
              <a:t>Active attack: An attempt to alter system resources or affect their operation. </a:t>
            </a:r>
            <a:endParaRPr lang="en-US" dirty="0"/>
          </a:p>
          <a:p>
            <a:r>
              <a:rPr lang="en-US" dirty="0"/>
              <a:t>• </a:t>
            </a:r>
            <a:r>
              <a:rPr lang="en-US" b="1" dirty="0"/>
              <a:t>Passive attack: An attempt to learn or make use of information from the </a:t>
            </a:r>
            <a:r>
              <a:rPr lang="en-US" dirty="0"/>
              <a:t>system that does not affect system resources.</a:t>
            </a:r>
          </a:p>
          <a:p>
            <a:endParaRPr lang="en-US" dirty="0"/>
          </a:p>
          <a:p>
            <a:r>
              <a:rPr lang="en-US" dirty="0"/>
              <a:t>We can also classify attacks based on the origin of the attack:</a:t>
            </a:r>
          </a:p>
          <a:p>
            <a:endParaRPr lang="en-US" dirty="0"/>
          </a:p>
          <a:p>
            <a:r>
              <a:rPr lang="en-US" dirty="0"/>
              <a:t>• </a:t>
            </a:r>
            <a:r>
              <a:rPr lang="en-US" b="1" dirty="0"/>
              <a:t>Inside attack: Initiated by an entity inside the security perimeter (an “insider”). </a:t>
            </a:r>
            <a:r>
              <a:rPr lang="en-US" dirty="0"/>
              <a:t>The insider is authorized to access system resources but uses them in a way not approved by those who granted the authorization.</a:t>
            </a:r>
          </a:p>
          <a:p>
            <a:r>
              <a:rPr lang="en-US" dirty="0"/>
              <a:t>• </a:t>
            </a:r>
            <a:r>
              <a:rPr lang="en-US" b="1" dirty="0"/>
              <a:t>Outside attack: Initiated from outside the perimeter, by an unauthorized or </a:t>
            </a:r>
            <a:r>
              <a:rPr lang="en-US" dirty="0"/>
              <a:t>illegitimate user of the system (an “outsider”). On the Internet, potential outside attackers range from amateur pranksters to organized criminals, international terrorists, and hostile governments.</a:t>
            </a:r>
            <a:endParaRPr lang="en-US" dirty="0">
              <a:latin typeface="Times New Roman" pitchFamily="-107" charset="0"/>
            </a:endParaRPr>
          </a:p>
        </p:txBody>
      </p:sp>
    </p:spTree>
    <p:extLst>
      <p:ext uri="{BB962C8B-B14F-4D97-AF65-F5344CB8AC3E}">
        <p14:creationId xmlns:p14="http://schemas.microsoft.com/office/powerpoint/2010/main" val="3670371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4E433-BC61-AE48-A59F-1186134F32BC}" type="slidenum">
              <a:rPr lang="en-AU"/>
              <a:pPr/>
              <a:t>12</a:t>
            </a:fld>
            <a:endParaRPr lang="en-AU" dirty="0"/>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r>
              <a:rPr lang="en-US" dirty="0">
                <a:latin typeface="Times New Roman" pitchFamily="-107" charset="0"/>
              </a:rPr>
              <a:t>Computer security is both fascinating and complex. Some of the reasons follow:</a:t>
            </a:r>
          </a:p>
          <a:p>
            <a:endParaRPr lang="en-US" dirty="0">
              <a:latin typeface="Times New Roman" pitchFamily="-107" charset="0"/>
            </a:endParaRPr>
          </a:p>
          <a:p>
            <a:r>
              <a:rPr lang="en-US" b="1" dirty="0">
                <a:latin typeface="Times New Roman" pitchFamily="-107" charset="0"/>
              </a:rPr>
              <a:t>1.</a:t>
            </a:r>
            <a:r>
              <a:rPr lang="en-US" dirty="0">
                <a:latin typeface="Times New Roman" pitchFamily="-107" charset="0"/>
              </a:rPr>
              <a:t> Computer security is not as simple as it might first appear to the novice. The requirements seem to be straightforward, but the mechanisms used to meet those requirements can be quite complex and subtle.</a:t>
            </a:r>
          </a:p>
          <a:p>
            <a:r>
              <a:rPr lang="en-US" b="1" dirty="0">
                <a:latin typeface="Times New Roman" pitchFamily="-107" charset="0"/>
              </a:rPr>
              <a:t>2.</a:t>
            </a:r>
            <a:r>
              <a:rPr lang="en-US" dirty="0">
                <a:latin typeface="Times New Roman" pitchFamily="-107" charset="0"/>
              </a:rPr>
              <a:t> In developing a particular security mechanism or algorithm, one must always consider potential attacks (often unexpected) on those security features. </a:t>
            </a:r>
          </a:p>
          <a:p>
            <a:r>
              <a:rPr lang="en-US" b="1" dirty="0">
                <a:latin typeface="Times New Roman" pitchFamily="-107" charset="0"/>
              </a:rPr>
              <a:t>3.</a:t>
            </a:r>
            <a:r>
              <a:rPr lang="en-US" dirty="0">
                <a:latin typeface="Times New Roman" pitchFamily="-107" charset="0"/>
              </a:rPr>
              <a:t> Hence procedures used to provide particular services are often counterintuitive. </a:t>
            </a:r>
          </a:p>
          <a:p>
            <a:r>
              <a:rPr lang="en-US" b="1" dirty="0">
                <a:latin typeface="Times New Roman" pitchFamily="-107" charset="0"/>
              </a:rPr>
              <a:t>4. </a:t>
            </a:r>
            <a:r>
              <a:rPr lang="en-US" dirty="0">
                <a:latin typeface="Times New Roman" pitchFamily="-107" charset="0"/>
              </a:rPr>
              <a:t>Having designed various security mechanisms, it is necessary to decide where to use them.</a:t>
            </a:r>
          </a:p>
          <a:p>
            <a:r>
              <a:rPr lang="en-US" b="1" dirty="0">
                <a:latin typeface="Times New Roman" pitchFamily="-107" charset="0"/>
              </a:rPr>
              <a:t>5.</a:t>
            </a:r>
            <a:r>
              <a:rPr lang="en-US" dirty="0">
                <a:latin typeface="Times New Roman" pitchFamily="-107" charset="0"/>
              </a:rPr>
              <a:t> Security mechanisms typically involve more than a particular algorithm or protocol, but also require participants to have secret information, leading to issues of creation, distribution, and protection of that secret information. </a:t>
            </a:r>
          </a:p>
          <a:p>
            <a:r>
              <a:rPr lang="en-US" b="1" dirty="0">
                <a:latin typeface="Times New Roman" pitchFamily="-107" charset="0"/>
              </a:rPr>
              <a:t>6. </a:t>
            </a:r>
            <a:r>
              <a:rPr lang="en-US" dirty="0">
                <a:latin typeface="Times New Roman" pitchFamily="-107" charset="0"/>
              </a:rPr>
              <a:t>Computer security is essentially a battle of wits between a perpetrator who tries to find holes and the designer or administrator who tries to close them. </a:t>
            </a:r>
          </a:p>
          <a:p>
            <a:r>
              <a:rPr lang="en-US" b="1" dirty="0">
                <a:latin typeface="Times New Roman" pitchFamily="-107" charset="0"/>
              </a:rPr>
              <a:t>7. </a:t>
            </a:r>
            <a:r>
              <a:rPr lang="en-US" dirty="0">
                <a:latin typeface="Times New Roman" pitchFamily="-107" charset="0"/>
              </a:rPr>
              <a:t>There is a natural tendency on the part of users and system managers to perceive little benefit from security investment until a security failure occurs.</a:t>
            </a:r>
          </a:p>
          <a:p>
            <a:r>
              <a:rPr lang="en-US" b="1" dirty="0">
                <a:latin typeface="Times New Roman" pitchFamily="-107" charset="0"/>
              </a:rPr>
              <a:t>8. </a:t>
            </a:r>
            <a:r>
              <a:rPr lang="en-US" dirty="0">
                <a:latin typeface="Times New Roman" pitchFamily="-107" charset="0"/>
              </a:rPr>
              <a:t>Security requires regular monitoring, difficult in today's short-term environment.</a:t>
            </a:r>
          </a:p>
          <a:p>
            <a:r>
              <a:rPr lang="en-US" b="1" dirty="0">
                <a:latin typeface="Times New Roman" pitchFamily="-107" charset="0"/>
              </a:rPr>
              <a:t>9. </a:t>
            </a:r>
            <a:r>
              <a:rPr lang="en-US" dirty="0">
                <a:latin typeface="Times New Roman" pitchFamily="-107" charset="0"/>
              </a:rPr>
              <a:t>Security is still too often an afterthought - incorporated after the design is complete.</a:t>
            </a:r>
          </a:p>
          <a:p>
            <a:r>
              <a:rPr lang="en-US" b="1" dirty="0">
                <a:latin typeface="Times New Roman" pitchFamily="-107" charset="0"/>
              </a:rPr>
              <a:t>10. </a:t>
            </a:r>
            <a:r>
              <a:rPr lang="en-US" dirty="0">
                <a:latin typeface="Times New Roman" pitchFamily="-107" charset="0"/>
              </a:rPr>
              <a:t>Many users / security administrators view strong security as an impediment to efficient and user-friendly operation of an information system or use of information.</a:t>
            </a:r>
          </a:p>
        </p:txBody>
      </p:sp>
    </p:spTree>
    <p:extLst>
      <p:ext uri="{BB962C8B-B14F-4D97-AF65-F5344CB8AC3E}">
        <p14:creationId xmlns:p14="http://schemas.microsoft.com/office/powerpoint/2010/main" val="3578850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D2DD98-C3D2-9845-827A-3B6506878082}" type="slidenum">
              <a:rPr lang="en-AU"/>
              <a:pPr/>
              <a:t>13</a:t>
            </a:fld>
            <a:endParaRPr lang="en-AU" dirty="0"/>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r>
              <a:rPr lang="en-US" b="1" i="1" dirty="0"/>
              <a:t>COMMUNICATION LINES AND NETWORKS </a:t>
            </a:r>
          </a:p>
          <a:p>
            <a:endParaRPr lang="en-US" b="1" i="1" dirty="0"/>
          </a:p>
          <a:p>
            <a:r>
              <a:rPr lang="en-US" b="1" i="1" dirty="0"/>
              <a:t>Network security attacks can be classified </a:t>
            </a:r>
            <a:r>
              <a:rPr lang="en-US" dirty="0"/>
              <a:t>as </a:t>
            </a:r>
            <a:r>
              <a:rPr lang="en-US" i="1" dirty="0"/>
              <a:t>passive attacks and active attacks . A passive attack attempts to learn or make </a:t>
            </a:r>
            <a:r>
              <a:rPr lang="en-US" dirty="0"/>
              <a:t>use of information from the system but does not affect system resources. An active attack attempts to alter system resources or affect their operation.</a:t>
            </a:r>
          </a:p>
          <a:p>
            <a:endParaRPr lang="en-US" b="1" dirty="0"/>
          </a:p>
          <a:p>
            <a:r>
              <a:rPr lang="en-US" b="1" dirty="0"/>
              <a:t>Passive attacks are in the nature of eavesdropping on, or monitoring of, </a:t>
            </a:r>
            <a:r>
              <a:rPr lang="en-US" dirty="0"/>
              <a:t>transmissions. The goal of the attacker is to obtain information that is being transmitted. Two types of passive attacks are release of message contents and traffic analysis.</a:t>
            </a:r>
          </a:p>
          <a:p>
            <a:endParaRPr lang="en-US" dirty="0"/>
          </a:p>
          <a:p>
            <a:r>
              <a:rPr lang="en-US" dirty="0"/>
              <a:t>The </a:t>
            </a:r>
            <a:r>
              <a:rPr lang="en-US" b="1" dirty="0"/>
              <a:t>release of message contents is easily understood. A telephone conversation, </a:t>
            </a:r>
            <a:r>
              <a:rPr lang="en-US" dirty="0"/>
              <a:t>an electronic mail message, and a transferred file may contain sensitive or confidential information. We would like to prevent an opponent from learning the contents of these transmissions.</a:t>
            </a:r>
          </a:p>
          <a:p>
            <a:endParaRPr lang="en-US" dirty="0"/>
          </a:p>
          <a:p>
            <a:r>
              <a:rPr lang="en-US" dirty="0"/>
              <a:t>A second type of passive attack, </a:t>
            </a:r>
            <a:r>
              <a:rPr lang="en-US" b="1" dirty="0"/>
              <a:t>traffic analysis , is subtler. Suppose that we </a:t>
            </a:r>
            <a:r>
              <a:rPr lang="en-US" dirty="0"/>
              <a:t>had a way of masking the contents of messages or other information traffic so that opponents, even if they captured the message, could not extract the information from the message. The common technique for masking contents is encryption. If we had encryption protection in place, an opponent might still be able to observe the pattern of these messages. The opponent could determine the location and identity of communicating hosts and could observe the frequency and length of messages being exchanged. This information might be useful in guessing the nature of the communication that was taking place. </a:t>
            </a:r>
          </a:p>
          <a:p>
            <a:endParaRPr lang="en-US" dirty="0"/>
          </a:p>
          <a:p>
            <a:r>
              <a:rPr lang="en-US" dirty="0"/>
              <a:t>Passive attacks are very difficult to detect because they do not involve any alteration of the data. Typically, the message traffic is sent and received in an apparently normal fashion and neither the sender nor receiver is aware that a third party has read the messages or observed the traffic pattern. However, it is feasible to prevent the success of these attacks, usually by means of encryption.</a:t>
            </a:r>
          </a:p>
          <a:p>
            <a:r>
              <a:rPr lang="en-US" dirty="0"/>
              <a:t>Thus, the emphasis in dealing with passive attacks is on prevention rather than detection.</a:t>
            </a:r>
          </a:p>
          <a:p>
            <a:endParaRPr lang="en-US" dirty="0"/>
          </a:p>
          <a:p>
            <a:r>
              <a:rPr lang="en-US" b="1" dirty="0"/>
              <a:t>Active attacks involve some modification of the data stream or the creation </a:t>
            </a:r>
            <a:r>
              <a:rPr lang="en-US" dirty="0"/>
              <a:t>of a false stream and can be subdivided into four categories: replay, masquerade, modification of messages, and denial of service. </a:t>
            </a:r>
          </a:p>
          <a:p>
            <a:endParaRPr lang="en-US" b="1" dirty="0"/>
          </a:p>
          <a:p>
            <a:r>
              <a:rPr lang="en-US" b="1" dirty="0"/>
              <a:t>Replay involves the passive capture of a data unit and its subsequent retransmission </a:t>
            </a:r>
            <a:r>
              <a:rPr lang="en-US" dirty="0"/>
              <a:t>to produce an unauthorized effect.</a:t>
            </a:r>
          </a:p>
          <a:p>
            <a:endParaRPr lang="en-US" dirty="0"/>
          </a:p>
          <a:p>
            <a:r>
              <a:rPr lang="en-US" dirty="0"/>
              <a:t>A </a:t>
            </a:r>
            <a:r>
              <a:rPr lang="en-US" b="1" dirty="0"/>
              <a:t>masquerade takes place when one entity pretends to be a different entity. A </a:t>
            </a:r>
            <a:r>
              <a:rPr lang="en-US" dirty="0"/>
              <a:t>masquerade attack usually includes one of the other forms of active attack. For example, authentication sequences can be captured and replayed after a valid authentication sequence has taken place, thus enabling an authorized entity with few privileges to obtain extra privileges by impersonating an entity that has those privileges.</a:t>
            </a:r>
          </a:p>
          <a:p>
            <a:endParaRPr lang="en-US" b="1" dirty="0"/>
          </a:p>
          <a:p>
            <a:r>
              <a:rPr lang="en-US" b="1" dirty="0"/>
              <a:t>Modification of messages simply means that some portion of a legitimate </a:t>
            </a:r>
            <a:r>
              <a:rPr lang="en-US" dirty="0"/>
              <a:t>message is altered, or that messages are delayed or reordered, to produce an unauthorized effect. For example, a message stating, “Allow John Smith to read confidential file accounts” is modified to say, “Allow Fred Brown to read confidential file accounts.”</a:t>
            </a:r>
          </a:p>
          <a:p>
            <a:endParaRPr lang="en-US" dirty="0"/>
          </a:p>
          <a:p>
            <a:r>
              <a:rPr lang="en-US" dirty="0"/>
              <a:t>The </a:t>
            </a:r>
            <a:r>
              <a:rPr lang="en-US" b="1" dirty="0"/>
              <a:t>denial of service prevents or inhibits the normal use or management of </a:t>
            </a:r>
            <a:r>
              <a:rPr lang="en-US" dirty="0"/>
              <a:t>communications facilities. This attack may have a specific target; for example, an entity may suppress all messages directed to a particular destination (e.g., the security audit service). Another form of service denial is the disruption of an entire network, either by disabling the network or by overloading it with messages so as to degrade performance.</a:t>
            </a:r>
          </a:p>
          <a:p>
            <a:endParaRPr lang="en-US" dirty="0"/>
          </a:p>
          <a:p>
            <a:r>
              <a:rPr lang="en-US" dirty="0"/>
              <a:t>Active attacks present the opposite characteristics of passive attacks. Whereas passive attacks are difficult to detect, measures are available to prevent their success. On the other hand, it is quite difficult to prevent active attacks absolutely, because to do so would require physical protection of all communications facilities and paths at all times. Instead, the goal is to detect them and to recover from any disruption or delays caused by them. Because the detection has a deterrent effect, it may also contribute to prevention.</a:t>
            </a:r>
            <a:endParaRPr lang="en-US" dirty="0">
              <a:latin typeface="Times New Roman" pitchFamily="-107" charset="0"/>
            </a:endParaRPr>
          </a:p>
        </p:txBody>
      </p:sp>
    </p:spTree>
    <p:extLst>
      <p:ext uri="{BB962C8B-B14F-4D97-AF65-F5344CB8AC3E}">
        <p14:creationId xmlns:p14="http://schemas.microsoft.com/office/powerpoint/2010/main" val="4086815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4E433-BC61-AE48-A59F-1186134F32BC}" type="slidenum">
              <a:rPr lang="en-AU"/>
              <a:pPr/>
              <a:t>14</a:t>
            </a:fld>
            <a:endParaRPr lang="en-AU" dirty="0"/>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r>
              <a:rPr lang="en-US" dirty="0">
                <a:latin typeface="Times New Roman" pitchFamily="-107" charset="0"/>
              </a:rPr>
              <a:t>Computer security is both fascinating and complex. Some of the reasons follow:</a:t>
            </a:r>
          </a:p>
          <a:p>
            <a:endParaRPr lang="en-US" dirty="0">
              <a:latin typeface="Times New Roman" pitchFamily="-107" charset="0"/>
            </a:endParaRPr>
          </a:p>
          <a:p>
            <a:r>
              <a:rPr lang="en-US" b="1" dirty="0">
                <a:latin typeface="Times New Roman" pitchFamily="-107" charset="0"/>
              </a:rPr>
              <a:t>1.</a:t>
            </a:r>
            <a:r>
              <a:rPr lang="en-US" dirty="0">
                <a:latin typeface="Times New Roman" pitchFamily="-107" charset="0"/>
              </a:rPr>
              <a:t> Computer security is not as simple as it might first appear to the novice. The requirements seem to be straightforward, but the mechanisms used to meet those requirements can be quite complex and subtle.</a:t>
            </a:r>
          </a:p>
          <a:p>
            <a:r>
              <a:rPr lang="en-US" b="1" dirty="0">
                <a:latin typeface="Times New Roman" pitchFamily="-107" charset="0"/>
              </a:rPr>
              <a:t>2.</a:t>
            </a:r>
            <a:r>
              <a:rPr lang="en-US" dirty="0">
                <a:latin typeface="Times New Roman" pitchFamily="-107" charset="0"/>
              </a:rPr>
              <a:t> In developing a particular security mechanism or algorithm, one must always consider potential attacks (often unexpected) on those security features. </a:t>
            </a:r>
          </a:p>
          <a:p>
            <a:r>
              <a:rPr lang="en-US" b="1" dirty="0">
                <a:latin typeface="Times New Roman" pitchFamily="-107" charset="0"/>
              </a:rPr>
              <a:t>3.</a:t>
            </a:r>
            <a:r>
              <a:rPr lang="en-US" dirty="0">
                <a:latin typeface="Times New Roman" pitchFamily="-107" charset="0"/>
              </a:rPr>
              <a:t> Hence procedures used to provide particular services are often counterintuitive. </a:t>
            </a:r>
          </a:p>
          <a:p>
            <a:r>
              <a:rPr lang="en-US" b="1" dirty="0">
                <a:latin typeface="Times New Roman" pitchFamily="-107" charset="0"/>
              </a:rPr>
              <a:t>4. </a:t>
            </a:r>
            <a:r>
              <a:rPr lang="en-US" dirty="0">
                <a:latin typeface="Times New Roman" pitchFamily="-107" charset="0"/>
              </a:rPr>
              <a:t>Having designed various security mechanisms, it is necessary to decide where to use them.</a:t>
            </a:r>
          </a:p>
          <a:p>
            <a:r>
              <a:rPr lang="en-US" b="1" dirty="0">
                <a:latin typeface="Times New Roman" pitchFamily="-107" charset="0"/>
              </a:rPr>
              <a:t>5.</a:t>
            </a:r>
            <a:r>
              <a:rPr lang="en-US" dirty="0">
                <a:latin typeface="Times New Roman" pitchFamily="-107" charset="0"/>
              </a:rPr>
              <a:t> Security mechanisms typically involve more than a particular algorithm or protocol, but also require participants to have secret information, leading to issues of creation, distribution, and protection of that secret information. </a:t>
            </a:r>
          </a:p>
          <a:p>
            <a:r>
              <a:rPr lang="en-US" b="1" dirty="0">
                <a:latin typeface="Times New Roman" pitchFamily="-107" charset="0"/>
              </a:rPr>
              <a:t>6. </a:t>
            </a:r>
            <a:r>
              <a:rPr lang="en-US" dirty="0">
                <a:latin typeface="Times New Roman" pitchFamily="-107" charset="0"/>
              </a:rPr>
              <a:t>Computer security is essentially a battle of wits between a perpetrator who tries to find holes and the designer or administrator who tries to close them. </a:t>
            </a:r>
          </a:p>
          <a:p>
            <a:r>
              <a:rPr lang="en-US" b="1" dirty="0">
                <a:latin typeface="Times New Roman" pitchFamily="-107" charset="0"/>
              </a:rPr>
              <a:t>7. </a:t>
            </a:r>
            <a:r>
              <a:rPr lang="en-US" dirty="0">
                <a:latin typeface="Times New Roman" pitchFamily="-107" charset="0"/>
              </a:rPr>
              <a:t>There is a natural tendency on the part of users and system managers to perceive little benefit from security investment until a security failure occurs.</a:t>
            </a:r>
          </a:p>
          <a:p>
            <a:r>
              <a:rPr lang="en-US" b="1" dirty="0">
                <a:latin typeface="Times New Roman" pitchFamily="-107" charset="0"/>
              </a:rPr>
              <a:t>8. </a:t>
            </a:r>
            <a:r>
              <a:rPr lang="en-US" dirty="0">
                <a:latin typeface="Times New Roman" pitchFamily="-107" charset="0"/>
              </a:rPr>
              <a:t>Security requires regular monitoring, difficult in today's short-term environment.</a:t>
            </a:r>
          </a:p>
          <a:p>
            <a:r>
              <a:rPr lang="en-US" b="1" dirty="0">
                <a:latin typeface="Times New Roman" pitchFamily="-107" charset="0"/>
              </a:rPr>
              <a:t>9. </a:t>
            </a:r>
            <a:r>
              <a:rPr lang="en-US" dirty="0">
                <a:latin typeface="Times New Roman" pitchFamily="-107" charset="0"/>
              </a:rPr>
              <a:t>Security is still too often an afterthought - incorporated after the design is complete.</a:t>
            </a:r>
          </a:p>
          <a:p>
            <a:r>
              <a:rPr lang="en-US" b="1" dirty="0">
                <a:latin typeface="Times New Roman" pitchFamily="-107" charset="0"/>
              </a:rPr>
              <a:t>10. </a:t>
            </a:r>
            <a:r>
              <a:rPr lang="en-US" dirty="0">
                <a:latin typeface="Times New Roman" pitchFamily="-107" charset="0"/>
              </a:rPr>
              <a:t>Many users / security administrators view strong security as an impediment to efficient and user-friendly operation of an information system or use of information.</a:t>
            </a:r>
          </a:p>
        </p:txBody>
      </p:sp>
    </p:spTree>
    <p:extLst>
      <p:ext uri="{BB962C8B-B14F-4D97-AF65-F5344CB8AC3E}">
        <p14:creationId xmlns:p14="http://schemas.microsoft.com/office/powerpoint/2010/main" val="2491032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5436AE-FBEF-584F-A2E9-D4AAD9D18AFE}" type="slidenum">
              <a:rPr lang="en-AU"/>
              <a:pPr/>
              <a:t>15</a:t>
            </a:fld>
            <a:endParaRPr lang="en-AU" dirty="0"/>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r>
              <a:rPr lang="en-US" dirty="0"/>
              <a:t>The assets of a computer system can be categorized as hardware, software, data, and communication lines and networks. In this subsection, we briefly describe these four categories and relate these to the concepts of integrity, confidentiality, and availability introduced in Section 1.1 (see Figure 1.3 and Table 1.3 ).</a:t>
            </a:r>
          </a:p>
          <a:p>
            <a:endParaRPr lang="en-US" dirty="0"/>
          </a:p>
          <a:p>
            <a:endParaRPr lang="en-US" dirty="0">
              <a:latin typeface="Times New Roman" pitchFamily="-107" charset="0"/>
            </a:endParaRPr>
          </a:p>
        </p:txBody>
      </p:sp>
    </p:spTree>
    <p:extLst>
      <p:ext uri="{BB962C8B-B14F-4D97-AF65-F5344CB8AC3E}">
        <p14:creationId xmlns:p14="http://schemas.microsoft.com/office/powerpoint/2010/main" val="33996311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5436AE-FBEF-584F-A2E9-D4AAD9D18AFE}" type="slidenum">
              <a:rPr lang="en-AU"/>
              <a:pPr/>
              <a:t>16</a:t>
            </a:fld>
            <a:endParaRPr lang="en-AU" dirty="0"/>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r>
              <a:rPr lang="en-US" dirty="0"/>
              <a:t>The assets of a computer system can be categorized as hardware, software, data, and communication lines and networks. In this subsection, we briefly describe these four categories and relate these to the concepts of integrity, confidentiality, and availability introduced in Section 1.1 (see Figure 1.3 and Table 1.3 ).</a:t>
            </a:r>
          </a:p>
          <a:p>
            <a:endParaRPr lang="en-US" dirty="0"/>
          </a:p>
          <a:p>
            <a:endParaRPr lang="en-US" dirty="0">
              <a:latin typeface="Times New Roman" pitchFamily="-107" charset="0"/>
            </a:endParaRPr>
          </a:p>
        </p:txBody>
      </p:sp>
    </p:spTree>
    <p:extLst>
      <p:ext uri="{BB962C8B-B14F-4D97-AF65-F5344CB8AC3E}">
        <p14:creationId xmlns:p14="http://schemas.microsoft.com/office/powerpoint/2010/main" val="3496723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b="1" i="1" dirty="0"/>
          </a:p>
          <a:p>
            <a:r>
              <a:rPr lang="en-US" b="1" i="1" dirty="0"/>
              <a:t>AUTHENTICATION </a:t>
            </a:r>
          </a:p>
          <a:p>
            <a:endParaRPr lang="en-US" b="1" i="1" dirty="0"/>
          </a:p>
          <a:p>
            <a:r>
              <a:rPr lang="en-US" b="1" i="1" dirty="0"/>
              <a:t>The authentication service is concerned with assuring that a</a:t>
            </a:r>
            <a:r>
              <a:rPr lang="en-US" b="1" i="1" baseline="0" dirty="0"/>
              <a:t> </a:t>
            </a:r>
            <a:r>
              <a:rPr lang="en-US" dirty="0"/>
              <a:t>communication is authentic. In the case of a single message, such as a warning or</a:t>
            </a:r>
            <a:r>
              <a:rPr lang="en-US" baseline="0" dirty="0"/>
              <a:t> </a:t>
            </a:r>
            <a:r>
              <a:rPr lang="en-US" dirty="0"/>
              <a:t>alarm signal, the function of the authentication service is to assure the recipient that</a:t>
            </a:r>
            <a:r>
              <a:rPr lang="en-US" baseline="0" dirty="0"/>
              <a:t> </a:t>
            </a:r>
            <a:r>
              <a:rPr lang="en-US" dirty="0"/>
              <a:t>the message is from the source that it claims to be from. In the case of an ongoing</a:t>
            </a:r>
            <a:r>
              <a:rPr lang="en-US" baseline="0" dirty="0"/>
              <a:t> </a:t>
            </a:r>
            <a:r>
              <a:rPr lang="en-US" dirty="0"/>
              <a:t>interaction, such as the connection of a terminal to a host, two aspects are involved.</a:t>
            </a:r>
            <a:r>
              <a:rPr lang="en-US" baseline="0" dirty="0"/>
              <a:t> </a:t>
            </a:r>
            <a:r>
              <a:rPr lang="en-US" dirty="0"/>
              <a:t>First, at the time of connection initiation, the service assures that the two entities are</a:t>
            </a:r>
            <a:r>
              <a:rPr lang="en-US" baseline="0" dirty="0"/>
              <a:t> </a:t>
            </a:r>
            <a:r>
              <a:rPr lang="en-US" dirty="0"/>
              <a:t>authentic, that is, that each is the entity that it claims to be. Second, the service mus</a:t>
            </a:r>
            <a:r>
              <a:rPr lang="en-US" baseline="0" dirty="0"/>
              <a:t>t </a:t>
            </a:r>
            <a:r>
              <a:rPr lang="en-US" dirty="0"/>
              <a:t>assure that the connection is not interfered with in such a way that a third party can</a:t>
            </a:r>
            <a:r>
              <a:rPr lang="en-US" baseline="0" dirty="0"/>
              <a:t> </a:t>
            </a:r>
            <a:r>
              <a:rPr lang="en-US" dirty="0"/>
              <a:t>masquerade as one of the two legitimate parties for the purposes of unauthorized</a:t>
            </a:r>
            <a:r>
              <a:rPr lang="en-US" baseline="0" dirty="0"/>
              <a:t> </a:t>
            </a:r>
            <a:r>
              <a:rPr lang="en-US" dirty="0"/>
              <a:t>transmission or reception.</a:t>
            </a:r>
          </a:p>
          <a:p>
            <a:endParaRPr lang="en-US" dirty="0"/>
          </a:p>
          <a:p>
            <a:r>
              <a:rPr lang="en-US" dirty="0"/>
              <a:t>Two specific authentication services are defined in the standard:</a:t>
            </a:r>
          </a:p>
          <a:p>
            <a:endParaRPr lang="en-US" dirty="0"/>
          </a:p>
          <a:p>
            <a:r>
              <a:rPr lang="en-US" dirty="0"/>
              <a:t>• </a:t>
            </a:r>
            <a:r>
              <a:rPr lang="en-US" b="1" dirty="0"/>
              <a:t>Peer entity authentication: Provides for the corroboration of the identity</a:t>
            </a:r>
            <a:r>
              <a:rPr lang="en-US" b="1" baseline="0" dirty="0"/>
              <a:t> </a:t>
            </a:r>
            <a:r>
              <a:rPr lang="en-US" dirty="0"/>
              <a:t>of a peer entity in an association. Two entities are considered peer if they</a:t>
            </a:r>
            <a:r>
              <a:rPr lang="en-US" baseline="0" dirty="0"/>
              <a:t> </a:t>
            </a:r>
            <a:r>
              <a:rPr lang="en-US" dirty="0"/>
              <a:t>implement the same protocol in different systems (e.g., two TCP users in two</a:t>
            </a:r>
            <a:r>
              <a:rPr lang="en-US" baseline="0" dirty="0"/>
              <a:t> </a:t>
            </a:r>
            <a:r>
              <a:rPr lang="en-US" dirty="0"/>
              <a:t>communicating systems). Peer entity authentication is provided for use at the</a:t>
            </a:r>
            <a:r>
              <a:rPr lang="en-US" baseline="0" dirty="0"/>
              <a:t> </a:t>
            </a:r>
            <a:r>
              <a:rPr lang="en-US" dirty="0"/>
              <a:t>establishment of, or at times during the data transfer phase of, a connection. It</a:t>
            </a:r>
            <a:r>
              <a:rPr lang="en-US" baseline="0" dirty="0"/>
              <a:t> </a:t>
            </a:r>
            <a:r>
              <a:rPr lang="en-US" dirty="0"/>
              <a:t>attempts to provide confidence that an entity is not performing either a masquerade</a:t>
            </a:r>
            <a:r>
              <a:rPr lang="en-US" baseline="0" dirty="0"/>
              <a:t> </a:t>
            </a:r>
            <a:r>
              <a:rPr lang="en-US" dirty="0"/>
              <a:t>or an unauthorized replay of a previous connection.</a:t>
            </a:r>
          </a:p>
          <a:p>
            <a:endParaRPr lang="en-US" dirty="0"/>
          </a:p>
          <a:p>
            <a:r>
              <a:rPr lang="en-US" dirty="0"/>
              <a:t>• </a:t>
            </a:r>
            <a:r>
              <a:rPr lang="en-US" b="1" dirty="0"/>
              <a:t>Data origin authentication: Provides for the corroboration of the source</a:t>
            </a:r>
            <a:r>
              <a:rPr lang="en-US" b="1" baseline="0" dirty="0"/>
              <a:t> </a:t>
            </a:r>
            <a:r>
              <a:rPr lang="en-US" dirty="0"/>
              <a:t>of a data unit. It does not provide protection against the duplication or</a:t>
            </a:r>
            <a:r>
              <a:rPr lang="en-US" baseline="0" dirty="0"/>
              <a:t> </a:t>
            </a:r>
            <a:r>
              <a:rPr lang="en-US" dirty="0"/>
              <a:t>modification of data units. This type of service supports applications like</a:t>
            </a:r>
            <a:r>
              <a:rPr lang="en-US" baseline="0" dirty="0"/>
              <a:t> </a:t>
            </a:r>
            <a:r>
              <a:rPr lang="en-US" dirty="0"/>
              <a:t>electronic mail where there are no prior interactions between the communicating</a:t>
            </a:r>
            <a:r>
              <a:rPr lang="en-US" baseline="0" dirty="0"/>
              <a:t> </a:t>
            </a:r>
            <a:r>
              <a:rPr lang="en-US" dirty="0"/>
              <a:t>entities.</a:t>
            </a:r>
          </a:p>
        </p:txBody>
      </p:sp>
      <p:sp>
        <p:nvSpPr>
          <p:cNvPr id="4" name="Slide Number Placeholder 3"/>
          <p:cNvSpPr>
            <a:spLocks noGrp="1"/>
          </p:cNvSpPr>
          <p:nvPr>
            <p:ph type="sldNum" sz="quarter" idx="10"/>
          </p:nvPr>
        </p:nvSpPr>
        <p:spPr/>
        <p:txBody>
          <a:bodyPr/>
          <a:lstStyle/>
          <a:p>
            <a:fld id="{F8560DBF-F109-8946-ADF0-EE66B221E988}" type="slidenum">
              <a:rPr lang="en-AU" smtClean="0"/>
              <a:pPr/>
              <a:t>17</a:t>
            </a:fld>
            <a:endParaRPr lang="en-AU" dirty="0"/>
          </a:p>
        </p:txBody>
      </p:sp>
    </p:spTree>
    <p:extLst>
      <p:ext uri="{BB962C8B-B14F-4D97-AF65-F5344CB8AC3E}">
        <p14:creationId xmlns:p14="http://schemas.microsoft.com/office/powerpoint/2010/main" val="364407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i="1" dirty="0"/>
              <a:t>HARDWARE A major threat to computer system hardware is the threat to </a:t>
            </a:r>
            <a:r>
              <a:rPr lang="en-US" dirty="0"/>
              <a:t>availability. Hardware is the most vulnerable to attack and the least susceptible to automated controls. Threats include accidental and deliberate damage to equipment as well as theft. The proliferation of personal computers and workstations and the widespread use of LANs increase the potential for losses in this area. Theft of CD-ROMs and DVDs can lead to loss of confidentiality. Physical and administrative security measures are needed to deal with these threats.</a:t>
            </a:r>
          </a:p>
          <a:p>
            <a:endParaRPr lang="en-US" b="1" i="1" dirty="0"/>
          </a:p>
          <a:p>
            <a:r>
              <a:rPr lang="en-US" b="1" i="1" dirty="0"/>
              <a:t>SOFTWARE Software includes the operating system, utilities, and application </a:t>
            </a:r>
            <a:r>
              <a:rPr lang="en-US" dirty="0"/>
              <a:t>programs. A key threat to software is an attack on availability. Software, especially application software, is often easy to delete. Software can also be altered or damaged to render it useless. Careful software configuration management, which includes making backups of the most recent version of software, can maintain high availability. A more difficult problem to deal with is software modification that results in a program that still functions but that behaves differently than before, which is a threat to integrity/authenticity. Computer viruses and related attacks fall into this category. A final problem is protection against software piracy. Although certain countermeasures are available, by and large the problem of unauthorized copying of software has not been solved.</a:t>
            </a:r>
          </a:p>
          <a:p>
            <a:endParaRPr lang="en-US" b="1" i="1" dirty="0"/>
          </a:p>
          <a:p>
            <a:r>
              <a:rPr lang="en-US" b="1" i="1" dirty="0"/>
              <a:t>DATA Hardware and software security are typically concerns of computing center </a:t>
            </a:r>
            <a:r>
              <a:rPr lang="en-US" dirty="0"/>
              <a:t>professionals or individual concerns of personal computer users. A much more widespread problem is data security, which involves files and other forms of data controlled by individuals, groups, and business organizations. Security concerns with respect to data are broad, encompassing availability, secrecy, and integrity. In the case of availability, the concern is with the destruction of data files, which can occur either accidentally or maliciously.</a:t>
            </a:r>
          </a:p>
          <a:p>
            <a:endParaRPr lang="en-US" dirty="0"/>
          </a:p>
          <a:p>
            <a:r>
              <a:rPr lang="en-US" dirty="0"/>
              <a:t>The obvious concern with secrecy is the unauthorized reading of data files or databases, and this area has been the subject of perhaps more research and effort than any other area of computer security. A less obvious threat to secrecy involves the analysis of data and manifests itself in the use of so-called statistical databases, which provide summary or aggregate information. Presumably, the existence of aggregate information does not threaten the privacy of the individuals involved. However, as the use of statistical databases grows, there is an increasing potential for disclosure of personal information. In essence, characteristics of constituent individuals may be identified through careful analysis. For example, if one table records the aggregate of the incomes of respondents A, B, C, and D and another records the aggregate of the incomes of A, B, C, D, and E, the difference between the two aggregates would be the income of E. This problem is exacerbated by the increasing desire to combine data sets. In many cases, matching several sets of data or consistency at different levels of aggregation requires access to individual units. Thus, the individual units, which are the subject of privacy concerns, are available at various stages in the processing of data sets.</a:t>
            </a:r>
          </a:p>
          <a:p>
            <a:endParaRPr lang="en-US" dirty="0"/>
          </a:p>
          <a:p>
            <a:r>
              <a:rPr lang="en-US" dirty="0"/>
              <a:t>Finally, data integrity is a major concern in most installations. Modifications to data files can have consequences ranging from minor to disastrous. </a:t>
            </a:r>
          </a:p>
        </p:txBody>
      </p:sp>
      <p:sp>
        <p:nvSpPr>
          <p:cNvPr id="4" name="Slide Number Placeholder 3"/>
          <p:cNvSpPr>
            <a:spLocks noGrp="1"/>
          </p:cNvSpPr>
          <p:nvPr>
            <p:ph type="sldNum" sz="quarter" idx="10"/>
          </p:nvPr>
        </p:nvSpPr>
        <p:spPr/>
        <p:txBody>
          <a:bodyPr/>
          <a:lstStyle/>
          <a:p>
            <a:fld id="{F8560DBF-F109-8946-ADF0-EE66B221E988}" type="slidenum">
              <a:rPr lang="en-AU" smtClean="0"/>
              <a:pPr/>
              <a:t>18</a:t>
            </a:fld>
            <a:endParaRPr lang="en-AU" dirty="0"/>
          </a:p>
        </p:txBody>
      </p:sp>
    </p:spTree>
    <p:extLst>
      <p:ext uri="{BB962C8B-B14F-4D97-AF65-F5344CB8AC3E}">
        <p14:creationId xmlns:p14="http://schemas.microsoft.com/office/powerpoint/2010/main" val="644978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F6A80F-D641-844F-9BB2-0B10B9A53E8B}" type="slidenum">
              <a:rPr lang="en-AU"/>
              <a:pPr/>
              <a:t>19</a:t>
            </a:fld>
            <a:endParaRPr lang="en-AU" dirty="0"/>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r>
              <a:rPr lang="en-US" sz="1200" kern="1200" baseline="0" dirty="0">
                <a:solidFill>
                  <a:schemeClr val="tx1"/>
                </a:solidFill>
                <a:latin typeface="Arial" pitchFamily="-107" charset="0"/>
                <a:ea typeface="+mn-ea"/>
                <a:cs typeface="+mn-cs"/>
              </a:rPr>
              <a:t>There are a number of ways of classifying and characterizing the countermeasures that may be used to reduce vulnerabilities and deal with threats to system assets. It will be useful for the presentation in the remainder of the book to look at several approaches, which we do in this and the next two sections. In this section, we view countermeasures in terms of functional requirements, and we follow the classification defined in FIPS PUB 200 ( </a:t>
            </a:r>
            <a:r>
              <a:rPr lang="en-US" sz="1200" i="1" kern="1200" baseline="0" dirty="0">
                <a:solidFill>
                  <a:schemeClr val="tx1"/>
                </a:solidFill>
                <a:latin typeface="Arial" pitchFamily="-107" charset="0"/>
                <a:ea typeface="+mn-ea"/>
                <a:cs typeface="+mn-cs"/>
              </a:rPr>
              <a:t>Minimum Security Requirements for Federal Information and Information Systems ). This standard enumerates 17 security-related areas with </a:t>
            </a:r>
            <a:r>
              <a:rPr lang="en-US" sz="1200" kern="1200" baseline="0" dirty="0">
                <a:solidFill>
                  <a:schemeClr val="tx1"/>
                </a:solidFill>
                <a:latin typeface="Arial" pitchFamily="-107" charset="0"/>
                <a:ea typeface="+mn-ea"/>
                <a:cs typeface="+mn-cs"/>
              </a:rPr>
              <a:t>regard to protecting the confidentiality, integrity, and availability of information systems and the information processed, stored, and transmitted by those systems.</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PUB 200 encompass a wide range of countermeasures to security vulnerabilities and threats. Roughly, we can divide these countermeasures into two categories: those that require computer security technical measures (covered in this book in Parts One and Two), either hardware or software, or both; and those that are fundamentally management issues (covered in Part Three).</a:t>
            </a:r>
          </a:p>
          <a:p>
            <a:endParaRPr lang="en-US" dirty="0"/>
          </a:p>
          <a:p>
            <a:endParaRPr lang="en-US" dirty="0"/>
          </a:p>
          <a:p>
            <a:r>
              <a:rPr lang="en-US" dirty="0"/>
              <a:t>Each of the functional areas may involve both computer security technical</a:t>
            </a:r>
            <a:r>
              <a:rPr lang="en-US" baseline="0" dirty="0"/>
              <a:t> </a:t>
            </a:r>
            <a:r>
              <a:rPr lang="en-US" dirty="0"/>
              <a:t>measures and management measures. Functional areas that primarily require</a:t>
            </a:r>
            <a:r>
              <a:rPr lang="en-US" baseline="0" dirty="0"/>
              <a:t> </a:t>
            </a:r>
            <a:r>
              <a:rPr lang="en-US" dirty="0"/>
              <a:t>computer security technical measures include access control, identification and</a:t>
            </a:r>
            <a:r>
              <a:rPr lang="en-US" baseline="0" dirty="0"/>
              <a:t> </a:t>
            </a:r>
            <a:r>
              <a:rPr lang="en-US" dirty="0"/>
              <a:t>authentication, system and communication protection, and system and information</a:t>
            </a:r>
            <a:r>
              <a:rPr lang="en-US" baseline="0" dirty="0"/>
              <a:t> </a:t>
            </a:r>
            <a:r>
              <a:rPr lang="en-US" dirty="0"/>
              <a:t>integrity. Functional areas that primarily involve management controls and procedures include awareness and training; audit and accountability; certification, accreditation,</a:t>
            </a:r>
            <a:r>
              <a:rPr lang="en-US" baseline="0" dirty="0"/>
              <a:t> </a:t>
            </a:r>
            <a:r>
              <a:rPr lang="en-US" dirty="0"/>
              <a:t>and security assessments; contingency planning; maintenance; physical and</a:t>
            </a:r>
            <a:r>
              <a:rPr lang="en-US" baseline="0" dirty="0"/>
              <a:t> </a:t>
            </a:r>
            <a:r>
              <a:rPr lang="en-US" dirty="0"/>
              <a:t>environmental protection; planning; personnel security; risk assessment; and systems</a:t>
            </a:r>
            <a:r>
              <a:rPr lang="en-US" baseline="0" dirty="0"/>
              <a:t> </a:t>
            </a:r>
            <a:r>
              <a:rPr lang="en-US" dirty="0"/>
              <a:t>and services acquisition. Functional areas that overlap computer security technical</a:t>
            </a:r>
            <a:r>
              <a:rPr lang="en-US" baseline="0" dirty="0"/>
              <a:t> </a:t>
            </a:r>
            <a:r>
              <a:rPr lang="en-US" dirty="0"/>
              <a:t>measures and management controls include configuration management, incident</a:t>
            </a:r>
            <a:r>
              <a:rPr lang="en-US" baseline="0" dirty="0"/>
              <a:t> </a:t>
            </a:r>
            <a:r>
              <a:rPr lang="en-US" dirty="0"/>
              <a:t>response, and media protection.</a:t>
            </a:r>
          </a:p>
          <a:p>
            <a:endParaRPr lang="en-US" dirty="0"/>
          </a:p>
          <a:p>
            <a:r>
              <a:rPr lang="en-US" dirty="0"/>
              <a:t>Note that the majority of the functional requirements areas in FIP PUB 200</a:t>
            </a:r>
            <a:r>
              <a:rPr lang="en-US" baseline="0" dirty="0"/>
              <a:t> </a:t>
            </a:r>
            <a:r>
              <a:rPr lang="en-US" dirty="0"/>
              <a:t>are either primarily issues of management or at least have a significant management</a:t>
            </a:r>
            <a:r>
              <a:rPr lang="en-US" baseline="0" dirty="0"/>
              <a:t> </a:t>
            </a:r>
            <a:r>
              <a:rPr lang="en-US" dirty="0"/>
              <a:t>component, as opposed to purely software or hardware solutions. This may be ne</a:t>
            </a:r>
            <a:r>
              <a:rPr lang="en-US" baseline="0" dirty="0"/>
              <a:t>w </a:t>
            </a:r>
            <a:r>
              <a:rPr lang="en-US" dirty="0"/>
              <a:t>to some readers and is not reflected in many of the books on computer and information</a:t>
            </a:r>
            <a:r>
              <a:rPr lang="en-US" baseline="0" dirty="0"/>
              <a:t> </a:t>
            </a:r>
            <a:r>
              <a:rPr lang="en-US" dirty="0"/>
              <a:t>security. But as one computer security expert observed, “If you think technology</a:t>
            </a:r>
            <a:r>
              <a:rPr lang="en-US" baseline="0" dirty="0"/>
              <a:t> </a:t>
            </a:r>
            <a:r>
              <a:rPr lang="en-US" dirty="0"/>
              <a:t>can solve your security problems, then you don’t understand the problems and you</a:t>
            </a:r>
            <a:r>
              <a:rPr lang="en-US" baseline="0" dirty="0"/>
              <a:t> </a:t>
            </a:r>
            <a:r>
              <a:rPr lang="en-US" dirty="0"/>
              <a:t>don’t understand the technology” [SCHN00]. This book reflects the need to combine</a:t>
            </a:r>
            <a:r>
              <a:rPr lang="en-US" baseline="0" dirty="0"/>
              <a:t> </a:t>
            </a:r>
            <a:r>
              <a:rPr lang="en-US" dirty="0"/>
              <a:t>technical and managerial approaches to achieve effective computer security.</a:t>
            </a:r>
          </a:p>
          <a:p>
            <a:endParaRPr lang="en-US" dirty="0"/>
          </a:p>
          <a:p>
            <a:r>
              <a:rPr lang="en-US" dirty="0"/>
              <a:t>FIPS PUB 200 provides a useful summary of the principal areas of concern,</a:t>
            </a:r>
            <a:r>
              <a:rPr lang="en-US" baseline="0" dirty="0"/>
              <a:t> </a:t>
            </a:r>
            <a:r>
              <a:rPr lang="en-US" dirty="0"/>
              <a:t>both technical and managerial, with respect to computer security.</a:t>
            </a:r>
            <a:endParaRPr lang="en-US" dirty="0">
              <a:latin typeface="Times New Roman" pitchFamily="-107" charset="0"/>
            </a:endParaRPr>
          </a:p>
        </p:txBody>
      </p:sp>
    </p:spTree>
    <p:extLst>
      <p:ext uri="{BB962C8B-B14F-4D97-AF65-F5344CB8AC3E}">
        <p14:creationId xmlns:p14="http://schemas.microsoft.com/office/powerpoint/2010/main" val="1831179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23007514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dirty="0"/>
              <a:t>Security implementation involves four complementary courses of action:</a:t>
            </a:r>
          </a:p>
          <a:p>
            <a:endParaRPr lang="en-US" dirty="0"/>
          </a:p>
          <a:p>
            <a:r>
              <a:rPr lang="en-US" dirty="0"/>
              <a:t>• </a:t>
            </a:r>
            <a:r>
              <a:rPr lang="en-US" b="1" dirty="0"/>
              <a:t>Prevention: An ideal security scheme is one in which no attack is successful.</a:t>
            </a:r>
          </a:p>
          <a:p>
            <a:r>
              <a:rPr lang="en-US" dirty="0"/>
              <a:t>Although this is not practical in all cases, there is a wide range of threats in</a:t>
            </a:r>
          </a:p>
          <a:p>
            <a:r>
              <a:rPr lang="en-US" dirty="0"/>
              <a:t>which prevention is a reasonable goal. For example, consider the transmission</a:t>
            </a:r>
          </a:p>
          <a:p>
            <a:r>
              <a:rPr lang="en-US" dirty="0"/>
              <a:t>of encrypted data. If a secure encryption algorithm is used, and if measures</a:t>
            </a:r>
          </a:p>
          <a:p>
            <a:r>
              <a:rPr lang="en-US" dirty="0"/>
              <a:t>are in place to prevent unauthorized access to encryption keys, then attacks on</a:t>
            </a:r>
          </a:p>
          <a:p>
            <a:r>
              <a:rPr lang="en-US" dirty="0"/>
              <a:t>confidentiality of the transmitted data will be prevented.</a:t>
            </a:r>
          </a:p>
          <a:p>
            <a:endParaRPr lang="en-US" dirty="0"/>
          </a:p>
          <a:p>
            <a:r>
              <a:rPr lang="en-US" dirty="0"/>
              <a:t>• </a:t>
            </a:r>
            <a:r>
              <a:rPr lang="en-US" b="1" dirty="0"/>
              <a:t>Detection: In a number of cases, absolute protection is not feasible, but it is</a:t>
            </a:r>
          </a:p>
          <a:p>
            <a:r>
              <a:rPr lang="en-US" dirty="0"/>
              <a:t>practical to detect security attacks. For example, there are intrusion detection</a:t>
            </a:r>
          </a:p>
          <a:p>
            <a:r>
              <a:rPr lang="en-US" dirty="0"/>
              <a:t>systems designed to detect the presence of unauthorized individuals logged</a:t>
            </a:r>
          </a:p>
          <a:p>
            <a:r>
              <a:rPr lang="en-US" dirty="0"/>
              <a:t>onto a system. Another example is detection of a denial of service attack, in</a:t>
            </a:r>
          </a:p>
          <a:p>
            <a:r>
              <a:rPr lang="en-US" dirty="0"/>
              <a:t>which communications or processing resources are consumed so that they are</a:t>
            </a:r>
          </a:p>
          <a:p>
            <a:r>
              <a:rPr lang="en-US" dirty="0"/>
              <a:t>unavailable to legitimate users.</a:t>
            </a:r>
          </a:p>
          <a:p>
            <a:endParaRPr lang="en-US" dirty="0"/>
          </a:p>
          <a:p>
            <a:r>
              <a:rPr lang="en-US" dirty="0"/>
              <a:t>• </a:t>
            </a:r>
            <a:r>
              <a:rPr lang="en-US" b="1" dirty="0"/>
              <a:t>Response: If security mechanisms detect an ongoing attack, such as a denial of</a:t>
            </a:r>
          </a:p>
          <a:p>
            <a:r>
              <a:rPr lang="en-US" dirty="0"/>
              <a:t>service attack, the system may be able to respond in such a way as to halt the</a:t>
            </a:r>
          </a:p>
          <a:p>
            <a:r>
              <a:rPr lang="en-US" dirty="0"/>
              <a:t>attack and prevent further damage.</a:t>
            </a:r>
          </a:p>
          <a:p>
            <a:endParaRPr lang="en-US" dirty="0"/>
          </a:p>
          <a:p>
            <a:r>
              <a:rPr lang="en-US" dirty="0"/>
              <a:t>• </a:t>
            </a:r>
            <a:r>
              <a:rPr lang="en-US" b="1" dirty="0"/>
              <a:t>Recovery: An example of recovery is the use of backup systems, so that if data</a:t>
            </a:r>
          </a:p>
          <a:p>
            <a:r>
              <a:rPr lang="en-US" dirty="0"/>
              <a:t>integrity is compromised, a prior, correct copy of the data can be reloaded.</a:t>
            </a:r>
          </a:p>
        </p:txBody>
      </p:sp>
      <p:sp>
        <p:nvSpPr>
          <p:cNvPr id="4" name="Slide Number Placeholder 3"/>
          <p:cNvSpPr>
            <a:spLocks noGrp="1"/>
          </p:cNvSpPr>
          <p:nvPr>
            <p:ph type="sldNum" sz="quarter" idx="10"/>
          </p:nvPr>
        </p:nvSpPr>
        <p:spPr/>
        <p:txBody>
          <a:bodyPr/>
          <a:lstStyle/>
          <a:p>
            <a:fld id="{F8560DBF-F109-8946-ADF0-EE66B221E988}" type="slidenum">
              <a:rPr lang="en-AU" smtClean="0"/>
              <a:pPr/>
              <a:t>20</a:t>
            </a:fld>
            <a:endParaRPr lang="en-AU" dirty="0"/>
          </a:p>
        </p:txBody>
      </p:sp>
    </p:spTree>
    <p:extLst>
      <p:ext uri="{BB962C8B-B14F-4D97-AF65-F5344CB8AC3E}">
        <p14:creationId xmlns:p14="http://schemas.microsoft.com/office/powerpoint/2010/main" val="4187913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fld id="{1F247138-ECFB-4B99-9F99-4BD621A1B13B}" type="slidenum">
              <a:rPr lang="en-AU" sz="1300" smtClean="0">
                <a:ea typeface="msgothic"/>
                <a:cs typeface="msgothic"/>
              </a:rPr>
              <a:pPr/>
              <a:t>21</a:t>
            </a:fld>
            <a:endParaRPr lang="en-AU" sz="1300">
              <a:ea typeface="msgothic"/>
              <a:cs typeface="msgothic"/>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1" kern="1200" baseline="0" dirty="0">
                <a:solidFill>
                  <a:schemeClr val="tx1"/>
                </a:solidFill>
                <a:latin typeface="Arial" pitchFamily="-107" charset="0"/>
                <a:ea typeface="+mn-ea"/>
                <a:cs typeface="+mn-cs"/>
              </a:rPr>
              <a:t>Security Mechanisms</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Table 1.6 lists the security mechanisms defined in X.800. The mechanisms are</a:t>
            </a:r>
          </a:p>
          <a:p>
            <a:r>
              <a:rPr lang="en-US" sz="1200" kern="1200" baseline="0" dirty="0">
                <a:solidFill>
                  <a:schemeClr val="tx1"/>
                </a:solidFill>
                <a:latin typeface="Arial" pitchFamily="-107" charset="0"/>
                <a:ea typeface="+mn-ea"/>
                <a:cs typeface="+mn-cs"/>
              </a:rPr>
              <a:t>divided into those that are implemented in a specific protocol layer, such as TCP</a:t>
            </a:r>
          </a:p>
          <a:p>
            <a:r>
              <a:rPr lang="en-US" sz="1200" kern="1200" baseline="0" dirty="0">
                <a:solidFill>
                  <a:schemeClr val="tx1"/>
                </a:solidFill>
                <a:latin typeface="Arial" pitchFamily="-107" charset="0"/>
                <a:ea typeface="+mn-ea"/>
                <a:cs typeface="+mn-cs"/>
              </a:rPr>
              <a:t>or an application-layer protocol, and those that are not specific to any particular</a:t>
            </a:r>
          </a:p>
          <a:p>
            <a:r>
              <a:rPr lang="en-US" sz="1200" kern="1200" baseline="0" dirty="0">
                <a:solidFill>
                  <a:schemeClr val="tx1"/>
                </a:solidFill>
                <a:latin typeface="Arial" pitchFamily="-107" charset="0"/>
                <a:ea typeface="+mn-ea"/>
                <a:cs typeface="+mn-cs"/>
              </a:rPr>
              <a:t>protocol layer or security service. These mechanisms will be covered in the appropriate</a:t>
            </a:r>
          </a:p>
          <a:p>
            <a:r>
              <a:rPr lang="en-US" sz="1200" kern="1200" baseline="0" dirty="0">
                <a:solidFill>
                  <a:schemeClr val="tx1"/>
                </a:solidFill>
                <a:latin typeface="Arial" pitchFamily="-107" charset="0"/>
                <a:ea typeface="+mn-ea"/>
                <a:cs typeface="+mn-cs"/>
              </a:rPr>
              <a:t>places in the book and so we do not elaborate now, except to comment on the</a:t>
            </a:r>
          </a:p>
          <a:p>
            <a:r>
              <a:rPr lang="en-US" sz="1200" kern="1200" baseline="0" dirty="0">
                <a:solidFill>
                  <a:schemeClr val="tx1"/>
                </a:solidFill>
                <a:latin typeface="Arial" pitchFamily="-107" charset="0"/>
                <a:ea typeface="+mn-ea"/>
                <a:cs typeface="+mn-cs"/>
              </a:rPr>
              <a:t>definition of </a:t>
            </a:r>
            <a:r>
              <a:rPr lang="en-US" sz="1200" kern="1200" baseline="0" dirty="0" err="1">
                <a:solidFill>
                  <a:schemeClr val="tx1"/>
                </a:solidFill>
                <a:latin typeface="Arial" pitchFamily="-107" charset="0"/>
                <a:ea typeface="+mn-ea"/>
                <a:cs typeface="+mn-cs"/>
              </a:rPr>
              <a:t>encipherment</a:t>
            </a:r>
            <a:r>
              <a:rPr lang="en-US" sz="1200" kern="1200" baseline="0" dirty="0">
                <a:solidFill>
                  <a:schemeClr val="tx1"/>
                </a:solidFill>
                <a:latin typeface="Arial" pitchFamily="-107" charset="0"/>
                <a:ea typeface="+mn-ea"/>
                <a:cs typeface="+mn-cs"/>
              </a:rPr>
              <a:t>. X.800 distinguishes between reversible </a:t>
            </a:r>
            <a:r>
              <a:rPr lang="en-US" sz="1200" kern="1200" baseline="0" dirty="0" err="1">
                <a:solidFill>
                  <a:schemeClr val="tx1"/>
                </a:solidFill>
                <a:latin typeface="Arial" pitchFamily="-107" charset="0"/>
                <a:ea typeface="+mn-ea"/>
                <a:cs typeface="+mn-cs"/>
              </a:rPr>
              <a:t>encipherment</a:t>
            </a:r>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mechanisms and irreversible </a:t>
            </a:r>
            <a:r>
              <a:rPr lang="en-US" sz="1200" kern="1200" baseline="0" dirty="0" err="1">
                <a:solidFill>
                  <a:schemeClr val="tx1"/>
                </a:solidFill>
                <a:latin typeface="Arial" pitchFamily="-107" charset="0"/>
                <a:ea typeface="+mn-ea"/>
                <a:cs typeface="+mn-cs"/>
              </a:rPr>
              <a:t>encipherment</a:t>
            </a:r>
            <a:r>
              <a:rPr lang="en-US" sz="1200" kern="1200" baseline="0" dirty="0">
                <a:solidFill>
                  <a:schemeClr val="tx1"/>
                </a:solidFill>
                <a:latin typeface="Arial" pitchFamily="-107" charset="0"/>
                <a:ea typeface="+mn-ea"/>
                <a:cs typeface="+mn-cs"/>
              </a:rPr>
              <a:t> mechanisms. A reversible </a:t>
            </a:r>
            <a:r>
              <a:rPr lang="en-US" sz="1200" kern="1200" baseline="0" dirty="0" err="1">
                <a:solidFill>
                  <a:schemeClr val="tx1"/>
                </a:solidFill>
                <a:latin typeface="Arial" pitchFamily="-107" charset="0"/>
                <a:ea typeface="+mn-ea"/>
                <a:cs typeface="+mn-cs"/>
              </a:rPr>
              <a:t>encipherment</a:t>
            </a:r>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mechanism is an encryption algorithm that allows data to be encrypted and subsequently</a:t>
            </a:r>
          </a:p>
          <a:p>
            <a:r>
              <a:rPr lang="en-US" sz="1200" kern="1200" baseline="0" dirty="0">
                <a:solidFill>
                  <a:schemeClr val="tx1"/>
                </a:solidFill>
                <a:latin typeface="Arial" pitchFamily="-107" charset="0"/>
                <a:ea typeface="+mn-ea"/>
                <a:cs typeface="+mn-cs"/>
              </a:rPr>
              <a:t>decrypted. Irreversible </a:t>
            </a:r>
            <a:r>
              <a:rPr lang="en-US" sz="1200" kern="1200" baseline="0" dirty="0" err="1">
                <a:solidFill>
                  <a:schemeClr val="tx1"/>
                </a:solidFill>
                <a:latin typeface="Arial" pitchFamily="-107" charset="0"/>
                <a:ea typeface="+mn-ea"/>
                <a:cs typeface="+mn-cs"/>
              </a:rPr>
              <a:t>encipherment</a:t>
            </a:r>
            <a:r>
              <a:rPr lang="en-US" sz="1200" kern="1200" baseline="0" dirty="0">
                <a:solidFill>
                  <a:schemeClr val="tx1"/>
                </a:solidFill>
                <a:latin typeface="Arial" pitchFamily="-107" charset="0"/>
                <a:ea typeface="+mn-ea"/>
                <a:cs typeface="+mn-cs"/>
              </a:rPr>
              <a:t> mechanisms include hash algorithms</a:t>
            </a:r>
          </a:p>
          <a:p>
            <a:r>
              <a:rPr lang="en-US" sz="1200" kern="1200" baseline="0" dirty="0">
                <a:solidFill>
                  <a:schemeClr val="tx1"/>
                </a:solidFill>
                <a:latin typeface="Arial" pitchFamily="-107" charset="0"/>
                <a:ea typeface="+mn-ea"/>
                <a:cs typeface="+mn-cs"/>
              </a:rPr>
              <a:t>and message authentication codes, which are used in digital signature and message</a:t>
            </a:r>
          </a:p>
          <a:p>
            <a:r>
              <a:rPr lang="en-US" sz="1200" kern="1200" baseline="0" dirty="0">
                <a:solidFill>
                  <a:schemeClr val="tx1"/>
                </a:solidFill>
                <a:latin typeface="Arial" pitchFamily="-107" charset="0"/>
                <a:ea typeface="+mn-ea"/>
                <a:cs typeface="+mn-cs"/>
              </a:rPr>
              <a:t>authentication applications.</a:t>
            </a:r>
            <a:endParaRPr lang="en-US" dirty="0"/>
          </a:p>
        </p:txBody>
      </p:sp>
    </p:spTree>
    <p:extLst>
      <p:ext uri="{BB962C8B-B14F-4D97-AF65-F5344CB8AC3E}">
        <p14:creationId xmlns:p14="http://schemas.microsoft.com/office/powerpoint/2010/main" val="3041748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DA2C08-BA84-7646-8606-9970A9BCF8CF}" type="slidenum">
              <a:rPr lang="en-AU"/>
              <a:pPr/>
              <a:t>22</a:t>
            </a:fld>
            <a:endParaRPr lang="en-AU" dirty="0"/>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r>
              <a:rPr lang="en-US" dirty="0"/>
              <a:t>Figure 1.5 indicates the types of security technology used by organizations to</a:t>
            </a:r>
          </a:p>
          <a:p>
            <a:r>
              <a:rPr lang="en-US" dirty="0"/>
              <a:t>counter threats. Both firewalls and antivirus software are used almost universally.</a:t>
            </a:r>
          </a:p>
          <a:p>
            <a:endParaRPr lang="en-US" dirty="0"/>
          </a:p>
          <a:p>
            <a:r>
              <a:rPr lang="en-US" dirty="0"/>
              <a:t>This popularity reflects a number of factors:</a:t>
            </a:r>
          </a:p>
          <a:p>
            <a:endParaRPr lang="en-US" dirty="0"/>
          </a:p>
          <a:p>
            <a:r>
              <a:rPr lang="en-US" dirty="0"/>
              <a:t>• The maturity of these technologies means that security administrators are</a:t>
            </a:r>
          </a:p>
          <a:p>
            <a:r>
              <a:rPr lang="en-US" dirty="0"/>
              <a:t>very familiar with the products and are confident of their effectiveness.</a:t>
            </a:r>
          </a:p>
          <a:p>
            <a:endParaRPr lang="en-US" dirty="0"/>
          </a:p>
          <a:p>
            <a:r>
              <a:rPr lang="en-US" dirty="0"/>
              <a:t>• Because these technologies are mature and there are a number of vendors, costs</a:t>
            </a:r>
          </a:p>
          <a:p>
            <a:r>
              <a:rPr lang="en-US" dirty="0"/>
              <a:t>tend to be quite reasonable and user-friendly interfaces are available.</a:t>
            </a:r>
          </a:p>
          <a:p>
            <a:endParaRPr lang="en-US" dirty="0"/>
          </a:p>
          <a:p>
            <a:r>
              <a:rPr lang="en-US" dirty="0"/>
              <a:t>• The threats countered by these technologies are among the most significant</a:t>
            </a:r>
          </a:p>
          <a:p>
            <a:r>
              <a:rPr lang="en-US" dirty="0"/>
              <a:t>facing security administrators.</a:t>
            </a:r>
            <a:endParaRPr lang="en-US" dirty="0">
              <a:latin typeface="Times New Roman" pitchFamily="-107" charset="0"/>
            </a:endParaRPr>
          </a:p>
        </p:txBody>
      </p:sp>
    </p:spTree>
    <p:extLst>
      <p:ext uri="{BB962C8B-B14F-4D97-AF65-F5344CB8AC3E}">
        <p14:creationId xmlns:p14="http://schemas.microsoft.com/office/powerpoint/2010/main" val="877511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F03F43-D403-924F-BB99-EA3810F4F4F5}" type="slidenum">
              <a:rPr lang="en-AU"/>
              <a:pPr/>
              <a:t>23</a:t>
            </a:fld>
            <a:endParaRPr lang="en-AU" dirty="0"/>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r>
              <a:rPr lang="en-US" dirty="0"/>
              <a:t>We conclude this chapter with a brief look at the overall strategy for providing</a:t>
            </a:r>
          </a:p>
          <a:p>
            <a:r>
              <a:rPr lang="en-US" dirty="0"/>
              <a:t>computer security. [LAMP04] suggests that a comprehensive security strategy</a:t>
            </a:r>
          </a:p>
          <a:p>
            <a:r>
              <a:rPr lang="en-US" dirty="0"/>
              <a:t>involves three aspects:</a:t>
            </a:r>
          </a:p>
          <a:p>
            <a:endParaRPr lang="en-US" dirty="0"/>
          </a:p>
          <a:p>
            <a:r>
              <a:rPr lang="en-US" dirty="0"/>
              <a:t>• </a:t>
            </a:r>
            <a:r>
              <a:rPr lang="en-US" b="1" dirty="0"/>
              <a:t>Specification/policy: What is the security scheme supposed to do?</a:t>
            </a:r>
          </a:p>
          <a:p>
            <a:endParaRPr lang="en-US" b="1" dirty="0"/>
          </a:p>
          <a:p>
            <a:r>
              <a:rPr lang="en-US" dirty="0"/>
              <a:t>• </a:t>
            </a:r>
            <a:r>
              <a:rPr lang="en-US" b="1" dirty="0"/>
              <a:t>Implementation/mechanisms: How does it do it?</a:t>
            </a:r>
          </a:p>
          <a:p>
            <a:endParaRPr lang="en-US" b="1" dirty="0"/>
          </a:p>
          <a:p>
            <a:r>
              <a:rPr lang="en-US" dirty="0"/>
              <a:t>• </a:t>
            </a:r>
            <a:r>
              <a:rPr lang="en-US" b="1" dirty="0"/>
              <a:t>Correctness/assurance: Does it really work?</a:t>
            </a:r>
            <a:endParaRPr lang="en-US" dirty="0">
              <a:latin typeface="Times New Roman" pitchFamily="-107" charset="0"/>
            </a:endParaRPr>
          </a:p>
        </p:txBody>
      </p:sp>
    </p:spTree>
    <p:extLst>
      <p:ext uri="{BB962C8B-B14F-4D97-AF65-F5344CB8AC3E}">
        <p14:creationId xmlns:p14="http://schemas.microsoft.com/office/powerpoint/2010/main" val="859712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a:t>The first step in devising security services and mechanisms is to develop a security</a:t>
            </a:r>
          </a:p>
          <a:p>
            <a:r>
              <a:rPr lang="en-US" dirty="0"/>
              <a:t>policy. Those involved with computer security use the term </a:t>
            </a:r>
            <a:r>
              <a:rPr lang="en-US" i="1" dirty="0"/>
              <a:t>security policy in</a:t>
            </a:r>
          </a:p>
          <a:p>
            <a:r>
              <a:rPr lang="en-US" dirty="0"/>
              <a:t>various ways. At the least, a security policy is an informal description of desired</a:t>
            </a:r>
          </a:p>
          <a:p>
            <a:r>
              <a:rPr lang="en-US" dirty="0"/>
              <a:t>system behavior [NRC91]. Such informal policies may reference requirements for</a:t>
            </a:r>
          </a:p>
          <a:p>
            <a:r>
              <a:rPr lang="en-US" dirty="0"/>
              <a:t>security, integrity, and availability. More usefully, a security policy is a formal statement</a:t>
            </a:r>
          </a:p>
          <a:p>
            <a:r>
              <a:rPr lang="en-US" dirty="0"/>
              <a:t>of rules and practices that specify or regulate how a system or organization</a:t>
            </a:r>
          </a:p>
          <a:p>
            <a:r>
              <a:rPr lang="en-US" dirty="0"/>
              <a:t>provides security services to protect sensitive and critical system resources (RFC</a:t>
            </a:r>
          </a:p>
          <a:p>
            <a:r>
              <a:rPr lang="en-US" dirty="0"/>
              <a:t>2828). Such a formal security policy lends itself to being enforced by the system’s</a:t>
            </a:r>
          </a:p>
          <a:p>
            <a:r>
              <a:rPr lang="en-US" dirty="0"/>
              <a:t>technical controls as well as its management and operational controls.</a:t>
            </a:r>
          </a:p>
          <a:p>
            <a:r>
              <a:rPr lang="en-US" dirty="0"/>
              <a:t>In developing a security policy, a security manager needs to consider the</a:t>
            </a:r>
          </a:p>
          <a:p>
            <a:r>
              <a:rPr lang="en-US" dirty="0"/>
              <a:t>following factors:</a:t>
            </a:r>
          </a:p>
          <a:p>
            <a:endParaRPr lang="en-US" dirty="0"/>
          </a:p>
          <a:p>
            <a:r>
              <a:rPr lang="en-US" dirty="0"/>
              <a:t>• The value of the assets being protected</a:t>
            </a:r>
          </a:p>
          <a:p>
            <a:endParaRPr lang="en-US" dirty="0"/>
          </a:p>
          <a:p>
            <a:r>
              <a:rPr lang="en-US" dirty="0"/>
              <a:t>• The vulnerabilities of the system</a:t>
            </a:r>
          </a:p>
          <a:p>
            <a:endParaRPr lang="en-US" dirty="0"/>
          </a:p>
          <a:p>
            <a:r>
              <a:rPr lang="en-US" dirty="0"/>
              <a:t>• Potential threats and the likelihood of attacks</a:t>
            </a:r>
          </a:p>
          <a:p>
            <a:endParaRPr lang="en-US" dirty="0"/>
          </a:p>
          <a:p>
            <a:r>
              <a:rPr lang="en-US" dirty="0"/>
              <a:t>Further, the manager must consider the following trade-offs:</a:t>
            </a:r>
          </a:p>
          <a:p>
            <a:endParaRPr lang="en-US" dirty="0"/>
          </a:p>
          <a:p>
            <a:r>
              <a:rPr lang="en-US" dirty="0"/>
              <a:t>• </a:t>
            </a:r>
            <a:r>
              <a:rPr lang="en-US" b="1" dirty="0"/>
              <a:t>Ease of use versus security: Virtually all security measures involve some penalty</a:t>
            </a:r>
          </a:p>
          <a:p>
            <a:r>
              <a:rPr lang="en-US" dirty="0"/>
              <a:t>in the area of ease of use. The following are some examples. Access control</a:t>
            </a:r>
          </a:p>
          <a:p>
            <a:r>
              <a:rPr lang="en-US" dirty="0"/>
              <a:t>mechanisms require users to remember passwords and perhaps perform other</a:t>
            </a:r>
          </a:p>
          <a:p>
            <a:r>
              <a:rPr lang="en-US" dirty="0"/>
              <a:t>access control actions. Firewalls and other network security measures may</a:t>
            </a:r>
          </a:p>
          <a:p>
            <a:r>
              <a:rPr lang="en-US" dirty="0"/>
              <a:t>reduce available transmission capacity or slow response time. Virus-checking</a:t>
            </a:r>
          </a:p>
          <a:p>
            <a:r>
              <a:rPr lang="en-US" dirty="0"/>
              <a:t>software reduces available processing power and introduces the possibility of</a:t>
            </a:r>
          </a:p>
          <a:p>
            <a:r>
              <a:rPr lang="en-US" dirty="0"/>
              <a:t>system crashes or malfunctions due to improper interaction between the security</a:t>
            </a:r>
          </a:p>
          <a:p>
            <a:r>
              <a:rPr lang="en-US" dirty="0"/>
              <a:t>software and the operating system.</a:t>
            </a:r>
          </a:p>
          <a:p>
            <a:endParaRPr lang="en-US" dirty="0"/>
          </a:p>
          <a:p>
            <a:r>
              <a:rPr lang="en-US" dirty="0"/>
              <a:t>• </a:t>
            </a:r>
            <a:r>
              <a:rPr lang="en-US" b="1" dirty="0"/>
              <a:t>Cost of security versus cost of failure and recovery: In addition to ease of use</a:t>
            </a:r>
          </a:p>
          <a:p>
            <a:r>
              <a:rPr lang="en-US" dirty="0"/>
              <a:t>and performance costs, there are direct monetary costs in implementing and</a:t>
            </a:r>
          </a:p>
          <a:p>
            <a:r>
              <a:rPr lang="en-US" dirty="0"/>
              <a:t>maintaining security measures. All of these costs must be balanced against the</a:t>
            </a:r>
          </a:p>
          <a:p>
            <a:r>
              <a:rPr lang="en-US" dirty="0"/>
              <a:t>cost of security failure and recovery if certain security measures are lacking.</a:t>
            </a:r>
          </a:p>
          <a:p>
            <a:r>
              <a:rPr lang="en-US" dirty="0"/>
              <a:t>The cost of security failure and recovery must take into account not only the</a:t>
            </a:r>
          </a:p>
          <a:p>
            <a:r>
              <a:rPr lang="en-US" dirty="0"/>
              <a:t>value of the assets being protected and the damages resulting from a security</a:t>
            </a:r>
          </a:p>
          <a:p>
            <a:r>
              <a:rPr lang="en-US" dirty="0"/>
              <a:t>violation, but also the risk, which is the probability that a particular threat will</a:t>
            </a:r>
          </a:p>
          <a:p>
            <a:r>
              <a:rPr lang="en-US" dirty="0"/>
              <a:t>exploit a particular vulnerability with a particular harmful result.</a:t>
            </a:r>
          </a:p>
          <a:p>
            <a:endParaRPr lang="en-US" dirty="0"/>
          </a:p>
          <a:p>
            <a:r>
              <a:rPr lang="en-US" dirty="0"/>
              <a:t>Security policy is thus a business decision, possibly influenced by legal requirements.</a:t>
            </a:r>
          </a:p>
        </p:txBody>
      </p:sp>
      <p:sp>
        <p:nvSpPr>
          <p:cNvPr id="4" name="Slide Number Placeholder 3"/>
          <p:cNvSpPr>
            <a:spLocks noGrp="1"/>
          </p:cNvSpPr>
          <p:nvPr>
            <p:ph type="sldNum" sz="quarter" idx="10"/>
          </p:nvPr>
        </p:nvSpPr>
        <p:spPr/>
        <p:txBody>
          <a:bodyPr/>
          <a:lstStyle/>
          <a:p>
            <a:fld id="{F8560DBF-F109-8946-ADF0-EE66B221E988}" type="slidenum">
              <a:rPr lang="en-AU" smtClean="0"/>
              <a:pPr/>
              <a:t>24</a:t>
            </a:fld>
            <a:endParaRPr lang="en-AU" dirty="0"/>
          </a:p>
        </p:txBody>
      </p:sp>
    </p:spTree>
    <p:extLst>
      <p:ext uri="{BB962C8B-B14F-4D97-AF65-F5344CB8AC3E}">
        <p14:creationId xmlns:p14="http://schemas.microsoft.com/office/powerpoint/2010/main" val="6826351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a:t>The first step in devising security services and mechanisms is to develop a security</a:t>
            </a:r>
          </a:p>
          <a:p>
            <a:r>
              <a:rPr lang="en-US" dirty="0"/>
              <a:t>policy. Those involved with computer security use the term </a:t>
            </a:r>
            <a:r>
              <a:rPr lang="en-US" i="1" dirty="0"/>
              <a:t>security policy in</a:t>
            </a:r>
          </a:p>
          <a:p>
            <a:r>
              <a:rPr lang="en-US" dirty="0"/>
              <a:t>various ways. At the least, a security policy is an informal description of desired</a:t>
            </a:r>
          </a:p>
          <a:p>
            <a:r>
              <a:rPr lang="en-US" dirty="0"/>
              <a:t>system behavior [NRC91]. Such informal policies may reference requirements for</a:t>
            </a:r>
          </a:p>
          <a:p>
            <a:r>
              <a:rPr lang="en-US" dirty="0"/>
              <a:t>security, integrity, and availability. More usefully, a security policy is a formal statement</a:t>
            </a:r>
          </a:p>
          <a:p>
            <a:r>
              <a:rPr lang="en-US" dirty="0"/>
              <a:t>of rules and practices that specify or regulate how a system or organization</a:t>
            </a:r>
          </a:p>
          <a:p>
            <a:r>
              <a:rPr lang="en-US" dirty="0"/>
              <a:t>provides security services to protect sensitive and critical system resources (RFC</a:t>
            </a:r>
          </a:p>
          <a:p>
            <a:r>
              <a:rPr lang="en-US" dirty="0"/>
              <a:t>2828). Such a formal security policy lends itself to being enforced by the system’s</a:t>
            </a:r>
          </a:p>
          <a:p>
            <a:r>
              <a:rPr lang="en-US" dirty="0"/>
              <a:t>technical controls as well as its management and operational controls.</a:t>
            </a:r>
          </a:p>
          <a:p>
            <a:r>
              <a:rPr lang="en-US" dirty="0"/>
              <a:t>In developing a security policy, a security manager needs to consider the</a:t>
            </a:r>
          </a:p>
          <a:p>
            <a:r>
              <a:rPr lang="en-US" dirty="0"/>
              <a:t>following factors:</a:t>
            </a:r>
          </a:p>
          <a:p>
            <a:endParaRPr lang="en-US" dirty="0"/>
          </a:p>
          <a:p>
            <a:r>
              <a:rPr lang="en-US" dirty="0"/>
              <a:t>• The value of the assets being protected</a:t>
            </a:r>
          </a:p>
          <a:p>
            <a:endParaRPr lang="en-US" dirty="0"/>
          </a:p>
          <a:p>
            <a:r>
              <a:rPr lang="en-US" dirty="0"/>
              <a:t>• The vulnerabilities of the system</a:t>
            </a:r>
          </a:p>
          <a:p>
            <a:endParaRPr lang="en-US" dirty="0"/>
          </a:p>
          <a:p>
            <a:r>
              <a:rPr lang="en-US" dirty="0"/>
              <a:t>• Potential threats and the likelihood of attacks</a:t>
            </a:r>
          </a:p>
          <a:p>
            <a:endParaRPr lang="en-US" dirty="0"/>
          </a:p>
          <a:p>
            <a:r>
              <a:rPr lang="en-US" dirty="0"/>
              <a:t>Further, the manager must consider the following trade-offs:</a:t>
            </a:r>
          </a:p>
          <a:p>
            <a:endParaRPr lang="en-US" dirty="0"/>
          </a:p>
          <a:p>
            <a:r>
              <a:rPr lang="en-US" dirty="0"/>
              <a:t>• </a:t>
            </a:r>
            <a:r>
              <a:rPr lang="en-US" b="1" dirty="0"/>
              <a:t>Ease of use versus security: Virtually all security measures involve some penalty</a:t>
            </a:r>
          </a:p>
          <a:p>
            <a:r>
              <a:rPr lang="en-US" dirty="0"/>
              <a:t>in the area of ease of use. The following are some examples. Access control</a:t>
            </a:r>
          </a:p>
          <a:p>
            <a:r>
              <a:rPr lang="en-US" dirty="0"/>
              <a:t>mechanisms require users to remember passwords and perhaps perform other</a:t>
            </a:r>
          </a:p>
          <a:p>
            <a:r>
              <a:rPr lang="en-US" dirty="0"/>
              <a:t>access control actions. Firewalls and other network security measures may</a:t>
            </a:r>
          </a:p>
          <a:p>
            <a:r>
              <a:rPr lang="en-US" dirty="0"/>
              <a:t>reduce available transmission capacity or slow response time. Virus-checking</a:t>
            </a:r>
          </a:p>
          <a:p>
            <a:r>
              <a:rPr lang="en-US" dirty="0"/>
              <a:t>software reduces available processing power and introduces the possibility of</a:t>
            </a:r>
          </a:p>
          <a:p>
            <a:r>
              <a:rPr lang="en-US" dirty="0"/>
              <a:t>system crashes or malfunctions due to improper interaction between the security</a:t>
            </a:r>
          </a:p>
          <a:p>
            <a:r>
              <a:rPr lang="en-US" dirty="0"/>
              <a:t>software and the operating system.</a:t>
            </a:r>
          </a:p>
          <a:p>
            <a:endParaRPr lang="en-US" dirty="0"/>
          </a:p>
          <a:p>
            <a:r>
              <a:rPr lang="en-US" dirty="0"/>
              <a:t>• </a:t>
            </a:r>
            <a:r>
              <a:rPr lang="en-US" b="1" dirty="0"/>
              <a:t>Cost of security versus cost of failure and recovery: In addition to ease of use</a:t>
            </a:r>
          </a:p>
          <a:p>
            <a:r>
              <a:rPr lang="en-US" dirty="0"/>
              <a:t>and performance costs, there are direct monetary costs in implementing and</a:t>
            </a:r>
          </a:p>
          <a:p>
            <a:r>
              <a:rPr lang="en-US" dirty="0"/>
              <a:t>maintaining security measures. All of these costs must be balanced against the</a:t>
            </a:r>
          </a:p>
          <a:p>
            <a:r>
              <a:rPr lang="en-US" dirty="0"/>
              <a:t>cost of security failure and recovery if certain security measures are lacking.</a:t>
            </a:r>
          </a:p>
          <a:p>
            <a:r>
              <a:rPr lang="en-US" dirty="0"/>
              <a:t>The cost of security failure and recovery must take into account not only the</a:t>
            </a:r>
          </a:p>
          <a:p>
            <a:r>
              <a:rPr lang="en-US" dirty="0"/>
              <a:t>value of the assets being protected and the damages resulting from a security</a:t>
            </a:r>
          </a:p>
          <a:p>
            <a:r>
              <a:rPr lang="en-US" dirty="0"/>
              <a:t>violation, but also the risk, which is the probability that a particular threat will</a:t>
            </a:r>
          </a:p>
          <a:p>
            <a:r>
              <a:rPr lang="en-US" dirty="0"/>
              <a:t>exploit a particular vulnerability with a particular harmful result.</a:t>
            </a:r>
          </a:p>
          <a:p>
            <a:endParaRPr lang="en-US" dirty="0"/>
          </a:p>
          <a:p>
            <a:r>
              <a:rPr lang="en-US" dirty="0"/>
              <a:t>Security policy is thus a business decision, possibly influenced by legal requirements.</a:t>
            </a:r>
          </a:p>
        </p:txBody>
      </p:sp>
      <p:sp>
        <p:nvSpPr>
          <p:cNvPr id="4" name="Slide Number Placeholder 3"/>
          <p:cNvSpPr>
            <a:spLocks noGrp="1"/>
          </p:cNvSpPr>
          <p:nvPr>
            <p:ph type="sldNum" sz="quarter" idx="10"/>
          </p:nvPr>
        </p:nvSpPr>
        <p:spPr/>
        <p:txBody>
          <a:bodyPr/>
          <a:lstStyle/>
          <a:p>
            <a:fld id="{F8560DBF-F109-8946-ADF0-EE66B221E988}" type="slidenum">
              <a:rPr lang="en-AU" smtClean="0"/>
              <a:pPr/>
              <a:t>25</a:t>
            </a:fld>
            <a:endParaRPr lang="en-AU" dirty="0"/>
          </a:p>
        </p:txBody>
      </p:sp>
    </p:spTree>
    <p:extLst>
      <p:ext uri="{BB962C8B-B14F-4D97-AF65-F5344CB8AC3E}">
        <p14:creationId xmlns:p14="http://schemas.microsoft.com/office/powerpoint/2010/main" val="7957073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Those who are “consumers” of computer security services and mechanisms (e.g.,</a:t>
            </a:r>
          </a:p>
          <a:p>
            <a:r>
              <a:rPr lang="en-US" dirty="0"/>
              <a:t>system managers, vendors, customers, and end users) desire a belief that the security</a:t>
            </a:r>
          </a:p>
          <a:p>
            <a:r>
              <a:rPr lang="en-US" dirty="0"/>
              <a:t>measures in place work as intended. That is, security consumers want to feel that the</a:t>
            </a:r>
          </a:p>
          <a:p>
            <a:r>
              <a:rPr lang="en-US" dirty="0"/>
              <a:t>security infrastructure of their systems meet security requirements and enforce security</a:t>
            </a:r>
          </a:p>
          <a:p>
            <a:r>
              <a:rPr lang="en-US" dirty="0"/>
              <a:t>policies. These considerations bring us to the concepts of assurance and evaluation.</a:t>
            </a:r>
          </a:p>
          <a:p>
            <a:endParaRPr lang="en-US" dirty="0"/>
          </a:p>
          <a:p>
            <a:r>
              <a:rPr lang="en-US" dirty="0"/>
              <a:t>The NIST Computer Security Handbook [NIST95] defines </a:t>
            </a:r>
            <a:r>
              <a:rPr lang="en-US" b="1" dirty="0"/>
              <a:t>assurance as the</a:t>
            </a:r>
          </a:p>
          <a:p>
            <a:r>
              <a:rPr lang="en-US" dirty="0"/>
              <a:t>degree of confidence one has that the security measures, both technical and operational,</a:t>
            </a:r>
          </a:p>
          <a:p>
            <a:r>
              <a:rPr lang="en-US" dirty="0"/>
              <a:t>work as intended to protect the system and the information it processes. This</a:t>
            </a:r>
          </a:p>
          <a:p>
            <a:r>
              <a:rPr lang="en-US" dirty="0"/>
              <a:t>encompasses both system design and system implementation. Thus, assurance deals</a:t>
            </a:r>
          </a:p>
          <a:p>
            <a:r>
              <a:rPr lang="en-US" dirty="0"/>
              <a:t>with the questions, “Does the security system design meet its requirements?” and</a:t>
            </a:r>
          </a:p>
          <a:p>
            <a:r>
              <a:rPr lang="en-US" dirty="0"/>
              <a:t>“Does the security system implementation meet its specifications?”</a:t>
            </a:r>
          </a:p>
          <a:p>
            <a:endParaRPr lang="en-US" dirty="0"/>
          </a:p>
          <a:p>
            <a:r>
              <a:rPr lang="en-US" dirty="0"/>
              <a:t>Note that assurance is expressed as a degree of confidence, not in terms of a formal</a:t>
            </a:r>
          </a:p>
          <a:p>
            <a:r>
              <a:rPr lang="en-US" dirty="0"/>
              <a:t>proof that a design or implementation is correct. With the present state of the art,</a:t>
            </a:r>
          </a:p>
          <a:p>
            <a:r>
              <a:rPr lang="en-US" dirty="0"/>
              <a:t>it is very difficult if not impossible to move beyond a degree of confidence to absolute</a:t>
            </a:r>
          </a:p>
          <a:p>
            <a:r>
              <a:rPr lang="en-US" dirty="0"/>
              <a:t>proof. Much work has been done in developing formal models that define requirements</a:t>
            </a:r>
          </a:p>
          <a:p>
            <a:r>
              <a:rPr lang="en-US" dirty="0"/>
              <a:t>and characterize designs and implementations, together with logical and mathematical</a:t>
            </a:r>
          </a:p>
          <a:p>
            <a:r>
              <a:rPr lang="en-US" dirty="0"/>
              <a:t>techniques for addressing these issues. But assurance is still a matter of degree.</a:t>
            </a:r>
          </a:p>
          <a:p>
            <a:endParaRPr lang="en-US" b="1" dirty="0"/>
          </a:p>
          <a:p>
            <a:r>
              <a:rPr lang="en-US" b="1" dirty="0"/>
              <a:t>Evaluation is the process of examining a computer product or system with</a:t>
            </a:r>
          </a:p>
          <a:p>
            <a:r>
              <a:rPr lang="en-US" dirty="0"/>
              <a:t>respect to certain criteria. Evaluation involves testing and may also involve formal</a:t>
            </a:r>
          </a:p>
          <a:p>
            <a:r>
              <a:rPr lang="en-US" dirty="0"/>
              <a:t>analytic or mathematical techniques. The central thrust of work in this area is</a:t>
            </a:r>
          </a:p>
          <a:p>
            <a:r>
              <a:rPr lang="en-US" dirty="0"/>
              <a:t>the development of evaluation criteria that can be applied to any security system</a:t>
            </a:r>
          </a:p>
          <a:p>
            <a:r>
              <a:rPr lang="en-US" dirty="0"/>
              <a:t>(encompassing security services and mechanisms) and that are broadly supported</a:t>
            </a:r>
          </a:p>
          <a:p>
            <a:r>
              <a:rPr lang="en-US" dirty="0"/>
              <a:t>for making product comparisons.</a:t>
            </a:r>
          </a:p>
        </p:txBody>
      </p:sp>
      <p:sp>
        <p:nvSpPr>
          <p:cNvPr id="4" name="Slide Number Placeholder 3"/>
          <p:cNvSpPr>
            <a:spLocks noGrp="1"/>
          </p:cNvSpPr>
          <p:nvPr>
            <p:ph type="sldNum" sz="quarter" idx="10"/>
          </p:nvPr>
        </p:nvSpPr>
        <p:spPr/>
        <p:txBody>
          <a:bodyPr/>
          <a:lstStyle/>
          <a:p>
            <a:fld id="{F8560DBF-F109-8946-ADF0-EE66B221E988}" type="slidenum">
              <a:rPr lang="en-AU" smtClean="0"/>
              <a:pPr/>
              <a:t>26</a:t>
            </a:fld>
            <a:endParaRPr lang="en-AU" dirty="0"/>
          </a:p>
        </p:txBody>
      </p:sp>
    </p:spTree>
    <p:extLst>
      <p:ext uri="{BB962C8B-B14F-4D97-AF65-F5344CB8AC3E}">
        <p14:creationId xmlns:p14="http://schemas.microsoft.com/office/powerpoint/2010/main" val="3059698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focus of this chapter, and indeed this book, is on three fundamental questions:</a:t>
            </a:r>
          </a:p>
          <a:p>
            <a:endParaRPr lang="en-US" dirty="0"/>
          </a:p>
          <a:p>
            <a:r>
              <a:rPr lang="en-US" b="1" dirty="0"/>
              <a:t>1. What assets do we need to protect?</a:t>
            </a:r>
          </a:p>
          <a:p>
            <a:r>
              <a:rPr lang="en-US" b="1" dirty="0"/>
              <a:t>2. How are those assets threatened?</a:t>
            </a:r>
          </a:p>
          <a:p>
            <a:r>
              <a:rPr lang="en-US" b="1" dirty="0"/>
              <a:t>3. What can we do to counter those threats?</a:t>
            </a:r>
            <a:endParaRPr lang="en-US" dirty="0"/>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2300751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D39426-7662-CB4C-8824-EFF6FB89C05D}" type="slidenum">
              <a:rPr lang="en-AU"/>
              <a:pPr/>
              <a:t>4</a:t>
            </a:fld>
            <a:endParaRPr lang="en-AU" dirty="0"/>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r>
              <a:rPr lang="en-US" dirty="0"/>
              <a:t>The NIST Computer Security Handbook [NIST95] defines the term </a:t>
            </a:r>
            <a:r>
              <a:rPr lang="en-US" i="1" dirty="0"/>
              <a:t>computer security </a:t>
            </a:r>
            <a:r>
              <a:rPr lang="en-US" dirty="0"/>
              <a:t>as follows:</a:t>
            </a:r>
          </a:p>
          <a:p>
            <a:endParaRPr lang="en-US" dirty="0"/>
          </a:p>
          <a:p>
            <a:r>
              <a:rPr lang="en-US" b="1" dirty="0"/>
              <a:t>Computer Security: The protection afforded to an automated information </a:t>
            </a:r>
            <a:r>
              <a:rPr lang="en-US" dirty="0"/>
              <a:t>system in order to attain the applicable objectives of preserving the integrity, availability, and confidentiality of information system resources (includes hardware, software, firmware, information/data, and telecommunications). </a:t>
            </a:r>
          </a:p>
          <a:p>
            <a:endParaRPr lang="en-US" dirty="0"/>
          </a:p>
          <a:p>
            <a:r>
              <a:rPr lang="en-US" dirty="0"/>
              <a:t>This definition introduces three key objectives that are at the heart of computer security:</a:t>
            </a:r>
          </a:p>
          <a:p>
            <a:endParaRPr lang="en-US" dirty="0"/>
          </a:p>
          <a:p>
            <a:r>
              <a:rPr lang="en-US" dirty="0"/>
              <a:t>• </a:t>
            </a:r>
            <a:r>
              <a:rPr lang="en-US" b="1" dirty="0"/>
              <a:t>Confidentiality: This term covers two related concepts:</a:t>
            </a:r>
          </a:p>
          <a:p>
            <a:endParaRPr lang="en-US" b="1" dirty="0"/>
          </a:p>
          <a:p>
            <a:r>
              <a:rPr lang="en-US" dirty="0"/>
              <a:t>— </a:t>
            </a:r>
            <a:r>
              <a:rPr lang="en-US" b="1" dirty="0"/>
              <a:t>Data confidentiality : 1 Assures that private or confidential information is</a:t>
            </a:r>
          </a:p>
          <a:p>
            <a:r>
              <a:rPr lang="en-US" dirty="0"/>
              <a:t>not made available or disclosed to unauthorized individuals.</a:t>
            </a:r>
          </a:p>
          <a:p>
            <a:endParaRPr lang="en-US" dirty="0"/>
          </a:p>
          <a:p>
            <a:r>
              <a:rPr lang="en-US" dirty="0"/>
              <a:t>— </a:t>
            </a:r>
            <a:r>
              <a:rPr lang="en-US" b="1" dirty="0"/>
              <a:t>Privacy : Assures that individuals control or influence what information</a:t>
            </a:r>
          </a:p>
          <a:p>
            <a:r>
              <a:rPr lang="en-US" dirty="0"/>
              <a:t>related to them may be collected and stored and by whom and to whom</a:t>
            </a:r>
          </a:p>
          <a:p>
            <a:r>
              <a:rPr lang="en-US" dirty="0"/>
              <a:t>that information may be disclosed.</a:t>
            </a:r>
          </a:p>
          <a:p>
            <a:endParaRPr lang="en-US" dirty="0"/>
          </a:p>
          <a:p>
            <a:r>
              <a:rPr lang="en-US" dirty="0"/>
              <a:t>• </a:t>
            </a:r>
            <a:r>
              <a:rPr lang="en-US" b="1" dirty="0"/>
              <a:t>Integrity: This term covers two related concepts:</a:t>
            </a:r>
          </a:p>
          <a:p>
            <a:endParaRPr lang="en-US" b="1" dirty="0"/>
          </a:p>
          <a:p>
            <a:r>
              <a:rPr lang="en-US" dirty="0"/>
              <a:t>— </a:t>
            </a:r>
            <a:r>
              <a:rPr lang="en-US" b="1" dirty="0"/>
              <a:t>Data integrity : Assures that information and programs are changed only</a:t>
            </a:r>
          </a:p>
          <a:p>
            <a:r>
              <a:rPr lang="en-US" dirty="0"/>
              <a:t>in a specified and authorized manner.</a:t>
            </a:r>
          </a:p>
          <a:p>
            <a:endParaRPr lang="en-US" dirty="0"/>
          </a:p>
          <a:p>
            <a:r>
              <a:rPr lang="en-US" dirty="0"/>
              <a:t>— </a:t>
            </a:r>
            <a:r>
              <a:rPr lang="en-US" b="1" dirty="0"/>
              <a:t>System integrity : Assures that a system performs its intended function in</a:t>
            </a:r>
          </a:p>
          <a:p>
            <a:r>
              <a:rPr lang="en-US" dirty="0"/>
              <a:t>an unimpaired manner, free from deliberate or inadvertent unauthorized</a:t>
            </a:r>
          </a:p>
          <a:p>
            <a:r>
              <a:rPr lang="en-US" dirty="0"/>
              <a:t>manipulation of the system.</a:t>
            </a:r>
          </a:p>
          <a:p>
            <a:endParaRPr lang="en-US" dirty="0"/>
          </a:p>
          <a:p>
            <a:r>
              <a:rPr lang="en-US" dirty="0"/>
              <a:t>• </a:t>
            </a:r>
            <a:r>
              <a:rPr lang="en-US" b="1" dirty="0"/>
              <a:t>Availability: Assures that systems work promptly and service is not denied to</a:t>
            </a:r>
          </a:p>
          <a:p>
            <a:r>
              <a:rPr lang="en-US" dirty="0"/>
              <a:t>authorized users.</a:t>
            </a:r>
            <a:endParaRPr lang="en-US" dirty="0">
              <a:latin typeface="Times New Roman" pitchFamily="-107" charset="0"/>
            </a:endParaRPr>
          </a:p>
        </p:txBody>
      </p:sp>
    </p:spTree>
    <p:extLst>
      <p:ext uri="{BB962C8B-B14F-4D97-AF65-F5344CB8AC3E}">
        <p14:creationId xmlns:p14="http://schemas.microsoft.com/office/powerpoint/2010/main" val="2755978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2BA7E3-9315-504F-ADB4-77D054D71CB3}" type="slidenum">
              <a:rPr lang="en-AU"/>
              <a:pPr/>
              <a:t>5</a:t>
            </a:fld>
            <a:endParaRPr lang="en-AU" dirty="0"/>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en-US" dirty="0"/>
              <a:t>These three concepts form what is often referred to as the </a:t>
            </a:r>
            <a:r>
              <a:rPr lang="en-US" b="1" dirty="0"/>
              <a:t>CIA triad</a:t>
            </a:r>
          </a:p>
          <a:p>
            <a:r>
              <a:rPr lang="en-US" dirty="0"/>
              <a:t>( Figure 1.1 ). The three concepts embody the fundamental security objectives for both data and for information and computing services.</a:t>
            </a:r>
          </a:p>
          <a:p>
            <a:endParaRPr lang="en-US" dirty="0"/>
          </a:p>
          <a:p>
            <a:r>
              <a:rPr lang="en-US" dirty="0"/>
              <a:t> For example, the NIST standard FIPS 199 ( </a:t>
            </a:r>
            <a:r>
              <a:rPr lang="en-US" i="1" dirty="0"/>
              <a:t>Standards for Security Categorization of Federal Information and Information Systems ) lists confidentiality, integrity, and availability as the three </a:t>
            </a:r>
            <a:r>
              <a:rPr lang="en-US" dirty="0"/>
              <a:t>security objectives for information and for information systems. </a:t>
            </a:r>
          </a:p>
        </p:txBody>
      </p:sp>
    </p:spTree>
    <p:extLst>
      <p:ext uri="{BB962C8B-B14F-4D97-AF65-F5344CB8AC3E}">
        <p14:creationId xmlns:p14="http://schemas.microsoft.com/office/powerpoint/2010/main" val="1303197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FIPS PUB 199</a:t>
            </a:r>
          </a:p>
          <a:p>
            <a:r>
              <a:rPr lang="en-US" dirty="0"/>
              <a:t>provides a useful characterization of these three objectives in terms of requirements and the definition of a loss of security in each category:</a:t>
            </a:r>
          </a:p>
          <a:p>
            <a:endParaRPr lang="en-US" dirty="0"/>
          </a:p>
          <a:p>
            <a:r>
              <a:rPr lang="en-US" dirty="0"/>
              <a:t>• </a:t>
            </a:r>
            <a:r>
              <a:rPr lang="en-US" b="1" dirty="0"/>
              <a:t>Confidentiality: Preserving authorized restrictions on information access </a:t>
            </a:r>
            <a:r>
              <a:rPr lang="en-US" dirty="0"/>
              <a:t>and disclosure, including means for protecting personal privacy and proprietary information. A loss of confidentiality is the unauthorized disclosure of</a:t>
            </a:r>
          </a:p>
          <a:p>
            <a:r>
              <a:rPr lang="en-US" dirty="0"/>
              <a:t>information.</a:t>
            </a:r>
          </a:p>
          <a:p>
            <a:endParaRPr lang="en-US" dirty="0"/>
          </a:p>
          <a:p>
            <a:r>
              <a:rPr lang="en-US" dirty="0"/>
              <a:t>• </a:t>
            </a:r>
            <a:r>
              <a:rPr lang="en-US" b="1" dirty="0"/>
              <a:t>Integrity: Guarding against improper information modification or destruction, </a:t>
            </a:r>
            <a:r>
              <a:rPr lang="en-US" dirty="0"/>
              <a:t>including ensuring information non-repudiation and authenticity. A loss of integrity is the unauthorized modification or destruction of information.</a:t>
            </a:r>
          </a:p>
          <a:p>
            <a:endParaRPr lang="en-US" dirty="0"/>
          </a:p>
          <a:p>
            <a:r>
              <a:rPr lang="en-US" dirty="0"/>
              <a:t>• </a:t>
            </a:r>
            <a:r>
              <a:rPr lang="en-US" b="1" dirty="0"/>
              <a:t>Availability: Ensuring timely and reliable access to and use of information. </a:t>
            </a:r>
            <a:r>
              <a:rPr lang="en-US" dirty="0"/>
              <a:t>A loss of availability is the disruption of access to or use of information or an information system.</a:t>
            </a:r>
          </a:p>
          <a:p>
            <a:endParaRPr lang="en-US" dirty="0">
              <a:latin typeface="Times New Roman" pitchFamily="-107" charset="0"/>
            </a:endParaRPr>
          </a:p>
          <a:p>
            <a:r>
              <a:rPr lang="en-US" dirty="0"/>
              <a:t>Although the use of the CIA triad to define security objectives is well established, some in the security field feel that additional concepts are needed to present a complete picture. Two of the most commonly mentioned are as follows:</a:t>
            </a:r>
          </a:p>
          <a:p>
            <a:endParaRPr lang="en-US" dirty="0"/>
          </a:p>
          <a:p>
            <a:r>
              <a:rPr lang="en-US" dirty="0"/>
              <a:t>• </a:t>
            </a:r>
            <a:r>
              <a:rPr lang="en-US" b="1" dirty="0"/>
              <a:t>Authenticity: The property of being genuine and being able to be verified and </a:t>
            </a:r>
            <a:r>
              <a:rPr lang="en-US" dirty="0"/>
              <a:t>trusted; confidence in the validity of a transmission, a message, or message originator. This means verifying that users are who they say they are and that each input arriving at the system came from a trusted source.</a:t>
            </a:r>
          </a:p>
          <a:p>
            <a:endParaRPr lang="en-US" dirty="0"/>
          </a:p>
          <a:p>
            <a:r>
              <a:rPr lang="en-US" dirty="0"/>
              <a:t>• </a:t>
            </a:r>
            <a:r>
              <a:rPr lang="en-US" b="1" dirty="0"/>
              <a:t>Accountability: The security goal that generates the requirement for actions </a:t>
            </a:r>
            <a:r>
              <a:rPr lang="en-US" dirty="0"/>
              <a:t>of an entity to be traced uniquely to that entity. This supports nonrepudiation, deterrence, fault isolation, intrusion detection and prevention, and after-action recovery and legal action. Because truly secure systems aren’t yet an achievable goal, we must be able to trace a security breach to a responsible party. Systems must keep records of their activities to permit later forensic analysis to trace security breaches or to aid in transaction disputes.</a:t>
            </a:r>
          </a:p>
          <a:p>
            <a:endParaRPr lang="en-US" dirty="0"/>
          </a:p>
          <a:p>
            <a:r>
              <a:rPr lang="en-US" dirty="0"/>
              <a:t>Note that FIPS PUB 199 includes authenticity under integrity.</a:t>
            </a: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3574641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now introduce some terminology that will be useful throughout the book, relying on RFC 2828, </a:t>
            </a:r>
            <a:r>
              <a:rPr lang="en-US" i="1" dirty="0"/>
              <a:t>Internet Security Glossary . 3 Table 1.1 defines terms.</a:t>
            </a:r>
          </a:p>
          <a:p>
            <a:endParaRPr lang="en-US" i="1" dirty="0"/>
          </a:p>
          <a:p>
            <a:r>
              <a:rPr lang="en-US" b="1" dirty="0">
                <a:latin typeface="Times New Roman" pitchFamily="-107" charset="0"/>
              </a:rPr>
              <a:t>Adversary (threat agent)</a:t>
            </a:r>
            <a:r>
              <a:rPr lang="en-US" dirty="0">
                <a:latin typeface="Times New Roman" pitchFamily="-107" charset="0"/>
              </a:rPr>
              <a:t> - An entity that attacks, or is a threat to, a system.</a:t>
            </a:r>
          </a:p>
          <a:p>
            <a:endParaRPr lang="en-US" dirty="0">
              <a:latin typeface="Times New Roman" pitchFamily="-107" charset="0"/>
            </a:endParaRPr>
          </a:p>
          <a:p>
            <a:r>
              <a:rPr lang="en-US" b="1" dirty="0">
                <a:latin typeface="Times New Roman" pitchFamily="-107" charset="0"/>
              </a:rPr>
              <a:t>Attack</a:t>
            </a:r>
            <a:r>
              <a:rPr lang="en-US" dirty="0">
                <a:latin typeface="Times New Roman" pitchFamily="-107" charset="0"/>
              </a:rPr>
              <a:t> -An assault on system security that derives from an intelligent threat; a deliberate attempt to evade security services and violate security policy of a system.</a:t>
            </a:r>
          </a:p>
          <a:p>
            <a:endParaRPr lang="en-US" dirty="0">
              <a:latin typeface="Times New Roman" pitchFamily="-107" charset="0"/>
            </a:endParaRPr>
          </a:p>
          <a:p>
            <a:r>
              <a:rPr lang="en-US" b="1" dirty="0">
                <a:latin typeface="Times New Roman" pitchFamily="-107" charset="0"/>
              </a:rPr>
              <a:t>Countermeasure</a:t>
            </a:r>
            <a:r>
              <a:rPr lang="en-US" dirty="0">
                <a:latin typeface="Times New Roman" pitchFamily="-107" charset="0"/>
              </a:rPr>
              <a:t> - An action, device, procedure, or technique that reduces a threat, a vulnerability, or an attack by eliminating or preventing it, by minimizing the harm it can cause, or by discovering and reporting it so that corrective action can be taken.</a:t>
            </a:r>
          </a:p>
          <a:p>
            <a:endParaRPr lang="en-US" b="1" dirty="0">
              <a:latin typeface="Times New Roman" pitchFamily="-107" charset="0"/>
            </a:endParaRPr>
          </a:p>
          <a:p>
            <a:r>
              <a:rPr lang="en-US" b="1" dirty="0">
                <a:latin typeface="Times New Roman" pitchFamily="-107" charset="0"/>
              </a:rPr>
              <a:t>Risk</a:t>
            </a:r>
            <a:r>
              <a:rPr lang="en-US" dirty="0">
                <a:latin typeface="Times New Roman" pitchFamily="-107" charset="0"/>
              </a:rPr>
              <a:t> - An expectation of loss expressed as the probability that a particular threat will exploit a particular vulnerability with a particular harmful result.</a:t>
            </a:r>
          </a:p>
          <a:p>
            <a:endParaRPr lang="en-US" b="1" dirty="0">
              <a:latin typeface="Times New Roman" pitchFamily="-107" charset="0"/>
            </a:endParaRPr>
          </a:p>
          <a:p>
            <a:r>
              <a:rPr lang="en-US" b="1" dirty="0">
                <a:latin typeface="Times New Roman" pitchFamily="-107" charset="0"/>
              </a:rPr>
              <a:t>Security Policy</a:t>
            </a:r>
            <a:r>
              <a:rPr lang="en-US" dirty="0">
                <a:latin typeface="Times New Roman" pitchFamily="-107" charset="0"/>
              </a:rPr>
              <a:t> - A set of rules and practices that specify how a system or org provides security services to protect sensitive and critical system resources.</a:t>
            </a:r>
          </a:p>
          <a:p>
            <a:endParaRPr lang="en-US" b="1" dirty="0">
              <a:latin typeface="Times New Roman" pitchFamily="-107" charset="0"/>
            </a:endParaRPr>
          </a:p>
          <a:p>
            <a:r>
              <a:rPr lang="en-US" b="1" dirty="0">
                <a:latin typeface="Times New Roman" pitchFamily="-107" charset="0"/>
              </a:rPr>
              <a:t>System Resource (Asset)</a:t>
            </a:r>
            <a:r>
              <a:rPr lang="en-US" dirty="0">
                <a:latin typeface="Times New Roman" pitchFamily="-107" charset="0"/>
              </a:rPr>
              <a:t> - Data; a service provided by a system; a system capability; an item of system equipment; a facility that houses system operations and equipment.</a:t>
            </a:r>
          </a:p>
          <a:p>
            <a:endParaRPr lang="en-US" b="1" dirty="0">
              <a:latin typeface="Times New Roman" pitchFamily="-107" charset="0"/>
            </a:endParaRPr>
          </a:p>
          <a:p>
            <a:r>
              <a:rPr lang="en-US" b="1" dirty="0">
                <a:latin typeface="Times New Roman" pitchFamily="-107" charset="0"/>
              </a:rPr>
              <a:t>Threat</a:t>
            </a:r>
            <a:r>
              <a:rPr lang="en-US" dirty="0">
                <a:latin typeface="Times New Roman" pitchFamily="-107" charset="0"/>
              </a:rPr>
              <a:t> - A potential for violation of security, which exists when there is a circumstance, capability, action, or event that could breach security and cause harm.</a:t>
            </a:r>
          </a:p>
          <a:p>
            <a:endParaRPr lang="en-US" b="1" dirty="0">
              <a:latin typeface="Times New Roman" pitchFamily="-107" charset="0"/>
            </a:endParaRPr>
          </a:p>
          <a:p>
            <a:r>
              <a:rPr lang="en-US" b="1" dirty="0">
                <a:latin typeface="Times New Roman" pitchFamily="-107" charset="0"/>
              </a:rPr>
              <a:t>Vulnerability</a:t>
            </a:r>
            <a:r>
              <a:rPr lang="en-US" dirty="0">
                <a:latin typeface="Times New Roman" pitchFamily="-107" charset="0"/>
              </a:rPr>
              <a:t> - Flaw or weakness in a system's design, implementation, or operation and management that could be exploited to violate the system's security policy.</a:t>
            </a:r>
            <a:endParaRPr lang="en-US" i="1" dirty="0">
              <a:latin typeface="Times New Roman" pitchFamily="-107" charset="0"/>
            </a:endParaRPr>
          </a:p>
          <a:p>
            <a:endParaRPr lang="en-US" dirty="0"/>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4057743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now introduce some terminology that will be useful throughout the book, relying on RFC 2828, </a:t>
            </a:r>
            <a:r>
              <a:rPr lang="en-US" i="1" dirty="0"/>
              <a:t>Internet Security Glossary . 3 Table 1.1 defines terms.</a:t>
            </a:r>
          </a:p>
        </p:txBody>
      </p:sp>
      <p:sp>
        <p:nvSpPr>
          <p:cNvPr id="4" name="Slide Number Placeholder 3"/>
          <p:cNvSpPr>
            <a:spLocks noGrp="1"/>
          </p:cNvSpPr>
          <p:nvPr>
            <p:ph type="sldNum" sz="quarter" idx="10"/>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4057743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now introduce some terminology that will be useful throughout the book, relying on RFC 2828, </a:t>
            </a:r>
            <a:r>
              <a:rPr lang="en-US" i="1" dirty="0"/>
              <a:t>Internet Security Glossary . 3 Table 1.1 defines terms.</a:t>
            </a:r>
          </a:p>
        </p:txBody>
      </p:sp>
      <p:sp>
        <p:nvSpPr>
          <p:cNvPr id="4" name="Slide Number Placeholder 3"/>
          <p:cNvSpPr>
            <a:spLocks noGrp="1"/>
          </p:cNvSpPr>
          <p:nvPr>
            <p:ph type="sldNum" sz="quarter" idx="10"/>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40577437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4724400" y="2133600"/>
            <a:ext cx="4419600" cy="47244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5" name="Rectangle 4"/>
          <p:cNvSpPr/>
          <p:nvPr/>
        </p:nvSpPr>
        <p:spPr>
          <a:xfrm>
            <a:off x="0" y="2133600"/>
            <a:ext cx="4724400" cy="4724400"/>
          </a:xfrm>
          <a:prstGeom prst="rect">
            <a:avLst/>
          </a:prstGeom>
          <a:blipFill dpi="0" rotWithShape="1">
            <a:blip r:embed="rId2"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6" name="Rectangle 5"/>
          <p:cNvSpPr/>
          <p:nvPr/>
        </p:nvSpPr>
        <p:spPr>
          <a:xfrm>
            <a:off x="0" y="0"/>
            <a:ext cx="9144000" cy="2133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7" name="Rectangle 6"/>
          <p:cNvSpPr/>
          <p:nvPr/>
        </p:nvSpPr>
        <p:spPr>
          <a:xfrm>
            <a:off x="0" y="0"/>
            <a:ext cx="9144000" cy="8382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8" name="Rectangle 7"/>
          <p:cNvSpPr/>
          <p:nvPr/>
        </p:nvSpPr>
        <p:spPr>
          <a:xfrm>
            <a:off x="228600" y="2743200"/>
            <a:ext cx="4343400" cy="3810000"/>
          </a:xfrm>
          <a:prstGeom prst="rect">
            <a:avLst/>
          </a:prstGeom>
          <a:solidFill>
            <a:srgbClr val="002E62">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2" name="Title 1"/>
          <p:cNvSpPr>
            <a:spLocks noGrp="1"/>
          </p:cNvSpPr>
          <p:nvPr>
            <p:ph type="ctrTitle"/>
          </p:nvPr>
        </p:nvSpPr>
        <p:spPr>
          <a:xfrm>
            <a:off x="304800" y="685801"/>
            <a:ext cx="8610600" cy="1470025"/>
          </a:xfrm>
        </p:spPr>
        <p:txBody>
          <a:bodyPr/>
          <a:lstStyle>
            <a:lvl1pPr>
              <a:defRPr>
                <a:solidFill>
                  <a:srgbClr val="002E62"/>
                </a:solidFill>
              </a:defRPr>
            </a:lvl1pPr>
          </a:lstStyle>
          <a:p>
            <a:r>
              <a:rPr lang="en-US"/>
              <a:t>Click to edit Master title style</a:t>
            </a:r>
            <a:endParaRPr lang="en-US" dirty="0"/>
          </a:p>
        </p:txBody>
      </p:sp>
      <p:sp>
        <p:nvSpPr>
          <p:cNvPr id="3" name="Subtitle 2"/>
          <p:cNvSpPr>
            <a:spLocks noGrp="1"/>
          </p:cNvSpPr>
          <p:nvPr>
            <p:ph type="subTitle" idx="1"/>
          </p:nvPr>
        </p:nvSpPr>
        <p:spPr>
          <a:xfrm>
            <a:off x="4343400" y="3276601"/>
            <a:ext cx="4724400" cy="2590800"/>
          </a:xfrm>
        </p:spPr>
        <p:txBody>
          <a:bodyPr>
            <a:normAutofit/>
          </a:bodyPr>
          <a:lstStyle>
            <a:lvl1pPr marL="0" indent="0" algn="ctr">
              <a:buNone/>
              <a:defRPr sz="2800">
                <a:solidFill>
                  <a:schemeClr val="bg1"/>
                </a:solidFill>
              </a:defRPr>
            </a:lvl1pPr>
            <a:lvl2pPr marL="457177" indent="0" algn="ctr">
              <a:buNone/>
              <a:defRPr>
                <a:solidFill>
                  <a:schemeClr val="tx1">
                    <a:tint val="75000"/>
                  </a:schemeClr>
                </a:solidFill>
              </a:defRPr>
            </a:lvl2pPr>
            <a:lvl3pPr marL="914353" indent="0" algn="ctr">
              <a:buNone/>
              <a:defRPr>
                <a:solidFill>
                  <a:schemeClr val="tx1">
                    <a:tint val="75000"/>
                  </a:schemeClr>
                </a:solidFill>
              </a:defRPr>
            </a:lvl3pPr>
            <a:lvl4pPr marL="1371530" indent="0" algn="ctr">
              <a:buNone/>
              <a:defRPr>
                <a:solidFill>
                  <a:schemeClr val="tx1">
                    <a:tint val="75000"/>
                  </a:schemeClr>
                </a:solidFill>
              </a:defRPr>
            </a:lvl4pPr>
            <a:lvl5pPr marL="1828706" indent="0" algn="ctr">
              <a:buNone/>
              <a:defRPr>
                <a:solidFill>
                  <a:schemeClr val="tx1">
                    <a:tint val="75000"/>
                  </a:schemeClr>
                </a:solidFill>
              </a:defRPr>
            </a:lvl5pPr>
            <a:lvl6pPr marL="2285883" indent="0" algn="ctr">
              <a:buNone/>
              <a:defRPr>
                <a:solidFill>
                  <a:schemeClr val="tx1">
                    <a:tint val="75000"/>
                  </a:schemeClr>
                </a:solidFill>
              </a:defRPr>
            </a:lvl6pPr>
            <a:lvl7pPr marL="2743060" indent="0" algn="ctr">
              <a:buNone/>
              <a:defRPr>
                <a:solidFill>
                  <a:schemeClr val="tx1">
                    <a:tint val="75000"/>
                  </a:schemeClr>
                </a:solidFill>
              </a:defRPr>
            </a:lvl7pPr>
            <a:lvl8pPr marL="3200236" indent="0" algn="ctr">
              <a:buNone/>
              <a:defRPr>
                <a:solidFill>
                  <a:schemeClr val="tx1">
                    <a:tint val="75000"/>
                  </a:schemeClr>
                </a:solidFill>
              </a:defRPr>
            </a:lvl8pPr>
            <a:lvl9pPr marL="3657413"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110288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0" y="6400800"/>
            <a:ext cx="9144000" cy="3048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solidFill>
                <a:schemeClr val="bg1"/>
              </a:solidFill>
            </a:endParaRPr>
          </a:p>
        </p:txBody>
      </p:sp>
      <p:sp>
        <p:nvSpPr>
          <p:cNvPr id="5" name="Rectangle 4"/>
          <p:cNvSpPr/>
          <p:nvPr/>
        </p:nvSpPr>
        <p:spPr>
          <a:xfrm>
            <a:off x="0" y="334964"/>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pic>
        <p:nvPicPr>
          <p:cNvPr id="6" name="Picture 8" descr="Nevada_N_RG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2563"/>
            <a:ext cx="914400" cy="914400"/>
          </a:xfrm>
          <a:prstGeom prst="rect">
            <a:avLst/>
          </a:prstGeom>
          <a:noFill/>
          <a:ln w="1587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7" name="Rectangle 6"/>
          <p:cNvSpPr/>
          <p:nvPr/>
        </p:nvSpPr>
        <p:spPr>
          <a:xfrm>
            <a:off x="0" y="6705600"/>
            <a:ext cx="9144000" cy="152400"/>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dirty="0">
              <a:solidFill>
                <a:schemeClr val="bg1"/>
              </a:solidFill>
            </a:endParaRPr>
          </a:p>
        </p:txBody>
      </p:sp>
      <p:sp>
        <p:nvSpPr>
          <p:cNvPr id="2" name="Title 1"/>
          <p:cNvSpPr>
            <a:spLocks noGrp="1"/>
          </p:cNvSpPr>
          <p:nvPr>
            <p:ph type="title"/>
          </p:nvPr>
        </p:nvSpPr>
        <p:spPr>
          <a:xfrm>
            <a:off x="1752601" y="76200"/>
            <a:ext cx="7239000" cy="1143000"/>
          </a:xfrm>
        </p:spPr>
        <p:txBody>
          <a:bodyPr/>
          <a:lstStyle>
            <a:lvl1pPr algn="l">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457200" y="1295401"/>
            <a:ext cx="8229600" cy="4830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4"/>
          <p:cNvSpPr>
            <a:spLocks noGrp="1"/>
          </p:cNvSpPr>
          <p:nvPr>
            <p:ph type="ftr" sz="quarter" idx="10"/>
          </p:nvPr>
        </p:nvSpPr>
        <p:spPr/>
        <p:txBody>
          <a:bodyPr/>
          <a:lstStyle>
            <a:lvl1pPr>
              <a:defRPr sz="1200">
                <a:solidFill>
                  <a:schemeClr val="bg1"/>
                </a:solidFill>
              </a:defRPr>
            </a:lvl1pPr>
          </a:lstStyle>
          <a:p>
            <a:endParaRPr lang="en-US" dirty="0"/>
          </a:p>
        </p:txBody>
      </p:sp>
      <p:sp>
        <p:nvSpPr>
          <p:cNvPr id="9" name="Slide Number Placeholder 5"/>
          <p:cNvSpPr>
            <a:spLocks noGrp="1"/>
          </p:cNvSpPr>
          <p:nvPr>
            <p:ph type="sldNum" sz="quarter" idx="11"/>
          </p:nvPr>
        </p:nvSpPr>
        <p:spPr/>
        <p:txBody>
          <a:bodyPr/>
          <a:lstStyle>
            <a:lvl1pPr algn="r" eaLnBrk="0" hangingPunct="0">
              <a:defRPr>
                <a:solidFill>
                  <a:schemeClr val="bg1"/>
                </a:solidFill>
              </a:defRPr>
            </a:lvl1pPr>
          </a:lstStyle>
          <a:p>
            <a:fld id="{5F36C9FC-DA22-1F47-8722-58727A1D436E}" type="slidenum">
              <a:rPr lang="en-US" smtClean="0"/>
              <a:pPr/>
              <a:t>‹#›</a:t>
            </a:fld>
            <a:endParaRPr lang="en-US" dirty="0"/>
          </a:p>
        </p:txBody>
      </p:sp>
    </p:spTree>
    <p:extLst>
      <p:ext uri="{BB962C8B-B14F-4D97-AF65-F5344CB8AC3E}">
        <p14:creationId xmlns:p14="http://schemas.microsoft.com/office/powerpoint/2010/main" val="3875774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9144000" cy="19812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5" name="Rectangle 4"/>
          <p:cNvSpPr/>
          <p:nvPr/>
        </p:nvSpPr>
        <p:spPr>
          <a:xfrm>
            <a:off x="0" y="1981201"/>
            <a:ext cx="9144000" cy="1295400"/>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6" name="Rectangle 5"/>
          <p:cNvSpPr/>
          <p:nvPr/>
        </p:nvSpPr>
        <p:spPr>
          <a:xfrm>
            <a:off x="0" y="3276600"/>
            <a:ext cx="9144000" cy="35814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2" name="Title 1"/>
          <p:cNvSpPr>
            <a:spLocks noGrp="1"/>
          </p:cNvSpPr>
          <p:nvPr>
            <p:ph type="title"/>
          </p:nvPr>
        </p:nvSpPr>
        <p:spPr>
          <a:xfrm>
            <a:off x="722313" y="2338388"/>
            <a:ext cx="7772400" cy="1362075"/>
          </a:xfrm>
        </p:spPr>
        <p:txBody>
          <a:bodyPr anchor="t"/>
          <a:lstStyle>
            <a:lvl1pPr algn="l">
              <a:defRPr sz="4000" b="1" cap="none">
                <a:solidFill>
                  <a:srgbClr val="002E6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838201"/>
            <a:ext cx="7772400" cy="1500187"/>
          </a:xfrm>
        </p:spPr>
        <p:txBody>
          <a:bodyPr anchor="b"/>
          <a:lstStyle>
            <a:lvl1pPr marL="0" indent="0">
              <a:buNone/>
              <a:defRPr sz="2000">
                <a:solidFill>
                  <a:schemeClr val="tx2">
                    <a:lumMod val="75000"/>
                  </a:schemeClr>
                </a:solidFill>
              </a:defRPr>
            </a:lvl1pPr>
            <a:lvl2pPr marL="457177" indent="0">
              <a:buNone/>
              <a:defRPr sz="1800">
                <a:solidFill>
                  <a:schemeClr val="tx1">
                    <a:tint val="75000"/>
                  </a:schemeClr>
                </a:solidFill>
              </a:defRPr>
            </a:lvl2pPr>
            <a:lvl3pPr marL="914353" indent="0">
              <a:buNone/>
              <a:defRPr sz="1600">
                <a:solidFill>
                  <a:schemeClr val="tx1">
                    <a:tint val="75000"/>
                  </a:schemeClr>
                </a:solidFill>
              </a:defRPr>
            </a:lvl3pPr>
            <a:lvl4pPr marL="1371530" indent="0">
              <a:buNone/>
              <a:defRPr sz="1400">
                <a:solidFill>
                  <a:schemeClr val="tx1">
                    <a:tint val="75000"/>
                  </a:schemeClr>
                </a:solidFill>
              </a:defRPr>
            </a:lvl4pPr>
            <a:lvl5pPr marL="1828706" indent="0">
              <a:buNone/>
              <a:defRPr sz="1400">
                <a:solidFill>
                  <a:schemeClr val="tx1">
                    <a:tint val="75000"/>
                  </a:schemeClr>
                </a:solidFill>
              </a:defRPr>
            </a:lvl5pPr>
            <a:lvl6pPr marL="2285883" indent="0">
              <a:buNone/>
              <a:defRPr sz="1400">
                <a:solidFill>
                  <a:schemeClr val="tx1">
                    <a:tint val="75000"/>
                  </a:schemeClr>
                </a:solidFill>
              </a:defRPr>
            </a:lvl6pPr>
            <a:lvl7pPr marL="2743060" indent="0">
              <a:buNone/>
              <a:defRPr sz="1400">
                <a:solidFill>
                  <a:schemeClr val="tx1">
                    <a:tint val="75000"/>
                  </a:schemeClr>
                </a:solidFill>
              </a:defRPr>
            </a:lvl7pPr>
            <a:lvl8pPr marL="3200236" indent="0">
              <a:buNone/>
              <a:defRPr sz="1400">
                <a:solidFill>
                  <a:schemeClr val="tx1">
                    <a:tint val="75000"/>
                  </a:schemeClr>
                </a:solidFill>
              </a:defRPr>
            </a:lvl8pPr>
            <a:lvl9pPr marL="3657413"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274198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Rectangle 1"/>
          <p:cNvSpPr/>
          <p:nvPr/>
        </p:nvSpPr>
        <p:spPr>
          <a:xfrm>
            <a:off x="0" y="334964"/>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3" name="Title 1"/>
          <p:cNvSpPr txBox="1">
            <a:spLocks/>
          </p:cNvSpPr>
          <p:nvPr/>
        </p:nvSpPr>
        <p:spPr>
          <a:xfrm>
            <a:off x="1752601" y="76200"/>
            <a:ext cx="7239000" cy="1143000"/>
          </a:xfrm>
          <a:prstGeom prst="rect">
            <a:avLst/>
          </a:prstGeom>
        </p:spPr>
        <p:txBody>
          <a:bodyPr lIns="91435" tIns="45718" rIns="91435" bIns="45718" anchor="ctr">
            <a:normAutofit/>
          </a:bodyPr>
          <a:lstStyle>
            <a:lvl1pPr algn="l">
              <a:defRPr>
                <a:solidFill>
                  <a:schemeClr val="bg1"/>
                </a:solidFill>
              </a:defRPr>
            </a:lvl1pPr>
          </a:lstStyle>
          <a:p>
            <a:pPr eaLnBrk="1" fontAlgn="auto" hangingPunct="1">
              <a:spcBef>
                <a:spcPct val="0"/>
              </a:spcBef>
              <a:spcAft>
                <a:spcPts val="0"/>
              </a:spcAft>
              <a:buFontTx/>
              <a:buNone/>
              <a:defRPr/>
            </a:pPr>
            <a:r>
              <a:rPr kumimoji="0" lang="en-US" sz="4400" dirty="0">
                <a:solidFill>
                  <a:schemeClr val="tx1"/>
                </a:solidFill>
                <a:latin typeface="+mj-lt"/>
                <a:ea typeface="+mj-ea"/>
                <a:cs typeface="+mj-cs"/>
              </a:rPr>
              <a:t>Click to edit Master title style</a:t>
            </a:r>
          </a:p>
        </p:txBody>
      </p:sp>
      <p:pic>
        <p:nvPicPr>
          <p:cNvPr id="4" name="Picture 8" descr="Nevada_N_RG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2563"/>
            <a:ext cx="914400" cy="914400"/>
          </a:xfrm>
          <a:prstGeom prst="rect">
            <a:avLst/>
          </a:prstGeom>
          <a:noFill/>
          <a:ln w="1587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5" name="Rectangle 4"/>
          <p:cNvSpPr/>
          <p:nvPr/>
        </p:nvSpPr>
        <p:spPr>
          <a:xfrm>
            <a:off x="0" y="6400800"/>
            <a:ext cx="9144000" cy="3048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buFontTx/>
              <a:buNone/>
              <a:defRPr/>
            </a:pPr>
            <a:endParaRPr lang="en-US" dirty="0">
              <a:solidFill>
                <a:schemeClr val="bg1"/>
              </a:solidFill>
            </a:endParaRPr>
          </a:p>
        </p:txBody>
      </p:sp>
      <p:sp>
        <p:nvSpPr>
          <p:cNvPr id="6" name="Rectangle 5"/>
          <p:cNvSpPr/>
          <p:nvPr/>
        </p:nvSpPr>
        <p:spPr>
          <a:xfrm>
            <a:off x="0" y="6705600"/>
            <a:ext cx="9144000" cy="152400"/>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dirty="0">
              <a:solidFill>
                <a:schemeClr val="bg1"/>
              </a:solidFill>
            </a:endParaRPr>
          </a:p>
        </p:txBody>
      </p:sp>
      <p:sp>
        <p:nvSpPr>
          <p:cNvPr id="7" name="Footer Placeholder 4"/>
          <p:cNvSpPr>
            <a:spLocks noGrp="1"/>
          </p:cNvSpPr>
          <p:nvPr>
            <p:ph type="ftr" sz="quarter" idx="10"/>
          </p:nvPr>
        </p:nvSpPr>
        <p:spPr>
          <a:xfrm>
            <a:off x="457200" y="6340476"/>
            <a:ext cx="5638800" cy="365125"/>
          </a:xfrm>
        </p:spPr>
        <p:txBody>
          <a:bodyPr/>
          <a:lstStyle>
            <a:lvl1pPr>
              <a:defRPr sz="1200">
                <a:solidFill>
                  <a:schemeClr val="bg1"/>
                </a:solidFill>
              </a:defRPr>
            </a:lvl1pPr>
          </a:lstStyle>
          <a:p>
            <a:endParaRPr lang="en-US" dirty="0"/>
          </a:p>
        </p:txBody>
      </p:sp>
      <p:sp>
        <p:nvSpPr>
          <p:cNvPr id="8" name="Slide Number Placeholder 5"/>
          <p:cNvSpPr>
            <a:spLocks noGrp="1"/>
          </p:cNvSpPr>
          <p:nvPr>
            <p:ph type="sldNum" sz="quarter" idx="11"/>
          </p:nvPr>
        </p:nvSpPr>
        <p:spPr/>
        <p:txBody>
          <a:bodyPr/>
          <a:lstStyle>
            <a:lvl1pPr algn="r" eaLnBrk="0" hangingPunct="0">
              <a:defRPr>
                <a:solidFill>
                  <a:schemeClr val="bg1"/>
                </a:solidFill>
              </a:defRPr>
            </a:lvl1pPr>
          </a:lstStyle>
          <a:p>
            <a:fld id="{A855AEC4-77F9-F44E-AF10-D517C4B655CE}" type="slidenum">
              <a:rPr lang="en-US" smtClean="0"/>
              <a:pPr/>
              <a:t>‹#›</a:t>
            </a:fld>
            <a:endParaRPr lang="en-US" dirty="0"/>
          </a:p>
        </p:txBody>
      </p:sp>
    </p:spTree>
    <p:extLst>
      <p:ext uri="{BB962C8B-B14F-4D97-AF65-F5344CB8AC3E}">
        <p14:creationId xmlns:p14="http://schemas.microsoft.com/office/powerpoint/2010/main" val="2146048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Slide with Picture">
    <p:bg>
      <p:bgRef idx="1002">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5365376" y="1573306"/>
            <a:ext cx="3653117" cy="2133600"/>
          </a:xfrm>
        </p:spPr>
        <p:txBody>
          <a:bodyPr anchor="b" anchorCtr="0"/>
          <a:lstStyle>
            <a:lvl1pPr algn="r">
              <a:defRPr/>
            </a:lvl1pPr>
          </a:lstStyle>
          <a:p>
            <a:r>
              <a:rPr lang="en-US"/>
              <a:t>Click to edit Master title style</a:t>
            </a:r>
            <a:endParaRPr/>
          </a:p>
        </p:txBody>
      </p:sp>
      <p:sp>
        <p:nvSpPr>
          <p:cNvPr id="3" name="Subtitle 2"/>
          <p:cNvSpPr>
            <a:spLocks noGrp="1"/>
          </p:cNvSpPr>
          <p:nvPr>
            <p:ph type="subTitle" idx="1"/>
          </p:nvPr>
        </p:nvSpPr>
        <p:spPr>
          <a:xfrm>
            <a:off x="5365376" y="3998259"/>
            <a:ext cx="3653117" cy="883024"/>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6571129"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p:spPr>
        <p:txBody>
          <a:bodyPr/>
          <a:lstStyle>
            <a:lvl1pPr algn="ctr">
              <a:defRPr/>
            </a:lvl1pPr>
          </a:lstStyle>
          <a:p>
            <a:endParaRPr lang="en-US" dirty="0"/>
          </a:p>
        </p:txBody>
      </p:sp>
      <p:sp>
        <p:nvSpPr>
          <p:cNvPr id="18" name="Picture Placeholder 24"/>
          <p:cNvSpPr>
            <a:spLocks noGrp="1"/>
          </p:cNvSpPr>
          <p:nvPr>
            <p:ph type="pic" sz="quarter" idx="13"/>
          </p:nvPr>
        </p:nvSpPr>
        <p:spPr>
          <a:xfrm>
            <a:off x="241232" y="716992"/>
            <a:ext cx="4906459" cy="4852935"/>
          </a:xfrm>
          <a:prstGeom prst="ellipse">
            <a:avLst/>
          </a:prstGeom>
          <a:effectLst>
            <a:innerShdw blurRad="63500" dist="50800" dir="16200000">
              <a:prstClr val="black">
                <a:alpha val="30000"/>
              </a:prstClr>
            </a:innerShdw>
          </a:effectLst>
        </p:spPr>
        <p:txBody>
          <a:bodyPr>
            <a:normAutofit/>
          </a:bodyPr>
          <a:lstStyle>
            <a:lvl1pPr algn="r">
              <a:buNone/>
              <a:defRPr sz="1800"/>
            </a:lvl1pPr>
          </a:lstStyle>
          <a:p>
            <a:r>
              <a:rPr lang="en-US" dirty="0"/>
              <a:t>Click icon to add picture</a:t>
            </a:r>
            <a:endParaRPr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a:xfrm>
            <a:off x="6571129"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0BE093F-740F-2B40-9952-A828B8BE9AB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57200" y="2057401"/>
            <a:ext cx="3931920" cy="3980328"/>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54880" y="2057401"/>
            <a:ext cx="3931920" cy="3980328"/>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a:xfrm>
            <a:off x="6571129"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5DF91A-7C92-3743-8A2E-356816C55239}" type="slidenum">
              <a:rPr lang="en-US" smtClean="0"/>
              <a:pPr/>
              <a:t>‹#›</a:t>
            </a:fld>
            <a:endParaRPr lang="en-US" dirty="0"/>
          </a:p>
        </p:txBody>
      </p:sp>
    </p:spTree>
    <p:extLst>
      <p:ext uri="{BB962C8B-B14F-4D97-AF65-F5344CB8AC3E}">
        <p14:creationId xmlns:p14="http://schemas.microsoft.com/office/powerpoint/2010/main" val="2711162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571129"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711BA6F-B221-4442-B3E0-4DE91DDD2916}" type="slidenum">
              <a:rPr lang="en-US" smtClean="0"/>
              <a:pPr/>
              <a:t>‹#›</a:t>
            </a:fld>
            <a:endParaRPr lang="en-US" dirty="0"/>
          </a:p>
        </p:txBody>
      </p:sp>
    </p:spTree>
    <p:extLst>
      <p:ext uri="{BB962C8B-B14F-4D97-AF65-F5344CB8AC3E}">
        <p14:creationId xmlns:p14="http://schemas.microsoft.com/office/powerpoint/2010/main" val="2314545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57200" y="6356351"/>
            <a:ext cx="5562600" cy="365125"/>
          </a:xfrm>
          <a:prstGeom prst="rect">
            <a:avLst/>
          </a:prstGeom>
        </p:spPr>
        <p:txBody>
          <a:bodyPr vert="horz" lIns="91435" tIns="45718" rIns="91435" bIns="45718" rtlCol="0" anchor="ctr"/>
          <a:lstStyle>
            <a:lvl1pPr algn="l">
              <a:buNone/>
              <a:defRPr kumimoji="0" sz="1400">
                <a:solidFill>
                  <a:schemeClr val="tx2"/>
                </a:solidFill>
              </a:defRPr>
            </a:lvl1pPr>
          </a:lstStyle>
          <a:p>
            <a:endParaRPr lang="en-US" dirty="0"/>
          </a:p>
        </p:txBody>
      </p:sp>
      <p:sp>
        <p:nvSpPr>
          <p:cNvPr id="6" name="Slide Number Placeholder 5"/>
          <p:cNvSpPr>
            <a:spLocks noGrp="1"/>
          </p:cNvSpPr>
          <p:nvPr>
            <p:ph type="sldNum" sz="quarter" idx="4"/>
          </p:nvPr>
        </p:nvSpPr>
        <p:spPr>
          <a:xfrm>
            <a:off x="6553200" y="6340476"/>
            <a:ext cx="2133600" cy="365125"/>
          </a:xfrm>
          <a:prstGeom prst="rect">
            <a:avLst/>
          </a:prstGeom>
        </p:spPr>
        <p:txBody>
          <a:bodyPr vert="horz" lIns="91435" tIns="45718" rIns="91435" bIns="45718" rtlCol="0" anchor="ctr"/>
          <a:lstStyle>
            <a:lvl1pPr algn="ctr" eaLnBrk="1" hangingPunct="1">
              <a:buNone/>
              <a:defRPr kumimoji="0" sz="1200">
                <a:solidFill>
                  <a:schemeClr val="tx1">
                    <a:tint val="75000"/>
                  </a:schemeClr>
                </a:solidFill>
              </a:defRPr>
            </a:lvl1pPr>
          </a:lstStyle>
          <a:p>
            <a:fld id="{A855AEC4-77F9-F44E-AF10-D517C4B655C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3" r:id="rId5"/>
    <p:sldLayoutId id="2147483695" r:id="rId6"/>
    <p:sldLayoutId id="2147483696" r:id="rId7"/>
    <p:sldLayoutId id="2147483697" r:id="rId8"/>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177" algn="ctr" rtl="0" eaLnBrk="1" fontAlgn="base" hangingPunct="1">
        <a:spcBef>
          <a:spcPct val="0"/>
        </a:spcBef>
        <a:spcAft>
          <a:spcPct val="0"/>
        </a:spcAft>
        <a:defRPr sz="4400">
          <a:solidFill>
            <a:schemeClr val="tx1"/>
          </a:solidFill>
          <a:latin typeface="Calibri" pitchFamily="34" charset="0"/>
        </a:defRPr>
      </a:lvl6pPr>
      <a:lvl7pPr marL="914353" algn="ctr" rtl="0" eaLnBrk="1" fontAlgn="base" hangingPunct="1">
        <a:spcBef>
          <a:spcPct val="0"/>
        </a:spcBef>
        <a:spcAft>
          <a:spcPct val="0"/>
        </a:spcAft>
        <a:defRPr sz="4400">
          <a:solidFill>
            <a:schemeClr val="tx1"/>
          </a:solidFill>
          <a:latin typeface="Calibri" pitchFamily="34" charset="0"/>
        </a:defRPr>
      </a:lvl7pPr>
      <a:lvl8pPr marL="1371530" algn="ctr" rtl="0" eaLnBrk="1" fontAlgn="base" hangingPunct="1">
        <a:spcBef>
          <a:spcPct val="0"/>
        </a:spcBef>
        <a:spcAft>
          <a:spcPct val="0"/>
        </a:spcAft>
        <a:defRPr sz="4400">
          <a:solidFill>
            <a:schemeClr val="tx1"/>
          </a:solidFill>
          <a:latin typeface="Calibri" pitchFamily="34" charset="0"/>
        </a:defRPr>
      </a:lvl8pPr>
      <a:lvl9pPr marL="1828706" algn="ctr" rtl="0" eaLnBrk="1" fontAlgn="base" hangingPunct="1">
        <a:spcBef>
          <a:spcPct val="0"/>
        </a:spcBef>
        <a:spcAft>
          <a:spcPct val="0"/>
        </a:spcAft>
        <a:defRPr sz="4400">
          <a:solidFill>
            <a:schemeClr val="tx1"/>
          </a:solidFill>
          <a:latin typeface="Calibri" pitchFamily="34" charset="0"/>
        </a:defRPr>
      </a:lvl9pPr>
    </p:titleStyle>
    <p:bodyStyle>
      <a:lvl1pPr marL="342882" indent="-342882"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12" indent="-285736"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2942" indent="-228588"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118" indent="-228588"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295" indent="-228588"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47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48"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5"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3" rtl="0" eaLnBrk="1" latinLnBrk="0" hangingPunct="1">
        <a:defRPr sz="1800" kern="1200">
          <a:solidFill>
            <a:schemeClr val="tx1"/>
          </a:solidFill>
          <a:latin typeface="+mn-lt"/>
          <a:ea typeface="+mn-ea"/>
          <a:cs typeface="+mn-cs"/>
        </a:defRPr>
      </a:lvl1pPr>
      <a:lvl2pPr marL="457177" algn="l" defTabSz="914353" rtl="0" eaLnBrk="1" latinLnBrk="0" hangingPunct="1">
        <a:defRPr sz="1800" kern="1200">
          <a:solidFill>
            <a:schemeClr val="tx1"/>
          </a:solidFill>
          <a:latin typeface="+mn-lt"/>
          <a:ea typeface="+mn-ea"/>
          <a:cs typeface="+mn-cs"/>
        </a:defRPr>
      </a:lvl2pPr>
      <a:lvl3pPr marL="914353" algn="l" defTabSz="914353" rtl="0" eaLnBrk="1" latinLnBrk="0" hangingPunct="1">
        <a:defRPr sz="1800" kern="1200">
          <a:solidFill>
            <a:schemeClr val="tx1"/>
          </a:solidFill>
          <a:latin typeface="+mn-lt"/>
          <a:ea typeface="+mn-ea"/>
          <a:cs typeface="+mn-cs"/>
        </a:defRPr>
      </a:lvl3pPr>
      <a:lvl4pPr marL="1371530" algn="l" defTabSz="914353" rtl="0" eaLnBrk="1" latinLnBrk="0" hangingPunct="1">
        <a:defRPr sz="1800" kern="1200">
          <a:solidFill>
            <a:schemeClr val="tx1"/>
          </a:solidFill>
          <a:latin typeface="+mn-lt"/>
          <a:ea typeface="+mn-ea"/>
          <a:cs typeface="+mn-cs"/>
        </a:defRPr>
      </a:lvl4pPr>
      <a:lvl5pPr marL="1828706" algn="l" defTabSz="914353" rtl="0" eaLnBrk="1" latinLnBrk="0" hangingPunct="1">
        <a:defRPr sz="1800" kern="1200">
          <a:solidFill>
            <a:schemeClr val="tx1"/>
          </a:solidFill>
          <a:latin typeface="+mn-lt"/>
          <a:ea typeface="+mn-ea"/>
          <a:cs typeface="+mn-cs"/>
        </a:defRPr>
      </a:lvl5pPr>
      <a:lvl6pPr marL="2285883" algn="l" defTabSz="914353" rtl="0" eaLnBrk="1" latinLnBrk="0" hangingPunct="1">
        <a:defRPr sz="1800" kern="1200">
          <a:solidFill>
            <a:schemeClr val="tx1"/>
          </a:solidFill>
          <a:latin typeface="+mn-lt"/>
          <a:ea typeface="+mn-ea"/>
          <a:cs typeface="+mn-cs"/>
        </a:defRPr>
      </a:lvl6pPr>
      <a:lvl7pPr marL="2743060" algn="l" defTabSz="914353" rtl="0" eaLnBrk="1" latinLnBrk="0" hangingPunct="1">
        <a:defRPr sz="1800" kern="1200">
          <a:solidFill>
            <a:schemeClr val="tx1"/>
          </a:solidFill>
          <a:latin typeface="+mn-lt"/>
          <a:ea typeface="+mn-ea"/>
          <a:cs typeface="+mn-cs"/>
        </a:defRPr>
      </a:lvl7pPr>
      <a:lvl8pPr marL="3200236" algn="l" defTabSz="914353" rtl="0" eaLnBrk="1" latinLnBrk="0" hangingPunct="1">
        <a:defRPr sz="1800" kern="1200">
          <a:solidFill>
            <a:schemeClr val="tx1"/>
          </a:solidFill>
          <a:latin typeface="+mn-lt"/>
          <a:ea typeface="+mn-ea"/>
          <a:cs typeface="+mn-cs"/>
        </a:defRPr>
      </a:lvl8pPr>
      <a:lvl9pPr marL="3657413" algn="l" defTabSz="91435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4.pdf"/></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1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d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3657600" y="685801"/>
            <a:ext cx="5486400" cy="1470025"/>
          </a:xfrm>
        </p:spPr>
        <p:txBody>
          <a:bodyPr/>
          <a:lstStyle/>
          <a:p>
            <a:pPr algn="l"/>
            <a:r>
              <a:rPr lang="en-US" dirty="0"/>
              <a:t>Lecture 1: </a:t>
            </a:r>
            <a:br>
              <a:rPr lang="en-US" dirty="0"/>
            </a:br>
            <a:r>
              <a:rPr lang="en-US" dirty="0"/>
              <a:t>Overview</a:t>
            </a:r>
          </a:p>
        </p:txBody>
      </p:sp>
      <p:sp>
        <p:nvSpPr>
          <p:cNvPr id="13" name="Subtitle 12"/>
          <p:cNvSpPr>
            <a:spLocks noGrp="1"/>
          </p:cNvSpPr>
          <p:nvPr>
            <p:ph type="subTitle" idx="1"/>
          </p:nvPr>
        </p:nvSpPr>
        <p:spPr>
          <a:xfrm>
            <a:off x="0" y="6453336"/>
            <a:ext cx="9144000" cy="392124"/>
          </a:xfrm>
        </p:spPr>
        <p:txBody>
          <a:bodyPr>
            <a:normAutofit lnSpcReduction="10000"/>
          </a:bodyPr>
          <a:lstStyle/>
          <a:p>
            <a:r>
              <a:rPr lang="en-US" sz="2000" dirty="0"/>
              <a:t>modified from slides of </a:t>
            </a:r>
            <a:r>
              <a:rPr lang="en-US" sz="2000" dirty="0" err="1"/>
              <a:t>Lawrie</a:t>
            </a:r>
            <a:r>
              <a:rPr lang="en-US" sz="2000" dirty="0"/>
              <a:t> Brown</a:t>
            </a:r>
            <a:endParaRPr lang="en-AU" sz="2000" dirty="0"/>
          </a:p>
        </p:txBody>
      </p:sp>
      <p:pic>
        <p:nvPicPr>
          <p:cNvPr id="11" name="Picture 10"/>
          <p:cNvPicPr>
            <a:picLocks noChangeAspect="1"/>
          </p:cNvPicPr>
          <p:nvPr/>
        </p:nvPicPr>
        <p:blipFill>
          <a:blip r:embed="rId3"/>
          <a:stretch>
            <a:fillRect/>
          </a:stretch>
        </p:blipFill>
        <p:spPr>
          <a:xfrm>
            <a:off x="838200" y="1143000"/>
            <a:ext cx="2819400" cy="2109537"/>
          </a:xfrm>
          <a:prstGeom prst="rect">
            <a:avLst/>
          </a:prstGeom>
          <a:effectLst>
            <a:softEdge rad="254000"/>
          </a:effectLst>
        </p:spPr>
      </p:pic>
      <p:pic>
        <p:nvPicPr>
          <p:cNvPr id="5" name="Picture 4" descr="Computer Security 2 Book Front.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4"/>
              <a:stretch>
                <a:fillRect/>
              </a:stretch>
            </p:blipFill>
          </mc:Choice>
          <mc:Fallback>
            <p:blipFill>
              <a:blip r:embed="rId5"/>
              <a:stretch>
                <a:fillRect/>
              </a:stretch>
            </p:blipFill>
          </mc:Fallback>
        </mc:AlternateContent>
        <p:spPr>
          <a:xfrm>
            <a:off x="5292080" y="2420888"/>
            <a:ext cx="2880320" cy="380613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7315200" y="4276725"/>
            <a:ext cx="2581275" cy="2581275"/>
          </a:xfrm>
          <a:prstGeom prst="rect">
            <a:avLst/>
          </a:prstGeom>
        </p:spPr>
      </p:pic>
      <p:sp>
        <p:nvSpPr>
          <p:cNvPr id="2" name="Title 1"/>
          <p:cNvSpPr>
            <a:spLocks noGrp="1"/>
          </p:cNvSpPr>
          <p:nvPr>
            <p:ph type="title"/>
          </p:nvPr>
        </p:nvSpPr>
        <p:spPr/>
        <p:txBody>
          <a:bodyPr/>
          <a:lstStyle/>
          <a:p>
            <a:r>
              <a:rPr lang="en-US" sz="3600" dirty="0"/>
              <a:t>Security Concepts and Relationships</a:t>
            </a:r>
          </a:p>
        </p:txBody>
      </p:sp>
      <p:sp>
        <p:nvSpPr>
          <p:cNvPr id="3" name="Slide Number Placeholder 2"/>
          <p:cNvSpPr>
            <a:spLocks noGrp="1"/>
          </p:cNvSpPr>
          <p:nvPr>
            <p:ph type="sldNum" sz="quarter" idx="11"/>
          </p:nvPr>
        </p:nvSpPr>
        <p:spPr/>
        <p:txBody>
          <a:bodyPr/>
          <a:lstStyle/>
          <a:p>
            <a:fld id="{5F36C9FC-DA22-1F47-8722-58727A1D436E}" type="slidenum">
              <a:rPr lang="en-US" smtClean="0"/>
              <a:pPr/>
              <a:t>10</a:t>
            </a:fld>
            <a:endParaRPr lang="en-US" dirty="0"/>
          </a:p>
        </p:txBody>
      </p:sp>
      <p:pic>
        <p:nvPicPr>
          <p:cNvPr id="7" name="Picture 6"/>
          <p:cNvPicPr/>
          <p:nvPr/>
        </p:nvPicPr>
        <p:blipFill>
          <a:blip r:embed="rId4" cstate="print"/>
          <a:srcRect/>
          <a:stretch>
            <a:fillRect/>
          </a:stretch>
        </p:blipFill>
        <p:spPr bwMode="auto">
          <a:xfrm>
            <a:off x="533400" y="1143000"/>
            <a:ext cx="7391400" cy="4800600"/>
          </a:xfrm>
          <a:prstGeom prst="rect">
            <a:avLst/>
          </a:prstGeom>
          <a:noFill/>
          <a:ln w="9525">
            <a:noFill/>
            <a:miter lim="800000"/>
            <a:headEnd/>
            <a:tailEnd/>
          </a:ln>
        </p:spPr>
      </p:pic>
    </p:spTree>
  </p:cSld>
  <p:clrMapOvr>
    <a:masterClrMapping/>
  </p:clrMapOvr>
  <p:transition spd="slow">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sz="3600" dirty="0"/>
              <a:t>Vulnerabilities, Threats and Attacks</a:t>
            </a:r>
          </a:p>
        </p:txBody>
      </p:sp>
      <p:sp>
        <p:nvSpPr>
          <p:cNvPr id="215043" name="Rectangle 3"/>
          <p:cNvSpPr>
            <a:spLocks noGrp="1" noChangeArrowheads="1"/>
          </p:cNvSpPr>
          <p:nvPr>
            <p:ph idx="1"/>
          </p:nvPr>
        </p:nvSpPr>
        <p:spPr/>
        <p:txBody>
          <a:bodyPr/>
          <a:lstStyle/>
          <a:p>
            <a:r>
              <a:rPr lang="en-US" sz="2800" dirty="0"/>
              <a:t>vulnerabilities</a:t>
            </a:r>
            <a:endParaRPr lang="en-US" sz="2400" dirty="0"/>
          </a:p>
          <a:p>
            <a:pPr lvl="1"/>
            <a:r>
              <a:rPr lang="en-US" sz="2400" dirty="0"/>
              <a:t>leaky (loss of confidentiality)</a:t>
            </a:r>
          </a:p>
          <a:p>
            <a:pPr lvl="1"/>
            <a:r>
              <a:rPr lang="en-US" sz="2400" dirty="0"/>
              <a:t>corrupted (loss of integrity)</a:t>
            </a:r>
          </a:p>
          <a:p>
            <a:pPr lvl="1"/>
            <a:r>
              <a:rPr lang="en-US" sz="2400" dirty="0"/>
              <a:t>unavailable or very slow (loss of availability)</a:t>
            </a:r>
          </a:p>
          <a:p>
            <a:r>
              <a:rPr lang="en-US" sz="2800" dirty="0"/>
              <a:t>threats</a:t>
            </a:r>
          </a:p>
          <a:p>
            <a:pPr lvl="1"/>
            <a:r>
              <a:rPr lang="en-US" sz="2400" dirty="0"/>
              <a:t>capable of exploiting vulnerabilities</a:t>
            </a:r>
          </a:p>
          <a:p>
            <a:pPr lvl="1"/>
            <a:r>
              <a:rPr lang="en-US" sz="2400" dirty="0"/>
              <a:t>represent potential security harm</a:t>
            </a:r>
          </a:p>
          <a:p>
            <a:r>
              <a:rPr lang="en-US" sz="2800" dirty="0"/>
              <a:t>attacks </a:t>
            </a:r>
            <a:r>
              <a:rPr lang="en-US" sz="2400" dirty="0"/>
              <a:t>(threats carried out)</a:t>
            </a:r>
          </a:p>
          <a:p>
            <a:pPr lvl="1"/>
            <a:r>
              <a:rPr lang="en-US" sz="2400" dirty="0"/>
              <a:t>passive  or active  attempt to alter/affect system resources</a:t>
            </a:r>
          </a:p>
          <a:p>
            <a:pPr lvl="1"/>
            <a:r>
              <a:rPr lang="en-US" sz="2400" dirty="0"/>
              <a:t>insider or outsider</a:t>
            </a:r>
          </a:p>
        </p:txBody>
      </p:sp>
      <p:sp>
        <p:nvSpPr>
          <p:cNvPr id="2" name="Slide Number Placeholder 1"/>
          <p:cNvSpPr>
            <a:spLocks noGrp="1"/>
          </p:cNvSpPr>
          <p:nvPr>
            <p:ph type="sldNum" sz="quarter" idx="11"/>
          </p:nvPr>
        </p:nvSpPr>
        <p:spPr/>
        <p:txBody>
          <a:bodyPr/>
          <a:lstStyle/>
          <a:p>
            <a:fld id="{5F36C9FC-DA22-1F47-8722-58727A1D436E}" type="slidenum">
              <a:rPr lang="en-US" smtClean="0"/>
              <a:pPr/>
              <a:t>11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15043">
                                            <p:txEl>
                                              <p:pRg st="1" end="1"/>
                                            </p:txEl>
                                          </p:spTgt>
                                        </p:tgtEl>
                                        <p:attrNameLst>
                                          <p:attrName>style.visibility</p:attrName>
                                        </p:attrNameLst>
                                      </p:cBhvr>
                                      <p:to>
                                        <p:strVal val="visible"/>
                                      </p:to>
                                    </p:set>
                                    <p:animEffect transition="in" filter="randombar(horizontal)">
                                      <p:cBhvr>
                                        <p:cTn id="7" dur="500"/>
                                        <p:tgtEl>
                                          <p:spTgt spid="21504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15043">
                                            <p:txEl>
                                              <p:pRg st="3" end="3"/>
                                            </p:txEl>
                                          </p:spTgt>
                                        </p:tgtEl>
                                        <p:attrNameLst>
                                          <p:attrName>style.visibility</p:attrName>
                                        </p:attrNameLst>
                                      </p:cBhvr>
                                      <p:to>
                                        <p:strVal val="visible"/>
                                      </p:to>
                                    </p:set>
                                    <p:animEffect transition="in" filter="randombar(horizontal)">
                                      <p:cBhvr>
                                        <p:cTn id="10" dur="500"/>
                                        <p:tgtEl>
                                          <p:spTgt spid="215043">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15043">
                                            <p:txEl>
                                              <p:pRg st="2" end="2"/>
                                            </p:txEl>
                                          </p:spTgt>
                                        </p:tgtEl>
                                        <p:attrNameLst>
                                          <p:attrName>style.visibility</p:attrName>
                                        </p:attrNameLst>
                                      </p:cBhvr>
                                      <p:to>
                                        <p:strVal val="visible"/>
                                      </p:to>
                                    </p:set>
                                    <p:animEffect transition="in" filter="randombar(horizontal)">
                                      <p:cBhvr>
                                        <p:cTn id="13" dur="500"/>
                                        <p:tgtEl>
                                          <p:spTgt spid="21504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215043">
                                            <p:txEl>
                                              <p:pRg st="4" end="4"/>
                                            </p:txEl>
                                          </p:spTgt>
                                        </p:tgtEl>
                                        <p:attrNameLst>
                                          <p:attrName>style.visibility</p:attrName>
                                        </p:attrNameLst>
                                      </p:cBhvr>
                                      <p:to>
                                        <p:strVal val="visible"/>
                                      </p:to>
                                    </p:set>
                                    <p:animEffect transition="in" filter="randombar(horizontal)">
                                      <p:cBhvr>
                                        <p:cTn id="18" dur="500"/>
                                        <p:tgtEl>
                                          <p:spTgt spid="215043">
                                            <p:txEl>
                                              <p:pRg st="4" end="4"/>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215043">
                                            <p:txEl>
                                              <p:pRg st="5" end="5"/>
                                            </p:txEl>
                                          </p:spTgt>
                                        </p:tgtEl>
                                        <p:attrNameLst>
                                          <p:attrName>style.visibility</p:attrName>
                                        </p:attrNameLst>
                                      </p:cBhvr>
                                      <p:to>
                                        <p:strVal val="visible"/>
                                      </p:to>
                                    </p:set>
                                    <p:animEffect transition="in" filter="randombar(horizontal)">
                                      <p:cBhvr>
                                        <p:cTn id="21" dur="500"/>
                                        <p:tgtEl>
                                          <p:spTgt spid="215043">
                                            <p:txEl>
                                              <p:pRg st="5" end="5"/>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215043">
                                            <p:txEl>
                                              <p:pRg st="6" end="6"/>
                                            </p:txEl>
                                          </p:spTgt>
                                        </p:tgtEl>
                                        <p:attrNameLst>
                                          <p:attrName>style.visibility</p:attrName>
                                        </p:attrNameLst>
                                      </p:cBhvr>
                                      <p:to>
                                        <p:strVal val="visible"/>
                                      </p:to>
                                    </p:set>
                                    <p:animEffect transition="in" filter="randombar(horizontal)">
                                      <p:cBhvr>
                                        <p:cTn id="24" dur="500"/>
                                        <p:tgtEl>
                                          <p:spTgt spid="21504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15043">
                                            <p:txEl>
                                              <p:pRg st="7" end="7"/>
                                            </p:txEl>
                                          </p:spTgt>
                                        </p:tgtEl>
                                        <p:attrNameLst>
                                          <p:attrName>style.visibility</p:attrName>
                                        </p:attrNameLst>
                                      </p:cBhvr>
                                      <p:to>
                                        <p:strVal val="visible"/>
                                      </p:to>
                                    </p:set>
                                    <p:animEffect transition="in" filter="randombar(horizontal)">
                                      <p:cBhvr>
                                        <p:cTn id="29" dur="500"/>
                                        <p:tgtEl>
                                          <p:spTgt spid="215043">
                                            <p:txEl>
                                              <p:pRg st="7" end="7"/>
                                            </p:txEl>
                                          </p:spTgt>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215043">
                                            <p:txEl>
                                              <p:pRg st="8" end="8"/>
                                            </p:txEl>
                                          </p:spTgt>
                                        </p:tgtEl>
                                        <p:attrNameLst>
                                          <p:attrName>style.visibility</p:attrName>
                                        </p:attrNameLst>
                                      </p:cBhvr>
                                      <p:to>
                                        <p:strVal val="visible"/>
                                      </p:to>
                                    </p:set>
                                    <p:animEffect transition="in" filter="randombar(horizontal)">
                                      <p:cBhvr>
                                        <p:cTn id="32" dur="500"/>
                                        <p:tgtEl>
                                          <p:spTgt spid="21504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15043">
                                            <p:txEl>
                                              <p:pRg st="9" end="9"/>
                                            </p:txEl>
                                          </p:spTgt>
                                        </p:tgtEl>
                                        <p:attrNameLst>
                                          <p:attrName>style.visibility</p:attrName>
                                        </p:attrNameLst>
                                      </p:cBhvr>
                                      <p:to>
                                        <p:strVal val="visible"/>
                                      </p:to>
                                    </p:set>
                                    <p:animEffect transition="in" filter="randombar(horizontal)">
                                      <p:cBhvr>
                                        <p:cTn id="37" dur="500"/>
                                        <p:tgtEl>
                                          <p:spTgt spid="2150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dirty="0"/>
              <a:t>Types of Attackers</a:t>
            </a:r>
          </a:p>
        </p:txBody>
      </p:sp>
      <p:pic>
        <p:nvPicPr>
          <p:cNvPr id="4" name="Content Placeholder 3">
            <a:extLst>
              <a:ext uri="{FF2B5EF4-FFF2-40B4-BE49-F238E27FC236}">
                <a16:creationId xmlns:a16="http://schemas.microsoft.com/office/drawing/2014/main" id="{36184F9D-38F2-476D-8E6F-C20DED4644F2}"/>
              </a:ext>
            </a:extLst>
          </p:cNvPr>
          <p:cNvPicPr>
            <a:picLocks noGrp="1" noChangeAspect="1"/>
          </p:cNvPicPr>
          <p:nvPr>
            <p:ph idx="1"/>
          </p:nvPr>
        </p:nvPicPr>
        <p:blipFill>
          <a:blip r:embed="rId3"/>
          <a:stretch>
            <a:fillRect/>
          </a:stretch>
        </p:blipFill>
        <p:spPr>
          <a:xfrm>
            <a:off x="1447800" y="1081616"/>
            <a:ext cx="5638800" cy="5245500"/>
          </a:xfrm>
          <a:prstGeom prst="rect">
            <a:avLst/>
          </a:prstGeom>
        </p:spPr>
      </p:pic>
    </p:spTree>
    <p:extLst>
      <p:ext uri="{BB962C8B-B14F-4D97-AF65-F5344CB8AC3E}">
        <p14:creationId xmlns:p14="http://schemas.microsoft.com/office/powerpoint/2010/main" val="155609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a:t>Passive and Active Attacks</a:t>
            </a:r>
            <a:endParaRPr lang="en-US" dirty="0"/>
          </a:p>
        </p:txBody>
      </p:sp>
      <p:sp>
        <p:nvSpPr>
          <p:cNvPr id="223235" name="Rectangle 3"/>
          <p:cNvSpPr>
            <a:spLocks noGrp="1" noChangeArrowheads="1"/>
          </p:cNvSpPr>
          <p:nvPr>
            <p:ph idx="1"/>
          </p:nvPr>
        </p:nvSpPr>
        <p:spPr/>
        <p:txBody>
          <a:bodyPr/>
          <a:lstStyle/>
          <a:p>
            <a:r>
              <a:rPr lang="en-US" sz="2400" b="1" dirty="0"/>
              <a:t>Passive attacks </a:t>
            </a:r>
            <a:r>
              <a:rPr lang="en-US" sz="2400" dirty="0"/>
              <a:t>attempt to learn or make use of information from the system but does not affect system resources</a:t>
            </a:r>
          </a:p>
          <a:p>
            <a:pPr lvl="2"/>
            <a:r>
              <a:rPr lang="en-US" sz="1800" dirty="0"/>
              <a:t>eavesdropping/monitoring transmissions</a:t>
            </a:r>
          </a:p>
          <a:p>
            <a:pPr lvl="2"/>
            <a:r>
              <a:rPr lang="en-US" sz="1800" dirty="0"/>
              <a:t>difficult to detect</a:t>
            </a:r>
          </a:p>
          <a:p>
            <a:pPr lvl="2"/>
            <a:r>
              <a:rPr lang="en-US" sz="1800" dirty="0"/>
              <a:t>emphasis is on prevention rather than detection</a:t>
            </a:r>
          </a:p>
          <a:p>
            <a:pPr lvl="2"/>
            <a:r>
              <a:rPr lang="en-US" sz="1800" dirty="0"/>
              <a:t>two types:</a:t>
            </a:r>
          </a:p>
          <a:p>
            <a:pPr lvl="3"/>
            <a:r>
              <a:rPr lang="en-US" sz="1600" dirty="0"/>
              <a:t>message contents</a:t>
            </a:r>
          </a:p>
          <a:p>
            <a:pPr lvl="3"/>
            <a:r>
              <a:rPr lang="en-US" sz="1600" dirty="0"/>
              <a:t>traffic analysis</a:t>
            </a:r>
          </a:p>
          <a:p>
            <a:r>
              <a:rPr lang="en-US" sz="2400" b="1" dirty="0"/>
              <a:t>Active attacks </a:t>
            </a:r>
            <a:r>
              <a:rPr lang="en-US" sz="2400" dirty="0"/>
              <a:t>involve modification of the data stream</a:t>
            </a:r>
          </a:p>
          <a:p>
            <a:pPr lvl="2"/>
            <a:r>
              <a:rPr lang="en-US" sz="1800" dirty="0"/>
              <a:t>goal is to detect them and then recover</a:t>
            </a:r>
          </a:p>
          <a:p>
            <a:pPr lvl="2"/>
            <a:r>
              <a:rPr lang="en-US" sz="1800" dirty="0"/>
              <a:t>four categories:</a:t>
            </a:r>
          </a:p>
          <a:p>
            <a:pPr lvl="3"/>
            <a:r>
              <a:rPr lang="en-US" sz="1600" dirty="0"/>
              <a:t>masquerade</a:t>
            </a:r>
          </a:p>
          <a:p>
            <a:pPr lvl="3"/>
            <a:r>
              <a:rPr lang="en-US" sz="1600" dirty="0"/>
              <a:t>replay</a:t>
            </a:r>
          </a:p>
          <a:p>
            <a:pPr lvl="3"/>
            <a:r>
              <a:rPr lang="en-US" sz="1600" dirty="0"/>
              <a:t>modification of messages</a:t>
            </a:r>
          </a:p>
          <a:p>
            <a:pPr lvl="3"/>
            <a:r>
              <a:rPr lang="en-US" sz="1600" dirty="0"/>
              <a:t>denial of service</a:t>
            </a:r>
          </a:p>
        </p:txBody>
      </p:sp>
      <p:pic>
        <p:nvPicPr>
          <p:cNvPr id="37" name="Picture 36"/>
          <p:cNvPicPr>
            <a:picLocks noChangeAspect="1"/>
          </p:cNvPicPr>
          <p:nvPr/>
        </p:nvPicPr>
        <p:blipFill>
          <a:blip r:embed="rId3"/>
          <a:stretch>
            <a:fillRect/>
          </a:stretch>
        </p:blipFill>
        <p:spPr>
          <a:xfrm>
            <a:off x="35496" y="4704928"/>
            <a:ext cx="1563566" cy="1676400"/>
          </a:xfrm>
          <a:prstGeom prst="rect">
            <a:avLst/>
          </a:prstGeom>
        </p:spPr>
      </p:pic>
      <p:pic>
        <p:nvPicPr>
          <p:cNvPr id="8" name="Picture 7"/>
          <p:cNvPicPr>
            <a:picLocks noChangeAspect="1"/>
          </p:cNvPicPr>
          <p:nvPr/>
        </p:nvPicPr>
        <p:blipFill>
          <a:blip r:embed="rId4"/>
          <a:stretch>
            <a:fillRect/>
          </a:stretch>
        </p:blipFill>
        <p:spPr>
          <a:xfrm>
            <a:off x="7239000" y="2100724"/>
            <a:ext cx="1905000" cy="1976348"/>
          </a:xfrm>
          <a:prstGeom prst="rect">
            <a:avLst/>
          </a:prstGeom>
        </p:spPr>
      </p:pic>
      <p:sp>
        <p:nvSpPr>
          <p:cNvPr id="2" name="Slide Number Placeholder 1"/>
          <p:cNvSpPr>
            <a:spLocks noGrp="1"/>
          </p:cNvSpPr>
          <p:nvPr>
            <p:ph type="sldNum" sz="quarter" idx="11"/>
          </p:nvPr>
        </p:nvSpPr>
        <p:spPr/>
        <p:txBody>
          <a:bodyPr/>
          <a:lstStyle/>
          <a:p>
            <a:fld id="{5F36C9FC-DA22-1F47-8722-58727A1D436E}" type="slidenum">
              <a:rPr lang="en-US" smtClean="0"/>
              <a:pPr/>
              <a:t>13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23235">
                                            <p:txEl>
                                              <p:pRg st="0" end="0"/>
                                            </p:txEl>
                                          </p:spTgt>
                                        </p:tgtEl>
                                        <p:attrNameLst>
                                          <p:attrName>style.visibility</p:attrName>
                                        </p:attrNameLst>
                                      </p:cBhvr>
                                      <p:to>
                                        <p:strVal val="visible"/>
                                      </p:to>
                                    </p:set>
                                    <p:animEffect transition="in" filter="randombar(horizontal)">
                                      <p:cBhvr>
                                        <p:cTn id="7" dur="500"/>
                                        <p:tgtEl>
                                          <p:spTgt spid="223235">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23235">
                                            <p:txEl>
                                              <p:pRg st="1" end="1"/>
                                            </p:txEl>
                                          </p:spTgt>
                                        </p:tgtEl>
                                        <p:attrNameLst>
                                          <p:attrName>style.visibility</p:attrName>
                                        </p:attrNameLst>
                                      </p:cBhvr>
                                      <p:to>
                                        <p:strVal val="visible"/>
                                      </p:to>
                                    </p:set>
                                    <p:animEffect transition="in" filter="randombar(horizontal)">
                                      <p:cBhvr>
                                        <p:cTn id="10" dur="500"/>
                                        <p:tgtEl>
                                          <p:spTgt spid="223235">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23235">
                                            <p:txEl>
                                              <p:pRg st="2" end="2"/>
                                            </p:txEl>
                                          </p:spTgt>
                                        </p:tgtEl>
                                        <p:attrNameLst>
                                          <p:attrName>style.visibility</p:attrName>
                                        </p:attrNameLst>
                                      </p:cBhvr>
                                      <p:to>
                                        <p:strVal val="visible"/>
                                      </p:to>
                                    </p:set>
                                    <p:animEffect transition="in" filter="randombar(horizontal)">
                                      <p:cBhvr>
                                        <p:cTn id="13" dur="500"/>
                                        <p:tgtEl>
                                          <p:spTgt spid="223235">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23235">
                                            <p:txEl>
                                              <p:pRg st="3" end="3"/>
                                            </p:txEl>
                                          </p:spTgt>
                                        </p:tgtEl>
                                        <p:attrNameLst>
                                          <p:attrName>style.visibility</p:attrName>
                                        </p:attrNameLst>
                                      </p:cBhvr>
                                      <p:to>
                                        <p:strVal val="visible"/>
                                      </p:to>
                                    </p:set>
                                    <p:animEffect transition="in" filter="randombar(horizontal)">
                                      <p:cBhvr>
                                        <p:cTn id="16" dur="500"/>
                                        <p:tgtEl>
                                          <p:spTgt spid="223235">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23235">
                                            <p:txEl>
                                              <p:pRg st="4" end="4"/>
                                            </p:txEl>
                                          </p:spTgt>
                                        </p:tgtEl>
                                        <p:attrNameLst>
                                          <p:attrName>style.visibility</p:attrName>
                                        </p:attrNameLst>
                                      </p:cBhvr>
                                      <p:to>
                                        <p:strVal val="visible"/>
                                      </p:to>
                                    </p:set>
                                    <p:animEffect transition="in" filter="randombar(horizontal)">
                                      <p:cBhvr>
                                        <p:cTn id="19" dur="500"/>
                                        <p:tgtEl>
                                          <p:spTgt spid="223235">
                                            <p:txEl>
                                              <p:pRg st="4" end="4"/>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223235">
                                            <p:txEl>
                                              <p:pRg st="5" end="5"/>
                                            </p:txEl>
                                          </p:spTgt>
                                        </p:tgtEl>
                                        <p:attrNameLst>
                                          <p:attrName>style.visibility</p:attrName>
                                        </p:attrNameLst>
                                      </p:cBhvr>
                                      <p:to>
                                        <p:strVal val="visible"/>
                                      </p:to>
                                    </p:set>
                                    <p:animEffect transition="in" filter="randombar(horizontal)">
                                      <p:cBhvr>
                                        <p:cTn id="22" dur="500"/>
                                        <p:tgtEl>
                                          <p:spTgt spid="223235">
                                            <p:txEl>
                                              <p:pRg st="5" end="5"/>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223235">
                                            <p:txEl>
                                              <p:pRg st="6" end="6"/>
                                            </p:txEl>
                                          </p:spTgt>
                                        </p:tgtEl>
                                        <p:attrNameLst>
                                          <p:attrName>style.visibility</p:attrName>
                                        </p:attrNameLst>
                                      </p:cBhvr>
                                      <p:to>
                                        <p:strVal val="visible"/>
                                      </p:to>
                                    </p:set>
                                    <p:animEffect transition="in" filter="randombar(horizontal)">
                                      <p:cBhvr>
                                        <p:cTn id="25" dur="500"/>
                                        <p:tgtEl>
                                          <p:spTgt spid="22323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223235">
                                            <p:txEl>
                                              <p:pRg st="7" end="7"/>
                                            </p:txEl>
                                          </p:spTgt>
                                        </p:tgtEl>
                                        <p:attrNameLst>
                                          <p:attrName>style.visibility</p:attrName>
                                        </p:attrNameLst>
                                      </p:cBhvr>
                                      <p:to>
                                        <p:strVal val="visible"/>
                                      </p:to>
                                    </p:set>
                                    <p:animEffect transition="in" filter="randombar(horizontal)">
                                      <p:cBhvr>
                                        <p:cTn id="30" dur="500"/>
                                        <p:tgtEl>
                                          <p:spTgt spid="223235">
                                            <p:txEl>
                                              <p:pRg st="7" end="7"/>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223235">
                                            <p:txEl>
                                              <p:pRg st="8" end="8"/>
                                            </p:txEl>
                                          </p:spTgt>
                                        </p:tgtEl>
                                        <p:attrNameLst>
                                          <p:attrName>style.visibility</p:attrName>
                                        </p:attrNameLst>
                                      </p:cBhvr>
                                      <p:to>
                                        <p:strVal val="visible"/>
                                      </p:to>
                                    </p:set>
                                    <p:animEffect transition="in" filter="randombar(horizontal)">
                                      <p:cBhvr>
                                        <p:cTn id="33" dur="500"/>
                                        <p:tgtEl>
                                          <p:spTgt spid="223235">
                                            <p:txEl>
                                              <p:pRg st="8" end="8"/>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223235">
                                            <p:txEl>
                                              <p:pRg st="9" end="9"/>
                                            </p:txEl>
                                          </p:spTgt>
                                        </p:tgtEl>
                                        <p:attrNameLst>
                                          <p:attrName>style.visibility</p:attrName>
                                        </p:attrNameLst>
                                      </p:cBhvr>
                                      <p:to>
                                        <p:strVal val="visible"/>
                                      </p:to>
                                    </p:set>
                                    <p:animEffect transition="in" filter="randombar(horizontal)">
                                      <p:cBhvr>
                                        <p:cTn id="36" dur="500"/>
                                        <p:tgtEl>
                                          <p:spTgt spid="223235">
                                            <p:txEl>
                                              <p:pRg st="9" end="9"/>
                                            </p:txEl>
                                          </p:spTgt>
                                        </p:tgtEl>
                                      </p:cBhvr>
                                    </p:animEffect>
                                  </p:childTnLst>
                                </p:cTn>
                              </p:par>
                              <p:par>
                                <p:cTn id="37" presetID="14" presetClass="entr" presetSubtype="10" fill="hold" nodeType="withEffect">
                                  <p:stCondLst>
                                    <p:cond delay="0"/>
                                  </p:stCondLst>
                                  <p:childTnLst>
                                    <p:set>
                                      <p:cBhvr>
                                        <p:cTn id="38" dur="1" fill="hold">
                                          <p:stCondLst>
                                            <p:cond delay="0"/>
                                          </p:stCondLst>
                                        </p:cTn>
                                        <p:tgtEl>
                                          <p:spTgt spid="223235">
                                            <p:txEl>
                                              <p:pRg st="10" end="10"/>
                                            </p:txEl>
                                          </p:spTgt>
                                        </p:tgtEl>
                                        <p:attrNameLst>
                                          <p:attrName>style.visibility</p:attrName>
                                        </p:attrNameLst>
                                      </p:cBhvr>
                                      <p:to>
                                        <p:strVal val="visible"/>
                                      </p:to>
                                    </p:set>
                                    <p:animEffect transition="in" filter="randombar(horizontal)">
                                      <p:cBhvr>
                                        <p:cTn id="39" dur="500"/>
                                        <p:tgtEl>
                                          <p:spTgt spid="223235">
                                            <p:txEl>
                                              <p:pRg st="10" end="10"/>
                                            </p:txEl>
                                          </p:spTgt>
                                        </p:tgtEl>
                                      </p:cBhvr>
                                    </p:animEffect>
                                  </p:childTnLst>
                                </p:cTn>
                              </p:par>
                              <p:par>
                                <p:cTn id="40" presetID="14" presetClass="entr" presetSubtype="10" fill="hold" nodeType="withEffect">
                                  <p:stCondLst>
                                    <p:cond delay="0"/>
                                  </p:stCondLst>
                                  <p:childTnLst>
                                    <p:set>
                                      <p:cBhvr>
                                        <p:cTn id="41" dur="1" fill="hold">
                                          <p:stCondLst>
                                            <p:cond delay="0"/>
                                          </p:stCondLst>
                                        </p:cTn>
                                        <p:tgtEl>
                                          <p:spTgt spid="223235">
                                            <p:txEl>
                                              <p:pRg st="11" end="11"/>
                                            </p:txEl>
                                          </p:spTgt>
                                        </p:tgtEl>
                                        <p:attrNameLst>
                                          <p:attrName>style.visibility</p:attrName>
                                        </p:attrNameLst>
                                      </p:cBhvr>
                                      <p:to>
                                        <p:strVal val="visible"/>
                                      </p:to>
                                    </p:set>
                                    <p:animEffect transition="in" filter="randombar(horizontal)">
                                      <p:cBhvr>
                                        <p:cTn id="42" dur="500"/>
                                        <p:tgtEl>
                                          <p:spTgt spid="223235">
                                            <p:txEl>
                                              <p:pRg st="11" end="11"/>
                                            </p:txEl>
                                          </p:spTgt>
                                        </p:tgtEl>
                                      </p:cBhvr>
                                    </p:animEffect>
                                  </p:childTnLst>
                                </p:cTn>
                              </p:par>
                              <p:par>
                                <p:cTn id="43" presetID="14" presetClass="entr" presetSubtype="10" fill="hold" nodeType="withEffect">
                                  <p:stCondLst>
                                    <p:cond delay="0"/>
                                  </p:stCondLst>
                                  <p:childTnLst>
                                    <p:set>
                                      <p:cBhvr>
                                        <p:cTn id="44" dur="1" fill="hold">
                                          <p:stCondLst>
                                            <p:cond delay="0"/>
                                          </p:stCondLst>
                                        </p:cTn>
                                        <p:tgtEl>
                                          <p:spTgt spid="223235">
                                            <p:txEl>
                                              <p:pRg st="12" end="12"/>
                                            </p:txEl>
                                          </p:spTgt>
                                        </p:tgtEl>
                                        <p:attrNameLst>
                                          <p:attrName>style.visibility</p:attrName>
                                        </p:attrNameLst>
                                      </p:cBhvr>
                                      <p:to>
                                        <p:strVal val="visible"/>
                                      </p:to>
                                    </p:set>
                                    <p:animEffect transition="in" filter="randombar(horizontal)">
                                      <p:cBhvr>
                                        <p:cTn id="45" dur="500"/>
                                        <p:tgtEl>
                                          <p:spTgt spid="223235">
                                            <p:txEl>
                                              <p:pRg st="12" end="12"/>
                                            </p:txEl>
                                          </p:spTgt>
                                        </p:tgtEl>
                                      </p:cBhvr>
                                    </p:animEffect>
                                  </p:childTnLst>
                                </p:cTn>
                              </p:par>
                              <p:par>
                                <p:cTn id="46" presetID="14" presetClass="entr" presetSubtype="10" fill="hold" nodeType="withEffect">
                                  <p:stCondLst>
                                    <p:cond delay="0"/>
                                  </p:stCondLst>
                                  <p:childTnLst>
                                    <p:set>
                                      <p:cBhvr>
                                        <p:cTn id="47" dur="1" fill="hold">
                                          <p:stCondLst>
                                            <p:cond delay="0"/>
                                          </p:stCondLst>
                                        </p:cTn>
                                        <p:tgtEl>
                                          <p:spTgt spid="223235">
                                            <p:txEl>
                                              <p:pRg st="13" end="13"/>
                                            </p:txEl>
                                          </p:spTgt>
                                        </p:tgtEl>
                                        <p:attrNameLst>
                                          <p:attrName>style.visibility</p:attrName>
                                        </p:attrNameLst>
                                      </p:cBhvr>
                                      <p:to>
                                        <p:strVal val="visible"/>
                                      </p:to>
                                    </p:set>
                                    <p:animEffect transition="in" filter="randombar(horizontal)">
                                      <p:cBhvr>
                                        <p:cTn id="48" dur="500"/>
                                        <p:tgtEl>
                                          <p:spTgt spid="223235">
                                            <p:txEl>
                                              <p:pRg st="13" end="13"/>
                                            </p:txEl>
                                          </p:spTgt>
                                        </p:tgtEl>
                                      </p:cBhvr>
                                    </p:animEffect>
                                  </p:childTnLst>
                                </p:cTn>
                              </p:par>
                              <p:par>
                                <p:cTn id="49" presetID="53" presetClass="entr" presetSubtype="16" fill="hold" nodeType="withEffect">
                                  <p:stCondLst>
                                    <p:cond delay="0"/>
                                  </p:stCondLst>
                                  <p:childTnLst>
                                    <p:set>
                                      <p:cBhvr>
                                        <p:cTn id="50" dur="1" fill="hold">
                                          <p:stCondLst>
                                            <p:cond delay="0"/>
                                          </p:stCondLst>
                                        </p:cTn>
                                        <p:tgtEl>
                                          <p:spTgt spid="37"/>
                                        </p:tgtEl>
                                        <p:attrNameLst>
                                          <p:attrName>style.visibility</p:attrName>
                                        </p:attrNameLst>
                                      </p:cBhvr>
                                      <p:to>
                                        <p:strVal val="visible"/>
                                      </p:to>
                                    </p:set>
                                    <p:anim calcmode="lin" valueType="num">
                                      <p:cBhvr>
                                        <p:cTn id="51" dur="500" fill="hold"/>
                                        <p:tgtEl>
                                          <p:spTgt spid="37"/>
                                        </p:tgtEl>
                                        <p:attrNameLst>
                                          <p:attrName>ppt_w</p:attrName>
                                        </p:attrNameLst>
                                      </p:cBhvr>
                                      <p:tavLst>
                                        <p:tav tm="0">
                                          <p:val>
                                            <p:fltVal val="0"/>
                                          </p:val>
                                        </p:tav>
                                        <p:tav tm="100000">
                                          <p:val>
                                            <p:strVal val="#ppt_w"/>
                                          </p:val>
                                        </p:tav>
                                      </p:tavLst>
                                    </p:anim>
                                    <p:anim calcmode="lin" valueType="num">
                                      <p:cBhvr>
                                        <p:cTn id="52" dur="500" fill="hold"/>
                                        <p:tgtEl>
                                          <p:spTgt spid="37"/>
                                        </p:tgtEl>
                                        <p:attrNameLst>
                                          <p:attrName>ppt_h</p:attrName>
                                        </p:attrNameLst>
                                      </p:cBhvr>
                                      <p:tavLst>
                                        <p:tav tm="0">
                                          <p:val>
                                            <p:fltVal val="0"/>
                                          </p:val>
                                        </p:tav>
                                        <p:tav tm="100000">
                                          <p:val>
                                            <p:strVal val="#ppt_h"/>
                                          </p:val>
                                        </p:tav>
                                      </p:tavLst>
                                    </p:anim>
                                    <p:animEffect transition="in" filter="fade">
                                      <p:cBhvr>
                                        <p:cTn id="5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dirty="0"/>
              <a:t>Types of Threats</a:t>
            </a:r>
          </a:p>
        </p:txBody>
      </p:sp>
      <p:pic>
        <p:nvPicPr>
          <p:cNvPr id="4" name="Picture 3">
            <a:extLst>
              <a:ext uri="{FF2B5EF4-FFF2-40B4-BE49-F238E27FC236}">
                <a16:creationId xmlns:a16="http://schemas.microsoft.com/office/drawing/2014/main" id="{4B940B6D-67DF-4654-A0EC-8B65ACA8EC0C}"/>
              </a:ext>
            </a:extLst>
          </p:cNvPr>
          <p:cNvPicPr>
            <a:picLocks noChangeAspect="1"/>
          </p:cNvPicPr>
          <p:nvPr/>
        </p:nvPicPr>
        <p:blipFill>
          <a:blip r:embed="rId3"/>
          <a:stretch>
            <a:fillRect/>
          </a:stretch>
        </p:blipFill>
        <p:spPr>
          <a:xfrm>
            <a:off x="914400" y="1219200"/>
            <a:ext cx="6858000" cy="4987420"/>
          </a:xfrm>
          <a:prstGeom prst="rect">
            <a:avLst/>
          </a:prstGeom>
        </p:spPr>
      </p:pic>
    </p:spTree>
    <p:extLst>
      <p:ext uri="{BB962C8B-B14F-4D97-AF65-F5344CB8AC3E}">
        <p14:creationId xmlns:p14="http://schemas.microsoft.com/office/powerpoint/2010/main" val="187517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1189" name="Picture 1029" descr="&#10;Fig1.3.pdf                                                     00ABB570  Mnementh                      BEAE7A2F:"/>
          <p:cNvPicPr>
            <a:picLocks noChangeAspect="1" noChangeArrowheads="1"/>
          </p:cNvPicPr>
          <p:nvPr/>
        </p:nvPicPr>
        <p:blipFill rotWithShape="1">
          <a:blip r:embed="rId3">
            <a:lum bright="-14000" contrast="35000"/>
            <a:alphaModFix amt="83000"/>
          </a:blip>
          <a:srcRect l="6520" t="7204" r="19121" b="31780"/>
          <a:stretch/>
        </p:blipFill>
        <p:spPr bwMode="auto">
          <a:xfrm>
            <a:off x="90084" y="1206380"/>
            <a:ext cx="8730388" cy="5208887"/>
          </a:xfrm>
          <a:prstGeom prst="rect">
            <a:avLst/>
          </a:prstGeom>
          <a:noFill/>
          <a:ln w="63500" cap="rnd" cmpd="sng">
            <a:noFill/>
          </a:ln>
        </p:spPr>
      </p:pic>
      <p:pic>
        <p:nvPicPr>
          <p:cNvPr id="6" name="Picture 5"/>
          <p:cNvPicPr>
            <a:picLocks noChangeAspect="1"/>
          </p:cNvPicPr>
          <p:nvPr/>
        </p:nvPicPr>
        <p:blipFill>
          <a:blip r:embed="rId4"/>
          <a:stretch>
            <a:fillRect/>
          </a:stretch>
        </p:blipFill>
        <p:spPr>
          <a:xfrm>
            <a:off x="7524017" y="4800600"/>
            <a:ext cx="1619983" cy="1736888"/>
          </a:xfrm>
          <a:prstGeom prst="rect">
            <a:avLst/>
          </a:prstGeom>
          <a:scene3d>
            <a:camera prst="orthographicFront">
              <a:rot lat="0" lon="12899976" rev="0"/>
            </a:camera>
            <a:lightRig rig="threePt" dir="t"/>
          </a:scene3d>
        </p:spPr>
      </p:pic>
      <p:sp>
        <p:nvSpPr>
          <p:cNvPr id="4" name="Title 3"/>
          <p:cNvSpPr>
            <a:spLocks noGrp="1"/>
          </p:cNvSpPr>
          <p:nvPr>
            <p:ph type="title"/>
          </p:nvPr>
        </p:nvSpPr>
        <p:spPr/>
        <p:txBody>
          <a:bodyPr/>
          <a:lstStyle/>
          <a:p>
            <a:r>
              <a:rPr lang="en-US"/>
              <a:t>Scope of Computer Security</a:t>
            </a:r>
            <a:endParaRPr lang="en-US" dirty="0"/>
          </a:p>
        </p:txBody>
      </p:sp>
      <p:sp>
        <p:nvSpPr>
          <p:cNvPr id="2" name="Slide Number Placeholder 1"/>
          <p:cNvSpPr>
            <a:spLocks noGrp="1"/>
          </p:cNvSpPr>
          <p:nvPr>
            <p:ph type="sldNum" sz="quarter" idx="11"/>
          </p:nvPr>
        </p:nvSpPr>
        <p:spPr/>
        <p:txBody>
          <a:bodyPr/>
          <a:lstStyle/>
          <a:p>
            <a:fld id="{5F36C9FC-DA22-1F47-8722-58727A1D436E}" type="slidenum">
              <a:rPr lang="en-US" smtClean="0"/>
              <a:pPr/>
              <a:t>15</a:t>
            </a:fld>
            <a:endParaRPr lang="en-US" dirty="0"/>
          </a:p>
        </p:txBody>
      </p:sp>
    </p:spTree>
  </p:cSld>
  <p:clrMapOvr>
    <a:masterClrMapping/>
  </p:clrMapOvr>
  <p:transition spd="slow">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7524017" y="4800600"/>
            <a:ext cx="1619983" cy="1736888"/>
          </a:xfrm>
          <a:prstGeom prst="rect">
            <a:avLst/>
          </a:prstGeom>
          <a:scene3d>
            <a:camera prst="orthographicFront">
              <a:rot lat="0" lon="12899976" rev="0"/>
            </a:camera>
            <a:lightRig rig="threePt" dir="t"/>
          </a:scene3d>
        </p:spPr>
      </p:pic>
      <p:sp>
        <p:nvSpPr>
          <p:cNvPr id="4" name="Title 3"/>
          <p:cNvSpPr>
            <a:spLocks noGrp="1"/>
          </p:cNvSpPr>
          <p:nvPr>
            <p:ph type="title"/>
          </p:nvPr>
        </p:nvSpPr>
        <p:spPr/>
        <p:txBody>
          <a:bodyPr/>
          <a:lstStyle/>
          <a:p>
            <a:r>
              <a:rPr lang="en-US" dirty="0"/>
              <a:t>States of Data</a:t>
            </a:r>
          </a:p>
        </p:txBody>
      </p:sp>
      <p:sp>
        <p:nvSpPr>
          <p:cNvPr id="2" name="Slide Number Placeholder 1"/>
          <p:cNvSpPr>
            <a:spLocks noGrp="1"/>
          </p:cNvSpPr>
          <p:nvPr>
            <p:ph type="sldNum" sz="quarter" idx="11"/>
          </p:nvPr>
        </p:nvSpPr>
        <p:spPr/>
        <p:txBody>
          <a:bodyPr/>
          <a:lstStyle/>
          <a:p>
            <a:fld id="{5F36C9FC-DA22-1F47-8722-58727A1D436E}" type="slidenum">
              <a:rPr lang="en-US" smtClean="0"/>
              <a:pPr/>
              <a:t>16</a:t>
            </a:fld>
            <a:endParaRPr lang="en-US" dirty="0"/>
          </a:p>
        </p:txBody>
      </p:sp>
      <p:pic>
        <p:nvPicPr>
          <p:cNvPr id="10" name="Picture 9" descr="A screenshot of a cell phone&#10;&#10;Description generated with very high confidence">
            <a:extLst>
              <a:ext uri="{FF2B5EF4-FFF2-40B4-BE49-F238E27FC236}">
                <a16:creationId xmlns:a16="http://schemas.microsoft.com/office/drawing/2014/main" id="{AB97908B-F2E7-4C39-83FD-6794B81F3A0E}"/>
              </a:ext>
            </a:extLst>
          </p:cNvPr>
          <p:cNvPicPr>
            <a:picLocks noChangeAspect="1"/>
          </p:cNvPicPr>
          <p:nvPr/>
        </p:nvPicPr>
        <p:blipFill>
          <a:blip r:embed="rId4"/>
          <a:stretch>
            <a:fillRect/>
          </a:stretch>
        </p:blipFill>
        <p:spPr>
          <a:xfrm>
            <a:off x="295275" y="1235076"/>
            <a:ext cx="8391525" cy="5105400"/>
          </a:xfrm>
          <a:prstGeom prst="rect">
            <a:avLst/>
          </a:prstGeom>
        </p:spPr>
      </p:pic>
    </p:spTree>
    <p:extLst>
      <p:ext uri="{BB962C8B-B14F-4D97-AF65-F5344CB8AC3E}">
        <p14:creationId xmlns:p14="http://schemas.microsoft.com/office/powerpoint/2010/main" val="2164346925"/>
      </p:ext>
    </p:extLst>
  </p:cSld>
  <p:clrMapOvr>
    <a:masterClrMapping/>
  </p:clrMapOvr>
  <p:transition spd="slow">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a:extLst>
              <a:ext uri="{FF2B5EF4-FFF2-40B4-BE49-F238E27FC236}">
                <a16:creationId xmlns:a16="http://schemas.microsoft.com/office/drawing/2014/main" id="{00FCAC6B-2443-4259-A23D-02A646F69312}"/>
              </a:ext>
            </a:extLst>
          </p:cNvPr>
          <p:cNvSpPr>
            <a:spLocks noGrp="1" noChangeArrowheads="1"/>
          </p:cNvSpPr>
          <p:nvPr>
            <p:ph type="title"/>
          </p:nvPr>
        </p:nvSpPr>
        <p:spPr>
          <a:xfrm>
            <a:off x="914400" y="76200"/>
            <a:ext cx="8077201" cy="1143000"/>
          </a:xfrm>
        </p:spPr>
        <p:txBody>
          <a:bodyPr/>
          <a:lstStyle/>
          <a:p>
            <a:r>
              <a:rPr lang="en-US" sz="4000" dirty="0"/>
              <a:t>Types of user data to be protected</a:t>
            </a:r>
          </a:p>
        </p:txBody>
      </p:sp>
      <p:pic>
        <p:nvPicPr>
          <p:cNvPr id="7" name="Picture 6">
            <a:extLst>
              <a:ext uri="{FF2B5EF4-FFF2-40B4-BE49-F238E27FC236}">
                <a16:creationId xmlns:a16="http://schemas.microsoft.com/office/drawing/2014/main" id="{A8EBEE83-0492-48E3-9734-5DD5973D25E5}"/>
              </a:ext>
            </a:extLst>
          </p:cNvPr>
          <p:cNvPicPr>
            <a:picLocks noChangeAspect="1"/>
          </p:cNvPicPr>
          <p:nvPr/>
        </p:nvPicPr>
        <p:blipFill>
          <a:blip r:embed="rId3"/>
          <a:stretch>
            <a:fillRect/>
          </a:stretch>
        </p:blipFill>
        <p:spPr>
          <a:xfrm>
            <a:off x="1371600" y="1219200"/>
            <a:ext cx="6172200" cy="5422712"/>
          </a:xfrm>
          <a:prstGeom prst="rect">
            <a:avLst/>
          </a:prstGeom>
        </p:spPr>
      </p:pic>
    </p:spTree>
    <p:extLst>
      <p:ext uri="{BB962C8B-B14F-4D97-AF65-F5344CB8AC3E}">
        <p14:creationId xmlns:p14="http://schemas.microsoft.com/office/powerpoint/2010/main" val="1294668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extLst>
              <p:ext uri="{D42A27DB-BD31-4B8C-83A1-F6EECF244321}">
                <p14:modId xmlns:p14="http://schemas.microsoft.com/office/powerpoint/2010/main" val="3551620525"/>
              </p:ext>
            </p:extLst>
          </p:nvPr>
        </p:nvPicPr>
        <p:blipFill rotWithShape="1">
          <a:blip r:embed="rId3">
            <a:extLst>
              <a:ext uri="{28A0092B-C50C-407E-A947-70E740481C1C}">
                <a14:useLocalDpi xmlns:a14="http://schemas.microsoft.com/office/drawing/2010/main" val="0"/>
              </a:ext>
            </a:extLst>
          </a:blip>
          <a:srcRect b="4405"/>
          <a:stretch/>
        </p:blipFill>
        <p:spPr bwMode="auto">
          <a:xfrm>
            <a:off x="446589" y="1120776"/>
            <a:ext cx="8551072" cy="5260552"/>
          </a:xfrm>
          <a:prstGeom prst="rect">
            <a:avLst/>
          </a:prstGeom>
          <a:noFill/>
          <a:ln w="28575">
            <a:noFill/>
            <a:miter lim="800000"/>
            <a:headEnd/>
            <a:tailEnd/>
          </a:ln>
          <a:extLst>
            <a:ext uri="{909E8E84-426E-40DD-AFC4-6F175D3DCCD1}">
              <a14:hiddenFill xmlns:a14="http://schemas.microsoft.com/office/drawing/2010/main">
                <a:solidFill>
                  <a:schemeClr val="accent1"/>
                </a:solidFill>
              </a14:hiddenFill>
            </a:ext>
          </a:extLst>
        </p:spPr>
      </p:pic>
      <p:pic>
        <p:nvPicPr>
          <p:cNvPr id="7" name="Picture 6"/>
          <p:cNvPicPr>
            <a:picLocks noChangeAspect="1"/>
          </p:cNvPicPr>
          <p:nvPr/>
        </p:nvPicPr>
        <p:blipFill>
          <a:blip r:embed="rId4"/>
          <a:stretch>
            <a:fillRect/>
          </a:stretch>
        </p:blipFill>
        <p:spPr>
          <a:xfrm rot="548377">
            <a:off x="8199281" y="157155"/>
            <a:ext cx="975038" cy="1053901"/>
          </a:xfrm>
          <a:prstGeom prst="rect">
            <a:avLst/>
          </a:prstGeom>
        </p:spPr>
      </p:pic>
      <p:sp>
        <p:nvSpPr>
          <p:cNvPr id="3" name="Title 2"/>
          <p:cNvSpPr>
            <a:spLocks noGrp="1"/>
          </p:cNvSpPr>
          <p:nvPr>
            <p:ph type="title"/>
          </p:nvPr>
        </p:nvSpPr>
        <p:spPr/>
        <p:txBody>
          <a:bodyPr/>
          <a:lstStyle/>
          <a:p>
            <a:r>
              <a:rPr lang="en-US" sz="4000" dirty="0"/>
              <a:t>Computer and Network Assets </a:t>
            </a:r>
          </a:p>
        </p:txBody>
      </p:sp>
      <p:sp>
        <p:nvSpPr>
          <p:cNvPr id="2" name="Slide Number Placeholder 1"/>
          <p:cNvSpPr>
            <a:spLocks noGrp="1"/>
          </p:cNvSpPr>
          <p:nvPr>
            <p:ph type="sldNum" sz="quarter" idx="11"/>
          </p:nvPr>
        </p:nvSpPr>
        <p:spPr/>
        <p:txBody>
          <a:bodyPr/>
          <a:lstStyle/>
          <a:p>
            <a:fld id="{5F36C9FC-DA22-1F47-8722-58727A1D436E}" type="slidenum">
              <a:rPr lang="en-US" smtClean="0"/>
              <a:pPr/>
              <a:t>18</a:t>
            </a:fld>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sz="4000" dirty="0"/>
              <a:t>Security </a:t>
            </a:r>
            <a:r>
              <a:rPr lang="en-US" sz="4000" dirty="0" err="1"/>
              <a:t>Funtional</a:t>
            </a:r>
            <a:r>
              <a:rPr lang="en-US" sz="4000" dirty="0"/>
              <a:t> Requirements</a:t>
            </a:r>
          </a:p>
        </p:txBody>
      </p:sp>
      <p:sp>
        <p:nvSpPr>
          <p:cNvPr id="6" name="Freeform 5"/>
          <p:cNvSpPr/>
          <p:nvPr/>
        </p:nvSpPr>
        <p:spPr>
          <a:xfrm>
            <a:off x="459771" y="1120121"/>
            <a:ext cx="2507456" cy="1188720"/>
          </a:xfrm>
          <a:custGeom>
            <a:avLst/>
            <a:gdLst>
              <a:gd name="connsiteX0" fmla="*/ 0 w 2507456"/>
              <a:gd name="connsiteY0" fmla="*/ 0 h 967296"/>
              <a:gd name="connsiteX1" fmla="*/ 2507456 w 2507456"/>
              <a:gd name="connsiteY1" fmla="*/ 0 h 967296"/>
              <a:gd name="connsiteX2" fmla="*/ 2507456 w 2507456"/>
              <a:gd name="connsiteY2" fmla="*/ 967296 h 967296"/>
              <a:gd name="connsiteX3" fmla="*/ 0 w 2507456"/>
              <a:gd name="connsiteY3" fmla="*/ 967296 h 967296"/>
              <a:gd name="connsiteX4" fmla="*/ 0 w 2507456"/>
              <a:gd name="connsiteY4" fmla="*/ 0 h 967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7456" h="967296">
                <a:moveTo>
                  <a:pt x="0" y="0"/>
                </a:moveTo>
                <a:lnTo>
                  <a:pt x="2507456" y="0"/>
                </a:lnTo>
                <a:lnTo>
                  <a:pt x="2507456" y="967296"/>
                </a:lnTo>
                <a:lnTo>
                  <a:pt x="0" y="967296"/>
                </a:lnTo>
                <a:lnTo>
                  <a:pt x="0" y="0"/>
                </a:lnTo>
                <a:close/>
              </a:path>
            </a:pathLst>
          </a:custGeom>
          <a:solidFill>
            <a:schemeClr val="accent2"/>
          </a:solidFill>
          <a:ln w="76200" cmpd="sng">
            <a:solidFill>
              <a:schemeClr val="accent2"/>
            </a:solidFill>
          </a:ln>
          <a:effectLst>
            <a:glow>
              <a:schemeClr val="tx1"/>
            </a:glow>
            <a:softEdge rad="12700"/>
          </a:effectLst>
        </p:spPr>
        <p:style>
          <a:lnRef idx="1">
            <a:scrgbClr r="0" g="0" b="0"/>
          </a:lnRef>
          <a:fillRef idx="3">
            <a:scrgbClr r="0" g="0" b="0"/>
          </a:fillRef>
          <a:effectRef idx="2">
            <a:scrgbClr r="0" g="0" b="0"/>
          </a:effectRef>
          <a:fontRef idx="minor">
            <a:schemeClr val="lt1"/>
          </a:fontRef>
        </p:style>
        <p:txBody>
          <a:bodyPr spcFirstLastPara="0" vert="horz" wrap="square" lIns="106680" tIns="60960" rIns="106680" bIns="60960" numCol="1" spcCol="1270" anchor="ctr" anchorCtr="0">
            <a:noAutofit/>
          </a:bodyPr>
          <a:lstStyle/>
          <a:p>
            <a:pPr lvl="0" algn="ctr" defTabSz="666750" rtl="0">
              <a:lnSpc>
                <a:spcPct val="90000"/>
              </a:lnSpc>
              <a:spcBef>
                <a:spcPct val="0"/>
              </a:spcBef>
              <a:spcAft>
                <a:spcPct val="35000"/>
              </a:spcAft>
            </a:pPr>
            <a:r>
              <a:rPr lang="en-US" sz="2000" kern="1200" dirty="0"/>
              <a:t>computer security technical measures</a:t>
            </a:r>
          </a:p>
        </p:txBody>
      </p:sp>
      <p:sp>
        <p:nvSpPr>
          <p:cNvPr id="7" name="Freeform 6"/>
          <p:cNvSpPr/>
          <p:nvPr/>
        </p:nvSpPr>
        <p:spPr>
          <a:xfrm>
            <a:off x="457200" y="2416264"/>
            <a:ext cx="2507456" cy="3931920"/>
          </a:xfrm>
          <a:custGeom>
            <a:avLst/>
            <a:gdLst>
              <a:gd name="connsiteX0" fmla="*/ 0 w 2507456"/>
              <a:gd name="connsiteY0" fmla="*/ 0 h 2511675"/>
              <a:gd name="connsiteX1" fmla="*/ 2507456 w 2507456"/>
              <a:gd name="connsiteY1" fmla="*/ 0 h 2511675"/>
              <a:gd name="connsiteX2" fmla="*/ 2507456 w 2507456"/>
              <a:gd name="connsiteY2" fmla="*/ 2511675 h 2511675"/>
              <a:gd name="connsiteX3" fmla="*/ 0 w 2507456"/>
              <a:gd name="connsiteY3" fmla="*/ 2511675 h 2511675"/>
              <a:gd name="connsiteX4" fmla="*/ 0 w 2507456"/>
              <a:gd name="connsiteY4" fmla="*/ 0 h 251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7456" h="2511675">
                <a:moveTo>
                  <a:pt x="0" y="0"/>
                </a:moveTo>
                <a:lnTo>
                  <a:pt x="2507456" y="0"/>
                </a:lnTo>
                <a:lnTo>
                  <a:pt x="2507456" y="2511675"/>
                </a:lnTo>
                <a:lnTo>
                  <a:pt x="0" y="2511675"/>
                </a:lnTo>
                <a:lnTo>
                  <a:pt x="0" y="0"/>
                </a:lnTo>
                <a:close/>
              </a:path>
            </a:pathLst>
          </a:custGeom>
          <a:effectLst/>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r>
              <a:rPr lang="en-US" sz="1700" b="0" kern="1200" dirty="0"/>
              <a:t> access control</a:t>
            </a:r>
          </a:p>
          <a:p>
            <a:pPr marL="114300" lvl="1" indent="-114300" algn="l" defTabSz="666750" rtl="0">
              <a:lnSpc>
                <a:spcPct val="90000"/>
              </a:lnSpc>
              <a:spcBef>
                <a:spcPct val="0"/>
              </a:spcBef>
              <a:spcAft>
                <a:spcPct val="15000"/>
              </a:spcAft>
              <a:buChar char="••"/>
            </a:pPr>
            <a:r>
              <a:rPr lang="en-US" sz="1700" dirty="0"/>
              <a:t> i</a:t>
            </a:r>
            <a:r>
              <a:rPr lang="en-US" sz="1700" b="0" kern="1200" dirty="0"/>
              <a:t>dentification &amp; authentication; </a:t>
            </a:r>
          </a:p>
          <a:p>
            <a:pPr marL="114300" lvl="1" indent="-114300" algn="l" defTabSz="666750" rtl="0">
              <a:lnSpc>
                <a:spcPct val="90000"/>
              </a:lnSpc>
              <a:spcBef>
                <a:spcPct val="0"/>
              </a:spcBef>
              <a:spcAft>
                <a:spcPct val="15000"/>
              </a:spcAft>
              <a:buChar char="••"/>
            </a:pPr>
            <a:r>
              <a:rPr lang="en-US" sz="1700" b="0" kern="1200" dirty="0"/>
              <a:t> system &amp; communication protection</a:t>
            </a:r>
          </a:p>
          <a:p>
            <a:pPr marL="114300" lvl="1" indent="-114300" algn="l" defTabSz="666750" rtl="0">
              <a:lnSpc>
                <a:spcPct val="90000"/>
              </a:lnSpc>
              <a:spcBef>
                <a:spcPct val="0"/>
              </a:spcBef>
              <a:spcAft>
                <a:spcPct val="15000"/>
              </a:spcAft>
              <a:buChar char="••"/>
            </a:pPr>
            <a:r>
              <a:rPr lang="en-US" sz="1700" dirty="0"/>
              <a:t> </a:t>
            </a:r>
            <a:r>
              <a:rPr lang="en-US" sz="1700" b="0" kern="1200" dirty="0"/>
              <a:t>system &amp; information integrity</a:t>
            </a:r>
          </a:p>
        </p:txBody>
      </p:sp>
      <p:sp>
        <p:nvSpPr>
          <p:cNvPr id="9" name="Freeform 8"/>
          <p:cNvSpPr/>
          <p:nvPr/>
        </p:nvSpPr>
        <p:spPr>
          <a:xfrm>
            <a:off x="3318271" y="1120121"/>
            <a:ext cx="2507456" cy="1188720"/>
          </a:xfrm>
          <a:custGeom>
            <a:avLst/>
            <a:gdLst>
              <a:gd name="connsiteX0" fmla="*/ 0 w 2507456"/>
              <a:gd name="connsiteY0" fmla="*/ 0 h 967296"/>
              <a:gd name="connsiteX1" fmla="*/ 2507456 w 2507456"/>
              <a:gd name="connsiteY1" fmla="*/ 0 h 967296"/>
              <a:gd name="connsiteX2" fmla="*/ 2507456 w 2507456"/>
              <a:gd name="connsiteY2" fmla="*/ 967296 h 967296"/>
              <a:gd name="connsiteX3" fmla="*/ 0 w 2507456"/>
              <a:gd name="connsiteY3" fmla="*/ 967296 h 967296"/>
              <a:gd name="connsiteX4" fmla="*/ 0 w 2507456"/>
              <a:gd name="connsiteY4" fmla="*/ 0 h 967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7456" h="967296">
                <a:moveTo>
                  <a:pt x="0" y="0"/>
                </a:moveTo>
                <a:lnTo>
                  <a:pt x="2507456" y="0"/>
                </a:lnTo>
                <a:lnTo>
                  <a:pt x="2507456" y="967296"/>
                </a:lnTo>
                <a:lnTo>
                  <a:pt x="0" y="967296"/>
                </a:lnTo>
                <a:lnTo>
                  <a:pt x="0" y="0"/>
                </a:lnTo>
                <a:close/>
              </a:path>
            </a:pathLst>
          </a:custGeom>
          <a:solidFill>
            <a:schemeClr val="accent2"/>
          </a:solidFill>
          <a:ln w="76200" cmpd="sng">
            <a:solidFill>
              <a:schemeClr val="accent2"/>
            </a:solidFill>
          </a:ln>
          <a:effectLst>
            <a:glow>
              <a:schemeClr val="tx1"/>
            </a:glow>
          </a:effectLst>
        </p:spPr>
        <p:style>
          <a:lnRef idx="1">
            <a:scrgbClr r="0" g="0" b="0"/>
          </a:lnRef>
          <a:fillRef idx="3">
            <a:scrgbClr r="0" g="0" b="0"/>
          </a:fillRef>
          <a:effectRef idx="2">
            <a:scrgbClr r="0" g="0" b="0"/>
          </a:effectRef>
          <a:fontRef idx="minor">
            <a:schemeClr val="lt1"/>
          </a:fontRef>
        </p:style>
        <p:txBody>
          <a:bodyPr spcFirstLastPara="0" vert="horz" wrap="square" lIns="106680" tIns="60960" rIns="106680" bIns="60960" numCol="1" spcCol="1270" anchor="ctr" anchorCtr="0">
            <a:noAutofit/>
          </a:bodyPr>
          <a:lstStyle/>
          <a:p>
            <a:pPr lvl="0" algn="ctr" defTabSz="666750" rtl="0">
              <a:lnSpc>
                <a:spcPct val="90000"/>
              </a:lnSpc>
              <a:spcBef>
                <a:spcPct val="0"/>
              </a:spcBef>
              <a:spcAft>
                <a:spcPct val="35000"/>
              </a:spcAft>
            </a:pPr>
            <a:r>
              <a:rPr lang="en-US" sz="2000" kern="1200" dirty="0"/>
              <a:t>management controls and procedures</a:t>
            </a:r>
          </a:p>
        </p:txBody>
      </p:sp>
      <p:sp>
        <p:nvSpPr>
          <p:cNvPr id="10" name="Freeform 9"/>
          <p:cNvSpPr/>
          <p:nvPr/>
        </p:nvSpPr>
        <p:spPr>
          <a:xfrm>
            <a:off x="3344775" y="2416264"/>
            <a:ext cx="2507456" cy="3931920"/>
          </a:xfrm>
          <a:custGeom>
            <a:avLst/>
            <a:gdLst>
              <a:gd name="connsiteX0" fmla="*/ 0 w 2507456"/>
              <a:gd name="connsiteY0" fmla="*/ 0 h 2511675"/>
              <a:gd name="connsiteX1" fmla="*/ 2507456 w 2507456"/>
              <a:gd name="connsiteY1" fmla="*/ 0 h 2511675"/>
              <a:gd name="connsiteX2" fmla="*/ 2507456 w 2507456"/>
              <a:gd name="connsiteY2" fmla="*/ 2511675 h 2511675"/>
              <a:gd name="connsiteX3" fmla="*/ 0 w 2507456"/>
              <a:gd name="connsiteY3" fmla="*/ 2511675 h 2511675"/>
              <a:gd name="connsiteX4" fmla="*/ 0 w 2507456"/>
              <a:gd name="connsiteY4" fmla="*/ 0 h 251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7456" h="2511675">
                <a:moveTo>
                  <a:pt x="0" y="0"/>
                </a:moveTo>
                <a:lnTo>
                  <a:pt x="2507456" y="0"/>
                </a:lnTo>
                <a:lnTo>
                  <a:pt x="2507456" y="2511675"/>
                </a:lnTo>
                <a:lnTo>
                  <a:pt x="0" y="2511675"/>
                </a:lnTo>
                <a:lnTo>
                  <a:pt x="0" y="0"/>
                </a:lnTo>
                <a:close/>
              </a:path>
            </a:pathLst>
          </a:custGeom>
          <a:effectLst/>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r>
              <a:rPr lang="en-US" sz="1700" b="0" kern="1200" dirty="0"/>
              <a:t> awareness &amp; training</a:t>
            </a:r>
          </a:p>
          <a:p>
            <a:pPr marL="114300" lvl="1" indent="-114300" algn="l" defTabSz="666750" rtl="0">
              <a:lnSpc>
                <a:spcPct val="90000"/>
              </a:lnSpc>
              <a:spcBef>
                <a:spcPct val="0"/>
              </a:spcBef>
              <a:spcAft>
                <a:spcPct val="15000"/>
              </a:spcAft>
              <a:buChar char="••"/>
            </a:pPr>
            <a:r>
              <a:rPr lang="en-US" sz="1700" b="0" kern="1200" dirty="0"/>
              <a:t> audit &amp; accountability</a:t>
            </a:r>
          </a:p>
          <a:p>
            <a:pPr marL="114300" lvl="1" indent="-114300" algn="l" defTabSz="666750" rtl="0">
              <a:lnSpc>
                <a:spcPct val="90000"/>
              </a:lnSpc>
              <a:spcBef>
                <a:spcPct val="0"/>
              </a:spcBef>
              <a:spcAft>
                <a:spcPct val="15000"/>
              </a:spcAft>
              <a:buChar char="••"/>
            </a:pPr>
            <a:r>
              <a:rPr lang="en-US" sz="1700" b="0" kern="1200" dirty="0"/>
              <a:t> certification, accreditation, &amp; security assessments</a:t>
            </a:r>
          </a:p>
          <a:p>
            <a:pPr marL="114300" lvl="1" indent="-114300" algn="l" defTabSz="666750" rtl="0">
              <a:lnSpc>
                <a:spcPct val="90000"/>
              </a:lnSpc>
              <a:spcBef>
                <a:spcPct val="0"/>
              </a:spcBef>
              <a:spcAft>
                <a:spcPct val="15000"/>
              </a:spcAft>
              <a:buChar char="••"/>
            </a:pPr>
            <a:r>
              <a:rPr lang="en-US" sz="1700" dirty="0"/>
              <a:t> </a:t>
            </a:r>
            <a:r>
              <a:rPr lang="en-US" sz="1700" b="0" kern="1200" dirty="0"/>
              <a:t>contingency planning</a:t>
            </a:r>
          </a:p>
          <a:p>
            <a:pPr marL="114300" lvl="1" indent="-114300" algn="l" defTabSz="666750" rtl="0">
              <a:lnSpc>
                <a:spcPct val="90000"/>
              </a:lnSpc>
              <a:spcBef>
                <a:spcPct val="0"/>
              </a:spcBef>
              <a:spcAft>
                <a:spcPct val="15000"/>
              </a:spcAft>
              <a:buChar char="••"/>
            </a:pPr>
            <a:r>
              <a:rPr lang="en-US" sz="1700" b="0" kern="1200" dirty="0"/>
              <a:t> maintenance</a:t>
            </a:r>
          </a:p>
          <a:p>
            <a:pPr marL="114300" lvl="1" indent="-114300" algn="l" defTabSz="666750" rtl="0">
              <a:lnSpc>
                <a:spcPct val="90000"/>
              </a:lnSpc>
              <a:spcBef>
                <a:spcPct val="0"/>
              </a:spcBef>
              <a:spcAft>
                <a:spcPct val="15000"/>
              </a:spcAft>
              <a:buChar char="••"/>
            </a:pPr>
            <a:r>
              <a:rPr lang="en-US" sz="1700" b="0" kern="1200" dirty="0"/>
              <a:t> physical &amp; environmental protection</a:t>
            </a:r>
          </a:p>
          <a:p>
            <a:pPr marL="114300" lvl="1" indent="-114300" algn="l" defTabSz="666750" rtl="0">
              <a:lnSpc>
                <a:spcPct val="90000"/>
              </a:lnSpc>
              <a:spcBef>
                <a:spcPct val="0"/>
              </a:spcBef>
              <a:spcAft>
                <a:spcPct val="15000"/>
              </a:spcAft>
              <a:buChar char="••"/>
            </a:pPr>
            <a:r>
              <a:rPr lang="en-US" sz="1700" b="0" kern="1200" dirty="0"/>
              <a:t> planning</a:t>
            </a:r>
          </a:p>
          <a:p>
            <a:pPr marL="114300" lvl="1" indent="-114300" algn="l" defTabSz="666750" rtl="0">
              <a:lnSpc>
                <a:spcPct val="90000"/>
              </a:lnSpc>
              <a:spcBef>
                <a:spcPct val="0"/>
              </a:spcBef>
              <a:spcAft>
                <a:spcPct val="15000"/>
              </a:spcAft>
              <a:buChar char="••"/>
            </a:pPr>
            <a:r>
              <a:rPr lang="en-US" sz="1700" b="0" kern="1200" dirty="0"/>
              <a:t> personnel security</a:t>
            </a:r>
          </a:p>
          <a:p>
            <a:pPr marL="114300" lvl="1" indent="-114300" algn="l" defTabSz="666750" rtl="0">
              <a:lnSpc>
                <a:spcPct val="90000"/>
              </a:lnSpc>
              <a:spcBef>
                <a:spcPct val="0"/>
              </a:spcBef>
              <a:spcAft>
                <a:spcPct val="15000"/>
              </a:spcAft>
              <a:buChar char="••"/>
            </a:pPr>
            <a:r>
              <a:rPr lang="en-US" sz="1700" b="0" kern="1200" dirty="0"/>
              <a:t> risk assessment</a:t>
            </a:r>
          </a:p>
          <a:p>
            <a:pPr marL="114300" lvl="1" indent="-114300" algn="l" defTabSz="666750" rtl="0">
              <a:lnSpc>
                <a:spcPct val="90000"/>
              </a:lnSpc>
              <a:spcBef>
                <a:spcPct val="0"/>
              </a:spcBef>
              <a:spcAft>
                <a:spcPct val="15000"/>
              </a:spcAft>
              <a:buChar char="••"/>
            </a:pPr>
            <a:r>
              <a:rPr lang="en-US" sz="1700" dirty="0"/>
              <a:t> </a:t>
            </a:r>
            <a:r>
              <a:rPr lang="en-US" sz="1700" b="0" kern="1200" dirty="0"/>
              <a:t>systems &amp; services acquisition</a:t>
            </a:r>
          </a:p>
        </p:txBody>
      </p:sp>
      <p:sp>
        <p:nvSpPr>
          <p:cNvPr id="11" name="Freeform 10"/>
          <p:cNvSpPr/>
          <p:nvPr/>
        </p:nvSpPr>
        <p:spPr>
          <a:xfrm>
            <a:off x="6176771" y="1120121"/>
            <a:ext cx="2507456" cy="1188720"/>
          </a:xfrm>
          <a:custGeom>
            <a:avLst/>
            <a:gdLst>
              <a:gd name="connsiteX0" fmla="*/ 0 w 2507456"/>
              <a:gd name="connsiteY0" fmla="*/ 0 h 967296"/>
              <a:gd name="connsiteX1" fmla="*/ 2507456 w 2507456"/>
              <a:gd name="connsiteY1" fmla="*/ 0 h 967296"/>
              <a:gd name="connsiteX2" fmla="*/ 2507456 w 2507456"/>
              <a:gd name="connsiteY2" fmla="*/ 967296 h 967296"/>
              <a:gd name="connsiteX3" fmla="*/ 0 w 2507456"/>
              <a:gd name="connsiteY3" fmla="*/ 967296 h 967296"/>
              <a:gd name="connsiteX4" fmla="*/ 0 w 2507456"/>
              <a:gd name="connsiteY4" fmla="*/ 0 h 967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7456" h="967296">
                <a:moveTo>
                  <a:pt x="0" y="0"/>
                </a:moveTo>
                <a:lnTo>
                  <a:pt x="2507456" y="0"/>
                </a:lnTo>
                <a:lnTo>
                  <a:pt x="2507456" y="967296"/>
                </a:lnTo>
                <a:lnTo>
                  <a:pt x="0" y="967296"/>
                </a:lnTo>
                <a:lnTo>
                  <a:pt x="0" y="0"/>
                </a:lnTo>
                <a:close/>
              </a:path>
            </a:pathLst>
          </a:custGeom>
          <a:solidFill>
            <a:schemeClr val="accent2"/>
          </a:solidFill>
          <a:ln w="76200" cmpd="sng">
            <a:solidFill>
              <a:schemeClr val="accent2"/>
            </a:solidFill>
          </a:ln>
          <a:effectLst>
            <a:glow>
              <a:schemeClr val="tx1"/>
            </a:glow>
          </a:effectLst>
        </p:spPr>
        <p:style>
          <a:lnRef idx="1">
            <a:scrgbClr r="0" g="0" b="0"/>
          </a:lnRef>
          <a:fillRef idx="3">
            <a:scrgbClr r="0" g="0" b="0"/>
          </a:fillRef>
          <a:effectRef idx="2">
            <a:scrgbClr r="0" g="0" b="0"/>
          </a:effectRef>
          <a:fontRef idx="minor">
            <a:schemeClr val="lt1"/>
          </a:fontRef>
        </p:style>
        <p:txBody>
          <a:bodyPr spcFirstLastPara="0" vert="horz" wrap="square" lIns="106680" tIns="60960" rIns="106680" bIns="60960" numCol="1" spcCol="1270" anchor="ctr" anchorCtr="0">
            <a:noAutofit/>
          </a:bodyPr>
          <a:lstStyle/>
          <a:p>
            <a:pPr lvl="0" algn="ctr" defTabSz="666750" rtl="0">
              <a:lnSpc>
                <a:spcPct val="90000"/>
              </a:lnSpc>
              <a:spcBef>
                <a:spcPct val="0"/>
              </a:spcBef>
              <a:spcAft>
                <a:spcPct val="35000"/>
              </a:spcAft>
            </a:pPr>
            <a:r>
              <a:rPr lang="en-US" sz="2000" kern="1200" dirty="0"/>
              <a:t>overlap computer security technical measures and management controls</a:t>
            </a:r>
          </a:p>
        </p:txBody>
      </p:sp>
      <p:sp>
        <p:nvSpPr>
          <p:cNvPr id="12" name="Freeform 11"/>
          <p:cNvSpPr/>
          <p:nvPr/>
        </p:nvSpPr>
        <p:spPr>
          <a:xfrm>
            <a:off x="6160172" y="2416264"/>
            <a:ext cx="2507456" cy="3931920"/>
          </a:xfrm>
          <a:custGeom>
            <a:avLst/>
            <a:gdLst>
              <a:gd name="connsiteX0" fmla="*/ 0 w 2507456"/>
              <a:gd name="connsiteY0" fmla="*/ 0 h 2511675"/>
              <a:gd name="connsiteX1" fmla="*/ 2507456 w 2507456"/>
              <a:gd name="connsiteY1" fmla="*/ 0 h 2511675"/>
              <a:gd name="connsiteX2" fmla="*/ 2507456 w 2507456"/>
              <a:gd name="connsiteY2" fmla="*/ 2511675 h 2511675"/>
              <a:gd name="connsiteX3" fmla="*/ 0 w 2507456"/>
              <a:gd name="connsiteY3" fmla="*/ 2511675 h 2511675"/>
              <a:gd name="connsiteX4" fmla="*/ 0 w 2507456"/>
              <a:gd name="connsiteY4" fmla="*/ 0 h 251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7456" h="2511675">
                <a:moveTo>
                  <a:pt x="0" y="0"/>
                </a:moveTo>
                <a:lnTo>
                  <a:pt x="2507456" y="0"/>
                </a:lnTo>
                <a:lnTo>
                  <a:pt x="2507456" y="2511675"/>
                </a:lnTo>
                <a:lnTo>
                  <a:pt x="0" y="2511675"/>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r>
              <a:rPr lang="en-US" sz="1700" b="0" kern="1200" dirty="0"/>
              <a:t> configuration management</a:t>
            </a:r>
          </a:p>
          <a:p>
            <a:pPr marL="114300" lvl="1" indent="-114300" algn="l" defTabSz="666750" rtl="0">
              <a:lnSpc>
                <a:spcPct val="90000"/>
              </a:lnSpc>
              <a:spcBef>
                <a:spcPct val="0"/>
              </a:spcBef>
              <a:spcAft>
                <a:spcPct val="15000"/>
              </a:spcAft>
              <a:buChar char="••"/>
            </a:pPr>
            <a:r>
              <a:rPr lang="en-US" sz="1700" dirty="0"/>
              <a:t> </a:t>
            </a:r>
            <a:r>
              <a:rPr lang="en-US" sz="1700" b="0" kern="1200" dirty="0"/>
              <a:t>incident response</a:t>
            </a:r>
          </a:p>
          <a:p>
            <a:pPr marL="114300" lvl="1" indent="-114300" algn="l" defTabSz="666750" rtl="0">
              <a:lnSpc>
                <a:spcPct val="90000"/>
              </a:lnSpc>
              <a:spcBef>
                <a:spcPct val="0"/>
              </a:spcBef>
              <a:spcAft>
                <a:spcPct val="15000"/>
              </a:spcAft>
              <a:buChar char="••"/>
            </a:pPr>
            <a:r>
              <a:rPr lang="en-US" sz="1700" b="0" kern="1200" dirty="0"/>
              <a:t> media protection</a:t>
            </a:r>
          </a:p>
        </p:txBody>
      </p:sp>
      <p:sp>
        <p:nvSpPr>
          <p:cNvPr id="13" name="Slide Number Placeholder 12"/>
          <p:cNvSpPr>
            <a:spLocks noGrp="1"/>
          </p:cNvSpPr>
          <p:nvPr>
            <p:ph type="sldNum" sz="quarter" idx="11"/>
          </p:nvPr>
        </p:nvSpPr>
        <p:spPr/>
        <p:txBody>
          <a:bodyPr/>
          <a:lstStyle/>
          <a:p>
            <a:fld id="{5F36C9FC-DA22-1F47-8722-58727A1D436E}" type="slidenum">
              <a:rPr lang="en-US" smtClean="0"/>
              <a:pPr/>
              <a:t>19</a:t>
            </a:fld>
            <a:endParaRPr lang="en-US" dirty="0"/>
          </a:p>
        </p:txBody>
      </p:sp>
    </p:spTree>
    <p:extLst>
      <p:ext uri="{BB962C8B-B14F-4D97-AF65-F5344CB8AC3E}">
        <p14:creationId xmlns:p14="http://schemas.microsoft.com/office/powerpoint/2010/main" val="790587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ppt_w</p:attrName>
                                        </p:attrNameLst>
                                      </p:cBhvr>
                                      <p:tavLst>
                                        <p:tav tm="0">
                                          <p:val>
                                            <p:fltVal val="0"/>
                                          </p:val>
                                        </p:tav>
                                        <p:tav tm="100000">
                                          <p:val>
                                            <p:strVal val="#ppt_w"/>
                                          </p:val>
                                        </p:tav>
                                      </p:tavLst>
                                    </p:anim>
                                    <p:anim calcmode="lin" valueType="num">
                                      <p:cBhvr>
                                        <p:cTn id="25" dur="500" fill="hold"/>
                                        <p:tgtEl>
                                          <p:spTgt spid="12"/>
                                        </p:tgtEl>
                                        <p:attrNameLst>
                                          <p:attrName>ppt_h</p:attrName>
                                        </p:attrNameLst>
                                      </p:cBhvr>
                                      <p:tavLst>
                                        <p:tav tm="0">
                                          <p:val>
                                            <p:fltVal val="0"/>
                                          </p:val>
                                        </p:tav>
                                        <p:tav tm="100000">
                                          <p:val>
                                            <p:strVal val="#ppt_h"/>
                                          </p:val>
                                        </p:tav>
                                      </p:tavLst>
                                    </p:anim>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pPr marL="0" indent="0">
              <a:buNone/>
            </a:pPr>
            <a:r>
              <a:rPr lang="en-US" sz="2800" b="1" dirty="0">
                <a:latin typeface="Arial" pitchFamily="-107" charset="0"/>
              </a:rPr>
              <a:t>Instructor: </a:t>
            </a:r>
            <a:r>
              <a:rPr lang="en-US" sz="2800" dirty="0">
                <a:latin typeface="Arial" pitchFamily="-107" charset="0"/>
              </a:rPr>
              <a:t>Osama </a:t>
            </a:r>
            <a:r>
              <a:rPr lang="en-US" sz="2800" dirty="0" err="1">
                <a:latin typeface="Arial" pitchFamily="-107" charset="0"/>
              </a:rPr>
              <a:t>Hosam</a:t>
            </a:r>
            <a:endParaRPr lang="en-US" sz="2800" dirty="0">
              <a:latin typeface="Arial" pitchFamily="-107" charset="0"/>
            </a:endParaRPr>
          </a:p>
          <a:p>
            <a:pPr marL="0" indent="0">
              <a:buNone/>
            </a:pPr>
            <a:endParaRPr lang="en-US" sz="2800" dirty="0">
              <a:latin typeface="Arial" pitchFamily="-107" charset="0"/>
            </a:endParaRPr>
          </a:p>
          <a:p>
            <a:pPr marL="0" indent="0">
              <a:buNone/>
            </a:pPr>
            <a:r>
              <a:rPr lang="en-US" sz="2800" b="1" dirty="0">
                <a:latin typeface="Arial" pitchFamily="-107" charset="0"/>
              </a:rPr>
              <a:t>Course Website:</a:t>
            </a:r>
          </a:p>
          <a:p>
            <a:pPr marL="0" indent="0">
              <a:buNone/>
            </a:pPr>
            <a:endParaRPr lang="en-US" sz="2800" dirty="0">
              <a:latin typeface="Arial" pitchFamily="-107" charset="0"/>
            </a:endParaRPr>
          </a:p>
          <a:p>
            <a:pPr marL="0" indent="0">
              <a:buNone/>
            </a:pPr>
            <a:r>
              <a:rPr lang="en-US" sz="2800" dirty="0">
                <a:latin typeface="Arial" pitchFamily="-107" charset="0"/>
              </a:rPr>
              <a:t>http://osama-hosam.blogspot.com/p/comsec.html</a:t>
            </a:r>
          </a:p>
        </p:txBody>
      </p:sp>
    </p:spTree>
    <p:extLst>
      <p:ext uri="{BB962C8B-B14F-4D97-AF65-F5344CB8AC3E}">
        <p14:creationId xmlns:p14="http://schemas.microsoft.com/office/powerpoint/2010/main" val="3634598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Security Implementation</a:t>
            </a:r>
            <a:endParaRPr lang="en-US" dirty="0"/>
          </a:p>
        </p:txBody>
      </p:sp>
      <p:sp>
        <p:nvSpPr>
          <p:cNvPr id="4" name="Rectangle 3"/>
          <p:cNvSpPr/>
          <p:nvPr/>
        </p:nvSpPr>
        <p:spPr>
          <a:xfrm>
            <a:off x="395536" y="1268760"/>
            <a:ext cx="8229600" cy="4571999"/>
          </a:xfrm>
          <a:prstGeom prst="rect">
            <a:avLst/>
          </a:prstGeom>
          <a:noFill/>
        </p:spPr>
      </p:sp>
      <p:sp>
        <p:nvSpPr>
          <p:cNvPr id="5" name="Diamond 4"/>
          <p:cNvSpPr/>
          <p:nvPr/>
        </p:nvSpPr>
        <p:spPr>
          <a:xfrm>
            <a:off x="2627769" y="1649744"/>
            <a:ext cx="3657599" cy="3657599"/>
          </a:xfrm>
          <a:prstGeom prst="diamond">
            <a:avLst/>
          </a:prstGeom>
          <a:solidFill>
            <a:schemeClr val="tx2">
              <a:lumMod val="60000"/>
              <a:lumOff val="40000"/>
            </a:schemeClr>
          </a:solidFill>
          <a:ln>
            <a:solidFill>
              <a:schemeClr val="accent2"/>
            </a:solidFill>
          </a:ln>
        </p:spPr>
        <p:style>
          <a:lnRef idx="0">
            <a:scrgbClr r="0" g="0" b="0"/>
          </a:lnRef>
          <a:fillRef idx="1">
            <a:scrgbClr r="0" g="0" b="0"/>
          </a:fillRef>
          <a:effectRef idx="2">
            <a:schemeClr val="accent1">
              <a:tint val="40000"/>
              <a:hueOff val="0"/>
              <a:satOff val="0"/>
              <a:lumOff val="0"/>
              <a:alphaOff val="0"/>
            </a:schemeClr>
          </a:effectRef>
          <a:fontRef idx="minor">
            <a:schemeClr val="dk1">
              <a:hueOff val="0"/>
              <a:satOff val="0"/>
              <a:lumOff val="0"/>
              <a:alphaOff val="0"/>
            </a:schemeClr>
          </a:fontRef>
        </p:style>
      </p:sp>
      <p:sp>
        <p:nvSpPr>
          <p:cNvPr id="6" name="Freeform 5"/>
          <p:cNvSpPr/>
          <p:nvPr/>
        </p:nvSpPr>
        <p:spPr>
          <a:xfrm>
            <a:off x="6491530" y="4011956"/>
            <a:ext cx="1783079" cy="1783079"/>
          </a:xfrm>
          <a:custGeom>
            <a:avLst/>
            <a:gdLst>
              <a:gd name="connsiteX0" fmla="*/ 0 w 1783079"/>
              <a:gd name="connsiteY0" fmla="*/ 297186 h 1783079"/>
              <a:gd name="connsiteX1" fmla="*/ 297186 w 1783079"/>
              <a:gd name="connsiteY1" fmla="*/ 0 h 1783079"/>
              <a:gd name="connsiteX2" fmla="*/ 1485893 w 1783079"/>
              <a:gd name="connsiteY2" fmla="*/ 0 h 1783079"/>
              <a:gd name="connsiteX3" fmla="*/ 1783079 w 1783079"/>
              <a:gd name="connsiteY3" fmla="*/ 297186 h 1783079"/>
              <a:gd name="connsiteX4" fmla="*/ 1783079 w 1783079"/>
              <a:gd name="connsiteY4" fmla="*/ 1485893 h 1783079"/>
              <a:gd name="connsiteX5" fmla="*/ 1485893 w 1783079"/>
              <a:gd name="connsiteY5" fmla="*/ 1783079 h 1783079"/>
              <a:gd name="connsiteX6" fmla="*/ 297186 w 1783079"/>
              <a:gd name="connsiteY6" fmla="*/ 1783079 h 1783079"/>
              <a:gd name="connsiteX7" fmla="*/ 0 w 1783079"/>
              <a:gd name="connsiteY7" fmla="*/ 1485893 h 1783079"/>
              <a:gd name="connsiteX8" fmla="*/ 0 w 1783079"/>
              <a:gd name="connsiteY8" fmla="*/ 297186 h 178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83079" h="1783079">
                <a:moveTo>
                  <a:pt x="0" y="297186"/>
                </a:moveTo>
                <a:cubicBezTo>
                  <a:pt x="0" y="133055"/>
                  <a:pt x="133055" y="0"/>
                  <a:pt x="297186" y="0"/>
                </a:cubicBezTo>
                <a:lnTo>
                  <a:pt x="1485893" y="0"/>
                </a:lnTo>
                <a:cubicBezTo>
                  <a:pt x="1650024" y="0"/>
                  <a:pt x="1783079" y="133055"/>
                  <a:pt x="1783079" y="297186"/>
                </a:cubicBezTo>
                <a:lnTo>
                  <a:pt x="1783079" y="1485893"/>
                </a:lnTo>
                <a:cubicBezTo>
                  <a:pt x="1783079" y="1650024"/>
                  <a:pt x="1650024" y="1783079"/>
                  <a:pt x="1485893" y="1783079"/>
                </a:cubicBezTo>
                <a:lnTo>
                  <a:pt x="297186" y="1783079"/>
                </a:lnTo>
                <a:cubicBezTo>
                  <a:pt x="133055" y="1783079"/>
                  <a:pt x="0" y="1650024"/>
                  <a:pt x="0" y="1485893"/>
                </a:cubicBezTo>
                <a:lnTo>
                  <a:pt x="0" y="297186"/>
                </a:lnTo>
                <a:close/>
              </a:path>
            </a:pathLst>
          </a:custGeom>
          <a:solidFill>
            <a:schemeClr val="accent2"/>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spcFirstLastPara="0" vert="horz" wrap="square" lIns="178483" tIns="178483" rIns="178483" bIns="178483" numCol="1" spcCol="1270" anchor="ctr" anchorCtr="0">
            <a:noAutofit/>
          </a:bodyPr>
          <a:lstStyle/>
          <a:p>
            <a:pPr lvl="0" algn="ctr" defTabSz="1066800">
              <a:lnSpc>
                <a:spcPct val="90000"/>
              </a:lnSpc>
              <a:spcAft>
                <a:spcPct val="35000"/>
              </a:spcAft>
            </a:pPr>
            <a:r>
              <a:rPr lang="en-US" sz="2400" b="1"/>
              <a:t>response</a:t>
            </a:r>
            <a:endParaRPr lang="en-US" sz="2400" kern="1200" dirty="0"/>
          </a:p>
        </p:txBody>
      </p:sp>
      <p:sp>
        <p:nvSpPr>
          <p:cNvPr id="7" name="Freeform 6"/>
          <p:cNvSpPr/>
          <p:nvPr/>
        </p:nvSpPr>
        <p:spPr>
          <a:xfrm>
            <a:off x="547943" y="1497368"/>
            <a:ext cx="1783079" cy="1783079"/>
          </a:xfrm>
          <a:custGeom>
            <a:avLst/>
            <a:gdLst>
              <a:gd name="connsiteX0" fmla="*/ 0 w 1783079"/>
              <a:gd name="connsiteY0" fmla="*/ 297186 h 1783079"/>
              <a:gd name="connsiteX1" fmla="*/ 297186 w 1783079"/>
              <a:gd name="connsiteY1" fmla="*/ 0 h 1783079"/>
              <a:gd name="connsiteX2" fmla="*/ 1485893 w 1783079"/>
              <a:gd name="connsiteY2" fmla="*/ 0 h 1783079"/>
              <a:gd name="connsiteX3" fmla="*/ 1783079 w 1783079"/>
              <a:gd name="connsiteY3" fmla="*/ 297186 h 1783079"/>
              <a:gd name="connsiteX4" fmla="*/ 1783079 w 1783079"/>
              <a:gd name="connsiteY4" fmla="*/ 1485893 h 1783079"/>
              <a:gd name="connsiteX5" fmla="*/ 1485893 w 1783079"/>
              <a:gd name="connsiteY5" fmla="*/ 1783079 h 1783079"/>
              <a:gd name="connsiteX6" fmla="*/ 297186 w 1783079"/>
              <a:gd name="connsiteY6" fmla="*/ 1783079 h 1783079"/>
              <a:gd name="connsiteX7" fmla="*/ 0 w 1783079"/>
              <a:gd name="connsiteY7" fmla="*/ 1485893 h 1783079"/>
              <a:gd name="connsiteX8" fmla="*/ 0 w 1783079"/>
              <a:gd name="connsiteY8" fmla="*/ 297186 h 178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83079" h="1783079">
                <a:moveTo>
                  <a:pt x="0" y="297186"/>
                </a:moveTo>
                <a:cubicBezTo>
                  <a:pt x="0" y="133055"/>
                  <a:pt x="133055" y="0"/>
                  <a:pt x="297186" y="0"/>
                </a:cubicBezTo>
                <a:lnTo>
                  <a:pt x="1485893" y="0"/>
                </a:lnTo>
                <a:cubicBezTo>
                  <a:pt x="1650024" y="0"/>
                  <a:pt x="1783079" y="133055"/>
                  <a:pt x="1783079" y="297186"/>
                </a:cubicBezTo>
                <a:lnTo>
                  <a:pt x="1783079" y="1485893"/>
                </a:lnTo>
                <a:cubicBezTo>
                  <a:pt x="1783079" y="1650024"/>
                  <a:pt x="1650024" y="1783079"/>
                  <a:pt x="1485893" y="1783079"/>
                </a:cubicBezTo>
                <a:lnTo>
                  <a:pt x="297186" y="1783079"/>
                </a:lnTo>
                <a:cubicBezTo>
                  <a:pt x="133055" y="1783079"/>
                  <a:pt x="0" y="1650024"/>
                  <a:pt x="0" y="1485893"/>
                </a:cubicBezTo>
                <a:lnTo>
                  <a:pt x="0" y="297186"/>
                </a:lnTo>
                <a:close/>
              </a:path>
            </a:pathLst>
          </a:custGeom>
          <a:solidFill>
            <a:schemeClr val="accent2"/>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spcFirstLastPara="0" vert="horz" wrap="square" lIns="178483" tIns="178483" rIns="178483" bIns="178483" numCol="1" spcCol="1270" anchor="ctr" anchorCtr="0">
            <a:noAutofit/>
          </a:bodyPr>
          <a:lstStyle/>
          <a:p>
            <a:pPr algn="ctr" defTabSz="1066800">
              <a:lnSpc>
                <a:spcPct val="90000"/>
              </a:lnSpc>
              <a:spcAft>
                <a:spcPct val="35000"/>
              </a:spcAft>
            </a:pPr>
            <a:r>
              <a:rPr lang="en-US" sz="2400" b="1" dirty="0"/>
              <a:t>prevention</a:t>
            </a:r>
            <a:endParaRPr lang="en-US" sz="2400" dirty="0"/>
          </a:p>
        </p:txBody>
      </p:sp>
      <p:sp>
        <p:nvSpPr>
          <p:cNvPr id="8" name="Freeform 7"/>
          <p:cNvSpPr/>
          <p:nvPr/>
        </p:nvSpPr>
        <p:spPr>
          <a:xfrm>
            <a:off x="547938" y="3859561"/>
            <a:ext cx="1783079" cy="1783079"/>
          </a:xfrm>
          <a:custGeom>
            <a:avLst/>
            <a:gdLst>
              <a:gd name="connsiteX0" fmla="*/ 0 w 1783079"/>
              <a:gd name="connsiteY0" fmla="*/ 297186 h 1783079"/>
              <a:gd name="connsiteX1" fmla="*/ 297186 w 1783079"/>
              <a:gd name="connsiteY1" fmla="*/ 0 h 1783079"/>
              <a:gd name="connsiteX2" fmla="*/ 1485893 w 1783079"/>
              <a:gd name="connsiteY2" fmla="*/ 0 h 1783079"/>
              <a:gd name="connsiteX3" fmla="*/ 1783079 w 1783079"/>
              <a:gd name="connsiteY3" fmla="*/ 297186 h 1783079"/>
              <a:gd name="connsiteX4" fmla="*/ 1783079 w 1783079"/>
              <a:gd name="connsiteY4" fmla="*/ 1485893 h 1783079"/>
              <a:gd name="connsiteX5" fmla="*/ 1485893 w 1783079"/>
              <a:gd name="connsiteY5" fmla="*/ 1783079 h 1783079"/>
              <a:gd name="connsiteX6" fmla="*/ 297186 w 1783079"/>
              <a:gd name="connsiteY6" fmla="*/ 1783079 h 1783079"/>
              <a:gd name="connsiteX7" fmla="*/ 0 w 1783079"/>
              <a:gd name="connsiteY7" fmla="*/ 1485893 h 1783079"/>
              <a:gd name="connsiteX8" fmla="*/ 0 w 1783079"/>
              <a:gd name="connsiteY8" fmla="*/ 297186 h 178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83079" h="1783079">
                <a:moveTo>
                  <a:pt x="0" y="297186"/>
                </a:moveTo>
                <a:cubicBezTo>
                  <a:pt x="0" y="133055"/>
                  <a:pt x="133055" y="0"/>
                  <a:pt x="297186" y="0"/>
                </a:cubicBezTo>
                <a:lnTo>
                  <a:pt x="1485893" y="0"/>
                </a:lnTo>
                <a:cubicBezTo>
                  <a:pt x="1650024" y="0"/>
                  <a:pt x="1783079" y="133055"/>
                  <a:pt x="1783079" y="297186"/>
                </a:cubicBezTo>
                <a:lnTo>
                  <a:pt x="1783079" y="1485893"/>
                </a:lnTo>
                <a:cubicBezTo>
                  <a:pt x="1783079" y="1650024"/>
                  <a:pt x="1650024" y="1783079"/>
                  <a:pt x="1485893" y="1783079"/>
                </a:cubicBezTo>
                <a:lnTo>
                  <a:pt x="297186" y="1783079"/>
                </a:lnTo>
                <a:cubicBezTo>
                  <a:pt x="133055" y="1783079"/>
                  <a:pt x="0" y="1650024"/>
                  <a:pt x="0" y="1485893"/>
                </a:cubicBezTo>
                <a:lnTo>
                  <a:pt x="0" y="297186"/>
                </a:lnTo>
                <a:close/>
              </a:path>
            </a:pathLst>
          </a:custGeom>
          <a:solidFill>
            <a:schemeClr val="accent2"/>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spcFirstLastPara="0" vert="horz" wrap="square" lIns="178483" tIns="178483" rIns="178483" bIns="178483" numCol="1" spcCol="1270" anchor="t" anchorCtr="0">
            <a:noAutofit/>
          </a:bodyPr>
          <a:lstStyle/>
          <a:p>
            <a:pPr lvl="0" algn="l" defTabSz="1066800" rtl="0">
              <a:lnSpc>
                <a:spcPct val="90000"/>
              </a:lnSpc>
              <a:spcBef>
                <a:spcPct val="0"/>
              </a:spcBef>
              <a:spcAft>
                <a:spcPct val="35000"/>
              </a:spcAft>
            </a:pPr>
            <a:endParaRPr lang="en-US" sz="2400" b="1" kern="1200" dirty="0"/>
          </a:p>
          <a:p>
            <a:pPr lvl="0" algn="l" defTabSz="1066800" rtl="0">
              <a:lnSpc>
                <a:spcPct val="90000"/>
              </a:lnSpc>
              <a:spcBef>
                <a:spcPct val="0"/>
              </a:spcBef>
              <a:spcAft>
                <a:spcPct val="35000"/>
              </a:spcAft>
            </a:pPr>
            <a:r>
              <a:rPr lang="en-US" sz="2400" b="1" kern="1200" dirty="0"/>
              <a:t>recovery</a:t>
            </a:r>
          </a:p>
        </p:txBody>
      </p:sp>
      <p:sp>
        <p:nvSpPr>
          <p:cNvPr id="9" name="Freeform 8"/>
          <p:cNvSpPr/>
          <p:nvPr/>
        </p:nvSpPr>
        <p:spPr>
          <a:xfrm>
            <a:off x="6415327" y="1421164"/>
            <a:ext cx="1783079" cy="1783079"/>
          </a:xfrm>
          <a:custGeom>
            <a:avLst/>
            <a:gdLst>
              <a:gd name="connsiteX0" fmla="*/ 0 w 1783079"/>
              <a:gd name="connsiteY0" fmla="*/ 297186 h 1783079"/>
              <a:gd name="connsiteX1" fmla="*/ 297186 w 1783079"/>
              <a:gd name="connsiteY1" fmla="*/ 0 h 1783079"/>
              <a:gd name="connsiteX2" fmla="*/ 1485893 w 1783079"/>
              <a:gd name="connsiteY2" fmla="*/ 0 h 1783079"/>
              <a:gd name="connsiteX3" fmla="*/ 1783079 w 1783079"/>
              <a:gd name="connsiteY3" fmla="*/ 297186 h 1783079"/>
              <a:gd name="connsiteX4" fmla="*/ 1783079 w 1783079"/>
              <a:gd name="connsiteY4" fmla="*/ 1485893 h 1783079"/>
              <a:gd name="connsiteX5" fmla="*/ 1485893 w 1783079"/>
              <a:gd name="connsiteY5" fmla="*/ 1783079 h 1783079"/>
              <a:gd name="connsiteX6" fmla="*/ 297186 w 1783079"/>
              <a:gd name="connsiteY6" fmla="*/ 1783079 h 1783079"/>
              <a:gd name="connsiteX7" fmla="*/ 0 w 1783079"/>
              <a:gd name="connsiteY7" fmla="*/ 1485893 h 1783079"/>
              <a:gd name="connsiteX8" fmla="*/ 0 w 1783079"/>
              <a:gd name="connsiteY8" fmla="*/ 297186 h 178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83079" h="1783079">
                <a:moveTo>
                  <a:pt x="0" y="297186"/>
                </a:moveTo>
                <a:cubicBezTo>
                  <a:pt x="0" y="133055"/>
                  <a:pt x="133055" y="0"/>
                  <a:pt x="297186" y="0"/>
                </a:cubicBezTo>
                <a:lnTo>
                  <a:pt x="1485893" y="0"/>
                </a:lnTo>
                <a:cubicBezTo>
                  <a:pt x="1650024" y="0"/>
                  <a:pt x="1783079" y="133055"/>
                  <a:pt x="1783079" y="297186"/>
                </a:cubicBezTo>
                <a:lnTo>
                  <a:pt x="1783079" y="1485893"/>
                </a:lnTo>
                <a:cubicBezTo>
                  <a:pt x="1783079" y="1650024"/>
                  <a:pt x="1650024" y="1783079"/>
                  <a:pt x="1485893" y="1783079"/>
                </a:cubicBezTo>
                <a:lnTo>
                  <a:pt x="297186" y="1783079"/>
                </a:lnTo>
                <a:cubicBezTo>
                  <a:pt x="133055" y="1783079"/>
                  <a:pt x="0" y="1650024"/>
                  <a:pt x="0" y="1485893"/>
                </a:cubicBezTo>
                <a:lnTo>
                  <a:pt x="0" y="297186"/>
                </a:lnTo>
                <a:close/>
              </a:path>
            </a:pathLst>
          </a:custGeom>
          <a:solidFill>
            <a:schemeClr val="accent2"/>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spcFirstLastPara="0" vert="horz" wrap="square" lIns="178483" tIns="178483" rIns="178483" bIns="178483" numCol="1" spcCol="1270" anchor="ctr" anchorCtr="0">
            <a:noAutofit/>
          </a:bodyPr>
          <a:lstStyle/>
          <a:p>
            <a:pPr lvl="0" algn="ctr" defTabSz="1066800">
              <a:lnSpc>
                <a:spcPct val="90000"/>
              </a:lnSpc>
              <a:spcAft>
                <a:spcPct val="35000"/>
              </a:spcAft>
            </a:pPr>
            <a:r>
              <a:rPr lang="en-US" sz="2400" b="1" dirty="0"/>
              <a:t>detection</a:t>
            </a:r>
            <a:endParaRPr lang="en-US" sz="2400" kern="1200" dirty="0"/>
          </a:p>
        </p:txBody>
      </p:sp>
      <p:sp>
        <p:nvSpPr>
          <p:cNvPr id="45" name="TextBox 44"/>
          <p:cNvSpPr txBox="1"/>
          <p:nvPr/>
        </p:nvSpPr>
        <p:spPr>
          <a:xfrm>
            <a:off x="3419872" y="2989401"/>
            <a:ext cx="2209800" cy="1015663"/>
          </a:xfrm>
          <a:prstGeom prst="rect">
            <a:avLst/>
          </a:prstGeom>
          <a:noFill/>
        </p:spPr>
        <p:txBody>
          <a:bodyPr wrap="square" rtlCol="0">
            <a:spAutoFit/>
          </a:bodyPr>
          <a:lstStyle/>
          <a:p>
            <a:pPr algn="ctr"/>
            <a:r>
              <a:rPr lang="en-US" sz="2000" b="1" dirty="0"/>
              <a:t>complementary courses of action</a:t>
            </a:r>
          </a:p>
        </p:txBody>
      </p:sp>
      <p:sp>
        <p:nvSpPr>
          <p:cNvPr id="2" name="Slide Number Placeholder 1"/>
          <p:cNvSpPr>
            <a:spLocks noGrp="1"/>
          </p:cNvSpPr>
          <p:nvPr>
            <p:ph type="sldNum" sz="quarter" idx="11"/>
          </p:nvPr>
        </p:nvSpPr>
        <p:spPr/>
        <p:txBody>
          <a:bodyPr/>
          <a:lstStyle/>
          <a:p>
            <a:fld id="{5F36C9FC-DA22-1F47-8722-58727A1D436E}" type="slidenum">
              <a:rPr lang="en-US" smtClean="0"/>
              <a:pPr/>
              <a:t>20</a:t>
            </a:fld>
            <a:endParaRPr lang="en-US" dirty="0"/>
          </a:p>
        </p:txBody>
      </p:sp>
    </p:spTree>
    <p:extLst>
      <p:ext uri="{BB962C8B-B14F-4D97-AF65-F5344CB8AC3E}">
        <p14:creationId xmlns:p14="http://schemas.microsoft.com/office/powerpoint/2010/main" val="351231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t>Security Mechanism</a:t>
            </a:r>
            <a:endParaRPr lang="en-AU"/>
          </a:p>
        </p:txBody>
      </p:sp>
      <p:sp>
        <p:nvSpPr>
          <p:cNvPr id="40962" name="Rectangle 3"/>
          <p:cNvSpPr>
            <a:spLocks noGrp="1" noChangeArrowheads="1"/>
          </p:cNvSpPr>
          <p:nvPr>
            <p:ph idx="1"/>
          </p:nvPr>
        </p:nvSpPr>
        <p:spPr>
          <a:xfrm>
            <a:off x="287338" y="1306513"/>
            <a:ext cx="8856662" cy="4975225"/>
          </a:xfrm>
        </p:spPr>
        <p:txBody>
          <a:bodyPr/>
          <a:lstStyle/>
          <a:p>
            <a:pPr eaLnBrk="1" hangingPunct="1"/>
            <a:r>
              <a:rPr lang="en-US" dirty="0"/>
              <a:t>Feature designed to</a:t>
            </a:r>
          </a:p>
          <a:p>
            <a:pPr lvl="1" eaLnBrk="1" hangingPunct="1"/>
            <a:r>
              <a:rPr lang="en-GB" dirty="0">
                <a:solidFill>
                  <a:srgbClr val="FF0000"/>
                </a:solidFill>
              </a:rPr>
              <a:t>Prevent</a:t>
            </a:r>
            <a:r>
              <a:rPr lang="en-GB" dirty="0"/>
              <a:t> attackers from violating security policy</a:t>
            </a:r>
          </a:p>
          <a:p>
            <a:pPr lvl="1" eaLnBrk="1" hangingPunct="1"/>
            <a:r>
              <a:rPr lang="en-GB" dirty="0">
                <a:solidFill>
                  <a:srgbClr val="FF0000"/>
                </a:solidFill>
              </a:rPr>
              <a:t>Detect</a:t>
            </a:r>
            <a:r>
              <a:rPr lang="en-GB" dirty="0"/>
              <a:t> attackers’ violation of security policy</a:t>
            </a:r>
          </a:p>
          <a:p>
            <a:pPr lvl="1"/>
            <a:r>
              <a:rPr lang="en-GB" dirty="0">
                <a:solidFill>
                  <a:srgbClr val="FF0000"/>
                </a:solidFill>
              </a:rPr>
              <a:t>Response</a:t>
            </a:r>
            <a:r>
              <a:rPr lang="en-GB" dirty="0"/>
              <a:t> to mitigate attack</a:t>
            </a:r>
          </a:p>
          <a:p>
            <a:pPr lvl="1" eaLnBrk="1" hangingPunct="1"/>
            <a:r>
              <a:rPr lang="en-GB" dirty="0">
                <a:solidFill>
                  <a:srgbClr val="FF0000"/>
                </a:solidFill>
              </a:rPr>
              <a:t>Recover, </a:t>
            </a:r>
            <a:r>
              <a:rPr lang="en-GB" dirty="0"/>
              <a:t>continue to function correctly even if attack succeeds</a:t>
            </a:r>
          </a:p>
          <a:p>
            <a:pPr lvl="2"/>
            <a:endParaRPr lang="en-AU" dirty="0"/>
          </a:p>
          <a:p>
            <a:pPr eaLnBrk="1" hangingPunct="1"/>
            <a:r>
              <a:rPr lang="en-AU" dirty="0"/>
              <a:t>No single mechanism that will support all services</a:t>
            </a:r>
          </a:p>
          <a:p>
            <a:pPr lvl="1" eaLnBrk="1" hangingPunct="1"/>
            <a:r>
              <a:rPr lang="en-AU" dirty="0"/>
              <a:t>Authentication, authorization, availability, confidentiality, integrity, non-repudiation</a:t>
            </a:r>
          </a:p>
        </p:txBody>
      </p:sp>
      <p:sp>
        <p:nvSpPr>
          <p:cNvPr id="39941"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10D9AB0-0938-46AB-B1E6-2002CC52FFDF}" type="slidenum">
              <a:rPr lang="en-US" sz="1200" smtClean="0">
                <a:solidFill>
                  <a:schemeClr val="bg1"/>
                </a:solidFill>
              </a:rPr>
              <a:pPr/>
              <a:t>21</a:t>
            </a:fld>
            <a:endParaRPr lang="en-US" sz="1200">
              <a:solidFill>
                <a:schemeClr val="bg1"/>
              </a:solidFill>
            </a:endParaRPr>
          </a:p>
        </p:txBody>
      </p:sp>
    </p:spTree>
    <p:extLst>
      <p:ext uri="{BB962C8B-B14F-4D97-AF65-F5344CB8AC3E}">
        <p14:creationId xmlns:p14="http://schemas.microsoft.com/office/powerpoint/2010/main" val="6017742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40962">
                                            <p:txEl>
                                              <p:pRg st="1" end="1"/>
                                            </p:txEl>
                                          </p:spTgt>
                                        </p:tgtEl>
                                        <p:attrNameLst>
                                          <p:attrName>style.visibility</p:attrName>
                                        </p:attrNameLst>
                                      </p:cBhvr>
                                      <p:to>
                                        <p:strVal val="visible"/>
                                      </p:to>
                                    </p:set>
                                    <p:animEffect transition="in" filter="randombar(horizontal)">
                                      <p:cBhvr>
                                        <p:cTn id="7" dur="500"/>
                                        <p:tgtEl>
                                          <p:spTgt spid="4096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0962">
                                            <p:txEl>
                                              <p:pRg st="2" end="2"/>
                                            </p:txEl>
                                          </p:spTgt>
                                        </p:tgtEl>
                                        <p:attrNameLst>
                                          <p:attrName>style.visibility</p:attrName>
                                        </p:attrNameLst>
                                      </p:cBhvr>
                                      <p:to>
                                        <p:strVal val="visible"/>
                                      </p:to>
                                    </p:set>
                                    <p:animEffect transition="in" filter="randombar(horizontal)">
                                      <p:cBhvr>
                                        <p:cTn id="12" dur="500"/>
                                        <p:tgtEl>
                                          <p:spTgt spid="4096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0962">
                                            <p:txEl>
                                              <p:pRg st="3" end="3"/>
                                            </p:txEl>
                                          </p:spTgt>
                                        </p:tgtEl>
                                        <p:attrNameLst>
                                          <p:attrName>style.visibility</p:attrName>
                                        </p:attrNameLst>
                                      </p:cBhvr>
                                      <p:to>
                                        <p:strVal val="visible"/>
                                      </p:to>
                                    </p:set>
                                    <p:animEffect transition="in" filter="randombar(horizontal)">
                                      <p:cBhvr>
                                        <p:cTn id="17" dur="500"/>
                                        <p:tgtEl>
                                          <p:spTgt spid="4096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0962">
                                            <p:txEl>
                                              <p:pRg st="4" end="4"/>
                                            </p:txEl>
                                          </p:spTgt>
                                        </p:tgtEl>
                                        <p:attrNameLst>
                                          <p:attrName>style.visibility</p:attrName>
                                        </p:attrNameLst>
                                      </p:cBhvr>
                                      <p:to>
                                        <p:strVal val="visible"/>
                                      </p:to>
                                    </p:set>
                                    <p:animEffect transition="in" filter="randombar(horizontal)">
                                      <p:cBhvr>
                                        <p:cTn id="22" dur="500"/>
                                        <p:tgtEl>
                                          <p:spTgt spid="4096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96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96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5.pdf"/>
          <p:cNvPicPr>
            <a:picLocks noChangeAspect="1"/>
          </p:cNvPicPr>
          <p:nvPr/>
        </p:nvPicPr>
        <p:blipFill rotWithShape="1">
          <a:blip r:embed="rId3"/>
          <a:srcRect t="6151" b="26348"/>
          <a:stretch/>
        </p:blipFill>
        <p:spPr>
          <a:xfrm>
            <a:off x="1547664" y="1010059"/>
            <a:ext cx="6120680" cy="5346684"/>
          </a:xfrm>
          <a:prstGeom prst="rect">
            <a:avLst/>
          </a:prstGeom>
          <a:solidFill>
            <a:schemeClr val="bg2">
              <a:lumMod val="20000"/>
              <a:lumOff val="80000"/>
            </a:schemeClr>
          </a:solidFill>
        </p:spPr>
      </p:pic>
      <p:sp>
        <p:nvSpPr>
          <p:cNvPr id="235522" name="Rectangle 2"/>
          <p:cNvSpPr>
            <a:spLocks noGrp="1" noChangeArrowheads="1"/>
          </p:cNvSpPr>
          <p:nvPr>
            <p:ph type="title"/>
          </p:nvPr>
        </p:nvSpPr>
        <p:spPr/>
        <p:txBody>
          <a:bodyPr/>
          <a:lstStyle/>
          <a:p>
            <a:r>
              <a:rPr lang="en-US" dirty="0"/>
              <a:t>Security Technologies Used</a:t>
            </a:r>
          </a:p>
        </p:txBody>
      </p:sp>
      <p:sp>
        <p:nvSpPr>
          <p:cNvPr id="6" name="Slide Number Placeholder 5"/>
          <p:cNvSpPr>
            <a:spLocks noGrp="1"/>
          </p:cNvSpPr>
          <p:nvPr>
            <p:ph type="sldNum" sz="quarter" idx="11"/>
          </p:nvPr>
        </p:nvSpPr>
        <p:spPr/>
        <p:txBody>
          <a:bodyPr/>
          <a:lstStyle/>
          <a:p>
            <a:fld id="{5F36C9FC-DA22-1F47-8722-58727A1D436E}" type="slidenum">
              <a:rPr lang="en-US" smtClean="0"/>
              <a:pPr/>
              <a:t>22</a:t>
            </a:fld>
            <a:endParaRPr lang="en-US" dirty="0"/>
          </a:p>
        </p:txBody>
      </p:sp>
    </p:spTree>
    <p:extLst>
      <p:ext uri="{BB962C8B-B14F-4D97-AF65-F5344CB8AC3E}">
        <p14:creationId xmlns:p14="http://schemas.microsoft.com/office/powerpoint/2010/main" val="1766078179"/>
      </p:ext>
    </p:extLst>
  </p:cSld>
  <p:clrMapOvr>
    <a:masterClrMapping/>
  </p:clrMapOvr>
  <p:transition spd="slow">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a:t>Computer Security Strategy</a:t>
            </a:r>
            <a:endParaRPr lang="en-US" dirty="0"/>
          </a:p>
        </p:txBody>
      </p:sp>
      <p:sp>
        <p:nvSpPr>
          <p:cNvPr id="5" name="Freeform 4"/>
          <p:cNvSpPr/>
          <p:nvPr/>
        </p:nvSpPr>
        <p:spPr>
          <a:xfrm>
            <a:off x="458204" y="2388490"/>
            <a:ext cx="2350740" cy="1175370"/>
          </a:xfrm>
          <a:custGeom>
            <a:avLst/>
            <a:gdLst>
              <a:gd name="connsiteX0" fmla="*/ 0 w 2350740"/>
              <a:gd name="connsiteY0" fmla="*/ 117537 h 1175370"/>
              <a:gd name="connsiteX1" fmla="*/ 117537 w 2350740"/>
              <a:gd name="connsiteY1" fmla="*/ 0 h 1175370"/>
              <a:gd name="connsiteX2" fmla="*/ 2233203 w 2350740"/>
              <a:gd name="connsiteY2" fmla="*/ 0 h 1175370"/>
              <a:gd name="connsiteX3" fmla="*/ 2350740 w 2350740"/>
              <a:gd name="connsiteY3" fmla="*/ 117537 h 1175370"/>
              <a:gd name="connsiteX4" fmla="*/ 2350740 w 2350740"/>
              <a:gd name="connsiteY4" fmla="*/ 1057833 h 1175370"/>
              <a:gd name="connsiteX5" fmla="*/ 2233203 w 2350740"/>
              <a:gd name="connsiteY5" fmla="*/ 1175370 h 1175370"/>
              <a:gd name="connsiteX6" fmla="*/ 117537 w 2350740"/>
              <a:gd name="connsiteY6" fmla="*/ 1175370 h 1175370"/>
              <a:gd name="connsiteX7" fmla="*/ 0 w 2350740"/>
              <a:gd name="connsiteY7" fmla="*/ 1057833 h 1175370"/>
              <a:gd name="connsiteX8" fmla="*/ 0 w 2350740"/>
              <a:gd name="connsiteY8" fmla="*/ 117537 h 1175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0740" h="1175370">
                <a:moveTo>
                  <a:pt x="0" y="117537"/>
                </a:moveTo>
                <a:cubicBezTo>
                  <a:pt x="0" y="52623"/>
                  <a:pt x="52623" y="0"/>
                  <a:pt x="117537" y="0"/>
                </a:cubicBezTo>
                <a:lnTo>
                  <a:pt x="2233203" y="0"/>
                </a:lnTo>
                <a:cubicBezTo>
                  <a:pt x="2298117" y="0"/>
                  <a:pt x="2350740" y="52623"/>
                  <a:pt x="2350740" y="117537"/>
                </a:cubicBezTo>
                <a:lnTo>
                  <a:pt x="2350740" y="1057833"/>
                </a:lnTo>
                <a:cubicBezTo>
                  <a:pt x="2350740" y="1122747"/>
                  <a:pt x="2298117" y="1175370"/>
                  <a:pt x="2233203" y="1175370"/>
                </a:cubicBezTo>
                <a:lnTo>
                  <a:pt x="117537" y="1175370"/>
                </a:lnTo>
                <a:cubicBezTo>
                  <a:pt x="52623" y="1175370"/>
                  <a:pt x="0" y="1122747"/>
                  <a:pt x="0" y="1057833"/>
                </a:cubicBezTo>
                <a:lnTo>
                  <a:pt x="0" y="117537"/>
                </a:lnTo>
                <a:close/>
              </a:path>
            </a:pathLst>
          </a:custGeom>
          <a:solidFill>
            <a:schemeClr val="accent2"/>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spcFirstLastPara="0" vert="horz" wrap="square" lIns="80145" tIns="64905" rIns="80145" bIns="64905" numCol="1" spcCol="1270" anchor="ctr" anchorCtr="0">
            <a:noAutofit/>
          </a:bodyPr>
          <a:lstStyle/>
          <a:p>
            <a:pPr lvl="0" algn="ctr" defTabSz="1066800" rtl="0">
              <a:lnSpc>
                <a:spcPct val="90000"/>
              </a:lnSpc>
              <a:spcBef>
                <a:spcPct val="0"/>
              </a:spcBef>
              <a:spcAft>
                <a:spcPct val="35000"/>
              </a:spcAft>
            </a:pPr>
            <a:r>
              <a:rPr lang="en-US" sz="2400" b="1" kern="1200" dirty="0"/>
              <a:t>Specification &amp;  policy</a:t>
            </a:r>
            <a:endParaRPr lang="en-US" sz="2400" kern="1200" dirty="0"/>
          </a:p>
        </p:txBody>
      </p:sp>
      <p:sp>
        <p:nvSpPr>
          <p:cNvPr id="6" name="Freeform 5"/>
          <p:cNvSpPr/>
          <p:nvPr/>
        </p:nvSpPr>
        <p:spPr>
          <a:xfrm>
            <a:off x="693278" y="3563860"/>
            <a:ext cx="235074" cy="881527"/>
          </a:xfrm>
          <a:custGeom>
            <a:avLst/>
            <a:gdLst/>
            <a:ahLst/>
            <a:cxnLst/>
            <a:rect l="0" t="0" r="0" b="0"/>
            <a:pathLst>
              <a:path>
                <a:moveTo>
                  <a:pt x="0" y="0"/>
                </a:moveTo>
                <a:lnTo>
                  <a:pt x="0" y="881527"/>
                </a:lnTo>
                <a:lnTo>
                  <a:pt x="235074" y="881527"/>
                </a:lnTo>
              </a:path>
            </a:pathLst>
          </a:custGeom>
          <a:noFill/>
        </p:spPr>
        <p:style>
          <a:lnRef idx="1">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 name="Freeform 6"/>
          <p:cNvSpPr/>
          <p:nvPr/>
        </p:nvSpPr>
        <p:spPr>
          <a:xfrm>
            <a:off x="928352" y="3857702"/>
            <a:ext cx="1880592" cy="1175370"/>
          </a:xfrm>
          <a:custGeom>
            <a:avLst/>
            <a:gdLst>
              <a:gd name="connsiteX0" fmla="*/ 0 w 1880592"/>
              <a:gd name="connsiteY0" fmla="*/ 117537 h 1175370"/>
              <a:gd name="connsiteX1" fmla="*/ 117537 w 1880592"/>
              <a:gd name="connsiteY1" fmla="*/ 0 h 1175370"/>
              <a:gd name="connsiteX2" fmla="*/ 1763055 w 1880592"/>
              <a:gd name="connsiteY2" fmla="*/ 0 h 1175370"/>
              <a:gd name="connsiteX3" fmla="*/ 1880592 w 1880592"/>
              <a:gd name="connsiteY3" fmla="*/ 117537 h 1175370"/>
              <a:gd name="connsiteX4" fmla="*/ 1880592 w 1880592"/>
              <a:gd name="connsiteY4" fmla="*/ 1057833 h 1175370"/>
              <a:gd name="connsiteX5" fmla="*/ 1763055 w 1880592"/>
              <a:gd name="connsiteY5" fmla="*/ 1175370 h 1175370"/>
              <a:gd name="connsiteX6" fmla="*/ 117537 w 1880592"/>
              <a:gd name="connsiteY6" fmla="*/ 1175370 h 1175370"/>
              <a:gd name="connsiteX7" fmla="*/ 0 w 1880592"/>
              <a:gd name="connsiteY7" fmla="*/ 1057833 h 1175370"/>
              <a:gd name="connsiteX8" fmla="*/ 0 w 1880592"/>
              <a:gd name="connsiteY8" fmla="*/ 117537 h 1175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0592" h="1175370">
                <a:moveTo>
                  <a:pt x="0" y="117537"/>
                </a:moveTo>
                <a:cubicBezTo>
                  <a:pt x="0" y="52623"/>
                  <a:pt x="52623" y="0"/>
                  <a:pt x="117537" y="0"/>
                </a:cubicBezTo>
                <a:lnTo>
                  <a:pt x="1763055" y="0"/>
                </a:lnTo>
                <a:cubicBezTo>
                  <a:pt x="1827969" y="0"/>
                  <a:pt x="1880592" y="52623"/>
                  <a:pt x="1880592" y="117537"/>
                </a:cubicBezTo>
                <a:lnTo>
                  <a:pt x="1880592" y="1057833"/>
                </a:lnTo>
                <a:cubicBezTo>
                  <a:pt x="1880592" y="1122747"/>
                  <a:pt x="1827969" y="1175370"/>
                  <a:pt x="1763055" y="1175370"/>
                </a:cubicBezTo>
                <a:lnTo>
                  <a:pt x="117537" y="1175370"/>
                </a:lnTo>
                <a:cubicBezTo>
                  <a:pt x="52623" y="1175370"/>
                  <a:pt x="0" y="1122747"/>
                  <a:pt x="0" y="1057833"/>
                </a:cubicBezTo>
                <a:lnTo>
                  <a:pt x="0" y="117537"/>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0620" tIns="58555" rIns="70620" bIns="58555" numCol="1" spcCol="1270" anchor="ctr" anchorCtr="0">
            <a:noAutofit/>
          </a:bodyPr>
          <a:lstStyle/>
          <a:p>
            <a:pPr lvl="0" algn="ctr" defTabSz="844550" rtl="0">
              <a:lnSpc>
                <a:spcPct val="90000"/>
              </a:lnSpc>
              <a:spcBef>
                <a:spcPct val="0"/>
              </a:spcBef>
              <a:spcAft>
                <a:spcPct val="35000"/>
              </a:spcAft>
            </a:pPr>
            <a:r>
              <a:rPr lang="en-US" sz="1900" b="1" kern="1200" dirty="0"/>
              <a:t>what is the security scheme supposed to do?</a:t>
            </a:r>
            <a:endParaRPr lang="en-US" sz="1900" kern="1200" dirty="0"/>
          </a:p>
        </p:txBody>
      </p:sp>
      <p:sp>
        <p:nvSpPr>
          <p:cNvPr id="8" name="Freeform 7"/>
          <p:cNvSpPr/>
          <p:nvPr/>
        </p:nvSpPr>
        <p:spPr>
          <a:xfrm>
            <a:off x="3396629" y="2388490"/>
            <a:ext cx="2350740" cy="1175370"/>
          </a:xfrm>
          <a:custGeom>
            <a:avLst/>
            <a:gdLst>
              <a:gd name="connsiteX0" fmla="*/ 0 w 2350740"/>
              <a:gd name="connsiteY0" fmla="*/ 117537 h 1175370"/>
              <a:gd name="connsiteX1" fmla="*/ 117537 w 2350740"/>
              <a:gd name="connsiteY1" fmla="*/ 0 h 1175370"/>
              <a:gd name="connsiteX2" fmla="*/ 2233203 w 2350740"/>
              <a:gd name="connsiteY2" fmla="*/ 0 h 1175370"/>
              <a:gd name="connsiteX3" fmla="*/ 2350740 w 2350740"/>
              <a:gd name="connsiteY3" fmla="*/ 117537 h 1175370"/>
              <a:gd name="connsiteX4" fmla="*/ 2350740 w 2350740"/>
              <a:gd name="connsiteY4" fmla="*/ 1057833 h 1175370"/>
              <a:gd name="connsiteX5" fmla="*/ 2233203 w 2350740"/>
              <a:gd name="connsiteY5" fmla="*/ 1175370 h 1175370"/>
              <a:gd name="connsiteX6" fmla="*/ 117537 w 2350740"/>
              <a:gd name="connsiteY6" fmla="*/ 1175370 h 1175370"/>
              <a:gd name="connsiteX7" fmla="*/ 0 w 2350740"/>
              <a:gd name="connsiteY7" fmla="*/ 1057833 h 1175370"/>
              <a:gd name="connsiteX8" fmla="*/ 0 w 2350740"/>
              <a:gd name="connsiteY8" fmla="*/ 117537 h 1175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0740" h="1175370">
                <a:moveTo>
                  <a:pt x="0" y="117537"/>
                </a:moveTo>
                <a:cubicBezTo>
                  <a:pt x="0" y="52623"/>
                  <a:pt x="52623" y="0"/>
                  <a:pt x="117537" y="0"/>
                </a:cubicBezTo>
                <a:lnTo>
                  <a:pt x="2233203" y="0"/>
                </a:lnTo>
                <a:cubicBezTo>
                  <a:pt x="2298117" y="0"/>
                  <a:pt x="2350740" y="52623"/>
                  <a:pt x="2350740" y="117537"/>
                </a:cubicBezTo>
                <a:lnTo>
                  <a:pt x="2350740" y="1057833"/>
                </a:lnTo>
                <a:cubicBezTo>
                  <a:pt x="2350740" y="1122747"/>
                  <a:pt x="2298117" y="1175370"/>
                  <a:pt x="2233203" y="1175370"/>
                </a:cubicBezTo>
                <a:lnTo>
                  <a:pt x="117537" y="1175370"/>
                </a:lnTo>
                <a:cubicBezTo>
                  <a:pt x="52623" y="1175370"/>
                  <a:pt x="0" y="1122747"/>
                  <a:pt x="0" y="1057833"/>
                </a:cubicBezTo>
                <a:lnTo>
                  <a:pt x="0" y="117537"/>
                </a:lnTo>
                <a:close/>
              </a:path>
            </a:pathLst>
          </a:custGeom>
          <a:solidFill>
            <a:schemeClr val="accent2"/>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spcFirstLastPara="0" vert="horz" wrap="square" lIns="80145" tIns="64905" rIns="80145" bIns="64905" numCol="1" spcCol="1270" anchor="ctr" anchorCtr="0">
            <a:noAutofit/>
          </a:bodyPr>
          <a:lstStyle/>
          <a:p>
            <a:pPr lvl="0" algn="ctr" defTabSz="1066800" rtl="0">
              <a:lnSpc>
                <a:spcPct val="90000"/>
              </a:lnSpc>
              <a:spcBef>
                <a:spcPct val="0"/>
              </a:spcBef>
              <a:spcAft>
                <a:spcPct val="35000"/>
              </a:spcAft>
            </a:pPr>
            <a:r>
              <a:rPr lang="en-US" sz="2400" b="1" kern="1200" dirty="0"/>
              <a:t>Implementation &amp; mechanisms</a:t>
            </a:r>
            <a:endParaRPr lang="en-US" sz="2400" kern="1200" dirty="0"/>
          </a:p>
        </p:txBody>
      </p:sp>
      <p:sp>
        <p:nvSpPr>
          <p:cNvPr id="9" name="Freeform 8"/>
          <p:cNvSpPr/>
          <p:nvPr/>
        </p:nvSpPr>
        <p:spPr>
          <a:xfrm>
            <a:off x="3631703" y="3563860"/>
            <a:ext cx="235074" cy="881527"/>
          </a:xfrm>
          <a:custGeom>
            <a:avLst/>
            <a:gdLst/>
            <a:ahLst/>
            <a:cxnLst/>
            <a:rect l="0" t="0" r="0" b="0"/>
            <a:pathLst>
              <a:path>
                <a:moveTo>
                  <a:pt x="0" y="0"/>
                </a:moveTo>
                <a:lnTo>
                  <a:pt x="0" y="881527"/>
                </a:lnTo>
                <a:lnTo>
                  <a:pt x="235074" y="881527"/>
                </a:lnTo>
              </a:path>
            </a:pathLst>
          </a:custGeom>
          <a:noFill/>
        </p:spPr>
        <p:style>
          <a:lnRef idx="1">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0" name="Freeform 9"/>
          <p:cNvSpPr/>
          <p:nvPr/>
        </p:nvSpPr>
        <p:spPr>
          <a:xfrm>
            <a:off x="3866777" y="3857702"/>
            <a:ext cx="1880592" cy="1175370"/>
          </a:xfrm>
          <a:custGeom>
            <a:avLst/>
            <a:gdLst>
              <a:gd name="connsiteX0" fmla="*/ 0 w 1880592"/>
              <a:gd name="connsiteY0" fmla="*/ 117537 h 1175370"/>
              <a:gd name="connsiteX1" fmla="*/ 117537 w 1880592"/>
              <a:gd name="connsiteY1" fmla="*/ 0 h 1175370"/>
              <a:gd name="connsiteX2" fmla="*/ 1763055 w 1880592"/>
              <a:gd name="connsiteY2" fmla="*/ 0 h 1175370"/>
              <a:gd name="connsiteX3" fmla="*/ 1880592 w 1880592"/>
              <a:gd name="connsiteY3" fmla="*/ 117537 h 1175370"/>
              <a:gd name="connsiteX4" fmla="*/ 1880592 w 1880592"/>
              <a:gd name="connsiteY4" fmla="*/ 1057833 h 1175370"/>
              <a:gd name="connsiteX5" fmla="*/ 1763055 w 1880592"/>
              <a:gd name="connsiteY5" fmla="*/ 1175370 h 1175370"/>
              <a:gd name="connsiteX6" fmla="*/ 117537 w 1880592"/>
              <a:gd name="connsiteY6" fmla="*/ 1175370 h 1175370"/>
              <a:gd name="connsiteX7" fmla="*/ 0 w 1880592"/>
              <a:gd name="connsiteY7" fmla="*/ 1057833 h 1175370"/>
              <a:gd name="connsiteX8" fmla="*/ 0 w 1880592"/>
              <a:gd name="connsiteY8" fmla="*/ 117537 h 1175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0592" h="1175370">
                <a:moveTo>
                  <a:pt x="0" y="117537"/>
                </a:moveTo>
                <a:cubicBezTo>
                  <a:pt x="0" y="52623"/>
                  <a:pt x="52623" y="0"/>
                  <a:pt x="117537" y="0"/>
                </a:cubicBezTo>
                <a:lnTo>
                  <a:pt x="1763055" y="0"/>
                </a:lnTo>
                <a:cubicBezTo>
                  <a:pt x="1827969" y="0"/>
                  <a:pt x="1880592" y="52623"/>
                  <a:pt x="1880592" y="117537"/>
                </a:cubicBezTo>
                <a:lnTo>
                  <a:pt x="1880592" y="1057833"/>
                </a:lnTo>
                <a:cubicBezTo>
                  <a:pt x="1880592" y="1122747"/>
                  <a:pt x="1827969" y="1175370"/>
                  <a:pt x="1763055" y="1175370"/>
                </a:cubicBezTo>
                <a:lnTo>
                  <a:pt x="117537" y="1175370"/>
                </a:lnTo>
                <a:cubicBezTo>
                  <a:pt x="52623" y="1175370"/>
                  <a:pt x="0" y="1122747"/>
                  <a:pt x="0" y="1057833"/>
                </a:cubicBezTo>
                <a:lnTo>
                  <a:pt x="0" y="117537"/>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0620" tIns="58555" rIns="70620" bIns="58555" numCol="1" spcCol="1270" anchor="ctr" anchorCtr="0">
            <a:noAutofit/>
          </a:bodyPr>
          <a:lstStyle/>
          <a:p>
            <a:pPr lvl="0" algn="ctr" defTabSz="844550" rtl="0">
              <a:lnSpc>
                <a:spcPct val="90000"/>
              </a:lnSpc>
              <a:spcBef>
                <a:spcPct val="0"/>
              </a:spcBef>
              <a:spcAft>
                <a:spcPct val="35000"/>
              </a:spcAft>
            </a:pPr>
            <a:r>
              <a:rPr lang="en-US" sz="1900" b="1" kern="1200" dirty="0"/>
              <a:t>how does it do it?</a:t>
            </a:r>
          </a:p>
        </p:txBody>
      </p:sp>
      <p:sp>
        <p:nvSpPr>
          <p:cNvPr id="11" name="Freeform 10"/>
          <p:cNvSpPr/>
          <p:nvPr/>
        </p:nvSpPr>
        <p:spPr>
          <a:xfrm>
            <a:off x="6335055" y="2388490"/>
            <a:ext cx="2350740" cy="1175370"/>
          </a:xfrm>
          <a:custGeom>
            <a:avLst/>
            <a:gdLst>
              <a:gd name="connsiteX0" fmla="*/ 0 w 2350740"/>
              <a:gd name="connsiteY0" fmla="*/ 117537 h 1175370"/>
              <a:gd name="connsiteX1" fmla="*/ 117537 w 2350740"/>
              <a:gd name="connsiteY1" fmla="*/ 0 h 1175370"/>
              <a:gd name="connsiteX2" fmla="*/ 2233203 w 2350740"/>
              <a:gd name="connsiteY2" fmla="*/ 0 h 1175370"/>
              <a:gd name="connsiteX3" fmla="*/ 2350740 w 2350740"/>
              <a:gd name="connsiteY3" fmla="*/ 117537 h 1175370"/>
              <a:gd name="connsiteX4" fmla="*/ 2350740 w 2350740"/>
              <a:gd name="connsiteY4" fmla="*/ 1057833 h 1175370"/>
              <a:gd name="connsiteX5" fmla="*/ 2233203 w 2350740"/>
              <a:gd name="connsiteY5" fmla="*/ 1175370 h 1175370"/>
              <a:gd name="connsiteX6" fmla="*/ 117537 w 2350740"/>
              <a:gd name="connsiteY6" fmla="*/ 1175370 h 1175370"/>
              <a:gd name="connsiteX7" fmla="*/ 0 w 2350740"/>
              <a:gd name="connsiteY7" fmla="*/ 1057833 h 1175370"/>
              <a:gd name="connsiteX8" fmla="*/ 0 w 2350740"/>
              <a:gd name="connsiteY8" fmla="*/ 117537 h 1175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0740" h="1175370">
                <a:moveTo>
                  <a:pt x="0" y="117537"/>
                </a:moveTo>
                <a:cubicBezTo>
                  <a:pt x="0" y="52623"/>
                  <a:pt x="52623" y="0"/>
                  <a:pt x="117537" y="0"/>
                </a:cubicBezTo>
                <a:lnTo>
                  <a:pt x="2233203" y="0"/>
                </a:lnTo>
                <a:cubicBezTo>
                  <a:pt x="2298117" y="0"/>
                  <a:pt x="2350740" y="52623"/>
                  <a:pt x="2350740" y="117537"/>
                </a:cubicBezTo>
                <a:lnTo>
                  <a:pt x="2350740" y="1057833"/>
                </a:lnTo>
                <a:cubicBezTo>
                  <a:pt x="2350740" y="1122747"/>
                  <a:pt x="2298117" y="1175370"/>
                  <a:pt x="2233203" y="1175370"/>
                </a:cubicBezTo>
                <a:lnTo>
                  <a:pt x="117537" y="1175370"/>
                </a:lnTo>
                <a:cubicBezTo>
                  <a:pt x="52623" y="1175370"/>
                  <a:pt x="0" y="1122747"/>
                  <a:pt x="0" y="1057833"/>
                </a:cubicBezTo>
                <a:lnTo>
                  <a:pt x="0" y="117537"/>
                </a:lnTo>
                <a:close/>
              </a:path>
            </a:pathLst>
          </a:custGeom>
          <a:solidFill>
            <a:schemeClr val="accent2"/>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spcFirstLastPara="0" vert="horz" wrap="square" lIns="80145" tIns="64905" rIns="80145" bIns="64905" numCol="1" spcCol="1270" anchor="ctr" anchorCtr="0">
            <a:noAutofit/>
          </a:bodyPr>
          <a:lstStyle/>
          <a:p>
            <a:pPr lvl="0" algn="ctr" defTabSz="1066800" rtl="0">
              <a:lnSpc>
                <a:spcPct val="90000"/>
              </a:lnSpc>
              <a:spcBef>
                <a:spcPct val="0"/>
              </a:spcBef>
              <a:spcAft>
                <a:spcPct val="35000"/>
              </a:spcAft>
            </a:pPr>
            <a:r>
              <a:rPr lang="en-US" sz="2400" b="1" kern="1200" dirty="0"/>
              <a:t>Correctness &amp; assurance</a:t>
            </a:r>
            <a:endParaRPr lang="en-US" sz="2400" kern="1200" dirty="0"/>
          </a:p>
        </p:txBody>
      </p:sp>
      <p:sp>
        <p:nvSpPr>
          <p:cNvPr id="12" name="Freeform 11"/>
          <p:cNvSpPr/>
          <p:nvPr/>
        </p:nvSpPr>
        <p:spPr>
          <a:xfrm>
            <a:off x="6570129" y="3563860"/>
            <a:ext cx="235074" cy="881527"/>
          </a:xfrm>
          <a:custGeom>
            <a:avLst/>
            <a:gdLst/>
            <a:ahLst/>
            <a:cxnLst/>
            <a:rect l="0" t="0" r="0" b="0"/>
            <a:pathLst>
              <a:path>
                <a:moveTo>
                  <a:pt x="0" y="0"/>
                </a:moveTo>
                <a:lnTo>
                  <a:pt x="0" y="881527"/>
                </a:lnTo>
                <a:lnTo>
                  <a:pt x="235074" y="881527"/>
                </a:lnTo>
              </a:path>
            </a:pathLst>
          </a:custGeom>
          <a:noFill/>
        </p:spPr>
        <p:style>
          <a:lnRef idx="1">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3" name="Freeform 12"/>
          <p:cNvSpPr/>
          <p:nvPr/>
        </p:nvSpPr>
        <p:spPr>
          <a:xfrm>
            <a:off x="6805203" y="3857702"/>
            <a:ext cx="1880592" cy="1175370"/>
          </a:xfrm>
          <a:custGeom>
            <a:avLst/>
            <a:gdLst>
              <a:gd name="connsiteX0" fmla="*/ 0 w 1880592"/>
              <a:gd name="connsiteY0" fmla="*/ 117537 h 1175370"/>
              <a:gd name="connsiteX1" fmla="*/ 117537 w 1880592"/>
              <a:gd name="connsiteY1" fmla="*/ 0 h 1175370"/>
              <a:gd name="connsiteX2" fmla="*/ 1763055 w 1880592"/>
              <a:gd name="connsiteY2" fmla="*/ 0 h 1175370"/>
              <a:gd name="connsiteX3" fmla="*/ 1880592 w 1880592"/>
              <a:gd name="connsiteY3" fmla="*/ 117537 h 1175370"/>
              <a:gd name="connsiteX4" fmla="*/ 1880592 w 1880592"/>
              <a:gd name="connsiteY4" fmla="*/ 1057833 h 1175370"/>
              <a:gd name="connsiteX5" fmla="*/ 1763055 w 1880592"/>
              <a:gd name="connsiteY5" fmla="*/ 1175370 h 1175370"/>
              <a:gd name="connsiteX6" fmla="*/ 117537 w 1880592"/>
              <a:gd name="connsiteY6" fmla="*/ 1175370 h 1175370"/>
              <a:gd name="connsiteX7" fmla="*/ 0 w 1880592"/>
              <a:gd name="connsiteY7" fmla="*/ 1057833 h 1175370"/>
              <a:gd name="connsiteX8" fmla="*/ 0 w 1880592"/>
              <a:gd name="connsiteY8" fmla="*/ 117537 h 1175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0592" h="1175370">
                <a:moveTo>
                  <a:pt x="0" y="117537"/>
                </a:moveTo>
                <a:cubicBezTo>
                  <a:pt x="0" y="52623"/>
                  <a:pt x="52623" y="0"/>
                  <a:pt x="117537" y="0"/>
                </a:cubicBezTo>
                <a:lnTo>
                  <a:pt x="1763055" y="0"/>
                </a:lnTo>
                <a:cubicBezTo>
                  <a:pt x="1827969" y="0"/>
                  <a:pt x="1880592" y="52623"/>
                  <a:pt x="1880592" y="117537"/>
                </a:cubicBezTo>
                <a:lnTo>
                  <a:pt x="1880592" y="1057833"/>
                </a:lnTo>
                <a:cubicBezTo>
                  <a:pt x="1880592" y="1122747"/>
                  <a:pt x="1827969" y="1175370"/>
                  <a:pt x="1763055" y="1175370"/>
                </a:cubicBezTo>
                <a:lnTo>
                  <a:pt x="117537" y="1175370"/>
                </a:lnTo>
                <a:cubicBezTo>
                  <a:pt x="52623" y="1175370"/>
                  <a:pt x="0" y="1122747"/>
                  <a:pt x="0" y="1057833"/>
                </a:cubicBezTo>
                <a:lnTo>
                  <a:pt x="0" y="117537"/>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0620" tIns="58555" rIns="70620" bIns="58555" numCol="1" spcCol="1270" anchor="ctr" anchorCtr="0">
            <a:noAutofit/>
          </a:bodyPr>
          <a:lstStyle/>
          <a:p>
            <a:pPr lvl="0" algn="ctr" defTabSz="844550" rtl="0">
              <a:lnSpc>
                <a:spcPct val="90000"/>
              </a:lnSpc>
              <a:spcBef>
                <a:spcPct val="0"/>
              </a:spcBef>
              <a:spcAft>
                <a:spcPct val="35000"/>
              </a:spcAft>
            </a:pPr>
            <a:r>
              <a:rPr lang="en-US" sz="1900" b="1" kern="1200" dirty="0"/>
              <a:t>does it really work?</a:t>
            </a:r>
          </a:p>
        </p:txBody>
      </p:sp>
      <p:sp>
        <p:nvSpPr>
          <p:cNvPr id="2" name="Slide Number Placeholder 1"/>
          <p:cNvSpPr>
            <a:spLocks noGrp="1"/>
          </p:cNvSpPr>
          <p:nvPr>
            <p:ph type="sldNum" sz="quarter" idx="11"/>
          </p:nvPr>
        </p:nvSpPr>
        <p:spPr/>
        <p:txBody>
          <a:bodyPr/>
          <a:lstStyle/>
          <a:p>
            <a:fld id="{5F36C9FC-DA22-1F47-8722-58727A1D436E}" type="slidenum">
              <a:rPr lang="en-US" smtClean="0"/>
              <a:pPr/>
              <a:t>23</a:t>
            </a:fld>
            <a:endParaRPr lang="en-US" dirty="0"/>
          </a:p>
        </p:txBody>
      </p:sp>
    </p:spTree>
    <p:extLst>
      <p:ext uri="{BB962C8B-B14F-4D97-AF65-F5344CB8AC3E}">
        <p14:creationId xmlns:p14="http://schemas.microsoft.com/office/powerpoint/2010/main" val="290781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animEffect transition="in" filter="fade">
                                      <p:cBhvr>
                                        <p:cTn id="26" dur="500"/>
                                        <p:tgtEl>
                                          <p:spTgt spid="11"/>
                                        </p:tgtEl>
                                      </p:cBhvr>
                                    </p:animEffect>
                                  </p:childTnLst>
                                </p:cTn>
                              </p:par>
                              <p:par>
                                <p:cTn id="27" presetID="53" presetClass="entr" presetSubtype="16"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Effect transition="in" filter="fade">
                                      <p:cBhvr>
                                        <p:cTn id="31" dur="500"/>
                                        <p:tgtEl>
                                          <p:spTgt spid="12"/>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500" fill="hold"/>
                                        <p:tgtEl>
                                          <p:spTgt spid="13"/>
                                        </p:tgtEl>
                                        <p:attrNameLst>
                                          <p:attrName>ppt_w</p:attrName>
                                        </p:attrNameLst>
                                      </p:cBhvr>
                                      <p:tavLst>
                                        <p:tav tm="0">
                                          <p:val>
                                            <p:fltVal val="0"/>
                                          </p:val>
                                        </p:tav>
                                        <p:tav tm="100000">
                                          <p:val>
                                            <p:strVal val="#ppt_w"/>
                                          </p:val>
                                        </p:tav>
                                      </p:tavLst>
                                    </p:anim>
                                    <p:anim calcmode="lin" valueType="num">
                                      <p:cBhvr>
                                        <p:cTn id="35" dur="500" fill="hold"/>
                                        <p:tgtEl>
                                          <p:spTgt spid="13"/>
                                        </p:tgtEl>
                                        <p:attrNameLst>
                                          <p:attrName>ppt_h</p:attrName>
                                        </p:attrNameLst>
                                      </p:cBhvr>
                                      <p:tavLst>
                                        <p:tav tm="0">
                                          <p:val>
                                            <p:fltVal val="0"/>
                                          </p:val>
                                        </p:tav>
                                        <p:tav tm="100000">
                                          <p:val>
                                            <p:strVal val="#ppt_h"/>
                                          </p:val>
                                        </p:tav>
                                      </p:tavLst>
                                    </p:anim>
                                    <p:animEffect transition="in" filter="fade">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Security Policy</a:t>
            </a:r>
            <a:endParaRPr lang="en-US" dirty="0"/>
          </a:p>
        </p:txBody>
      </p:sp>
      <p:sp>
        <p:nvSpPr>
          <p:cNvPr id="3" name="Content Placeholder 2"/>
          <p:cNvSpPr>
            <a:spLocks noGrp="1"/>
          </p:cNvSpPr>
          <p:nvPr>
            <p:ph idx="1"/>
          </p:nvPr>
        </p:nvSpPr>
        <p:spPr/>
        <p:txBody>
          <a:bodyPr/>
          <a:lstStyle/>
          <a:p>
            <a:r>
              <a:rPr lang="en-US" dirty="0"/>
              <a:t>formal statement of rules and practices that specify or regulate security services</a:t>
            </a:r>
          </a:p>
          <a:p>
            <a:r>
              <a:rPr lang="en-US" dirty="0"/>
              <a:t>factors to consider:</a:t>
            </a:r>
          </a:p>
          <a:p>
            <a:pPr lvl="1"/>
            <a:r>
              <a:rPr lang="en-US" dirty="0"/>
              <a:t>value of the protected assets</a:t>
            </a:r>
          </a:p>
          <a:p>
            <a:pPr lvl="1"/>
            <a:r>
              <a:rPr lang="en-US" dirty="0"/>
              <a:t>vulnerabilities of the system</a:t>
            </a:r>
          </a:p>
          <a:p>
            <a:pPr lvl="1"/>
            <a:r>
              <a:rPr lang="en-US" dirty="0"/>
              <a:t>potential threats and the likelihood of attacks</a:t>
            </a:r>
          </a:p>
          <a:p>
            <a:r>
              <a:rPr lang="en-US" dirty="0"/>
              <a:t>trade-offs to consider:</a:t>
            </a:r>
          </a:p>
          <a:p>
            <a:pPr lvl="1"/>
            <a:r>
              <a:rPr lang="en-US" dirty="0"/>
              <a:t>ease of use versus security</a:t>
            </a:r>
          </a:p>
          <a:p>
            <a:pPr lvl="1"/>
            <a:r>
              <a:rPr lang="en-US" dirty="0"/>
              <a:t>cost of security versus cost of failure and recovery</a:t>
            </a:r>
          </a:p>
        </p:txBody>
      </p:sp>
      <p:pic>
        <p:nvPicPr>
          <p:cNvPr id="7" name="Picture 6"/>
          <p:cNvPicPr>
            <a:picLocks noChangeAspect="1"/>
          </p:cNvPicPr>
          <p:nvPr/>
        </p:nvPicPr>
        <p:blipFill>
          <a:blip r:embed="rId3"/>
          <a:stretch>
            <a:fillRect/>
          </a:stretch>
        </p:blipFill>
        <p:spPr>
          <a:xfrm>
            <a:off x="7164288" y="16354"/>
            <a:ext cx="1934987" cy="1447800"/>
          </a:xfrm>
          <a:prstGeom prst="rect">
            <a:avLst/>
          </a:prstGeom>
          <a:effectLst>
            <a:softEdge rad="254000"/>
          </a:effectLst>
        </p:spPr>
      </p:pic>
      <p:sp>
        <p:nvSpPr>
          <p:cNvPr id="4" name="Slide Number Placeholder 3"/>
          <p:cNvSpPr>
            <a:spLocks noGrp="1"/>
          </p:cNvSpPr>
          <p:nvPr>
            <p:ph type="sldNum" sz="quarter" idx="11"/>
          </p:nvPr>
        </p:nvSpPr>
        <p:spPr/>
        <p:txBody>
          <a:bodyPr/>
          <a:lstStyle/>
          <a:p>
            <a:fld id="{5F36C9FC-DA22-1F47-8722-58727A1D436E}" type="slidenum">
              <a:rPr lang="en-US" smtClean="0"/>
              <a:pPr/>
              <a:t>24</a:t>
            </a:fld>
            <a:endParaRPr lang="en-US" dirty="0"/>
          </a:p>
        </p:txBody>
      </p:sp>
    </p:spTree>
    <p:extLst>
      <p:ext uri="{BB962C8B-B14F-4D97-AF65-F5344CB8AC3E}">
        <p14:creationId xmlns:p14="http://schemas.microsoft.com/office/powerpoint/2010/main" val="403418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3" dur="500"/>
                                        <p:tgtEl>
                                          <p:spTgt spid="3">
                                            <p:txEl>
                                              <p:pRg st="1" end="1"/>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6" dur="500"/>
                                        <p:tgtEl>
                                          <p:spTgt spid="3">
                                            <p:txEl>
                                              <p:pRg st="2" end="2"/>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500"/>
                                        <p:tgtEl>
                                          <p:spTgt spid="3">
                                            <p:txEl>
                                              <p:pRg st="3" end="3"/>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0" dur="500"/>
                                        <p:tgtEl>
                                          <p:spTgt spid="3">
                                            <p:txEl>
                                              <p:pRg st="6" end="6"/>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 y="1981200"/>
            <a:ext cx="7239000" cy="1143000"/>
          </a:xfrm>
        </p:spPr>
        <p:txBody>
          <a:bodyPr/>
          <a:lstStyle/>
          <a:p>
            <a:r>
              <a:rPr lang="en-US" dirty="0"/>
              <a:t>Security Policy</a:t>
            </a:r>
          </a:p>
        </p:txBody>
      </p:sp>
      <p:pic>
        <p:nvPicPr>
          <p:cNvPr id="7" name="Picture 6"/>
          <p:cNvPicPr>
            <a:picLocks noChangeAspect="1"/>
          </p:cNvPicPr>
          <p:nvPr/>
        </p:nvPicPr>
        <p:blipFill>
          <a:blip r:embed="rId3"/>
          <a:stretch>
            <a:fillRect/>
          </a:stretch>
        </p:blipFill>
        <p:spPr>
          <a:xfrm>
            <a:off x="7164288" y="16354"/>
            <a:ext cx="1934987" cy="1447800"/>
          </a:xfrm>
          <a:prstGeom prst="rect">
            <a:avLst/>
          </a:prstGeom>
          <a:effectLst>
            <a:softEdge rad="254000"/>
          </a:effectLst>
        </p:spPr>
      </p:pic>
      <p:sp>
        <p:nvSpPr>
          <p:cNvPr id="4" name="Slide Number Placeholder 3"/>
          <p:cNvSpPr>
            <a:spLocks noGrp="1"/>
          </p:cNvSpPr>
          <p:nvPr>
            <p:ph type="sldNum" sz="quarter" idx="11"/>
          </p:nvPr>
        </p:nvSpPr>
        <p:spPr/>
        <p:txBody>
          <a:bodyPr/>
          <a:lstStyle/>
          <a:p>
            <a:fld id="{5F36C9FC-DA22-1F47-8722-58727A1D436E}" type="slidenum">
              <a:rPr lang="en-US" smtClean="0"/>
              <a:pPr/>
              <a:t>25</a:t>
            </a:fld>
            <a:endParaRPr lang="en-US" dirty="0"/>
          </a:p>
        </p:txBody>
      </p:sp>
      <p:pic>
        <p:nvPicPr>
          <p:cNvPr id="8" name="Content Placeholder 7">
            <a:extLst>
              <a:ext uri="{FF2B5EF4-FFF2-40B4-BE49-F238E27FC236}">
                <a16:creationId xmlns:a16="http://schemas.microsoft.com/office/drawing/2014/main" id="{BFA462AB-F017-49A2-B8CB-130C4B8D77BA}"/>
              </a:ext>
            </a:extLst>
          </p:cNvPr>
          <p:cNvPicPr>
            <a:picLocks noGrp="1" noChangeAspect="1"/>
          </p:cNvPicPr>
          <p:nvPr>
            <p:ph idx="1"/>
          </p:nvPr>
        </p:nvPicPr>
        <p:blipFill>
          <a:blip r:embed="rId4"/>
          <a:stretch>
            <a:fillRect/>
          </a:stretch>
        </p:blipFill>
        <p:spPr>
          <a:xfrm>
            <a:off x="3644900" y="280057"/>
            <a:ext cx="4343401" cy="6242981"/>
          </a:xfrm>
          <a:prstGeom prst="rect">
            <a:avLst/>
          </a:prstGeom>
        </p:spPr>
      </p:pic>
    </p:spTree>
    <p:extLst>
      <p:ext uri="{BB962C8B-B14F-4D97-AF65-F5344CB8AC3E}">
        <p14:creationId xmlns:p14="http://schemas.microsoft.com/office/powerpoint/2010/main" val="2950025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t>Exercises </a:t>
            </a:r>
          </a:p>
        </p:txBody>
      </p:sp>
      <p:sp>
        <p:nvSpPr>
          <p:cNvPr id="3" name="Content Placeholder 2"/>
          <p:cNvSpPr>
            <a:spLocks noGrp="1"/>
          </p:cNvSpPr>
          <p:nvPr>
            <p:ph idx="1"/>
          </p:nvPr>
        </p:nvSpPr>
        <p:spPr>
          <a:xfrm>
            <a:off x="457200" y="1295401"/>
            <a:ext cx="8229600" cy="1523999"/>
          </a:xfrm>
        </p:spPr>
        <p:txBody>
          <a:bodyPr/>
          <a:lstStyle/>
          <a:p>
            <a:r>
              <a:rPr lang="en-US" i="1" dirty="0"/>
              <a:t> Complete the figure and define each item giving an example on an ATM machine (2.5 Marks)</a:t>
            </a:r>
            <a:endParaRPr lang="en-US" dirty="0"/>
          </a:p>
        </p:txBody>
      </p:sp>
      <p:sp>
        <p:nvSpPr>
          <p:cNvPr id="4" name="Slide Number Placeholder 3"/>
          <p:cNvSpPr>
            <a:spLocks noGrp="1"/>
          </p:cNvSpPr>
          <p:nvPr>
            <p:ph type="sldNum" sz="quarter" idx="11"/>
          </p:nvPr>
        </p:nvSpPr>
        <p:spPr/>
        <p:txBody>
          <a:bodyPr/>
          <a:lstStyle/>
          <a:p>
            <a:fld id="{5F36C9FC-DA22-1F47-8722-58727A1D436E}" type="slidenum">
              <a:rPr lang="en-US" smtClean="0"/>
              <a:pPr/>
              <a:t>26</a:t>
            </a:fld>
            <a:endParaRPr lang="en-US" dirty="0"/>
          </a:p>
        </p:txBody>
      </p:sp>
      <p:pic>
        <p:nvPicPr>
          <p:cNvPr id="5" name="صورة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2514600"/>
            <a:ext cx="4038600" cy="3657600"/>
          </a:xfrm>
          <a:prstGeom prst="rect">
            <a:avLst/>
          </a:prstGeom>
          <a:noFill/>
          <a:ln>
            <a:noFill/>
          </a:ln>
        </p:spPr>
      </p:pic>
    </p:spTree>
    <p:extLst>
      <p:ext uri="{BB962C8B-B14F-4D97-AF65-F5344CB8AC3E}">
        <p14:creationId xmlns:p14="http://schemas.microsoft.com/office/powerpoint/2010/main" val="1623269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93538" name="Picture 2" descr="http://school.discoveryeducation.com/clipart/images/questio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7" y="1052736"/>
            <a:ext cx="2502466" cy="525599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1"/>
          </p:nvPr>
        </p:nvSpPr>
        <p:spPr/>
        <p:txBody>
          <a:bodyPr/>
          <a:lstStyle/>
          <a:p>
            <a:fld id="{5F36C9FC-DA22-1F47-8722-58727A1D436E}" type="slidenum">
              <a:rPr lang="en-US" smtClean="0"/>
              <a:pPr/>
              <a:t>27</a:t>
            </a:fld>
            <a:endParaRPr lang="en-US" dirty="0"/>
          </a:p>
        </p:txBody>
      </p:sp>
    </p:spTree>
    <p:extLst>
      <p:ext uri="{BB962C8B-B14F-4D97-AF65-F5344CB8AC3E}">
        <p14:creationId xmlns:p14="http://schemas.microsoft.com/office/powerpoint/2010/main" val="37061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endParaRPr lang="en-US" dirty="0"/>
          </a:p>
        </p:txBody>
      </p:sp>
      <p:sp>
        <p:nvSpPr>
          <p:cNvPr id="3" name="Content Placeholder 2"/>
          <p:cNvSpPr>
            <a:spLocks noGrp="1"/>
          </p:cNvSpPr>
          <p:nvPr>
            <p:ph idx="1"/>
          </p:nvPr>
        </p:nvSpPr>
        <p:spPr/>
        <p:txBody>
          <a:bodyPr/>
          <a:lstStyle/>
          <a:p>
            <a:pPr marL="0" indent="0">
              <a:buNone/>
            </a:pPr>
            <a:r>
              <a:rPr lang="en-US" sz="2800" dirty="0">
                <a:latin typeface="Arial" pitchFamily="-107" charset="0"/>
              </a:rPr>
              <a:t>The focus of this chapter is on three fundamental questions:</a:t>
            </a:r>
          </a:p>
          <a:p>
            <a:endParaRPr lang="en-US" dirty="0"/>
          </a:p>
          <a:p>
            <a:r>
              <a:rPr lang="en-US" dirty="0"/>
              <a:t>What assets do we need to protect?</a:t>
            </a:r>
          </a:p>
          <a:p>
            <a:endParaRPr lang="en-US" dirty="0"/>
          </a:p>
          <a:p>
            <a:r>
              <a:rPr lang="en-US" dirty="0"/>
              <a:t>How are those assets threatened?</a:t>
            </a:r>
          </a:p>
          <a:p>
            <a:endParaRPr lang="en-US" dirty="0"/>
          </a:p>
          <a:p>
            <a:r>
              <a:rPr lang="en-US" dirty="0"/>
              <a:t>What can we do to counter those threats?</a:t>
            </a:r>
          </a:p>
        </p:txBody>
      </p:sp>
    </p:spTree>
    <p:extLst>
      <p:ext uri="{BB962C8B-B14F-4D97-AF65-F5344CB8AC3E}">
        <p14:creationId xmlns:p14="http://schemas.microsoft.com/office/powerpoint/2010/main" val="3634598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GB"/>
              <a:t>Computer Security Overview</a:t>
            </a:r>
            <a:endParaRPr lang="en-AU" dirty="0"/>
          </a:p>
        </p:txBody>
      </p:sp>
      <p:sp>
        <p:nvSpPr>
          <p:cNvPr id="200707" name="Rectangle 3"/>
          <p:cNvSpPr>
            <a:spLocks noGrp="1" noChangeArrowheads="1"/>
          </p:cNvSpPr>
          <p:nvPr>
            <p:ph idx="1"/>
          </p:nvPr>
        </p:nvSpPr>
        <p:spPr>
          <a:xfrm>
            <a:off x="457199" y="1295401"/>
            <a:ext cx="8274049" cy="4830763"/>
          </a:xfrm>
        </p:spPr>
        <p:txBody>
          <a:bodyPr/>
          <a:lstStyle/>
          <a:p>
            <a:r>
              <a:rPr lang="en-US" dirty="0"/>
              <a:t>The NIST Computer Security Handbook defines the term </a:t>
            </a:r>
            <a:r>
              <a:rPr lang="en-US" b="1" dirty="0"/>
              <a:t>Computer Security </a:t>
            </a:r>
            <a:r>
              <a:rPr lang="en-US" dirty="0"/>
              <a:t>as: </a:t>
            </a:r>
          </a:p>
          <a:p>
            <a:pPr marL="457176" lvl="1" indent="0">
              <a:buNone/>
            </a:pPr>
            <a:r>
              <a:rPr lang="en-US" dirty="0"/>
              <a:t>“The protection afforded to an automated information system in order to attain the applicable objectives of preserving the </a:t>
            </a:r>
            <a:r>
              <a:rPr lang="en-US" b="1" dirty="0"/>
              <a:t>integrity</a:t>
            </a:r>
            <a:r>
              <a:rPr lang="en-US" dirty="0"/>
              <a:t>, </a:t>
            </a:r>
            <a:r>
              <a:rPr lang="en-US" b="1" dirty="0"/>
              <a:t>availability</a:t>
            </a:r>
            <a:r>
              <a:rPr lang="en-US" dirty="0"/>
              <a:t> and </a:t>
            </a:r>
            <a:r>
              <a:rPr lang="en-US" b="1" dirty="0"/>
              <a:t>confidentiality</a:t>
            </a:r>
            <a:r>
              <a:rPr lang="en-US" dirty="0"/>
              <a:t> of information system resources” </a:t>
            </a:r>
          </a:p>
          <a:p>
            <a:pPr marL="457176" lvl="1" indent="0">
              <a:buNone/>
            </a:pPr>
            <a:r>
              <a:rPr lang="en-US" dirty="0"/>
              <a:t>includes hardware, software, firmware, information/data, and telecommunications.</a:t>
            </a:r>
            <a:endParaRPr lang="en-AU" dirty="0"/>
          </a:p>
        </p:txBody>
      </p:sp>
      <p:pic>
        <p:nvPicPr>
          <p:cNvPr id="6" name="Picture 5"/>
          <p:cNvPicPr>
            <a:picLocks noChangeAspect="1"/>
          </p:cNvPicPr>
          <p:nvPr/>
        </p:nvPicPr>
        <p:blipFill>
          <a:blip r:embed="rId3"/>
          <a:stretch>
            <a:fillRect/>
          </a:stretch>
        </p:blipFill>
        <p:spPr>
          <a:xfrm>
            <a:off x="6324600" y="5057292"/>
            <a:ext cx="2406649" cy="1800708"/>
          </a:xfrm>
          <a:prstGeom prst="rect">
            <a:avLst/>
          </a:prstGeom>
          <a:effectLst>
            <a:softEdge rad="254000"/>
          </a:effectLst>
        </p:spPr>
      </p:pic>
    </p:spTree>
    <p:extLst>
      <p:ext uri="{BB962C8B-B14F-4D97-AF65-F5344CB8AC3E}">
        <p14:creationId xmlns:p14="http://schemas.microsoft.com/office/powerpoint/2010/main" val="2736097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0707">
                                            <p:txEl>
                                              <p:pRg st="1" end="1"/>
                                            </p:txEl>
                                          </p:spTgt>
                                        </p:tgtEl>
                                        <p:attrNameLst>
                                          <p:attrName>style.visibility</p:attrName>
                                        </p:attrNameLst>
                                      </p:cBhvr>
                                      <p:to>
                                        <p:strVal val="visible"/>
                                      </p:to>
                                    </p:set>
                                    <p:animEffect transition="in" filter="randombar(horizontal)">
                                      <p:cBhvr>
                                        <p:cTn id="7" dur="500"/>
                                        <p:tgtEl>
                                          <p:spTgt spid="2007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00707">
                                            <p:txEl>
                                              <p:pRg st="2" end="2"/>
                                            </p:txEl>
                                          </p:spTgt>
                                        </p:tgtEl>
                                        <p:attrNameLst>
                                          <p:attrName>style.visibility</p:attrName>
                                        </p:attrNameLst>
                                      </p:cBhvr>
                                      <p:to>
                                        <p:strVal val="visible"/>
                                      </p:to>
                                    </p:set>
                                    <p:animEffect transition="in" filter="randombar(horizontal)">
                                      <p:cBhvr>
                                        <p:cTn id="12" dur="500"/>
                                        <p:tgtEl>
                                          <p:spTgt spid="2007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a:t>The CIA Triad</a:t>
            </a:r>
            <a:endParaRPr lang="en-US" dirty="0"/>
          </a:p>
        </p:txBody>
      </p:sp>
      <p:pic>
        <p:nvPicPr>
          <p:cNvPr id="6" name="Picture Placeholder 5" descr="f1.pdf"/>
          <p:cNvPicPr>
            <a:picLocks noGrp="1" noChangeAspect="1"/>
          </p:cNvPicPr>
          <p:nvPr>
            <p:ph type="pic" sz="quarter" idx="4294967295"/>
          </p:nvPr>
        </p:nvPicPr>
        <mc:AlternateContent xmlns:mc="http://schemas.openxmlformats.org/markup-compatibility/2006">
          <mc:Choice xmlns:ma="http://schemas.microsoft.com/office/mac/drawingml/2008/main" xmlns:mv="urn:schemas-microsoft-com:mac:vml" xmlns="" Requires="ma">
            <p:blipFill>
              <a:blip r:embed="rId3"/>
              <a:srcRect l="-15426" r="-15426"/>
              <a:stretch>
                <a:fillRect/>
              </a:stretch>
            </p:blipFill>
          </mc:Choice>
          <mc:Fallback>
            <p:blipFill>
              <a:blip r:embed="rId4"/>
              <a:srcRect l="-15426" r="-15426"/>
              <a:stretch>
                <a:fillRect/>
              </a:stretch>
            </p:blipFill>
          </mc:Fallback>
        </mc:AlternateContent>
        <p:spPr>
          <a:xfrm>
            <a:off x="-35496" y="-315416"/>
            <a:ext cx="9144000" cy="9044557"/>
          </a:xfrm>
        </p:spPr>
      </p:pic>
    </p:spTree>
    <p:extLst>
      <p:ext uri="{BB962C8B-B14F-4D97-AF65-F5344CB8AC3E}">
        <p14:creationId xmlns:p14="http://schemas.microsoft.com/office/powerpoint/2010/main" val="828440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lang="en-US"/>
              <a:t>Key Security Concepts</a:t>
            </a:r>
            <a:endParaRPr lang="en-US" dirty="0"/>
          </a:p>
        </p:txBody>
      </p:sp>
      <p:sp>
        <p:nvSpPr>
          <p:cNvPr id="5" name="Freeform 4"/>
          <p:cNvSpPr/>
          <p:nvPr/>
        </p:nvSpPr>
        <p:spPr>
          <a:xfrm>
            <a:off x="462933" y="1685781"/>
            <a:ext cx="3088723" cy="1080000"/>
          </a:xfrm>
          <a:custGeom>
            <a:avLst/>
            <a:gdLst>
              <a:gd name="connsiteX0" fmla="*/ 0 w 3088723"/>
              <a:gd name="connsiteY0" fmla="*/ 0 h 1080000"/>
              <a:gd name="connsiteX1" fmla="*/ 2548723 w 3088723"/>
              <a:gd name="connsiteY1" fmla="*/ 0 h 1080000"/>
              <a:gd name="connsiteX2" fmla="*/ 3088723 w 3088723"/>
              <a:gd name="connsiteY2" fmla="*/ 540000 h 1080000"/>
              <a:gd name="connsiteX3" fmla="*/ 2548723 w 3088723"/>
              <a:gd name="connsiteY3" fmla="*/ 1080000 h 1080000"/>
              <a:gd name="connsiteX4" fmla="*/ 0 w 3088723"/>
              <a:gd name="connsiteY4" fmla="*/ 1080000 h 1080000"/>
              <a:gd name="connsiteX5" fmla="*/ 540000 w 3088723"/>
              <a:gd name="connsiteY5" fmla="*/ 540000 h 1080000"/>
              <a:gd name="connsiteX6" fmla="*/ 0 w 3088723"/>
              <a:gd name="connsiteY6"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8723" h="1080000">
                <a:moveTo>
                  <a:pt x="0" y="0"/>
                </a:moveTo>
                <a:lnTo>
                  <a:pt x="2548723" y="0"/>
                </a:lnTo>
                <a:lnTo>
                  <a:pt x="3088723" y="540000"/>
                </a:lnTo>
                <a:lnTo>
                  <a:pt x="2548723" y="1080000"/>
                </a:lnTo>
                <a:lnTo>
                  <a:pt x="0" y="1080000"/>
                </a:lnTo>
                <a:lnTo>
                  <a:pt x="540000" y="540000"/>
                </a:lnTo>
                <a:lnTo>
                  <a:pt x="0"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636012" tIns="32004" rIns="572004" bIns="32004" numCol="1" spcCol="1270" anchor="ctr" anchorCtr="0">
            <a:noAutofit/>
          </a:bodyPr>
          <a:lstStyle/>
          <a:p>
            <a:pPr lvl="0" algn="ctr" defTabSz="1066800" rtl="0">
              <a:lnSpc>
                <a:spcPct val="90000"/>
              </a:lnSpc>
              <a:spcBef>
                <a:spcPct val="0"/>
              </a:spcBef>
              <a:spcAft>
                <a:spcPct val="35000"/>
              </a:spcAft>
            </a:pPr>
            <a:r>
              <a:rPr lang="en-US" sz="2400" b="1" kern="1200" dirty="0">
                <a:solidFill>
                  <a:srgbClr val="FF0000"/>
                </a:solidFill>
              </a:rPr>
              <a:t>Confidentiality</a:t>
            </a:r>
            <a:endParaRPr lang="en-US" sz="2400" kern="1200" dirty="0">
              <a:solidFill>
                <a:srgbClr val="FF0000"/>
              </a:solidFill>
            </a:endParaRPr>
          </a:p>
        </p:txBody>
      </p:sp>
      <p:sp>
        <p:nvSpPr>
          <p:cNvPr id="6" name="Freeform 5"/>
          <p:cNvSpPr/>
          <p:nvPr/>
        </p:nvSpPr>
        <p:spPr>
          <a:xfrm>
            <a:off x="616942" y="2900781"/>
            <a:ext cx="2224563" cy="2835000"/>
          </a:xfrm>
          <a:custGeom>
            <a:avLst/>
            <a:gdLst>
              <a:gd name="connsiteX0" fmla="*/ 0 w 2224563"/>
              <a:gd name="connsiteY0" fmla="*/ 0 h 2835000"/>
              <a:gd name="connsiteX1" fmla="*/ 2224563 w 2224563"/>
              <a:gd name="connsiteY1" fmla="*/ 0 h 2835000"/>
              <a:gd name="connsiteX2" fmla="*/ 2224563 w 2224563"/>
              <a:gd name="connsiteY2" fmla="*/ 2835000 h 2835000"/>
              <a:gd name="connsiteX3" fmla="*/ 0 w 2224563"/>
              <a:gd name="connsiteY3" fmla="*/ 2835000 h 2835000"/>
              <a:gd name="connsiteX4" fmla="*/ 0 w 2224563"/>
              <a:gd name="connsiteY4" fmla="*/ 0 h 283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4563" h="2835000">
                <a:moveTo>
                  <a:pt x="0" y="0"/>
                </a:moveTo>
                <a:lnTo>
                  <a:pt x="2224563" y="0"/>
                </a:lnTo>
                <a:lnTo>
                  <a:pt x="2224563" y="2835000"/>
                </a:lnTo>
                <a:lnTo>
                  <a:pt x="0" y="2835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228600" lvl="1" indent="-228600" algn="l" defTabSz="889000" rtl="0">
              <a:lnSpc>
                <a:spcPct val="90000"/>
              </a:lnSpc>
              <a:spcBef>
                <a:spcPct val="0"/>
              </a:spcBef>
              <a:spcAft>
                <a:spcPct val="15000"/>
              </a:spcAft>
              <a:buChar char="••"/>
            </a:pPr>
            <a:r>
              <a:rPr lang="en-US" sz="2000" b="0" kern="1200" dirty="0"/>
              <a:t>preserving authorized restrictions on information access and disclosure.</a:t>
            </a:r>
          </a:p>
          <a:p>
            <a:pPr marL="228600" lvl="1" indent="-228600" algn="l" defTabSz="889000" rtl="0">
              <a:lnSpc>
                <a:spcPct val="90000"/>
              </a:lnSpc>
              <a:spcBef>
                <a:spcPct val="0"/>
              </a:spcBef>
              <a:spcAft>
                <a:spcPct val="15000"/>
              </a:spcAft>
              <a:buChar char="••"/>
            </a:pPr>
            <a:r>
              <a:rPr lang="en-US" sz="2000" b="0" kern="1200" dirty="0"/>
              <a:t>including means for protecting personal privacy and proprietary information</a:t>
            </a:r>
          </a:p>
        </p:txBody>
      </p:sp>
      <p:sp>
        <p:nvSpPr>
          <p:cNvPr id="8" name="Freeform 7"/>
          <p:cNvSpPr/>
          <p:nvPr/>
        </p:nvSpPr>
        <p:spPr>
          <a:xfrm>
            <a:off x="3335656" y="2900781"/>
            <a:ext cx="2224563" cy="2835000"/>
          </a:xfrm>
          <a:custGeom>
            <a:avLst/>
            <a:gdLst>
              <a:gd name="connsiteX0" fmla="*/ 0 w 2224563"/>
              <a:gd name="connsiteY0" fmla="*/ 0 h 2835000"/>
              <a:gd name="connsiteX1" fmla="*/ 2224563 w 2224563"/>
              <a:gd name="connsiteY1" fmla="*/ 0 h 2835000"/>
              <a:gd name="connsiteX2" fmla="*/ 2224563 w 2224563"/>
              <a:gd name="connsiteY2" fmla="*/ 2835000 h 2835000"/>
              <a:gd name="connsiteX3" fmla="*/ 0 w 2224563"/>
              <a:gd name="connsiteY3" fmla="*/ 2835000 h 2835000"/>
              <a:gd name="connsiteX4" fmla="*/ 0 w 2224563"/>
              <a:gd name="connsiteY4" fmla="*/ 0 h 283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4563" h="2835000">
                <a:moveTo>
                  <a:pt x="0" y="0"/>
                </a:moveTo>
                <a:lnTo>
                  <a:pt x="2224563" y="0"/>
                </a:lnTo>
                <a:lnTo>
                  <a:pt x="2224563" y="2835000"/>
                </a:lnTo>
                <a:lnTo>
                  <a:pt x="0" y="2835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228600" lvl="1" indent="-228600" algn="l" defTabSz="889000" rtl="0">
              <a:lnSpc>
                <a:spcPct val="90000"/>
              </a:lnSpc>
              <a:spcBef>
                <a:spcPct val="0"/>
              </a:spcBef>
              <a:spcAft>
                <a:spcPct val="15000"/>
              </a:spcAft>
              <a:buChar char="••"/>
            </a:pPr>
            <a:r>
              <a:rPr lang="en-US" sz="2000" b="0" kern="1200" dirty="0"/>
              <a:t>guarding against improper information modification or destruction, </a:t>
            </a:r>
          </a:p>
          <a:p>
            <a:pPr marL="228600" lvl="1" indent="-228600" algn="l" defTabSz="889000" rtl="0">
              <a:lnSpc>
                <a:spcPct val="90000"/>
              </a:lnSpc>
              <a:spcBef>
                <a:spcPct val="0"/>
              </a:spcBef>
              <a:spcAft>
                <a:spcPct val="15000"/>
              </a:spcAft>
              <a:buChar char="••"/>
            </a:pPr>
            <a:r>
              <a:rPr lang="en-US" sz="2000" b="0" kern="1200" dirty="0"/>
              <a:t>including ensuring information nonrepudiation and authenticity</a:t>
            </a:r>
          </a:p>
        </p:txBody>
      </p:sp>
      <p:sp>
        <p:nvSpPr>
          <p:cNvPr id="9" name="Freeform 8"/>
          <p:cNvSpPr/>
          <p:nvPr/>
        </p:nvSpPr>
        <p:spPr>
          <a:xfrm>
            <a:off x="5900361" y="1685781"/>
            <a:ext cx="2780704" cy="1080000"/>
          </a:xfrm>
          <a:custGeom>
            <a:avLst/>
            <a:gdLst>
              <a:gd name="connsiteX0" fmla="*/ 0 w 2780704"/>
              <a:gd name="connsiteY0" fmla="*/ 0 h 1080000"/>
              <a:gd name="connsiteX1" fmla="*/ 2240704 w 2780704"/>
              <a:gd name="connsiteY1" fmla="*/ 0 h 1080000"/>
              <a:gd name="connsiteX2" fmla="*/ 2780704 w 2780704"/>
              <a:gd name="connsiteY2" fmla="*/ 540000 h 1080000"/>
              <a:gd name="connsiteX3" fmla="*/ 2240704 w 2780704"/>
              <a:gd name="connsiteY3" fmla="*/ 1080000 h 1080000"/>
              <a:gd name="connsiteX4" fmla="*/ 0 w 2780704"/>
              <a:gd name="connsiteY4" fmla="*/ 1080000 h 1080000"/>
              <a:gd name="connsiteX5" fmla="*/ 540000 w 2780704"/>
              <a:gd name="connsiteY5" fmla="*/ 540000 h 1080000"/>
              <a:gd name="connsiteX6" fmla="*/ 0 w 2780704"/>
              <a:gd name="connsiteY6"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0704" h="1080000">
                <a:moveTo>
                  <a:pt x="0" y="0"/>
                </a:moveTo>
                <a:lnTo>
                  <a:pt x="2240704" y="0"/>
                </a:lnTo>
                <a:lnTo>
                  <a:pt x="2780704" y="540000"/>
                </a:lnTo>
                <a:lnTo>
                  <a:pt x="2240704" y="1080000"/>
                </a:lnTo>
                <a:lnTo>
                  <a:pt x="0" y="1080000"/>
                </a:lnTo>
                <a:lnTo>
                  <a:pt x="540000" y="540000"/>
                </a:lnTo>
                <a:lnTo>
                  <a:pt x="0"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636012" tIns="32004" rIns="572004" bIns="32004" numCol="1" spcCol="1270" anchor="ctr" anchorCtr="0">
            <a:noAutofit/>
          </a:bodyPr>
          <a:lstStyle/>
          <a:p>
            <a:pPr lvl="0" algn="ctr" defTabSz="1066800" rtl="0">
              <a:lnSpc>
                <a:spcPct val="90000"/>
              </a:lnSpc>
              <a:spcBef>
                <a:spcPct val="0"/>
              </a:spcBef>
              <a:spcAft>
                <a:spcPct val="35000"/>
              </a:spcAft>
            </a:pPr>
            <a:r>
              <a:rPr lang="en-US" sz="2400" b="1" kern="1200" dirty="0">
                <a:solidFill>
                  <a:srgbClr val="FF0000"/>
                </a:solidFill>
              </a:rPr>
              <a:t>Availability</a:t>
            </a:r>
            <a:endParaRPr lang="en-US" sz="2400" kern="1200" dirty="0">
              <a:solidFill>
                <a:srgbClr val="FF0000"/>
              </a:solidFill>
            </a:endParaRPr>
          </a:p>
        </p:txBody>
      </p:sp>
      <p:sp>
        <p:nvSpPr>
          <p:cNvPr id="10" name="Freeform 9"/>
          <p:cNvSpPr/>
          <p:nvPr/>
        </p:nvSpPr>
        <p:spPr>
          <a:xfrm>
            <a:off x="5900361" y="2900781"/>
            <a:ext cx="2224563" cy="2835000"/>
          </a:xfrm>
          <a:custGeom>
            <a:avLst/>
            <a:gdLst>
              <a:gd name="connsiteX0" fmla="*/ 0 w 2224563"/>
              <a:gd name="connsiteY0" fmla="*/ 0 h 2835000"/>
              <a:gd name="connsiteX1" fmla="*/ 2224563 w 2224563"/>
              <a:gd name="connsiteY1" fmla="*/ 0 h 2835000"/>
              <a:gd name="connsiteX2" fmla="*/ 2224563 w 2224563"/>
              <a:gd name="connsiteY2" fmla="*/ 2835000 h 2835000"/>
              <a:gd name="connsiteX3" fmla="*/ 0 w 2224563"/>
              <a:gd name="connsiteY3" fmla="*/ 2835000 h 2835000"/>
              <a:gd name="connsiteX4" fmla="*/ 0 w 2224563"/>
              <a:gd name="connsiteY4" fmla="*/ 0 h 283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4563" h="2835000">
                <a:moveTo>
                  <a:pt x="0" y="0"/>
                </a:moveTo>
                <a:lnTo>
                  <a:pt x="2224563" y="0"/>
                </a:lnTo>
                <a:lnTo>
                  <a:pt x="2224563" y="2835000"/>
                </a:lnTo>
                <a:lnTo>
                  <a:pt x="0" y="2835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228600" lvl="1" indent="-228600" algn="l" defTabSz="889000" rtl="0">
              <a:lnSpc>
                <a:spcPct val="90000"/>
              </a:lnSpc>
              <a:spcBef>
                <a:spcPct val="0"/>
              </a:spcBef>
              <a:spcAft>
                <a:spcPct val="15000"/>
              </a:spcAft>
              <a:buChar char="••"/>
            </a:pPr>
            <a:r>
              <a:rPr lang="en-US" sz="2000" b="0" kern="1200" dirty="0"/>
              <a:t>ensuring timely and reliable access to and use of information</a:t>
            </a:r>
          </a:p>
        </p:txBody>
      </p:sp>
      <p:sp>
        <p:nvSpPr>
          <p:cNvPr id="13" name="Freeform 12"/>
          <p:cNvSpPr/>
          <p:nvPr/>
        </p:nvSpPr>
        <p:spPr>
          <a:xfrm>
            <a:off x="3311095" y="1685781"/>
            <a:ext cx="2780704" cy="1080000"/>
          </a:xfrm>
          <a:custGeom>
            <a:avLst/>
            <a:gdLst>
              <a:gd name="connsiteX0" fmla="*/ 0 w 2780704"/>
              <a:gd name="connsiteY0" fmla="*/ 0 h 1080000"/>
              <a:gd name="connsiteX1" fmla="*/ 2240704 w 2780704"/>
              <a:gd name="connsiteY1" fmla="*/ 0 h 1080000"/>
              <a:gd name="connsiteX2" fmla="*/ 2780704 w 2780704"/>
              <a:gd name="connsiteY2" fmla="*/ 540000 h 1080000"/>
              <a:gd name="connsiteX3" fmla="*/ 2240704 w 2780704"/>
              <a:gd name="connsiteY3" fmla="*/ 1080000 h 1080000"/>
              <a:gd name="connsiteX4" fmla="*/ 0 w 2780704"/>
              <a:gd name="connsiteY4" fmla="*/ 1080000 h 1080000"/>
              <a:gd name="connsiteX5" fmla="*/ 540000 w 2780704"/>
              <a:gd name="connsiteY5" fmla="*/ 540000 h 1080000"/>
              <a:gd name="connsiteX6" fmla="*/ 0 w 2780704"/>
              <a:gd name="connsiteY6"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0704" h="1080000">
                <a:moveTo>
                  <a:pt x="0" y="0"/>
                </a:moveTo>
                <a:lnTo>
                  <a:pt x="2240704" y="0"/>
                </a:lnTo>
                <a:lnTo>
                  <a:pt x="2780704" y="540000"/>
                </a:lnTo>
                <a:lnTo>
                  <a:pt x="2240704" y="1080000"/>
                </a:lnTo>
                <a:lnTo>
                  <a:pt x="0" y="1080000"/>
                </a:lnTo>
                <a:lnTo>
                  <a:pt x="540000" y="540000"/>
                </a:lnTo>
                <a:lnTo>
                  <a:pt x="0"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636012" tIns="32004" rIns="572004" bIns="32004" numCol="1" spcCol="1270" anchor="ctr" anchorCtr="0">
            <a:noAutofit/>
          </a:bodyPr>
          <a:lstStyle/>
          <a:p>
            <a:pPr lvl="0" algn="ctr" defTabSz="1066800" rtl="0">
              <a:lnSpc>
                <a:spcPct val="90000"/>
              </a:lnSpc>
              <a:spcBef>
                <a:spcPct val="0"/>
              </a:spcBef>
              <a:spcAft>
                <a:spcPct val="35000"/>
              </a:spcAft>
            </a:pPr>
            <a:r>
              <a:rPr lang="en-US" sz="2400" b="1" kern="1200" dirty="0">
                <a:solidFill>
                  <a:srgbClr val="FF0000"/>
                </a:solidFill>
              </a:rPr>
              <a:t>Integrity</a:t>
            </a:r>
            <a:endParaRPr lang="en-US" sz="2400" kern="1200" dirty="0">
              <a:solidFill>
                <a:srgbClr val="FF0000"/>
              </a:solidFill>
            </a:endParaRPr>
          </a:p>
        </p:txBody>
      </p:sp>
      <p:sp>
        <p:nvSpPr>
          <p:cNvPr id="11" name="TextBox 10"/>
          <p:cNvSpPr txBox="1"/>
          <p:nvPr/>
        </p:nvSpPr>
        <p:spPr>
          <a:xfrm>
            <a:off x="7250728" y="5114702"/>
            <a:ext cx="1210588" cy="369332"/>
          </a:xfrm>
          <a:prstGeom prst="rect">
            <a:avLst/>
          </a:prstGeom>
          <a:noFill/>
        </p:spPr>
        <p:txBody>
          <a:bodyPr wrap="none" rtlCol="0">
            <a:spAutoFit/>
          </a:bodyPr>
          <a:lstStyle/>
          <a:p>
            <a:r>
              <a:rPr lang="en-US" dirty="0">
                <a:solidFill>
                  <a:srgbClr val="FF0000"/>
                </a:solidFill>
              </a:rPr>
              <a:t>Is this all?</a:t>
            </a:r>
          </a:p>
        </p:txBody>
      </p:sp>
    </p:spTree>
    <p:extLst>
      <p:ext uri="{BB962C8B-B14F-4D97-AF65-F5344CB8AC3E}">
        <p14:creationId xmlns:p14="http://schemas.microsoft.com/office/powerpoint/2010/main" val="3314649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randombar(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randombar(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Effect transition="in" filter="fade">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bldP spid="9" grpId="0" animBg="1"/>
      <p:bldP spid="10" grpId="0"/>
      <p:bldP spid="13"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452320" y="4603576"/>
            <a:ext cx="2008698" cy="2209800"/>
          </a:xfrm>
          <a:prstGeom prst="rect">
            <a:avLst/>
          </a:prstGeom>
        </p:spPr>
      </p:pic>
      <p:sp>
        <p:nvSpPr>
          <p:cNvPr id="2" name="Title 1"/>
          <p:cNvSpPr>
            <a:spLocks noGrp="1"/>
          </p:cNvSpPr>
          <p:nvPr>
            <p:ph type="title"/>
          </p:nvPr>
        </p:nvSpPr>
        <p:spPr/>
        <p:txBody>
          <a:bodyPr/>
          <a:lstStyle/>
          <a:p>
            <a:r>
              <a:rPr lang="en-US" sz="4000" dirty="0"/>
              <a:t>Computer Security Terminology</a:t>
            </a:r>
          </a:p>
        </p:txBody>
      </p:sp>
      <p:sp>
        <p:nvSpPr>
          <p:cNvPr id="3" name="Content Placeholder 2"/>
          <p:cNvSpPr>
            <a:spLocks noGrp="1"/>
          </p:cNvSpPr>
          <p:nvPr>
            <p:ph idx="1"/>
          </p:nvPr>
        </p:nvSpPr>
        <p:spPr>
          <a:xfrm>
            <a:off x="457200" y="1052736"/>
            <a:ext cx="8229600" cy="4830763"/>
          </a:xfrm>
        </p:spPr>
        <p:txBody>
          <a:bodyPr/>
          <a:lstStyle/>
          <a:p>
            <a:r>
              <a:rPr lang="en-US" sz="2800" b="1" dirty="0"/>
              <a:t>Adversary</a:t>
            </a:r>
            <a:r>
              <a:rPr lang="en-US" sz="2800" dirty="0"/>
              <a:t> (threat agent)</a:t>
            </a:r>
          </a:p>
          <a:p>
            <a:pPr lvl="1"/>
            <a:r>
              <a:rPr lang="en-US" sz="2400" dirty="0"/>
              <a:t>An entity that attacks, or is a threat to, a system.</a:t>
            </a:r>
          </a:p>
          <a:p>
            <a:r>
              <a:rPr lang="en-US" sz="2800" b="1" dirty="0"/>
              <a:t>Attack</a:t>
            </a:r>
            <a:endParaRPr lang="en-US" sz="2800" dirty="0"/>
          </a:p>
          <a:p>
            <a:pPr lvl="1"/>
            <a:r>
              <a:rPr lang="en-US" sz="2400" dirty="0"/>
              <a:t>An assault on system security that derives from an intelligent threat; a deliberate attempt to evade security services and violate security policy of a system.</a:t>
            </a:r>
          </a:p>
          <a:p>
            <a:r>
              <a:rPr lang="en-US" sz="2800" b="1" dirty="0"/>
              <a:t>Countermeasure</a:t>
            </a:r>
            <a:endParaRPr lang="en-US" sz="2800" dirty="0"/>
          </a:p>
          <a:p>
            <a:pPr lvl="1"/>
            <a:r>
              <a:rPr lang="en-US" sz="2400" dirty="0"/>
              <a:t>An action, device, procedure, or technique that reduces a threat, a vulnerability, or an attack by eliminating or preventing it, by minimizing the harm it can cause, or       by discovering and reporting it so that corrective action can be taken.</a:t>
            </a:r>
          </a:p>
        </p:txBody>
      </p:sp>
      <p:sp>
        <p:nvSpPr>
          <p:cNvPr id="5" name="Slide Number Placeholder 4"/>
          <p:cNvSpPr>
            <a:spLocks noGrp="1"/>
          </p:cNvSpPr>
          <p:nvPr>
            <p:ph type="sldNum" sz="quarter" idx="11"/>
          </p:nvPr>
        </p:nvSpPr>
        <p:spPr/>
        <p:txBody>
          <a:bodyPr/>
          <a:lstStyle/>
          <a:p>
            <a:fld id="{5F36C9FC-DA22-1F47-8722-58727A1D436E}" type="slidenum">
              <a:rPr lang="en-US" smtClean="0"/>
              <a:pPr/>
              <a:t>7</a:t>
            </a:fld>
            <a:endParaRPr lang="en-US" dirty="0"/>
          </a:p>
        </p:txBody>
      </p:sp>
    </p:spTree>
    <p:extLst>
      <p:ext uri="{BB962C8B-B14F-4D97-AF65-F5344CB8AC3E}">
        <p14:creationId xmlns:p14="http://schemas.microsoft.com/office/powerpoint/2010/main" val="3389322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Computer Security Terminology</a:t>
            </a:r>
          </a:p>
        </p:txBody>
      </p:sp>
      <p:sp>
        <p:nvSpPr>
          <p:cNvPr id="3" name="Content Placeholder 2"/>
          <p:cNvSpPr>
            <a:spLocks noGrp="1"/>
          </p:cNvSpPr>
          <p:nvPr>
            <p:ph idx="1"/>
          </p:nvPr>
        </p:nvSpPr>
        <p:spPr>
          <a:xfrm>
            <a:off x="457200" y="1295401"/>
            <a:ext cx="8507288" cy="4830763"/>
          </a:xfrm>
        </p:spPr>
        <p:txBody>
          <a:bodyPr/>
          <a:lstStyle/>
          <a:p>
            <a:r>
              <a:rPr lang="en-US" sz="2800" b="1" dirty="0"/>
              <a:t>Risk</a:t>
            </a:r>
          </a:p>
          <a:p>
            <a:pPr lvl="1"/>
            <a:r>
              <a:rPr lang="en-US" sz="2400" dirty="0"/>
              <a:t>An expectation of loss expressed as the probability that a particular threat will exploit a particular vulnerability with a particular harmful result.</a:t>
            </a:r>
          </a:p>
          <a:p>
            <a:r>
              <a:rPr lang="en-US" sz="2800" b="1" dirty="0"/>
              <a:t>Security Policy</a:t>
            </a:r>
          </a:p>
          <a:p>
            <a:pPr lvl="1"/>
            <a:r>
              <a:rPr lang="en-US" sz="2400" dirty="0"/>
              <a:t>A set of rules and practices that specify how a system or org provides security services to protect sensitive and critical system resources.</a:t>
            </a:r>
          </a:p>
          <a:p>
            <a:r>
              <a:rPr lang="en-US" sz="2800" b="1" dirty="0"/>
              <a:t>System Resource (Asset)</a:t>
            </a:r>
            <a:endParaRPr lang="en-US" sz="2800" dirty="0"/>
          </a:p>
          <a:p>
            <a:pPr lvl="1"/>
            <a:r>
              <a:rPr lang="en-US" sz="2400" dirty="0"/>
              <a:t>Data; a service provided by a system; a system         capability; an item of system equipment; a facility              that houses system operations and equipment.</a:t>
            </a:r>
          </a:p>
        </p:txBody>
      </p:sp>
      <p:pic>
        <p:nvPicPr>
          <p:cNvPr id="4" name="Picture 3"/>
          <p:cNvPicPr>
            <a:picLocks noChangeAspect="1"/>
          </p:cNvPicPr>
          <p:nvPr/>
        </p:nvPicPr>
        <p:blipFill>
          <a:blip r:embed="rId3"/>
          <a:stretch>
            <a:fillRect/>
          </a:stretch>
        </p:blipFill>
        <p:spPr>
          <a:xfrm>
            <a:off x="7308304" y="4482731"/>
            <a:ext cx="2008698" cy="2209800"/>
          </a:xfrm>
          <a:prstGeom prst="rect">
            <a:avLst/>
          </a:prstGeom>
        </p:spPr>
      </p:pic>
      <p:sp>
        <p:nvSpPr>
          <p:cNvPr id="5" name="Slide Number Placeholder 4"/>
          <p:cNvSpPr>
            <a:spLocks noGrp="1"/>
          </p:cNvSpPr>
          <p:nvPr>
            <p:ph type="sldNum" sz="quarter" idx="11"/>
          </p:nvPr>
        </p:nvSpPr>
        <p:spPr/>
        <p:txBody>
          <a:bodyPr/>
          <a:lstStyle/>
          <a:p>
            <a:fld id="{5F36C9FC-DA22-1F47-8722-58727A1D436E}" type="slidenum">
              <a:rPr lang="en-US" smtClean="0"/>
              <a:pPr/>
              <a:t>8</a:t>
            </a:fld>
            <a:endParaRPr lang="en-US" dirty="0"/>
          </a:p>
        </p:txBody>
      </p:sp>
    </p:spTree>
    <p:extLst>
      <p:ext uri="{BB962C8B-B14F-4D97-AF65-F5344CB8AC3E}">
        <p14:creationId xmlns:p14="http://schemas.microsoft.com/office/powerpoint/2010/main" val="2850483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Computer Security Terminology</a:t>
            </a:r>
          </a:p>
        </p:txBody>
      </p:sp>
      <p:sp>
        <p:nvSpPr>
          <p:cNvPr id="3" name="Content Placeholder 2"/>
          <p:cNvSpPr>
            <a:spLocks noGrp="1"/>
          </p:cNvSpPr>
          <p:nvPr>
            <p:ph idx="1"/>
          </p:nvPr>
        </p:nvSpPr>
        <p:spPr/>
        <p:txBody>
          <a:bodyPr/>
          <a:lstStyle/>
          <a:p>
            <a:r>
              <a:rPr lang="en-US" sz="2800" b="1" dirty="0"/>
              <a:t>Threat</a:t>
            </a:r>
          </a:p>
          <a:p>
            <a:pPr lvl="1"/>
            <a:r>
              <a:rPr lang="en-US" sz="2400" dirty="0"/>
              <a:t>A potential for violation of security, which exists when there is a circumstance, capability, action, or event that could breach security and cause harm.</a:t>
            </a:r>
          </a:p>
          <a:p>
            <a:endParaRPr lang="en-US" sz="2800" dirty="0"/>
          </a:p>
          <a:p>
            <a:r>
              <a:rPr lang="en-US" sz="2800" b="1" dirty="0"/>
              <a:t>Vulnerability</a:t>
            </a:r>
            <a:endParaRPr lang="en-US" sz="2800" dirty="0"/>
          </a:p>
          <a:p>
            <a:pPr lvl="1"/>
            <a:r>
              <a:rPr lang="en-US" sz="2400" dirty="0"/>
              <a:t>Flaw or weakness in a system's design, implementation,   or operation and management that could be          exploited to violate the system's security policy.</a:t>
            </a:r>
          </a:p>
        </p:txBody>
      </p:sp>
      <p:pic>
        <p:nvPicPr>
          <p:cNvPr id="4" name="Picture 3"/>
          <p:cNvPicPr>
            <a:picLocks noChangeAspect="1"/>
          </p:cNvPicPr>
          <p:nvPr/>
        </p:nvPicPr>
        <p:blipFill>
          <a:blip r:embed="rId3"/>
          <a:stretch>
            <a:fillRect/>
          </a:stretch>
        </p:blipFill>
        <p:spPr>
          <a:xfrm>
            <a:off x="7171814" y="4509120"/>
            <a:ext cx="2008698" cy="2209800"/>
          </a:xfrm>
          <a:prstGeom prst="rect">
            <a:avLst/>
          </a:prstGeom>
        </p:spPr>
      </p:pic>
      <p:sp>
        <p:nvSpPr>
          <p:cNvPr id="5" name="Slide Number Placeholder 4"/>
          <p:cNvSpPr>
            <a:spLocks noGrp="1"/>
          </p:cNvSpPr>
          <p:nvPr>
            <p:ph type="sldNum" sz="quarter" idx="11"/>
          </p:nvPr>
        </p:nvSpPr>
        <p:spPr/>
        <p:txBody>
          <a:bodyPr/>
          <a:lstStyle/>
          <a:p>
            <a:fld id="{5F36C9FC-DA22-1F47-8722-58727A1D436E}" type="slidenum">
              <a:rPr lang="en-US" smtClean="0"/>
              <a:pPr/>
              <a:t>9</a:t>
            </a:fld>
            <a:endParaRPr lang="en-US" dirty="0"/>
          </a:p>
        </p:txBody>
      </p:sp>
    </p:spTree>
    <p:extLst>
      <p:ext uri="{BB962C8B-B14F-4D97-AF65-F5344CB8AC3E}">
        <p14:creationId xmlns:p14="http://schemas.microsoft.com/office/powerpoint/2010/main" val="153664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UN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UNR</Template>
  <TotalTime>20692</TotalTime>
  <Words>6677</Words>
  <Application>Microsoft Office PowerPoint</Application>
  <PresentationFormat>On-screen Show (4:3)</PresentationFormat>
  <Paragraphs>518</Paragraphs>
  <Slides>27</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ＭＳ Ｐゴシック</vt:lpstr>
      <vt:lpstr>msgothic</vt:lpstr>
      <vt:lpstr>Arial</vt:lpstr>
      <vt:lpstr>Calibri</vt:lpstr>
      <vt:lpstr>Times New Roman</vt:lpstr>
      <vt:lpstr>UNR</vt:lpstr>
      <vt:lpstr>Lecture 1:  Overview</vt:lpstr>
      <vt:lpstr>Introduction</vt:lpstr>
      <vt:lpstr>Outline</vt:lpstr>
      <vt:lpstr>Computer Security Overview</vt:lpstr>
      <vt:lpstr>The CIA Triad</vt:lpstr>
      <vt:lpstr>Key Security Concepts</vt:lpstr>
      <vt:lpstr>Computer Security Terminology</vt:lpstr>
      <vt:lpstr>Computer Security Terminology</vt:lpstr>
      <vt:lpstr>Computer Security Terminology</vt:lpstr>
      <vt:lpstr>Security Concepts and Relationships</vt:lpstr>
      <vt:lpstr>Vulnerabilities, Threats and Attacks</vt:lpstr>
      <vt:lpstr>Types of Attackers</vt:lpstr>
      <vt:lpstr>Passive and Active Attacks</vt:lpstr>
      <vt:lpstr>Types of Threats</vt:lpstr>
      <vt:lpstr>Scope of Computer Security</vt:lpstr>
      <vt:lpstr>States of Data</vt:lpstr>
      <vt:lpstr>Types of user data to be protected</vt:lpstr>
      <vt:lpstr>Computer and Network Assets </vt:lpstr>
      <vt:lpstr>Security Funtional Requirements</vt:lpstr>
      <vt:lpstr>Security Implementation</vt:lpstr>
      <vt:lpstr>Security Mechanism</vt:lpstr>
      <vt:lpstr>Security Technologies Used</vt:lpstr>
      <vt:lpstr>Computer Security Strategy</vt:lpstr>
      <vt:lpstr>Security Policy</vt:lpstr>
      <vt:lpstr>Security Policy</vt:lpstr>
      <vt:lpstr>Exercises </vt:lpstr>
      <vt:lpstr>PowerPoint Presentation</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Brown;Mehmet Gunes</dc:creator>
  <cp:lastModifiedBy>osama-er</cp:lastModifiedBy>
  <cp:revision>239</cp:revision>
  <cp:lastPrinted>2016-10-01T08:00:18Z</cp:lastPrinted>
  <dcterms:created xsi:type="dcterms:W3CDTF">2011-10-14T10:21:07Z</dcterms:created>
  <dcterms:modified xsi:type="dcterms:W3CDTF">2017-09-16T19:45:29Z</dcterms:modified>
</cp:coreProperties>
</file>