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1"/>
  </p:notesMasterIdLst>
  <p:handoutMasterIdLst>
    <p:handoutMasterId r:id="rId32"/>
  </p:handoutMasterIdLst>
  <p:sldIdLst>
    <p:sldId id="402" r:id="rId2"/>
    <p:sldId id="403" r:id="rId3"/>
    <p:sldId id="470" r:id="rId4"/>
    <p:sldId id="471" r:id="rId5"/>
    <p:sldId id="472" r:id="rId6"/>
    <p:sldId id="473" r:id="rId7"/>
    <p:sldId id="474" r:id="rId8"/>
    <p:sldId id="475" r:id="rId9"/>
    <p:sldId id="476" r:id="rId10"/>
    <p:sldId id="477" r:id="rId11"/>
    <p:sldId id="478" r:id="rId12"/>
    <p:sldId id="480" r:id="rId13"/>
    <p:sldId id="479" r:id="rId14"/>
    <p:sldId id="485" r:id="rId15"/>
    <p:sldId id="482" r:id="rId16"/>
    <p:sldId id="484" r:id="rId17"/>
    <p:sldId id="486" r:id="rId18"/>
    <p:sldId id="483" r:id="rId19"/>
    <p:sldId id="487" r:id="rId20"/>
    <p:sldId id="488" r:id="rId21"/>
    <p:sldId id="489" r:id="rId22"/>
    <p:sldId id="492" r:id="rId23"/>
    <p:sldId id="493" r:id="rId24"/>
    <p:sldId id="494" r:id="rId25"/>
    <p:sldId id="498" r:id="rId26"/>
    <p:sldId id="495" r:id="rId27"/>
    <p:sldId id="496" r:id="rId28"/>
    <p:sldId id="497" r:id="rId29"/>
    <p:sldId id="490" r:id="rId30"/>
  </p:sldIdLst>
  <p:sldSz cx="9144000" cy="6858000" type="screen4x3"/>
  <p:notesSz cx="6735763" cy="9866313"/>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guide id="3" orient="horz" pos="3108">
          <p15:clr>
            <a:srgbClr val="A4A3A4"/>
          </p15:clr>
        </p15:guide>
        <p15:guide id="4"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a:srgbClr val="FFCC33"/>
    <a:srgbClr val="0000FF"/>
    <a:srgbClr val="3333FF"/>
    <a:srgbClr val="000000"/>
    <a:srgbClr val="8C6484"/>
    <a:srgbClr val="3400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8" autoAdjust="0"/>
    <p:restoredTop sz="90169" autoAdjust="0"/>
  </p:normalViewPr>
  <p:slideViewPr>
    <p:cSldViewPr>
      <p:cViewPr varScale="1">
        <p:scale>
          <a:sx n="81" d="100"/>
          <a:sy n="81" d="100"/>
        </p:scale>
        <p:origin x="13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104"/>
    </p:cViewPr>
  </p:sorterViewPr>
  <p:notesViewPr>
    <p:cSldViewPr>
      <p:cViewPr varScale="1">
        <p:scale>
          <a:sx n="119" d="100"/>
          <a:sy n="119" d="100"/>
        </p:scale>
        <p:origin x="-2128" y="-96"/>
      </p:cViewPr>
      <p:guideLst>
        <p:guide orient="horz" pos="2928"/>
        <p:guide pos="2168"/>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8831" cy="493316"/>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15375" y="0"/>
            <a:ext cx="2918831" cy="493316"/>
          </a:xfrm>
          <a:prstGeom prst="rect">
            <a:avLst/>
          </a:prstGeom>
        </p:spPr>
        <p:txBody>
          <a:bodyPr vert="horz" lIns="92446" tIns="46223" rIns="92446" bIns="46223" rtlCol="0"/>
          <a:lstStyle>
            <a:lvl1pPr algn="r">
              <a:defRPr sz="1200"/>
            </a:lvl1pPr>
          </a:lstStyle>
          <a:p>
            <a:fld id="{4B7564A2-43F0-4770-8EDE-84AD5A60E935}" type="datetimeFigureOut">
              <a:rPr lang="en-US" smtClean="0"/>
              <a:pPr/>
              <a:t>3/5/2017</a:t>
            </a:fld>
            <a:endParaRPr lang="en-US"/>
          </a:p>
        </p:txBody>
      </p:sp>
      <p:sp>
        <p:nvSpPr>
          <p:cNvPr id="4" name="Footer Placeholder 3"/>
          <p:cNvSpPr>
            <a:spLocks noGrp="1"/>
          </p:cNvSpPr>
          <p:nvPr>
            <p:ph type="ftr" sz="quarter" idx="2"/>
          </p:nvPr>
        </p:nvSpPr>
        <p:spPr>
          <a:xfrm>
            <a:off x="1" y="9371285"/>
            <a:ext cx="2918831" cy="493316"/>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15375" y="9371285"/>
            <a:ext cx="2918831" cy="493316"/>
          </a:xfrm>
          <a:prstGeom prst="rect">
            <a:avLst/>
          </a:prstGeom>
        </p:spPr>
        <p:txBody>
          <a:bodyPr vert="horz" lIns="92446" tIns="46223" rIns="92446" bIns="46223" rtlCol="0" anchor="b"/>
          <a:lstStyle>
            <a:lvl1pPr algn="r">
              <a:defRPr sz="1200"/>
            </a:lvl1pPr>
          </a:lstStyle>
          <a:p>
            <a:fld id="{F8FA9BA9-05CD-4B8E-9598-56888303459E}" type="slidenum">
              <a:rPr lang="en-US" smtClean="0"/>
              <a:pPr/>
              <a:t>‹#›</a:t>
            </a:fld>
            <a:endParaRPr lang="en-US"/>
          </a:p>
        </p:txBody>
      </p:sp>
    </p:spTree>
    <p:extLst>
      <p:ext uri="{BB962C8B-B14F-4D97-AF65-F5344CB8AC3E}">
        <p14:creationId xmlns:p14="http://schemas.microsoft.com/office/powerpoint/2010/main" val="1290521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1"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Arial" pitchFamily="-108" charset="0"/>
              </a:defRPr>
            </a:lvl1pPr>
          </a:lstStyle>
          <a:p>
            <a:pPr>
              <a:defRPr/>
            </a:pPr>
            <a:endParaRPr lang="en-AU"/>
          </a:p>
        </p:txBody>
      </p:sp>
      <p:sp>
        <p:nvSpPr>
          <p:cNvPr id="22531" name="Rectangle 3"/>
          <p:cNvSpPr>
            <a:spLocks noGrp="1" noChangeArrowheads="1"/>
          </p:cNvSpPr>
          <p:nvPr>
            <p:ph type="dt" idx="1"/>
          </p:nvPr>
        </p:nvSpPr>
        <p:spPr bwMode="auto">
          <a:xfrm>
            <a:off x="3815375"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Arial" pitchFamily="-108"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73577" y="4686500"/>
            <a:ext cx="5388610" cy="443984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1"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Arial" pitchFamily="-108" charset="0"/>
              </a:defRPr>
            </a:lvl1pPr>
          </a:lstStyle>
          <a:p>
            <a:pPr>
              <a:defRPr/>
            </a:pPr>
            <a:endParaRPr lang="en-AU"/>
          </a:p>
        </p:txBody>
      </p:sp>
      <p:sp>
        <p:nvSpPr>
          <p:cNvPr id="22535" name="Rectangle 7"/>
          <p:cNvSpPr>
            <a:spLocks noGrp="1" noChangeArrowheads="1"/>
          </p:cNvSpPr>
          <p:nvPr>
            <p:ph type="sldNum" sz="quarter" idx="5"/>
          </p:nvPr>
        </p:nvSpPr>
        <p:spPr bwMode="auto">
          <a:xfrm>
            <a:off x="3815375"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Arial" pitchFamily="-108" charset="0"/>
              </a:defRPr>
            </a:lvl1pPr>
          </a:lstStyle>
          <a:p>
            <a:pPr>
              <a:defRPr/>
            </a:pPr>
            <a:fld id="{9FA45A9E-7761-3846-9783-F10EE5B548CC}" type="slidenum">
              <a:rPr lang="en-AU"/>
              <a:pPr>
                <a:defRPr/>
              </a:pPr>
              <a:t>‹#›</a:t>
            </a:fld>
            <a:endParaRPr lang="en-AU"/>
          </a:p>
        </p:txBody>
      </p:sp>
    </p:spTree>
    <p:extLst>
      <p:ext uri="{BB962C8B-B14F-4D97-AF65-F5344CB8AC3E}">
        <p14:creationId xmlns:p14="http://schemas.microsoft.com/office/powerpoint/2010/main" val="4181160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ＭＳ Ｐゴシック" pitchFamily="33" charset="-128"/>
        <a:cs typeface="ＭＳ Ｐゴシック" pitchFamily="33" charset="-128"/>
      </a:defRPr>
    </a:lvl1pPr>
    <a:lvl2pPr marL="4572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In most computer security contexts, user authentication is the fundamental building</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block and the primary line of defense. User authentication is the basis for most</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types of access control and for user accountability. </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852070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3DC452E-A0ED-BE41-B448-B29A356FBA95}" type="slidenum">
              <a:rPr lang="en-AU"/>
              <a:pPr/>
              <a:t>2</a:t>
            </a:fld>
            <a:endParaRPr lang="en-AU"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a:t>RFC 2828 defines user authentication as follows:</a:t>
            </a:r>
          </a:p>
          <a:p>
            <a:pPr eaLnBrk="1" hangingPunct="1"/>
            <a:endParaRPr lang="en-US" dirty="0"/>
          </a:p>
          <a:p>
            <a:pPr eaLnBrk="1" hangingPunct="1"/>
            <a:r>
              <a:rPr lang="en-US" dirty="0"/>
              <a:t>The process of verifying an identity claimed by or for a system entity. </a:t>
            </a:r>
            <a:endParaRPr lang="en-US" dirty="0">
              <a:latin typeface="Times New Roman" pitchFamily="-110" charset="0"/>
            </a:endParaRPr>
          </a:p>
        </p:txBody>
      </p:sp>
    </p:spTree>
    <p:extLst>
      <p:ext uri="{BB962C8B-B14F-4D97-AF65-F5344CB8AC3E}">
        <p14:creationId xmlns:p14="http://schemas.microsoft.com/office/powerpoint/2010/main" val="4223451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4724400" y="2133600"/>
            <a:ext cx="4419600" cy="4724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2133600"/>
            <a:ext cx="4724400" cy="472440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0"/>
            <a:ext cx="9144000" cy="21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0"/>
            <a:ext cx="9144000" cy="838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8" name="Rectangle 7"/>
          <p:cNvSpPr/>
          <p:nvPr/>
        </p:nvSpPr>
        <p:spPr>
          <a:xfrm>
            <a:off x="228600" y="2743200"/>
            <a:ext cx="4343400" cy="3810000"/>
          </a:xfrm>
          <a:prstGeom prst="rect">
            <a:avLst/>
          </a:prstGeom>
          <a:solidFill>
            <a:srgbClr val="002E62">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defRPr>
                <a:solidFill>
                  <a:srgbClr val="002E62"/>
                </a:solidFill>
              </a:defRPr>
            </a:lvl1pPr>
          </a:lstStyle>
          <a:p>
            <a:r>
              <a:rPr lang="en-US"/>
              <a:t>Click to edit Master title style</a:t>
            </a:r>
            <a:endParaRPr lang="en-US" dirty="0"/>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1028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5" name="Rectangle 4"/>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pic>
        <p:nvPicPr>
          <p:cNvPr id="6" name="Picture 8" descr="Nevada_N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1752601" y="76200"/>
            <a:ext cx="7239000" cy="1143000"/>
          </a:xfrm>
        </p:spPr>
        <p:txBody>
          <a:bodyPr/>
          <a:lstStyle>
            <a:lvl1pPr algn="l">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295401"/>
            <a:ext cx="8229600" cy="4830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a:spLocks noGrp="1"/>
          </p:cNvSpPr>
          <p:nvPr>
            <p:ph type="ftr" sz="quarter" idx="10"/>
          </p:nvPr>
        </p:nvSpPr>
        <p:spPr/>
        <p:txBody>
          <a:bodyPr/>
          <a:lstStyle>
            <a:lvl1pPr>
              <a:defRPr sz="1200">
                <a:solidFill>
                  <a:schemeClr val="bg1"/>
                </a:solidFill>
              </a:defRPr>
            </a:lvl1pPr>
          </a:lstStyle>
          <a:p>
            <a:pPr>
              <a:defRPr/>
            </a:pPr>
            <a:endParaRPr lang="en-US"/>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pPr>
              <a:defRPr/>
            </a:pPr>
            <a:fld id="{A89A1157-748B-C24F-9525-1F1C6D15AFA0}" type="slidenum">
              <a:rPr lang="en-US" smtClean="0"/>
              <a:pPr>
                <a:defRPr/>
              </a:pPr>
              <a:t>‹#›</a:t>
            </a:fld>
            <a:endParaRPr lang="en-US"/>
          </a:p>
        </p:txBody>
      </p:sp>
    </p:spTree>
    <p:extLst>
      <p:ext uri="{BB962C8B-B14F-4D97-AF65-F5344CB8AC3E}">
        <p14:creationId xmlns:p14="http://schemas.microsoft.com/office/powerpoint/2010/main" val="38757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l">
              <a:defRPr sz="4000" b="1" cap="none">
                <a:solidFill>
                  <a:srgbClr val="002E6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838201"/>
            <a:ext cx="7772400" cy="1500187"/>
          </a:xfrm>
        </p:spPr>
        <p:txBody>
          <a:bodyPr anchor="b"/>
          <a:lstStyle>
            <a:lvl1pPr marL="0" indent="0">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7419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Rectangle 1"/>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1752601" y="76200"/>
            <a:ext cx="7239000" cy="1143000"/>
          </a:xfrm>
          <a:prstGeom prst="rect">
            <a:avLst/>
          </a:prstGeom>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dirty="0">
                <a:solidFill>
                  <a:schemeClr val="tx1"/>
                </a:solidFill>
                <a:latin typeface="+mj-lt"/>
                <a:ea typeface="+mj-ea"/>
                <a:cs typeface="+mj-cs"/>
              </a:rPr>
              <a:t>Click to edit Master title style</a:t>
            </a:r>
          </a:p>
        </p:txBody>
      </p:sp>
      <p:pic>
        <p:nvPicPr>
          <p:cNvPr id="4" name="Picture 8" descr="Nevada_N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pPr>
              <a:defRPr/>
            </a:pPr>
            <a:endParaRPr lang="en-US"/>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pPr>
              <a:defRPr/>
            </a:pPr>
            <a:fld id="{4B541AE8-BBA1-104F-B4DA-DC3A37E341CA}" type="slidenum">
              <a:rPr lang="en-US" smtClean="0"/>
              <a:pPr>
                <a:defRPr/>
              </a:pPr>
              <a:t>‹#›</a:t>
            </a:fld>
            <a:endParaRPr lang="en-US"/>
          </a:p>
        </p:txBody>
      </p:sp>
    </p:spTree>
    <p:extLst>
      <p:ext uri="{BB962C8B-B14F-4D97-AF65-F5344CB8AC3E}">
        <p14:creationId xmlns:p14="http://schemas.microsoft.com/office/powerpoint/2010/main" val="21460481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pPr>
              <a:defRPr/>
            </a:pPr>
            <a:fld id="{4B541AE8-BBA1-104F-B4DA-DC3A37E341C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0" y="685801"/>
            <a:ext cx="9144000" cy="1470025"/>
          </a:xfrm>
        </p:spPr>
        <p:txBody>
          <a:bodyPr/>
          <a:lstStyle/>
          <a:p>
            <a:r>
              <a:rPr lang="en-US" dirty="0"/>
              <a:t>Lecture 2</a:t>
            </a:r>
            <a:br>
              <a:rPr lang="en-US" dirty="0"/>
            </a:br>
            <a:r>
              <a:rPr lang="en-US" dirty="0"/>
              <a:t>Cryptography</a:t>
            </a:r>
          </a:p>
        </p:txBody>
      </p:sp>
      <p:sp>
        <p:nvSpPr>
          <p:cNvPr id="13" name="Subtitle 12"/>
          <p:cNvSpPr>
            <a:spLocks noGrp="1"/>
          </p:cNvSpPr>
          <p:nvPr>
            <p:ph type="subTitle" idx="1"/>
          </p:nvPr>
        </p:nvSpPr>
        <p:spPr>
          <a:xfrm>
            <a:off x="0" y="6453336"/>
            <a:ext cx="9144000" cy="392124"/>
          </a:xfrm>
        </p:spPr>
        <p:txBody>
          <a:bodyPr>
            <a:normAutofit lnSpcReduction="10000"/>
          </a:bodyPr>
          <a:lstStyle/>
          <a:p>
            <a:r>
              <a:rPr lang="en-US" sz="2000" dirty="0"/>
              <a:t>modified from slides of </a:t>
            </a:r>
            <a:r>
              <a:rPr lang="en-US" sz="2000" dirty="0" err="1"/>
              <a:t>Lawrie</a:t>
            </a:r>
            <a:r>
              <a:rPr lang="en-US" sz="2000" dirty="0"/>
              <a:t> Brown</a:t>
            </a:r>
            <a:endParaRPr lang="en-AU" sz="2000" dirty="0"/>
          </a:p>
        </p:txBody>
      </p:sp>
      <p:pic>
        <p:nvPicPr>
          <p:cNvPr id="6" name="Picture 5"/>
          <p:cNvPicPr>
            <a:picLocks noChangeAspect="1"/>
          </p:cNvPicPr>
          <p:nvPr/>
        </p:nvPicPr>
        <p:blipFill>
          <a:blip r:embed="rId3">
            <a:alphaModFix/>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4860032" y="2348880"/>
            <a:ext cx="3063164" cy="39809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0324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Caesar Cipher (Symmetric)</a:t>
            </a:r>
          </a:p>
        </p:txBody>
      </p:sp>
      <p:pic>
        <p:nvPicPr>
          <p:cNvPr id="3" name="صورة 2"/>
          <p:cNvPicPr>
            <a:picLocks noChangeAspect="1"/>
          </p:cNvPicPr>
          <p:nvPr/>
        </p:nvPicPr>
        <p:blipFill>
          <a:blip r:embed="rId2"/>
          <a:stretch>
            <a:fillRect/>
          </a:stretch>
        </p:blipFill>
        <p:spPr>
          <a:xfrm>
            <a:off x="309032" y="1381431"/>
            <a:ext cx="8159001" cy="890880"/>
          </a:xfrm>
          <a:prstGeom prst="rect">
            <a:avLst/>
          </a:prstGeom>
        </p:spPr>
      </p:pic>
      <p:pic>
        <p:nvPicPr>
          <p:cNvPr id="4" name="صورة 3"/>
          <p:cNvPicPr>
            <a:picLocks noChangeAspect="1"/>
          </p:cNvPicPr>
          <p:nvPr/>
        </p:nvPicPr>
        <p:blipFill>
          <a:blip r:embed="rId3"/>
          <a:stretch>
            <a:fillRect/>
          </a:stretch>
        </p:blipFill>
        <p:spPr>
          <a:xfrm>
            <a:off x="1929" y="2434542"/>
            <a:ext cx="9142071" cy="3737658"/>
          </a:xfrm>
          <a:prstGeom prst="rect">
            <a:avLst/>
          </a:prstGeom>
        </p:spPr>
      </p:pic>
    </p:spTree>
    <p:extLst>
      <p:ext uri="{BB962C8B-B14F-4D97-AF65-F5344CB8AC3E}">
        <p14:creationId xmlns:p14="http://schemas.microsoft.com/office/powerpoint/2010/main" val="1474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Caesar Cipher (Symmetric)</a:t>
            </a:r>
          </a:p>
        </p:txBody>
      </p:sp>
      <p:pic>
        <p:nvPicPr>
          <p:cNvPr id="5" name="صورة 4"/>
          <p:cNvPicPr>
            <a:picLocks noChangeAspect="1"/>
          </p:cNvPicPr>
          <p:nvPr/>
        </p:nvPicPr>
        <p:blipFill>
          <a:blip r:embed="rId2"/>
          <a:stretch>
            <a:fillRect/>
          </a:stretch>
        </p:blipFill>
        <p:spPr>
          <a:xfrm>
            <a:off x="-19291" y="1703533"/>
            <a:ext cx="8550901" cy="1587410"/>
          </a:xfrm>
          <a:prstGeom prst="rect">
            <a:avLst/>
          </a:prstGeom>
        </p:spPr>
      </p:pic>
      <p:pic>
        <p:nvPicPr>
          <p:cNvPr id="6" name="صورة 5"/>
          <p:cNvPicPr>
            <a:picLocks noChangeAspect="1"/>
          </p:cNvPicPr>
          <p:nvPr/>
        </p:nvPicPr>
        <p:blipFill>
          <a:blip r:embed="rId3"/>
          <a:stretch>
            <a:fillRect/>
          </a:stretch>
        </p:blipFill>
        <p:spPr>
          <a:xfrm>
            <a:off x="152400" y="3505200"/>
            <a:ext cx="9102001" cy="1832960"/>
          </a:xfrm>
          <a:prstGeom prst="rect">
            <a:avLst/>
          </a:prstGeom>
        </p:spPr>
      </p:pic>
    </p:spTree>
    <p:extLst>
      <p:ext uri="{BB962C8B-B14F-4D97-AF65-F5344CB8AC3E}">
        <p14:creationId xmlns:p14="http://schemas.microsoft.com/office/powerpoint/2010/main" val="401261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Cryptanalysis of Caesar Cipher</a:t>
            </a:r>
          </a:p>
        </p:txBody>
      </p:sp>
      <p:sp>
        <p:nvSpPr>
          <p:cNvPr id="7" name="عنصر نائب للمحتوى 2"/>
          <p:cNvSpPr>
            <a:spLocks noGrp="1"/>
          </p:cNvSpPr>
          <p:nvPr>
            <p:ph idx="1"/>
          </p:nvPr>
        </p:nvSpPr>
        <p:spPr>
          <a:xfrm>
            <a:off x="457200" y="1295401"/>
            <a:ext cx="8229600" cy="4830763"/>
          </a:xfrm>
        </p:spPr>
        <p:txBody>
          <a:bodyPr/>
          <a:lstStyle/>
          <a:p>
            <a:pPr marL="0" indent="0">
              <a:buNone/>
            </a:pPr>
            <a:r>
              <a:rPr lang="en-US" dirty="0"/>
              <a:t>There are three ways of breaking </a:t>
            </a:r>
            <a:r>
              <a:rPr lang="en-US" dirty="0" err="1"/>
              <a:t>Caeser</a:t>
            </a:r>
            <a:r>
              <a:rPr lang="en-US" dirty="0"/>
              <a:t> Cipher code</a:t>
            </a:r>
          </a:p>
          <a:p>
            <a:pPr marL="514350" indent="-514350">
              <a:buFont typeface="+mj-lt"/>
              <a:buAutoNum type="arabicPeriod"/>
            </a:pPr>
            <a:r>
              <a:rPr lang="en-US" dirty="0"/>
              <a:t>Letter Frequency analysis</a:t>
            </a:r>
          </a:p>
          <a:p>
            <a:pPr marL="514350" indent="-514350">
              <a:buFont typeface="+mj-lt"/>
              <a:buAutoNum type="arabicPeriod"/>
            </a:pPr>
            <a:r>
              <a:rPr lang="en-US" dirty="0"/>
              <a:t>Brute force analysis</a:t>
            </a:r>
          </a:p>
          <a:p>
            <a:pPr marL="514350" indent="-514350">
              <a:buFont typeface="+mj-lt"/>
              <a:buAutoNum type="arabicPeriod"/>
            </a:pPr>
            <a:r>
              <a:rPr lang="en-US" dirty="0"/>
              <a:t>Tracing single spaced letters such as “I” or “a” or double letter words such as “an”, “if”, “is” etc. </a:t>
            </a:r>
          </a:p>
        </p:txBody>
      </p:sp>
    </p:spTree>
    <p:extLst>
      <p:ext uri="{BB962C8B-B14F-4D97-AF65-F5344CB8AC3E}">
        <p14:creationId xmlns:p14="http://schemas.microsoft.com/office/powerpoint/2010/main" val="3632682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1. Letter frequency Analysis</a:t>
            </a:r>
          </a:p>
        </p:txBody>
      </p:sp>
      <p:pic>
        <p:nvPicPr>
          <p:cNvPr id="3" name="صورة 2"/>
          <p:cNvPicPr>
            <a:picLocks noChangeAspect="1"/>
          </p:cNvPicPr>
          <p:nvPr/>
        </p:nvPicPr>
        <p:blipFill>
          <a:blip r:embed="rId2"/>
          <a:stretch>
            <a:fillRect/>
          </a:stretch>
        </p:blipFill>
        <p:spPr>
          <a:xfrm>
            <a:off x="533400" y="2408013"/>
            <a:ext cx="8305800" cy="3697183"/>
          </a:xfrm>
          <a:prstGeom prst="rect">
            <a:avLst/>
          </a:prstGeom>
        </p:spPr>
      </p:pic>
      <p:pic>
        <p:nvPicPr>
          <p:cNvPr id="7" name="صورة 6"/>
          <p:cNvPicPr>
            <a:picLocks noChangeAspect="1"/>
          </p:cNvPicPr>
          <p:nvPr/>
        </p:nvPicPr>
        <p:blipFill>
          <a:blip r:embed="rId3"/>
          <a:stretch>
            <a:fillRect/>
          </a:stretch>
        </p:blipFill>
        <p:spPr>
          <a:xfrm>
            <a:off x="449363" y="1219200"/>
            <a:ext cx="8372475" cy="1019175"/>
          </a:xfrm>
          <a:prstGeom prst="rect">
            <a:avLst/>
          </a:prstGeom>
        </p:spPr>
      </p:pic>
    </p:spTree>
    <p:extLst>
      <p:ext uri="{BB962C8B-B14F-4D97-AF65-F5344CB8AC3E}">
        <p14:creationId xmlns:p14="http://schemas.microsoft.com/office/powerpoint/2010/main" val="205027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1. Letter frequency Analysis</a:t>
            </a:r>
          </a:p>
        </p:txBody>
      </p:sp>
      <p:pic>
        <p:nvPicPr>
          <p:cNvPr id="7" name="صورة 6"/>
          <p:cNvPicPr>
            <a:picLocks noChangeAspect="1"/>
          </p:cNvPicPr>
          <p:nvPr/>
        </p:nvPicPr>
        <p:blipFill>
          <a:blip r:embed="rId2"/>
          <a:stretch>
            <a:fillRect/>
          </a:stretch>
        </p:blipFill>
        <p:spPr>
          <a:xfrm>
            <a:off x="449363" y="1219200"/>
            <a:ext cx="8372475" cy="1019175"/>
          </a:xfrm>
          <a:prstGeom prst="rect">
            <a:avLst/>
          </a:prstGeom>
        </p:spPr>
      </p:pic>
      <p:pic>
        <p:nvPicPr>
          <p:cNvPr id="4" name="صورة 3"/>
          <p:cNvPicPr>
            <a:picLocks noChangeAspect="1"/>
          </p:cNvPicPr>
          <p:nvPr/>
        </p:nvPicPr>
        <p:blipFill>
          <a:blip r:embed="rId3"/>
          <a:stretch>
            <a:fillRect/>
          </a:stretch>
        </p:blipFill>
        <p:spPr>
          <a:xfrm>
            <a:off x="93563" y="2363767"/>
            <a:ext cx="8898038" cy="3503633"/>
          </a:xfrm>
          <a:prstGeom prst="rect">
            <a:avLst/>
          </a:prstGeom>
        </p:spPr>
      </p:pic>
    </p:spTree>
    <p:extLst>
      <p:ext uri="{BB962C8B-B14F-4D97-AF65-F5344CB8AC3E}">
        <p14:creationId xmlns:p14="http://schemas.microsoft.com/office/powerpoint/2010/main" val="126716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6629"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32643BA8-DE0A-460B-A6EB-50FDB18BBDA1}" type="slidenum">
              <a:rPr kumimoji="0" lang="en-US" altLang="en-US" sz="1200">
                <a:solidFill>
                  <a:schemeClr val="bg1"/>
                </a:solidFill>
              </a:rPr>
              <a:pPr/>
              <a:t>15</a:t>
            </a:fld>
            <a:endParaRPr kumimoji="0" lang="en-US" altLang="en-US" sz="1200">
              <a:solidFill>
                <a:schemeClr val="bg1"/>
              </a:solidFill>
            </a:endParaRPr>
          </a:p>
        </p:txBody>
      </p:sp>
      <p:sp>
        <p:nvSpPr>
          <p:cNvPr id="8" name="عنوان 1"/>
          <p:cNvSpPr>
            <a:spLocks noGrp="1"/>
          </p:cNvSpPr>
          <p:nvPr>
            <p:ph type="title"/>
          </p:nvPr>
        </p:nvSpPr>
        <p:spPr>
          <a:xfrm>
            <a:off x="1752601" y="76200"/>
            <a:ext cx="7239000" cy="1143000"/>
          </a:xfrm>
        </p:spPr>
        <p:txBody>
          <a:bodyPr/>
          <a:lstStyle/>
          <a:p>
            <a:r>
              <a:rPr lang="en-US" dirty="0"/>
              <a:t>2. Brute force analysis</a:t>
            </a:r>
          </a:p>
        </p:txBody>
      </p:sp>
      <p:pic>
        <p:nvPicPr>
          <p:cNvPr id="3" name="صورة 2"/>
          <p:cNvPicPr>
            <a:picLocks noChangeAspect="1"/>
          </p:cNvPicPr>
          <p:nvPr/>
        </p:nvPicPr>
        <p:blipFill>
          <a:blip r:embed="rId2"/>
          <a:stretch>
            <a:fillRect/>
          </a:stretch>
        </p:blipFill>
        <p:spPr>
          <a:xfrm>
            <a:off x="-1" y="1295400"/>
            <a:ext cx="8939893" cy="1143000"/>
          </a:xfrm>
          <a:prstGeom prst="rect">
            <a:avLst/>
          </a:prstGeom>
        </p:spPr>
      </p:pic>
    </p:spTree>
    <p:extLst>
      <p:ext uri="{BB962C8B-B14F-4D97-AF65-F5344CB8AC3E}">
        <p14:creationId xmlns:p14="http://schemas.microsoft.com/office/powerpoint/2010/main" val="32162812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idx="1"/>
          </p:nvPr>
        </p:nvSpPr>
        <p:spPr/>
        <p:txBody>
          <a:bodyPr/>
          <a:lstStyle/>
          <a:p>
            <a:r>
              <a:rPr lang="en-US" altLang="en-US" dirty="0"/>
              <a:t>Clues</a:t>
            </a:r>
          </a:p>
          <a:p>
            <a:pPr lvl="1"/>
            <a:r>
              <a:rPr lang="en-US" altLang="en-US" dirty="0"/>
              <a:t>Short words,</a:t>
            </a:r>
          </a:p>
          <a:p>
            <a:pPr lvl="1"/>
            <a:r>
              <a:rPr lang="en-US" altLang="en-US" dirty="0"/>
              <a:t>Words with repeated patterns,</a:t>
            </a:r>
          </a:p>
          <a:p>
            <a:pPr lvl="1"/>
            <a:r>
              <a:rPr lang="en-US" altLang="en-US" dirty="0"/>
              <a:t>Common initial and final letters, …</a:t>
            </a:r>
          </a:p>
          <a:p>
            <a:r>
              <a:rPr lang="en-US" altLang="en-US" dirty="0">
                <a:sym typeface="Wingdings" panose="05000000000000000000" pitchFamily="2" charset="2"/>
              </a:rPr>
              <a:t>Knowledge of language may simplify it</a:t>
            </a:r>
          </a:p>
        </p:txBody>
      </p:sp>
      <p:sp>
        <p:nvSpPr>
          <p:cNvPr id="26628"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6629"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32643BA8-DE0A-460B-A6EB-50FDB18BBDA1}" type="slidenum">
              <a:rPr kumimoji="0" lang="en-US" altLang="en-US" sz="1200">
                <a:solidFill>
                  <a:schemeClr val="bg1"/>
                </a:solidFill>
              </a:rPr>
              <a:pPr/>
              <a:t>16</a:t>
            </a:fld>
            <a:endParaRPr kumimoji="0" lang="en-US" altLang="en-US" sz="1200">
              <a:solidFill>
                <a:schemeClr val="bg1"/>
              </a:solidFill>
            </a:endParaRPr>
          </a:p>
        </p:txBody>
      </p:sp>
      <p:sp>
        <p:nvSpPr>
          <p:cNvPr id="8" name="عنوان 1"/>
          <p:cNvSpPr>
            <a:spLocks noGrp="1"/>
          </p:cNvSpPr>
          <p:nvPr>
            <p:ph type="title"/>
          </p:nvPr>
        </p:nvSpPr>
        <p:spPr>
          <a:xfrm>
            <a:off x="1752601" y="76200"/>
            <a:ext cx="7239000" cy="1143000"/>
          </a:xfrm>
        </p:spPr>
        <p:txBody>
          <a:bodyPr/>
          <a:lstStyle/>
          <a:p>
            <a:r>
              <a:rPr lang="en-US" dirty="0"/>
              <a:t>3. Specific letters analysis</a:t>
            </a:r>
          </a:p>
        </p:txBody>
      </p:sp>
    </p:spTree>
    <p:extLst>
      <p:ext uri="{BB962C8B-B14F-4D97-AF65-F5344CB8AC3E}">
        <p14:creationId xmlns:p14="http://schemas.microsoft.com/office/powerpoint/2010/main" val="23880002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Exercise</a:t>
            </a:r>
          </a:p>
        </p:txBody>
      </p:sp>
      <p:sp>
        <p:nvSpPr>
          <p:cNvPr id="20483" name="Content Placeholder 3"/>
          <p:cNvSpPr>
            <a:spLocks noGrp="1"/>
          </p:cNvSpPr>
          <p:nvPr>
            <p:ph idx="1"/>
          </p:nvPr>
        </p:nvSpPr>
        <p:spPr/>
        <p:txBody>
          <a:bodyPr/>
          <a:lstStyle/>
          <a:p>
            <a:pPr algn="ctr" eaLnBrk="1" hangingPunct="1">
              <a:buFont typeface="Arial" panose="020B0604020202020204" pitchFamily="34" charset="0"/>
              <a:buNone/>
            </a:pPr>
            <a:endParaRPr lang="en-US" altLang="en-US" dirty="0">
              <a:solidFill>
                <a:srgbClr val="800000"/>
              </a:solidFill>
            </a:endParaRPr>
          </a:p>
          <a:p>
            <a:pPr algn="ctr" eaLnBrk="1" hangingPunct="1">
              <a:buFont typeface="Arial" panose="020B0604020202020204" pitchFamily="34" charset="0"/>
              <a:buNone/>
            </a:pPr>
            <a:endParaRPr lang="en-US" altLang="en-US" dirty="0">
              <a:solidFill>
                <a:srgbClr val="800000"/>
              </a:solidFill>
            </a:endParaRPr>
          </a:p>
          <a:p>
            <a:pPr algn="ctr" eaLnBrk="1" hangingPunct="1">
              <a:buFont typeface="Arial" panose="020B0604020202020204" pitchFamily="34" charset="0"/>
              <a:buNone/>
            </a:pPr>
            <a:endParaRPr lang="en-US" altLang="en-US" dirty="0">
              <a:solidFill>
                <a:srgbClr val="800000"/>
              </a:solidFill>
            </a:endParaRPr>
          </a:p>
          <a:p>
            <a:pPr algn="ctr" eaLnBrk="1" hangingPunct="1">
              <a:buFont typeface="Arial" panose="020B0604020202020204" pitchFamily="34" charset="0"/>
              <a:buNone/>
            </a:pPr>
            <a:r>
              <a:rPr lang="en-US" altLang="en-US" sz="3600" dirty="0" err="1">
                <a:solidFill>
                  <a:srgbClr val="800000"/>
                </a:solidFill>
              </a:rPr>
              <a:t>wklv</a:t>
            </a:r>
            <a:r>
              <a:rPr lang="en-US" altLang="en-US" sz="3600" dirty="0">
                <a:solidFill>
                  <a:srgbClr val="800000"/>
                </a:solidFill>
              </a:rPr>
              <a:t> </a:t>
            </a:r>
            <a:r>
              <a:rPr lang="en-US" altLang="en-US" sz="3600" dirty="0" err="1">
                <a:solidFill>
                  <a:srgbClr val="800000"/>
                </a:solidFill>
              </a:rPr>
              <a:t>phvvdjh</a:t>
            </a:r>
            <a:r>
              <a:rPr lang="en-US" altLang="en-US" sz="3600" dirty="0">
                <a:solidFill>
                  <a:srgbClr val="800000"/>
                </a:solidFill>
              </a:rPr>
              <a:t> lv </a:t>
            </a:r>
            <a:r>
              <a:rPr lang="en-US" altLang="en-US" sz="3600" dirty="0" err="1">
                <a:solidFill>
                  <a:srgbClr val="800000"/>
                </a:solidFill>
              </a:rPr>
              <a:t>qrw</a:t>
            </a:r>
            <a:r>
              <a:rPr lang="en-US" altLang="en-US" sz="3600" dirty="0">
                <a:solidFill>
                  <a:srgbClr val="800000"/>
                </a:solidFill>
              </a:rPr>
              <a:t> </a:t>
            </a:r>
            <a:r>
              <a:rPr lang="en-US" altLang="en-US" sz="3600" dirty="0" err="1">
                <a:solidFill>
                  <a:srgbClr val="800000"/>
                </a:solidFill>
              </a:rPr>
              <a:t>wrr</a:t>
            </a:r>
            <a:r>
              <a:rPr lang="en-US" altLang="en-US" sz="3600" dirty="0">
                <a:solidFill>
                  <a:srgbClr val="800000"/>
                </a:solidFill>
              </a:rPr>
              <a:t> </a:t>
            </a:r>
            <a:r>
              <a:rPr lang="en-US" altLang="en-US" sz="3600" dirty="0" err="1">
                <a:solidFill>
                  <a:srgbClr val="800000"/>
                </a:solidFill>
              </a:rPr>
              <a:t>kdug</a:t>
            </a:r>
            <a:r>
              <a:rPr lang="en-US" altLang="en-US" sz="3600" dirty="0">
                <a:solidFill>
                  <a:srgbClr val="800000"/>
                </a:solidFill>
              </a:rPr>
              <a:t> </a:t>
            </a:r>
            <a:r>
              <a:rPr lang="en-US" altLang="en-US" sz="3600" dirty="0" err="1">
                <a:solidFill>
                  <a:srgbClr val="800000"/>
                </a:solidFill>
              </a:rPr>
              <a:t>wr</a:t>
            </a:r>
            <a:r>
              <a:rPr lang="en-US" altLang="en-US" sz="3600" dirty="0">
                <a:solidFill>
                  <a:srgbClr val="800000"/>
                </a:solidFill>
              </a:rPr>
              <a:t> </a:t>
            </a:r>
            <a:r>
              <a:rPr lang="en-US" altLang="en-US" sz="3600" dirty="0" err="1">
                <a:solidFill>
                  <a:srgbClr val="800000"/>
                </a:solidFill>
              </a:rPr>
              <a:t>euhdn</a:t>
            </a:r>
            <a:endParaRPr lang="en-US" altLang="en-US" sz="3600" dirty="0">
              <a:solidFill>
                <a:srgbClr val="800000"/>
              </a:solidFill>
            </a:endParaRPr>
          </a:p>
          <a:p>
            <a:pPr eaLnBrk="1" hangingPunct="1"/>
            <a:endParaRPr lang="en-US" altLang="en-US"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17</a:t>
            </a:fld>
            <a:endParaRPr kumimoji="0" lang="en-US" altLang="en-US" sz="1200">
              <a:solidFill>
                <a:schemeClr val="bg1"/>
              </a:solidFill>
            </a:endParaRPr>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419600"/>
            <a:ext cx="16637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3941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52600" y="-152400"/>
            <a:ext cx="7239000" cy="1981200"/>
          </a:xfrm>
        </p:spPr>
        <p:txBody>
          <a:bodyPr/>
          <a:lstStyle/>
          <a:p>
            <a:r>
              <a:rPr lang="en-US" dirty="0"/>
              <a:t>Block Ciphers</a:t>
            </a:r>
            <a:br>
              <a:rPr lang="en-US" dirty="0"/>
            </a:br>
            <a:r>
              <a:rPr lang="en-US" dirty="0"/>
              <a:t> </a:t>
            </a:r>
            <a:r>
              <a:rPr lang="en-US" sz="2800" dirty="0"/>
              <a:t>(Symmetric avoids Letter Frequency Analysis) </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18</a:t>
            </a:fld>
            <a:endParaRPr kumimoji="0" lang="en-US" altLang="en-US" sz="1200">
              <a:solidFill>
                <a:schemeClr val="bg1"/>
              </a:solidFill>
            </a:endParaRPr>
          </a:p>
        </p:txBody>
      </p:sp>
      <p:pic>
        <p:nvPicPr>
          <p:cNvPr id="3" name="صورة 2"/>
          <p:cNvPicPr>
            <a:picLocks noChangeAspect="1"/>
          </p:cNvPicPr>
          <p:nvPr/>
        </p:nvPicPr>
        <p:blipFill>
          <a:blip r:embed="rId2"/>
          <a:stretch>
            <a:fillRect/>
          </a:stretch>
        </p:blipFill>
        <p:spPr>
          <a:xfrm>
            <a:off x="41499" y="2486920"/>
            <a:ext cx="9061001" cy="1884160"/>
          </a:xfrm>
          <a:prstGeom prst="rect">
            <a:avLst/>
          </a:prstGeom>
        </p:spPr>
      </p:pic>
    </p:spTree>
    <p:extLst>
      <p:ext uri="{BB962C8B-B14F-4D97-AF65-F5344CB8AC3E}">
        <p14:creationId xmlns:p14="http://schemas.microsoft.com/office/powerpoint/2010/main" val="9680811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Block Ciphers</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19</a:t>
            </a:fld>
            <a:endParaRPr kumimoji="0" lang="en-US" altLang="en-US" sz="1200">
              <a:solidFill>
                <a:schemeClr val="bg1"/>
              </a:solidFill>
            </a:endParaRPr>
          </a:p>
        </p:txBody>
      </p:sp>
      <p:pic>
        <p:nvPicPr>
          <p:cNvPr id="2" name="صورة 1"/>
          <p:cNvPicPr>
            <a:picLocks noChangeAspect="1"/>
          </p:cNvPicPr>
          <p:nvPr/>
        </p:nvPicPr>
        <p:blipFill>
          <a:blip r:embed="rId2"/>
          <a:stretch>
            <a:fillRect/>
          </a:stretch>
        </p:blipFill>
        <p:spPr>
          <a:xfrm>
            <a:off x="131178" y="1600200"/>
            <a:ext cx="8992566" cy="1327151"/>
          </a:xfrm>
          <a:prstGeom prst="rect">
            <a:avLst/>
          </a:prstGeom>
        </p:spPr>
      </p:pic>
      <p:pic>
        <p:nvPicPr>
          <p:cNvPr id="4" name="صورة 3"/>
          <p:cNvPicPr>
            <a:picLocks noChangeAspect="1"/>
          </p:cNvPicPr>
          <p:nvPr/>
        </p:nvPicPr>
        <p:blipFill>
          <a:blip r:embed="rId3"/>
          <a:stretch>
            <a:fillRect/>
          </a:stretch>
        </p:blipFill>
        <p:spPr>
          <a:xfrm>
            <a:off x="-1801" y="3505200"/>
            <a:ext cx="9145801" cy="1972735"/>
          </a:xfrm>
          <a:prstGeom prst="rect">
            <a:avLst/>
          </a:prstGeom>
        </p:spPr>
      </p:pic>
    </p:spTree>
    <p:extLst>
      <p:ext uri="{BB962C8B-B14F-4D97-AF65-F5344CB8AC3E}">
        <p14:creationId xmlns:p14="http://schemas.microsoft.com/office/powerpoint/2010/main" val="16504499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Cryptography</a:t>
            </a:r>
            <a:endParaRPr lang="en-AU" dirty="0"/>
          </a:p>
        </p:txBody>
      </p:sp>
      <p:sp>
        <p:nvSpPr>
          <p:cNvPr id="200707" name="Rectangle 3"/>
          <p:cNvSpPr>
            <a:spLocks noGrp="1" noChangeArrowheads="1"/>
          </p:cNvSpPr>
          <p:nvPr>
            <p:ph idx="1"/>
          </p:nvPr>
        </p:nvSpPr>
        <p:spPr/>
        <p:txBody>
          <a:bodyPr/>
          <a:lstStyle/>
          <a:p>
            <a:r>
              <a:rPr lang="en-US" dirty="0"/>
              <a:t> The main objective of cryptography is to Ensure security of communication over insecure medium </a:t>
            </a:r>
            <a:endParaRPr lang="en-AU" dirty="0"/>
          </a:p>
        </p:txBody>
      </p:sp>
      <p:sp>
        <p:nvSpPr>
          <p:cNvPr id="2" name="مستطيل 1"/>
          <p:cNvSpPr/>
          <p:nvPr/>
        </p:nvSpPr>
        <p:spPr>
          <a:xfrm>
            <a:off x="838200" y="2590800"/>
            <a:ext cx="6781800" cy="2369880"/>
          </a:xfrm>
          <a:prstGeom prst="rect">
            <a:avLst/>
          </a:prstGeom>
        </p:spPr>
        <p:txBody>
          <a:bodyPr wrap="square">
            <a:spAutoFit/>
          </a:bodyPr>
          <a:lstStyle/>
          <a:p>
            <a:endParaRPr lang="en-US" sz="2000" dirty="0">
              <a:solidFill>
                <a:srgbClr val="000000"/>
              </a:solidFill>
              <a:latin typeface="Symbol" panose="05050102010706020507" pitchFamily="18" charset="2"/>
            </a:endParaRPr>
          </a:p>
          <a:p>
            <a:pPr marL="457200" indent="-457200">
              <a:buFont typeface="Symbol" panose="05050102010706020507" pitchFamily="18" charset="2"/>
              <a:buChar char="·"/>
            </a:pPr>
            <a:r>
              <a:rPr lang="en-US" sz="3200" dirty="0">
                <a:latin typeface="+mn-lt"/>
              </a:rPr>
              <a:t>Privacy (secrecy, confidentiality) </a:t>
            </a:r>
          </a:p>
          <a:p>
            <a:pPr marL="457200" indent="-457200">
              <a:buFont typeface="Symbol" panose="05050102010706020507" pitchFamily="18" charset="2"/>
              <a:buChar char="·"/>
            </a:pPr>
            <a:r>
              <a:rPr lang="en-US" sz="3200" dirty="0">
                <a:latin typeface="+mn-lt"/>
              </a:rPr>
              <a:t> Integrity </a:t>
            </a:r>
          </a:p>
          <a:p>
            <a:r>
              <a:rPr lang="en-US" sz="3200" dirty="0">
                <a:latin typeface="+mn-lt"/>
              </a:rPr>
              <a:t>Communicate even with possibility of adversaries </a:t>
            </a:r>
          </a:p>
        </p:txBody>
      </p:sp>
    </p:spTree>
    <p:extLst>
      <p:ext uri="{BB962C8B-B14F-4D97-AF65-F5344CB8AC3E}">
        <p14:creationId xmlns:p14="http://schemas.microsoft.com/office/powerpoint/2010/main" val="2840302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RSA Algorithm (Asymmetric) </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20</a:t>
            </a:fld>
            <a:endParaRPr kumimoji="0" lang="en-US" altLang="en-US" sz="1200">
              <a:solidFill>
                <a:schemeClr val="bg1"/>
              </a:solidFill>
            </a:endParaRPr>
          </a:p>
        </p:txBody>
      </p:sp>
      <p:pic>
        <p:nvPicPr>
          <p:cNvPr id="3" name="صورة 2"/>
          <p:cNvPicPr>
            <a:picLocks noChangeAspect="1"/>
          </p:cNvPicPr>
          <p:nvPr/>
        </p:nvPicPr>
        <p:blipFill>
          <a:blip r:embed="rId2"/>
          <a:stretch>
            <a:fillRect/>
          </a:stretch>
        </p:blipFill>
        <p:spPr>
          <a:xfrm>
            <a:off x="146672" y="1247172"/>
            <a:ext cx="8979001" cy="870400"/>
          </a:xfrm>
          <a:prstGeom prst="rect">
            <a:avLst/>
          </a:prstGeom>
        </p:spPr>
      </p:pic>
      <p:pic>
        <p:nvPicPr>
          <p:cNvPr id="5" name="صورة 4"/>
          <p:cNvPicPr>
            <a:picLocks noChangeAspect="1"/>
          </p:cNvPicPr>
          <p:nvPr/>
        </p:nvPicPr>
        <p:blipFill>
          <a:blip r:embed="rId3"/>
          <a:stretch>
            <a:fillRect/>
          </a:stretch>
        </p:blipFill>
        <p:spPr>
          <a:xfrm>
            <a:off x="838200" y="2145544"/>
            <a:ext cx="7376479" cy="4282527"/>
          </a:xfrm>
          <a:prstGeom prst="rect">
            <a:avLst/>
          </a:prstGeom>
        </p:spPr>
      </p:pic>
    </p:spTree>
    <p:extLst>
      <p:ext uri="{BB962C8B-B14F-4D97-AF65-F5344CB8AC3E}">
        <p14:creationId xmlns:p14="http://schemas.microsoft.com/office/powerpoint/2010/main" val="41999595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RSA Algorithm</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dirty="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21</a:t>
            </a:fld>
            <a:endParaRPr kumimoji="0" lang="en-US" altLang="en-US" sz="1200">
              <a:solidFill>
                <a:schemeClr val="bg1"/>
              </a:solidFill>
            </a:endParaRPr>
          </a:p>
        </p:txBody>
      </p:sp>
      <p:pic>
        <p:nvPicPr>
          <p:cNvPr id="2" name="صورة 1"/>
          <p:cNvPicPr>
            <a:picLocks noChangeAspect="1"/>
          </p:cNvPicPr>
          <p:nvPr/>
        </p:nvPicPr>
        <p:blipFill>
          <a:blip r:embed="rId2"/>
          <a:stretch>
            <a:fillRect/>
          </a:stretch>
        </p:blipFill>
        <p:spPr>
          <a:xfrm>
            <a:off x="23149" y="1219200"/>
            <a:ext cx="9020001" cy="2362200"/>
          </a:xfrm>
          <a:prstGeom prst="rect">
            <a:avLst/>
          </a:prstGeom>
        </p:spPr>
      </p:pic>
      <p:sp>
        <p:nvSpPr>
          <p:cNvPr id="4" name="مربع نص 3"/>
          <p:cNvSpPr txBox="1"/>
          <p:nvPr/>
        </p:nvSpPr>
        <p:spPr>
          <a:xfrm>
            <a:off x="265949" y="3740685"/>
            <a:ext cx="8534400" cy="2585323"/>
          </a:xfrm>
          <a:prstGeom prst="rect">
            <a:avLst/>
          </a:prstGeom>
          <a:noFill/>
        </p:spPr>
        <p:txBody>
          <a:bodyPr wrap="square" rtlCol="0">
            <a:spAutoFit/>
          </a:bodyPr>
          <a:lstStyle/>
          <a:p>
            <a:pPr algn="r" rtl="1"/>
            <a:r>
              <a:rPr lang="ar-EG" b="1" dirty="0"/>
              <a:t>مثال لتوضيح فكرة </a:t>
            </a:r>
            <a:r>
              <a:rPr lang="en-US" b="1" dirty="0"/>
              <a:t>RSA</a:t>
            </a:r>
            <a:r>
              <a:rPr lang="ar-EG" b="1" dirty="0"/>
              <a:t> بشكل مبسط </a:t>
            </a:r>
          </a:p>
          <a:p>
            <a:pPr algn="r" rtl="1"/>
            <a:r>
              <a:rPr lang="ar-EG" dirty="0"/>
              <a:t>قم بتكوين مفتاحين مفتاح اول ( عام (</a:t>
            </a:r>
            <a:r>
              <a:rPr lang="en-US" dirty="0"/>
              <a:t>n</a:t>
            </a:r>
            <a:r>
              <a:rPr lang="ar-EG" dirty="0"/>
              <a:t>)+ مفتاح عام محلي(</a:t>
            </a:r>
            <a:r>
              <a:rPr lang="en-US" dirty="0"/>
              <a:t>e</a:t>
            </a:r>
            <a:r>
              <a:rPr lang="ar-EG" dirty="0"/>
              <a:t>)) والمفتاح الثاني ( عام </a:t>
            </a:r>
            <a:r>
              <a:rPr lang="en-US" dirty="0"/>
              <a:t>(n)</a:t>
            </a:r>
            <a:r>
              <a:rPr lang="ar-EG" dirty="0"/>
              <a:t> + مفتاح خاص محلي</a:t>
            </a:r>
            <a:r>
              <a:rPr lang="en-US" dirty="0"/>
              <a:t> </a:t>
            </a:r>
            <a:r>
              <a:rPr lang="ar-EG" dirty="0"/>
              <a:t>(</a:t>
            </a:r>
            <a:r>
              <a:rPr lang="en-US" dirty="0"/>
              <a:t>d</a:t>
            </a:r>
            <a:r>
              <a:rPr lang="ar-EG" dirty="0"/>
              <a:t>) )</a:t>
            </a:r>
          </a:p>
          <a:p>
            <a:pPr marL="342900" indent="-342900" algn="r" rtl="1">
              <a:buFont typeface="+mj-lt"/>
              <a:buAutoNum type="arabicPeriod"/>
            </a:pPr>
            <a:r>
              <a:rPr lang="ar-EG" dirty="0"/>
              <a:t>ارسل الصندوق الى المستقبل فارغا ومعه (المفتاح الاول)،</a:t>
            </a:r>
          </a:p>
          <a:p>
            <a:pPr marL="342900" indent="-342900" algn="r" rtl="1">
              <a:buFont typeface="+mj-lt"/>
              <a:buAutoNum type="arabicPeriod"/>
            </a:pPr>
            <a:r>
              <a:rPr lang="ar-EG" dirty="0"/>
              <a:t>المفتاحين العامين</a:t>
            </a:r>
            <a:r>
              <a:rPr lang="en-US" dirty="0"/>
              <a:t>)</a:t>
            </a:r>
            <a:r>
              <a:rPr lang="ar-EG" dirty="0"/>
              <a:t> المجمعان في المفتاح الأول) يغلقان الصندوق فقط ولا يمكن استخدامهما في فتح الصندوق</a:t>
            </a:r>
          </a:p>
          <a:p>
            <a:pPr marL="342900" indent="-342900" algn="r" rtl="1">
              <a:buFont typeface="+mj-lt"/>
              <a:buAutoNum type="arabicPeriod"/>
            </a:pPr>
            <a:r>
              <a:rPr lang="ar-EG" dirty="0"/>
              <a:t>يقوم المستقبل بوضع المعلومات السرية في الصندوق ثم يستخدم المفتاحين العامين في غلق الصندوق ، لاحظ ان الصندوق لا يمكن فتحه حتى المستقبل لن يستطيع فتحه مرة أخرى</a:t>
            </a:r>
          </a:p>
          <a:p>
            <a:pPr marL="342900" indent="-342900" algn="r" rtl="1">
              <a:buFont typeface="+mj-lt"/>
              <a:buAutoNum type="arabicPeriod"/>
            </a:pPr>
            <a:r>
              <a:rPr lang="ar-EG" dirty="0"/>
              <a:t>يعيد الصندوق الى المرسل ومن ثم يقوم المرسل بفتح الصندوق بدمج مفتاحه الخاص مع المفتاح العام (المفتاح الثاني)، (المفتاح الخاص يفتح الصندوق فقط ولا يغلقه)</a:t>
            </a:r>
            <a:endParaRPr lang="en-US" dirty="0"/>
          </a:p>
        </p:txBody>
      </p:sp>
    </p:spTree>
    <p:extLst>
      <p:ext uri="{BB962C8B-B14F-4D97-AF65-F5344CB8AC3E}">
        <p14:creationId xmlns:p14="http://schemas.microsoft.com/office/powerpoint/2010/main" val="98645199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RSA Algorithm</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22</a:t>
            </a:fld>
            <a:endParaRPr kumimoji="0" lang="en-US" altLang="en-US" sz="1200">
              <a:solidFill>
                <a:schemeClr val="bg1"/>
              </a:solidFill>
            </a:endParaRPr>
          </a:p>
        </p:txBody>
      </p:sp>
      <p:pic>
        <p:nvPicPr>
          <p:cNvPr id="3" name="صورة 2"/>
          <p:cNvPicPr>
            <a:picLocks noChangeAspect="1"/>
          </p:cNvPicPr>
          <p:nvPr/>
        </p:nvPicPr>
        <p:blipFill>
          <a:blip r:embed="rId2"/>
          <a:stretch>
            <a:fillRect/>
          </a:stretch>
        </p:blipFill>
        <p:spPr>
          <a:xfrm>
            <a:off x="419099" y="1447800"/>
            <a:ext cx="8500667" cy="3657600"/>
          </a:xfrm>
          <a:prstGeom prst="rect">
            <a:avLst/>
          </a:prstGeom>
        </p:spPr>
      </p:pic>
    </p:spTree>
    <p:extLst>
      <p:ext uri="{BB962C8B-B14F-4D97-AF65-F5344CB8AC3E}">
        <p14:creationId xmlns:p14="http://schemas.microsoft.com/office/powerpoint/2010/main" val="26267689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RSA Algorithm</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23</a:t>
            </a:fld>
            <a:endParaRPr kumimoji="0" lang="en-US" altLang="en-US" sz="1200">
              <a:solidFill>
                <a:schemeClr val="bg1"/>
              </a:solidFill>
            </a:endParaRPr>
          </a:p>
        </p:txBody>
      </p:sp>
      <p:pic>
        <p:nvPicPr>
          <p:cNvPr id="2" name="صورة 1"/>
          <p:cNvPicPr>
            <a:picLocks noChangeAspect="1"/>
          </p:cNvPicPr>
          <p:nvPr/>
        </p:nvPicPr>
        <p:blipFill>
          <a:blip r:embed="rId2"/>
          <a:stretch>
            <a:fillRect/>
          </a:stretch>
        </p:blipFill>
        <p:spPr>
          <a:xfrm>
            <a:off x="228600" y="1524000"/>
            <a:ext cx="8991600" cy="3746500"/>
          </a:xfrm>
          <a:prstGeom prst="rect">
            <a:avLst/>
          </a:prstGeom>
        </p:spPr>
      </p:pic>
    </p:spTree>
    <p:extLst>
      <p:ext uri="{BB962C8B-B14F-4D97-AF65-F5344CB8AC3E}">
        <p14:creationId xmlns:p14="http://schemas.microsoft.com/office/powerpoint/2010/main" val="500137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RSA Algorithm</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24</a:t>
            </a:fld>
            <a:endParaRPr kumimoji="0" lang="en-US" altLang="en-US" sz="1200">
              <a:solidFill>
                <a:schemeClr val="bg1"/>
              </a:solidFill>
            </a:endParaRPr>
          </a:p>
        </p:txBody>
      </p:sp>
      <p:sp>
        <p:nvSpPr>
          <p:cNvPr id="3" name="Rectangle 1"/>
          <p:cNvSpPr>
            <a:spLocks noChangeArrowheads="1"/>
          </p:cNvSpPr>
          <p:nvPr/>
        </p:nvSpPr>
        <p:spPr bwMode="auto">
          <a:xfrm>
            <a:off x="237281" y="1219200"/>
            <a:ext cx="875432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Generating Public and Private Keys</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First, as we mentioned above, before any transmission happens, the Server had calculated its public and secret keys.  Here is how. </a:t>
            </a:r>
          </a:p>
          <a:p>
            <a:pPr lvl="0"/>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1.1) pick two prime numbers, we'll pick p = 3 and q = 11</a:t>
            </a:r>
          </a:p>
          <a:p>
            <a:pPr lvl="0"/>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1.2) calculate n = p * q = 3 * 11 = 33</a:t>
            </a:r>
          </a:p>
          <a:p>
            <a:pPr lvl="0"/>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1.3) calculate </a:t>
            </a:r>
            <a:r>
              <a:rPr lang="en-US" altLang="en-US" sz="2400" dirty="0">
                <a:solidFill>
                  <a:srgbClr val="000000"/>
                </a:solidFill>
                <a:latin typeface="Times New Roman" panose="02020603050405020304" pitchFamily="18" charset="0"/>
                <a:cs typeface="Times New Roman" panose="02020603050405020304" pitchFamily="18" charset="0"/>
              </a:rPr>
              <a:t>ɸ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 = ( p - 1 ) * ( q - 1 ) = ( 3 - 1 ) * ( 11 - 1 ) = 20</a:t>
            </a:r>
          </a:p>
          <a:p>
            <a:pPr lvl="0"/>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1.4) choose a prime number e, such that </a:t>
            </a:r>
            <a:r>
              <a:rPr lang="en-US" altLang="en-US" sz="2400" dirty="0">
                <a:solidFill>
                  <a:srgbClr val="000000"/>
                </a:solidFill>
                <a:latin typeface="Times New Roman" panose="02020603050405020304" pitchFamily="18" charset="0"/>
                <a:cs typeface="Times New Roman" panose="02020603050405020304" pitchFamily="18" charset="0"/>
              </a:rPr>
              <a:t>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co-prime to </a:t>
            </a:r>
            <a:r>
              <a:rPr lang="en-US" altLang="en-US" sz="2400" dirty="0">
                <a:solidFill>
                  <a:srgbClr val="000000"/>
                </a:solidFill>
                <a:latin typeface="Times New Roman" panose="02020603050405020304" pitchFamily="18" charset="0"/>
                <a:cs typeface="Times New Roman" panose="02020603050405020304" pitchFamily="18" charset="0"/>
              </a:rPr>
              <a:t>ɸ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ɸ (n)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not divisible by e. We have several choices for e: 7, 11, 13, 17, 19 (we cannot use 5, because 20 is divisible by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91458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RSA Algorithm</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25</a:t>
            </a:fld>
            <a:endParaRPr kumimoji="0" lang="en-US" altLang="en-US" sz="1200">
              <a:solidFill>
                <a:schemeClr val="bg1"/>
              </a:solidFill>
            </a:endParaRPr>
          </a:p>
        </p:txBody>
      </p:sp>
      <p:sp>
        <p:nvSpPr>
          <p:cNvPr id="3" name="Rectangle 1"/>
          <p:cNvSpPr>
            <a:spLocks noChangeArrowheads="1"/>
          </p:cNvSpPr>
          <p:nvPr/>
        </p:nvSpPr>
        <p:spPr bwMode="auto">
          <a:xfrm>
            <a:off x="237281" y="1034534"/>
            <a:ext cx="875432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Generating Public and Private Keys</a:t>
            </a:r>
          </a:p>
          <a:p>
            <a:pPr lvl="0"/>
            <a:br>
              <a:rPr kumimoji="0" lang="en-US" altLang="en-US" sz="2400" b="0" i="0" u="none" strike="noStrike" cap="none" normalizeH="0" baseline="0" dirty="0">
                <a:ln>
                  <a:noFill/>
                </a:ln>
                <a:solidFill>
                  <a:schemeClr val="tx1"/>
                </a:solidFill>
                <a:effectLst/>
              </a:rPr>
            </a:br>
            <a:r>
              <a:rPr lang="en-US" altLang="en-US" sz="2400" dirty="0">
                <a:solidFill>
                  <a:srgbClr val="000000"/>
                </a:solidFill>
                <a:latin typeface="Times New Roman" panose="02020603050405020304" pitchFamily="18" charset="0"/>
                <a:cs typeface="Times New Roman" panose="02020603050405020304" pitchFamily="18" charset="0"/>
              </a:rPr>
              <a:t>5). Let's pick e=7 (smaller e, "less math").</a:t>
            </a:r>
            <a:br>
              <a:rPr lang="en-US" altLang="en-US" sz="2400" dirty="0"/>
            </a:br>
            <a:r>
              <a:rPr lang="en-US" altLang="en-US" sz="2400" dirty="0">
                <a:solidFill>
                  <a:srgbClr val="000000"/>
                </a:solidFill>
                <a:latin typeface="Times New Roman" panose="02020603050405020304" pitchFamily="18" charset="0"/>
                <a:cs typeface="Times New Roman" panose="02020603050405020304" pitchFamily="18" charset="0"/>
              </a:rPr>
              <a:t>1.5) So, the numbers n = 33 and e = 7 become the Server's public key.</a:t>
            </a:r>
            <a:br>
              <a:rPr lang="en-US" altLang="en-US" sz="2400" dirty="0"/>
            </a:br>
            <a:r>
              <a:rPr lang="en-US" altLang="en-US" sz="2400" dirty="0">
                <a:solidFill>
                  <a:srgbClr val="000000"/>
                </a:solidFill>
                <a:latin typeface="Times New Roman" panose="02020603050405020304" pitchFamily="18" charset="0"/>
                <a:cs typeface="Times New Roman" panose="02020603050405020304" pitchFamily="18" charset="0"/>
              </a:rPr>
              <a:t>1.6) Now, still done in advance of any transmission, the Server has to calculate it's secret key. Here is how.</a:t>
            </a:r>
            <a:br>
              <a:rPr lang="en-US" altLang="en-US" sz="2400" dirty="0"/>
            </a:br>
            <a:r>
              <a:rPr lang="en-US" altLang="en-US" sz="2400" dirty="0">
                <a:solidFill>
                  <a:srgbClr val="000000"/>
                </a:solidFill>
                <a:latin typeface="Times New Roman" panose="02020603050405020304" pitchFamily="18" charset="0"/>
                <a:cs typeface="Times New Roman" panose="02020603050405020304" pitchFamily="18" charset="0"/>
              </a:rPr>
              <a:t>1.7) e * d= 1 ( mod ɸ (n) )</a:t>
            </a:r>
            <a:br>
              <a:rPr lang="en-US" altLang="en-US" sz="2400" dirty="0"/>
            </a:br>
            <a:r>
              <a:rPr lang="en-US" altLang="en-US" sz="2400" dirty="0">
                <a:solidFill>
                  <a:srgbClr val="000000"/>
                </a:solidFill>
                <a:latin typeface="Times New Roman" panose="02020603050405020304" pitchFamily="18" charset="0"/>
                <a:cs typeface="Times New Roman" panose="02020603050405020304" pitchFamily="18" charset="0"/>
              </a:rPr>
              <a:t>1.8) 7 * d = 1 ( mod 20 )</a:t>
            </a:r>
            <a:br>
              <a:rPr lang="en-US" altLang="en-US" sz="2400" dirty="0"/>
            </a:br>
            <a:r>
              <a:rPr lang="en-US" altLang="en-US" sz="2400" dirty="0">
                <a:solidFill>
                  <a:srgbClr val="000000"/>
                </a:solidFill>
                <a:latin typeface="Times New Roman" panose="02020603050405020304" pitchFamily="18" charset="0"/>
                <a:cs typeface="Times New Roman" panose="02020603050405020304" pitchFamily="18" charset="0"/>
              </a:rPr>
              <a:t>1.9) ( 7 * d ) / 20 = ? with the remainder of 1 (the "?" here means: "something, but don't </a:t>
            </a:r>
            <a:r>
              <a:rPr lang="en-US" altLang="en-US" sz="2400" dirty="0" err="1">
                <a:solidFill>
                  <a:srgbClr val="000000"/>
                </a:solidFill>
                <a:latin typeface="Times New Roman" panose="02020603050405020304" pitchFamily="18" charset="0"/>
                <a:cs typeface="Times New Roman" panose="02020603050405020304" pitchFamily="18" charset="0"/>
              </a:rPr>
              <a:t>wory</a:t>
            </a:r>
            <a:r>
              <a:rPr lang="en-US" altLang="en-US" sz="2400" dirty="0">
                <a:solidFill>
                  <a:srgbClr val="000000"/>
                </a:solidFill>
                <a:latin typeface="Times New Roman" panose="02020603050405020304" pitchFamily="18" charset="0"/>
                <a:cs typeface="Times New Roman" panose="02020603050405020304" pitchFamily="18" charset="0"/>
              </a:rPr>
              <a:t> about it"; we are only interested in the remainder). Since we selected (on purpose) to work with small numbers, we can easily conclude that 21 / 20 gives "something" with the remainder of 1. So, 7 * d = 21, and d = 3. This is our secret key. We MUST NOT give this key away.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964042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RSA Algorithm</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26</a:t>
            </a:fld>
            <a:endParaRPr kumimoji="0" lang="en-US" altLang="en-US" sz="1200">
              <a:solidFill>
                <a:schemeClr val="bg1"/>
              </a:solidFill>
            </a:endParaRPr>
          </a:p>
        </p:txBody>
      </p:sp>
      <p:sp>
        <p:nvSpPr>
          <p:cNvPr id="3" name="Rectangle 1"/>
          <p:cNvSpPr>
            <a:spLocks noChangeArrowheads="1"/>
          </p:cNvSpPr>
          <p:nvPr/>
        </p:nvSpPr>
        <p:spPr bwMode="auto">
          <a:xfrm>
            <a:off x="304800" y="1509748"/>
            <a:ext cx="8686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en-US" sz="2400" b="1" dirty="0">
                <a:solidFill>
                  <a:srgbClr val="000000"/>
                </a:solidFill>
                <a:latin typeface="Times New Roman" panose="02020603050405020304" pitchFamily="18" charset="0"/>
                <a:cs typeface="Times New Roman" panose="02020603050405020304" pitchFamily="18" charset="0"/>
              </a:rPr>
              <a:t>Constructing Encryption/Decryption Keys:</a:t>
            </a:r>
          </a:p>
          <a:p>
            <a:pPr lvl="0"/>
            <a:br>
              <a:rPr kumimoji="0" lang="en-US" altLang="en-US" sz="2400" b="0" i="0" u="none" strike="noStrike" cap="none" normalizeH="0" baseline="0" dirty="0">
                <a:ln>
                  <a:noFill/>
                </a:ln>
                <a:solidFill>
                  <a:schemeClr val="tx1"/>
                </a:solidFill>
                <a:effectLst/>
              </a:rPr>
            </a:br>
            <a:r>
              <a:rPr lang="en-US" altLang="en-US" sz="2400" dirty="0">
                <a:solidFill>
                  <a:srgbClr val="000000"/>
                </a:solidFill>
                <a:latin typeface="Times New Roman" panose="02020603050405020304" pitchFamily="18" charset="0"/>
                <a:cs typeface="Times New Roman" panose="02020603050405020304" pitchFamily="18" charset="0"/>
              </a:rPr>
              <a:t>The public key (7,33) and the Private key (3,33) can be used to Encrypt/Decrypt text. The following two rules are used</a:t>
            </a:r>
          </a:p>
          <a:p>
            <a:pPr lvl="0" algn="ct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(Encrypted Text) 	</a:t>
            </a: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C=M</a:t>
            </a:r>
            <a:r>
              <a:rPr kumimoji="0" lang="en-US" altLang="en-US" sz="2400" b="1"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7</a:t>
            </a: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 33</a:t>
            </a:r>
          </a:p>
          <a:p>
            <a:pPr lvl="0" algn="ctr"/>
            <a:r>
              <a:rPr lang="en-US" altLang="en-US" sz="2400" dirty="0">
                <a:solidFill>
                  <a:srgbClr val="000000"/>
                </a:solidFill>
                <a:latin typeface="Times New Roman" panose="02020603050405020304" pitchFamily="18" charset="0"/>
                <a:cs typeface="Times New Roman" panose="02020603050405020304" pitchFamily="18" charset="0"/>
              </a:rPr>
              <a:t>(Clear Text)	 	</a:t>
            </a:r>
            <a:r>
              <a:rPr lang="en-US" altLang="en-US" sz="2400" b="1" dirty="0">
                <a:solidFill>
                  <a:srgbClr val="000000"/>
                </a:solidFill>
                <a:latin typeface="Times New Roman" panose="02020603050405020304" pitchFamily="18" charset="0"/>
                <a:cs typeface="Times New Roman" panose="02020603050405020304" pitchFamily="18" charset="0"/>
              </a:rPr>
              <a:t>M=C</a:t>
            </a:r>
            <a:r>
              <a:rPr lang="en-US" altLang="en-US" sz="2400" b="1" baseline="30000" dirty="0">
                <a:solidFill>
                  <a:srgbClr val="000000"/>
                </a:solidFill>
                <a:latin typeface="Times New Roman" panose="02020603050405020304" pitchFamily="18" charset="0"/>
                <a:cs typeface="Times New Roman" panose="02020603050405020304" pitchFamily="18" charset="0"/>
              </a:rPr>
              <a:t>3</a:t>
            </a:r>
            <a:r>
              <a:rPr lang="en-US" altLang="en-US" sz="2400" b="1" dirty="0">
                <a:solidFill>
                  <a:srgbClr val="000000"/>
                </a:solidFill>
                <a:latin typeface="Times New Roman" panose="02020603050405020304" pitchFamily="18" charset="0"/>
                <a:cs typeface="Times New Roman" panose="02020603050405020304" pitchFamily="18" charset="0"/>
              </a:rPr>
              <a:t> mod 33</a:t>
            </a:r>
          </a:p>
          <a:p>
            <a:pPr lvl="0" algn="ctr"/>
            <a:endParaRPr lang="en-US" altLang="en-US" sz="2400" b="1" dirty="0">
              <a:solidFill>
                <a:srgbClr val="000000"/>
              </a:solidFill>
              <a:latin typeface="Times New Roman" panose="02020603050405020304" pitchFamily="18" charset="0"/>
              <a:cs typeface="Times New Roman" panose="02020603050405020304" pitchFamily="18" charset="0"/>
            </a:endParaRPr>
          </a:p>
          <a:p>
            <a:pPr lvl="0"/>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following list of litters can be used for training only (real RSA works with different scheme)</a:t>
            </a:r>
          </a:p>
          <a:p>
            <a:pPr lvl="0"/>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b c d e f g </a:t>
            </a:r>
            <a:r>
              <a:rPr lang="en-US" altLang="en-US" sz="2400" b="1" dirty="0">
                <a:solidFill>
                  <a:srgbClr val="000000"/>
                </a:solidFill>
                <a:latin typeface="Times New Roman" panose="02020603050405020304" pitchFamily="18" charset="0"/>
                <a:cs typeface="Times New Roman" panose="02020603050405020304" pitchFamily="18" charset="0"/>
              </a:rPr>
              <a:t>h I j k l m n o p q r s t u v w x y z ! @ # $ % &amp; * </a:t>
            </a:r>
            <a:r>
              <a:rPr lang="en-US" altLang="en-US" sz="2400" dirty="0">
                <a:solidFill>
                  <a:srgbClr val="000000"/>
                </a:solidFill>
                <a:latin typeface="Times New Roman" panose="02020603050405020304" pitchFamily="18" charset="0"/>
                <a:cs typeface="Times New Roman" panose="02020603050405020304" pitchFamily="18" charset="0"/>
              </a:rPr>
              <a:t>(they are 33 letters)</a:t>
            </a:r>
          </a:p>
          <a:p>
            <a:pPr lvl="0"/>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105952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RSA Algorithm</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27</a:t>
            </a:fld>
            <a:endParaRPr kumimoji="0" lang="en-US" altLang="en-US" sz="1200">
              <a:solidFill>
                <a:schemeClr val="bg1"/>
              </a:solidFill>
            </a:endParaRPr>
          </a:p>
        </p:txBody>
      </p:sp>
      <p:sp>
        <p:nvSpPr>
          <p:cNvPr id="3" name="Rectangle 1"/>
          <p:cNvSpPr>
            <a:spLocks noChangeArrowheads="1"/>
          </p:cNvSpPr>
          <p:nvPr/>
        </p:nvSpPr>
        <p:spPr bwMode="auto">
          <a:xfrm>
            <a:off x="152400" y="919402"/>
            <a:ext cx="86868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rPr>
              <a:t>Example 1: </a:t>
            </a:r>
            <a:br>
              <a:rPr kumimoji="0" lang="en-US" altLang="en-US" sz="2000" b="0" i="0" u="none" strike="noStrike" cap="none" normalizeH="0" baseline="0" dirty="0">
                <a:ln>
                  <a:noFill/>
                </a:ln>
                <a:solidFill>
                  <a:schemeClr val="tx1"/>
                </a:solidFill>
                <a:effectLst/>
              </a:rPr>
            </a:br>
            <a:r>
              <a:rPr lang="en-US" altLang="en-US" sz="2000" dirty="0">
                <a:solidFill>
                  <a:srgbClr val="000000"/>
                </a:solidFill>
                <a:latin typeface="Times New Roman" panose="02020603050405020304" pitchFamily="18" charset="0"/>
                <a:cs typeface="Times New Roman" panose="02020603050405020304" pitchFamily="18" charset="0"/>
              </a:rPr>
              <a:t>Encrypt the sentence “I love you” don’t consider upper/lower cases. Use RSA with public key (7, 33)</a:t>
            </a:r>
          </a:p>
          <a:p>
            <a:pPr lvl="0"/>
            <a:endParaRPr lang="en-US" altLang="en-US" sz="2000" dirty="0">
              <a:solidFill>
                <a:srgbClr val="000000"/>
              </a:solidFill>
              <a:latin typeface="Times New Roman" panose="02020603050405020304" pitchFamily="18" charset="0"/>
              <a:cs typeface="Times New Roman" panose="02020603050405020304" pitchFamily="18" charset="0"/>
            </a:endParaRPr>
          </a:p>
          <a:p>
            <a:pPr lvl="0"/>
            <a:r>
              <a:rPr lang="en-US" altLang="en-US" sz="2000" b="1" dirty="0">
                <a:solidFill>
                  <a:srgbClr val="000000"/>
                </a:solidFill>
                <a:latin typeface="Times New Roman" panose="02020603050405020304" pitchFamily="18" charset="0"/>
                <a:cs typeface="Times New Roman" panose="02020603050405020304" pitchFamily="18" charset="0"/>
              </a:rPr>
              <a:t>Solution:</a:t>
            </a:r>
          </a:p>
          <a:p>
            <a:pPr lvl="0"/>
            <a:r>
              <a:rPr lang="en-US" altLang="en-US" sz="2000" dirty="0">
                <a:solidFill>
                  <a:srgbClr val="000000"/>
                </a:solidFill>
                <a:latin typeface="Times New Roman" panose="02020603050405020304" pitchFamily="18" charset="0"/>
                <a:cs typeface="Times New Roman" panose="02020603050405020304" pitchFamily="18" charset="0"/>
              </a:rPr>
              <a:t>I love you has the following position sequence (09 12 15 22 05 25 15 21).</a:t>
            </a:r>
          </a:p>
          <a:p>
            <a:pPr lvl="0"/>
            <a:r>
              <a:rPr lang="en-US" altLang="en-US" sz="2000" dirty="0">
                <a:solidFill>
                  <a:srgbClr val="000000"/>
                </a:solidFill>
                <a:latin typeface="Times New Roman" panose="02020603050405020304" pitchFamily="18" charset="0"/>
                <a:cs typeface="Times New Roman" panose="02020603050405020304" pitchFamily="18" charset="0"/>
              </a:rPr>
              <a:t>09</a:t>
            </a:r>
            <a:r>
              <a:rPr lang="en-US" altLang="en-US" sz="2000" baseline="30000" dirty="0">
                <a:solidFill>
                  <a:srgbClr val="000000"/>
                </a:solidFill>
                <a:latin typeface="Times New Roman" panose="02020603050405020304" pitchFamily="18" charset="0"/>
                <a:cs typeface="Times New Roman" panose="02020603050405020304" pitchFamily="18" charset="0"/>
              </a:rPr>
              <a:t>7</a:t>
            </a:r>
            <a:r>
              <a:rPr lang="en-US" altLang="en-US" sz="2000" dirty="0">
                <a:solidFill>
                  <a:srgbClr val="000000"/>
                </a:solidFill>
                <a:latin typeface="Times New Roman" panose="02020603050405020304" pitchFamily="18" charset="0"/>
                <a:cs typeface="Times New Roman" panose="02020603050405020304" pitchFamily="18" charset="0"/>
              </a:rPr>
              <a:t> mod 33 = 15</a:t>
            </a:r>
          </a:p>
          <a:p>
            <a:r>
              <a:rPr lang="en-US" altLang="en-US" sz="2000" dirty="0">
                <a:solidFill>
                  <a:srgbClr val="000000"/>
                </a:solidFill>
                <a:latin typeface="Times New Roman" panose="02020603050405020304" pitchFamily="18" charset="0"/>
                <a:cs typeface="Times New Roman" panose="02020603050405020304" pitchFamily="18" charset="0"/>
              </a:rPr>
              <a:t>12</a:t>
            </a:r>
            <a:r>
              <a:rPr lang="en-US" altLang="en-US" sz="2000" baseline="30000" dirty="0">
                <a:solidFill>
                  <a:srgbClr val="000000"/>
                </a:solidFill>
                <a:latin typeface="Times New Roman" panose="02020603050405020304" pitchFamily="18" charset="0"/>
                <a:cs typeface="Times New Roman" panose="02020603050405020304" pitchFamily="18" charset="0"/>
              </a:rPr>
              <a:t>7</a:t>
            </a:r>
            <a:r>
              <a:rPr lang="en-US" altLang="en-US" sz="2000" dirty="0">
                <a:solidFill>
                  <a:srgbClr val="000000"/>
                </a:solidFill>
                <a:latin typeface="Times New Roman" panose="02020603050405020304" pitchFamily="18" charset="0"/>
                <a:cs typeface="Times New Roman" panose="02020603050405020304" pitchFamily="18" charset="0"/>
              </a:rPr>
              <a:t> mod 33 = 12</a:t>
            </a:r>
          </a:p>
          <a:p>
            <a:r>
              <a:rPr lang="en-US" altLang="en-US" sz="2000" dirty="0">
                <a:solidFill>
                  <a:srgbClr val="000000"/>
                </a:solidFill>
                <a:latin typeface="Times New Roman" panose="02020603050405020304" pitchFamily="18" charset="0"/>
                <a:cs typeface="Times New Roman" panose="02020603050405020304" pitchFamily="18" charset="0"/>
              </a:rPr>
              <a:t>15</a:t>
            </a:r>
            <a:r>
              <a:rPr lang="en-US" altLang="en-US" sz="2000" baseline="30000" dirty="0">
                <a:solidFill>
                  <a:srgbClr val="000000"/>
                </a:solidFill>
                <a:latin typeface="Times New Roman" panose="02020603050405020304" pitchFamily="18" charset="0"/>
                <a:cs typeface="Times New Roman" panose="02020603050405020304" pitchFamily="18" charset="0"/>
              </a:rPr>
              <a:t>7</a:t>
            </a:r>
            <a:r>
              <a:rPr lang="en-US" altLang="en-US" sz="2000" dirty="0">
                <a:solidFill>
                  <a:srgbClr val="000000"/>
                </a:solidFill>
                <a:latin typeface="Times New Roman" panose="02020603050405020304" pitchFamily="18" charset="0"/>
                <a:cs typeface="Times New Roman" panose="02020603050405020304" pitchFamily="18" charset="0"/>
              </a:rPr>
              <a:t> mod 33 = 27</a:t>
            </a:r>
          </a:p>
          <a:p>
            <a:r>
              <a:rPr lang="en-US" altLang="en-US" sz="2000" dirty="0">
                <a:solidFill>
                  <a:srgbClr val="000000"/>
                </a:solidFill>
                <a:latin typeface="Times New Roman" panose="02020603050405020304" pitchFamily="18" charset="0"/>
                <a:cs typeface="Times New Roman" panose="02020603050405020304" pitchFamily="18" charset="0"/>
              </a:rPr>
              <a:t>22</a:t>
            </a:r>
            <a:r>
              <a:rPr lang="en-US" altLang="en-US" sz="2000" baseline="30000" dirty="0">
                <a:solidFill>
                  <a:srgbClr val="000000"/>
                </a:solidFill>
                <a:latin typeface="Times New Roman" panose="02020603050405020304" pitchFamily="18" charset="0"/>
                <a:cs typeface="Times New Roman" panose="02020603050405020304" pitchFamily="18" charset="0"/>
              </a:rPr>
              <a:t>7</a:t>
            </a:r>
            <a:r>
              <a:rPr lang="en-US" altLang="en-US" sz="2000" dirty="0">
                <a:solidFill>
                  <a:srgbClr val="000000"/>
                </a:solidFill>
                <a:latin typeface="Times New Roman" panose="02020603050405020304" pitchFamily="18" charset="0"/>
                <a:cs typeface="Times New Roman" panose="02020603050405020304" pitchFamily="18" charset="0"/>
              </a:rPr>
              <a:t> mod 33 = 22</a:t>
            </a:r>
          </a:p>
          <a:p>
            <a:pPr lvl="0"/>
            <a:r>
              <a:rPr lang="en-US" altLang="en-US" sz="2000" dirty="0">
                <a:solidFill>
                  <a:srgbClr val="000000"/>
                </a:solidFill>
                <a:latin typeface="Times New Roman" panose="02020603050405020304" pitchFamily="18" charset="0"/>
                <a:cs typeface="Times New Roman" panose="02020603050405020304" pitchFamily="18" charset="0"/>
              </a:rPr>
              <a:t>05</a:t>
            </a:r>
            <a:r>
              <a:rPr lang="en-US" altLang="en-US" sz="2000" baseline="30000" dirty="0">
                <a:solidFill>
                  <a:srgbClr val="000000"/>
                </a:solidFill>
                <a:latin typeface="Times New Roman" panose="02020603050405020304" pitchFamily="18" charset="0"/>
                <a:cs typeface="Times New Roman" panose="02020603050405020304" pitchFamily="18" charset="0"/>
              </a:rPr>
              <a:t>7</a:t>
            </a:r>
            <a:r>
              <a:rPr lang="en-US" altLang="en-US" sz="2000" dirty="0">
                <a:solidFill>
                  <a:srgbClr val="000000"/>
                </a:solidFill>
                <a:latin typeface="Times New Roman" panose="02020603050405020304" pitchFamily="18" charset="0"/>
                <a:cs typeface="Times New Roman" panose="02020603050405020304" pitchFamily="18" charset="0"/>
              </a:rPr>
              <a:t> mod 33 = 14</a:t>
            </a:r>
          </a:p>
          <a:p>
            <a:r>
              <a:rPr lang="en-US" altLang="en-US" sz="2000" dirty="0">
                <a:solidFill>
                  <a:srgbClr val="000000"/>
                </a:solidFill>
                <a:latin typeface="Times New Roman" panose="02020603050405020304" pitchFamily="18" charset="0"/>
                <a:cs typeface="Times New Roman" panose="02020603050405020304" pitchFamily="18" charset="0"/>
              </a:rPr>
              <a:t>25</a:t>
            </a:r>
            <a:r>
              <a:rPr lang="en-US" altLang="en-US" sz="2000" baseline="30000" dirty="0">
                <a:solidFill>
                  <a:srgbClr val="000000"/>
                </a:solidFill>
                <a:latin typeface="Times New Roman" panose="02020603050405020304" pitchFamily="18" charset="0"/>
                <a:cs typeface="Times New Roman" panose="02020603050405020304" pitchFamily="18" charset="0"/>
              </a:rPr>
              <a:t>7</a:t>
            </a:r>
            <a:r>
              <a:rPr lang="en-US" altLang="en-US" sz="2000" dirty="0">
                <a:solidFill>
                  <a:srgbClr val="000000"/>
                </a:solidFill>
                <a:latin typeface="Times New Roman" panose="02020603050405020304" pitchFamily="18" charset="0"/>
                <a:cs typeface="Times New Roman" panose="02020603050405020304" pitchFamily="18" charset="0"/>
              </a:rPr>
              <a:t> mod 33 = 31</a:t>
            </a:r>
          </a:p>
          <a:p>
            <a:r>
              <a:rPr lang="en-US" altLang="en-US" sz="2000" dirty="0">
                <a:solidFill>
                  <a:srgbClr val="000000"/>
                </a:solidFill>
                <a:latin typeface="Times New Roman" panose="02020603050405020304" pitchFamily="18" charset="0"/>
                <a:cs typeface="Times New Roman" panose="02020603050405020304" pitchFamily="18" charset="0"/>
              </a:rPr>
              <a:t>15</a:t>
            </a:r>
            <a:r>
              <a:rPr lang="en-US" altLang="en-US" sz="2000" baseline="30000" dirty="0">
                <a:solidFill>
                  <a:srgbClr val="000000"/>
                </a:solidFill>
                <a:latin typeface="Times New Roman" panose="02020603050405020304" pitchFamily="18" charset="0"/>
                <a:cs typeface="Times New Roman" panose="02020603050405020304" pitchFamily="18" charset="0"/>
              </a:rPr>
              <a:t>7</a:t>
            </a:r>
            <a:r>
              <a:rPr lang="en-US" altLang="en-US" sz="2000" dirty="0">
                <a:solidFill>
                  <a:srgbClr val="000000"/>
                </a:solidFill>
                <a:latin typeface="Times New Roman" panose="02020603050405020304" pitchFamily="18" charset="0"/>
                <a:cs typeface="Times New Roman" panose="02020603050405020304" pitchFamily="18" charset="0"/>
              </a:rPr>
              <a:t> mod 33 = 27</a:t>
            </a:r>
          </a:p>
          <a:p>
            <a:r>
              <a:rPr lang="en-US" altLang="en-US" sz="2000" dirty="0">
                <a:solidFill>
                  <a:srgbClr val="000000"/>
                </a:solidFill>
                <a:latin typeface="Times New Roman" panose="02020603050405020304" pitchFamily="18" charset="0"/>
                <a:cs typeface="Times New Roman" panose="02020603050405020304" pitchFamily="18" charset="0"/>
              </a:rPr>
              <a:t>21</a:t>
            </a:r>
            <a:r>
              <a:rPr lang="en-US" altLang="en-US" sz="2000" baseline="30000" dirty="0">
                <a:solidFill>
                  <a:srgbClr val="000000"/>
                </a:solidFill>
                <a:latin typeface="Times New Roman" panose="02020603050405020304" pitchFamily="18" charset="0"/>
                <a:cs typeface="Times New Roman" panose="02020603050405020304" pitchFamily="18" charset="0"/>
              </a:rPr>
              <a:t>7</a:t>
            </a:r>
            <a:r>
              <a:rPr lang="en-US" altLang="en-US" sz="2000" dirty="0">
                <a:solidFill>
                  <a:srgbClr val="000000"/>
                </a:solidFill>
                <a:latin typeface="Times New Roman" panose="02020603050405020304" pitchFamily="18" charset="0"/>
                <a:cs typeface="Times New Roman" panose="02020603050405020304" pitchFamily="18" charset="0"/>
              </a:rPr>
              <a:t> mod 33 = 21</a:t>
            </a:r>
          </a:p>
          <a:p>
            <a:endParaRPr lang="en-US" altLang="en-US" sz="2000" dirty="0">
              <a:solidFill>
                <a:srgbClr val="000000"/>
              </a:solidFill>
              <a:latin typeface="Times New Roman" panose="02020603050405020304" pitchFamily="18" charset="0"/>
              <a:cs typeface="Times New Roman" panose="02020603050405020304" pitchFamily="18" charset="0"/>
            </a:endParaRPr>
          </a:p>
          <a:p>
            <a:pPr lvl="0"/>
            <a:r>
              <a:rPr lang="en-US" altLang="en-US" sz="2000" dirty="0">
                <a:solidFill>
                  <a:srgbClr val="000000"/>
                </a:solidFill>
                <a:latin typeface="Times New Roman" panose="02020603050405020304" pitchFamily="18" charset="0"/>
                <a:cs typeface="Times New Roman" panose="02020603050405020304" pitchFamily="18" charset="0"/>
              </a:rPr>
              <a:t>The resulting sequence is (15 12 27 22 14 31 27 21) which corresponds to (o </a:t>
            </a:r>
            <a:r>
              <a:rPr lang="en-US" altLang="en-US" sz="2000" dirty="0" err="1">
                <a:solidFill>
                  <a:srgbClr val="000000"/>
                </a:solidFill>
                <a:latin typeface="Times New Roman" panose="02020603050405020304" pitchFamily="18" charset="0"/>
                <a:cs typeface="Times New Roman" panose="02020603050405020304" pitchFamily="18" charset="0"/>
              </a:rPr>
              <a:t>l!vn</a:t>
            </a:r>
            <a:r>
              <a:rPr lang="en-US" altLang="en-US" sz="2000" dirty="0">
                <a:solidFill>
                  <a:srgbClr val="000000"/>
                </a:solidFill>
                <a:latin typeface="Times New Roman" panose="02020603050405020304" pitchFamily="18" charset="0"/>
                <a:cs typeface="Times New Roman" panose="02020603050405020304" pitchFamily="18" charset="0"/>
              </a:rPr>
              <a:t> %!u)</a:t>
            </a:r>
          </a:p>
          <a:p>
            <a:pPr lvl="0"/>
            <a:endParaRPr lang="en-US" altLang="en-US" sz="2000" dirty="0">
              <a:solidFill>
                <a:srgbClr val="000000"/>
              </a:solidFill>
              <a:latin typeface="Times New Roman" panose="02020603050405020304" pitchFamily="18" charset="0"/>
              <a:cs typeface="Times New Roman" panose="02020603050405020304" pitchFamily="18" charset="0"/>
            </a:endParaRPr>
          </a:p>
          <a:p>
            <a:pPr lvl="0"/>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733972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RSA Algorithm</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28</a:t>
            </a:fld>
            <a:endParaRPr kumimoji="0" lang="en-US" altLang="en-US" sz="1200">
              <a:solidFill>
                <a:schemeClr val="bg1"/>
              </a:solidFill>
            </a:endParaRPr>
          </a:p>
        </p:txBody>
      </p:sp>
      <p:sp>
        <p:nvSpPr>
          <p:cNvPr id="3" name="Rectangle 1"/>
          <p:cNvSpPr>
            <a:spLocks noChangeArrowheads="1"/>
          </p:cNvSpPr>
          <p:nvPr/>
        </p:nvSpPr>
        <p:spPr bwMode="auto">
          <a:xfrm>
            <a:off x="152400" y="919402"/>
            <a:ext cx="86868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en-US" sz="2000" b="1" dirty="0">
                <a:solidFill>
                  <a:srgbClr val="000000"/>
                </a:solidFill>
                <a:latin typeface="Times New Roman" panose="02020603050405020304" pitchFamily="18" charset="0"/>
                <a:cs typeface="Times New Roman" panose="02020603050405020304" pitchFamily="18" charset="0"/>
              </a:rPr>
              <a:t>Example 2: </a:t>
            </a:r>
            <a:br>
              <a:rPr kumimoji="0" lang="en-US" altLang="en-US" sz="2000" b="0" i="0" u="none" strike="noStrike" cap="none" normalizeH="0" baseline="0" dirty="0">
                <a:ln>
                  <a:noFill/>
                </a:ln>
                <a:solidFill>
                  <a:schemeClr val="tx1"/>
                </a:solidFill>
                <a:effectLst/>
              </a:rPr>
            </a:br>
            <a:r>
              <a:rPr lang="en-US" altLang="en-US" sz="2000" dirty="0">
                <a:solidFill>
                  <a:srgbClr val="000000"/>
                </a:solidFill>
                <a:latin typeface="Times New Roman" panose="02020603050405020304" pitchFamily="18" charset="0"/>
                <a:cs typeface="Times New Roman" panose="02020603050405020304" pitchFamily="18" charset="0"/>
              </a:rPr>
              <a:t>Decrypt the sentence “o </a:t>
            </a:r>
            <a:r>
              <a:rPr lang="en-US" altLang="en-US" sz="2000" dirty="0" err="1">
                <a:solidFill>
                  <a:srgbClr val="000000"/>
                </a:solidFill>
                <a:latin typeface="Times New Roman" panose="02020603050405020304" pitchFamily="18" charset="0"/>
                <a:cs typeface="Times New Roman" panose="02020603050405020304" pitchFamily="18" charset="0"/>
              </a:rPr>
              <a:t>l!vn</a:t>
            </a:r>
            <a:r>
              <a:rPr lang="en-US" altLang="en-US" sz="2000" dirty="0">
                <a:solidFill>
                  <a:srgbClr val="000000"/>
                </a:solidFill>
                <a:latin typeface="Times New Roman" panose="02020603050405020304" pitchFamily="18" charset="0"/>
                <a:cs typeface="Times New Roman" panose="02020603050405020304" pitchFamily="18" charset="0"/>
              </a:rPr>
              <a:t> %!u” don’t consider upper/lower cases. Use RSA with private key (3, 33)</a:t>
            </a:r>
          </a:p>
          <a:p>
            <a:pPr lvl="0"/>
            <a:endParaRPr lang="en-US" altLang="en-US" sz="2000" dirty="0">
              <a:solidFill>
                <a:srgbClr val="000000"/>
              </a:solidFill>
              <a:latin typeface="Times New Roman" panose="02020603050405020304" pitchFamily="18" charset="0"/>
              <a:cs typeface="Times New Roman" panose="02020603050405020304" pitchFamily="18" charset="0"/>
            </a:endParaRPr>
          </a:p>
          <a:p>
            <a:pPr lvl="0"/>
            <a:r>
              <a:rPr lang="en-US" altLang="en-US" sz="2000" b="1" dirty="0">
                <a:solidFill>
                  <a:srgbClr val="000000"/>
                </a:solidFill>
                <a:latin typeface="Times New Roman" panose="02020603050405020304" pitchFamily="18" charset="0"/>
                <a:cs typeface="Times New Roman" panose="02020603050405020304" pitchFamily="18" charset="0"/>
              </a:rPr>
              <a:t>Solution:</a:t>
            </a:r>
          </a:p>
          <a:p>
            <a:pPr lvl="0"/>
            <a:r>
              <a:rPr lang="en-US" altLang="en-US" sz="2000" dirty="0">
                <a:solidFill>
                  <a:srgbClr val="000000"/>
                </a:solidFill>
                <a:latin typeface="Times New Roman" panose="02020603050405020304" pitchFamily="18" charset="0"/>
                <a:cs typeface="Times New Roman" panose="02020603050405020304" pitchFamily="18" charset="0"/>
              </a:rPr>
              <a:t>(o </a:t>
            </a:r>
            <a:r>
              <a:rPr lang="en-US" altLang="en-US" sz="2000" dirty="0" err="1">
                <a:solidFill>
                  <a:srgbClr val="000000"/>
                </a:solidFill>
                <a:latin typeface="Times New Roman" panose="02020603050405020304" pitchFamily="18" charset="0"/>
                <a:cs typeface="Times New Roman" panose="02020603050405020304" pitchFamily="18" charset="0"/>
              </a:rPr>
              <a:t>l!vn</a:t>
            </a:r>
            <a:r>
              <a:rPr lang="en-US" altLang="en-US" sz="2000" dirty="0">
                <a:solidFill>
                  <a:srgbClr val="000000"/>
                </a:solidFill>
                <a:latin typeface="Times New Roman" panose="02020603050405020304" pitchFamily="18" charset="0"/>
                <a:cs typeface="Times New Roman" panose="02020603050405020304" pitchFamily="18" charset="0"/>
              </a:rPr>
              <a:t> %!u) has the following position sequence (15 12 27 22 14 31 27 21).</a:t>
            </a:r>
          </a:p>
          <a:p>
            <a:pPr lvl="0"/>
            <a:r>
              <a:rPr lang="en-US" altLang="en-US" sz="2000" dirty="0">
                <a:solidFill>
                  <a:srgbClr val="000000"/>
                </a:solidFill>
                <a:latin typeface="Times New Roman" panose="02020603050405020304" pitchFamily="18" charset="0"/>
                <a:cs typeface="Times New Roman" panose="02020603050405020304" pitchFamily="18" charset="0"/>
              </a:rPr>
              <a:t>15</a:t>
            </a:r>
            <a:r>
              <a:rPr lang="en-US" altLang="en-US" sz="2000" baseline="30000" dirty="0">
                <a:solidFill>
                  <a:srgbClr val="000000"/>
                </a:solidFill>
                <a:latin typeface="Times New Roman" panose="02020603050405020304" pitchFamily="18" charset="0"/>
                <a:cs typeface="Times New Roman" panose="02020603050405020304" pitchFamily="18" charset="0"/>
              </a:rPr>
              <a:t>3</a:t>
            </a:r>
            <a:r>
              <a:rPr lang="en-US" altLang="en-US" sz="2000" dirty="0">
                <a:solidFill>
                  <a:srgbClr val="000000"/>
                </a:solidFill>
                <a:latin typeface="Times New Roman" panose="02020603050405020304" pitchFamily="18" charset="0"/>
                <a:cs typeface="Times New Roman" panose="02020603050405020304" pitchFamily="18" charset="0"/>
              </a:rPr>
              <a:t> mod 33 = 09</a:t>
            </a:r>
          </a:p>
          <a:p>
            <a:r>
              <a:rPr lang="en-US" altLang="en-US" sz="2000" dirty="0">
                <a:solidFill>
                  <a:srgbClr val="000000"/>
                </a:solidFill>
                <a:latin typeface="Times New Roman" panose="02020603050405020304" pitchFamily="18" charset="0"/>
                <a:cs typeface="Times New Roman" panose="02020603050405020304" pitchFamily="18" charset="0"/>
              </a:rPr>
              <a:t>12</a:t>
            </a:r>
            <a:r>
              <a:rPr lang="en-US" altLang="en-US" sz="2000" baseline="30000" dirty="0">
                <a:solidFill>
                  <a:srgbClr val="000000"/>
                </a:solidFill>
                <a:latin typeface="Times New Roman" panose="02020603050405020304" pitchFamily="18" charset="0"/>
                <a:cs typeface="Times New Roman" panose="02020603050405020304" pitchFamily="18" charset="0"/>
              </a:rPr>
              <a:t>3</a:t>
            </a:r>
            <a:r>
              <a:rPr lang="en-US" altLang="en-US" sz="2000" dirty="0">
                <a:solidFill>
                  <a:srgbClr val="000000"/>
                </a:solidFill>
                <a:latin typeface="Times New Roman" panose="02020603050405020304" pitchFamily="18" charset="0"/>
                <a:cs typeface="Times New Roman" panose="02020603050405020304" pitchFamily="18" charset="0"/>
              </a:rPr>
              <a:t> mod 33 = 12</a:t>
            </a:r>
          </a:p>
          <a:p>
            <a:r>
              <a:rPr lang="en-US" altLang="en-US" sz="2000" dirty="0">
                <a:solidFill>
                  <a:srgbClr val="000000"/>
                </a:solidFill>
                <a:latin typeface="Times New Roman" panose="02020603050405020304" pitchFamily="18" charset="0"/>
                <a:cs typeface="Times New Roman" panose="02020603050405020304" pitchFamily="18" charset="0"/>
              </a:rPr>
              <a:t>27</a:t>
            </a:r>
            <a:r>
              <a:rPr lang="en-US" altLang="en-US" sz="2000" baseline="30000" dirty="0">
                <a:solidFill>
                  <a:srgbClr val="000000"/>
                </a:solidFill>
                <a:latin typeface="Times New Roman" panose="02020603050405020304" pitchFamily="18" charset="0"/>
                <a:cs typeface="Times New Roman" panose="02020603050405020304" pitchFamily="18" charset="0"/>
              </a:rPr>
              <a:t>3</a:t>
            </a:r>
            <a:r>
              <a:rPr lang="en-US" altLang="en-US" sz="2000" dirty="0">
                <a:solidFill>
                  <a:srgbClr val="000000"/>
                </a:solidFill>
                <a:latin typeface="Times New Roman" panose="02020603050405020304" pitchFamily="18" charset="0"/>
                <a:cs typeface="Times New Roman" panose="02020603050405020304" pitchFamily="18" charset="0"/>
              </a:rPr>
              <a:t> mod 33 = 15</a:t>
            </a:r>
          </a:p>
          <a:p>
            <a:r>
              <a:rPr lang="en-US" altLang="en-US" sz="2000" dirty="0">
                <a:solidFill>
                  <a:srgbClr val="000000"/>
                </a:solidFill>
                <a:latin typeface="Times New Roman" panose="02020603050405020304" pitchFamily="18" charset="0"/>
                <a:cs typeface="Times New Roman" panose="02020603050405020304" pitchFamily="18" charset="0"/>
              </a:rPr>
              <a:t>22</a:t>
            </a:r>
            <a:r>
              <a:rPr lang="en-US" altLang="en-US" sz="2000" baseline="30000" dirty="0">
                <a:solidFill>
                  <a:srgbClr val="000000"/>
                </a:solidFill>
                <a:latin typeface="Times New Roman" panose="02020603050405020304" pitchFamily="18" charset="0"/>
                <a:cs typeface="Times New Roman" panose="02020603050405020304" pitchFamily="18" charset="0"/>
              </a:rPr>
              <a:t>3</a:t>
            </a:r>
            <a:r>
              <a:rPr lang="en-US" altLang="en-US" sz="2000" dirty="0">
                <a:solidFill>
                  <a:srgbClr val="000000"/>
                </a:solidFill>
                <a:latin typeface="Times New Roman" panose="02020603050405020304" pitchFamily="18" charset="0"/>
                <a:cs typeface="Times New Roman" panose="02020603050405020304" pitchFamily="18" charset="0"/>
              </a:rPr>
              <a:t> mod 33 = 22</a:t>
            </a:r>
          </a:p>
          <a:p>
            <a:pPr lvl="0"/>
            <a:r>
              <a:rPr lang="en-US" altLang="en-US" sz="2000" dirty="0">
                <a:solidFill>
                  <a:srgbClr val="000000"/>
                </a:solidFill>
                <a:latin typeface="Times New Roman" panose="02020603050405020304" pitchFamily="18" charset="0"/>
                <a:cs typeface="Times New Roman" panose="02020603050405020304" pitchFamily="18" charset="0"/>
              </a:rPr>
              <a:t>14</a:t>
            </a:r>
            <a:r>
              <a:rPr lang="en-US" altLang="en-US" sz="2000" baseline="30000" dirty="0">
                <a:solidFill>
                  <a:srgbClr val="000000"/>
                </a:solidFill>
                <a:latin typeface="Times New Roman" panose="02020603050405020304" pitchFamily="18" charset="0"/>
                <a:cs typeface="Times New Roman" panose="02020603050405020304" pitchFamily="18" charset="0"/>
              </a:rPr>
              <a:t>3</a:t>
            </a:r>
            <a:r>
              <a:rPr lang="en-US" altLang="en-US" sz="2000" dirty="0">
                <a:solidFill>
                  <a:srgbClr val="000000"/>
                </a:solidFill>
                <a:latin typeface="Times New Roman" panose="02020603050405020304" pitchFamily="18" charset="0"/>
                <a:cs typeface="Times New Roman" panose="02020603050405020304" pitchFamily="18" charset="0"/>
              </a:rPr>
              <a:t> mod 33 = 05</a:t>
            </a:r>
          </a:p>
          <a:p>
            <a:r>
              <a:rPr lang="en-US" altLang="en-US" sz="2000" dirty="0">
                <a:solidFill>
                  <a:srgbClr val="000000"/>
                </a:solidFill>
                <a:latin typeface="Times New Roman" panose="02020603050405020304" pitchFamily="18" charset="0"/>
                <a:cs typeface="Times New Roman" panose="02020603050405020304" pitchFamily="18" charset="0"/>
              </a:rPr>
              <a:t>31</a:t>
            </a:r>
            <a:r>
              <a:rPr lang="en-US" altLang="en-US" sz="2000" baseline="30000" dirty="0">
                <a:solidFill>
                  <a:srgbClr val="000000"/>
                </a:solidFill>
                <a:latin typeface="Times New Roman" panose="02020603050405020304" pitchFamily="18" charset="0"/>
                <a:cs typeface="Times New Roman" panose="02020603050405020304" pitchFamily="18" charset="0"/>
              </a:rPr>
              <a:t>3</a:t>
            </a:r>
            <a:r>
              <a:rPr lang="en-US" altLang="en-US" sz="2000" dirty="0">
                <a:solidFill>
                  <a:srgbClr val="000000"/>
                </a:solidFill>
                <a:latin typeface="Times New Roman" panose="02020603050405020304" pitchFamily="18" charset="0"/>
                <a:cs typeface="Times New Roman" panose="02020603050405020304" pitchFamily="18" charset="0"/>
              </a:rPr>
              <a:t> mod 33 = 25</a:t>
            </a:r>
          </a:p>
          <a:p>
            <a:r>
              <a:rPr lang="en-US" altLang="en-US" sz="2000" dirty="0">
                <a:solidFill>
                  <a:srgbClr val="000000"/>
                </a:solidFill>
                <a:latin typeface="Times New Roman" panose="02020603050405020304" pitchFamily="18" charset="0"/>
                <a:cs typeface="Times New Roman" panose="02020603050405020304" pitchFamily="18" charset="0"/>
              </a:rPr>
              <a:t>27</a:t>
            </a:r>
            <a:r>
              <a:rPr lang="en-US" altLang="en-US" sz="2000" baseline="30000" dirty="0">
                <a:solidFill>
                  <a:srgbClr val="000000"/>
                </a:solidFill>
                <a:latin typeface="Times New Roman" panose="02020603050405020304" pitchFamily="18" charset="0"/>
                <a:cs typeface="Times New Roman" panose="02020603050405020304" pitchFamily="18" charset="0"/>
              </a:rPr>
              <a:t>3</a:t>
            </a:r>
            <a:r>
              <a:rPr lang="en-US" altLang="en-US" sz="2000" dirty="0">
                <a:solidFill>
                  <a:srgbClr val="000000"/>
                </a:solidFill>
                <a:latin typeface="Times New Roman" panose="02020603050405020304" pitchFamily="18" charset="0"/>
                <a:cs typeface="Times New Roman" panose="02020603050405020304" pitchFamily="18" charset="0"/>
              </a:rPr>
              <a:t> mod 33 = 15</a:t>
            </a:r>
          </a:p>
          <a:p>
            <a:r>
              <a:rPr lang="en-US" altLang="en-US" sz="2000" dirty="0">
                <a:solidFill>
                  <a:srgbClr val="000000"/>
                </a:solidFill>
                <a:latin typeface="Times New Roman" panose="02020603050405020304" pitchFamily="18" charset="0"/>
                <a:cs typeface="Times New Roman" panose="02020603050405020304" pitchFamily="18" charset="0"/>
              </a:rPr>
              <a:t>21</a:t>
            </a:r>
            <a:r>
              <a:rPr lang="en-US" altLang="en-US" sz="2000" baseline="30000" dirty="0">
                <a:solidFill>
                  <a:srgbClr val="000000"/>
                </a:solidFill>
                <a:latin typeface="Times New Roman" panose="02020603050405020304" pitchFamily="18" charset="0"/>
                <a:cs typeface="Times New Roman" panose="02020603050405020304" pitchFamily="18" charset="0"/>
              </a:rPr>
              <a:t>3</a:t>
            </a:r>
            <a:r>
              <a:rPr lang="en-US" altLang="en-US" sz="2000" dirty="0">
                <a:solidFill>
                  <a:srgbClr val="000000"/>
                </a:solidFill>
                <a:latin typeface="Times New Roman" panose="02020603050405020304" pitchFamily="18" charset="0"/>
                <a:cs typeface="Times New Roman" panose="02020603050405020304" pitchFamily="18" charset="0"/>
              </a:rPr>
              <a:t> mod 33 = 21</a:t>
            </a:r>
          </a:p>
          <a:p>
            <a:endParaRPr lang="en-US" altLang="en-US" sz="2000" dirty="0">
              <a:solidFill>
                <a:srgbClr val="000000"/>
              </a:solidFill>
              <a:latin typeface="Times New Roman" panose="02020603050405020304" pitchFamily="18" charset="0"/>
              <a:cs typeface="Times New Roman" panose="02020603050405020304" pitchFamily="18" charset="0"/>
            </a:endParaRPr>
          </a:p>
          <a:p>
            <a:pPr lvl="0"/>
            <a:r>
              <a:rPr lang="en-US" altLang="en-US" sz="2000" dirty="0">
                <a:solidFill>
                  <a:srgbClr val="000000"/>
                </a:solidFill>
                <a:latin typeface="Times New Roman" panose="02020603050405020304" pitchFamily="18" charset="0"/>
                <a:cs typeface="Times New Roman" panose="02020603050405020304" pitchFamily="18" charset="0"/>
              </a:rPr>
              <a:t>The resulting sequence is (09 12 15 22 05 25 15 21) which corresponds to (I love you)</a:t>
            </a:r>
          </a:p>
          <a:p>
            <a:pPr lvl="0"/>
            <a:endParaRPr lang="en-US" altLang="en-US" sz="2000" dirty="0">
              <a:solidFill>
                <a:srgbClr val="000000"/>
              </a:solidFill>
              <a:latin typeface="Times New Roman" panose="02020603050405020304" pitchFamily="18" charset="0"/>
              <a:cs typeface="Times New Roman" panose="02020603050405020304" pitchFamily="18" charset="0"/>
            </a:endParaRPr>
          </a:p>
          <a:p>
            <a:pPr lvl="0"/>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107365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Homework</a:t>
            </a:r>
            <a:endParaRPr lang="en-US" altLang="en-US" sz="2800" dirty="0"/>
          </a:p>
        </p:txBody>
      </p:sp>
      <p:sp>
        <p:nvSpPr>
          <p:cNvPr id="20484" name="Footer Placeholder 1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r>
              <a:rPr kumimoji="0" lang="en-US" altLang="en-US" sz="1200">
                <a:solidFill>
                  <a:schemeClr val="bg1"/>
                </a:solidFill>
              </a:rPr>
              <a:t>CS 450/650 Fundamentals of Integrated Computer Security</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29</a:t>
            </a:fld>
            <a:endParaRPr kumimoji="0" lang="en-US" altLang="en-US" sz="1200">
              <a:solidFill>
                <a:schemeClr val="bg1"/>
              </a:solidFill>
            </a:endParaRPr>
          </a:p>
        </p:txBody>
      </p:sp>
      <p:sp>
        <p:nvSpPr>
          <p:cNvPr id="3" name="مستطيل 2"/>
          <p:cNvSpPr/>
          <p:nvPr/>
        </p:nvSpPr>
        <p:spPr>
          <a:xfrm>
            <a:off x="304800" y="1219200"/>
            <a:ext cx="8534400" cy="3724096"/>
          </a:xfrm>
          <a:prstGeom prst="rect">
            <a:avLst/>
          </a:prstGeom>
        </p:spPr>
        <p:txBody>
          <a:bodyPr wrap="square">
            <a:spAutoFit/>
          </a:bodyPr>
          <a:lstStyle/>
          <a:p>
            <a:r>
              <a:rPr lang="en-US" sz="2000" dirty="0">
                <a:solidFill>
                  <a:srgbClr val="000000"/>
                </a:solidFill>
                <a:latin typeface="Century" panose="02040604050505020304" pitchFamily="18" charset="0"/>
              </a:rPr>
              <a:t>1.1 Consider the following encrypted text </a:t>
            </a:r>
          </a:p>
          <a:p>
            <a:r>
              <a:rPr lang="en-US" dirty="0">
                <a:solidFill>
                  <a:srgbClr val="000000"/>
                </a:solidFill>
                <a:latin typeface="Century" panose="02040604050505020304" pitchFamily="18" charset="0"/>
              </a:rPr>
              <a:t>JLQEBO: TEXQ AFA VLR IBXOK FK PZELLI QLAXV PLK: ELT QL TOFQB JLQEBO: TEXQ AFA VLR TOFQB? PLK: F ALK'Q HKLT, QEBV EXSBK'Q QXRDEQ RP ELT QL OBXA VBQ! </a:t>
            </a:r>
          </a:p>
          <a:p>
            <a:pPr marL="285750" indent="-285750">
              <a:buFont typeface="Arial" panose="020B0604020202020204" pitchFamily="34" charset="0"/>
              <a:buChar char="•"/>
            </a:pPr>
            <a:r>
              <a:rPr lang="en-US" dirty="0">
                <a:solidFill>
                  <a:srgbClr val="000000"/>
                </a:solidFill>
                <a:latin typeface="Century" panose="02040604050505020304" pitchFamily="18" charset="0"/>
              </a:rPr>
              <a:t>Use your own experience to decrypt the text </a:t>
            </a:r>
          </a:p>
          <a:p>
            <a:pPr marL="285750" indent="-285750">
              <a:buFont typeface="Arial" panose="020B0604020202020204" pitchFamily="34" charset="0"/>
              <a:buChar char="•"/>
            </a:pPr>
            <a:r>
              <a:rPr lang="en-US" dirty="0">
                <a:solidFill>
                  <a:srgbClr val="000000"/>
                </a:solidFill>
                <a:latin typeface="Century" panose="02040604050505020304" pitchFamily="18" charset="0"/>
              </a:rPr>
              <a:t>Decrypt it using the tool available at </a:t>
            </a:r>
            <a:r>
              <a:rPr lang="en-US" dirty="0">
                <a:solidFill>
                  <a:srgbClr val="0000FF"/>
                </a:solidFill>
                <a:latin typeface="Times New Roman" panose="02020603050405020304" pitchFamily="18" charset="0"/>
              </a:rPr>
              <a:t>http://www.simonsingh.net/The_Black_Chamber/caesar.html</a:t>
            </a:r>
            <a:r>
              <a:rPr lang="en-US" dirty="0">
                <a:solidFill>
                  <a:srgbClr val="000000"/>
                </a:solidFill>
                <a:latin typeface="Century" panose="02040604050505020304" pitchFamily="18" charset="0"/>
              </a:rPr>
              <a:t>. What is the plain text? What is the key? </a:t>
            </a:r>
          </a:p>
          <a:p>
            <a:endParaRPr lang="en-US" dirty="0">
              <a:solidFill>
                <a:srgbClr val="000000"/>
              </a:solidFill>
              <a:latin typeface="Century" panose="02040604050505020304" pitchFamily="18" charset="0"/>
            </a:endParaRPr>
          </a:p>
          <a:p>
            <a:r>
              <a:rPr lang="en-US" dirty="0">
                <a:solidFill>
                  <a:srgbClr val="000000"/>
                </a:solidFill>
                <a:latin typeface="Century" panose="02040604050505020304" pitchFamily="18" charset="0"/>
              </a:rPr>
              <a:t>1.2 Use Caesar cipher to decrypt the following text if you know that the encryption key is: C</a:t>
            </a:r>
            <a:r>
              <a:rPr lang="en-US" sz="800" dirty="0">
                <a:solidFill>
                  <a:srgbClr val="000000"/>
                </a:solidFill>
                <a:latin typeface="Century" panose="02040604050505020304" pitchFamily="18" charset="0"/>
              </a:rPr>
              <a:t>i </a:t>
            </a:r>
            <a:r>
              <a:rPr lang="en-US" dirty="0">
                <a:solidFill>
                  <a:srgbClr val="000000"/>
                </a:solidFill>
                <a:latin typeface="Century" panose="02040604050505020304" pitchFamily="18" charset="0"/>
              </a:rPr>
              <a:t>= p</a:t>
            </a:r>
            <a:r>
              <a:rPr lang="en-US" sz="800" dirty="0">
                <a:solidFill>
                  <a:srgbClr val="000000"/>
                </a:solidFill>
                <a:latin typeface="Century" panose="02040604050505020304" pitchFamily="18" charset="0"/>
              </a:rPr>
              <a:t>i </a:t>
            </a:r>
            <a:r>
              <a:rPr lang="en-US" dirty="0">
                <a:solidFill>
                  <a:srgbClr val="000000"/>
                </a:solidFill>
                <a:latin typeface="Century" panose="02040604050505020304" pitchFamily="18" charset="0"/>
              </a:rPr>
              <a:t>+ 4 mod 26 and alphabets used are ABCDEFGHIJKLMNOPQRSTUVWXYZ </a:t>
            </a:r>
          </a:p>
          <a:p>
            <a:r>
              <a:rPr lang="en-US" dirty="0">
                <a:solidFill>
                  <a:srgbClr val="000000"/>
                </a:solidFill>
                <a:latin typeface="Century" panose="02040604050505020304" pitchFamily="18" charset="0"/>
              </a:rPr>
              <a:t>QMWWMSR MQTSWWMFPI </a:t>
            </a:r>
            <a:endParaRPr lang="en-US" dirty="0"/>
          </a:p>
        </p:txBody>
      </p:sp>
      <p:sp>
        <p:nvSpPr>
          <p:cNvPr id="2" name="TextBox 1"/>
          <p:cNvSpPr txBox="1"/>
          <p:nvPr/>
        </p:nvSpPr>
        <p:spPr>
          <a:xfrm>
            <a:off x="304800" y="5716964"/>
            <a:ext cx="8534400" cy="369332"/>
          </a:xfrm>
          <a:prstGeom prst="rect">
            <a:avLst/>
          </a:prstGeom>
          <a:noFill/>
        </p:spPr>
        <p:txBody>
          <a:bodyPr wrap="square" rtlCol="0">
            <a:spAutoFit/>
          </a:bodyPr>
          <a:lstStyle/>
          <a:p>
            <a:r>
              <a:rPr lang="en-US" b="1" dirty="0">
                <a:solidFill>
                  <a:srgbClr val="0E0A99"/>
                </a:solidFill>
              </a:rPr>
              <a:t>Reference: </a:t>
            </a:r>
            <a:r>
              <a:rPr lang="en-US" dirty="0">
                <a:solidFill>
                  <a:srgbClr val="0E0A99"/>
                </a:solidFill>
              </a:rPr>
              <a:t>The RSA Algorithm explained Using Simple Pencil and Paper Method. </a:t>
            </a:r>
          </a:p>
        </p:txBody>
      </p:sp>
    </p:spTree>
    <p:extLst>
      <p:ext uri="{BB962C8B-B14F-4D97-AF65-F5344CB8AC3E}">
        <p14:creationId xmlns:p14="http://schemas.microsoft.com/office/powerpoint/2010/main" val="5784685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br>
              <a:rPr lang="en-US" dirty="0"/>
            </a:br>
            <a:r>
              <a:rPr lang="en-US" dirty="0"/>
              <a:t> Hash Functions</a:t>
            </a:r>
          </a:p>
        </p:txBody>
      </p:sp>
      <p:pic>
        <p:nvPicPr>
          <p:cNvPr id="4" name="عنصر نائب للمحتوى 3"/>
          <p:cNvPicPr>
            <a:picLocks noGrp="1" noChangeAspect="1"/>
          </p:cNvPicPr>
          <p:nvPr>
            <p:ph idx="1"/>
          </p:nvPr>
        </p:nvPicPr>
        <p:blipFill>
          <a:blip r:embed="rId2">
            <a:lum bright="-3000" contrast="41000"/>
          </a:blip>
          <a:stretch>
            <a:fillRect/>
          </a:stretch>
        </p:blipFill>
        <p:spPr>
          <a:xfrm>
            <a:off x="152400" y="1600200"/>
            <a:ext cx="8991600" cy="2895600"/>
          </a:xfrm>
          <a:prstGeom prst="rect">
            <a:avLst/>
          </a:prstGeom>
        </p:spPr>
      </p:pic>
    </p:spTree>
    <p:extLst>
      <p:ext uri="{BB962C8B-B14F-4D97-AF65-F5344CB8AC3E}">
        <p14:creationId xmlns:p14="http://schemas.microsoft.com/office/powerpoint/2010/main" val="1829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br>
              <a:rPr lang="en-US" dirty="0"/>
            </a:br>
            <a:r>
              <a:rPr lang="en-US" dirty="0"/>
              <a:t> Hash Functions</a:t>
            </a:r>
          </a:p>
        </p:txBody>
      </p:sp>
      <p:pic>
        <p:nvPicPr>
          <p:cNvPr id="5" name="صورة 4"/>
          <p:cNvPicPr>
            <a:picLocks noChangeAspect="1"/>
          </p:cNvPicPr>
          <p:nvPr/>
        </p:nvPicPr>
        <p:blipFill>
          <a:blip r:embed="rId2"/>
          <a:stretch>
            <a:fillRect/>
          </a:stretch>
        </p:blipFill>
        <p:spPr>
          <a:xfrm>
            <a:off x="205999" y="1600200"/>
            <a:ext cx="8938001" cy="1239040"/>
          </a:xfrm>
          <a:prstGeom prst="rect">
            <a:avLst/>
          </a:prstGeom>
        </p:spPr>
      </p:pic>
      <p:pic>
        <p:nvPicPr>
          <p:cNvPr id="6" name="صورة 5"/>
          <p:cNvPicPr>
            <a:picLocks noChangeAspect="1"/>
          </p:cNvPicPr>
          <p:nvPr/>
        </p:nvPicPr>
        <p:blipFill>
          <a:blip r:embed="rId3"/>
          <a:stretch>
            <a:fillRect/>
          </a:stretch>
        </p:blipFill>
        <p:spPr>
          <a:xfrm>
            <a:off x="41999" y="3201913"/>
            <a:ext cx="9102001" cy="1372160"/>
          </a:xfrm>
          <a:prstGeom prst="rect">
            <a:avLst/>
          </a:prstGeom>
        </p:spPr>
      </p:pic>
    </p:spTree>
    <p:extLst>
      <p:ext uri="{BB962C8B-B14F-4D97-AF65-F5344CB8AC3E}">
        <p14:creationId xmlns:p14="http://schemas.microsoft.com/office/powerpoint/2010/main" val="1990565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br>
              <a:rPr lang="en-US" dirty="0"/>
            </a:br>
            <a:r>
              <a:rPr lang="en-US" dirty="0"/>
              <a:t> Hash Functions</a:t>
            </a:r>
          </a:p>
        </p:txBody>
      </p:sp>
      <p:sp>
        <p:nvSpPr>
          <p:cNvPr id="3" name="عنصر نائب للمحتوى 2"/>
          <p:cNvSpPr>
            <a:spLocks noGrp="1"/>
          </p:cNvSpPr>
          <p:nvPr>
            <p:ph idx="1"/>
          </p:nvPr>
        </p:nvSpPr>
        <p:spPr/>
        <p:txBody>
          <a:bodyPr/>
          <a:lstStyle/>
          <a:p>
            <a:endParaRPr lang="en-US"/>
          </a:p>
        </p:txBody>
      </p:sp>
      <p:pic>
        <p:nvPicPr>
          <p:cNvPr id="5" name="صورة 4"/>
          <p:cNvPicPr>
            <a:picLocks noChangeAspect="1"/>
          </p:cNvPicPr>
          <p:nvPr/>
        </p:nvPicPr>
        <p:blipFill>
          <a:blip r:embed="rId2"/>
          <a:stretch>
            <a:fillRect/>
          </a:stretch>
        </p:blipFill>
        <p:spPr>
          <a:xfrm>
            <a:off x="317699" y="1322409"/>
            <a:ext cx="8369101" cy="3796867"/>
          </a:xfrm>
          <a:prstGeom prst="rect">
            <a:avLst/>
          </a:prstGeom>
        </p:spPr>
      </p:pic>
    </p:spTree>
    <p:extLst>
      <p:ext uri="{BB962C8B-B14F-4D97-AF65-F5344CB8AC3E}">
        <p14:creationId xmlns:p14="http://schemas.microsoft.com/office/powerpoint/2010/main" val="25699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br>
              <a:rPr lang="en-US" dirty="0"/>
            </a:br>
            <a:r>
              <a:rPr lang="en-US" dirty="0"/>
              <a:t> Hash Functions</a:t>
            </a:r>
          </a:p>
        </p:txBody>
      </p:sp>
      <p:sp>
        <p:nvSpPr>
          <p:cNvPr id="3" name="عنصر نائب للمحتوى 2"/>
          <p:cNvSpPr>
            <a:spLocks noGrp="1"/>
          </p:cNvSpPr>
          <p:nvPr>
            <p:ph idx="1"/>
          </p:nvPr>
        </p:nvSpPr>
        <p:spPr/>
        <p:txBody>
          <a:bodyPr/>
          <a:lstStyle/>
          <a:p>
            <a:endParaRPr lang="en-US" dirty="0"/>
          </a:p>
        </p:txBody>
      </p:sp>
      <p:pic>
        <p:nvPicPr>
          <p:cNvPr id="4" name="صورة 3"/>
          <p:cNvPicPr>
            <a:picLocks noChangeAspect="1"/>
          </p:cNvPicPr>
          <p:nvPr/>
        </p:nvPicPr>
        <p:blipFill>
          <a:blip r:embed="rId2"/>
          <a:stretch>
            <a:fillRect/>
          </a:stretch>
        </p:blipFill>
        <p:spPr>
          <a:xfrm>
            <a:off x="331679" y="1295401"/>
            <a:ext cx="8791101" cy="2571092"/>
          </a:xfrm>
          <a:prstGeom prst="rect">
            <a:avLst/>
          </a:prstGeom>
        </p:spPr>
      </p:pic>
    </p:spTree>
    <p:extLst>
      <p:ext uri="{BB962C8B-B14F-4D97-AF65-F5344CB8AC3E}">
        <p14:creationId xmlns:p14="http://schemas.microsoft.com/office/powerpoint/2010/main" val="8932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Types of Cryptography</a:t>
            </a:r>
          </a:p>
        </p:txBody>
      </p:sp>
      <p:sp>
        <p:nvSpPr>
          <p:cNvPr id="3" name="عنصر نائب للمحتوى 2"/>
          <p:cNvSpPr>
            <a:spLocks noGrp="1"/>
          </p:cNvSpPr>
          <p:nvPr>
            <p:ph idx="1"/>
          </p:nvPr>
        </p:nvSpPr>
        <p:spPr/>
        <p:txBody>
          <a:bodyPr/>
          <a:lstStyle/>
          <a:p>
            <a:endParaRPr lang="en-US"/>
          </a:p>
        </p:txBody>
      </p:sp>
      <p:pic>
        <p:nvPicPr>
          <p:cNvPr id="6" name="صورة 5"/>
          <p:cNvPicPr>
            <a:picLocks noChangeAspect="1"/>
          </p:cNvPicPr>
          <p:nvPr/>
        </p:nvPicPr>
        <p:blipFill>
          <a:blip r:embed="rId2"/>
          <a:stretch>
            <a:fillRect/>
          </a:stretch>
        </p:blipFill>
        <p:spPr>
          <a:xfrm>
            <a:off x="609600" y="1295401"/>
            <a:ext cx="7658100" cy="4543425"/>
          </a:xfrm>
          <a:prstGeom prst="rect">
            <a:avLst/>
          </a:prstGeom>
        </p:spPr>
      </p:pic>
    </p:spTree>
    <p:extLst>
      <p:ext uri="{BB962C8B-B14F-4D97-AF65-F5344CB8AC3E}">
        <p14:creationId xmlns:p14="http://schemas.microsoft.com/office/powerpoint/2010/main" val="154351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Caesar Cipher (Symmetric)</a:t>
            </a:r>
          </a:p>
        </p:txBody>
      </p:sp>
      <p:sp>
        <p:nvSpPr>
          <p:cNvPr id="3" name="عنصر نائب للمحتوى 2"/>
          <p:cNvSpPr>
            <a:spLocks noGrp="1"/>
          </p:cNvSpPr>
          <p:nvPr>
            <p:ph idx="1"/>
          </p:nvPr>
        </p:nvSpPr>
        <p:spPr/>
        <p:txBody>
          <a:bodyPr/>
          <a:lstStyle/>
          <a:p>
            <a:r>
              <a:rPr lang="en-US" dirty="0"/>
              <a:t>One of the earliest known uses of cryptography was by Julius Caesar. He made messages secret by shifting each letter three letters forward in the alphabet (sending the last three letters of the alphabet to the first three). For instance, using this scheme the letter B is sent to E and the letter X is sent to A.</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4849815"/>
            <a:ext cx="1091133"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27092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Caesar Cipher (Symmetric)</a:t>
            </a:r>
          </a:p>
        </p:txBody>
      </p:sp>
      <p:pic>
        <p:nvPicPr>
          <p:cNvPr id="5" name="صورة 4"/>
          <p:cNvPicPr>
            <a:picLocks noChangeAspect="1"/>
          </p:cNvPicPr>
          <p:nvPr/>
        </p:nvPicPr>
        <p:blipFill>
          <a:blip r:embed="rId2"/>
          <a:stretch>
            <a:fillRect/>
          </a:stretch>
        </p:blipFill>
        <p:spPr>
          <a:xfrm>
            <a:off x="277202" y="2438400"/>
            <a:ext cx="8680640" cy="3798896"/>
          </a:xfrm>
          <a:prstGeom prst="rect">
            <a:avLst/>
          </a:prstGeom>
        </p:spPr>
      </p:pic>
      <p:sp>
        <p:nvSpPr>
          <p:cNvPr id="6" name="مستطيل 5"/>
          <p:cNvSpPr/>
          <p:nvPr/>
        </p:nvSpPr>
        <p:spPr>
          <a:xfrm>
            <a:off x="533400" y="1244823"/>
            <a:ext cx="8229600" cy="1200329"/>
          </a:xfrm>
          <a:prstGeom prst="rect">
            <a:avLst/>
          </a:prstGeom>
        </p:spPr>
        <p:txBody>
          <a:bodyPr wrap="square">
            <a:spAutoFit/>
          </a:bodyPr>
          <a:lstStyle/>
          <a:p>
            <a:r>
              <a:rPr lang="en-US" dirty="0">
                <a:solidFill>
                  <a:srgbClr val="000000"/>
                </a:solidFill>
                <a:latin typeface="Century" panose="02040604050505020304" pitchFamily="18" charset="0"/>
              </a:rPr>
              <a:t>In the encrypted version of the message, the letter represented by p is replaced with the letter </a:t>
            </a:r>
          </a:p>
          <a:p>
            <a:r>
              <a:rPr lang="en-US" dirty="0">
                <a:solidFill>
                  <a:srgbClr val="000000"/>
                </a:solidFill>
                <a:latin typeface="Century" panose="02040604050505020304" pitchFamily="18" charset="0"/>
              </a:rPr>
              <a:t>represented by</a:t>
            </a:r>
          </a:p>
          <a:p>
            <a:r>
              <a:rPr lang="en-US" b="1" dirty="0">
                <a:solidFill>
                  <a:srgbClr val="000000"/>
                </a:solidFill>
                <a:latin typeface="Century" panose="02040604050505020304" pitchFamily="18" charset="0"/>
              </a:rPr>
              <a:t> (p + 3) mod 26. </a:t>
            </a:r>
            <a:endParaRPr lang="en-US" b="1" dirty="0"/>
          </a:p>
        </p:txBody>
      </p:sp>
    </p:spTree>
    <p:extLst>
      <p:ext uri="{BB962C8B-B14F-4D97-AF65-F5344CB8AC3E}">
        <p14:creationId xmlns:p14="http://schemas.microsoft.com/office/powerpoint/2010/main" val="4287420257"/>
      </p:ext>
    </p:extLst>
  </p:cSld>
  <p:clrMapOvr>
    <a:masterClrMapping/>
  </p:clrMapOvr>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UNR</Template>
  <TotalTime>12632</TotalTime>
  <Words>711</Words>
  <Application>Microsoft Office PowerPoint</Application>
  <PresentationFormat>On-screen Show (4:3)</PresentationFormat>
  <Paragraphs>146</Paragraphs>
  <Slides>29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ＭＳ Ｐゴシック</vt:lpstr>
      <vt:lpstr>Arial</vt:lpstr>
      <vt:lpstr>Calibri</vt:lpstr>
      <vt:lpstr>Century</vt:lpstr>
      <vt:lpstr>Symbol</vt:lpstr>
      <vt:lpstr>Times New Roman</vt:lpstr>
      <vt:lpstr>Wingdings</vt:lpstr>
      <vt:lpstr>UNR</vt:lpstr>
      <vt:lpstr>Lecture 2 Cryptography</vt:lpstr>
      <vt:lpstr>Cryptography</vt:lpstr>
      <vt:lpstr>  Hash Functions</vt:lpstr>
      <vt:lpstr>  Hash Functions</vt:lpstr>
      <vt:lpstr>  Hash Functions</vt:lpstr>
      <vt:lpstr>  Hash Functions</vt:lpstr>
      <vt:lpstr>Types of Cryptography</vt:lpstr>
      <vt:lpstr>Caesar Cipher (Symmetric)</vt:lpstr>
      <vt:lpstr>Caesar Cipher (Symmetric)</vt:lpstr>
      <vt:lpstr>Caesar Cipher (Symmetric)</vt:lpstr>
      <vt:lpstr>Caesar Cipher (Symmetric)</vt:lpstr>
      <vt:lpstr>Cryptanalysis of Caesar Cipher</vt:lpstr>
      <vt:lpstr>1. Letter frequency Analysis</vt:lpstr>
      <vt:lpstr>1. Letter frequency Analysis</vt:lpstr>
      <vt:lpstr>2. Brute force analysis</vt:lpstr>
      <vt:lpstr>3. Specific letters analysis</vt:lpstr>
      <vt:lpstr>Exercise</vt:lpstr>
      <vt:lpstr>Block Ciphers  (Symmetric avoids Letter Frequency Analysis) </vt:lpstr>
      <vt:lpstr>Block Ciphers</vt:lpstr>
      <vt:lpstr>RSA Algorithm (Asymmetric) </vt:lpstr>
      <vt:lpstr>RSA Algorithm</vt:lpstr>
      <vt:lpstr>RSA Algorithm</vt:lpstr>
      <vt:lpstr>RSA Algorithm</vt:lpstr>
      <vt:lpstr>RSA Algorithm</vt:lpstr>
      <vt:lpstr>RSA Algorithm</vt:lpstr>
      <vt:lpstr>RSA Algorithm</vt:lpstr>
      <vt:lpstr>RSA Algorithm</vt:lpstr>
      <vt:lpstr>RSA Algorithm</vt:lpstr>
      <vt:lpstr>Homework</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 Lecture Overheads</dc:subject>
  <dc:creator>Dr Lawrie Brown;Mehmet Gunes</dc:creator>
  <cp:lastModifiedBy>Osama Mohammed Moustaf Hosam Elde</cp:lastModifiedBy>
  <cp:revision>211</cp:revision>
  <cp:lastPrinted>2017-03-05T08:46:57Z</cp:lastPrinted>
  <dcterms:created xsi:type="dcterms:W3CDTF">2011-10-15T19:00:50Z</dcterms:created>
  <dcterms:modified xsi:type="dcterms:W3CDTF">2017-03-05T09:56:22Z</dcterms:modified>
</cp:coreProperties>
</file>