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8"/>
  </p:notesMasterIdLst>
  <p:handoutMasterIdLst>
    <p:handoutMasterId r:id="rId39"/>
  </p:handoutMasterIdLst>
  <p:sldIdLst>
    <p:sldId id="402" r:id="rId2"/>
    <p:sldId id="470" r:id="rId3"/>
    <p:sldId id="471" r:id="rId4"/>
    <p:sldId id="405" r:id="rId5"/>
    <p:sldId id="472" r:id="rId6"/>
    <p:sldId id="473" r:id="rId7"/>
    <p:sldId id="474" r:id="rId8"/>
    <p:sldId id="407" r:id="rId9"/>
    <p:sldId id="408" r:id="rId10"/>
    <p:sldId id="409" r:id="rId11"/>
    <p:sldId id="412" r:id="rId12"/>
    <p:sldId id="416" r:id="rId13"/>
    <p:sldId id="461" r:id="rId14"/>
    <p:sldId id="463" r:id="rId15"/>
    <p:sldId id="464" r:id="rId16"/>
    <p:sldId id="465" r:id="rId17"/>
    <p:sldId id="475" r:id="rId18"/>
    <p:sldId id="476" r:id="rId19"/>
    <p:sldId id="477" r:id="rId20"/>
    <p:sldId id="478" r:id="rId21"/>
    <p:sldId id="479" r:id="rId22"/>
    <p:sldId id="480" r:id="rId23"/>
    <p:sldId id="481" r:id="rId24"/>
    <p:sldId id="482" r:id="rId25"/>
    <p:sldId id="483" r:id="rId26"/>
    <p:sldId id="484" r:id="rId27"/>
    <p:sldId id="485" r:id="rId28"/>
    <p:sldId id="486" r:id="rId29"/>
    <p:sldId id="487" r:id="rId30"/>
    <p:sldId id="488" r:id="rId31"/>
    <p:sldId id="489" r:id="rId32"/>
    <p:sldId id="490" r:id="rId33"/>
    <p:sldId id="491" r:id="rId34"/>
    <p:sldId id="492" r:id="rId35"/>
    <p:sldId id="493" r:id="rId36"/>
    <p:sldId id="469" r:id="rId37"/>
  </p:sldIdLst>
  <p:sldSz cx="9144000" cy="6858000" type="screen4x3"/>
  <p:notesSz cx="6735763" cy="9866313"/>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guide id="3" orient="horz" pos="3108">
          <p15:clr>
            <a:srgbClr val="A4A3A4"/>
          </p15:clr>
        </p15:guide>
        <p15:guide id="4"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33"/>
    <a:srgbClr val="0000FF"/>
    <a:srgbClr val="3333FF"/>
    <a:srgbClr val="000000"/>
    <a:srgbClr val="8C6484"/>
    <a:srgbClr val="340000"/>
    <a:srgbClr val="CC9900"/>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8" autoAdjust="0"/>
    <p:restoredTop sz="90169" autoAdjust="0"/>
  </p:normalViewPr>
  <p:slideViewPr>
    <p:cSldViewPr>
      <p:cViewPr varScale="1">
        <p:scale>
          <a:sx n="81" d="100"/>
          <a:sy n="81" d="100"/>
        </p:scale>
        <p:origin x="135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104"/>
    </p:cViewPr>
  </p:sorterViewPr>
  <p:notesViewPr>
    <p:cSldViewPr>
      <p:cViewPr varScale="1">
        <p:scale>
          <a:sx n="119" d="100"/>
          <a:sy n="119" d="100"/>
        </p:scale>
        <p:origin x="-2128" y="-96"/>
      </p:cViewPr>
      <p:guideLst>
        <p:guide orient="horz" pos="2928"/>
        <p:guide pos="2168"/>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1" cy="493316"/>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15375" y="0"/>
            <a:ext cx="2918831" cy="493316"/>
          </a:xfrm>
          <a:prstGeom prst="rect">
            <a:avLst/>
          </a:prstGeom>
        </p:spPr>
        <p:txBody>
          <a:bodyPr vert="horz" lIns="92446" tIns="46223" rIns="92446" bIns="46223" rtlCol="0"/>
          <a:lstStyle>
            <a:lvl1pPr algn="r">
              <a:defRPr sz="1200"/>
            </a:lvl1pPr>
          </a:lstStyle>
          <a:p>
            <a:fld id="{4B7564A2-43F0-4770-8EDE-84AD5A60E935}" type="datetimeFigureOut">
              <a:rPr lang="en-US" smtClean="0"/>
              <a:pPr/>
              <a:t>11/22/2017</a:t>
            </a:fld>
            <a:endParaRPr lang="en-US"/>
          </a:p>
        </p:txBody>
      </p:sp>
      <p:sp>
        <p:nvSpPr>
          <p:cNvPr id="4" name="Footer Placeholder 3"/>
          <p:cNvSpPr>
            <a:spLocks noGrp="1"/>
          </p:cNvSpPr>
          <p:nvPr>
            <p:ph type="ftr" sz="quarter" idx="2"/>
          </p:nvPr>
        </p:nvSpPr>
        <p:spPr>
          <a:xfrm>
            <a:off x="1" y="9371285"/>
            <a:ext cx="2918831" cy="493316"/>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15375" y="9371285"/>
            <a:ext cx="2918831" cy="493316"/>
          </a:xfrm>
          <a:prstGeom prst="rect">
            <a:avLst/>
          </a:prstGeom>
        </p:spPr>
        <p:txBody>
          <a:bodyPr vert="horz" lIns="92446" tIns="46223" rIns="92446" bIns="46223" rtlCol="0" anchor="b"/>
          <a:lstStyle>
            <a:lvl1pPr algn="r">
              <a:defRPr sz="1200"/>
            </a:lvl1pPr>
          </a:lstStyle>
          <a:p>
            <a:fld id="{F8FA9BA9-05CD-4B8E-9598-56888303459E}" type="slidenum">
              <a:rPr lang="en-US" smtClean="0"/>
              <a:pPr/>
              <a:t>‹#›</a:t>
            </a:fld>
            <a:endParaRPr lang="en-US"/>
          </a:p>
        </p:txBody>
      </p:sp>
    </p:spTree>
    <p:extLst>
      <p:ext uri="{BB962C8B-B14F-4D97-AF65-F5344CB8AC3E}">
        <p14:creationId xmlns:p14="http://schemas.microsoft.com/office/powerpoint/2010/main" val="1290521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1"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Arial" pitchFamily="-108" charset="0"/>
              </a:defRPr>
            </a:lvl1pPr>
          </a:lstStyle>
          <a:p>
            <a:pPr>
              <a:defRPr/>
            </a:pPr>
            <a:endParaRPr lang="en-AU"/>
          </a:p>
        </p:txBody>
      </p:sp>
      <p:sp>
        <p:nvSpPr>
          <p:cNvPr id="22531" name="Rectangle 3"/>
          <p:cNvSpPr>
            <a:spLocks noGrp="1" noChangeArrowheads="1"/>
          </p:cNvSpPr>
          <p:nvPr>
            <p:ph type="dt" idx="1"/>
          </p:nvPr>
        </p:nvSpPr>
        <p:spPr bwMode="auto">
          <a:xfrm>
            <a:off x="3815375" y="0"/>
            <a:ext cx="2918831" cy="493316"/>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Arial" pitchFamily="-108"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73577" y="4686500"/>
            <a:ext cx="5388610" cy="4439841"/>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1"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Arial" pitchFamily="-108" charset="0"/>
              </a:defRPr>
            </a:lvl1pPr>
          </a:lstStyle>
          <a:p>
            <a:pPr>
              <a:defRPr/>
            </a:pPr>
            <a:endParaRPr lang="en-AU"/>
          </a:p>
        </p:txBody>
      </p:sp>
      <p:sp>
        <p:nvSpPr>
          <p:cNvPr id="22535" name="Rectangle 7"/>
          <p:cNvSpPr>
            <a:spLocks noGrp="1" noChangeArrowheads="1"/>
          </p:cNvSpPr>
          <p:nvPr>
            <p:ph type="sldNum" sz="quarter" idx="5"/>
          </p:nvPr>
        </p:nvSpPr>
        <p:spPr bwMode="auto">
          <a:xfrm>
            <a:off x="3815375" y="9371285"/>
            <a:ext cx="2918831" cy="493316"/>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Arial" pitchFamily="-108" charset="0"/>
              </a:defRPr>
            </a:lvl1pPr>
          </a:lstStyle>
          <a:p>
            <a:pPr>
              <a:defRPr/>
            </a:pPr>
            <a:fld id="{9FA45A9E-7761-3846-9783-F10EE5B548CC}" type="slidenum">
              <a:rPr lang="en-AU"/>
              <a:pPr>
                <a:defRPr/>
              </a:pPr>
              <a:t>‹#›</a:t>
            </a:fld>
            <a:endParaRPr lang="en-AU"/>
          </a:p>
        </p:txBody>
      </p:sp>
    </p:spTree>
    <p:extLst>
      <p:ext uri="{BB962C8B-B14F-4D97-AF65-F5344CB8AC3E}">
        <p14:creationId xmlns:p14="http://schemas.microsoft.com/office/powerpoint/2010/main" val="4181160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ＭＳ Ｐゴシック" pitchFamily="33" charset="-128"/>
        <a:cs typeface="ＭＳ Ｐゴシック" pitchFamily="33" charset="-128"/>
      </a:defRPr>
    </a:lvl1pPr>
    <a:lvl2pPr marL="4572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In most computer security contexts, user authentication is the fundamental building</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block and the primary line of defense. User authentication is the basis for most</a:t>
            </a:r>
          </a:p>
          <a:p>
            <a:pPr eaLnBrk="1" hangingPunct="1">
              <a:defRPr/>
            </a:pPr>
            <a:r>
              <a:rPr lang="en-US" sz="1200" kern="1200" dirty="0">
                <a:solidFill>
                  <a:schemeClr val="tx1"/>
                </a:solidFill>
                <a:latin typeface="Arial" pitchFamily="-108" charset="0"/>
                <a:ea typeface="ＭＳ Ｐゴシック" pitchFamily="33" charset="-128"/>
                <a:cs typeface="ＭＳ Ｐゴシック" pitchFamily="33" charset="-128"/>
              </a:rPr>
              <a:t>types of access control and for user accountability. </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852070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EC19E9C-B69F-7445-B22B-164B4BA7C0F3}" type="slidenum">
              <a:rPr lang="en-AU"/>
              <a:pPr/>
              <a:t>10</a:t>
            </a:fld>
            <a:endParaRPr lang="en-AU"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dirty="0"/>
              <a:t>A widely used password security technique is the use of hashed passwords and a salt</a:t>
            </a:r>
          </a:p>
          <a:p>
            <a:r>
              <a:rPr lang="en-US" dirty="0"/>
              <a:t>value. This scheme is found on virtually all UNIX variants as well as on a number</a:t>
            </a:r>
          </a:p>
          <a:p>
            <a:r>
              <a:rPr lang="en-US" dirty="0"/>
              <a:t>of other operating systems. The following procedure is employed (Figure 3.1a). To</a:t>
            </a:r>
          </a:p>
          <a:p>
            <a:r>
              <a:rPr lang="en-US" dirty="0"/>
              <a:t>load a new password into the system, the user selects or is assigned a password. This</a:t>
            </a:r>
          </a:p>
          <a:p>
            <a:r>
              <a:rPr lang="en-US" dirty="0"/>
              <a:t>password is combined with a fixed-length </a:t>
            </a:r>
            <a:r>
              <a:rPr lang="en-US" b="1" dirty="0"/>
              <a:t>salt value [MORR79]. In older implementations,</a:t>
            </a:r>
          </a:p>
          <a:p>
            <a:r>
              <a:rPr lang="en-US" dirty="0"/>
              <a:t>this value is related to the time at which the password is assigned to the user.</a:t>
            </a:r>
          </a:p>
          <a:p>
            <a:r>
              <a:rPr lang="en-US" dirty="0"/>
              <a:t>Newer implementations use a pseudorandom or random number. The password</a:t>
            </a:r>
          </a:p>
          <a:p>
            <a:r>
              <a:rPr lang="en-US" dirty="0"/>
              <a:t>and salt serve as inputs to a hashing algorithm to produce a fixed-length hash code.</a:t>
            </a:r>
          </a:p>
          <a:p>
            <a:r>
              <a:rPr lang="en-US" dirty="0"/>
              <a:t>The hash algorithm is designed to be slow to execute to thwart attacks. The hashed</a:t>
            </a:r>
          </a:p>
          <a:p>
            <a:r>
              <a:rPr lang="en-US" dirty="0"/>
              <a:t>password is then stored, together with a plaintext copy of the salt, in the password</a:t>
            </a:r>
          </a:p>
          <a:p>
            <a:r>
              <a:rPr lang="en-US" dirty="0"/>
              <a:t>file for the corresponding user ID. The hashed-password method has been shown to</a:t>
            </a:r>
          </a:p>
          <a:p>
            <a:r>
              <a:rPr lang="en-US" dirty="0"/>
              <a:t>be secure against a variety of cryptanalytic attacks [WAGN00].</a:t>
            </a:r>
          </a:p>
          <a:p>
            <a:endParaRPr lang="en-US" dirty="0"/>
          </a:p>
          <a:p>
            <a:r>
              <a:rPr lang="en-US" dirty="0"/>
              <a:t>When a user attempts to log on to a UNIX system, the user provides an ID</a:t>
            </a:r>
          </a:p>
          <a:p>
            <a:r>
              <a:rPr lang="en-US" dirty="0"/>
              <a:t>and a password (Figure 3.1b). The operating system uses the ID to index into the</a:t>
            </a:r>
          </a:p>
          <a:p>
            <a:r>
              <a:rPr lang="en-US" dirty="0"/>
              <a:t>password file and retrieve the plaintext salt and the encrypted password. The salt</a:t>
            </a:r>
          </a:p>
          <a:p>
            <a:r>
              <a:rPr lang="en-US" dirty="0"/>
              <a:t>and user-supplied password are used as input to the encryption routine. If the result</a:t>
            </a:r>
          </a:p>
          <a:p>
            <a:r>
              <a:rPr lang="en-US" dirty="0"/>
              <a:t>matches the stored value, the password is accepted.</a:t>
            </a:r>
          </a:p>
          <a:p>
            <a:endParaRPr lang="en-US" dirty="0"/>
          </a:p>
          <a:p>
            <a:r>
              <a:rPr lang="en-US" dirty="0"/>
              <a:t>The salt serves three purposes:</a:t>
            </a:r>
          </a:p>
          <a:p>
            <a:endParaRPr lang="en-US" dirty="0"/>
          </a:p>
          <a:p>
            <a:r>
              <a:rPr lang="en-US" dirty="0"/>
              <a:t>• It prevents duplicate passwords from being visible in the password file. Even if</a:t>
            </a:r>
          </a:p>
          <a:p>
            <a:r>
              <a:rPr lang="en-US" dirty="0"/>
              <a:t>two users choose the same password, those passwords will be assigned different</a:t>
            </a:r>
          </a:p>
          <a:p>
            <a:r>
              <a:rPr lang="en-US" dirty="0"/>
              <a:t>salt values. Hence, the hashed passwords of the two users will differ.</a:t>
            </a:r>
          </a:p>
          <a:p>
            <a:endParaRPr lang="en-US" dirty="0"/>
          </a:p>
          <a:p>
            <a:r>
              <a:rPr lang="en-US" dirty="0"/>
              <a:t>• It greatly increases the difficulty of offline dictionary attacks. For a salt of</a:t>
            </a:r>
          </a:p>
          <a:p>
            <a:r>
              <a:rPr lang="en-US" dirty="0"/>
              <a:t>length </a:t>
            </a:r>
            <a:r>
              <a:rPr lang="en-US" i="1" dirty="0"/>
              <a:t>b bits, the number of possible passwords is increased by a factor of 2b,</a:t>
            </a:r>
          </a:p>
          <a:p>
            <a:r>
              <a:rPr lang="en-US" dirty="0"/>
              <a:t>increasing the difficulty of guessing a password in a dictionary attack.</a:t>
            </a:r>
          </a:p>
          <a:p>
            <a:endParaRPr lang="en-US" dirty="0"/>
          </a:p>
          <a:p>
            <a:r>
              <a:rPr lang="en-US" dirty="0"/>
              <a:t>• It becomes nearly impossible to find out whether a person with passwords on</a:t>
            </a:r>
          </a:p>
          <a:p>
            <a:r>
              <a:rPr lang="en-US" dirty="0"/>
              <a:t>two or more systems has used the same password on all of them.</a:t>
            </a:r>
          </a:p>
          <a:p>
            <a:endParaRPr lang="en-US" dirty="0"/>
          </a:p>
          <a:p>
            <a:r>
              <a:rPr lang="en-US" dirty="0"/>
              <a:t>To see the second point, consider the way that an offline dictionary attack</a:t>
            </a:r>
          </a:p>
          <a:p>
            <a:r>
              <a:rPr lang="en-US" dirty="0"/>
              <a:t>would work. The attacker obtains a copy of the password file. Suppose first that</a:t>
            </a:r>
          </a:p>
          <a:p>
            <a:r>
              <a:rPr lang="en-US" dirty="0"/>
              <a:t>the salt is not used. The attacker’s goal is to guess a single password. To that end,</a:t>
            </a:r>
          </a:p>
          <a:p>
            <a:r>
              <a:rPr lang="en-US" dirty="0"/>
              <a:t>the attacker submits a large number of likely passwords to the hashing function.</a:t>
            </a:r>
          </a:p>
          <a:p>
            <a:r>
              <a:rPr lang="en-US" dirty="0"/>
              <a:t>If any of the guesses matches one of the hashes in the file, then the attacker</a:t>
            </a:r>
          </a:p>
          <a:p>
            <a:r>
              <a:rPr lang="en-US" dirty="0"/>
              <a:t>has found a password that is in the file. But faced with the UNIX scheme, the</a:t>
            </a:r>
          </a:p>
          <a:p>
            <a:r>
              <a:rPr lang="en-US" dirty="0"/>
              <a:t>attacker must take each guess and submit it to the hash function once for each</a:t>
            </a:r>
          </a:p>
          <a:p>
            <a:r>
              <a:rPr lang="en-US" dirty="0"/>
              <a:t>salt value in the dictionary file, multiplying the number of guesses that must be</a:t>
            </a:r>
          </a:p>
          <a:p>
            <a:r>
              <a:rPr lang="en-US" dirty="0"/>
              <a:t>checked.</a:t>
            </a:r>
          </a:p>
          <a:p>
            <a:endParaRPr lang="en-US" dirty="0"/>
          </a:p>
          <a:p>
            <a:r>
              <a:rPr lang="en-US" dirty="0"/>
              <a:t>There are two threats to the UNIX password scheme. First, a user can gain</a:t>
            </a:r>
          </a:p>
          <a:p>
            <a:r>
              <a:rPr lang="en-US" dirty="0"/>
              <a:t>access on a machine using a guest account or by some other means and then run a</a:t>
            </a:r>
          </a:p>
          <a:p>
            <a:r>
              <a:rPr lang="en-US" dirty="0"/>
              <a:t>password guessing program, called a password cracker, on that machine. The attacker</a:t>
            </a:r>
          </a:p>
          <a:p>
            <a:r>
              <a:rPr lang="en-US" dirty="0"/>
              <a:t>should be able to check many thousands of possible passwords with little resource</a:t>
            </a:r>
          </a:p>
          <a:p>
            <a:r>
              <a:rPr lang="en-US" dirty="0"/>
              <a:t>consumption. In addition, if an opponent is able to obtain a copy of the password</a:t>
            </a:r>
          </a:p>
          <a:p>
            <a:r>
              <a:rPr lang="en-US" dirty="0"/>
              <a:t>file, then a cracker program can be run on another machine at leisure. This enables</a:t>
            </a:r>
          </a:p>
          <a:p>
            <a:r>
              <a:rPr lang="en-US" dirty="0"/>
              <a:t>the opponent to run through millions of possible passwords in a reasonable period.</a:t>
            </a:r>
            <a:endParaRPr lang="en-US" dirty="0">
              <a:latin typeface="Times New Roman" pitchFamily="-110" charset="0"/>
            </a:endParaRPr>
          </a:p>
        </p:txBody>
      </p:sp>
    </p:spTree>
    <p:extLst>
      <p:ext uri="{BB962C8B-B14F-4D97-AF65-F5344CB8AC3E}">
        <p14:creationId xmlns:p14="http://schemas.microsoft.com/office/powerpoint/2010/main" val="2384481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EEC6D1BF-FFB5-8D4C-8299-7BCB84DEA870}" type="slidenum">
              <a:rPr lang="en-AU"/>
              <a:pPr/>
              <a:t>11</a:t>
            </a:fld>
            <a:endParaRPr lang="en-AU"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r>
              <a:rPr lang="en-US" dirty="0"/>
              <a:t>The traditional approach to password guessing,</a:t>
            </a:r>
          </a:p>
          <a:p>
            <a:r>
              <a:rPr lang="en-US" dirty="0"/>
              <a:t>or password cracking as it is called, is to develop a large dictionary of possible</a:t>
            </a:r>
          </a:p>
          <a:p>
            <a:r>
              <a:rPr lang="en-US" dirty="0"/>
              <a:t>passwords and to try each of these against the password file. This means that</a:t>
            </a:r>
          </a:p>
          <a:p>
            <a:r>
              <a:rPr lang="en-US" dirty="0"/>
              <a:t>each password must be hashed using each salt value in the password file and then</a:t>
            </a:r>
          </a:p>
          <a:p>
            <a:r>
              <a:rPr lang="en-US" dirty="0"/>
              <a:t>compared to stored hash values. If no match is found, then the cracking program</a:t>
            </a:r>
          </a:p>
          <a:p>
            <a:r>
              <a:rPr lang="en-US" dirty="0"/>
              <a:t>tries variations on all the words in its dictionary of likely passwords. Such variations</a:t>
            </a:r>
          </a:p>
          <a:p>
            <a:r>
              <a:rPr lang="en-US" dirty="0"/>
              <a:t>include backward spelling of words, additional numbers or special characters, or</a:t>
            </a:r>
          </a:p>
          <a:p>
            <a:r>
              <a:rPr lang="en-US" dirty="0"/>
              <a:t>sequence of characters,</a:t>
            </a:r>
          </a:p>
          <a:p>
            <a:endParaRPr lang="en-US" dirty="0"/>
          </a:p>
          <a:p>
            <a:r>
              <a:rPr lang="en-US" dirty="0"/>
              <a:t>An alternative is to trade off space for time by precomputing potential hash</a:t>
            </a:r>
          </a:p>
          <a:p>
            <a:r>
              <a:rPr lang="en-US" dirty="0"/>
              <a:t>values. In this approach the attacker generates a large dictionary of possible passwords.</a:t>
            </a:r>
          </a:p>
          <a:p>
            <a:r>
              <a:rPr lang="en-US" dirty="0"/>
              <a:t>For each password, the attacker generates the hash values associated with</a:t>
            </a:r>
          </a:p>
          <a:p>
            <a:r>
              <a:rPr lang="en-US" dirty="0"/>
              <a:t>each possible salt value. The result is a mammoth table of hash values known as a</a:t>
            </a:r>
          </a:p>
          <a:p>
            <a:r>
              <a:rPr lang="en-US" b="1" dirty="0"/>
              <a:t>rainbow table. For example, [OECH03] showed that using 1.4 GB of data, he could</a:t>
            </a:r>
          </a:p>
          <a:p>
            <a:r>
              <a:rPr lang="en-US" dirty="0"/>
              <a:t>crack 99.9% of all alphanumeric Windows password hashes in 13.8 seconds. This</a:t>
            </a:r>
          </a:p>
          <a:p>
            <a:r>
              <a:rPr lang="en-US" dirty="0"/>
              <a:t>approach can be countered by using a sufficiently large salt value and a sufficiently</a:t>
            </a:r>
          </a:p>
          <a:p>
            <a:r>
              <a:rPr lang="en-US" dirty="0"/>
              <a:t>large hash length. Both the FreeBSD and OpenBSD approaches should be secure</a:t>
            </a:r>
          </a:p>
          <a:p>
            <a:r>
              <a:rPr lang="en-US" dirty="0"/>
              <a:t>from this attack for the foreseeable future.</a:t>
            </a:r>
            <a:endParaRPr lang="en-US" dirty="0">
              <a:latin typeface="Times New Roman" pitchFamily="-110" charset="0"/>
            </a:endParaRPr>
          </a:p>
        </p:txBody>
      </p:sp>
    </p:spTree>
    <p:extLst>
      <p:ext uri="{BB962C8B-B14F-4D97-AF65-F5344CB8AC3E}">
        <p14:creationId xmlns:p14="http://schemas.microsoft.com/office/powerpoint/2010/main" val="2954804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2A862E5-F976-9E4D-B095-B4CB8BE1F1C7}" type="slidenum">
              <a:rPr lang="en-AU"/>
              <a:pPr/>
              <a:t>12</a:t>
            </a:fld>
            <a:endParaRPr lang="en-AU" dirty="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t>One way to thwart a password attack is to deny the opponent access to the password</a:t>
            </a:r>
          </a:p>
          <a:p>
            <a:r>
              <a:rPr lang="en-US" dirty="0"/>
              <a:t>file. If the hashed password portion of the file is accessible only by a privileged user,</a:t>
            </a:r>
          </a:p>
          <a:p>
            <a:r>
              <a:rPr lang="en-US" dirty="0"/>
              <a:t>then the opponent cannot read it without already knowing the password of a privileged</a:t>
            </a:r>
          </a:p>
          <a:p>
            <a:r>
              <a:rPr lang="en-US" dirty="0"/>
              <a:t>user. Often, the hashed passwords are kept in a separate file from the user</a:t>
            </a:r>
          </a:p>
          <a:p>
            <a:r>
              <a:rPr lang="en-US" dirty="0"/>
              <a:t>IDs, referred to as a </a:t>
            </a:r>
            <a:r>
              <a:rPr lang="en-US" b="1" dirty="0"/>
              <a:t>shadow password file. Special attention is paid to making the</a:t>
            </a:r>
          </a:p>
          <a:p>
            <a:r>
              <a:rPr lang="en-US" dirty="0"/>
              <a:t>shadow password file protected from unauthorized access. Although password file</a:t>
            </a:r>
          </a:p>
          <a:p>
            <a:r>
              <a:rPr lang="en-US" dirty="0"/>
              <a:t>protection is certainly worthwhile, there remain vulnerabilities:</a:t>
            </a:r>
          </a:p>
          <a:p>
            <a:endParaRPr lang="en-US" dirty="0"/>
          </a:p>
          <a:p>
            <a:r>
              <a:rPr lang="en-US" dirty="0"/>
              <a:t>• Many systems, including most UNIX systems, are susceptible to unanticipated</a:t>
            </a:r>
          </a:p>
          <a:p>
            <a:r>
              <a:rPr lang="en-US" dirty="0"/>
              <a:t>break-ins. A hacker may be able to exploit a software vulnerability in the</a:t>
            </a:r>
          </a:p>
          <a:p>
            <a:r>
              <a:rPr lang="en-US" dirty="0"/>
              <a:t>operating system to bypass the access control system long enough to extract</a:t>
            </a:r>
          </a:p>
          <a:p>
            <a:r>
              <a:rPr lang="en-US" dirty="0"/>
              <a:t>the password file. Alternatively, the hacker may find a weakness in the file</a:t>
            </a:r>
          </a:p>
          <a:p>
            <a:r>
              <a:rPr lang="en-US" dirty="0"/>
              <a:t>system or database management system that allows access to the file.</a:t>
            </a:r>
          </a:p>
          <a:p>
            <a:endParaRPr lang="en-US" dirty="0"/>
          </a:p>
          <a:p>
            <a:r>
              <a:rPr lang="en-US" dirty="0"/>
              <a:t>• An accident of protection might render the password file readable, thus compromising</a:t>
            </a:r>
          </a:p>
          <a:p>
            <a:r>
              <a:rPr lang="en-US" dirty="0"/>
              <a:t>all the accounts.</a:t>
            </a:r>
          </a:p>
          <a:p>
            <a:endParaRPr lang="en-US" dirty="0"/>
          </a:p>
          <a:p>
            <a:r>
              <a:rPr lang="en-US" dirty="0"/>
              <a:t>• Some of the users have accounts on other machines in other protection</a:t>
            </a:r>
          </a:p>
          <a:p>
            <a:r>
              <a:rPr lang="en-US" dirty="0"/>
              <a:t>domains, and they use the same password. Thus, if the passwords could</a:t>
            </a:r>
          </a:p>
          <a:p>
            <a:r>
              <a:rPr lang="en-US" dirty="0"/>
              <a:t>be read by anyone on one machine, a machine in another location might be</a:t>
            </a:r>
          </a:p>
          <a:p>
            <a:r>
              <a:rPr lang="en-US" dirty="0"/>
              <a:t>compromised.</a:t>
            </a:r>
          </a:p>
          <a:p>
            <a:endParaRPr lang="en-US" dirty="0"/>
          </a:p>
          <a:p>
            <a:r>
              <a:rPr lang="en-US" dirty="0"/>
              <a:t>• A lack of or weakness in physical security may provide opportunities for a</a:t>
            </a:r>
          </a:p>
          <a:p>
            <a:r>
              <a:rPr lang="en-US" dirty="0"/>
              <a:t>hacker. Sometimes there is a backup to the password file on an emergency</a:t>
            </a:r>
          </a:p>
          <a:p>
            <a:r>
              <a:rPr lang="en-US" dirty="0"/>
              <a:t>repair disk or archival disk. Access to this backup enables the attacker to read</a:t>
            </a:r>
          </a:p>
          <a:p>
            <a:r>
              <a:rPr lang="en-US" dirty="0"/>
              <a:t>the password file. Alternatively, a user may boot from a disk running another</a:t>
            </a:r>
          </a:p>
          <a:p>
            <a:r>
              <a:rPr lang="en-US" dirty="0"/>
              <a:t>operating system such as Linux and access the file from this OS.</a:t>
            </a:r>
          </a:p>
          <a:p>
            <a:endParaRPr lang="en-US" dirty="0"/>
          </a:p>
          <a:p>
            <a:r>
              <a:rPr lang="en-US" dirty="0"/>
              <a:t>• Instead of capturing the system password file, another approach to collecting</a:t>
            </a:r>
          </a:p>
          <a:p>
            <a:r>
              <a:rPr lang="en-US" dirty="0"/>
              <a:t>user IDs and passwords is through sniffing network traffic.</a:t>
            </a:r>
          </a:p>
          <a:p>
            <a:endParaRPr lang="en-US" dirty="0"/>
          </a:p>
          <a:p>
            <a:r>
              <a:rPr lang="en-US" dirty="0"/>
              <a:t>Thus, a password protection policy must complement access control measures with</a:t>
            </a:r>
          </a:p>
          <a:p>
            <a:r>
              <a:rPr lang="en-US" dirty="0"/>
              <a:t>techniques to force users to select passwords that are difficult to guess.</a:t>
            </a:r>
            <a:endParaRPr lang="en-US" dirty="0">
              <a:latin typeface="Times New Roman" pitchFamily="-110" charset="0"/>
            </a:endParaRPr>
          </a:p>
        </p:txBody>
      </p:sp>
    </p:spTree>
    <p:extLst>
      <p:ext uri="{BB962C8B-B14F-4D97-AF65-F5344CB8AC3E}">
        <p14:creationId xmlns:p14="http://schemas.microsoft.com/office/powerpoint/2010/main" val="103339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2883B1A-6685-B346-9691-B9575FF86ECE}" type="slidenum">
              <a:rPr lang="en-AU"/>
              <a:pPr/>
              <a:t>13</a:t>
            </a:fld>
            <a:endParaRPr lang="en-AU"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a:t>Memory cards can store but not process data. The most common such card is the</a:t>
            </a:r>
          </a:p>
          <a:p>
            <a:r>
              <a:rPr lang="en-US" dirty="0"/>
              <a:t>bank card with a magnetic stripe on the back. A magnetic stripe can store only a</a:t>
            </a:r>
          </a:p>
          <a:p>
            <a:r>
              <a:rPr lang="en-US" dirty="0"/>
              <a:t>simple security code, which can be read (and unfortunately reprogrammed) by</a:t>
            </a:r>
          </a:p>
          <a:p>
            <a:r>
              <a:rPr lang="en-US" dirty="0"/>
              <a:t>an inexpensive card reader. There are also memory cards that include an internal</a:t>
            </a:r>
          </a:p>
          <a:p>
            <a:r>
              <a:rPr lang="en-US" dirty="0"/>
              <a:t>electronic memory.</a:t>
            </a:r>
          </a:p>
          <a:p>
            <a:endParaRPr lang="en-US" dirty="0"/>
          </a:p>
          <a:p>
            <a:r>
              <a:rPr lang="en-US" dirty="0"/>
              <a:t>Memory cards can be used alone for physical access, such as a hotel room. For</a:t>
            </a:r>
          </a:p>
          <a:p>
            <a:r>
              <a:rPr lang="en-US" dirty="0"/>
              <a:t>computer user authentication, such cards are typically used with some form of password</a:t>
            </a:r>
          </a:p>
          <a:p>
            <a:r>
              <a:rPr lang="en-US" dirty="0"/>
              <a:t>or personal identification number (PIN). A typical application is an automatic</a:t>
            </a:r>
          </a:p>
          <a:p>
            <a:r>
              <a:rPr lang="en-US" dirty="0"/>
              <a:t>teller machine (ATM).</a:t>
            </a:r>
          </a:p>
          <a:p>
            <a:endParaRPr lang="en-US" dirty="0"/>
          </a:p>
          <a:p>
            <a:r>
              <a:rPr lang="en-US" dirty="0"/>
              <a:t>The memory card, when combined with a PIN or password, provides significantly</a:t>
            </a:r>
          </a:p>
          <a:p>
            <a:r>
              <a:rPr lang="en-US" dirty="0"/>
              <a:t>greater security than a password alone. An adversary must gain physical</a:t>
            </a:r>
          </a:p>
          <a:p>
            <a:r>
              <a:rPr lang="en-US" dirty="0"/>
              <a:t>possession of the card (or be able to duplicate it) plus must gain knowledge of the</a:t>
            </a:r>
          </a:p>
          <a:p>
            <a:r>
              <a:rPr lang="en-US" dirty="0"/>
              <a:t>PIN. Among the potential drawbacks are the following [NIST95]:</a:t>
            </a:r>
          </a:p>
          <a:p>
            <a:endParaRPr lang="en-US" dirty="0"/>
          </a:p>
          <a:p>
            <a:r>
              <a:rPr lang="en-US" dirty="0"/>
              <a:t>• </a:t>
            </a:r>
            <a:r>
              <a:rPr lang="en-US" b="1" dirty="0"/>
              <a:t>Requires special reader: This increases the cost of using the token and creates</a:t>
            </a:r>
          </a:p>
          <a:p>
            <a:r>
              <a:rPr lang="en-US" dirty="0"/>
              <a:t>the requirement to maintain the security of the reader’s hardware and software.</a:t>
            </a:r>
          </a:p>
          <a:p>
            <a:endParaRPr lang="en-US" dirty="0"/>
          </a:p>
          <a:p>
            <a:r>
              <a:rPr lang="en-US" dirty="0"/>
              <a:t>• </a:t>
            </a:r>
            <a:r>
              <a:rPr lang="en-US" b="1" dirty="0"/>
              <a:t>Token loss: A lost token temporarily prevents its owner from gaining system</a:t>
            </a:r>
          </a:p>
          <a:p>
            <a:r>
              <a:rPr lang="en-US" dirty="0"/>
              <a:t>access. Thus there is an administrative cost in replacing the lost token. In addition,</a:t>
            </a:r>
          </a:p>
          <a:p>
            <a:r>
              <a:rPr lang="en-US" dirty="0"/>
              <a:t>if the token is found, stolen, or forged, then an adversary now need only</a:t>
            </a:r>
          </a:p>
          <a:p>
            <a:r>
              <a:rPr lang="en-US" dirty="0"/>
              <a:t>determine the PIN to gain unauthorized access.</a:t>
            </a:r>
          </a:p>
          <a:p>
            <a:endParaRPr lang="en-US" dirty="0"/>
          </a:p>
          <a:p>
            <a:r>
              <a:rPr lang="en-US" dirty="0"/>
              <a:t>• </a:t>
            </a:r>
            <a:r>
              <a:rPr lang="en-US" b="1" dirty="0"/>
              <a:t>User dissatisfaction: Although users may have no difficulty in accepting the</a:t>
            </a:r>
          </a:p>
          <a:p>
            <a:r>
              <a:rPr lang="en-US" dirty="0"/>
              <a:t>use of a memory card for ATM access, its use for computer access may be</a:t>
            </a:r>
          </a:p>
          <a:p>
            <a:r>
              <a:rPr lang="en-US" dirty="0"/>
              <a:t>deemed inconvenient.</a:t>
            </a:r>
            <a:endParaRPr lang="en-US" dirty="0">
              <a:latin typeface="Times New Roman" pitchFamily="-110" charset="0"/>
            </a:endParaRPr>
          </a:p>
        </p:txBody>
      </p:sp>
    </p:spTree>
    <p:extLst>
      <p:ext uri="{BB962C8B-B14F-4D97-AF65-F5344CB8AC3E}">
        <p14:creationId xmlns:p14="http://schemas.microsoft.com/office/powerpoint/2010/main" val="1016706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AA801DF-7CDF-0149-8CF3-685900F808C1}" type="slidenum">
              <a:rPr lang="en-AU"/>
              <a:pPr/>
              <a:t>14</a:t>
            </a:fld>
            <a:endParaRPr lang="en-AU"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p:txBody>
      </p:sp>
    </p:spTree>
    <p:extLst>
      <p:ext uri="{BB962C8B-B14F-4D97-AF65-F5344CB8AC3E}">
        <p14:creationId xmlns:p14="http://schemas.microsoft.com/office/powerpoint/2010/main" val="4083066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EA42B2D-3CBE-A847-941B-659C67C15D4D}" type="slidenum">
              <a:rPr lang="en-AU"/>
              <a:pPr/>
              <a:t>15</a:t>
            </a:fld>
            <a:endParaRPr lang="en-AU" dirty="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For user authentication to computer, the most important category of smart</a:t>
            </a:r>
          </a:p>
          <a:p>
            <a:r>
              <a:rPr lang="en-US" dirty="0"/>
              <a:t>token is the smart card, which has the appearance of a credit card, has an electronic</a:t>
            </a:r>
          </a:p>
          <a:p>
            <a:r>
              <a:rPr lang="en-US" dirty="0"/>
              <a:t>interface, and may use any of the type of protocols just described. The remainder of</a:t>
            </a:r>
          </a:p>
          <a:p>
            <a:r>
              <a:rPr lang="en-US" dirty="0"/>
              <a:t>this section discusses smart cards.</a:t>
            </a:r>
          </a:p>
          <a:p>
            <a:endParaRPr lang="en-US" dirty="0"/>
          </a:p>
          <a:p>
            <a:r>
              <a:rPr lang="en-US" dirty="0"/>
              <a:t>A smart card contains within it an entire microprocessor, including processor,</a:t>
            </a:r>
          </a:p>
          <a:p>
            <a:r>
              <a:rPr lang="en-US" dirty="0"/>
              <a:t>memory, and I/O ports (Figure 3.3). Some versions incorporate a special co-processing</a:t>
            </a:r>
          </a:p>
          <a:p>
            <a:r>
              <a:rPr lang="en-US" dirty="0"/>
              <a:t>circuit for cryptographic operation to speed the task of encoding and decoding messages</a:t>
            </a:r>
          </a:p>
          <a:p>
            <a:r>
              <a:rPr lang="en-US" dirty="0"/>
              <a:t>or generating digital signatures to validate the information transferred. In some</a:t>
            </a:r>
          </a:p>
          <a:p>
            <a:r>
              <a:rPr lang="en-US" dirty="0"/>
              <a:t>cards, the I/O ports are directly accessible by a compatible reader by means of exposed</a:t>
            </a:r>
          </a:p>
          <a:p>
            <a:r>
              <a:rPr lang="en-US" dirty="0"/>
              <a:t>electrical contacts. Other cards rely instead on an embedded antenna for wireless</a:t>
            </a:r>
          </a:p>
          <a:p>
            <a:r>
              <a:rPr lang="en-US" dirty="0"/>
              <a:t>communication with the reader.</a:t>
            </a:r>
          </a:p>
          <a:p>
            <a:endParaRPr lang="en-US" dirty="0"/>
          </a:p>
          <a:p>
            <a:r>
              <a:rPr lang="en-US" dirty="0"/>
              <a:t>A typical smart card includes three types of memory. Read-only memory</a:t>
            </a:r>
          </a:p>
          <a:p>
            <a:r>
              <a:rPr lang="en-US" dirty="0"/>
              <a:t>(ROM) stores data that does not change during the card’s life, such as the card</a:t>
            </a:r>
          </a:p>
          <a:p>
            <a:r>
              <a:rPr lang="en-US" dirty="0"/>
              <a:t>number and the cardholder’s name. Electrically erasable programmable ROM</a:t>
            </a:r>
          </a:p>
          <a:p>
            <a:r>
              <a:rPr lang="en-US" dirty="0"/>
              <a:t>(EEPROM) holds application data and programs, such as the protocols that the card</a:t>
            </a:r>
          </a:p>
          <a:p>
            <a:r>
              <a:rPr lang="en-US" dirty="0"/>
              <a:t>can execute. It also holds data that may vary with time. For example, in a telephone</a:t>
            </a:r>
          </a:p>
          <a:p>
            <a:r>
              <a:rPr lang="en-US" dirty="0"/>
              <a:t>card, the EEPROM holds the talk time remaining. Random access memory (RAM)</a:t>
            </a:r>
          </a:p>
          <a:p>
            <a:r>
              <a:rPr lang="en-US" dirty="0"/>
              <a:t>holds temporary data generated when applications are executed.</a:t>
            </a:r>
            <a:endParaRPr lang="en-US" dirty="0">
              <a:latin typeface="Times New Roman" pitchFamily="-110" charset="0"/>
            </a:endParaRPr>
          </a:p>
        </p:txBody>
      </p:sp>
    </p:spTree>
    <p:extLst>
      <p:ext uri="{BB962C8B-B14F-4D97-AF65-F5344CB8AC3E}">
        <p14:creationId xmlns:p14="http://schemas.microsoft.com/office/powerpoint/2010/main" val="3946071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dirty="0"/>
              <a:t>A biometric authentication system attempts to authenticate an individual based on</a:t>
            </a:r>
          </a:p>
          <a:p>
            <a:pPr>
              <a:defRPr/>
            </a:pPr>
            <a:r>
              <a:rPr lang="en-US" dirty="0"/>
              <a:t>his or her unique physical characteristics. These include static characteristics, such</a:t>
            </a:r>
          </a:p>
          <a:p>
            <a:pPr>
              <a:defRPr/>
            </a:pPr>
            <a:r>
              <a:rPr lang="en-US" dirty="0"/>
              <a:t>as fingerprints, hand geometry, facial characteristics, and retinal and iris patterns;</a:t>
            </a:r>
          </a:p>
          <a:p>
            <a:pPr>
              <a:defRPr/>
            </a:pPr>
            <a:r>
              <a:rPr lang="en-US" dirty="0"/>
              <a:t>and dynamic characteristics, such as voiceprint and signature. In essence, biometrics</a:t>
            </a:r>
          </a:p>
          <a:p>
            <a:pPr>
              <a:defRPr/>
            </a:pPr>
            <a:r>
              <a:rPr lang="en-US" dirty="0"/>
              <a:t>is based on pattern recognition. Compared to passwords and tokens, biometric</a:t>
            </a:r>
          </a:p>
          <a:p>
            <a:pPr>
              <a:defRPr/>
            </a:pPr>
            <a:r>
              <a:rPr lang="en-US" dirty="0"/>
              <a:t>authentication is both technically complex and expensive. While it is used in a</a:t>
            </a:r>
          </a:p>
          <a:p>
            <a:pPr>
              <a:defRPr/>
            </a:pPr>
            <a:r>
              <a:rPr lang="en-US" dirty="0"/>
              <a:t>number of specific applications, biometrics has yet to mature as a standard tool for</a:t>
            </a:r>
          </a:p>
          <a:p>
            <a:pPr>
              <a:defRPr/>
            </a:pPr>
            <a:r>
              <a:rPr lang="en-US" dirty="0"/>
              <a:t>user authentication to computer systems.</a:t>
            </a:r>
          </a:p>
          <a:p>
            <a:pPr>
              <a:defRPr/>
            </a:pPr>
            <a:endParaRPr lang="en-US" dirty="0"/>
          </a:p>
          <a:p>
            <a:pPr>
              <a:defRPr/>
            </a:pPr>
            <a:r>
              <a:rPr lang="en-US" dirty="0"/>
              <a:t>A number of different types of physical characteristics are either in use or under</a:t>
            </a:r>
          </a:p>
          <a:p>
            <a:pPr>
              <a:defRPr/>
            </a:pPr>
            <a:r>
              <a:rPr lang="en-US" dirty="0"/>
              <a:t>study for user authentication. The most common are the following:</a:t>
            </a:r>
          </a:p>
          <a:p>
            <a:pPr>
              <a:defRPr/>
            </a:pPr>
            <a:endParaRPr lang="en-US" dirty="0"/>
          </a:p>
          <a:p>
            <a:pPr>
              <a:defRPr/>
            </a:pPr>
            <a:r>
              <a:rPr lang="en-US" dirty="0"/>
              <a:t>• </a:t>
            </a:r>
            <a:r>
              <a:rPr lang="en-US" b="1" dirty="0"/>
              <a:t>Facial characteristics: Facial characteristics are the most common means</a:t>
            </a:r>
          </a:p>
          <a:p>
            <a:pPr>
              <a:defRPr/>
            </a:pPr>
            <a:r>
              <a:rPr lang="en-US" dirty="0"/>
              <a:t>of human-to-human identification; thus it is natural to consider them for</a:t>
            </a:r>
          </a:p>
          <a:p>
            <a:pPr>
              <a:defRPr/>
            </a:pPr>
            <a:r>
              <a:rPr lang="en-US" dirty="0"/>
              <a:t>identification by computer. The most common approach is to define characteristics</a:t>
            </a:r>
          </a:p>
          <a:p>
            <a:pPr>
              <a:defRPr/>
            </a:pPr>
            <a:r>
              <a:rPr lang="en-US" dirty="0"/>
              <a:t>based on relative location and shape of key facial features, such as</a:t>
            </a:r>
          </a:p>
          <a:p>
            <a:pPr>
              <a:defRPr/>
            </a:pPr>
            <a:r>
              <a:rPr lang="en-US" dirty="0"/>
              <a:t>eyes, eyebrows, nose, lips, and chin shape. An alternative approach is to use an</a:t>
            </a:r>
          </a:p>
          <a:p>
            <a:pPr>
              <a:defRPr/>
            </a:pPr>
            <a:r>
              <a:rPr lang="en-US" dirty="0"/>
              <a:t>infrared camera to produce a face thermogram that correlates with the underlying</a:t>
            </a:r>
          </a:p>
          <a:p>
            <a:pPr>
              <a:defRPr/>
            </a:pPr>
            <a:r>
              <a:rPr lang="en-US" dirty="0"/>
              <a:t>vascular system in the human face.</a:t>
            </a:r>
          </a:p>
          <a:p>
            <a:pPr>
              <a:defRPr/>
            </a:pPr>
            <a:endParaRPr lang="en-US" dirty="0"/>
          </a:p>
          <a:p>
            <a:pPr>
              <a:defRPr/>
            </a:pPr>
            <a:r>
              <a:rPr lang="en-US" dirty="0"/>
              <a:t>• </a:t>
            </a:r>
            <a:r>
              <a:rPr lang="en-US" b="1" dirty="0"/>
              <a:t>Fingerprints: Fingerprints have been used as a means of identification for</a:t>
            </a:r>
          </a:p>
          <a:p>
            <a:pPr>
              <a:defRPr/>
            </a:pPr>
            <a:r>
              <a:rPr lang="en-US" dirty="0"/>
              <a:t>centuries, and the process has been systematized and automated particularly</a:t>
            </a:r>
          </a:p>
          <a:p>
            <a:pPr>
              <a:defRPr/>
            </a:pPr>
            <a:r>
              <a:rPr lang="en-US" dirty="0"/>
              <a:t>for law enforcement purposes. A fingerprint is the pattern of ridges and</a:t>
            </a:r>
          </a:p>
          <a:p>
            <a:pPr>
              <a:defRPr/>
            </a:pPr>
            <a:r>
              <a:rPr lang="en-US" dirty="0"/>
              <a:t>furrows on the surface of the fingertip. Fingerprints are believed to be unique</a:t>
            </a:r>
          </a:p>
          <a:p>
            <a:pPr>
              <a:defRPr/>
            </a:pPr>
            <a:r>
              <a:rPr lang="en-US" dirty="0"/>
              <a:t>across the entire human population. In practice, automated fingerprint recognition</a:t>
            </a:r>
          </a:p>
          <a:p>
            <a:pPr>
              <a:defRPr/>
            </a:pPr>
            <a:r>
              <a:rPr lang="en-US" dirty="0"/>
              <a:t>and matching system extract a number of features from the fingerprint</a:t>
            </a:r>
          </a:p>
          <a:p>
            <a:pPr>
              <a:defRPr/>
            </a:pPr>
            <a:r>
              <a:rPr lang="en-US" dirty="0"/>
              <a:t>for storage as a numerical surrogate for the full fingerprint pattern.</a:t>
            </a:r>
          </a:p>
          <a:p>
            <a:pPr>
              <a:defRPr/>
            </a:pPr>
            <a:endParaRPr lang="en-US" dirty="0"/>
          </a:p>
          <a:p>
            <a:pPr>
              <a:defRPr/>
            </a:pPr>
            <a:r>
              <a:rPr lang="en-US" dirty="0"/>
              <a:t>• </a:t>
            </a:r>
            <a:r>
              <a:rPr lang="en-US" b="1" dirty="0"/>
              <a:t>Hand geometry: Hand geometry systems identify features of the hand,</a:t>
            </a:r>
          </a:p>
          <a:p>
            <a:pPr>
              <a:defRPr/>
            </a:pPr>
            <a:r>
              <a:rPr lang="en-US" dirty="0"/>
              <a:t>including shape, and lengths and widths of fingers.</a:t>
            </a:r>
          </a:p>
          <a:p>
            <a:pPr>
              <a:defRPr/>
            </a:pPr>
            <a:endParaRPr lang="en-US" dirty="0"/>
          </a:p>
          <a:p>
            <a:pPr>
              <a:defRPr/>
            </a:pPr>
            <a:r>
              <a:rPr lang="en-US" dirty="0"/>
              <a:t>• </a:t>
            </a:r>
            <a:r>
              <a:rPr lang="en-US" b="1" dirty="0"/>
              <a:t>Retinal pattern: The pattern formed by veins beneath the retinal surface is</a:t>
            </a:r>
          </a:p>
          <a:p>
            <a:pPr>
              <a:defRPr/>
            </a:pPr>
            <a:r>
              <a:rPr lang="en-US" dirty="0"/>
              <a:t>unique and therefore suitable for identification. A retinal biometric system</a:t>
            </a:r>
          </a:p>
          <a:p>
            <a:pPr>
              <a:defRPr/>
            </a:pPr>
            <a:r>
              <a:rPr lang="en-US" dirty="0"/>
              <a:t>obtains a digital image of the retinal pattern by projecting a low-intensity</a:t>
            </a:r>
          </a:p>
          <a:p>
            <a:pPr>
              <a:defRPr/>
            </a:pPr>
            <a:r>
              <a:rPr lang="en-US" dirty="0"/>
              <a:t>beam of visual or infrared light into the eye.</a:t>
            </a:r>
          </a:p>
          <a:p>
            <a:pPr>
              <a:defRPr/>
            </a:pPr>
            <a:endParaRPr lang="en-US" dirty="0"/>
          </a:p>
          <a:p>
            <a:pPr>
              <a:defRPr/>
            </a:pPr>
            <a:r>
              <a:rPr lang="en-US" dirty="0"/>
              <a:t>• </a:t>
            </a:r>
            <a:r>
              <a:rPr lang="en-US" b="1" dirty="0"/>
              <a:t>Iris: Another unique physical characteristic is the detailed structure of the iris.</a:t>
            </a:r>
          </a:p>
          <a:p>
            <a:pPr>
              <a:defRPr/>
            </a:pPr>
            <a:endParaRPr lang="en-US" dirty="0"/>
          </a:p>
          <a:p>
            <a:pPr>
              <a:defRPr/>
            </a:pPr>
            <a:r>
              <a:rPr lang="en-US" dirty="0"/>
              <a:t>• </a:t>
            </a:r>
            <a:r>
              <a:rPr lang="en-US" b="1" dirty="0"/>
              <a:t>Signature: Each individual has a unique style of handwriting and this is</a:t>
            </a:r>
          </a:p>
          <a:p>
            <a:pPr>
              <a:defRPr/>
            </a:pPr>
            <a:r>
              <a:rPr lang="en-US" dirty="0"/>
              <a:t>reflected especially in the signature, which is typically a frequently written</a:t>
            </a:r>
          </a:p>
          <a:p>
            <a:pPr>
              <a:defRPr/>
            </a:pPr>
            <a:r>
              <a:rPr lang="en-US" dirty="0"/>
              <a:t>sequence. However, multiple signature samples from a single individual will</a:t>
            </a:r>
          </a:p>
          <a:p>
            <a:pPr>
              <a:defRPr/>
            </a:pPr>
            <a:r>
              <a:rPr lang="en-US" dirty="0"/>
              <a:t>not be identical. This complicates the task of developing a computer representation</a:t>
            </a:r>
          </a:p>
          <a:p>
            <a:pPr>
              <a:defRPr/>
            </a:pPr>
            <a:r>
              <a:rPr lang="en-US" dirty="0"/>
              <a:t>of the signature that can be matched to future samples.</a:t>
            </a:r>
          </a:p>
          <a:p>
            <a:pPr>
              <a:defRPr/>
            </a:pPr>
            <a:endParaRPr lang="en-US" dirty="0"/>
          </a:p>
          <a:p>
            <a:pPr>
              <a:defRPr/>
            </a:pPr>
            <a:r>
              <a:rPr lang="en-US" dirty="0"/>
              <a:t>• </a:t>
            </a:r>
            <a:r>
              <a:rPr lang="en-US" b="1" dirty="0"/>
              <a:t>Voice: Whereas the signature style of an individual reflects not only the unique</a:t>
            </a:r>
          </a:p>
          <a:p>
            <a:pPr>
              <a:defRPr/>
            </a:pPr>
            <a:r>
              <a:rPr lang="en-US" dirty="0"/>
              <a:t>physical attributes of the writer but also the writing habit that has developed,</a:t>
            </a:r>
          </a:p>
          <a:p>
            <a:pPr>
              <a:defRPr/>
            </a:pPr>
            <a:r>
              <a:rPr lang="en-US" dirty="0"/>
              <a:t>voice patterns are more closely tied to the physical and anatomical characteristics</a:t>
            </a:r>
          </a:p>
          <a:p>
            <a:pPr>
              <a:defRPr/>
            </a:pPr>
            <a:r>
              <a:rPr lang="en-US" dirty="0"/>
              <a:t>of the speaker. Nevertheless, there is still a variation from sample to sample over</a:t>
            </a:r>
          </a:p>
          <a:p>
            <a:pPr>
              <a:defRPr/>
            </a:pPr>
            <a:r>
              <a:rPr lang="en-US" dirty="0"/>
              <a:t>time from the same speaker, complicating the biometric recognition task.</a:t>
            </a:r>
          </a:p>
        </p:txBody>
      </p:sp>
      <p:sp>
        <p:nvSpPr>
          <p:cNvPr id="63492" name="Slide Number Placeholder 3"/>
          <p:cNvSpPr>
            <a:spLocks noGrp="1"/>
          </p:cNvSpPr>
          <p:nvPr>
            <p:ph type="sldNum" sz="quarter" idx="5"/>
          </p:nvPr>
        </p:nvSpPr>
        <p:spPr>
          <a:noFill/>
        </p:spPr>
        <p:txBody>
          <a:bodyPr/>
          <a:lstStyle/>
          <a:p>
            <a:fld id="{E58E8A16-903B-6945-9B99-DC18A818EE9B}" type="slidenum">
              <a:rPr lang="en-AU" smtClean="0"/>
              <a:pPr/>
              <a:t>16</a:t>
            </a:fld>
            <a:endParaRPr lang="en-AU" dirty="0"/>
          </a:p>
        </p:txBody>
      </p:sp>
    </p:spTree>
    <p:extLst>
      <p:ext uri="{BB962C8B-B14F-4D97-AF65-F5344CB8AC3E}">
        <p14:creationId xmlns:p14="http://schemas.microsoft.com/office/powerpoint/2010/main" val="1691943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dirty="0"/>
              <a:t>A biometric authentication system attempts to authenticate an individual based on</a:t>
            </a:r>
          </a:p>
          <a:p>
            <a:pPr>
              <a:defRPr/>
            </a:pPr>
            <a:r>
              <a:rPr lang="en-US" dirty="0"/>
              <a:t>his or her unique physical characteristics. These include static characteristics, such</a:t>
            </a:r>
          </a:p>
          <a:p>
            <a:pPr>
              <a:defRPr/>
            </a:pPr>
            <a:r>
              <a:rPr lang="en-US" dirty="0"/>
              <a:t>as fingerprints, hand geometry, facial characteristics, and retinal and iris patterns;</a:t>
            </a:r>
          </a:p>
          <a:p>
            <a:pPr>
              <a:defRPr/>
            </a:pPr>
            <a:r>
              <a:rPr lang="en-US" dirty="0"/>
              <a:t>and dynamic characteristics, such as voiceprint and signature. In essence, biometrics</a:t>
            </a:r>
          </a:p>
          <a:p>
            <a:pPr>
              <a:defRPr/>
            </a:pPr>
            <a:r>
              <a:rPr lang="en-US" dirty="0"/>
              <a:t>is based on pattern recognition. Compared to passwords and tokens, biometric</a:t>
            </a:r>
          </a:p>
          <a:p>
            <a:pPr>
              <a:defRPr/>
            </a:pPr>
            <a:r>
              <a:rPr lang="en-US" dirty="0"/>
              <a:t>authentication is both technically complex and expensive. While it is used in a</a:t>
            </a:r>
          </a:p>
          <a:p>
            <a:pPr>
              <a:defRPr/>
            </a:pPr>
            <a:r>
              <a:rPr lang="en-US" dirty="0"/>
              <a:t>number of specific applications, biometrics has yet to mature as a standard tool for</a:t>
            </a:r>
          </a:p>
          <a:p>
            <a:pPr>
              <a:defRPr/>
            </a:pPr>
            <a:r>
              <a:rPr lang="en-US" dirty="0"/>
              <a:t>user authentication to computer systems.</a:t>
            </a:r>
          </a:p>
          <a:p>
            <a:pPr>
              <a:defRPr/>
            </a:pPr>
            <a:endParaRPr lang="en-US" dirty="0"/>
          </a:p>
          <a:p>
            <a:pPr>
              <a:defRPr/>
            </a:pPr>
            <a:r>
              <a:rPr lang="en-US" dirty="0"/>
              <a:t>A number of different types of physical characteristics are either in use or under</a:t>
            </a:r>
          </a:p>
          <a:p>
            <a:pPr>
              <a:defRPr/>
            </a:pPr>
            <a:r>
              <a:rPr lang="en-US" dirty="0"/>
              <a:t>study for user authentication. The most common are the following:</a:t>
            </a:r>
          </a:p>
          <a:p>
            <a:pPr>
              <a:defRPr/>
            </a:pPr>
            <a:endParaRPr lang="en-US" dirty="0"/>
          </a:p>
          <a:p>
            <a:pPr>
              <a:defRPr/>
            </a:pPr>
            <a:r>
              <a:rPr lang="en-US" dirty="0"/>
              <a:t>• </a:t>
            </a:r>
            <a:r>
              <a:rPr lang="en-US" b="1" dirty="0"/>
              <a:t>Facial characteristics: Facial characteristics are the most common means</a:t>
            </a:r>
          </a:p>
          <a:p>
            <a:pPr>
              <a:defRPr/>
            </a:pPr>
            <a:r>
              <a:rPr lang="en-US" dirty="0"/>
              <a:t>of human-to-human identification; thus it is natural to consider them for</a:t>
            </a:r>
          </a:p>
          <a:p>
            <a:pPr>
              <a:defRPr/>
            </a:pPr>
            <a:r>
              <a:rPr lang="en-US" dirty="0"/>
              <a:t>identification by computer. The most common approach is to define characteristics</a:t>
            </a:r>
          </a:p>
          <a:p>
            <a:pPr>
              <a:defRPr/>
            </a:pPr>
            <a:r>
              <a:rPr lang="en-US" dirty="0"/>
              <a:t>based on relative location and shape of key facial features, such as</a:t>
            </a:r>
          </a:p>
          <a:p>
            <a:pPr>
              <a:defRPr/>
            </a:pPr>
            <a:r>
              <a:rPr lang="en-US" dirty="0"/>
              <a:t>eyes, eyebrows, nose, lips, and chin shape. An alternative approach is to use an</a:t>
            </a:r>
          </a:p>
          <a:p>
            <a:pPr>
              <a:defRPr/>
            </a:pPr>
            <a:r>
              <a:rPr lang="en-US" dirty="0"/>
              <a:t>infrared camera to produce a face thermogram that correlates with the underlying</a:t>
            </a:r>
          </a:p>
          <a:p>
            <a:pPr>
              <a:defRPr/>
            </a:pPr>
            <a:r>
              <a:rPr lang="en-US" dirty="0"/>
              <a:t>vascular system in the human face.</a:t>
            </a:r>
          </a:p>
          <a:p>
            <a:pPr>
              <a:defRPr/>
            </a:pPr>
            <a:endParaRPr lang="en-US" dirty="0"/>
          </a:p>
          <a:p>
            <a:pPr>
              <a:defRPr/>
            </a:pPr>
            <a:r>
              <a:rPr lang="en-US" dirty="0"/>
              <a:t>• </a:t>
            </a:r>
            <a:r>
              <a:rPr lang="en-US" b="1" dirty="0"/>
              <a:t>Fingerprints: Fingerprints have been used as a means of identification for</a:t>
            </a:r>
          </a:p>
          <a:p>
            <a:pPr>
              <a:defRPr/>
            </a:pPr>
            <a:r>
              <a:rPr lang="en-US" dirty="0"/>
              <a:t>centuries, and the process has been systematized and automated particularly</a:t>
            </a:r>
          </a:p>
          <a:p>
            <a:pPr>
              <a:defRPr/>
            </a:pPr>
            <a:r>
              <a:rPr lang="en-US" dirty="0"/>
              <a:t>for law enforcement purposes. A fingerprint is the pattern of ridges and</a:t>
            </a:r>
          </a:p>
          <a:p>
            <a:pPr>
              <a:defRPr/>
            </a:pPr>
            <a:r>
              <a:rPr lang="en-US" dirty="0"/>
              <a:t>furrows on the surface of the fingertip. Fingerprints are believed to be unique</a:t>
            </a:r>
          </a:p>
          <a:p>
            <a:pPr>
              <a:defRPr/>
            </a:pPr>
            <a:r>
              <a:rPr lang="en-US" dirty="0"/>
              <a:t>across the entire human population. In practice, automated fingerprint recognition</a:t>
            </a:r>
          </a:p>
          <a:p>
            <a:pPr>
              <a:defRPr/>
            </a:pPr>
            <a:r>
              <a:rPr lang="en-US" dirty="0"/>
              <a:t>and matching system extract a number of features from the fingerprint</a:t>
            </a:r>
          </a:p>
          <a:p>
            <a:pPr>
              <a:defRPr/>
            </a:pPr>
            <a:r>
              <a:rPr lang="en-US" dirty="0"/>
              <a:t>for storage as a numerical surrogate for the full fingerprint pattern.</a:t>
            </a:r>
          </a:p>
          <a:p>
            <a:pPr>
              <a:defRPr/>
            </a:pPr>
            <a:endParaRPr lang="en-US" dirty="0"/>
          </a:p>
          <a:p>
            <a:pPr>
              <a:defRPr/>
            </a:pPr>
            <a:r>
              <a:rPr lang="en-US" dirty="0"/>
              <a:t>• </a:t>
            </a:r>
            <a:r>
              <a:rPr lang="en-US" b="1" dirty="0"/>
              <a:t>Hand geometry: Hand geometry systems identify features of the hand,</a:t>
            </a:r>
          </a:p>
          <a:p>
            <a:pPr>
              <a:defRPr/>
            </a:pPr>
            <a:r>
              <a:rPr lang="en-US" dirty="0"/>
              <a:t>including shape, and lengths and widths of fingers.</a:t>
            </a:r>
          </a:p>
          <a:p>
            <a:pPr>
              <a:defRPr/>
            </a:pPr>
            <a:endParaRPr lang="en-US" dirty="0"/>
          </a:p>
          <a:p>
            <a:pPr>
              <a:defRPr/>
            </a:pPr>
            <a:r>
              <a:rPr lang="en-US" dirty="0"/>
              <a:t>• </a:t>
            </a:r>
            <a:r>
              <a:rPr lang="en-US" b="1" dirty="0"/>
              <a:t>Retinal pattern: The pattern formed by veins beneath the retinal surface is</a:t>
            </a:r>
          </a:p>
          <a:p>
            <a:pPr>
              <a:defRPr/>
            </a:pPr>
            <a:r>
              <a:rPr lang="en-US" dirty="0"/>
              <a:t>unique and therefore suitable for identification. A retinal biometric system</a:t>
            </a:r>
          </a:p>
          <a:p>
            <a:pPr>
              <a:defRPr/>
            </a:pPr>
            <a:r>
              <a:rPr lang="en-US" dirty="0"/>
              <a:t>obtains a digital image of the retinal pattern by projecting a low-intensity</a:t>
            </a:r>
          </a:p>
          <a:p>
            <a:pPr>
              <a:defRPr/>
            </a:pPr>
            <a:r>
              <a:rPr lang="en-US" dirty="0"/>
              <a:t>beam of visual or infrared light into the eye.</a:t>
            </a:r>
          </a:p>
          <a:p>
            <a:pPr>
              <a:defRPr/>
            </a:pPr>
            <a:endParaRPr lang="en-US" dirty="0"/>
          </a:p>
          <a:p>
            <a:pPr>
              <a:defRPr/>
            </a:pPr>
            <a:r>
              <a:rPr lang="en-US" dirty="0"/>
              <a:t>• </a:t>
            </a:r>
            <a:r>
              <a:rPr lang="en-US" b="1" dirty="0"/>
              <a:t>Iris: Another unique physical characteristic is the detailed structure of the iris.</a:t>
            </a:r>
          </a:p>
          <a:p>
            <a:pPr>
              <a:defRPr/>
            </a:pPr>
            <a:endParaRPr lang="en-US" dirty="0"/>
          </a:p>
          <a:p>
            <a:pPr>
              <a:defRPr/>
            </a:pPr>
            <a:r>
              <a:rPr lang="en-US" dirty="0"/>
              <a:t>• </a:t>
            </a:r>
            <a:r>
              <a:rPr lang="en-US" b="1" dirty="0"/>
              <a:t>Signature: Each individual has a unique style of handwriting and this is</a:t>
            </a:r>
          </a:p>
          <a:p>
            <a:pPr>
              <a:defRPr/>
            </a:pPr>
            <a:r>
              <a:rPr lang="en-US" dirty="0"/>
              <a:t>reflected especially in the signature, which is typically a frequently written</a:t>
            </a:r>
          </a:p>
          <a:p>
            <a:pPr>
              <a:defRPr/>
            </a:pPr>
            <a:r>
              <a:rPr lang="en-US" dirty="0"/>
              <a:t>sequence. However, multiple signature samples from a single individual will</a:t>
            </a:r>
          </a:p>
          <a:p>
            <a:pPr>
              <a:defRPr/>
            </a:pPr>
            <a:r>
              <a:rPr lang="en-US" dirty="0"/>
              <a:t>not be identical. This complicates the task of developing a computer representation</a:t>
            </a:r>
          </a:p>
          <a:p>
            <a:pPr>
              <a:defRPr/>
            </a:pPr>
            <a:r>
              <a:rPr lang="en-US" dirty="0"/>
              <a:t>of the signature that can be matched to future samples.</a:t>
            </a:r>
          </a:p>
          <a:p>
            <a:pPr>
              <a:defRPr/>
            </a:pPr>
            <a:endParaRPr lang="en-US" dirty="0"/>
          </a:p>
          <a:p>
            <a:pPr>
              <a:defRPr/>
            </a:pPr>
            <a:r>
              <a:rPr lang="en-US" dirty="0"/>
              <a:t>• </a:t>
            </a:r>
            <a:r>
              <a:rPr lang="en-US" b="1" dirty="0"/>
              <a:t>Voice: Whereas the signature style of an individual reflects not only the unique</a:t>
            </a:r>
          </a:p>
          <a:p>
            <a:pPr>
              <a:defRPr/>
            </a:pPr>
            <a:r>
              <a:rPr lang="en-US" dirty="0"/>
              <a:t>physical attributes of the writer but also the writing habit that has developed,</a:t>
            </a:r>
          </a:p>
          <a:p>
            <a:pPr>
              <a:defRPr/>
            </a:pPr>
            <a:r>
              <a:rPr lang="en-US" dirty="0"/>
              <a:t>voice patterns are more closely tied to the physical and anatomical characteristics</a:t>
            </a:r>
          </a:p>
          <a:p>
            <a:pPr>
              <a:defRPr/>
            </a:pPr>
            <a:r>
              <a:rPr lang="en-US" dirty="0"/>
              <a:t>of the speaker. Nevertheless, there is still a variation from sample to sample over</a:t>
            </a:r>
          </a:p>
          <a:p>
            <a:pPr>
              <a:defRPr/>
            </a:pPr>
            <a:r>
              <a:rPr lang="en-US" dirty="0"/>
              <a:t>time from the same speaker, complicating the biometric recognition task.</a:t>
            </a:r>
          </a:p>
        </p:txBody>
      </p:sp>
      <p:sp>
        <p:nvSpPr>
          <p:cNvPr id="63492" name="Slide Number Placeholder 3"/>
          <p:cNvSpPr>
            <a:spLocks noGrp="1"/>
          </p:cNvSpPr>
          <p:nvPr>
            <p:ph type="sldNum" sz="quarter" idx="5"/>
          </p:nvPr>
        </p:nvSpPr>
        <p:spPr>
          <a:noFill/>
        </p:spPr>
        <p:txBody>
          <a:bodyPr/>
          <a:lstStyle/>
          <a:p>
            <a:fld id="{E58E8A16-903B-6945-9B99-DC18A818EE9B}" type="slidenum">
              <a:rPr lang="en-AU" smtClean="0"/>
              <a:pPr/>
              <a:t>17</a:t>
            </a:fld>
            <a:endParaRPr lang="en-AU" dirty="0"/>
          </a:p>
        </p:txBody>
      </p:sp>
    </p:spTree>
    <p:extLst>
      <p:ext uri="{BB962C8B-B14F-4D97-AF65-F5344CB8AC3E}">
        <p14:creationId xmlns:p14="http://schemas.microsoft.com/office/powerpoint/2010/main" val="1572234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3DC452E-A0ED-BE41-B448-B29A356FBA95}" type="slidenum">
              <a:rPr lang="en-AU"/>
              <a:pPr/>
              <a:t>18</a:t>
            </a:fld>
            <a:endParaRPr lang="en-AU"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a:t>RFC 2828 defines user authentication as follows:</a:t>
            </a:r>
          </a:p>
          <a:p>
            <a:pPr eaLnBrk="1" hangingPunct="1"/>
            <a:endParaRPr lang="en-US" dirty="0"/>
          </a:p>
          <a:p>
            <a:pPr eaLnBrk="1" hangingPunct="1"/>
            <a:r>
              <a:rPr lang="en-US" dirty="0"/>
              <a:t>The process of verifying an identity claimed by or for a system entity. </a:t>
            </a:r>
            <a:endParaRPr lang="en-US" dirty="0">
              <a:latin typeface="Times New Roman" pitchFamily="-110" charset="0"/>
            </a:endParaRPr>
          </a:p>
        </p:txBody>
      </p:sp>
    </p:spTree>
    <p:extLst>
      <p:ext uri="{BB962C8B-B14F-4D97-AF65-F5344CB8AC3E}">
        <p14:creationId xmlns:p14="http://schemas.microsoft.com/office/powerpoint/2010/main" val="1960344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814C2E1-BAD4-EA46-979D-98A2EFA16B69}" type="slidenum">
              <a:rPr lang="en-AU"/>
              <a:pPr/>
              <a:t>19</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a:t>An access control policy, which can be embodied in an authorization database,</a:t>
            </a:r>
          </a:p>
          <a:p>
            <a:pPr eaLnBrk="1" hangingPunct="1"/>
            <a:r>
              <a:rPr lang="en-US" dirty="0"/>
              <a:t>dictates what types of access are permitted, under what circumstances, and by</a:t>
            </a:r>
          </a:p>
          <a:p>
            <a:pPr eaLnBrk="1" hangingPunct="1"/>
            <a:r>
              <a:rPr lang="en-US" dirty="0"/>
              <a:t>whom. Access control policies are generally grouped into the following categories:</a:t>
            </a:r>
          </a:p>
          <a:p>
            <a:pPr eaLnBrk="1" hangingPunct="1"/>
            <a:endParaRPr lang="en-US" dirty="0"/>
          </a:p>
          <a:p>
            <a:pPr eaLnBrk="1" hangingPunct="1"/>
            <a:r>
              <a:rPr lang="en-US" dirty="0"/>
              <a:t>• </a:t>
            </a:r>
            <a:r>
              <a:rPr lang="en-US" b="1" dirty="0"/>
              <a:t>Discretionary access control (DAC): Controls access based on the identity</a:t>
            </a:r>
          </a:p>
          <a:p>
            <a:pPr eaLnBrk="1" hangingPunct="1"/>
            <a:r>
              <a:rPr lang="en-US" dirty="0"/>
              <a:t>of the requestor and on access rules (authorizations) stating what requestors</a:t>
            </a:r>
          </a:p>
          <a:p>
            <a:pPr eaLnBrk="1" hangingPunct="1"/>
            <a:r>
              <a:rPr lang="en-US" dirty="0"/>
              <a:t>are (or are not) allowed to do. This policy is termed </a:t>
            </a:r>
            <a:r>
              <a:rPr lang="en-US" i="1" dirty="0"/>
              <a:t>discretionary because an</a:t>
            </a:r>
          </a:p>
          <a:p>
            <a:pPr eaLnBrk="1" hangingPunct="1"/>
            <a:r>
              <a:rPr lang="en-US" dirty="0"/>
              <a:t>entity might have access rights that permit the entity, by its own volition, to</a:t>
            </a:r>
          </a:p>
          <a:p>
            <a:pPr eaLnBrk="1" hangingPunct="1"/>
            <a:r>
              <a:rPr lang="en-US" dirty="0"/>
              <a:t>enable another entity to access some resource.</a:t>
            </a:r>
          </a:p>
          <a:p>
            <a:pPr eaLnBrk="1" hangingPunct="1"/>
            <a:endParaRPr lang="en-US" dirty="0"/>
          </a:p>
          <a:p>
            <a:pPr eaLnBrk="1" hangingPunct="1"/>
            <a:r>
              <a:rPr lang="en-US" dirty="0"/>
              <a:t>• </a:t>
            </a:r>
            <a:r>
              <a:rPr lang="en-US" b="1" dirty="0"/>
              <a:t>Mandatory access control (MAC): Controls access based on comparing</a:t>
            </a:r>
          </a:p>
          <a:p>
            <a:pPr eaLnBrk="1" hangingPunct="1"/>
            <a:r>
              <a:rPr lang="en-US" dirty="0"/>
              <a:t>security labels (which indicate how sensitive or critical system resources are)</a:t>
            </a:r>
          </a:p>
          <a:p>
            <a:pPr eaLnBrk="1" hangingPunct="1"/>
            <a:r>
              <a:rPr lang="en-US" dirty="0"/>
              <a:t>with security clearances (which indicate system entities are eligible to access</a:t>
            </a:r>
          </a:p>
          <a:p>
            <a:pPr eaLnBrk="1" hangingPunct="1"/>
            <a:r>
              <a:rPr lang="en-US" dirty="0"/>
              <a:t>certain resources). This policy is termed </a:t>
            </a:r>
            <a:r>
              <a:rPr lang="en-US" i="1" dirty="0"/>
              <a:t>mandatory because an entity that has</a:t>
            </a:r>
          </a:p>
          <a:p>
            <a:pPr eaLnBrk="1" hangingPunct="1"/>
            <a:r>
              <a:rPr lang="en-US" dirty="0"/>
              <a:t>clearance to access a resource may not, just by its own volition, enable another</a:t>
            </a:r>
          </a:p>
          <a:p>
            <a:pPr eaLnBrk="1" hangingPunct="1"/>
            <a:r>
              <a:rPr lang="en-US" dirty="0"/>
              <a:t>entity to access that resource.</a:t>
            </a:r>
          </a:p>
          <a:p>
            <a:pPr eaLnBrk="1" hangingPunct="1"/>
            <a:endParaRPr lang="en-US" dirty="0"/>
          </a:p>
          <a:p>
            <a:pPr eaLnBrk="1" hangingPunct="1"/>
            <a:r>
              <a:rPr lang="en-US" dirty="0"/>
              <a:t>• </a:t>
            </a:r>
            <a:r>
              <a:rPr lang="en-US" b="1" dirty="0"/>
              <a:t>Role-based access control (RBAC): Controls access based on the roles that</a:t>
            </a:r>
          </a:p>
          <a:p>
            <a:pPr eaLnBrk="1" hangingPunct="1"/>
            <a:r>
              <a:rPr lang="en-US" dirty="0"/>
              <a:t>users have within the system and on rules stating what accesses are allowed to</a:t>
            </a:r>
          </a:p>
          <a:p>
            <a:pPr eaLnBrk="1" hangingPunct="1"/>
            <a:r>
              <a:rPr lang="en-US" dirty="0"/>
              <a:t>users in given roles.</a:t>
            </a:r>
          </a:p>
          <a:p>
            <a:pPr eaLnBrk="1" hangingPunct="1"/>
            <a:endParaRPr lang="en-US" dirty="0"/>
          </a:p>
          <a:p>
            <a:pPr eaLnBrk="1" hangingPunct="1"/>
            <a:r>
              <a:rPr lang="en-US" dirty="0"/>
              <a:t>DAC is the traditional method of implementing access control, and is examined</a:t>
            </a:r>
          </a:p>
          <a:p>
            <a:pPr eaLnBrk="1" hangingPunct="1"/>
            <a:r>
              <a:rPr lang="en-US" dirty="0"/>
              <a:t>in Section 4.3. MAC is a concept that evolved out of requirements for military</a:t>
            </a:r>
          </a:p>
          <a:p>
            <a:pPr eaLnBrk="1" hangingPunct="1"/>
            <a:r>
              <a:rPr lang="en-US" dirty="0"/>
              <a:t>information security and is best covered in the context of trusted systems, which we</a:t>
            </a:r>
          </a:p>
          <a:p>
            <a:pPr eaLnBrk="1" hangingPunct="1"/>
            <a:r>
              <a:rPr lang="en-US" dirty="0"/>
              <a:t>deal with in Chapter 13. RBAC has become increasingly popular and is covered in</a:t>
            </a:r>
          </a:p>
          <a:p>
            <a:pPr eaLnBrk="1" hangingPunct="1"/>
            <a:r>
              <a:rPr lang="en-US" dirty="0"/>
              <a:t>Section 4.5.</a:t>
            </a:r>
          </a:p>
          <a:p>
            <a:pPr eaLnBrk="1" hangingPunct="1"/>
            <a:endParaRPr lang="en-US" dirty="0"/>
          </a:p>
          <a:p>
            <a:pPr eaLnBrk="1" hangingPunct="1"/>
            <a:r>
              <a:rPr lang="en-US" dirty="0"/>
              <a:t>These three policies are not mutually exclusive (Figure 4.2). An access control</a:t>
            </a:r>
          </a:p>
          <a:p>
            <a:pPr eaLnBrk="1" hangingPunct="1"/>
            <a:r>
              <a:rPr lang="en-US" dirty="0"/>
              <a:t>mechanism can employ two or even all three of these policies to cover different</a:t>
            </a:r>
          </a:p>
          <a:p>
            <a:pPr eaLnBrk="1" hangingPunct="1"/>
            <a:r>
              <a:rPr lang="en-US" dirty="0"/>
              <a:t>classes of system resources.</a:t>
            </a:r>
            <a:endParaRPr lang="en-US" dirty="0">
              <a:latin typeface="Times New Roman" pitchFamily="-110" charset="0"/>
            </a:endParaRPr>
          </a:p>
        </p:txBody>
      </p:sp>
    </p:spTree>
    <p:extLst>
      <p:ext uri="{BB962C8B-B14F-4D97-AF65-F5344CB8AC3E}">
        <p14:creationId xmlns:p14="http://schemas.microsoft.com/office/powerpoint/2010/main" val="366668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3DC452E-A0ED-BE41-B448-B29A356FBA95}" type="slidenum">
              <a:rPr lang="en-AU"/>
              <a:pPr/>
              <a:t>2</a:t>
            </a:fld>
            <a:endParaRPr lang="en-AU"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a:t>RFC 2828 defines user authentication as follows:</a:t>
            </a:r>
          </a:p>
          <a:p>
            <a:pPr eaLnBrk="1" hangingPunct="1"/>
            <a:endParaRPr lang="en-US" dirty="0"/>
          </a:p>
          <a:p>
            <a:pPr eaLnBrk="1" hangingPunct="1"/>
            <a:r>
              <a:rPr lang="en-US" dirty="0"/>
              <a:t>The process of verifying an identity claimed by or for a system entity. </a:t>
            </a:r>
            <a:endParaRPr lang="en-US" dirty="0">
              <a:latin typeface="Times New Roman" pitchFamily="-110" charset="0"/>
            </a:endParaRPr>
          </a:p>
        </p:txBody>
      </p:sp>
    </p:spTree>
    <p:extLst>
      <p:ext uri="{BB962C8B-B14F-4D97-AF65-F5344CB8AC3E}">
        <p14:creationId xmlns:p14="http://schemas.microsoft.com/office/powerpoint/2010/main" val="479723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345BEE5-BE34-414C-8050-C0784EA8AB5A}" type="slidenum">
              <a:rPr lang="en-AU"/>
              <a:pPr/>
              <a:t>20</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a:t>As was previously stated, a discretionary access control scheme is one in which an</a:t>
            </a:r>
          </a:p>
          <a:p>
            <a:pPr eaLnBrk="1" hangingPunct="1"/>
            <a:r>
              <a:rPr lang="en-US" dirty="0"/>
              <a:t>entity may be granted access rights that permit the entity, by its own volition, to</a:t>
            </a:r>
          </a:p>
          <a:p>
            <a:pPr eaLnBrk="1" hangingPunct="1"/>
            <a:r>
              <a:rPr lang="en-US" dirty="0"/>
              <a:t>enable another entity to access some resource. A general approach to DAC, as</a:t>
            </a:r>
          </a:p>
          <a:p>
            <a:pPr eaLnBrk="1" hangingPunct="1"/>
            <a:r>
              <a:rPr lang="en-US" dirty="0"/>
              <a:t>exercised by an operating system or a database management system, is that of an</a:t>
            </a:r>
          </a:p>
          <a:p>
            <a:pPr eaLnBrk="1" hangingPunct="1"/>
            <a:r>
              <a:rPr lang="en-US" b="1" dirty="0"/>
              <a:t>access matrix. The access matrix concept was formulated by Lampson [LAMP69,</a:t>
            </a:r>
          </a:p>
          <a:p>
            <a:pPr eaLnBrk="1" hangingPunct="1"/>
            <a:r>
              <a:rPr lang="en-US" dirty="0"/>
              <a:t>LAMP71], and subsequently refined by Graham and Denning [GRAH72, DENN71]</a:t>
            </a:r>
          </a:p>
          <a:p>
            <a:pPr eaLnBrk="1" hangingPunct="1"/>
            <a:r>
              <a:rPr lang="en-US" dirty="0"/>
              <a:t>and by Harrison et al. [HARR76].</a:t>
            </a:r>
          </a:p>
          <a:p>
            <a:pPr eaLnBrk="1" hangingPunct="1"/>
            <a:endParaRPr lang="en-US" dirty="0"/>
          </a:p>
          <a:p>
            <a:pPr eaLnBrk="1" hangingPunct="1"/>
            <a:r>
              <a:rPr lang="en-US" dirty="0"/>
              <a:t>One dimension of the matrix consists of identified subjects that may attempt</a:t>
            </a:r>
          </a:p>
          <a:p>
            <a:pPr eaLnBrk="1" hangingPunct="1"/>
            <a:r>
              <a:rPr lang="en-US" dirty="0"/>
              <a:t>data access to the resources. Typically, this list will consist of individual users or</a:t>
            </a:r>
          </a:p>
          <a:p>
            <a:pPr eaLnBrk="1" hangingPunct="1"/>
            <a:r>
              <a:rPr lang="en-US" dirty="0"/>
              <a:t>user groups, although access could be controlled for terminals, network equipment,</a:t>
            </a:r>
          </a:p>
          <a:p>
            <a:pPr eaLnBrk="1" hangingPunct="1"/>
            <a:r>
              <a:rPr lang="en-US" dirty="0"/>
              <a:t>hosts, or applications instead of or in addition to users. The other dimension lists</a:t>
            </a:r>
          </a:p>
          <a:p>
            <a:pPr eaLnBrk="1" hangingPunct="1"/>
            <a:r>
              <a:rPr lang="en-US" dirty="0"/>
              <a:t>the objects that may be accessed. At the greatest level of detail, objects may be</a:t>
            </a:r>
          </a:p>
          <a:p>
            <a:pPr eaLnBrk="1" hangingPunct="1"/>
            <a:r>
              <a:rPr lang="en-US" dirty="0"/>
              <a:t>individual data fields. More aggregate groupings, such as records, files, or even the</a:t>
            </a:r>
          </a:p>
          <a:p>
            <a:pPr eaLnBrk="1" hangingPunct="1"/>
            <a:r>
              <a:rPr lang="en-US" dirty="0"/>
              <a:t>entire database, may also be objects in the matrix. Each entry in the matrix indicates</a:t>
            </a:r>
          </a:p>
          <a:p>
            <a:pPr eaLnBrk="1" hangingPunct="1"/>
            <a:r>
              <a:rPr lang="en-US" dirty="0"/>
              <a:t>the access rights of a particular subject for a particular object.</a:t>
            </a:r>
            <a:endParaRPr lang="en-US" dirty="0">
              <a:latin typeface="Times New Roman" pitchFamily="-110" charset="0"/>
            </a:endParaRPr>
          </a:p>
        </p:txBody>
      </p:sp>
    </p:spTree>
    <p:extLst>
      <p:ext uri="{BB962C8B-B14F-4D97-AF65-F5344CB8AC3E}">
        <p14:creationId xmlns:p14="http://schemas.microsoft.com/office/powerpoint/2010/main" val="602904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62D62295-61F3-9B40-BD37-2A1F76C50832}" type="slidenum">
              <a:rPr lang="en-AU"/>
              <a:pPr/>
              <a:t>21</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t>Figure 4.3a, based on a figure in [SAND94], is a simple example of an access</a:t>
            </a:r>
          </a:p>
          <a:p>
            <a:pPr eaLnBrk="1" hangingPunct="1"/>
            <a:r>
              <a:rPr lang="en-US"/>
              <a:t>matrix. Thus, user A owns files 1 and 3 and has read and write access rights to those</a:t>
            </a:r>
          </a:p>
          <a:p>
            <a:pPr eaLnBrk="1" hangingPunct="1"/>
            <a:r>
              <a:rPr lang="en-US"/>
              <a:t>files. User B has read access rights to file 1, and so on.</a:t>
            </a:r>
          </a:p>
          <a:p>
            <a:pPr eaLnBrk="1" hangingPunct="1"/>
            <a:endParaRPr lang="en-US"/>
          </a:p>
        </p:txBody>
      </p:sp>
    </p:spTree>
    <p:extLst>
      <p:ext uri="{BB962C8B-B14F-4D97-AF65-F5344CB8AC3E}">
        <p14:creationId xmlns:p14="http://schemas.microsoft.com/office/powerpoint/2010/main" val="3778266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DE7DC4-86EA-A840-AEAD-BBA04B7E08B1}" type="slidenum">
              <a:rPr lang="en-AU"/>
              <a:pPr/>
              <a:t>22</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r>
              <a:rPr lang="en-US"/>
              <a:t>In practice, an access matrix is usually sparse and is implemented by decomposition</a:t>
            </a:r>
          </a:p>
          <a:p>
            <a:r>
              <a:rPr lang="en-US"/>
              <a:t>in one of two ways. The matrix may be decomposed by columns, yielding</a:t>
            </a:r>
          </a:p>
          <a:p>
            <a:r>
              <a:rPr lang="en-US" b="1"/>
              <a:t>access control lists (ACLs); see Figure 4.3b. For each object, an ACL lists users and</a:t>
            </a:r>
          </a:p>
          <a:p>
            <a:r>
              <a:rPr lang="en-US"/>
              <a:t>their permitted access rights. The ACL may contain a default, or public, entry. This</a:t>
            </a:r>
          </a:p>
          <a:p>
            <a:r>
              <a:rPr lang="en-US"/>
              <a:t>allows users that are not explicitly listed as having special rights to have a default</a:t>
            </a:r>
          </a:p>
          <a:p>
            <a:r>
              <a:rPr lang="en-US"/>
              <a:t>set of rights. The default set of rights should always follow the rule of least privilege</a:t>
            </a:r>
          </a:p>
          <a:p>
            <a:r>
              <a:rPr lang="en-US"/>
              <a:t>or read-only access, whichever is applicable. Elements of the list may include</a:t>
            </a:r>
          </a:p>
          <a:p>
            <a:r>
              <a:rPr lang="en-US"/>
              <a:t>individual users as well as groups of users.</a:t>
            </a:r>
          </a:p>
          <a:p>
            <a:endParaRPr lang="en-US"/>
          </a:p>
          <a:p>
            <a:r>
              <a:rPr lang="en-US"/>
              <a:t>When it is desired to determine which subjects have which access rights to a particular</a:t>
            </a:r>
          </a:p>
          <a:p>
            <a:r>
              <a:rPr lang="en-US"/>
              <a:t>resource, ACLs are convenient, because each ACL provides the information</a:t>
            </a:r>
          </a:p>
          <a:p>
            <a:r>
              <a:rPr lang="en-US"/>
              <a:t>for a given resource. However, this data structure is not convenient for determining</a:t>
            </a:r>
          </a:p>
          <a:p>
            <a:r>
              <a:rPr lang="en-US"/>
              <a:t>the access rights available to a specific user.</a:t>
            </a:r>
          </a:p>
          <a:p>
            <a:endParaRPr lang="en-US"/>
          </a:p>
          <a:p>
            <a:r>
              <a:rPr lang="en-US"/>
              <a:t>Decomposition by rows yields </a:t>
            </a:r>
            <a:r>
              <a:rPr lang="en-US" b="1"/>
              <a:t>capability tickets (Figure 4.3c). A capability</a:t>
            </a:r>
          </a:p>
          <a:p>
            <a:r>
              <a:rPr lang="en-US"/>
              <a:t>ticket specifies authorized objects and operations for a particular user. Each user</a:t>
            </a:r>
          </a:p>
          <a:p>
            <a:r>
              <a:rPr lang="en-US"/>
              <a:t>has a number of tickets and may be authorized to loan or give them to others.</a:t>
            </a:r>
          </a:p>
          <a:p>
            <a:r>
              <a:rPr lang="en-US"/>
              <a:t>Because tickets may be dispersed around the system, they present a greater security</a:t>
            </a:r>
          </a:p>
          <a:p>
            <a:r>
              <a:rPr lang="en-US"/>
              <a:t>problem than access control lists. The integrity of the ticket must be protected,</a:t>
            </a:r>
          </a:p>
          <a:p>
            <a:r>
              <a:rPr lang="en-US"/>
              <a:t>and guaranteed (usually by the operating system). In particular, the ticket must</a:t>
            </a:r>
          </a:p>
          <a:p>
            <a:r>
              <a:rPr lang="en-US"/>
              <a:t>be unforgettable. One way to accomplish this is to have the operating system hold</a:t>
            </a:r>
          </a:p>
          <a:p>
            <a:r>
              <a:rPr lang="en-US"/>
              <a:t>all tickets on behalf of users. These tickets would have to be held in a region of</a:t>
            </a:r>
          </a:p>
          <a:p>
            <a:r>
              <a:rPr lang="en-US"/>
              <a:t>memory inaccessible to users. Another alternative is to include an unforgeable</a:t>
            </a:r>
          </a:p>
          <a:p>
            <a:r>
              <a:rPr lang="en-US"/>
              <a:t>token in the capability. This could be a large random password, or a cryptographic</a:t>
            </a:r>
          </a:p>
          <a:p>
            <a:r>
              <a:rPr lang="en-US"/>
              <a:t>message authentication code. This value is verified by the relevant resource whenever</a:t>
            </a:r>
          </a:p>
          <a:p>
            <a:r>
              <a:rPr lang="en-US"/>
              <a:t>access is requested. This form of capability ticket is appropriate for use in a</a:t>
            </a:r>
          </a:p>
          <a:p>
            <a:r>
              <a:rPr lang="en-US"/>
              <a:t>distributed environment, when the security of its contents cannot be guaranteed.</a:t>
            </a:r>
          </a:p>
          <a:p>
            <a:r>
              <a:rPr lang="en-US"/>
              <a:t>The convenient and inconvenient aspects of capability tickets are the opposite</a:t>
            </a:r>
          </a:p>
          <a:p>
            <a:r>
              <a:rPr lang="en-US"/>
              <a:t>of those for ACLs. It is easy to determine the set of access rights that a given user</a:t>
            </a:r>
          </a:p>
          <a:p>
            <a:r>
              <a:rPr lang="en-US"/>
              <a:t>has, but more difficult to determine the list of users with specific access rights for a</a:t>
            </a:r>
          </a:p>
          <a:p>
            <a:r>
              <a:rPr lang="en-US"/>
              <a:t>specific resource.</a:t>
            </a:r>
          </a:p>
          <a:p>
            <a:endParaRPr lang="en-US"/>
          </a:p>
        </p:txBody>
      </p:sp>
    </p:spTree>
    <p:extLst>
      <p:ext uri="{BB962C8B-B14F-4D97-AF65-F5344CB8AC3E}">
        <p14:creationId xmlns:p14="http://schemas.microsoft.com/office/powerpoint/2010/main" val="3661398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DBE94388-3BE9-044B-BD6B-C288EA078DFF}" type="slidenum">
              <a:rPr lang="en-AU"/>
              <a:pPr/>
              <a:t>23</a:t>
            </a:fld>
            <a:endParaRPr lang="en-A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en-US" dirty="0"/>
              <a:t>Traditional DAC systems define the access rights of individual users and groups</a:t>
            </a:r>
          </a:p>
          <a:p>
            <a:r>
              <a:rPr lang="en-US" dirty="0"/>
              <a:t>of users. In contrast, RBAC is based on the roles that users assume in a system</a:t>
            </a:r>
          </a:p>
          <a:p>
            <a:r>
              <a:rPr lang="en-US" dirty="0"/>
              <a:t>rather than the user’s identity. Typically, RBAC models define a role as a job function</a:t>
            </a:r>
          </a:p>
          <a:p>
            <a:r>
              <a:rPr lang="en-US" dirty="0"/>
              <a:t>within an organization. RBAC systems assign access rights to roles instead of</a:t>
            </a:r>
          </a:p>
          <a:p>
            <a:r>
              <a:rPr lang="en-US" dirty="0"/>
              <a:t>individual users. In turn, users are assigned to different roles, either statically or</a:t>
            </a:r>
          </a:p>
          <a:p>
            <a:r>
              <a:rPr lang="en-US" dirty="0"/>
              <a:t>dynamically, according to their responsibilities.</a:t>
            </a:r>
          </a:p>
          <a:p>
            <a:endParaRPr lang="en-US" dirty="0"/>
          </a:p>
          <a:p>
            <a:r>
              <a:rPr lang="en-US" dirty="0"/>
              <a:t>RBAC now enjoys widespread commercial use and remains an area of active</a:t>
            </a:r>
          </a:p>
          <a:p>
            <a:r>
              <a:rPr lang="en-US" dirty="0"/>
              <a:t>research. The National Institute of Standards and Technology (NIST) has issued a</a:t>
            </a:r>
          </a:p>
          <a:p>
            <a:r>
              <a:rPr lang="en-US" dirty="0"/>
              <a:t>standard, </a:t>
            </a:r>
            <a:r>
              <a:rPr lang="en-US" i="1" dirty="0"/>
              <a:t>Security Requirements for Cryptographic Modules (FIPS PUB 140-2, May</a:t>
            </a:r>
          </a:p>
          <a:p>
            <a:r>
              <a:rPr lang="en-US" dirty="0"/>
              <a:t>25, 2001), that requires support for access control and administration through roles.</a:t>
            </a:r>
          </a:p>
          <a:p>
            <a:endParaRPr lang="en-US" dirty="0"/>
          </a:p>
          <a:p>
            <a:r>
              <a:rPr lang="en-US" dirty="0"/>
              <a:t>The relationship of users to roles is many to many, as is the relationship of</a:t>
            </a:r>
          </a:p>
          <a:p>
            <a:r>
              <a:rPr lang="en-US" dirty="0"/>
              <a:t>roles to resources, or system objects (Figure 4.7). The set of users changes, in some</a:t>
            </a:r>
          </a:p>
          <a:p>
            <a:r>
              <a:rPr lang="en-US" dirty="0"/>
              <a:t>environments frequently, and the assignment of a user to one or more roles may</a:t>
            </a:r>
          </a:p>
          <a:p>
            <a:r>
              <a:rPr lang="en-US" dirty="0"/>
              <a:t>also be dynamic. The set of roles in the system in most environments is relatively</a:t>
            </a:r>
          </a:p>
          <a:p>
            <a:r>
              <a:rPr lang="en-US" dirty="0"/>
              <a:t>static, with only occasional additions or deletions. Each role will have specific access</a:t>
            </a:r>
          </a:p>
          <a:p>
            <a:r>
              <a:rPr lang="en-US" dirty="0"/>
              <a:t>rights to one or more resources. The set of resources and the specific access rights</a:t>
            </a:r>
          </a:p>
          <a:p>
            <a:r>
              <a:rPr lang="en-US" dirty="0"/>
              <a:t>associated with a particular role are also likely to change infrequently.</a:t>
            </a:r>
            <a:endParaRPr lang="en-US" dirty="0">
              <a:latin typeface="Times New Roman" pitchFamily="-110" charset="0"/>
            </a:endParaRPr>
          </a:p>
        </p:txBody>
      </p:sp>
    </p:spTree>
    <p:extLst>
      <p:ext uri="{BB962C8B-B14F-4D97-AF65-F5344CB8AC3E}">
        <p14:creationId xmlns:p14="http://schemas.microsoft.com/office/powerpoint/2010/main" val="2069202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C956733-D204-F043-B906-6E8D7274E70C}" type="slidenum">
              <a:rPr lang="en-AU"/>
              <a:pPr/>
              <a:t>24</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dirty="0"/>
              <a:t>We can use the access matrix representation to depict the key elements of an</a:t>
            </a:r>
          </a:p>
          <a:p>
            <a:r>
              <a:rPr lang="en-US" dirty="0"/>
              <a:t>RBAC system in simple terms, as shown in Figure 4.8. The upper matrix relates</a:t>
            </a:r>
          </a:p>
          <a:p>
            <a:r>
              <a:rPr lang="en-US" dirty="0"/>
              <a:t>individual users to roles. Typically there are many more users than roles. Each matrix</a:t>
            </a:r>
          </a:p>
          <a:p>
            <a:r>
              <a:rPr lang="en-US" dirty="0"/>
              <a:t>entry is either blank or marked, the latter indicating that this user is assigned to this</a:t>
            </a:r>
          </a:p>
          <a:p>
            <a:r>
              <a:rPr lang="en-US" dirty="0"/>
              <a:t>role. Note that a single user may be assigned multiple roles (more than one mark in a</a:t>
            </a:r>
          </a:p>
          <a:p>
            <a:r>
              <a:rPr lang="en-US" dirty="0"/>
              <a:t>row) and that multiple users may be assigned to a single role (more than one mark in</a:t>
            </a:r>
          </a:p>
          <a:p>
            <a:r>
              <a:rPr lang="en-US" dirty="0"/>
              <a:t>a column). The lower matrix has the same structure as the DAC access control matrix,</a:t>
            </a:r>
          </a:p>
          <a:p>
            <a:r>
              <a:rPr lang="en-US" dirty="0"/>
              <a:t>with roles as subjects. Typically, there are few roles and many objects, or resources.</a:t>
            </a:r>
          </a:p>
          <a:p>
            <a:r>
              <a:rPr lang="en-US" dirty="0"/>
              <a:t>In this matrix the entries are the specific access rights enjoyed by the roles. Note that a</a:t>
            </a:r>
          </a:p>
          <a:p>
            <a:r>
              <a:rPr lang="en-US" dirty="0"/>
              <a:t>role can be treated as an object, allowing the definition of role hierarchies.</a:t>
            </a:r>
          </a:p>
          <a:p>
            <a:endParaRPr lang="en-US" dirty="0"/>
          </a:p>
          <a:p>
            <a:r>
              <a:rPr lang="en-US" dirty="0"/>
              <a:t>RBAC lends itself to an effective implementation of the principle of least</a:t>
            </a:r>
          </a:p>
          <a:p>
            <a:r>
              <a:rPr lang="en-US" dirty="0"/>
              <a:t>privilege, referred to in Section 4.1. Each role should contain the minimum set of</a:t>
            </a:r>
          </a:p>
          <a:p>
            <a:r>
              <a:rPr lang="en-US" dirty="0"/>
              <a:t>access rights needed for that role. A user is assigned to a role that enables him or her</a:t>
            </a:r>
          </a:p>
          <a:p>
            <a:r>
              <a:rPr lang="en-US" dirty="0"/>
              <a:t>to perform only what is required for that role. Multiple users assigned to the same</a:t>
            </a:r>
          </a:p>
          <a:p>
            <a:r>
              <a:rPr lang="en-US" dirty="0"/>
              <a:t>role, enjoy the same minimal set of access rights.</a:t>
            </a:r>
            <a:endParaRPr lang="en-US" dirty="0">
              <a:latin typeface="Times New Roman" pitchFamily="-110" charset="0"/>
            </a:endParaRPr>
          </a:p>
        </p:txBody>
      </p:sp>
    </p:spTree>
    <p:extLst>
      <p:ext uri="{BB962C8B-B14F-4D97-AF65-F5344CB8AC3E}">
        <p14:creationId xmlns:p14="http://schemas.microsoft.com/office/powerpoint/2010/main" val="3791523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26</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a:t>A variety of functions and services can be included under the general RBAC</a:t>
            </a:r>
          </a:p>
          <a:p>
            <a:r>
              <a:rPr lang="en-US" dirty="0"/>
              <a:t>approach. To clarify the various aspects of RBAC, it is useful to define a set of</a:t>
            </a:r>
          </a:p>
          <a:p>
            <a:r>
              <a:rPr lang="en-US" dirty="0"/>
              <a:t>abstract models of RBAC functionality.</a:t>
            </a:r>
          </a:p>
          <a:p>
            <a:endParaRPr lang="en-US" dirty="0"/>
          </a:p>
          <a:p>
            <a:r>
              <a:rPr lang="en-US" dirty="0"/>
              <a:t>The solid lines in Figure 4.9b indicate relationships, or mappings, with a single</a:t>
            </a:r>
          </a:p>
          <a:p>
            <a:r>
              <a:rPr lang="en-US" dirty="0"/>
              <a:t>arrowhead indicating one and a double arrowhead indicating many. Thus, there is</a:t>
            </a:r>
          </a:p>
          <a:p>
            <a:r>
              <a:rPr lang="en-US" dirty="0"/>
              <a:t>a many-to-many relationship between users and roles: One user may have multiple</a:t>
            </a:r>
          </a:p>
          <a:p>
            <a:r>
              <a:rPr lang="en-US" dirty="0"/>
              <a:t>roles, and multiple users may be assigned to a single role. Similarly, there is a many-to-</a:t>
            </a:r>
          </a:p>
          <a:p>
            <a:r>
              <a:rPr lang="en-US" dirty="0"/>
              <a:t>many relationship between roles and permissions. A session is used to define a</a:t>
            </a:r>
          </a:p>
          <a:p>
            <a:r>
              <a:rPr lang="en-US" dirty="0"/>
              <a:t>temporary one-to-many relationship between a user and one or more of the roles to</a:t>
            </a:r>
          </a:p>
          <a:p>
            <a:r>
              <a:rPr lang="en-US" dirty="0"/>
              <a:t>which the user has been assigned. The user establishes a session with only the roles</a:t>
            </a:r>
          </a:p>
          <a:p>
            <a:r>
              <a:rPr lang="en-US" dirty="0"/>
              <a:t>needed for a particular task; this is an example of the concept of least privilege.</a:t>
            </a:r>
          </a:p>
          <a:p>
            <a:endParaRPr lang="en-US" dirty="0"/>
          </a:p>
          <a:p>
            <a:r>
              <a:rPr lang="en-US" dirty="0"/>
              <a:t>The many-to-many relationships between users and roles and between roles</a:t>
            </a:r>
          </a:p>
          <a:p>
            <a:r>
              <a:rPr lang="en-US" dirty="0"/>
              <a:t>and permissions provide a flexibility and granularity of assignment not found in</a:t>
            </a:r>
          </a:p>
          <a:p>
            <a:r>
              <a:rPr lang="en-US" dirty="0"/>
              <a:t>conventional DAC schemes. Without this flexibility and granularity, there is a greater</a:t>
            </a:r>
          </a:p>
          <a:p>
            <a:r>
              <a:rPr lang="en-US" dirty="0"/>
              <a:t>risk that a user may be granted more access to resources than is needed because of</a:t>
            </a:r>
          </a:p>
          <a:p>
            <a:r>
              <a:rPr lang="en-US" dirty="0"/>
              <a:t>the limited control over the types of access that can be allowed. The NIST RBAC</a:t>
            </a:r>
          </a:p>
          <a:p>
            <a:r>
              <a:rPr lang="en-US" dirty="0"/>
              <a:t>document gives the following examples: Users may need to list directories and modify</a:t>
            </a:r>
          </a:p>
          <a:p>
            <a:r>
              <a:rPr lang="en-US" dirty="0"/>
              <a:t>existing files without creating new files, or they may need to append records to a file</a:t>
            </a:r>
          </a:p>
          <a:p>
            <a:r>
              <a:rPr lang="en-US" dirty="0"/>
              <a:t>without modifying existing records.</a:t>
            </a:r>
          </a:p>
        </p:txBody>
      </p:sp>
    </p:spTree>
    <p:extLst>
      <p:ext uri="{BB962C8B-B14F-4D97-AF65-F5344CB8AC3E}">
        <p14:creationId xmlns:p14="http://schemas.microsoft.com/office/powerpoint/2010/main" val="1171838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F649F41-39D2-F340-A303-8C3F4C4DEFAF}" type="slidenum">
              <a:rPr lang="en-AU"/>
              <a:pPr/>
              <a:t>27</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a:t>A variety of functions and services can be included under the general RBAC</a:t>
            </a:r>
          </a:p>
          <a:p>
            <a:r>
              <a:rPr lang="en-US" dirty="0"/>
              <a:t>approach. To clarify the various aspects of RBAC, it is useful to define a set of</a:t>
            </a:r>
          </a:p>
          <a:p>
            <a:r>
              <a:rPr lang="en-US" dirty="0"/>
              <a:t>abstract models of RBAC functionality.</a:t>
            </a:r>
          </a:p>
          <a:p>
            <a:endParaRPr lang="en-US" dirty="0"/>
          </a:p>
          <a:p>
            <a:r>
              <a:rPr lang="en-US" dirty="0"/>
              <a:t>The solid lines in Figure 4.9b indicate relationships, or mappings, with a single</a:t>
            </a:r>
          </a:p>
          <a:p>
            <a:r>
              <a:rPr lang="en-US" dirty="0"/>
              <a:t>arrowhead indicating one and a double arrowhead indicating many. Thus, there is</a:t>
            </a:r>
          </a:p>
          <a:p>
            <a:r>
              <a:rPr lang="en-US" dirty="0"/>
              <a:t>a many-to-many relationship between users and roles: One user may have multiple</a:t>
            </a:r>
          </a:p>
          <a:p>
            <a:r>
              <a:rPr lang="en-US" dirty="0"/>
              <a:t>roles, and multiple users may be assigned to a single role. Similarly, there is a many-to-</a:t>
            </a:r>
          </a:p>
          <a:p>
            <a:r>
              <a:rPr lang="en-US" dirty="0"/>
              <a:t>many relationship between roles and permissions. A session is used to define a</a:t>
            </a:r>
          </a:p>
          <a:p>
            <a:r>
              <a:rPr lang="en-US" dirty="0"/>
              <a:t>temporary one-to-many relationship between a user and one or more of the roles to</a:t>
            </a:r>
          </a:p>
          <a:p>
            <a:r>
              <a:rPr lang="en-US" dirty="0"/>
              <a:t>which the user has been assigned. The user establishes a session with only the roles</a:t>
            </a:r>
          </a:p>
          <a:p>
            <a:r>
              <a:rPr lang="en-US" dirty="0"/>
              <a:t>needed for a particular task; this is an example of the concept of least privilege.</a:t>
            </a:r>
          </a:p>
          <a:p>
            <a:endParaRPr lang="en-US" dirty="0"/>
          </a:p>
          <a:p>
            <a:r>
              <a:rPr lang="en-US" dirty="0"/>
              <a:t>The many-to-many relationships between users and roles and between roles</a:t>
            </a:r>
          </a:p>
          <a:p>
            <a:r>
              <a:rPr lang="en-US" dirty="0"/>
              <a:t>and permissions provide a flexibility and granularity of assignment not found in</a:t>
            </a:r>
          </a:p>
          <a:p>
            <a:r>
              <a:rPr lang="en-US" dirty="0"/>
              <a:t>conventional DAC schemes. Without this flexibility and granularity, there is a greater</a:t>
            </a:r>
          </a:p>
          <a:p>
            <a:r>
              <a:rPr lang="en-US" dirty="0"/>
              <a:t>risk that a user may be granted more access to resources than is needed because of</a:t>
            </a:r>
          </a:p>
          <a:p>
            <a:r>
              <a:rPr lang="en-US" dirty="0"/>
              <a:t>the limited control over the types of access that can be allowed. The NIST RBAC</a:t>
            </a:r>
          </a:p>
          <a:p>
            <a:r>
              <a:rPr lang="en-US" dirty="0"/>
              <a:t>document gives the following examples: Users may need to list directories and modify</a:t>
            </a:r>
          </a:p>
          <a:p>
            <a:r>
              <a:rPr lang="en-US" dirty="0"/>
              <a:t>existing files without creating new files, or they may need to append records to a file</a:t>
            </a:r>
          </a:p>
          <a:p>
            <a:r>
              <a:rPr lang="en-US" dirty="0"/>
              <a:t>without modifying existing records.</a:t>
            </a:r>
          </a:p>
        </p:txBody>
      </p:sp>
    </p:spTree>
    <p:extLst>
      <p:ext uri="{BB962C8B-B14F-4D97-AF65-F5344CB8AC3E}">
        <p14:creationId xmlns:p14="http://schemas.microsoft.com/office/powerpoint/2010/main" val="3168899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dirty="0"/>
              <a:t>Role hierarchies provide a means of reflecting</a:t>
            </a:r>
          </a:p>
          <a:p>
            <a:pPr>
              <a:defRPr/>
            </a:pPr>
            <a:r>
              <a:rPr lang="en-US" dirty="0"/>
              <a:t>the hierarchical structure of roles in an organization. Typically, job functions with</a:t>
            </a:r>
          </a:p>
          <a:p>
            <a:pPr>
              <a:defRPr/>
            </a:pPr>
            <a:r>
              <a:rPr lang="en-US" dirty="0"/>
              <a:t>greater responsibility have greater authority to access resources. A subordinate job</a:t>
            </a:r>
          </a:p>
          <a:p>
            <a:pPr>
              <a:defRPr/>
            </a:pPr>
            <a:r>
              <a:rPr lang="en-US" dirty="0"/>
              <a:t>function may have a subset of the access rights of the superior job function. Role</a:t>
            </a:r>
          </a:p>
          <a:p>
            <a:pPr>
              <a:defRPr/>
            </a:pPr>
            <a:r>
              <a:rPr lang="en-US" dirty="0"/>
              <a:t>hierarchies make use of the concept of </a:t>
            </a:r>
            <a:r>
              <a:rPr lang="en-US" b="1" dirty="0"/>
              <a:t>inheritance</a:t>
            </a:r>
            <a:r>
              <a:rPr lang="en-US" dirty="0"/>
              <a:t> to enable one role to implicitly</a:t>
            </a:r>
          </a:p>
          <a:p>
            <a:pPr>
              <a:defRPr/>
            </a:pPr>
            <a:r>
              <a:rPr lang="en-US" dirty="0"/>
              <a:t>include access rights associated with a subordinate role.</a:t>
            </a:r>
          </a:p>
          <a:p>
            <a:pPr>
              <a:defRPr/>
            </a:pPr>
            <a:r>
              <a:rPr lang="en-US" dirty="0"/>
              <a:t>Figure 4.10 is an example of a diagram of a role hierarchy. By convention, subordinate</a:t>
            </a:r>
          </a:p>
          <a:p>
            <a:pPr>
              <a:defRPr/>
            </a:pPr>
            <a:r>
              <a:rPr lang="en-US" dirty="0"/>
              <a:t>roles are lower in the diagram. A line between two roles implies that the</a:t>
            </a:r>
          </a:p>
          <a:p>
            <a:pPr>
              <a:defRPr/>
            </a:pPr>
            <a:r>
              <a:rPr lang="en-US" dirty="0"/>
              <a:t>upper role includes all of the access rights of the lower role, as well as other access</a:t>
            </a:r>
          </a:p>
          <a:p>
            <a:pPr>
              <a:defRPr/>
            </a:pPr>
            <a:r>
              <a:rPr lang="en-US" dirty="0"/>
              <a:t>rights not available to the lower role. One role can inherit access rights from multiple</a:t>
            </a:r>
          </a:p>
          <a:p>
            <a:pPr>
              <a:defRPr/>
            </a:pPr>
            <a:r>
              <a:rPr lang="en-US" dirty="0"/>
              <a:t>subordinate roles. For example, in Figure 4.10, the Project Lead role includes all of</a:t>
            </a:r>
          </a:p>
          <a:p>
            <a:pPr>
              <a:defRPr/>
            </a:pPr>
            <a:r>
              <a:rPr lang="en-US" dirty="0"/>
              <a:t>the access rights of the Production Engineer role and of the Quality Engineer role.</a:t>
            </a:r>
          </a:p>
          <a:p>
            <a:pPr>
              <a:defRPr/>
            </a:pPr>
            <a:r>
              <a:rPr lang="en-US" dirty="0"/>
              <a:t>More than one role can inherit from the same subordinate role. For example, both</a:t>
            </a:r>
          </a:p>
          <a:p>
            <a:pPr>
              <a:defRPr/>
            </a:pPr>
            <a:r>
              <a:rPr lang="en-US" dirty="0"/>
              <a:t>the Production Engineer role and the Quality Engineer role include all of the access</a:t>
            </a:r>
          </a:p>
          <a:p>
            <a:pPr>
              <a:defRPr/>
            </a:pPr>
            <a:r>
              <a:rPr lang="en-US" dirty="0"/>
              <a:t>rights of the Engineer role. Additional access rights are also assigned to the Production</a:t>
            </a:r>
          </a:p>
          <a:p>
            <a:pPr>
              <a:defRPr/>
            </a:pPr>
            <a:r>
              <a:rPr lang="en-US" dirty="0"/>
              <a:t>Engineer Role and a different set of additional access rights are assigned to the</a:t>
            </a:r>
          </a:p>
          <a:p>
            <a:pPr>
              <a:defRPr/>
            </a:pPr>
            <a:r>
              <a:rPr lang="en-US" dirty="0"/>
              <a:t>Quality Engineer role. Thus, these two roles have overlapping access rights, namely</a:t>
            </a:r>
          </a:p>
          <a:p>
            <a:pPr>
              <a:defRPr/>
            </a:pPr>
            <a:r>
              <a:rPr lang="en-US" dirty="0"/>
              <a:t>the access rights they share with the Engineer role.</a:t>
            </a:r>
          </a:p>
          <a:p>
            <a:pPr>
              <a:defRPr/>
            </a:pPr>
            <a:endParaRPr lang="en-US" dirty="0"/>
          </a:p>
          <a:p>
            <a:pPr>
              <a:defRPr/>
            </a:pPr>
            <a:endParaRPr lang="en-US" dirty="0"/>
          </a:p>
        </p:txBody>
      </p:sp>
      <p:sp>
        <p:nvSpPr>
          <p:cNvPr id="65540" name="Slide Number Placeholder 3"/>
          <p:cNvSpPr>
            <a:spLocks noGrp="1"/>
          </p:cNvSpPr>
          <p:nvPr>
            <p:ph type="sldNum" sz="quarter" idx="5"/>
          </p:nvPr>
        </p:nvSpPr>
        <p:spPr>
          <a:noFill/>
        </p:spPr>
        <p:txBody>
          <a:bodyPr/>
          <a:lstStyle/>
          <a:p>
            <a:fld id="{66DF8C41-3BFB-F64C-8B25-9E4CED5AC456}" type="slidenum">
              <a:rPr lang="en-AU" smtClean="0"/>
              <a:pPr/>
              <a:t>28</a:t>
            </a:fld>
            <a:endParaRPr lang="en-AU"/>
          </a:p>
        </p:txBody>
      </p:sp>
    </p:spTree>
    <p:extLst>
      <p:ext uri="{BB962C8B-B14F-4D97-AF65-F5344CB8AC3E}">
        <p14:creationId xmlns:p14="http://schemas.microsoft.com/office/powerpoint/2010/main" val="592917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a:defRPr/>
            </a:pPr>
            <a:r>
              <a:rPr lang="en-US" dirty="0"/>
              <a:t>Constraints provide a means of adapting RBAC to the</a:t>
            </a:r>
          </a:p>
          <a:p>
            <a:pPr>
              <a:defRPr/>
            </a:pPr>
            <a:r>
              <a:rPr lang="en-US" dirty="0"/>
              <a:t>specifics of administrative and security policies in an organization. A constraint is</a:t>
            </a:r>
          </a:p>
          <a:p>
            <a:pPr>
              <a:defRPr/>
            </a:pPr>
            <a:r>
              <a:rPr lang="en-US" dirty="0"/>
              <a:t>a defined relationship among roles or a condition related to roles. [SAND96] lists</a:t>
            </a:r>
          </a:p>
          <a:p>
            <a:pPr>
              <a:defRPr/>
            </a:pPr>
            <a:r>
              <a:rPr lang="en-US" dirty="0"/>
              <a:t>the following types of constraints: mutually exclusive roles, cardinality, and prerequisite</a:t>
            </a:r>
          </a:p>
          <a:p>
            <a:pPr>
              <a:defRPr/>
            </a:pPr>
            <a:r>
              <a:rPr lang="en-US" dirty="0"/>
              <a:t>roles.</a:t>
            </a:r>
          </a:p>
          <a:p>
            <a:pPr>
              <a:defRPr/>
            </a:pPr>
            <a:endParaRPr lang="en-US" b="1" dirty="0"/>
          </a:p>
          <a:p>
            <a:pPr>
              <a:defRPr/>
            </a:pPr>
            <a:r>
              <a:rPr lang="en-US" b="1" dirty="0"/>
              <a:t>Mutually exclusive roles are roles such that a user can be assigned to only</a:t>
            </a:r>
          </a:p>
          <a:p>
            <a:pPr>
              <a:defRPr/>
            </a:pPr>
            <a:r>
              <a:rPr lang="en-US" dirty="0"/>
              <a:t>one role in the set. This limitation could be a static one, or it could be dynamic, in</a:t>
            </a:r>
          </a:p>
          <a:p>
            <a:pPr>
              <a:defRPr/>
            </a:pPr>
            <a:r>
              <a:rPr lang="en-US" dirty="0"/>
              <a:t>the sense that a user could be assigned only one of the roles in the set for a session.</a:t>
            </a:r>
          </a:p>
          <a:p>
            <a:pPr>
              <a:defRPr/>
            </a:pPr>
            <a:r>
              <a:rPr lang="en-US" dirty="0"/>
              <a:t>The mutually exclusive constraint supports a separation of duties and capabilities</a:t>
            </a:r>
          </a:p>
          <a:p>
            <a:pPr>
              <a:defRPr/>
            </a:pPr>
            <a:r>
              <a:rPr lang="en-US" dirty="0"/>
              <a:t>within an organization. This separation can be reinforced or enhanced by use of</a:t>
            </a:r>
          </a:p>
          <a:p>
            <a:pPr>
              <a:defRPr/>
            </a:pPr>
            <a:r>
              <a:rPr lang="en-US" dirty="0"/>
              <a:t>mutually exclusive permission assignments. With this additional constraint, a mutually</a:t>
            </a:r>
          </a:p>
          <a:p>
            <a:pPr>
              <a:defRPr/>
            </a:pPr>
            <a:r>
              <a:rPr lang="en-US" dirty="0"/>
              <a:t>exclusive set of roles has the following properties:</a:t>
            </a:r>
          </a:p>
          <a:p>
            <a:pPr>
              <a:defRPr/>
            </a:pPr>
            <a:endParaRPr lang="en-US" b="1" dirty="0"/>
          </a:p>
          <a:p>
            <a:pPr>
              <a:defRPr/>
            </a:pPr>
            <a:r>
              <a:rPr lang="en-US" b="1" dirty="0"/>
              <a:t>1. A user can only be assigned to one role in the set (either during a session or</a:t>
            </a:r>
          </a:p>
          <a:p>
            <a:pPr>
              <a:defRPr/>
            </a:pPr>
            <a:r>
              <a:rPr lang="en-US" dirty="0"/>
              <a:t>statically).</a:t>
            </a:r>
          </a:p>
          <a:p>
            <a:pPr>
              <a:defRPr/>
            </a:pPr>
            <a:endParaRPr lang="en-US" b="1" dirty="0"/>
          </a:p>
          <a:p>
            <a:pPr>
              <a:defRPr/>
            </a:pPr>
            <a:r>
              <a:rPr lang="en-US" b="1" dirty="0"/>
              <a:t>2. Any permission (access right) can be granted to only one role in the set.</a:t>
            </a:r>
          </a:p>
          <a:p>
            <a:pPr>
              <a:defRPr/>
            </a:pPr>
            <a:endParaRPr lang="en-US" dirty="0"/>
          </a:p>
          <a:p>
            <a:pPr>
              <a:defRPr/>
            </a:pPr>
            <a:r>
              <a:rPr lang="en-US" dirty="0"/>
              <a:t>Thus the set of mutually exclusive roles have non-overlapping permissions. If two</a:t>
            </a:r>
          </a:p>
          <a:p>
            <a:pPr>
              <a:defRPr/>
            </a:pPr>
            <a:r>
              <a:rPr lang="en-US" dirty="0"/>
              <a:t>users are assigned to different roles in the set, then the users have non-overlapping</a:t>
            </a:r>
          </a:p>
          <a:p>
            <a:pPr>
              <a:defRPr/>
            </a:pPr>
            <a:r>
              <a:rPr lang="en-US" dirty="0"/>
              <a:t>permissions while assuming those roles. The purpose of mutually exclusive roles is to</a:t>
            </a:r>
          </a:p>
          <a:p>
            <a:pPr>
              <a:defRPr/>
            </a:pPr>
            <a:r>
              <a:rPr lang="en-US" dirty="0"/>
              <a:t>increase the difficulty of collusion among individuals of different skills or divergent job</a:t>
            </a:r>
          </a:p>
          <a:p>
            <a:pPr>
              <a:defRPr/>
            </a:pPr>
            <a:r>
              <a:rPr lang="en-US" dirty="0"/>
              <a:t>functions to thwart security policies.</a:t>
            </a:r>
          </a:p>
          <a:p>
            <a:pPr>
              <a:defRPr/>
            </a:pPr>
            <a:endParaRPr lang="en-US" dirty="0"/>
          </a:p>
          <a:p>
            <a:pPr>
              <a:defRPr/>
            </a:pPr>
            <a:r>
              <a:rPr lang="en-US" b="1" dirty="0"/>
              <a:t>Cardinality refers to setting a maximum number with respect to roles. One</a:t>
            </a:r>
          </a:p>
          <a:p>
            <a:pPr>
              <a:defRPr/>
            </a:pPr>
            <a:r>
              <a:rPr lang="en-US" dirty="0"/>
              <a:t>such constraint is to set a maximum number of users that can be assigned to a given</a:t>
            </a:r>
          </a:p>
          <a:p>
            <a:pPr>
              <a:defRPr/>
            </a:pPr>
            <a:r>
              <a:rPr lang="en-US" dirty="0"/>
              <a:t>role. For example, a project leader role or a department head role might be limited</a:t>
            </a:r>
          </a:p>
          <a:p>
            <a:pPr>
              <a:defRPr/>
            </a:pPr>
            <a:r>
              <a:rPr lang="en-US" dirty="0"/>
              <a:t>to a single user. The system could also impose a constraint on the number of roles</a:t>
            </a:r>
          </a:p>
          <a:p>
            <a:pPr>
              <a:defRPr/>
            </a:pPr>
            <a:r>
              <a:rPr lang="en-US" dirty="0"/>
              <a:t>that a user is assigned to, or the number of roles a user can activate for a single session.</a:t>
            </a:r>
          </a:p>
          <a:p>
            <a:pPr>
              <a:defRPr/>
            </a:pPr>
            <a:r>
              <a:rPr lang="en-US" dirty="0"/>
              <a:t>Another form of constraint is to set a maximum number of roles that can be</a:t>
            </a:r>
          </a:p>
          <a:p>
            <a:pPr>
              <a:defRPr/>
            </a:pPr>
            <a:r>
              <a:rPr lang="en-US" dirty="0"/>
              <a:t>granted a particular permission; this might be a desirable risk mitigation technique</a:t>
            </a:r>
          </a:p>
          <a:p>
            <a:pPr>
              <a:defRPr/>
            </a:pPr>
            <a:r>
              <a:rPr lang="en-US" dirty="0"/>
              <a:t>for a sensitive or powerful permission.</a:t>
            </a:r>
          </a:p>
          <a:p>
            <a:pPr>
              <a:defRPr/>
            </a:pPr>
            <a:endParaRPr lang="en-US" dirty="0"/>
          </a:p>
          <a:p>
            <a:pPr>
              <a:defRPr/>
            </a:pPr>
            <a:r>
              <a:rPr lang="en-US" dirty="0"/>
              <a:t>A system might be able to specify a </a:t>
            </a:r>
            <a:r>
              <a:rPr lang="en-US" b="1" dirty="0"/>
              <a:t>prerequisite, which dictates that a user can</a:t>
            </a:r>
          </a:p>
          <a:p>
            <a:pPr>
              <a:defRPr/>
            </a:pPr>
            <a:r>
              <a:rPr lang="en-US" dirty="0"/>
              <a:t>only be assigned to a particular role if it is already assigned to some other specified</a:t>
            </a:r>
          </a:p>
          <a:p>
            <a:pPr>
              <a:defRPr/>
            </a:pPr>
            <a:r>
              <a:rPr lang="en-US" dirty="0"/>
              <a:t>role. A prerequisite can be used to structure the implementation of the least privilege</a:t>
            </a:r>
          </a:p>
          <a:p>
            <a:pPr>
              <a:defRPr/>
            </a:pPr>
            <a:r>
              <a:rPr lang="en-US" dirty="0"/>
              <a:t>concept. In a hierarchy, it might be required that a user can be assigned to a senior</a:t>
            </a:r>
          </a:p>
          <a:p>
            <a:pPr>
              <a:defRPr/>
            </a:pPr>
            <a:r>
              <a:rPr lang="en-US" dirty="0"/>
              <a:t>(higher) role only if it is already assigned an immediately junior (lower) role. For</a:t>
            </a:r>
          </a:p>
          <a:p>
            <a:pPr>
              <a:defRPr/>
            </a:pPr>
            <a:r>
              <a:rPr lang="en-US" dirty="0"/>
              <a:t>example, in Figure 4.10 a user assigned to a Project Lead role must also be assigned</a:t>
            </a:r>
          </a:p>
          <a:p>
            <a:pPr>
              <a:defRPr/>
            </a:pPr>
            <a:r>
              <a:rPr lang="en-US" dirty="0"/>
              <a:t>to the subordinate Production Engineer and Quality Engineer roles. Then, if the user</a:t>
            </a:r>
          </a:p>
          <a:p>
            <a:pPr>
              <a:defRPr/>
            </a:pPr>
            <a:r>
              <a:rPr lang="en-US" dirty="0"/>
              <a:t>does not need all of the permissions of the Project Lead role for a given task, the user</a:t>
            </a:r>
          </a:p>
          <a:p>
            <a:pPr>
              <a:defRPr/>
            </a:pPr>
            <a:r>
              <a:rPr lang="en-US" dirty="0"/>
              <a:t>can invoke a session using only the required subordinate role. Note that the use of</a:t>
            </a:r>
          </a:p>
          <a:p>
            <a:pPr>
              <a:defRPr/>
            </a:pPr>
            <a:r>
              <a:rPr lang="en-US" dirty="0"/>
              <a:t>prerequisites tied to the concept of hierarchy requires the RBAC3 model.</a:t>
            </a:r>
          </a:p>
          <a:p>
            <a:pPr>
              <a:defRPr/>
            </a:pPr>
            <a:endParaRPr lang="en-US" dirty="0"/>
          </a:p>
          <a:p>
            <a:pPr>
              <a:defRPr/>
            </a:pPr>
            <a:endParaRPr lang="en-US" dirty="0"/>
          </a:p>
        </p:txBody>
      </p:sp>
      <p:sp>
        <p:nvSpPr>
          <p:cNvPr id="67588" name="Slide Number Placeholder 3"/>
          <p:cNvSpPr>
            <a:spLocks noGrp="1"/>
          </p:cNvSpPr>
          <p:nvPr>
            <p:ph type="sldNum" sz="quarter" idx="5"/>
          </p:nvPr>
        </p:nvSpPr>
        <p:spPr>
          <a:noFill/>
        </p:spPr>
        <p:txBody>
          <a:bodyPr/>
          <a:lstStyle/>
          <a:p>
            <a:fld id="{BD59C725-448F-BC4C-B553-22F2D8231C1B}" type="slidenum">
              <a:rPr lang="en-AU" smtClean="0"/>
              <a:pPr/>
              <a:t>29</a:t>
            </a:fld>
            <a:endParaRPr lang="en-AU"/>
          </a:p>
        </p:txBody>
      </p:sp>
    </p:spTree>
    <p:extLst>
      <p:ext uri="{BB962C8B-B14F-4D97-AF65-F5344CB8AC3E}">
        <p14:creationId xmlns:p14="http://schemas.microsoft.com/office/powerpoint/2010/main" val="2704187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Least Privilege</a:t>
            </a:r>
          </a:p>
          <a:p>
            <a:r>
              <a:rPr lang="en-US" dirty="0"/>
              <a:t>Users are given permissions selectively such that they are not given more permission than is necessary to perform their duties.</a:t>
            </a:r>
          </a:p>
          <a:p>
            <a:endParaRPr lang="en-US" dirty="0"/>
          </a:p>
          <a:p>
            <a:r>
              <a:rPr lang="en-US" dirty="0">
                <a:ea typeface="Times New Roman"/>
              </a:rPr>
              <a:t>Prevents the issue of the user to perform unnecessary and potentially harmful actions.</a:t>
            </a:r>
            <a:endParaRPr lang="en-US" dirty="0"/>
          </a:p>
          <a:p>
            <a:pPr lvl="2"/>
            <a:r>
              <a:rPr lang="en-US" dirty="0"/>
              <a:t>Achieved through task instances</a:t>
            </a:r>
          </a:p>
          <a:p>
            <a:pPr lvl="3"/>
            <a:r>
              <a:rPr lang="en-US" dirty="0"/>
              <a:t>Access permission starts when the task is initiated and the access control permissions are revoked when the task is completed.</a:t>
            </a:r>
          </a:p>
          <a:p>
            <a:pPr lvl="3"/>
            <a:r>
              <a:rPr lang="en-US" dirty="0"/>
              <a:t>Task instance is created for each user and the user gets to see only certain information.</a:t>
            </a:r>
          </a:p>
          <a:p>
            <a:pPr lvl="3"/>
            <a:r>
              <a:rPr lang="en-US" dirty="0"/>
              <a:t>Fine grained access control.</a:t>
            </a:r>
          </a:p>
        </p:txBody>
      </p:sp>
      <p:sp>
        <p:nvSpPr>
          <p:cNvPr id="4" name="Slide Number Placeholder 3"/>
          <p:cNvSpPr>
            <a:spLocks noGrp="1"/>
          </p:cNvSpPr>
          <p:nvPr>
            <p:ph type="sldNum" sz="quarter" idx="10"/>
          </p:nvPr>
        </p:nvSpPr>
        <p:spPr/>
        <p:txBody>
          <a:bodyPr/>
          <a:lstStyle/>
          <a:p>
            <a:fld id="{EBC550D7-A3F2-43DD-A01E-887E29F04582}" type="slidenum">
              <a:rPr lang="en-US" smtClean="0"/>
              <a:pPr/>
              <a:t>30</a:t>
            </a:fld>
            <a:endParaRPr lang="en-US"/>
          </a:p>
        </p:txBody>
      </p:sp>
    </p:spTree>
    <p:extLst>
      <p:ext uri="{BB962C8B-B14F-4D97-AF65-F5344CB8AC3E}">
        <p14:creationId xmlns:p14="http://schemas.microsoft.com/office/powerpoint/2010/main" val="1191520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C66C1E7-2ED8-B84B-84CD-65BD503AEB24}" type="slidenum">
              <a:rPr lang="en-AU"/>
              <a:pPr/>
              <a:t>3</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t>Figure 4.1 shows a broader context of access control. In addition to access</a:t>
            </a:r>
          </a:p>
          <a:p>
            <a:pPr eaLnBrk="1" hangingPunct="1"/>
            <a:r>
              <a:rPr lang="en-US" dirty="0"/>
              <a:t>control, this context involves the following entities and functions:</a:t>
            </a:r>
          </a:p>
          <a:p>
            <a:pPr eaLnBrk="1" hangingPunct="1"/>
            <a:endParaRPr lang="en-US" dirty="0"/>
          </a:p>
          <a:p>
            <a:pPr eaLnBrk="1" hangingPunct="1"/>
            <a:r>
              <a:rPr lang="en-US" dirty="0"/>
              <a:t>• </a:t>
            </a:r>
            <a:r>
              <a:rPr lang="en-US" b="1" dirty="0"/>
              <a:t>Authentication: Verification that the credentials of a user or other system</a:t>
            </a:r>
          </a:p>
          <a:p>
            <a:pPr eaLnBrk="1" hangingPunct="1"/>
            <a:r>
              <a:rPr lang="en-US" dirty="0"/>
              <a:t>entity are valid.</a:t>
            </a:r>
          </a:p>
          <a:p>
            <a:pPr eaLnBrk="1" hangingPunct="1"/>
            <a:endParaRPr lang="en-US" dirty="0"/>
          </a:p>
          <a:p>
            <a:pPr eaLnBrk="1" hangingPunct="1"/>
            <a:r>
              <a:rPr lang="en-US" b="1" dirty="0"/>
              <a:t>Authorization: The granting of a right or permission to a system entity to</a:t>
            </a:r>
          </a:p>
          <a:p>
            <a:pPr eaLnBrk="1" hangingPunct="1"/>
            <a:r>
              <a:rPr lang="en-US" dirty="0"/>
              <a:t>access a system resource. This function determines who is trusted for a given</a:t>
            </a:r>
          </a:p>
          <a:p>
            <a:pPr eaLnBrk="1" hangingPunct="1"/>
            <a:r>
              <a:rPr lang="en-US" dirty="0"/>
              <a:t>purpose.</a:t>
            </a:r>
          </a:p>
          <a:p>
            <a:pPr eaLnBrk="1" hangingPunct="1"/>
            <a:endParaRPr lang="en-US" dirty="0"/>
          </a:p>
          <a:p>
            <a:pPr eaLnBrk="1" hangingPunct="1"/>
            <a:r>
              <a:rPr lang="en-US" dirty="0"/>
              <a:t>• </a:t>
            </a:r>
            <a:r>
              <a:rPr lang="en-US" b="1" dirty="0"/>
              <a:t>Audit: An independent review and examination of system records and activities</a:t>
            </a:r>
          </a:p>
          <a:p>
            <a:pPr eaLnBrk="1" hangingPunct="1"/>
            <a:r>
              <a:rPr lang="en-US" dirty="0"/>
              <a:t>in order to test for adequacy of system controls, to ensure compliance with</a:t>
            </a:r>
          </a:p>
          <a:p>
            <a:pPr eaLnBrk="1" hangingPunct="1"/>
            <a:r>
              <a:rPr lang="en-US" dirty="0"/>
              <a:t>established policy and operational procedures, to detect breaches in security,</a:t>
            </a:r>
          </a:p>
          <a:p>
            <a:pPr eaLnBrk="1" hangingPunct="1"/>
            <a:r>
              <a:rPr lang="en-US" dirty="0"/>
              <a:t>and to recommend any indicated changes in control, policy and procedures.</a:t>
            </a:r>
          </a:p>
          <a:p>
            <a:pPr eaLnBrk="1" hangingPunct="1"/>
            <a:endParaRPr lang="en-US" dirty="0"/>
          </a:p>
          <a:p>
            <a:pPr eaLnBrk="1" hangingPunct="1"/>
            <a:r>
              <a:rPr lang="en-US" dirty="0"/>
              <a:t>An access control mechanism mediates between a user (or a process executing</a:t>
            </a:r>
          </a:p>
          <a:p>
            <a:pPr eaLnBrk="1" hangingPunct="1"/>
            <a:r>
              <a:rPr lang="en-US" dirty="0"/>
              <a:t>on behalf of a user) and system resources, such as applications, operating systems,</a:t>
            </a:r>
          </a:p>
          <a:p>
            <a:pPr eaLnBrk="1" hangingPunct="1"/>
            <a:r>
              <a:rPr lang="en-US" dirty="0"/>
              <a:t>firewalls, routers, files, and databases. The system must first authenticate an entity</a:t>
            </a:r>
          </a:p>
          <a:p>
            <a:pPr eaLnBrk="1" hangingPunct="1"/>
            <a:r>
              <a:rPr lang="en-US" dirty="0"/>
              <a:t>seeking access. Typically, the authentication function determines whether the user</a:t>
            </a:r>
          </a:p>
          <a:p>
            <a:pPr eaLnBrk="1" hangingPunct="1"/>
            <a:r>
              <a:rPr lang="en-US" dirty="0"/>
              <a:t>is permitted to access the system at all. Then the access control function determines</a:t>
            </a:r>
          </a:p>
          <a:p>
            <a:pPr eaLnBrk="1" hangingPunct="1"/>
            <a:r>
              <a:rPr lang="en-US" dirty="0"/>
              <a:t>if the specific requested access by this user is permitted. A security administrator</a:t>
            </a:r>
          </a:p>
          <a:p>
            <a:pPr eaLnBrk="1" hangingPunct="1"/>
            <a:r>
              <a:rPr lang="en-US" dirty="0"/>
              <a:t>maintains an authorization database that specifies what type of access to which</a:t>
            </a:r>
          </a:p>
          <a:p>
            <a:pPr eaLnBrk="1" hangingPunct="1"/>
            <a:r>
              <a:rPr lang="en-US" dirty="0"/>
              <a:t>resources is allowed for this user. The access control function consults this database</a:t>
            </a:r>
          </a:p>
          <a:p>
            <a:pPr eaLnBrk="1" hangingPunct="1"/>
            <a:r>
              <a:rPr lang="en-US" dirty="0"/>
              <a:t>to determine whether to grant access. An auditing function monitors and keeps a</a:t>
            </a:r>
          </a:p>
          <a:p>
            <a:pPr eaLnBrk="1" hangingPunct="1"/>
            <a:r>
              <a:rPr lang="en-US" dirty="0"/>
              <a:t>record of user accesses to system resources.</a:t>
            </a:r>
          </a:p>
          <a:p>
            <a:pPr eaLnBrk="1" hangingPunct="1"/>
            <a:endParaRPr lang="en-US" dirty="0"/>
          </a:p>
          <a:p>
            <a:pPr eaLnBrk="1" hangingPunct="1"/>
            <a:r>
              <a:rPr lang="en-US" dirty="0"/>
              <a:t>In the simple model of Figure 4.1, the access control function is shown as</a:t>
            </a:r>
          </a:p>
          <a:p>
            <a:pPr eaLnBrk="1" hangingPunct="1"/>
            <a:r>
              <a:rPr lang="en-US" dirty="0"/>
              <a:t>a single logical module. In practice, a number of components may cooperatively</a:t>
            </a:r>
          </a:p>
          <a:p>
            <a:pPr eaLnBrk="1" hangingPunct="1"/>
            <a:r>
              <a:rPr lang="en-US" dirty="0"/>
              <a:t>share the access control function. All operating systems have at least a rudimentary,</a:t>
            </a:r>
          </a:p>
          <a:p>
            <a:pPr eaLnBrk="1" hangingPunct="1"/>
            <a:r>
              <a:rPr lang="en-US" dirty="0"/>
              <a:t>and in many cases a quite robust, access control component. Add-on security</a:t>
            </a:r>
          </a:p>
          <a:p>
            <a:pPr eaLnBrk="1" hangingPunct="1"/>
            <a:r>
              <a:rPr lang="en-US" dirty="0"/>
              <a:t>packages can supplement the native access control capabilities of the OS. Particular</a:t>
            </a:r>
          </a:p>
          <a:p>
            <a:pPr eaLnBrk="1" hangingPunct="1"/>
            <a:r>
              <a:rPr lang="en-US" dirty="0"/>
              <a:t>applications or utilities, such as a database management system, also incorporate</a:t>
            </a:r>
          </a:p>
          <a:p>
            <a:pPr eaLnBrk="1" hangingPunct="1"/>
            <a:r>
              <a:rPr lang="en-US" dirty="0"/>
              <a:t>access control functions. External devices, such as firewalls, can also provide access</a:t>
            </a:r>
          </a:p>
          <a:p>
            <a:pPr eaLnBrk="1" hangingPunct="1"/>
            <a:r>
              <a:rPr lang="en-US" dirty="0"/>
              <a:t>control services.</a:t>
            </a:r>
            <a:endParaRPr lang="en-US" dirty="0">
              <a:latin typeface="Times New Roman" pitchFamily="-110" charset="0"/>
            </a:endParaRPr>
          </a:p>
        </p:txBody>
      </p:sp>
    </p:spTree>
    <p:extLst>
      <p:ext uri="{BB962C8B-B14F-4D97-AF65-F5344CB8AC3E}">
        <p14:creationId xmlns:p14="http://schemas.microsoft.com/office/powerpoint/2010/main" val="1009224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538" eaLnBrk="1" fontAlgn="auto" hangingPunct="1">
              <a:spcBef>
                <a:spcPts val="0"/>
              </a:spcBef>
              <a:spcAft>
                <a:spcPts val="0"/>
              </a:spcAft>
              <a:defRPr/>
            </a:pPr>
            <a:endParaRPr lang="en-US" dirty="0"/>
          </a:p>
          <a:p>
            <a:endParaRPr lang="en-US" dirty="0"/>
          </a:p>
        </p:txBody>
      </p:sp>
      <p:sp>
        <p:nvSpPr>
          <p:cNvPr id="4" name="Slide Number Placeholder 3"/>
          <p:cNvSpPr>
            <a:spLocks noGrp="1"/>
          </p:cNvSpPr>
          <p:nvPr>
            <p:ph type="sldNum" sz="quarter" idx="10"/>
          </p:nvPr>
        </p:nvSpPr>
        <p:spPr/>
        <p:txBody>
          <a:bodyPr/>
          <a:lstStyle/>
          <a:p>
            <a:fld id="{EBC550D7-A3F2-43DD-A01E-887E29F04582}" type="slidenum">
              <a:rPr lang="en-US" smtClean="0"/>
              <a:pPr/>
              <a:t>31</a:t>
            </a:fld>
            <a:endParaRPr lang="en-US"/>
          </a:p>
        </p:txBody>
      </p:sp>
    </p:spTree>
    <p:extLst>
      <p:ext uri="{BB962C8B-B14F-4D97-AF65-F5344CB8AC3E}">
        <p14:creationId xmlns:p14="http://schemas.microsoft.com/office/powerpoint/2010/main" val="24859708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538" eaLnBrk="1" fontAlgn="auto" hangingPunct="1">
              <a:spcBef>
                <a:spcPts val="0"/>
              </a:spcBef>
              <a:spcAft>
                <a:spcPts val="0"/>
              </a:spcAft>
              <a:defRPr/>
            </a:pPr>
            <a:endParaRPr lang="en-US" dirty="0"/>
          </a:p>
          <a:p>
            <a:endParaRPr lang="en-US" dirty="0"/>
          </a:p>
        </p:txBody>
      </p:sp>
      <p:sp>
        <p:nvSpPr>
          <p:cNvPr id="4" name="Slide Number Placeholder 3"/>
          <p:cNvSpPr>
            <a:spLocks noGrp="1"/>
          </p:cNvSpPr>
          <p:nvPr>
            <p:ph type="sldNum" sz="quarter" idx="10"/>
          </p:nvPr>
        </p:nvSpPr>
        <p:spPr/>
        <p:txBody>
          <a:bodyPr/>
          <a:lstStyle/>
          <a:p>
            <a:fld id="{EBC550D7-A3F2-43DD-A01E-887E29F04582}" type="slidenum">
              <a:rPr lang="en-US" smtClean="0"/>
              <a:pPr/>
              <a:t>32</a:t>
            </a:fld>
            <a:endParaRPr lang="en-US"/>
          </a:p>
        </p:txBody>
      </p:sp>
    </p:spTree>
    <p:extLst>
      <p:ext uri="{BB962C8B-B14F-4D97-AF65-F5344CB8AC3E}">
        <p14:creationId xmlns:p14="http://schemas.microsoft.com/office/powerpoint/2010/main" val="43663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538" eaLnBrk="1" fontAlgn="auto" hangingPunct="1">
              <a:spcBef>
                <a:spcPts val="0"/>
              </a:spcBef>
              <a:spcAft>
                <a:spcPts val="0"/>
              </a:spcAft>
              <a:defRPr/>
            </a:pPr>
            <a:endParaRPr lang="en-US" dirty="0"/>
          </a:p>
          <a:p>
            <a:endParaRPr lang="en-US" dirty="0"/>
          </a:p>
        </p:txBody>
      </p:sp>
      <p:sp>
        <p:nvSpPr>
          <p:cNvPr id="4" name="Slide Number Placeholder 3"/>
          <p:cNvSpPr>
            <a:spLocks noGrp="1"/>
          </p:cNvSpPr>
          <p:nvPr>
            <p:ph type="sldNum" sz="quarter" idx="10"/>
          </p:nvPr>
        </p:nvSpPr>
        <p:spPr/>
        <p:txBody>
          <a:bodyPr/>
          <a:lstStyle/>
          <a:p>
            <a:fld id="{EBC550D7-A3F2-43DD-A01E-887E29F04582}" type="slidenum">
              <a:rPr lang="en-US" smtClean="0"/>
              <a:pPr/>
              <a:t>33</a:t>
            </a:fld>
            <a:endParaRPr lang="en-US"/>
          </a:p>
        </p:txBody>
      </p:sp>
    </p:spTree>
    <p:extLst>
      <p:ext uri="{BB962C8B-B14F-4D97-AF65-F5344CB8AC3E}">
        <p14:creationId xmlns:p14="http://schemas.microsoft.com/office/powerpoint/2010/main" val="4252103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538" eaLnBrk="1" fontAlgn="auto" hangingPunct="1">
              <a:spcBef>
                <a:spcPts val="0"/>
              </a:spcBef>
              <a:spcAft>
                <a:spcPts val="0"/>
              </a:spcAft>
              <a:defRPr/>
            </a:pPr>
            <a:endParaRPr lang="en-US" dirty="0"/>
          </a:p>
          <a:p>
            <a:endParaRPr lang="en-US" dirty="0"/>
          </a:p>
        </p:txBody>
      </p:sp>
      <p:sp>
        <p:nvSpPr>
          <p:cNvPr id="4" name="Slide Number Placeholder 3"/>
          <p:cNvSpPr>
            <a:spLocks noGrp="1"/>
          </p:cNvSpPr>
          <p:nvPr>
            <p:ph type="sldNum" sz="quarter" idx="10"/>
          </p:nvPr>
        </p:nvSpPr>
        <p:spPr/>
        <p:txBody>
          <a:bodyPr/>
          <a:lstStyle/>
          <a:p>
            <a:fld id="{EBC550D7-A3F2-43DD-A01E-887E29F04582}" type="slidenum">
              <a:rPr lang="en-US" smtClean="0"/>
              <a:pPr/>
              <a:t>34</a:t>
            </a:fld>
            <a:endParaRPr lang="en-US"/>
          </a:p>
        </p:txBody>
      </p:sp>
    </p:spTree>
    <p:extLst>
      <p:ext uri="{BB962C8B-B14F-4D97-AF65-F5344CB8AC3E}">
        <p14:creationId xmlns:p14="http://schemas.microsoft.com/office/powerpoint/2010/main" val="306456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538" eaLnBrk="1" fontAlgn="auto" hangingPunct="1">
              <a:spcBef>
                <a:spcPts val="0"/>
              </a:spcBef>
              <a:spcAft>
                <a:spcPts val="0"/>
              </a:spcAft>
              <a:defRPr/>
            </a:pPr>
            <a:endParaRPr lang="en-US" dirty="0"/>
          </a:p>
          <a:p>
            <a:endParaRPr lang="en-US" dirty="0"/>
          </a:p>
        </p:txBody>
      </p:sp>
      <p:sp>
        <p:nvSpPr>
          <p:cNvPr id="4" name="Slide Number Placeholder 3"/>
          <p:cNvSpPr>
            <a:spLocks noGrp="1"/>
          </p:cNvSpPr>
          <p:nvPr>
            <p:ph type="sldNum" sz="quarter" idx="10"/>
          </p:nvPr>
        </p:nvSpPr>
        <p:spPr/>
        <p:txBody>
          <a:bodyPr/>
          <a:lstStyle/>
          <a:p>
            <a:fld id="{EBC550D7-A3F2-43DD-A01E-887E29F04582}" type="slidenum">
              <a:rPr lang="en-US" smtClean="0"/>
              <a:pPr/>
              <a:t>35</a:t>
            </a:fld>
            <a:endParaRPr lang="en-US"/>
          </a:p>
        </p:txBody>
      </p:sp>
    </p:spTree>
    <p:extLst>
      <p:ext uri="{BB962C8B-B14F-4D97-AF65-F5344CB8AC3E}">
        <p14:creationId xmlns:p14="http://schemas.microsoft.com/office/powerpoint/2010/main" val="3160246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36</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a:latin typeface="Times New Roman" pitchFamily="-107" charset="0"/>
              </a:rPr>
              <a:t>Chapter 3 </a:t>
            </a:r>
            <a:r>
              <a:rPr lang="en-US" dirty="0">
                <a:latin typeface="Times New Roman" pitchFamily="-107" charset="0"/>
              </a:rPr>
              <a:t>summary.</a:t>
            </a:r>
          </a:p>
        </p:txBody>
      </p:sp>
    </p:spTree>
    <p:extLst>
      <p:ext uri="{BB962C8B-B14F-4D97-AF65-F5344CB8AC3E}">
        <p14:creationId xmlns:p14="http://schemas.microsoft.com/office/powerpoint/2010/main" val="1193552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A23D415-03AD-4749-9717-E66872E9B2DD}" type="slidenum">
              <a:rPr lang="en-AU"/>
              <a:pPr/>
              <a:t>4</a:t>
            </a:fld>
            <a:endParaRPr lang="en-AU"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p:txBody>
      </p:sp>
    </p:spTree>
    <p:extLst>
      <p:ext uri="{BB962C8B-B14F-4D97-AF65-F5344CB8AC3E}">
        <p14:creationId xmlns:p14="http://schemas.microsoft.com/office/powerpoint/2010/main" val="16983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3DC452E-A0ED-BE41-B448-B29A356FBA95}" type="slidenum">
              <a:rPr lang="en-AU"/>
              <a:pPr/>
              <a:t>5</a:t>
            </a:fld>
            <a:endParaRPr lang="en-AU"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a:t>RFC 2828 defines user authentication as follows:</a:t>
            </a:r>
          </a:p>
          <a:p>
            <a:pPr eaLnBrk="1" hangingPunct="1"/>
            <a:endParaRPr lang="en-US" dirty="0"/>
          </a:p>
          <a:p>
            <a:pPr eaLnBrk="1" hangingPunct="1"/>
            <a:r>
              <a:rPr lang="en-US" dirty="0"/>
              <a:t>The process of verifying an identity claimed by or for a system entity. </a:t>
            </a:r>
            <a:endParaRPr lang="en-US" dirty="0">
              <a:latin typeface="Times New Roman" pitchFamily="-110" charset="0"/>
            </a:endParaRPr>
          </a:p>
        </p:txBody>
      </p:sp>
    </p:spTree>
    <p:extLst>
      <p:ext uri="{BB962C8B-B14F-4D97-AF65-F5344CB8AC3E}">
        <p14:creationId xmlns:p14="http://schemas.microsoft.com/office/powerpoint/2010/main" val="142421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3DC452E-A0ED-BE41-B448-B29A356FBA95}" type="slidenum">
              <a:rPr lang="en-AU"/>
              <a:pPr/>
              <a:t>6</a:t>
            </a:fld>
            <a:endParaRPr lang="en-AU"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a:t>RFC 2828 defines user authentication as follows:</a:t>
            </a:r>
          </a:p>
          <a:p>
            <a:pPr eaLnBrk="1" hangingPunct="1"/>
            <a:endParaRPr lang="en-US" dirty="0"/>
          </a:p>
          <a:p>
            <a:pPr eaLnBrk="1" hangingPunct="1"/>
            <a:r>
              <a:rPr lang="en-US" dirty="0"/>
              <a:t>The process of verifying an identity claimed by or for a system entity. </a:t>
            </a:r>
            <a:endParaRPr lang="en-US" dirty="0">
              <a:latin typeface="Times New Roman" pitchFamily="-110" charset="0"/>
            </a:endParaRPr>
          </a:p>
        </p:txBody>
      </p:sp>
    </p:spTree>
    <p:extLst>
      <p:ext uri="{BB962C8B-B14F-4D97-AF65-F5344CB8AC3E}">
        <p14:creationId xmlns:p14="http://schemas.microsoft.com/office/powerpoint/2010/main" val="2582826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43DC452E-A0ED-BE41-B448-B29A356FBA95}" type="slidenum">
              <a:rPr lang="en-AU"/>
              <a:pPr/>
              <a:t>7</a:t>
            </a:fld>
            <a:endParaRPr lang="en-AU"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a:t>RFC 2828 defines user authentication as follows:</a:t>
            </a:r>
          </a:p>
          <a:p>
            <a:pPr eaLnBrk="1" hangingPunct="1"/>
            <a:endParaRPr lang="en-US" dirty="0"/>
          </a:p>
          <a:p>
            <a:pPr eaLnBrk="1" hangingPunct="1"/>
            <a:r>
              <a:rPr lang="en-US" dirty="0"/>
              <a:t>The process of verifying an identity claimed by or for a system entity. </a:t>
            </a:r>
            <a:endParaRPr lang="en-US" dirty="0">
              <a:latin typeface="Times New Roman" pitchFamily="-110" charset="0"/>
            </a:endParaRPr>
          </a:p>
        </p:txBody>
      </p:sp>
    </p:spTree>
    <p:extLst>
      <p:ext uri="{BB962C8B-B14F-4D97-AF65-F5344CB8AC3E}">
        <p14:creationId xmlns:p14="http://schemas.microsoft.com/office/powerpoint/2010/main" val="3550618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B2B41915-133C-7C43-A9A3-C8D1988F6A52}" type="slidenum">
              <a:rPr lang="en-AU"/>
              <a:pPr/>
              <a:t>8</a:t>
            </a:fld>
            <a:endParaRPr lang="en-AU"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a:t>In this subsection, we outline the main forms of attack against password-based</a:t>
            </a:r>
          </a:p>
          <a:p>
            <a:pPr eaLnBrk="1" hangingPunct="1"/>
            <a:r>
              <a:rPr lang="en-US" dirty="0"/>
              <a:t>authentication and briefly outline a countermeasure strategy. The remainder of</a:t>
            </a:r>
          </a:p>
          <a:p>
            <a:pPr eaLnBrk="1" hangingPunct="1"/>
            <a:r>
              <a:rPr lang="en-US" dirty="0"/>
              <a:t>Section 3.2 goes into more detail on the key countermeasures.</a:t>
            </a:r>
          </a:p>
          <a:p>
            <a:pPr eaLnBrk="1" hangingPunct="1"/>
            <a:endParaRPr lang="en-US" dirty="0"/>
          </a:p>
          <a:p>
            <a:pPr eaLnBrk="1" hangingPunct="1"/>
            <a:endParaRPr lang="en-US" dirty="0"/>
          </a:p>
          <a:p>
            <a:pPr eaLnBrk="1" hangingPunct="1"/>
            <a:r>
              <a:rPr lang="en-US" dirty="0"/>
              <a:t>We can identify the following attack strategies:</a:t>
            </a:r>
          </a:p>
          <a:p>
            <a:pPr eaLnBrk="1" hangingPunct="1"/>
            <a:endParaRPr lang="en-US" dirty="0"/>
          </a:p>
          <a:p>
            <a:pPr eaLnBrk="1" hangingPunct="1"/>
            <a:r>
              <a:rPr lang="en-US" dirty="0"/>
              <a:t>• </a:t>
            </a:r>
            <a:r>
              <a:rPr lang="en-US" b="1" dirty="0"/>
              <a:t>Offline dictionary attack: Typically, strong access controls are used to protect</a:t>
            </a:r>
          </a:p>
          <a:p>
            <a:pPr eaLnBrk="1" hangingPunct="1"/>
            <a:r>
              <a:rPr lang="en-US" dirty="0"/>
              <a:t>the system’s password file. However, experience shows that determined</a:t>
            </a:r>
          </a:p>
          <a:p>
            <a:pPr eaLnBrk="1" hangingPunct="1"/>
            <a:r>
              <a:rPr lang="en-US" dirty="0"/>
              <a:t>hackers can frequently bypass such controls and gain access to the file. The</a:t>
            </a:r>
          </a:p>
          <a:p>
            <a:pPr eaLnBrk="1" hangingPunct="1"/>
            <a:r>
              <a:rPr lang="en-US" dirty="0"/>
              <a:t>attacker obtains the system password file and compares the password hashes</a:t>
            </a:r>
          </a:p>
          <a:p>
            <a:pPr eaLnBrk="1" hangingPunct="1"/>
            <a:r>
              <a:rPr lang="en-US" dirty="0"/>
              <a:t>against hashes of commonly used passwords. If a match is found, the attacker</a:t>
            </a:r>
          </a:p>
          <a:p>
            <a:pPr eaLnBrk="1" hangingPunct="1"/>
            <a:r>
              <a:rPr lang="en-US" dirty="0"/>
              <a:t>can gain access by that ID/password combination. </a:t>
            </a:r>
          </a:p>
          <a:p>
            <a:pPr eaLnBrk="1" hangingPunct="1"/>
            <a:endParaRPr lang="en-US" dirty="0"/>
          </a:p>
          <a:p>
            <a:pPr eaLnBrk="1" hangingPunct="1"/>
            <a:r>
              <a:rPr lang="en-US" dirty="0"/>
              <a:t>• </a:t>
            </a:r>
            <a:r>
              <a:rPr lang="en-US" b="1" dirty="0"/>
              <a:t>Specific account attack: The attacker targets a specific account and submits</a:t>
            </a:r>
          </a:p>
          <a:p>
            <a:pPr eaLnBrk="1" hangingPunct="1"/>
            <a:r>
              <a:rPr lang="en-US" dirty="0"/>
              <a:t>password guesses until the correct password is discovered. </a:t>
            </a:r>
          </a:p>
          <a:p>
            <a:pPr eaLnBrk="1" hangingPunct="1"/>
            <a:endParaRPr lang="en-US" dirty="0"/>
          </a:p>
          <a:p>
            <a:pPr eaLnBrk="1" hangingPunct="1"/>
            <a:r>
              <a:rPr lang="en-US" dirty="0"/>
              <a:t>• </a:t>
            </a:r>
            <a:r>
              <a:rPr lang="en-US" b="1" dirty="0"/>
              <a:t>Popular password attack: A variation of the preceding attack is to use a popular</a:t>
            </a:r>
          </a:p>
          <a:p>
            <a:pPr eaLnBrk="1" hangingPunct="1"/>
            <a:r>
              <a:rPr lang="en-US" dirty="0"/>
              <a:t>password and try it against a wide range of user IDs. A user’s tendency</a:t>
            </a:r>
          </a:p>
          <a:p>
            <a:pPr eaLnBrk="1" hangingPunct="1"/>
            <a:r>
              <a:rPr lang="en-US" dirty="0"/>
              <a:t>is to choose a password that is easily remembered; this unfortunately makes</a:t>
            </a:r>
          </a:p>
          <a:p>
            <a:pPr eaLnBrk="1" hangingPunct="1"/>
            <a:r>
              <a:rPr lang="en-US" dirty="0"/>
              <a:t>the password easy to guess. </a:t>
            </a:r>
          </a:p>
          <a:p>
            <a:pPr eaLnBrk="1" hangingPunct="1"/>
            <a:endParaRPr lang="en-US" dirty="0"/>
          </a:p>
          <a:p>
            <a:pPr eaLnBrk="1" hangingPunct="1"/>
            <a:r>
              <a:rPr lang="en-US" dirty="0"/>
              <a:t>• </a:t>
            </a:r>
            <a:r>
              <a:rPr lang="en-US" b="1" dirty="0"/>
              <a:t>Password guessing against single user: The attacker attempts to gain knowledge</a:t>
            </a:r>
          </a:p>
          <a:p>
            <a:pPr eaLnBrk="1" hangingPunct="1"/>
            <a:r>
              <a:rPr lang="en-US" dirty="0"/>
              <a:t>about the account holder and system password policies and uses that</a:t>
            </a:r>
          </a:p>
          <a:p>
            <a:pPr eaLnBrk="1" hangingPunct="1"/>
            <a:r>
              <a:rPr lang="en-US" dirty="0"/>
              <a:t>knowledge to guess the password. </a:t>
            </a:r>
          </a:p>
          <a:p>
            <a:pPr eaLnBrk="1" hangingPunct="1"/>
            <a:endParaRPr lang="en-US" dirty="0"/>
          </a:p>
          <a:p>
            <a:pPr eaLnBrk="1" hangingPunct="1"/>
            <a:r>
              <a:rPr lang="en-US" dirty="0"/>
              <a:t>• </a:t>
            </a:r>
            <a:r>
              <a:rPr lang="en-US" b="1" dirty="0"/>
              <a:t>Workstation hijacking; The attacker waits until a logged-in workstation is</a:t>
            </a:r>
          </a:p>
          <a:p>
            <a:pPr eaLnBrk="1" hangingPunct="1"/>
            <a:r>
              <a:rPr lang="en-US" dirty="0"/>
              <a:t>unattended. </a:t>
            </a:r>
          </a:p>
          <a:p>
            <a:pPr eaLnBrk="1" hangingPunct="1"/>
            <a:endParaRPr lang="en-US" dirty="0"/>
          </a:p>
          <a:p>
            <a:pPr eaLnBrk="1" hangingPunct="1"/>
            <a:r>
              <a:rPr lang="en-US" dirty="0"/>
              <a:t>• </a:t>
            </a:r>
            <a:r>
              <a:rPr lang="en-US" b="1" dirty="0"/>
              <a:t>Exploiting user mistakes: If the system assigns a password, then the user is</a:t>
            </a:r>
          </a:p>
          <a:p>
            <a:pPr eaLnBrk="1" hangingPunct="1"/>
            <a:r>
              <a:rPr lang="en-US" dirty="0"/>
              <a:t>more likely to write it down because it is difficult to remember. This situation</a:t>
            </a:r>
          </a:p>
          <a:p>
            <a:pPr eaLnBrk="1" hangingPunct="1"/>
            <a:r>
              <a:rPr lang="en-US" dirty="0"/>
              <a:t>creates the potential for an adversary to read the written password. A user</a:t>
            </a:r>
          </a:p>
          <a:p>
            <a:pPr eaLnBrk="1" hangingPunct="1"/>
            <a:r>
              <a:rPr lang="en-US" dirty="0"/>
              <a:t>may intentionally share a password, to enable a colleague to share files, for</a:t>
            </a:r>
          </a:p>
          <a:p>
            <a:pPr eaLnBrk="1" hangingPunct="1"/>
            <a:r>
              <a:rPr lang="en-US" dirty="0"/>
              <a:t>example. Also, attackers are frequently successful in obtaining passwords by</a:t>
            </a:r>
          </a:p>
          <a:p>
            <a:pPr eaLnBrk="1" hangingPunct="1"/>
            <a:r>
              <a:rPr lang="en-US" dirty="0"/>
              <a:t>using social engineering tactics that trick the user or an account manager into</a:t>
            </a:r>
          </a:p>
          <a:p>
            <a:pPr eaLnBrk="1" hangingPunct="1"/>
            <a:r>
              <a:rPr lang="en-US" dirty="0"/>
              <a:t>revealing a password. Many computer systems are shipped with preconfigured</a:t>
            </a:r>
          </a:p>
          <a:p>
            <a:pPr eaLnBrk="1" hangingPunct="1"/>
            <a:r>
              <a:rPr lang="en-US" dirty="0"/>
              <a:t>passwords for system administrators. Unless these preconfigured passwords</a:t>
            </a:r>
          </a:p>
          <a:p>
            <a:pPr eaLnBrk="1" hangingPunct="1"/>
            <a:r>
              <a:rPr lang="en-US" dirty="0"/>
              <a:t>are changed, they are easily guessed. </a:t>
            </a:r>
          </a:p>
          <a:p>
            <a:pPr eaLnBrk="1" hangingPunct="1"/>
            <a:endParaRPr lang="en-US" dirty="0"/>
          </a:p>
          <a:p>
            <a:pPr eaLnBrk="1" hangingPunct="1"/>
            <a:r>
              <a:rPr lang="en-US" dirty="0"/>
              <a:t>• </a:t>
            </a:r>
            <a:r>
              <a:rPr lang="en-US" b="1" dirty="0"/>
              <a:t>Exploiting multiple password use. Attacks can also become much more</a:t>
            </a:r>
          </a:p>
          <a:p>
            <a:pPr eaLnBrk="1" hangingPunct="1"/>
            <a:r>
              <a:rPr lang="en-US" dirty="0"/>
              <a:t>effective or damaging if different network devices share the same or a similar</a:t>
            </a:r>
          </a:p>
          <a:p>
            <a:pPr eaLnBrk="1" hangingPunct="1"/>
            <a:r>
              <a:rPr lang="en-US" dirty="0"/>
              <a:t>password for a given user. </a:t>
            </a:r>
          </a:p>
          <a:p>
            <a:pPr eaLnBrk="1" hangingPunct="1"/>
            <a:endParaRPr lang="en-US" dirty="0"/>
          </a:p>
          <a:p>
            <a:pPr eaLnBrk="1" hangingPunct="1"/>
            <a:r>
              <a:rPr lang="en-US" dirty="0"/>
              <a:t>• </a:t>
            </a:r>
            <a:r>
              <a:rPr lang="en-US" b="1" dirty="0"/>
              <a:t>Electronic monitoring: If a password is communicated across a network to</a:t>
            </a:r>
          </a:p>
          <a:p>
            <a:pPr eaLnBrk="1" hangingPunct="1"/>
            <a:r>
              <a:rPr lang="en-US" dirty="0"/>
              <a:t>log on to a remote system, it is vulnerable to eavesdropping. Simple encryption</a:t>
            </a:r>
          </a:p>
          <a:p>
            <a:pPr eaLnBrk="1" hangingPunct="1"/>
            <a:r>
              <a:rPr lang="en-US" dirty="0"/>
              <a:t>will not fix this problem, because the encrypted password is, in effect, the</a:t>
            </a:r>
          </a:p>
          <a:p>
            <a:pPr eaLnBrk="1" hangingPunct="1"/>
            <a:r>
              <a:rPr lang="en-US" dirty="0"/>
              <a:t>password and can be observed and reused by an adversary</a:t>
            </a:r>
            <a:endParaRPr lang="en-US" dirty="0">
              <a:latin typeface="Times New Roman" pitchFamily="-110" charset="0"/>
            </a:endParaRPr>
          </a:p>
        </p:txBody>
      </p:sp>
    </p:spTree>
    <p:extLst>
      <p:ext uri="{BB962C8B-B14F-4D97-AF65-F5344CB8AC3E}">
        <p14:creationId xmlns:p14="http://schemas.microsoft.com/office/powerpoint/2010/main" val="1267624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ED40824-7044-0740-8B94-0B102ADF18B5}" type="slidenum">
              <a:rPr lang="en-AU"/>
              <a:pPr/>
              <a:t>9</a:t>
            </a:fld>
            <a:endParaRPr lang="en-AU" dirty="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dirty="0"/>
              <a:t>Typically, a system that uses password-based authentication maintains a password</a:t>
            </a:r>
          </a:p>
          <a:p>
            <a:pPr eaLnBrk="1" hangingPunct="1"/>
            <a:r>
              <a:rPr lang="en-US" dirty="0"/>
              <a:t>file indexed by user ID. One technique that is typically used is to store not the user’s</a:t>
            </a:r>
          </a:p>
          <a:p>
            <a:pPr eaLnBrk="1" hangingPunct="1"/>
            <a:r>
              <a:rPr lang="en-US" dirty="0"/>
              <a:t>password but a one-way hash function of the password, as described subsequently.</a:t>
            </a:r>
          </a:p>
          <a:p>
            <a:pPr eaLnBrk="1" hangingPunct="1"/>
            <a:endParaRPr lang="en-US" dirty="0">
              <a:latin typeface="Times New Roman" pitchFamily="-110" charset="0"/>
            </a:endParaRPr>
          </a:p>
          <a:p>
            <a:pPr eaLnBrk="1" hangingPunct="1"/>
            <a:r>
              <a:rPr lang="en-US" dirty="0"/>
              <a:t>• </a:t>
            </a:r>
            <a:r>
              <a:rPr lang="en-US" b="1" dirty="0"/>
              <a:t>Offline dictionary attack:  </a:t>
            </a:r>
            <a:r>
              <a:rPr lang="en-US" dirty="0"/>
              <a:t>Countermeasures include</a:t>
            </a:r>
          </a:p>
          <a:p>
            <a:pPr eaLnBrk="1" hangingPunct="1"/>
            <a:r>
              <a:rPr lang="en-US" dirty="0"/>
              <a:t>controls to prevent unauthorized access to the password file, intrusion detection</a:t>
            </a:r>
          </a:p>
          <a:p>
            <a:pPr eaLnBrk="1" hangingPunct="1"/>
            <a:r>
              <a:rPr lang="en-US" dirty="0"/>
              <a:t>measures to identify a compromise, and rapid reissuance of passwords</a:t>
            </a:r>
          </a:p>
          <a:p>
            <a:pPr eaLnBrk="1" hangingPunct="1"/>
            <a:r>
              <a:rPr lang="en-US" dirty="0"/>
              <a:t>should the password file be compromised.</a:t>
            </a:r>
          </a:p>
          <a:p>
            <a:pPr eaLnBrk="1" hangingPunct="1"/>
            <a:endParaRPr lang="en-US" dirty="0"/>
          </a:p>
          <a:p>
            <a:pPr eaLnBrk="1" hangingPunct="1"/>
            <a:r>
              <a:rPr lang="en-US" dirty="0"/>
              <a:t>• </a:t>
            </a:r>
            <a:r>
              <a:rPr lang="en-US" b="1" dirty="0"/>
              <a:t>Specific account attack: </a:t>
            </a:r>
            <a:r>
              <a:rPr lang="en-US" dirty="0"/>
              <a:t>The standard countermeasure</a:t>
            </a:r>
          </a:p>
          <a:p>
            <a:pPr eaLnBrk="1" hangingPunct="1"/>
            <a:r>
              <a:rPr lang="en-US" dirty="0"/>
              <a:t>is an account lockout mechanism, which locks out access to the</a:t>
            </a:r>
          </a:p>
          <a:p>
            <a:pPr eaLnBrk="1" hangingPunct="1"/>
            <a:r>
              <a:rPr lang="en-US" dirty="0"/>
              <a:t>account after a number of failed login attempts. Typical practice is no more</a:t>
            </a:r>
          </a:p>
          <a:p>
            <a:pPr eaLnBrk="1" hangingPunct="1"/>
            <a:r>
              <a:rPr lang="en-US" dirty="0"/>
              <a:t>than five access attempts.</a:t>
            </a:r>
          </a:p>
          <a:p>
            <a:pPr eaLnBrk="1" hangingPunct="1"/>
            <a:endParaRPr lang="en-US" dirty="0"/>
          </a:p>
          <a:p>
            <a:pPr eaLnBrk="1" hangingPunct="1"/>
            <a:r>
              <a:rPr lang="en-US" dirty="0"/>
              <a:t>• </a:t>
            </a:r>
            <a:r>
              <a:rPr lang="en-US" b="1" dirty="0"/>
              <a:t>Popular password attack: </a:t>
            </a:r>
            <a:r>
              <a:rPr lang="en-US" dirty="0"/>
              <a:t>Countermeasures include policies to inhibit the</a:t>
            </a:r>
          </a:p>
          <a:p>
            <a:pPr eaLnBrk="1" hangingPunct="1"/>
            <a:r>
              <a:rPr lang="en-US" dirty="0"/>
              <a:t>selection by users of common passwords and scanning the IP addresses of</a:t>
            </a:r>
          </a:p>
          <a:p>
            <a:pPr eaLnBrk="1" hangingPunct="1"/>
            <a:r>
              <a:rPr lang="en-US" dirty="0"/>
              <a:t>authentication requests and client cookies for submission patterns.</a:t>
            </a:r>
          </a:p>
          <a:p>
            <a:pPr eaLnBrk="1" hangingPunct="1"/>
            <a:endParaRPr lang="en-US" dirty="0"/>
          </a:p>
          <a:p>
            <a:pPr eaLnBrk="1" hangingPunct="1"/>
            <a:r>
              <a:rPr lang="en-US" dirty="0"/>
              <a:t>• </a:t>
            </a:r>
            <a:r>
              <a:rPr lang="en-US" b="1" dirty="0"/>
              <a:t>Password guessing against single user: </a:t>
            </a:r>
            <a:r>
              <a:rPr lang="en-US" dirty="0"/>
              <a:t>Countermeasures include training in and</a:t>
            </a:r>
          </a:p>
          <a:p>
            <a:pPr eaLnBrk="1" hangingPunct="1"/>
            <a:r>
              <a:rPr lang="en-US" dirty="0"/>
              <a:t>enforcement of password policies that make passwords difficult to guess.</a:t>
            </a:r>
          </a:p>
          <a:p>
            <a:pPr eaLnBrk="1" hangingPunct="1"/>
            <a:r>
              <a:rPr lang="en-US" dirty="0"/>
              <a:t>Such policies address the secrecy, minimum length of the password, character</a:t>
            </a:r>
          </a:p>
          <a:p>
            <a:pPr eaLnBrk="1" hangingPunct="1"/>
            <a:r>
              <a:rPr lang="en-US" dirty="0"/>
              <a:t>set, prohibition against using well-known user identifiers, and length of time</a:t>
            </a:r>
          </a:p>
          <a:p>
            <a:pPr eaLnBrk="1" hangingPunct="1"/>
            <a:r>
              <a:rPr lang="en-US" dirty="0"/>
              <a:t>before the password must be changed.</a:t>
            </a:r>
          </a:p>
          <a:p>
            <a:pPr eaLnBrk="1" hangingPunct="1"/>
            <a:endParaRPr lang="en-US" dirty="0"/>
          </a:p>
          <a:p>
            <a:pPr eaLnBrk="1" hangingPunct="1"/>
            <a:r>
              <a:rPr lang="en-US" dirty="0"/>
              <a:t>• </a:t>
            </a:r>
            <a:r>
              <a:rPr lang="en-US" b="1" dirty="0"/>
              <a:t>Workstation hijacking; </a:t>
            </a:r>
            <a:r>
              <a:rPr lang="en-US" dirty="0"/>
              <a:t>The standard countermeasure is automatically logging the workstation</a:t>
            </a:r>
          </a:p>
          <a:p>
            <a:pPr eaLnBrk="1" hangingPunct="1"/>
            <a:r>
              <a:rPr lang="en-US" dirty="0"/>
              <a:t>out after a period of inactivity. Intrusion detection schemes can be</a:t>
            </a:r>
          </a:p>
          <a:p>
            <a:pPr eaLnBrk="1" hangingPunct="1"/>
            <a:r>
              <a:rPr lang="en-US" dirty="0"/>
              <a:t>used to detect changes in user behavior.</a:t>
            </a:r>
          </a:p>
          <a:p>
            <a:pPr eaLnBrk="1" hangingPunct="1"/>
            <a:endParaRPr lang="en-US" dirty="0"/>
          </a:p>
          <a:p>
            <a:pPr eaLnBrk="1" hangingPunct="1"/>
            <a:r>
              <a:rPr lang="en-US" dirty="0"/>
              <a:t>• </a:t>
            </a:r>
            <a:r>
              <a:rPr lang="en-US" b="1" dirty="0"/>
              <a:t>Exploiting user mistakes: </a:t>
            </a:r>
            <a:r>
              <a:rPr lang="en-US" dirty="0"/>
              <a:t>Countermeasures include user training,</a:t>
            </a:r>
          </a:p>
          <a:p>
            <a:pPr eaLnBrk="1" hangingPunct="1"/>
            <a:r>
              <a:rPr lang="en-US" dirty="0"/>
              <a:t>intrusion detection, and simpler passwords combined with another authentication</a:t>
            </a:r>
          </a:p>
          <a:p>
            <a:pPr eaLnBrk="1" hangingPunct="1"/>
            <a:r>
              <a:rPr lang="en-US" dirty="0"/>
              <a:t>mechanism.</a:t>
            </a:r>
          </a:p>
          <a:p>
            <a:pPr eaLnBrk="1" hangingPunct="1"/>
            <a:endParaRPr lang="en-US" dirty="0"/>
          </a:p>
          <a:p>
            <a:pPr eaLnBrk="1" hangingPunct="1"/>
            <a:r>
              <a:rPr lang="en-US" dirty="0"/>
              <a:t>• </a:t>
            </a:r>
            <a:r>
              <a:rPr lang="en-US" b="1" dirty="0"/>
              <a:t>Exploiting multiple password use. </a:t>
            </a:r>
            <a:r>
              <a:rPr lang="en-US" dirty="0"/>
              <a:t>Countermeasures include a policy that forbids the</a:t>
            </a:r>
          </a:p>
          <a:p>
            <a:pPr eaLnBrk="1" hangingPunct="1"/>
            <a:r>
              <a:rPr lang="en-US" dirty="0"/>
              <a:t>same or similar password on particular network devices.</a:t>
            </a:r>
          </a:p>
          <a:p>
            <a:pPr eaLnBrk="1" hangingPunct="1"/>
            <a:endParaRPr lang="en-US" dirty="0"/>
          </a:p>
          <a:p>
            <a:pPr eaLnBrk="1" hangingPunct="1"/>
            <a:r>
              <a:rPr lang="en-US" dirty="0"/>
              <a:t>• </a:t>
            </a:r>
            <a:r>
              <a:rPr lang="en-US" b="1" dirty="0"/>
              <a:t>Electronic monitoring: If a password is communicated across a network to</a:t>
            </a:r>
          </a:p>
          <a:p>
            <a:pPr eaLnBrk="1" hangingPunct="1"/>
            <a:r>
              <a:rPr lang="en-US" dirty="0"/>
              <a:t>log on to a remote system, it is vulnerable to eavesdropping. Simple encryption</a:t>
            </a:r>
          </a:p>
          <a:p>
            <a:pPr eaLnBrk="1" hangingPunct="1"/>
            <a:r>
              <a:rPr lang="en-US" dirty="0"/>
              <a:t>will not fix this problem, because the encrypted password is, in effect, the</a:t>
            </a:r>
          </a:p>
          <a:p>
            <a:pPr eaLnBrk="1" hangingPunct="1"/>
            <a:r>
              <a:rPr lang="en-US" dirty="0"/>
              <a:t>password and can be observed and reused by an adversary</a:t>
            </a:r>
            <a:endParaRPr lang="en-US" dirty="0">
              <a:latin typeface="Times New Roman" pitchFamily="-110" charset="0"/>
            </a:endParaRPr>
          </a:p>
          <a:p>
            <a:pPr eaLnBrk="1" hangingPunct="1"/>
            <a:endParaRPr lang="en-US" dirty="0">
              <a:latin typeface="Times New Roman" pitchFamily="-110" charset="0"/>
            </a:endParaRPr>
          </a:p>
        </p:txBody>
      </p:sp>
    </p:spTree>
    <p:extLst>
      <p:ext uri="{BB962C8B-B14F-4D97-AF65-F5344CB8AC3E}">
        <p14:creationId xmlns:p14="http://schemas.microsoft.com/office/powerpoint/2010/main" val="3495540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4724400" y="2133600"/>
            <a:ext cx="4419600" cy="4724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2133600"/>
            <a:ext cx="4724400" cy="4724400"/>
          </a:xfrm>
          <a:prstGeom prst="rect">
            <a:avLst/>
          </a:prstGeom>
          <a:blipFill dpi="0" rotWithShape="1">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0"/>
            <a:ext cx="9144000" cy="21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7" name="Rectangle 6"/>
          <p:cNvSpPr/>
          <p:nvPr/>
        </p:nvSpPr>
        <p:spPr>
          <a:xfrm>
            <a:off x="0" y="0"/>
            <a:ext cx="9144000" cy="838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8" name="Rectangle 7"/>
          <p:cNvSpPr/>
          <p:nvPr/>
        </p:nvSpPr>
        <p:spPr>
          <a:xfrm>
            <a:off x="228600" y="2743200"/>
            <a:ext cx="4343400" cy="3810000"/>
          </a:xfrm>
          <a:prstGeom prst="rect">
            <a:avLst/>
          </a:prstGeom>
          <a:solidFill>
            <a:srgbClr val="002E62">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ctrTitle"/>
          </p:nvPr>
        </p:nvSpPr>
        <p:spPr>
          <a:xfrm>
            <a:off x="304800" y="685801"/>
            <a:ext cx="8610600" cy="1470025"/>
          </a:xfrm>
        </p:spPr>
        <p:txBody>
          <a:bodyPr/>
          <a:lstStyle>
            <a:lvl1pPr>
              <a:defRPr>
                <a:solidFill>
                  <a:srgbClr val="002E62"/>
                </a:solidFill>
              </a:defRPr>
            </a:lvl1pPr>
          </a:lstStyle>
          <a:p>
            <a:r>
              <a:rPr lang="en-US"/>
              <a:t>Click to edit Master title style</a:t>
            </a:r>
            <a:endParaRPr lang="en-US" dirty="0"/>
          </a:p>
        </p:txBody>
      </p:sp>
      <p:sp>
        <p:nvSpPr>
          <p:cNvPr id="3" name="Subtitle 2"/>
          <p:cNvSpPr>
            <a:spLocks noGrp="1"/>
          </p:cNvSpPr>
          <p:nvPr>
            <p:ph type="subTitle" idx="1"/>
          </p:nvPr>
        </p:nvSpPr>
        <p:spPr>
          <a:xfrm>
            <a:off x="4343400" y="3276601"/>
            <a:ext cx="4724400" cy="2590800"/>
          </a:xfrm>
        </p:spPr>
        <p:txBody>
          <a:bodyPr>
            <a:normAutofit/>
          </a:bodyPr>
          <a:lstStyle>
            <a:lvl1pPr marL="0" indent="0" algn="ctr">
              <a:buNone/>
              <a:defRPr sz="28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1028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solidFill>
                <a:schemeClr val="bg1"/>
              </a:solidFill>
            </a:endParaRPr>
          </a:p>
        </p:txBody>
      </p:sp>
      <p:sp>
        <p:nvSpPr>
          <p:cNvPr id="5" name="Rectangle 4"/>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pic>
        <p:nvPicPr>
          <p:cNvPr id="6"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2" name="Title 1"/>
          <p:cNvSpPr>
            <a:spLocks noGrp="1"/>
          </p:cNvSpPr>
          <p:nvPr>
            <p:ph type="title"/>
          </p:nvPr>
        </p:nvSpPr>
        <p:spPr>
          <a:xfrm>
            <a:off x="1752601" y="76200"/>
            <a:ext cx="7239000" cy="1143000"/>
          </a:xfrm>
        </p:spPr>
        <p:txBody>
          <a:bodyPr/>
          <a:lstStyle>
            <a:lvl1pPr algn="l">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1295401"/>
            <a:ext cx="8229600" cy="4830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10"/>
          </p:nvPr>
        </p:nvSpPr>
        <p:spPr/>
        <p:txBody>
          <a:bodyPr/>
          <a:lstStyle>
            <a:lvl1pPr>
              <a:defRPr sz="1200">
                <a:solidFill>
                  <a:schemeClr val="bg1"/>
                </a:solidFill>
              </a:defRPr>
            </a:lvl1pPr>
          </a:lstStyle>
          <a:p>
            <a:pPr>
              <a:defRPr/>
            </a:pPr>
            <a:endParaRPr lang="en-US"/>
          </a:p>
        </p:txBody>
      </p:sp>
      <p:sp>
        <p:nvSpPr>
          <p:cNvPr id="9" name="Slide Number Placeholder 5"/>
          <p:cNvSpPr>
            <a:spLocks noGrp="1"/>
          </p:cNvSpPr>
          <p:nvPr>
            <p:ph type="sldNum" sz="quarter" idx="11"/>
          </p:nvPr>
        </p:nvSpPr>
        <p:spPr/>
        <p:txBody>
          <a:bodyPr/>
          <a:lstStyle>
            <a:lvl1pPr algn="r" eaLnBrk="0" hangingPunct="0">
              <a:defRPr>
                <a:solidFill>
                  <a:schemeClr val="bg1"/>
                </a:solidFill>
              </a:defRPr>
            </a:lvl1pPr>
          </a:lstStyle>
          <a:p>
            <a:pPr>
              <a:defRPr/>
            </a:pPr>
            <a:fld id="{A89A1157-748B-C24F-9525-1F1C6D15AFA0}" type="slidenum">
              <a:rPr lang="en-US" smtClean="0"/>
              <a:pPr>
                <a:defRPr/>
              </a:pPr>
              <a:t>‹#›</a:t>
            </a:fld>
            <a:endParaRPr lang="en-US"/>
          </a:p>
        </p:txBody>
      </p:sp>
    </p:spTree>
    <p:extLst>
      <p:ext uri="{BB962C8B-B14F-4D97-AF65-F5344CB8AC3E}">
        <p14:creationId xmlns:p14="http://schemas.microsoft.com/office/powerpoint/2010/main" val="38757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19812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5" name="Rectangle 4"/>
          <p:cNvSpPr/>
          <p:nvPr/>
        </p:nvSpPr>
        <p:spPr>
          <a:xfrm>
            <a:off x="0" y="1981201"/>
            <a:ext cx="9144000" cy="1295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6" name="Rectangle 5"/>
          <p:cNvSpPr/>
          <p:nvPr/>
        </p:nvSpPr>
        <p:spPr>
          <a:xfrm>
            <a:off x="0" y="3276600"/>
            <a:ext cx="9144000" cy="35814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2" name="Title 1"/>
          <p:cNvSpPr>
            <a:spLocks noGrp="1"/>
          </p:cNvSpPr>
          <p:nvPr>
            <p:ph type="title"/>
          </p:nvPr>
        </p:nvSpPr>
        <p:spPr>
          <a:xfrm>
            <a:off x="722313" y="2338388"/>
            <a:ext cx="7772400" cy="1362075"/>
          </a:xfrm>
        </p:spPr>
        <p:txBody>
          <a:bodyPr anchor="t"/>
          <a:lstStyle>
            <a:lvl1pPr algn="l">
              <a:defRPr sz="4000" b="1" cap="none">
                <a:solidFill>
                  <a:srgbClr val="002E6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838201"/>
            <a:ext cx="7772400" cy="1500187"/>
          </a:xfrm>
        </p:spPr>
        <p:txBody>
          <a:bodyPr anchor="b"/>
          <a:lstStyle>
            <a:lvl1pPr marL="0" indent="0">
              <a:buNone/>
              <a:defRPr sz="2000">
                <a:solidFill>
                  <a:schemeClr val="tx2">
                    <a:lumMod val="75000"/>
                  </a:schemeClr>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74198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1"/>
          <p:cNvSpPr/>
          <p:nvPr/>
        </p:nvSpPr>
        <p:spPr>
          <a:xfrm>
            <a:off x="0" y="334964"/>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a:p>
        </p:txBody>
      </p:sp>
      <p:sp>
        <p:nvSpPr>
          <p:cNvPr id="3" name="Title 1"/>
          <p:cNvSpPr txBox="1">
            <a:spLocks/>
          </p:cNvSpPr>
          <p:nvPr/>
        </p:nvSpPr>
        <p:spPr>
          <a:xfrm>
            <a:off x="1752601" y="76200"/>
            <a:ext cx="7239000" cy="1143000"/>
          </a:xfrm>
          <a:prstGeom prst="rect">
            <a:avLst/>
          </a:prstGeom>
        </p:spPr>
        <p:txBody>
          <a:bodyPr lIns="91435" tIns="45718" rIns="91435" bIns="45718" anchor="ctr">
            <a:normAutofit/>
          </a:bodyPr>
          <a:lstStyle>
            <a:lvl1pPr algn="l">
              <a:defRPr>
                <a:solidFill>
                  <a:schemeClr val="bg1"/>
                </a:solidFill>
              </a:defRPr>
            </a:lvl1pPr>
          </a:lstStyle>
          <a:p>
            <a:pPr eaLnBrk="1" fontAlgn="auto" hangingPunct="1">
              <a:spcBef>
                <a:spcPct val="0"/>
              </a:spcBef>
              <a:spcAft>
                <a:spcPts val="0"/>
              </a:spcAft>
              <a:buFontTx/>
              <a:buNone/>
              <a:defRPr/>
            </a:pPr>
            <a:r>
              <a:rPr kumimoji="0" lang="en-US" sz="4400" dirty="0">
                <a:solidFill>
                  <a:schemeClr val="tx1"/>
                </a:solidFill>
                <a:latin typeface="+mj-lt"/>
                <a:ea typeface="+mj-ea"/>
                <a:cs typeface="+mj-cs"/>
              </a:rPr>
              <a:t>Click to edit Master title style</a:t>
            </a:r>
          </a:p>
        </p:txBody>
      </p:sp>
      <p:pic>
        <p:nvPicPr>
          <p:cNvPr id="4" name="Picture 8" descr="Nevada_N_RG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563"/>
            <a:ext cx="914400" cy="914400"/>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400800"/>
            <a:ext cx="9144000" cy="304800"/>
          </a:xfrm>
          <a:prstGeom prst="rect">
            <a:avLst/>
          </a:prstGeom>
          <a:solidFill>
            <a:srgbClr val="002E6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buFontTx/>
              <a:buNone/>
              <a:defRPr/>
            </a:pPr>
            <a:endParaRPr lang="en-US" dirty="0">
              <a:solidFill>
                <a:schemeClr val="bg1"/>
              </a:solidFill>
            </a:endParaRPr>
          </a:p>
        </p:txBody>
      </p:sp>
      <p:sp>
        <p:nvSpPr>
          <p:cNvPr id="6" name="Rectangle 5"/>
          <p:cNvSpPr/>
          <p:nvPr/>
        </p:nvSpPr>
        <p:spPr>
          <a:xfrm>
            <a:off x="0" y="6705600"/>
            <a:ext cx="9144000" cy="152400"/>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schemeClr val="bg1"/>
              </a:solidFill>
            </a:endParaRPr>
          </a:p>
        </p:txBody>
      </p:sp>
      <p:sp>
        <p:nvSpPr>
          <p:cNvPr id="7" name="Footer Placeholder 4"/>
          <p:cNvSpPr>
            <a:spLocks noGrp="1"/>
          </p:cNvSpPr>
          <p:nvPr>
            <p:ph type="ftr" sz="quarter" idx="10"/>
          </p:nvPr>
        </p:nvSpPr>
        <p:spPr>
          <a:xfrm>
            <a:off x="457200" y="6340476"/>
            <a:ext cx="5638800" cy="365125"/>
          </a:xfrm>
        </p:spPr>
        <p:txBody>
          <a:bodyPr/>
          <a:lstStyle>
            <a:lvl1pPr>
              <a:defRPr sz="1200">
                <a:solidFill>
                  <a:schemeClr val="bg1"/>
                </a:solidFill>
              </a:defRPr>
            </a:lvl1pPr>
          </a:lstStyle>
          <a:p>
            <a:pPr>
              <a:defRPr/>
            </a:pPr>
            <a:endParaRPr lang="en-US"/>
          </a:p>
        </p:txBody>
      </p:sp>
      <p:sp>
        <p:nvSpPr>
          <p:cNvPr id="8" name="Slide Number Placeholder 5"/>
          <p:cNvSpPr>
            <a:spLocks noGrp="1"/>
          </p:cNvSpPr>
          <p:nvPr>
            <p:ph type="sldNum" sz="quarter" idx="11"/>
          </p:nvPr>
        </p:nvSpPr>
        <p:spPr/>
        <p:txBody>
          <a:bodyPr/>
          <a:lstStyle>
            <a:lvl1pPr algn="r" eaLnBrk="0" hangingPunct="0">
              <a:defRPr>
                <a:solidFill>
                  <a:schemeClr val="bg1"/>
                </a:solidFill>
              </a:defRPr>
            </a:lvl1pPr>
          </a:lstStyle>
          <a:p>
            <a:pPr>
              <a:defRPr/>
            </a:pPr>
            <a:fld id="{4B541AE8-BBA1-104F-B4DA-DC3A37E341CA}" type="slidenum">
              <a:rPr lang="en-US" smtClean="0"/>
              <a:pPr>
                <a:defRPr/>
              </a:pPr>
              <a:t>‹#›</a:t>
            </a:fld>
            <a:endParaRPr lang="en-US"/>
          </a:p>
        </p:txBody>
      </p:sp>
    </p:spTree>
    <p:extLst>
      <p:ext uri="{BB962C8B-B14F-4D97-AF65-F5344CB8AC3E}">
        <p14:creationId xmlns:p14="http://schemas.microsoft.com/office/powerpoint/2010/main" val="214604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570663" y="6356350"/>
            <a:ext cx="2133600" cy="365125"/>
          </a:xfrm>
          <a:prstGeom prst="rect">
            <a:avLst/>
          </a:prstGeom>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D92BD161-0728-1F4E-8DB9-0E66518639EC}" type="slidenum">
              <a:rPr lang="en-US"/>
              <a:pPr>
                <a:defRPr/>
              </a:pPr>
              <a:t>‹#›</a:t>
            </a:fld>
            <a:endParaRPr lang="en-US" dirty="0"/>
          </a:p>
        </p:txBody>
      </p:sp>
    </p:spTree>
    <p:extLst>
      <p:ext uri="{BB962C8B-B14F-4D97-AF65-F5344CB8AC3E}">
        <p14:creationId xmlns:p14="http://schemas.microsoft.com/office/powerpoint/2010/main" val="29694282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grpSp>
        <p:nvGrpSpPr>
          <p:cNvPr id="5" name="Group 16"/>
          <p:cNvGrpSpPr>
            <a:grpSpLocks/>
          </p:cNvGrpSpPr>
          <p:nvPr/>
        </p:nvGrpSpPr>
        <p:grpSpPr bwMode="auto">
          <a:xfrm>
            <a:off x="0" y="1584325"/>
            <a:ext cx="9144000" cy="44450"/>
            <a:chOff x="0" y="1613647"/>
            <a:chExt cx="9144000" cy="45291"/>
          </a:xfrm>
        </p:grpSpPr>
        <p:cxnSp>
          <p:nvCxnSpPr>
            <p:cNvPr id="6" name="Straight Connector 5"/>
            <p:cNvCxnSpPr/>
            <p:nvPr/>
          </p:nvCxnSpPr>
          <p:spPr>
            <a:xfrm>
              <a:off x="0" y="1657321"/>
              <a:ext cx="9144000" cy="1617"/>
            </a:xfrm>
            <a:prstGeom prst="line">
              <a:avLst/>
            </a:prstGeom>
            <a:ln w="889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1613647"/>
              <a:ext cx="9144000" cy="161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57200" y="2057401"/>
            <a:ext cx="3931920" cy="3980328"/>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54880" y="2057401"/>
            <a:ext cx="3931920" cy="3980328"/>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a:xfrm>
            <a:off x="6570663" y="6356350"/>
            <a:ext cx="2133600" cy="365125"/>
          </a:xfrm>
          <a:prstGeom prst="rect">
            <a:avLst/>
          </a:prstGeom>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FC234CD5-7590-6C43-B381-47FC1FBAA00B}" type="slidenum">
              <a:rPr lang="en-US"/>
              <a:pPr>
                <a:defRPr/>
              </a:pPr>
              <a:t>‹#›</a:t>
            </a:fld>
            <a:endParaRPr lang="en-US" dirty="0"/>
          </a:p>
        </p:txBody>
      </p:sp>
    </p:spTree>
    <p:extLst>
      <p:ext uri="{BB962C8B-B14F-4D97-AF65-F5344CB8AC3E}">
        <p14:creationId xmlns:p14="http://schemas.microsoft.com/office/powerpoint/2010/main" val="2745861971"/>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7200" y="6356351"/>
            <a:ext cx="5562600" cy="365125"/>
          </a:xfrm>
          <a:prstGeom prst="rect">
            <a:avLst/>
          </a:prstGeom>
        </p:spPr>
        <p:txBody>
          <a:bodyPr vert="horz" lIns="91435" tIns="45718" rIns="91435" bIns="45718" rtlCol="0" anchor="ctr"/>
          <a:lstStyle>
            <a:lvl1pPr algn="l">
              <a:buNone/>
              <a:defRPr kumimoji="0" sz="14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6553200" y="6340476"/>
            <a:ext cx="2133600" cy="365125"/>
          </a:xfrm>
          <a:prstGeom prst="rect">
            <a:avLst/>
          </a:prstGeom>
        </p:spPr>
        <p:txBody>
          <a:bodyPr vert="horz" lIns="91435" tIns="45718" rIns="91435" bIns="45718" rtlCol="0" anchor="ctr"/>
          <a:lstStyle>
            <a:lvl1pPr algn="ctr" eaLnBrk="1" hangingPunct="1">
              <a:buNone/>
              <a:defRPr kumimoji="0" sz="1200">
                <a:solidFill>
                  <a:schemeClr val="tx1">
                    <a:tint val="75000"/>
                  </a:schemeClr>
                </a:solidFill>
              </a:defRPr>
            </a:lvl1pPr>
          </a:lstStyle>
          <a:p>
            <a:pPr>
              <a:defRPr/>
            </a:pPr>
            <a:fld id="{4B541AE8-BBA1-104F-B4DA-DC3A37E341C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4" r:id="rId5"/>
    <p:sldLayoutId id="2147483836" r:id="rId6"/>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p:titleStyle>
    <p:bodyStyle>
      <a:lvl1pPr marL="342882" indent="-342882"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12" indent="-285736"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2942" indent="-228588"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118"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295" indent="-228588"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47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48"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5"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1" indent="-228588" algn="l" defTabSz="91435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9.png"/><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0" y="685801"/>
            <a:ext cx="9144000" cy="1470025"/>
          </a:xfrm>
        </p:spPr>
        <p:txBody>
          <a:bodyPr/>
          <a:lstStyle/>
          <a:p>
            <a:r>
              <a:rPr lang="en-US" dirty="0"/>
              <a:t>Lecture 3</a:t>
            </a:r>
            <a:br>
              <a:rPr lang="en-US" dirty="0"/>
            </a:br>
            <a:r>
              <a:rPr lang="en-US" dirty="0"/>
              <a:t>Access Control Models</a:t>
            </a:r>
          </a:p>
        </p:txBody>
      </p:sp>
      <p:sp>
        <p:nvSpPr>
          <p:cNvPr id="13" name="Subtitle 12"/>
          <p:cNvSpPr>
            <a:spLocks noGrp="1"/>
          </p:cNvSpPr>
          <p:nvPr>
            <p:ph type="subTitle" idx="1"/>
          </p:nvPr>
        </p:nvSpPr>
        <p:spPr>
          <a:xfrm>
            <a:off x="0" y="6453336"/>
            <a:ext cx="9144000" cy="392124"/>
          </a:xfrm>
        </p:spPr>
        <p:txBody>
          <a:bodyPr>
            <a:normAutofit lnSpcReduction="10000"/>
          </a:bodyPr>
          <a:lstStyle/>
          <a:p>
            <a:r>
              <a:rPr lang="en-US" sz="2000" dirty="0"/>
              <a:t>modified from slides of </a:t>
            </a:r>
            <a:r>
              <a:rPr lang="en-US" sz="2000" dirty="0" err="1"/>
              <a:t>Lawrie</a:t>
            </a:r>
            <a:r>
              <a:rPr lang="en-US" sz="2000" dirty="0"/>
              <a:t> Brown</a:t>
            </a:r>
            <a:endParaRPr lang="en-AU" sz="2000" dirty="0"/>
          </a:p>
        </p:txBody>
      </p:sp>
      <p:pic>
        <p:nvPicPr>
          <p:cNvPr id="6" name="Picture 5"/>
          <p:cNvPicPr>
            <a:picLocks noChangeAspect="1"/>
          </p:cNvPicPr>
          <p:nvPr/>
        </p:nvPicPr>
        <p:blipFill>
          <a:blip r:embed="rId3">
            <a:alphaModFix/>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4860032" y="2348880"/>
            <a:ext cx="3063164" cy="39809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0324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idx="4294967295"/>
          </p:nvPr>
        </p:nvSpPr>
        <p:spPr>
          <a:xfrm>
            <a:off x="-252536" y="476672"/>
            <a:ext cx="4211502" cy="3600400"/>
          </a:xfrm>
        </p:spPr>
        <p:txBody>
          <a:bodyPr/>
          <a:lstStyle/>
          <a:p>
            <a:pPr eaLnBrk="1" fontAlgn="auto" hangingPunct="1">
              <a:spcAft>
                <a:spcPts val="0"/>
              </a:spcAft>
              <a:defRPr/>
            </a:pPr>
            <a:r>
              <a:rPr lang="en-US" dirty="0">
                <a:solidFill>
                  <a:schemeClr val="accent1"/>
                </a:solidFill>
                <a:ea typeface="+mj-ea"/>
                <a:cs typeface="+mj-cs"/>
              </a:rPr>
              <a:t>Use of Hashed Passwords</a:t>
            </a:r>
          </a:p>
        </p:txBody>
      </p:sp>
      <p:pic>
        <p:nvPicPr>
          <p:cNvPr id="31748" name="Picture 4"/>
          <p:cNvPicPr>
            <a:picLocks noChangeAspect="1"/>
          </p:cNvPicPr>
          <p:nvPr/>
        </p:nvPicPr>
        <p:blipFill>
          <a:blip r:embed="rId3"/>
          <a:srcRect/>
          <a:stretch>
            <a:fillRect/>
          </a:stretch>
        </p:blipFill>
        <p:spPr bwMode="auto">
          <a:xfrm rot="-337459">
            <a:off x="560749" y="-94029"/>
            <a:ext cx="1676400" cy="1984375"/>
          </a:xfrm>
          <a:prstGeom prst="rect">
            <a:avLst/>
          </a:prstGeom>
          <a:noFill/>
          <a:ln w="9525">
            <a:noFill/>
            <a:miter lim="800000"/>
            <a:headEnd/>
            <a:tailEnd/>
          </a:ln>
        </p:spPr>
      </p:pic>
      <p:sp>
        <p:nvSpPr>
          <p:cNvPr id="2" name="TextBox 1"/>
          <p:cNvSpPr txBox="1"/>
          <p:nvPr/>
        </p:nvSpPr>
        <p:spPr>
          <a:xfrm>
            <a:off x="107504" y="3120057"/>
            <a:ext cx="3600400" cy="3693319"/>
          </a:xfrm>
          <a:prstGeom prst="rect">
            <a:avLst/>
          </a:prstGeom>
          <a:noFill/>
        </p:spPr>
        <p:txBody>
          <a:bodyPr wrap="square" rtlCol="0">
            <a:spAutoFit/>
          </a:bodyPr>
          <a:lstStyle/>
          <a:p>
            <a:pPr marL="285750" indent="-285750">
              <a:buFont typeface="Arial" pitchFamily="34" charset="0"/>
              <a:buChar char="•"/>
            </a:pPr>
            <a:r>
              <a:rPr lang="en-US" dirty="0"/>
              <a:t>prevents duplicate passwords from being visible in the password file. </a:t>
            </a:r>
          </a:p>
          <a:p>
            <a:pPr marL="285750" indent="-285750">
              <a:buFont typeface="Arial" pitchFamily="34" charset="0"/>
              <a:buChar char="•"/>
            </a:pPr>
            <a:r>
              <a:rPr lang="en-US" dirty="0"/>
              <a:t>greatly increases the difficulty of offline dictionary attacks. For a salt of length </a:t>
            </a:r>
            <a:r>
              <a:rPr lang="en-US" i="1" dirty="0"/>
              <a:t>b bits, the number of possible passwords is increased by a factor of 2</a:t>
            </a:r>
            <a:r>
              <a:rPr lang="en-US" i="1" baseline="30000" dirty="0"/>
              <a:t>b</a:t>
            </a:r>
            <a:r>
              <a:rPr lang="en-US" i="1" dirty="0"/>
              <a:t>.</a:t>
            </a:r>
            <a:endParaRPr lang="en-US" dirty="0"/>
          </a:p>
          <a:p>
            <a:pPr marL="285750" indent="-285750">
              <a:buFont typeface="Arial" pitchFamily="34" charset="0"/>
              <a:buChar char="•"/>
            </a:pPr>
            <a:r>
              <a:rPr lang="en-US" dirty="0"/>
              <a:t>becomes nearly impossible to find out whether a person with passwords on two or more systems has used the same password on all of them.</a:t>
            </a:r>
          </a:p>
        </p:txBody>
      </p:sp>
      <p:pic>
        <p:nvPicPr>
          <p:cNvPr id="3" name="Picture 2"/>
          <p:cNvPicPr>
            <a:picLocks noChangeAspect="1"/>
          </p:cNvPicPr>
          <p:nvPr/>
        </p:nvPicPr>
        <p:blipFill>
          <a:blip r:embed="rId4"/>
          <a:stretch>
            <a:fillRect/>
          </a:stretch>
        </p:blipFill>
        <p:spPr>
          <a:xfrm>
            <a:off x="4427984" y="148257"/>
            <a:ext cx="4575412" cy="3144336"/>
          </a:xfrm>
          <a:prstGeom prst="rect">
            <a:avLst/>
          </a:prstGeom>
        </p:spPr>
      </p:pic>
      <p:pic>
        <p:nvPicPr>
          <p:cNvPr id="4" name="Picture 3"/>
          <p:cNvPicPr>
            <a:picLocks noChangeAspect="1"/>
          </p:cNvPicPr>
          <p:nvPr/>
        </p:nvPicPr>
        <p:blipFill>
          <a:blip r:embed="rId5"/>
          <a:stretch>
            <a:fillRect/>
          </a:stretch>
        </p:blipFill>
        <p:spPr>
          <a:xfrm>
            <a:off x="3951322" y="3212976"/>
            <a:ext cx="5229190" cy="3672408"/>
          </a:xfrm>
          <a:prstGeom prst="rect">
            <a:avLst/>
          </a:prstGeom>
        </p:spPr>
      </p:pic>
    </p:spTree>
    <p:extLst>
      <p:ext uri="{BB962C8B-B14F-4D97-AF65-F5344CB8AC3E}">
        <p14:creationId xmlns:p14="http://schemas.microsoft.com/office/powerpoint/2010/main" val="22352092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p:cTn id="7" dur="500" fill="hold"/>
                                        <p:tgtEl>
                                          <p:spTgt spid="31748"/>
                                        </p:tgtEl>
                                        <p:attrNameLst>
                                          <p:attrName>ppt_w</p:attrName>
                                        </p:attrNameLst>
                                      </p:cBhvr>
                                      <p:tavLst>
                                        <p:tav tm="0">
                                          <p:val>
                                            <p:fltVal val="0"/>
                                          </p:val>
                                        </p:tav>
                                        <p:tav tm="100000">
                                          <p:val>
                                            <p:strVal val="#ppt_w"/>
                                          </p:val>
                                        </p:tav>
                                      </p:tavLst>
                                    </p:anim>
                                    <p:anim calcmode="lin" valueType="num">
                                      <p:cBhvr>
                                        <p:cTn id="8" dur="500" fill="hold"/>
                                        <p:tgtEl>
                                          <p:spTgt spid="31748"/>
                                        </p:tgtEl>
                                        <p:attrNameLst>
                                          <p:attrName>ppt_h</p:attrName>
                                        </p:attrNameLst>
                                      </p:cBhvr>
                                      <p:tavLst>
                                        <p:tav tm="0">
                                          <p:val>
                                            <p:fltVal val="0"/>
                                          </p:val>
                                        </p:tav>
                                        <p:tav tm="100000">
                                          <p:val>
                                            <p:strVal val="#ppt_h"/>
                                          </p:val>
                                        </p:tav>
                                      </p:tavLst>
                                    </p:anim>
                                    <p:animEffect transition="in" filter="fade">
                                      <p:cBhvr>
                                        <p:cTn id="9" dur="500"/>
                                        <p:tgtEl>
                                          <p:spTgt spid="3174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9" dur="500"/>
                                        <p:tgtEl>
                                          <p:spTgt spid="2">
                                            <p:txEl>
                                              <p:pRg st="0" end="0"/>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b="1" dirty="0"/>
              <a:t>Authentication</a:t>
            </a:r>
            <a:br>
              <a:rPr lang="en-US" dirty="0"/>
            </a:br>
            <a:r>
              <a:rPr lang="en-US" dirty="0"/>
              <a:t>Password Cracking</a:t>
            </a:r>
          </a:p>
        </p:txBody>
      </p:sp>
      <p:sp>
        <p:nvSpPr>
          <p:cNvPr id="223235" name="Rectangle 3"/>
          <p:cNvSpPr>
            <a:spLocks noGrp="1" noChangeArrowheads="1"/>
          </p:cNvSpPr>
          <p:nvPr>
            <p:ph idx="1"/>
          </p:nvPr>
        </p:nvSpPr>
        <p:spPr/>
        <p:txBody>
          <a:bodyPr/>
          <a:lstStyle/>
          <a:p>
            <a:r>
              <a:rPr lang="en-US" dirty="0"/>
              <a:t>dictionary attacks</a:t>
            </a:r>
          </a:p>
          <a:p>
            <a:pPr lvl="1"/>
            <a:r>
              <a:rPr lang="en-US" dirty="0"/>
              <a:t>develop a large dictionary of possible passwords and try each against the password file</a:t>
            </a:r>
          </a:p>
          <a:p>
            <a:pPr lvl="1"/>
            <a:r>
              <a:rPr lang="en-US" dirty="0"/>
              <a:t>each password must be hashed using each salt value and then compared to stored hash values</a:t>
            </a:r>
          </a:p>
          <a:p>
            <a:r>
              <a:rPr lang="en-US" dirty="0"/>
              <a:t>rainbow table attacks</a:t>
            </a:r>
          </a:p>
          <a:p>
            <a:pPr lvl="1"/>
            <a:r>
              <a:rPr lang="en-US" dirty="0"/>
              <a:t>pre-compute tables of hash values for all salts</a:t>
            </a:r>
          </a:p>
          <a:p>
            <a:pPr lvl="1"/>
            <a:r>
              <a:rPr lang="en-US" dirty="0"/>
              <a:t>a mammoth table of hash values </a:t>
            </a:r>
          </a:p>
          <a:p>
            <a:pPr lvl="1"/>
            <a:r>
              <a:rPr lang="en-US" dirty="0"/>
              <a:t>can be countered by using a sufficiently large salt value and a sufficiently large hash length</a:t>
            </a:r>
          </a:p>
        </p:txBody>
      </p:sp>
    </p:spTree>
    <p:extLst>
      <p:ext uri="{BB962C8B-B14F-4D97-AF65-F5344CB8AC3E}">
        <p14:creationId xmlns:p14="http://schemas.microsoft.com/office/powerpoint/2010/main" val="383396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3235">
                                            <p:txEl>
                                              <p:pRg st="2" end="2"/>
                                            </p:txEl>
                                          </p:spTgt>
                                        </p:tgtEl>
                                        <p:attrNameLst>
                                          <p:attrName>style.visibility</p:attrName>
                                        </p:attrNameLst>
                                      </p:cBhvr>
                                      <p:to>
                                        <p:strVal val="visible"/>
                                      </p:to>
                                    </p:set>
                                    <p:animEffect transition="in" filter="randombar(horizontal)">
                                      <p:cBhvr>
                                        <p:cTn id="7" dur="500"/>
                                        <p:tgtEl>
                                          <p:spTgt spid="2232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3235">
                                            <p:txEl>
                                              <p:pRg st="3" end="3"/>
                                            </p:txEl>
                                          </p:spTgt>
                                        </p:tgtEl>
                                        <p:attrNameLst>
                                          <p:attrName>style.visibility</p:attrName>
                                        </p:attrNameLst>
                                      </p:cBhvr>
                                      <p:to>
                                        <p:strVal val="visible"/>
                                      </p:to>
                                    </p:set>
                                    <p:animEffect transition="in" filter="randombar(horizontal)">
                                      <p:cBhvr>
                                        <p:cTn id="12" dur="500"/>
                                        <p:tgtEl>
                                          <p:spTgt spid="223235">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23235">
                                            <p:txEl>
                                              <p:pRg st="4" end="4"/>
                                            </p:txEl>
                                          </p:spTgt>
                                        </p:tgtEl>
                                        <p:attrNameLst>
                                          <p:attrName>style.visibility</p:attrName>
                                        </p:attrNameLst>
                                      </p:cBhvr>
                                      <p:to>
                                        <p:strVal val="visible"/>
                                      </p:to>
                                    </p:set>
                                    <p:animEffect transition="in" filter="randombar(horizontal)">
                                      <p:cBhvr>
                                        <p:cTn id="15" dur="500"/>
                                        <p:tgtEl>
                                          <p:spTgt spid="223235">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23235">
                                            <p:txEl>
                                              <p:pRg st="5" end="5"/>
                                            </p:txEl>
                                          </p:spTgt>
                                        </p:tgtEl>
                                        <p:attrNameLst>
                                          <p:attrName>style.visibility</p:attrName>
                                        </p:attrNameLst>
                                      </p:cBhvr>
                                      <p:to>
                                        <p:strVal val="visible"/>
                                      </p:to>
                                    </p:set>
                                    <p:animEffect transition="in" filter="randombar(horizontal)">
                                      <p:cBhvr>
                                        <p:cTn id="18" dur="500"/>
                                        <p:tgtEl>
                                          <p:spTgt spid="22323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23235">
                                            <p:txEl>
                                              <p:pRg st="6" end="6"/>
                                            </p:txEl>
                                          </p:spTgt>
                                        </p:tgtEl>
                                        <p:attrNameLst>
                                          <p:attrName>style.visibility</p:attrName>
                                        </p:attrNameLst>
                                      </p:cBhvr>
                                      <p:to>
                                        <p:strVal val="visible"/>
                                      </p:to>
                                    </p:set>
                                    <p:animEffect transition="in" filter="randombar(horizontal)">
                                      <p:cBhvr>
                                        <p:cTn id="23" dur="500"/>
                                        <p:tgtEl>
                                          <p:spTgt spid="223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Password File Access Control</a:t>
            </a:r>
            <a:endParaRPr lang="en-US" dirty="0"/>
          </a:p>
        </p:txBody>
      </p:sp>
      <p:sp>
        <p:nvSpPr>
          <p:cNvPr id="6" name="Freeform 5"/>
          <p:cNvSpPr/>
          <p:nvPr/>
        </p:nvSpPr>
        <p:spPr>
          <a:xfrm>
            <a:off x="457200" y="1295400"/>
            <a:ext cx="8229600" cy="4830763"/>
          </a:xfrm>
          <a:custGeom>
            <a:avLst/>
            <a:gdLst>
              <a:gd name="connsiteX0" fmla="*/ 0 w 8229600"/>
              <a:gd name="connsiteY0" fmla="*/ 410615 h 4830763"/>
              <a:gd name="connsiteX1" fmla="*/ 410615 w 8229600"/>
              <a:gd name="connsiteY1" fmla="*/ 0 h 4830763"/>
              <a:gd name="connsiteX2" fmla="*/ 7818985 w 8229600"/>
              <a:gd name="connsiteY2" fmla="*/ 0 h 4830763"/>
              <a:gd name="connsiteX3" fmla="*/ 8229600 w 8229600"/>
              <a:gd name="connsiteY3" fmla="*/ 410615 h 4830763"/>
              <a:gd name="connsiteX4" fmla="*/ 8229600 w 8229600"/>
              <a:gd name="connsiteY4" fmla="*/ 4420148 h 4830763"/>
              <a:gd name="connsiteX5" fmla="*/ 7818985 w 8229600"/>
              <a:gd name="connsiteY5" fmla="*/ 4830763 h 4830763"/>
              <a:gd name="connsiteX6" fmla="*/ 410615 w 8229600"/>
              <a:gd name="connsiteY6" fmla="*/ 4830763 h 4830763"/>
              <a:gd name="connsiteX7" fmla="*/ 0 w 8229600"/>
              <a:gd name="connsiteY7" fmla="*/ 4420148 h 4830763"/>
              <a:gd name="connsiteX8" fmla="*/ 0 w 8229600"/>
              <a:gd name="connsiteY8" fmla="*/ 410615 h 483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0" h="4830763">
                <a:moveTo>
                  <a:pt x="0" y="410615"/>
                </a:moveTo>
                <a:cubicBezTo>
                  <a:pt x="0" y="183839"/>
                  <a:pt x="183839" y="0"/>
                  <a:pt x="410615" y="0"/>
                </a:cubicBezTo>
                <a:lnTo>
                  <a:pt x="7818985" y="0"/>
                </a:lnTo>
                <a:cubicBezTo>
                  <a:pt x="8045761" y="0"/>
                  <a:pt x="8229600" y="183839"/>
                  <a:pt x="8229600" y="410615"/>
                </a:cubicBezTo>
                <a:lnTo>
                  <a:pt x="8229600" y="4420148"/>
                </a:lnTo>
                <a:cubicBezTo>
                  <a:pt x="8229600" y="4646924"/>
                  <a:pt x="8045761" y="4830763"/>
                  <a:pt x="7818985" y="4830763"/>
                </a:cubicBezTo>
                <a:lnTo>
                  <a:pt x="410615" y="4830763"/>
                </a:lnTo>
                <a:cubicBezTo>
                  <a:pt x="183839" y="4830763"/>
                  <a:pt x="0" y="4646924"/>
                  <a:pt x="0" y="4420148"/>
                </a:cubicBezTo>
                <a:lnTo>
                  <a:pt x="0" y="410615"/>
                </a:lnTo>
                <a:close/>
              </a:path>
            </a:pathLst>
          </a:custGeom>
          <a:solidFill>
            <a:schemeClr val="accent2"/>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219325" tIns="219325" rIns="219325" bIns="3869474" numCol="1" spcCol="1270" anchor="t" anchorCtr="0">
            <a:noAutofit/>
          </a:bodyPr>
          <a:lstStyle/>
          <a:p>
            <a:pPr lvl="0" algn="l" defTabSz="1155700" rtl="0">
              <a:lnSpc>
                <a:spcPct val="90000"/>
              </a:lnSpc>
              <a:spcBef>
                <a:spcPct val="0"/>
              </a:spcBef>
              <a:spcAft>
                <a:spcPct val="35000"/>
              </a:spcAft>
            </a:pPr>
            <a:r>
              <a:rPr lang="en-US" sz="2600" b="1" kern="1200" dirty="0"/>
              <a:t>can block offline guessing attacks by denying access to encrypted passwords</a:t>
            </a:r>
            <a:endParaRPr lang="en-US" sz="2600" kern="1200" dirty="0"/>
          </a:p>
        </p:txBody>
      </p:sp>
      <p:sp>
        <p:nvSpPr>
          <p:cNvPr id="7" name="Freeform 6"/>
          <p:cNvSpPr/>
          <p:nvPr/>
        </p:nvSpPr>
        <p:spPr>
          <a:xfrm>
            <a:off x="662940" y="2503090"/>
            <a:ext cx="1234440" cy="1659395"/>
          </a:xfrm>
          <a:custGeom>
            <a:avLst/>
            <a:gdLst>
              <a:gd name="connsiteX0" fmla="*/ 0 w 1234440"/>
              <a:gd name="connsiteY0" fmla="*/ 129616 h 1659395"/>
              <a:gd name="connsiteX1" fmla="*/ 129616 w 1234440"/>
              <a:gd name="connsiteY1" fmla="*/ 0 h 1659395"/>
              <a:gd name="connsiteX2" fmla="*/ 1104824 w 1234440"/>
              <a:gd name="connsiteY2" fmla="*/ 0 h 1659395"/>
              <a:gd name="connsiteX3" fmla="*/ 1234440 w 1234440"/>
              <a:gd name="connsiteY3" fmla="*/ 129616 h 1659395"/>
              <a:gd name="connsiteX4" fmla="*/ 1234440 w 1234440"/>
              <a:gd name="connsiteY4" fmla="*/ 1529779 h 1659395"/>
              <a:gd name="connsiteX5" fmla="*/ 1104824 w 1234440"/>
              <a:gd name="connsiteY5" fmla="*/ 1659395 h 1659395"/>
              <a:gd name="connsiteX6" fmla="*/ 129616 w 1234440"/>
              <a:gd name="connsiteY6" fmla="*/ 1659395 h 1659395"/>
              <a:gd name="connsiteX7" fmla="*/ 0 w 1234440"/>
              <a:gd name="connsiteY7" fmla="*/ 1529779 h 1659395"/>
              <a:gd name="connsiteX8" fmla="*/ 0 w 1234440"/>
              <a:gd name="connsiteY8" fmla="*/ 129616 h 165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440" h="1659395">
                <a:moveTo>
                  <a:pt x="0" y="129616"/>
                </a:moveTo>
                <a:cubicBezTo>
                  <a:pt x="0" y="58031"/>
                  <a:pt x="58031" y="0"/>
                  <a:pt x="129616" y="0"/>
                </a:cubicBezTo>
                <a:lnTo>
                  <a:pt x="1104824" y="0"/>
                </a:lnTo>
                <a:cubicBezTo>
                  <a:pt x="1176409" y="0"/>
                  <a:pt x="1234440" y="58031"/>
                  <a:pt x="1234440" y="129616"/>
                </a:cubicBezTo>
                <a:lnTo>
                  <a:pt x="1234440" y="1529779"/>
                </a:lnTo>
                <a:cubicBezTo>
                  <a:pt x="1234440" y="1601364"/>
                  <a:pt x="1176409" y="1659395"/>
                  <a:pt x="1104824" y="1659395"/>
                </a:cubicBezTo>
                <a:lnTo>
                  <a:pt x="129616" y="1659395"/>
                </a:lnTo>
                <a:cubicBezTo>
                  <a:pt x="58031" y="1659395"/>
                  <a:pt x="0" y="1601364"/>
                  <a:pt x="0" y="1529779"/>
                </a:cubicBezTo>
                <a:lnTo>
                  <a:pt x="0" y="129616"/>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03" tIns="91303" rIns="91303" bIns="91303" numCol="1" spcCol="1270" anchor="ctr" anchorCtr="0">
            <a:noAutofit/>
          </a:bodyPr>
          <a:lstStyle/>
          <a:p>
            <a:pPr lvl="0" algn="ctr" defTabSz="622300" rtl="0">
              <a:lnSpc>
                <a:spcPct val="90000"/>
              </a:lnSpc>
              <a:spcBef>
                <a:spcPct val="0"/>
              </a:spcBef>
              <a:spcAft>
                <a:spcPct val="35000"/>
              </a:spcAft>
            </a:pPr>
            <a:r>
              <a:rPr lang="en-US" sz="1400" b="1" kern="1200" dirty="0"/>
              <a:t>make available only to privileged users</a:t>
            </a:r>
            <a:endParaRPr lang="en-US" sz="1400" kern="1200" dirty="0"/>
          </a:p>
        </p:txBody>
      </p:sp>
      <p:sp>
        <p:nvSpPr>
          <p:cNvPr id="8" name="Freeform 7"/>
          <p:cNvSpPr/>
          <p:nvPr/>
        </p:nvSpPr>
        <p:spPr>
          <a:xfrm>
            <a:off x="662940" y="4223062"/>
            <a:ext cx="1234440" cy="1659395"/>
          </a:xfrm>
          <a:custGeom>
            <a:avLst/>
            <a:gdLst>
              <a:gd name="connsiteX0" fmla="*/ 0 w 1234440"/>
              <a:gd name="connsiteY0" fmla="*/ 129616 h 1659395"/>
              <a:gd name="connsiteX1" fmla="*/ 129616 w 1234440"/>
              <a:gd name="connsiteY1" fmla="*/ 0 h 1659395"/>
              <a:gd name="connsiteX2" fmla="*/ 1104824 w 1234440"/>
              <a:gd name="connsiteY2" fmla="*/ 0 h 1659395"/>
              <a:gd name="connsiteX3" fmla="*/ 1234440 w 1234440"/>
              <a:gd name="connsiteY3" fmla="*/ 129616 h 1659395"/>
              <a:gd name="connsiteX4" fmla="*/ 1234440 w 1234440"/>
              <a:gd name="connsiteY4" fmla="*/ 1529779 h 1659395"/>
              <a:gd name="connsiteX5" fmla="*/ 1104824 w 1234440"/>
              <a:gd name="connsiteY5" fmla="*/ 1659395 h 1659395"/>
              <a:gd name="connsiteX6" fmla="*/ 129616 w 1234440"/>
              <a:gd name="connsiteY6" fmla="*/ 1659395 h 1659395"/>
              <a:gd name="connsiteX7" fmla="*/ 0 w 1234440"/>
              <a:gd name="connsiteY7" fmla="*/ 1529779 h 1659395"/>
              <a:gd name="connsiteX8" fmla="*/ 0 w 1234440"/>
              <a:gd name="connsiteY8" fmla="*/ 129616 h 165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4440" h="1659395">
                <a:moveTo>
                  <a:pt x="0" y="129616"/>
                </a:moveTo>
                <a:cubicBezTo>
                  <a:pt x="0" y="58031"/>
                  <a:pt x="58031" y="0"/>
                  <a:pt x="129616" y="0"/>
                </a:cubicBezTo>
                <a:lnTo>
                  <a:pt x="1104824" y="0"/>
                </a:lnTo>
                <a:cubicBezTo>
                  <a:pt x="1176409" y="0"/>
                  <a:pt x="1234440" y="58031"/>
                  <a:pt x="1234440" y="129616"/>
                </a:cubicBezTo>
                <a:lnTo>
                  <a:pt x="1234440" y="1529779"/>
                </a:lnTo>
                <a:cubicBezTo>
                  <a:pt x="1234440" y="1601364"/>
                  <a:pt x="1176409" y="1659395"/>
                  <a:pt x="1104824" y="1659395"/>
                </a:cubicBezTo>
                <a:lnTo>
                  <a:pt x="129616" y="1659395"/>
                </a:lnTo>
                <a:cubicBezTo>
                  <a:pt x="58031" y="1659395"/>
                  <a:pt x="0" y="1601364"/>
                  <a:pt x="0" y="1529779"/>
                </a:cubicBezTo>
                <a:lnTo>
                  <a:pt x="0" y="129616"/>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1303" tIns="91303" rIns="91303" bIns="91303" numCol="1" spcCol="1270" anchor="t" anchorCtr="0">
            <a:noAutofit/>
          </a:bodyPr>
          <a:lstStyle/>
          <a:p>
            <a:pPr lvl="0" algn="l" defTabSz="622300" rtl="0">
              <a:lnSpc>
                <a:spcPct val="90000"/>
              </a:lnSpc>
              <a:spcBef>
                <a:spcPct val="0"/>
              </a:spcBef>
              <a:spcAft>
                <a:spcPct val="35000"/>
              </a:spcAft>
            </a:pPr>
            <a:r>
              <a:rPr lang="en-US" sz="1400" b="1" kern="1200" dirty="0"/>
              <a:t>shadow password file</a:t>
            </a:r>
            <a:endParaRPr lang="en-US" sz="1400" kern="1200" dirty="0"/>
          </a:p>
          <a:p>
            <a:pPr marL="57150" lvl="1" indent="-57150" algn="l" defTabSz="488950" rtl="0">
              <a:lnSpc>
                <a:spcPct val="90000"/>
              </a:lnSpc>
              <a:spcBef>
                <a:spcPct val="0"/>
              </a:spcBef>
              <a:spcAft>
                <a:spcPct val="15000"/>
              </a:spcAft>
              <a:buChar char="••"/>
            </a:pPr>
            <a:r>
              <a:rPr lang="en-US" sz="1100" b="1" kern="1200" dirty="0"/>
              <a:t>a separate file from the user IDs where the hashed passwords are kept</a:t>
            </a:r>
            <a:endParaRPr lang="en-US" sz="1100" kern="1200" dirty="0"/>
          </a:p>
        </p:txBody>
      </p:sp>
      <p:sp>
        <p:nvSpPr>
          <p:cNvPr id="9" name="Freeform 8"/>
          <p:cNvSpPr/>
          <p:nvPr/>
        </p:nvSpPr>
        <p:spPr>
          <a:xfrm>
            <a:off x="2103120" y="2503090"/>
            <a:ext cx="6377940" cy="3381534"/>
          </a:xfrm>
          <a:custGeom>
            <a:avLst/>
            <a:gdLst>
              <a:gd name="connsiteX0" fmla="*/ 0 w 6377940"/>
              <a:gd name="connsiteY0" fmla="*/ 355061 h 3381534"/>
              <a:gd name="connsiteX1" fmla="*/ 355061 w 6377940"/>
              <a:gd name="connsiteY1" fmla="*/ 0 h 3381534"/>
              <a:gd name="connsiteX2" fmla="*/ 6022879 w 6377940"/>
              <a:gd name="connsiteY2" fmla="*/ 0 h 3381534"/>
              <a:gd name="connsiteX3" fmla="*/ 6377940 w 6377940"/>
              <a:gd name="connsiteY3" fmla="*/ 355061 h 3381534"/>
              <a:gd name="connsiteX4" fmla="*/ 6377940 w 6377940"/>
              <a:gd name="connsiteY4" fmla="*/ 3026473 h 3381534"/>
              <a:gd name="connsiteX5" fmla="*/ 6022879 w 6377940"/>
              <a:gd name="connsiteY5" fmla="*/ 3381534 h 3381534"/>
              <a:gd name="connsiteX6" fmla="*/ 355061 w 6377940"/>
              <a:gd name="connsiteY6" fmla="*/ 3381534 h 3381534"/>
              <a:gd name="connsiteX7" fmla="*/ 0 w 6377940"/>
              <a:gd name="connsiteY7" fmla="*/ 3026473 h 3381534"/>
              <a:gd name="connsiteX8" fmla="*/ 0 w 6377940"/>
              <a:gd name="connsiteY8" fmla="*/ 355061 h 338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77940" h="3381534">
                <a:moveTo>
                  <a:pt x="0" y="355061"/>
                </a:moveTo>
                <a:cubicBezTo>
                  <a:pt x="0" y="158966"/>
                  <a:pt x="158966" y="0"/>
                  <a:pt x="355061" y="0"/>
                </a:cubicBezTo>
                <a:lnTo>
                  <a:pt x="6022879" y="0"/>
                </a:lnTo>
                <a:cubicBezTo>
                  <a:pt x="6218974" y="0"/>
                  <a:pt x="6377940" y="158966"/>
                  <a:pt x="6377940" y="355061"/>
                </a:cubicBezTo>
                <a:lnTo>
                  <a:pt x="6377940" y="3026473"/>
                </a:lnTo>
                <a:cubicBezTo>
                  <a:pt x="6377940" y="3222568"/>
                  <a:pt x="6218974" y="3381534"/>
                  <a:pt x="6022879" y="3381534"/>
                </a:cubicBezTo>
                <a:lnTo>
                  <a:pt x="355061" y="3381534"/>
                </a:lnTo>
                <a:cubicBezTo>
                  <a:pt x="158966" y="3381534"/>
                  <a:pt x="0" y="3222568"/>
                  <a:pt x="0" y="3026473"/>
                </a:cubicBezTo>
                <a:lnTo>
                  <a:pt x="0" y="355061"/>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6394" tIns="256394" rIns="256394" bIns="2251268" numCol="1" spcCol="1270" anchor="t" anchorCtr="0">
            <a:noAutofit/>
          </a:bodyPr>
          <a:lstStyle/>
          <a:p>
            <a:pPr lvl="0" algn="l" defTabSz="1778000" rtl="0">
              <a:lnSpc>
                <a:spcPct val="90000"/>
              </a:lnSpc>
              <a:spcBef>
                <a:spcPct val="0"/>
              </a:spcBef>
              <a:spcAft>
                <a:spcPct val="35000"/>
              </a:spcAft>
            </a:pPr>
            <a:r>
              <a:rPr lang="en-US" sz="4000" b="1" kern="1200" dirty="0">
                <a:solidFill>
                  <a:srgbClr val="0000FF"/>
                </a:solidFill>
                <a:effectLst>
                  <a:outerShdw blurRad="38100" dist="38100" dir="2700000" algn="tl">
                    <a:srgbClr val="000000">
                      <a:alpha val="43137"/>
                    </a:srgbClr>
                  </a:outerShdw>
                </a:effectLst>
              </a:rPr>
              <a:t> </a:t>
            </a:r>
            <a:r>
              <a:rPr lang="en-US" sz="4000" b="1" kern="1200" dirty="0">
                <a:ln>
                  <a:noFill/>
                </a:ln>
                <a:solidFill>
                  <a:schemeClr val="tx1"/>
                </a:solidFill>
                <a:effectLst>
                  <a:outerShdw blurRad="38100" dist="38100" dir="2700000" algn="tl">
                    <a:srgbClr val="000000">
                      <a:alpha val="43137"/>
                    </a:srgbClr>
                  </a:outerShdw>
                </a:effectLst>
              </a:rPr>
              <a:t>vulnerabilities</a:t>
            </a:r>
          </a:p>
          <a:p>
            <a:pPr lvl="0" algn="l" defTabSz="1778000" rtl="0">
              <a:lnSpc>
                <a:spcPct val="90000"/>
              </a:lnSpc>
              <a:spcBef>
                <a:spcPct val="0"/>
              </a:spcBef>
              <a:spcAft>
                <a:spcPct val="35000"/>
              </a:spcAft>
            </a:pPr>
            <a:endParaRPr lang="en-US" sz="2800" kern="1200" dirty="0">
              <a:solidFill>
                <a:srgbClr val="0000FF"/>
              </a:solidFill>
              <a:effectLst>
                <a:outerShdw blurRad="38100" dist="38100" dir="2700000" algn="tl">
                  <a:srgbClr val="000000">
                    <a:alpha val="43137"/>
                  </a:srgbClr>
                </a:outerShdw>
              </a:effectLst>
            </a:endParaRPr>
          </a:p>
        </p:txBody>
      </p:sp>
      <p:sp>
        <p:nvSpPr>
          <p:cNvPr id="10" name="Freeform 9"/>
          <p:cNvSpPr/>
          <p:nvPr/>
        </p:nvSpPr>
        <p:spPr>
          <a:xfrm>
            <a:off x="2262568" y="4024781"/>
            <a:ext cx="1192282" cy="1521690"/>
          </a:xfrm>
          <a:custGeom>
            <a:avLst/>
            <a:gdLst>
              <a:gd name="connsiteX0" fmla="*/ 0 w 1192282"/>
              <a:gd name="connsiteY0" fmla="*/ 125190 h 1521690"/>
              <a:gd name="connsiteX1" fmla="*/ 125190 w 1192282"/>
              <a:gd name="connsiteY1" fmla="*/ 0 h 1521690"/>
              <a:gd name="connsiteX2" fmla="*/ 1067092 w 1192282"/>
              <a:gd name="connsiteY2" fmla="*/ 0 h 1521690"/>
              <a:gd name="connsiteX3" fmla="*/ 1192282 w 1192282"/>
              <a:gd name="connsiteY3" fmla="*/ 125190 h 1521690"/>
              <a:gd name="connsiteX4" fmla="*/ 1192282 w 1192282"/>
              <a:gd name="connsiteY4" fmla="*/ 1396500 h 1521690"/>
              <a:gd name="connsiteX5" fmla="*/ 1067092 w 1192282"/>
              <a:gd name="connsiteY5" fmla="*/ 1521690 h 1521690"/>
              <a:gd name="connsiteX6" fmla="*/ 125190 w 1192282"/>
              <a:gd name="connsiteY6" fmla="*/ 1521690 h 1521690"/>
              <a:gd name="connsiteX7" fmla="*/ 0 w 1192282"/>
              <a:gd name="connsiteY7" fmla="*/ 1396500 h 1521690"/>
              <a:gd name="connsiteX8" fmla="*/ 0 w 1192282"/>
              <a:gd name="connsiteY8" fmla="*/ 125190 h 152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82" h="1521690">
                <a:moveTo>
                  <a:pt x="0" y="125190"/>
                </a:moveTo>
                <a:cubicBezTo>
                  <a:pt x="0" y="56049"/>
                  <a:pt x="56049" y="0"/>
                  <a:pt x="125190" y="0"/>
                </a:cubicBezTo>
                <a:lnTo>
                  <a:pt x="1067092" y="0"/>
                </a:lnTo>
                <a:cubicBezTo>
                  <a:pt x="1136233" y="0"/>
                  <a:pt x="1192282" y="56049"/>
                  <a:pt x="1192282" y="125190"/>
                </a:cubicBezTo>
                <a:lnTo>
                  <a:pt x="1192282" y="1396500"/>
                </a:lnTo>
                <a:cubicBezTo>
                  <a:pt x="1192282" y="1465641"/>
                  <a:pt x="1136233" y="1521690"/>
                  <a:pt x="1067092" y="1521690"/>
                </a:cubicBezTo>
                <a:lnTo>
                  <a:pt x="125190" y="1521690"/>
                </a:lnTo>
                <a:cubicBezTo>
                  <a:pt x="56049" y="1521690"/>
                  <a:pt x="0" y="1465641"/>
                  <a:pt x="0" y="1396500"/>
                </a:cubicBezTo>
                <a:lnTo>
                  <a:pt x="0" y="12519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07" tIns="90007" rIns="90007" bIns="90007" numCol="1" spcCol="1270" anchor="ctr" anchorCtr="0">
            <a:noAutofit/>
          </a:bodyPr>
          <a:lstStyle/>
          <a:p>
            <a:pPr lvl="0" algn="ctr" defTabSz="622300" rtl="0">
              <a:lnSpc>
                <a:spcPct val="90000"/>
              </a:lnSpc>
              <a:spcBef>
                <a:spcPct val="0"/>
              </a:spcBef>
              <a:spcAft>
                <a:spcPct val="35000"/>
              </a:spcAft>
            </a:pPr>
            <a:r>
              <a:rPr lang="en-US" sz="1400" b="1" kern="1200" dirty="0"/>
              <a:t>weakness in the OS that allows access to the file</a:t>
            </a:r>
            <a:endParaRPr lang="en-US" sz="1400" kern="1200" dirty="0"/>
          </a:p>
        </p:txBody>
      </p:sp>
      <p:sp>
        <p:nvSpPr>
          <p:cNvPr id="11" name="Freeform 10"/>
          <p:cNvSpPr/>
          <p:nvPr/>
        </p:nvSpPr>
        <p:spPr>
          <a:xfrm>
            <a:off x="3479141" y="4024781"/>
            <a:ext cx="1192282" cy="1521690"/>
          </a:xfrm>
          <a:custGeom>
            <a:avLst/>
            <a:gdLst>
              <a:gd name="connsiteX0" fmla="*/ 0 w 1192282"/>
              <a:gd name="connsiteY0" fmla="*/ 125190 h 1521690"/>
              <a:gd name="connsiteX1" fmla="*/ 125190 w 1192282"/>
              <a:gd name="connsiteY1" fmla="*/ 0 h 1521690"/>
              <a:gd name="connsiteX2" fmla="*/ 1067092 w 1192282"/>
              <a:gd name="connsiteY2" fmla="*/ 0 h 1521690"/>
              <a:gd name="connsiteX3" fmla="*/ 1192282 w 1192282"/>
              <a:gd name="connsiteY3" fmla="*/ 125190 h 1521690"/>
              <a:gd name="connsiteX4" fmla="*/ 1192282 w 1192282"/>
              <a:gd name="connsiteY4" fmla="*/ 1396500 h 1521690"/>
              <a:gd name="connsiteX5" fmla="*/ 1067092 w 1192282"/>
              <a:gd name="connsiteY5" fmla="*/ 1521690 h 1521690"/>
              <a:gd name="connsiteX6" fmla="*/ 125190 w 1192282"/>
              <a:gd name="connsiteY6" fmla="*/ 1521690 h 1521690"/>
              <a:gd name="connsiteX7" fmla="*/ 0 w 1192282"/>
              <a:gd name="connsiteY7" fmla="*/ 1396500 h 1521690"/>
              <a:gd name="connsiteX8" fmla="*/ 0 w 1192282"/>
              <a:gd name="connsiteY8" fmla="*/ 125190 h 152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82" h="1521690">
                <a:moveTo>
                  <a:pt x="0" y="125190"/>
                </a:moveTo>
                <a:cubicBezTo>
                  <a:pt x="0" y="56049"/>
                  <a:pt x="56049" y="0"/>
                  <a:pt x="125190" y="0"/>
                </a:cubicBezTo>
                <a:lnTo>
                  <a:pt x="1067092" y="0"/>
                </a:lnTo>
                <a:cubicBezTo>
                  <a:pt x="1136233" y="0"/>
                  <a:pt x="1192282" y="56049"/>
                  <a:pt x="1192282" y="125190"/>
                </a:cubicBezTo>
                <a:lnTo>
                  <a:pt x="1192282" y="1396500"/>
                </a:lnTo>
                <a:cubicBezTo>
                  <a:pt x="1192282" y="1465641"/>
                  <a:pt x="1136233" y="1521690"/>
                  <a:pt x="1067092" y="1521690"/>
                </a:cubicBezTo>
                <a:lnTo>
                  <a:pt x="125190" y="1521690"/>
                </a:lnTo>
                <a:cubicBezTo>
                  <a:pt x="56049" y="1521690"/>
                  <a:pt x="0" y="1465641"/>
                  <a:pt x="0" y="1396500"/>
                </a:cubicBezTo>
                <a:lnTo>
                  <a:pt x="0" y="12519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07" tIns="90007" rIns="90007" bIns="90007" numCol="1" spcCol="1270" anchor="ctr" anchorCtr="0">
            <a:noAutofit/>
          </a:bodyPr>
          <a:lstStyle/>
          <a:p>
            <a:pPr lvl="0" algn="ctr" defTabSz="622300" rtl="0">
              <a:lnSpc>
                <a:spcPct val="90000"/>
              </a:lnSpc>
              <a:spcBef>
                <a:spcPct val="0"/>
              </a:spcBef>
              <a:spcAft>
                <a:spcPct val="35000"/>
              </a:spcAft>
            </a:pPr>
            <a:r>
              <a:rPr lang="en-US" sz="1400" b="1" kern="1200" dirty="0"/>
              <a:t>accident with permissions making it readable</a:t>
            </a:r>
            <a:endParaRPr lang="en-US" sz="1400" kern="1200" dirty="0"/>
          </a:p>
        </p:txBody>
      </p:sp>
      <p:sp>
        <p:nvSpPr>
          <p:cNvPr id="12" name="Freeform 11"/>
          <p:cNvSpPr/>
          <p:nvPr/>
        </p:nvSpPr>
        <p:spPr>
          <a:xfrm>
            <a:off x="4695715" y="4024781"/>
            <a:ext cx="1192282" cy="1521690"/>
          </a:xfrm>
          <a:custGeom>
            <a:avLst/>
            <a:gdLst>
              <a:gd name="connsiteX0" fmla="*/ 0 w 1192282"/>
              <a:gd name="connsiteY0" fmla="*/ 125190 h 1521690"/>
              <a:gd name="connsiteX1" fmla="*/ 125190 w 1192282"/>
              <a:gd name="connsiteY1" fmla="*/ 0 h 1521690"/>
              <a:gd name="connsiteX2" fmla="*/ 1067092 w 1192282"/>
              <a:gd name="connsiteY2" fmla="*/ 0 h 1521690"/>
              <a:gd name="connsiteX3" fmla="*/ 1192282 w 1192282"/>
              <a:gd name="connsiteY3" fmla="*/ 125190 h 1521690"/>
              <a:gd name="connsiteX4" fmla="*/ 1192282 w 1192282"/>
              <a:gd name="connsiteY4" fmla="*/ 1396500 h 1521690"/>
              <a:gd name="connsiteX5" fmla="*/ 1067092 w 1192282"/>
              <a:gd name="connsiteY5" fmla="*/ 1521690 h 1521690"/>
              <a:gd name="connsiteX6" fmla="*/ 125190 w 1192282"/>
              <a:gd name="connsiteY6" fmla="*/ 1521690 h 1521690"/>
              <a:gd name="connsiteX7" fmla="*/ 0 w 1192282"/>
              <a:gd name="connsiteY7" fmla="*/ 1396500 h 1521690"/>
              <a:gd name="connsiteX8" fmla="*/ 0 w 1192282"/>
              <a:gd name="connsiteY8" fmla="*/ 125190 h 152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82" h="1521690">
                <a:moveTo>
                  <a:pt x="0" y="125190"/>
                </a:moveTo>
                <a:cubicBezTo>
                  <a:pt x="0" y="56049"/>
                  <a:pt x="56049" y="0"/>
                  <a:pt x="125190" y="0"/>
                </a:cubicBezTo>
                <a:lnTo>
                  <a:pt x="1067092" y="0"/>
                </a:lnTo>
                <a:cubicBezTo>
                  <a:pt x="1136233" y="0"/>
                  <a:pt x="1192282" y="56049"/>
                  <a:pt x="1192282" y="125190"/>
                </a:cubicBezTo>
                <a:lnTo>
                  <a:pt x="1192282" y="1396500"/>
                </a:lnTo>
                <a:cubicBezTo>
                  <a:pt x="1192282" y="1465641"/>
                  <a:pt x="1136233" y="1521690"/>
                  <a:pt x="1067092" y="1521690"/>
                </a:cubicBezTo>
                <a:lnTo>
                  <a:pt x="125190" y="1521690"/>
                </a:lnTo>
                <a:cubicBezTo>
                  <a:pt x="56049" y="1521690"/>
                  <a:pt x="0" y="1465641"/>
                  <a:pt x="0" y="1396500"/>
                </a:cubicBezTo>
                <a:lnTo>
                  <a:pt x="0" y="12519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07" tIns="90007" rIns="90007" bIns="90007" numCol="1" spcCol="1270" anchor="ctr" anchorCtr="0">
            <a:noAutofit/>
          </a:bodyPr>
          <a:lstStyle/>
          <a:p>
            <a:pPr lvl="0" algn="ctr" defTabSz="622300" rtl="0">
              <a:lnSpc>
                <a:spcPct val="90000"/>
              </a:lnSpc>
              <a:spcBef>
                <a:spcPct val="0"/>
              </a:spcBef>
              <a:spcAft>
                <a:spcPct val="35000"/>
              </a:spcAft>
            </a:pPr>
            <a:r>
              <a:rPr lang="en-US" sz="1400" b="1" kern="1200" dirty="0"/>
              <a:t>users with same password on other systems</a:t>
            </a:r>
            <a:endParaRPr lang="en-US" sz="1400" kern="1200" dirty="0"/>
          </a:p>
        </p:txBody>
      </p:sp>
      <p:sp>
        <p:nvSpPr>
          <p:cNvPr id="13" name="Freeform 12"/>
          <p:cNvSpPr/>
          <p:nvPr/>
        </p:nvSpPr>
        <p:spPr>
          <a:xfrm>
            <a:off x="5912288" y="4024781"/>
            <a:ext cx="1192282" cy="1521690"/>
          </a:xfrm>
          <a:custGeom>
            <a:avLst/>
            <a:gdLst>
              <a:gd name="connsiteX0" fmla="*/ 0 w 1192282"/>
              <a:gd name="connsiteY0" fmla="*/ 125190 h 1521690"/>
              <a:gd name="connsiteX1" fmla="*/ 125190 w 1192282"/>
              <a:gd name="connsiteY1" fmla="*/ 0 h 1521690"/>
              <a:gd name="connsiteX2" fmla="*/ 1067092 w 1192282"/>
              <a:gd name="connsiteY2" fmla="*/ 0 h 1521690"/>
              <a:gd name="connsiteX3" fmla="*/ 1192282 w 1192282"/>
              <a:gd name="connsiteY3" fmla="*/ 125190 h 1521690"/>
              <a:gd name="connsiteX4" fmla="*/ 1192282 w 1192282"/>
              <a:gd name="connsiteY4" fmla="*/ 1396500 h 1521690"/>
              <a:gd name="connsiteX5" fmla="*/ 1067092 w 1192282"/>
              <a:gd name="connsiteY5" fmla="*/ 1521690 h 1521690"/>
              <a:gd name="connsiteX6" fmla="*/ 125190 w 1192282"/>
              <a:gd name="connsiteY6" fmla="*/ 1521690 h 1521690"/>
              <a:gd name="connsiteX7" fmla="*/ 0 w 1192282"/>
              <a:gd name="connsiteY7" fmla="*/ 1396500 h 1521690"/>
              <a:gd name="connsiteX8" fmla="*/ 0 w 1192282"/>
              <a:gd name="connsiteY8" fmla="*/ 125190 h 152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82" h="1521690">
                <a:moveTo>
                  <a:pt x="0" y="125190"/>
                </a:moveTo>
                <a:cubicBezTo>
                  <a:pt x="0" y="56049"/>
                  <a:pt x="56049" y="0"/>
                  <a:pt x="125190" y="0"/>
                </a:cubicBezTo>
                <a:lnTo>
                  <a:pt x="1067092" y="0"/>
                </a:lnTo>
                <a:cubicBezTo>
                  <a:pt x="1136233" y="0"/>
                  <a:pt x="1192282" y="56049"/>
                  <a:pt x="1192282" y="125190"/>
                </a:cubicBezTo>
                <a:lnTo>
                  <a:pt x="1192282" y="1396500"/>
                </a:lnTo>
                <a:cubicBezTo>
                  <a:pt x="1192282" y="1465641"/>
                  <a:pt x="1136233" y="1521690"/>
                  <a:pt x="1067092" y="1521690"/>
                </a:cubicBezTo>
                <a:lnTo>
                  <a:pt x="125190" y="1521690"/>
                </a:lnTo>
                <a:cubicBezTo>
                  <a:pt x="56049" y="1521690"/>
                  <a:pt x="0" y="1465641"/>
                  <a:pt x="0" y="1396500"/>
                </a:cubicBezTo>
                <a:lnTo>
                  <a:pt x="0" y="12519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07" tIns="90007" rIns="90007" bIns="90007" numCol="1" spcCol="1270" anchor="ctr" anchorCtr="0">
            <a:noAutofit/>
          </a:bodyPr>
          <a:lstStyle/>
          <a:p>
            <a:pPr lvl="0" algn="ctr" defTabSz="622300" rtl="0">
              <a:lnSpc>
                <a:spcPct val="90000"/>
              </a:lnSpc>
              <a:spcBef>
                <a:spcPct val="0"/>
              </a:spcBef>
              <a:spcAft>
                <a:spcPct val="35000"/>
              </a:spcAft>
            </a:pPr>
            <a:r>
              <a:rPr lang="en-US" sz="1400" b="1" kern="1200" dirty="0"/>
              <a:t>access from backup media</a:t>
            </a:r>
            <a:endParaRPr lang="en-US" sz="1400" kern="1200" dirty="0"/>
          </a:p>
        </p:txBody>
      </p:sp>
      <p:sp>
        <p:nvSpPr>
          <p:cNvPr id="14" name="Freeform 13"/>
          <p:cNvSpPr/>
          <p:nvPr/>
        </p:nvSpPr>
        <p:spPr>
          <a:xfrm>
            <a:off x="7128861" y="4024781"/>
            <a:ext cx="1192282" cy="1521690"/>
          </a:xfrm>
          <a:custGeom>
            <a:avLst/>
            <a:gdLst>
              <a:gd name="connsiteX0" fmla="*/ 0 w 1192282"/>
              <a:gd name="connsiteY0" fmla="*/ 125190 h 1521690"/>
              <a:gd name="connsiteX1" fmla="*/ 125190 w 1192282"/>
              <a:gd name="connsiteY1" fmla="*/ 0 h 1521690"/>
              <a:gd name="connsiteX2" fmla="*/ 1067092 w 1192282"/>
              <a:gd name="connsiteY2" fmla="*/ 0 h 1521690"/>
              <a:gd name="connsiteX3" fmla="*/ 1192282 w 1192282"/>
              <a:gd name="connsiteY3" fmla="*/ 125190 h 1521690"/>
              <a:gd name="connsiteX4" fmla="*/ 1192282 w 1192282"/>
              <a:gd name="connsiteY4" fmla="*/ 1396500 h 1521690"/>
              <a:gd name="connsiteX5" fmla="*/ 1067092 w 1192282"/>
              <a:gd name="connsiteY5" fmla="*/ 1521690 h 1521690"/>
              <a:gd name="connsiteX6" fmla="*/ 125190 w 1192282"/>
              <a:gd name="connsiteY6" fmla="*/ 1521690 h 1521690"/>
              <a:gd name="connsiteX7" fmla="*/ 0 w 1192282"/>
              <a:gd name="connsiteY7" fmla="*/ 1396500 h 1521690"/>
              <a:gd name="connsiteX8" fmla="*/ 0 w 1192282"/>
              <a:gd name="connsiteY8" fmla="*/ 125190 h 152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282" h="1521690">
                <a:moveTo>
                  <a:pt x="0" y="125190"/>
                </a:moveTo>
                <a:cubicBezTo>
                  <a:pt x="0" y="56049"/>
                  <a:pt x="56049" y="0"/>
                  <a:pt x="125190" y="0"/>
                </a:cubicBezTo>
                <a:lnTo>
                  <a:pt x="1067092" y="0"/>
                </a:lnTo>
                <a:cubicBezTo>
                  <a:pt x="1136233" y="0"/>
                  <a:pt x="1192282" y="56049"/>
                  <a:pt x="1192282" y="125190"/>
                </a:cubicBezTo>
                <a:lnTo>
                  <a:pt x="1192282" y="1396500"/>
                </a:lnTo>
                <a:cubicBezTo>
                  <a:pt x="1192282" y="1465641"/>
                  <a:pt x="1136233" y="1521690"/>
                  <a:pt x="1067092" y="1521690"/>
                </a:cubicBezTo>
                <a:lnTo>
                  <a:pt x="125190" y="1521690"/>
                </a:lnTo>
                <a:cubicBezTo>
                  <a:pt x="56049" y="1521690"/>
                  <a:pt x="0" y="1465641"/>
                  <a:pt x="0" y="1396500"/>
                </a:cubicBezTo>
                <a:lnTo>
                  <a:pt x="0" y="125190"/>
                </a:ln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0007" tIns="90007" rIns="90007" bIns="90007" numCol="1" spcCol="1270" anchor="ctr" anchorCtr="0">
            <a:noAutofit/>
          </a:bodyPr>
          <a:lstStyle/>
          <a:p>
            <a:pPr lvl="0" algn="ctr" defTabSz="622300" rtl="0">
              <a:lnSpc>
                <a:spcPct val="90000"/>
              </a:lnSpc>
              <a:spcBef>
                <a:spcPct val="0"/>
              </a:spcBef>
              <a:spcAft>
                <a:spcPct val="35000"/>
              </a:spcAft>
            </a:pPr>
            <a:r>
              <a:rPr lang="en-US" sz="1400" b="1" kern="1200" dirty="0"/>
              <a:t>sniff passwords in network traffic</a:t>
            </a:r>
            <a:endParaRPr lang="en-US" sz="1400" kern="1200" dirty="0"/>
          </a:p>
        </p:txBody>
      </p:sp>
      <p:pic>
        <p:nvPicPr>
          <p:cNvPr id="44036" name="Picture 7"/>
          <p:cNvPicPr>
            <a:picLocks noChangeAspect="1"/>
          </p:cNvPicPr>
          <p:nvPr/>
        </p:nvPicPr>
        <p:blipFill>
          <a:blip r:embed="rId3"/>
          <a:srcRect/>
          <a:stretch>
            <a:fillRect/>
          </a:stretch>
        </p:blipFill>
        <p:spPr bwMode="auto">
          <a:xfrm>
            <a:off x="6172200" y="2438400"/>
            <a:ext cx="2316163" cy="1822450"/>
          </a:xfrm>
          <a:prstGeom prst="rect">
            <a:avLst/>
          </a:prstGeom>
          <a:noFill/>
          <a:ln w="9525">
            <a:noFill/>
            <a:miter lim="800000"/>
            <a:headEnd/>
            <a:tailEnd/>
          </a:ln>
        </p:spPr>
      </p:pic>
    </p:spTree>
    <p:extLst>
      <p:ext uri="{BB962C8B-B14F-4D97-AF65-F5344CB8AC3E}">
        <p14:creationId xmlns:p14="http://schemas.microsoft.com/office/powerpoint/2010/main" val="189411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ppt_w</p:attrName>
                                        </p:attrNameLst>
                                      </p:cBhvr>
                                      <p:tavLst>
                                        <p:tav tm="0">
                                          <p:val>
                                            <p:fltVal val="0"/>
                                          </p:val>
                                        </p:tav>
                                        <p:tav tm="100000">
                                          <p:val>
                                            <p:strVal val="#ppt_w"/>
                                          </p:val>
                                        </p:tav>
                                      </p:tavLst>
                                    </p:anim>
                                    <p:anim calcmode="lin" valueType="num">
                                      <p:cBhvr>
                                        <p:cTn id="40" dur="500" fill="hold"/>
                                        <p:tgtEl>
                                          <p:spTgt spid="13"/>
                                        </p:tgtEl>
                                        <p:attrNameLst>
                                          <p:attrName>ppt_h</p:attrName>
                                        </p:attrNameLst>
                                      </p:cBhvr>
                                      <p:tavLst>
                                        <p:tav tm="0">
                                          <p:val>
                                            <p:fltVal val="0"/>
                                          </p:val>
                                        </p:tav>
                                        <p:tav tm="100000">
                                          <p:val>
                                            <p:strVal val="#ppt_h"/>
                                          </p:val>
                                        </p:tav>
                                      </p:tavLst>
                                    </p:anim>
                                    <p:animEffect transition="in" filter="fade">
                                      <p:cBhvr>
                                        <p:cTn id="41" dur="500"/>
                                        <p:tgtEl>
                                          <p:spTgt spid="13"/>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par>
                                <p:cTn id="47" presetID="53" presetClass="entr" presetSubtype="16" fill="hold" nodeType="withEffect">
                                  <p:stCondLst>
                                    <p:cond delay="0"/>
                                  </p:stCondLst>
                                  <p:childTnLst>
                                    <p:set>
                                      <p:cBhvr>
                                        <p:cTn id="48" dur="1" fill="hold">
                                          <p:stCondLst>
                                            <p:cond delay="0"/>
                                          </p:stCondLst>
                                        </p:cTn>
                                        <p:tgtEl>
                                          <p:spTgt spid="44036"/>
                                        </p:tgtEl>
                                        <p:attrNameLst>
                                          <p:attrName>style.visibility</p:attrName>
                                        </p:attrNameLst>
                                      </p:cBhvr>
                                      <p:to>
                                        <p:strVal val="visible"/>
                                      </p:to>
                                    </p:set>
                                    <p:anim calcmode="lin" valueType="num">
                                      <p:cBhvr>
                                        <p:cTn id="49" dur="500" fill="hold"/>
                                        <p:tgtEl>
                                          <p:spTgt spid="44036"/>
                                        </p:tgtEl>
                                        <p:attrNameLst>
                                          <p:attrName>ppt_w</p:attrName>
                                        </p:attrNameLst>
                                      </p:cBhvr>
                                      <p:tavLst>
                                        <p:tav tm="0">
                                          <p:val>
                                            <p:fltVal val="0"/>
                                          </p:val>
                                        </p:tav>
                                        <p:tav tm="100000">
                                          <p:val>
                                            <p:strVal val="#ppt_w"/>
                                          </p:val>
                                        </p:tav>
                                      </p:tavLst>
                                    </p:anim>
                                    <p:anim calcmode="lin" valueType="num">
                                      <p:cBhvr>
                                        <p:cTn id="50" dur="500" fill="hold"/>
                                        <p:tgtEl>
                                          <p:spTgt spid="44036"/>
                                        </p:tgtEl>
                                        <p:attrNameLst>
                                          <p:attrName>ppt_h</p:attrName>
                                        </p:attrNameLst>
                                      </p:cBhvr>
                                      <p:tavLst>
                                        <p:tav tm="0">
                                          <p:val>
                                            <p:fltVal val="0"/>
                                          </p:val>
                                        </p:tav>
                                        <p:tav tm="100000">
                                          <p:val>
                                            <p:strVal val="#ppt_h"/>
                                          </p:val>
                                        </p:tav>
                                      </p:tavLst>
                                    </p:anim>
                                    <p:animEffect transition="in" filter="fade">
                                      <p:cBhvr>
                                        <p:cTn id="51"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dirty="0"/>
              <a:t>Card Authentication </a:t>
            </a:r>
            <a:br>
              <a:rPr lang="en-US" dirty="0"/>
            </a:br>
            <a:r>
              <a:rPr lang="en-US" sz="3200" dirty="0"/>
              <a:t>Memory card</a:t>
            </a:r>
            <a:endParaRPr lang="en-US" dirty="0"/>
          </a:p>
        </p:txBody>
      </p:sp>
      <p:sp>
        <p:nvSpPr>
          <p:cNvPr id="235523" name="Rectangle 3"/>
          <p:cNvSpPr>
            <a:spLocks noGrp="1" noChangeArrowheads="1"/>
          </p:cNvSpPr>
          <p:nvPr>
            <p:ph idx="1"/>
          </p:nvPr>
        </p:nvSpPr>
        <p:spPr>
          <a:xfrm>
            <a:off x="457200" y="1124744"/>
            <a:ext cx="8229600" cy="4830763"/>
          </a:xfrm>
        </p:spPr>
        <p:txBody>
          <a:bodyPr/>
          <a:lstStyle/>
          <a:p>
            <a:r>
              <a:rPr lang="en-US" sz="2800" dirty="0"/>
              <a:t>can store but do not process data</a:t>
            </a:r>
          </a:p>
          <a:p>
            <a:r>
              <a:rPr lang="en-US" sz="2800" dirty="0"/>
              <a:t>the most common is the magnetic stripe card</a:t>
            </a:r>
          </a:p>
          <a:p>
            <a:r>
              <a:rPr lang="en-US" sz="2800" dirty="0"/>
              <a:t>can include an internal electronic memory</a:t>
            </a:r>
          </a:p>
          <a:p>
            <a:r>
              <a:rPr lang="en-US" sz="2800" dirty="0"/>
              <a:t>can be used alone for physical access</a:t>
            </a:r>
          </a:p>
          <a:p>
            <a:pPr lvl="1"/>
            <a:r>
              <a:rPr lang="en-US" sz="2400" dirty="0"/>
              <a:t>hotel room, ATM</a:t>
            </a:r>
          </a:p>
          <a:p>
            <a:r>
              <a:rPr lang="en-US" sz="2800" dirty="0"/>
              <a:t>provides significantly greater security when combined with a password or PIN </a:t>
            </a:r>
          </a:p>
          <a:p>
            <a:r>
              <a:rPr lang="en-US" sz="2800" dirty="0"/>
              <a:t>drawbacks of memory cards include:</a:t>
            </a:r>
          </a:p>
          <a:p>
            <a:pPr lvl="1"/>
            <a:r>
              <a:rPr lang="en-US" sz="2400" dirty="0"/>
              <a:t>requires a special reader</a:t>
            </a:r>
          </a:p>
          <a:p>
            <a:pPr lvl="1"/>
            <a:r>
              <a:rPr lang="en-US" sz="2400" dirty="0"/>
              <a:t>loss of token</a:t>
            </a:r>
          </a:p>
          <a:p>
            <a:pPr lvl="1"/>
            <a:r>
              <a:rPr lang="en-US" sz="2400" dirty="0"/>
              <a:t>user dissatisfaction</a:t>
            </a:r>
          </a:p>
        </p:txBody>
      </p:sp>
      <p:pic>
        <p:nvPicPr>
          <p:cNvPr id="54276" name="Picture 3"/>
          <p:cNvPicPr>
            <a:picLocks noChangeAspect="1"/>
          </p:cNvPicPr>
          <p:nvPr/>
        </p:nvPicPr>
        <p:blipFill>
          <a:blip r:embed="rId3"/>
          <a:srcRect/>
          <a:stretch>
            <a:fillRect/>
          </a:stretch>
        </p:blipFill>
        <p:spPr bwMode="auto">
          <a:xfrm>
            <a:off x="7519248" y="2482486"/>
            <a:ext cx="1517247" cy="1018522"/>
          </a:xfrm>
          <a:prstGeom prst="rect">
            <a:avLst/>
          </a:prstGeom>
          <a:noFill/>
          <a:ln w="9525">
            <a:noFill/>
            <a:miter lim="800000"/>
            <a:headEnd/>
            <a:tailEnd/>
          </a:ln>
        </p:spPr>
      </p:pic>
      <p:pic>
        <p:nvPicPr>
          <p:cNvPr id="54277" name="Picture 4"/>
          <p:cNvPicPr>
            <a:picLocks noChangeAspect="1"/>
          </p:cNvPicPr>
          <p:nvPr/>
        </p:nvPicPr>
        <p:blipFill>
          <a:blip r:embed="rId4"/>
          <a:srcRect/>
          <a:stretch>
            <a:fillRect/>
          </a:stretch>
        </p:blipFill>
        <p:spPr bwMode="auto">
          <a:xfrm rot="1234651">
            <a:off x="7561568" y="229939"/>
            <a:ext cx="1511300" cy="1117600"/>
          </a:xfrm>
          <a:prstGeom prst="rect">
            <a:avLst/>
          </a:prstGeom>
          <a:noFill/>
          <a:ln w="9525">
            <a:noFill/>
            <a:miter lim="800000"/>
            <a:headEnd/>
            <a:tailEnd/>
          </a:ln>
        </p:spPr>
      </p:pic>
    </p:spTree>
    <p:extLst>
      <p:ext uri="{BB962C8B-B14F-4D97-AF65-F5344CB8AC3E}">
        <p14:creationId xmlns:p14="http://schemas.microsoft.com/office/powerpoint/2010/main" val="19327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5523">
                                            <p:txEl>
                                              <p:pRg st="5" end="5"/>
                                            </p:txEl>
                                          </p:spTgt>
                                        </p:tgtEl>
                                        <p:attrNameLst>
                                          <p:attrName>style.visibility</p:attrName>
                                        </p:attrNameLst>
                                      </p:cBhvr>
                                      <p:to>
                                        <p:strVal val="visible"/>
                                      </p:to>
                                    </p:set>
                                    <p:animEffect transition="in" filter="randombar(horizontal)">
                                      <p:cBhvr>
                                        <p:cTn id="7" dur="500"/>
                                        <p:tgtEl>
                                          <p:spTgt spid="23552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35523">
                                            <p:txEl>
                                              <p:pRg st="6" end="6"/>
                                            </p:txEl>
                                          </p:spTgt>
                                        </p:tgtEl>
                                        <p:attrNameLst>
                                          <p:attrName>style.visibility</p:attrName>
                                        </p:attrNameLst>
                                      </p:cBhvr>
                                      <p:to>
                                        <p:strVal val="visible"/>
                                      </p:to>
                                    </p:set>
                                    <p:animEffect transition="in" filter="randombar(horizontal)">
                                      <p:cBhvr>
                                        <p:cTn id="12" dur="500"/>
                                        <p:tgtEl>
                                          <p:spTgt spid="235523">
                                            <p:txEl>
                                              <p:pRg st="6" end="6"/>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35523">
                                            <p:txEl>
                                              <p:pRg st="7" end="7"/>
                                            </p:txEl>
                                          </p:spTgt>
                                        </p:tgtEl>
                                        <p:attrNameLst>
                                          <p:attrName>style.visibility</p:attrName>
                                        </p:attrNameLst>
                                      </p:cBhvr>
                                      <p:to>
                                        <p:strVal val="visible"/>
                                      </p:to>
                                    </p:set>
                                    <p:animEffect transition="in" filter="randombar(horizontal)">
                                      <p:cBhvr>
                                        <p:cTn id="15" dur="500"/>
                                        <p:tgtEl>
                                          <p:spTgt spid="235523">
                                            <p:txEl>
                                              <p:pRg st="7" end="7"/>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35523">
                                            <p:txEl>
                                              <p:pRg st="8" end="8"/>
                                            </p:txEl>
                                          </p:spTgt>
                                        </p:tgtEl>
                                        <p:attrNameLst>
                                          <p:attrName>style.visibility</p:attrName>
                                        </p:attrNameLst>
                                      </p:cBhvr>
                                      <p:to>
                                        <p:strVal val="visible"/>
                                      </p:to>
                                    </p:set>
                                    <p:animEffect transition="in" filter="randombar(horizontal)">
                                      <p:cBhvr>
                                        <p:cTn id="18" dur="500"/>
                                        <p:tgtEl>
                                          <p:spTgt spid="235523">
                                            <p:txEl>
                                              <p:pRg st="8" end="8"/>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35523">
                                            <p:txEl>
                                              <p:pRg st="9" end="9"/>
                                            </p:txEl>
                                          </p:spTgt>
                                        </p:tgtEl>
                                        <p:attrNameLst>
                                          <p:attrName>style.visibility</p:attrName>
                                        </p:attrNameLst>
                                      </p:cBhvr>
                                      <p:to>
                                        <p:strVal val="visible"/>
                                      </p:to>
                                    </p:set>
                                    <p:animEffect transition="in" filter="randombar(horizontal)">
                                      <p:cBhvr>
                                        <p:cTn id="21" dur="500"/>
                                        <p:tgtEl>
                                          <p:spTgt spid="2355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1676400" y="0"/>
            <a:ext cx="7239000" cy="1143000"/>
          </a:xfrm>
        </p:spPr>
        <p:txBody>
          <a:bodyPr/>
          <a:lstStyle/>
          <a:p>
            <a:r>
              <a:rPr lang="en-US" b="1" dirty="0"/>
              <a:t>Authentication</a:t>
            </a:r>
            <a:br>
              <a:rPr lang="en-US" dirty="0"/>
            </a:br>
            <a:r>
              <a:rPr lang="en-US" sz="4000" dirty="0"/>
              <a:t>Smart Cards</a:t>
            </a:r>
            <a:endParaRPr lang="en-US" dirty="0"/>
          </a:p>
        </p:txBody>
      </p:sp>
      <p:sp>
        <p:nvSpPr>
          <p:cNvPr id="237571" name="Rectangle 3"/>
          <p:cNvSpPr>
            <a:spLocks noGrp="1" noChangeArrowheads="1"/>
          </p:cNvSpPr>
          <p:nvPr>
            <p:ph idx="1"/>
          </p:nvPr>
        </p:nvSpPr>
        <p:spPr>
          <a:xfrm>
            <a:off x="457200" y="1052736"/>
            <a:ext cx="8229600" cy="4830763"/>
          </a:xfrm>
        </p:spPr>
        <p:txBody>
          <a:bodyPr/>
          <a:lstStyle/>
          <a:p>
            <a:pPr>
              <a:spcBef>
                <a:spcPts val="400"/>
              </a:spcBef>
            </a:pPr>
            <a:r>
              <a:rPr lang="en-US" sz="2400" dirty="0"/>
              <a:t>Most important category of smart token</a:t>
            </a:r>
          </a:p>
          <a:p>
            <a:pPr lvl="1">
              <a:spcBef>
                <a:spcPts val="400"/>
              </a:spcBef>
            </a:pPr>
            <a:r>
              <a:rPr lang="en-US" sz="2400" dirty="0"/>
              <a:t>Has the appearance of a credit card</a:t>
            </a:r>
          </a:p>
          <a:p>
            <a:pPr lvl="1">
              <a:spcBef>
                <a:spcPts val="400"/>
              </a:spcBef>
            </a:pPr>
            <a:r>
              <a:rPr lang="en-US" sz="2400" dirty="0"/>
              <a:t>Has an electronic interface</a:t>
            </a:r>
          </a:p>
          <a:p>
            <a:pPr lvl="1">
              <a:spcBef>
                <a:spcPts val="400"/>
              </a:spcBef>
            </a:pPr>
            <a:r>
              <a:rPr lang="en-US" sz="2400" dirty="0"/>
              <a:t>May use any of the smart token protocols</a:t>
            </a:r>
          </a:p>
          <a:p>
            <a:pPr>
              <a:spcBef>
                <a:spcPts val="400"/>
              </a:spcBef>
            </a:pPr>
            <a:r>
              <a:rPr lang="en-US" sz="2800" dirty="0"/>
              <a:t>Contain:</a:t>
            </a:r>
          </a:p>
          <a:p>
            <a:pPr lvl="1">
              <a:spcBef>
                <a:spcPts val="400"/>
              </a:spcBef>
            </a:pPr>
            <a:r>
              <a:rPr lang="en-US" sz="2400" dirty="0"/>
              <a:t>An entire microprocessor (</a:t>
            </a:r>
            <a:r>
              <a:rPr lang="en-US" sz="2000" dirty="0"/>
              <a:t>Processor, Memory, I/O ports)</a:t>
            </a:r>
          </a:p>
          <a:p>
            <a:pPr>
              <a:spcBef>
                <a:spcPts val="400"/>
              </a:spcBef>
            </a:pPr>
            <a:r>
              <a:rPr lang="en-US" sz="2800" dirty="0"/>
              <a:t>Typically include three types of memory:</a:t>
            </a:r>
          </a:p>
          <a:p>
            <a:pPr lvl="1">
              <a:spcBef>
                <a:spcPts val="400"/>
              </a:spcBef>
            </a:pPr>
            <a:r>
              <a:rPr lang="en-US" sz="2400" dirty="0"/>
              <a:t>Read-only memory (ROM)</a:t>
            </a:r>
          </a:p>
          <a:p>
            <a:pPr lvl="2">
              <a:spcBef>
                <a:spcPts val="400"/>
              </a:spcBef>
            </a:pPr>
            <a:r>
              <a:rPr lang="en-US" sz="2000" dirty="0"/>
              <a:t>Stores data that does not change during the card’s life</a:t>
            </a:r>
          </a:p>
          <a:p>
            <a:pPr lvl="1">
              <a:spcBef>
                <a:spcPts val="400"/>
              </a:spcBef>
            </a:pPr>
            <a:r>
              <a:rPr lang="en-US" sz="2400" dirty="0"/>
              <a:t>Electrically erasable programmable ROM (EEPROM)</a:t>
            </a:r>
          </a:p>
          <a:p>
            <a:pPr lvl="2">
              <a:spcBef>
                <a:spcPts val="400"/>
              </a:spcBef>
            </a:pPr>
            <a:r>
              <a:rPr lang="en-US" sz="2000" dirty="0"/>
              <a:t>Holds application data and programs</a:t>
            </a:r>
          </a:p>
          <a:p>
            <a:pPr lvl="1">
              <a:spcBef>
                <a:spcPts val="400"/>
              </a:spcBef>
            </a:pPr>
            <a:r>
              <a:rPr lang="en-US" sz="2400" dirty="0"/>
              <a:t>Random access memory (RAM)</a:t>
            </a:r>
          </a:p>
          <a:p>
            <a:pPr lvl="2">
              <a:spcBef>
                <a:spcPts val="400"/>
              </a:spcBef>
            </a:pPr>
            <a:r>
              <a:rPr lang="en-US" sz="2000" dirty="0"/>
              <a:t>Holds temporary data generated when applications are executed</a:t>
            </a:r>
          </a:p>
        </p:txBody>
      </p:sp>
      <p:pic>
        <p:nvPicPr>
          <p:cNvPr id="4" name="Picture 3"/>
          <p:cNvPicPr>
            <a:picLocks noChangeAspect="1"/>
          </p:cNvPicPr>
          <p:nvPr/>
        </p:nvPicPr>
        <p:blipFill>
          <a:blip r:embed="rId3"/>
          <a:stretch>
            <a:fillRect/>
          </a:stretch>
        </p:blipFill>
        <p:spPr>
          <a:xfrm>
            <a:off x="6876256" y="1556792"/>
            <a:ext cx="1590675" cy="1666875"/>
          </a:xfrm>
          <a:prstGeom prst="rect">
            <a:avLst/>
          </a:prstGeom>
        </p:spPr>
      </p:pic>
    </p:spTree>
    <p:extLst>
      <p:ext uri="{BB962C8B-B14F-4D97-AF65-F5344CB8AC3E}">
        <p14:creationId xmlns:p14="http://schemas.microsoft.com/office/powerpoint/2010/main" val="11939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37571">
                                            <p:txEl>
                                              <p:pRg st="6" end="6"/>
                                            </p:txEl>
                                          </p:spTgt>
                                        </p:tgtEl>
                                        <p:attrNameLst>
                                          <p:attrName>style.visibility</p:attrName>
                                        </p:attrNameLst>
                                      </p:cBhvr>
                                      <p:to>
                                        <p:strVal val="visible"/>
                                      </p:to>
                                    </p:set>
                                    <p:animEffect transition="in" filter="randombar(horizontal)">
                                      <p:cBhvr>
                                        <p:cTn id="7" dur="500"/>
                                        <p:tgtEl>
                                          <p:spTgt spid="237571">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37571">
                                            <p:txEl>
                                              <p:pRg st="7" end="7"/>
                                            </p:txEl>
                                          </p:spTgt>
                                        </p:tgtEl>
                                        <p:attrNameLst>
                                          <p:attrName>style.visibility</p:attrName>
                                        </p:attrNameLst>
                                      </p:cBhvr>
                                      <p:to>
                                        <p:strVal val="visible"/>
                                      </p:to>
                                    </p:set>
                                    <p:animEffect transition="in" filter="randombar(horizontal)">
                                      <p:cBhvr>
                                        <p:cTn id="10" dur="500"/>
                                        <p:tgtEl>
                                          <p:spTgt spid="237571">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37571">
                                            <p:txEl>
                                              <p:pRg st="8" end="8"/>
                                            </p:txEl>
                                          </p:spTgt>
                                        </p:tgtEl>
                                        <p:attrNameLst>
                                          <p:attrName>style.visibility</p:attrName>
                                        </p:attrNameLst>
                                      </p:cBhvr>
                                      <p:to>
                                        <p:strVal val="visible"/>
                                      </p:to>
                                    </p:set>
                                    <p:animEffect transition="in" filter="randombar(horizontal)">
                                      <p:cBhvr>
                                        <p:cTn id="13" dur="500"/>
                                        <p:tgtEl>
                                          <p:spTgt spid="237571">
                                            <p:txEl>
                                              <p:pRg st="8" end="8"/>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37571">
                                            <p:txEl>
                                              <p:pRg st="9" end="9"/>
                                            </p:txEl>
                                          </p:spTgt>
                                        </p:tgtEl>
                                        <p:attrNameLst>
                                          <p:attrName>style.visibility</p:attrName>
                                        </p:attrNameLst>
                                      </p:cBhvr>
                                      <p:to>
                                        <p:strVal val="visible"/>
                                      </p:to>
                                    </p:set>
                                    <p:animEffect transition="in" filter="randombar(horizontal)">
                                      <p:cBhvr>
                                        <p:cTn id="16" dur="500"/>
                                        <p:tgtEl>
                                          <p:spTgt spid="237571">
                                            <p:txEl>
                                              <p:pRg st="9" end="9"/>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37571">
                                            <p:txEl>
                                              <p:pRg st="10" end="10"/>
                                            </p:txEl>
                                          </p:spTgt>
                                        </p:tgtEl>
                                        <p:attrNameLst>
                                          <p:attrName>style.visibility</p:attrName>
                                        </p:attrNameLst>
                                      </p:cBhvr>
                                      <p:to>
                                        <p:strVal val="visible"/>
                                      </p:to>
                                    </p:set>
                                    <p:animEffect transition="in" filter="randombar(horizontal)">
                                      <p:cBhvr>
                                        <p:cTn id="19" dur="500"/>
                                        <p:tgtEl>
                                          <p:spTgt spid="237571">
                                            <p:txEl>
                                              <p:pRg st="10" end="10"/>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237571">
                                            <p:txEl>
                                              <p:pRg st="11" end="11"/>
                                            </p:txEl>
                                          </p:spTgt>
                                        </p:tgtEl>
                                        <p:attrNameLst>
                                          <p:attrName>style.visibility</p:attrName>
                                        </p:attrNameLst>
                                      </p:cBhvr>
                                      <p:to>
                                        <p:strVal val="visible"/>
                                      </p:to>
                                    </p:set>
                                    <p:animEffect transition="in" filter="randombar(horizontal)">
                                      <p:cBhvr>
                                        <p:cTn id="22" dur="500"/>
                                        <p:tgtEl>
                                          <p:spTgt spid="237571">
                                            <p:txEl>
                                              <p:pRg st="11" end="11"/>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237571">
                                            <p:txEl>
                                              <p:pRg st="12" end="12"/>
                                            </p:txEl>
                                          </p:spTgt>
                                        </p:tgtEl>
                                        <p:attrNameLst>
                                          <p:attrName>style.visibility</p:attrName>
                                        </p:attrNameLst>
                                      </p:cBhvr>
                                      <p:to>
                                        <p:strVal val="visible"/>
                                      </p:to>
                                    </p:set>
                                    <p:animEffect transition="in" filter="randombar(horizontal)">
                                      <p:cBhvr>
                                        <p:cTn id="25" dur="500"/>
                                        <p:tgtEl>
                                          <p:spTgt spid="2375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 descr="f3.pdf"/>
          <p:cNvPicPr>
            <a:picLocks noChangeAspect="1"/>
          </p:cNvPicPr>
          <p:nvPr/>
        </p:nvPicPr>
        <p:blipFill>
          <a:blip r:embed="rId3"/>
          <a:srcRect t="10588" b="39999"/>
          <a:stretch>
            <a:fillRect/>
          </a:stretch>
        </p:blipFill>
        <p:spPr bwMode="auto">
          <a:xfrm>
            <a:off x="-3252907" y="480417"/>
            <a:ext cx="15088083" cy="5760640"/>
          </a:xfrm>
          <a:prstGeom prst="rect">
            <a:avLst/>
          </a:prstGeom>
          <a:noFill/>
          <a:ln w="9525">
            <a:noFill/>
            <a:miter lim="800000"/>
            <a:headEnd/>
            <a:tailEnd/>
          </a:ln>
        </p:spPr>
      </p:pic>
      <p:sp>
        <p:nvSpPr>
          <p:cNvPr id="58372" name="TextBox 6"/>
          <p:cNvSpPr txBox="1">
            <a:spLocks noChangeArrowheads="1"/>
          </p:cNvSpPr>
          <p:nvPr/>
        </p:nvSpPr>
        <p:spPr bwMode="auto">
          <a:xfrm>
            <a:off x="4267200" y="5334000"/>
            <a:ext cx="4354513" cy="830263"/>
          </a:xfrm>
          <a:prstGeom prst="rect">
            <a:avLst/>
          </a:prstGeom>
          <a:noFill/>
          <a:ln w="9525">
            <a:noFill/>
            <a:miter lim="800000"/>
            <a:headEnd/>
            <a:tailEnd/>
          </a:ln>
        </p:spPr>
        <p:txBody>
          <a:bodyPr wrap="none">
            <a:prstTxWarp prst="textNoShape">
              <a:avLst/>
            </a:prstTxWarp>
            <a:spAutoFit/>
          </a:bodyPr>
          <a:lstStyle/>
          <a:p>
            <a:r>
              <a:rPr lang="en-US" sz="1600" dirty="0">
                <a:solidFill>
                  <a:schemeClr val="bg1"/>
                </a:solidFill>
              </a:rPr>
              <a:t>The smart card chip is embedded into the</a:t>
            </a:r>
          </a:p>
          <a:p>
            <a:r>
              <a:rPr lang="en-US" sz="1600" dirty="0">
                <a:solidFill>
                  <a:schemeClr val="bg1"/>
                </a:solidFill>
              </a:rPr>
              <a:t>plastic card and is not visible. The dimensions </a:t>
            </a:r>
          </a:p>
          <a:p>
            <a:r>
              <a:rPr lang="en-US" sz="1600" dirty="0">
                <a:solidFill>
                  <a:schemeClr val="bg1"/>
                </a:solidFill>
              </a:rPr>
              <a:t>conform to ISO standard 7816-2.</a:t>
            </a:r>
          </a:p>
        </p:txBody>
      </p:sp>
      <p:sp>
        <p:nvSpPr>
          <p:cNvPr id="4" name="Title 3"/>
          <p:cNvSpPr>
            <a:spLocks noGrp="1"/>
          </p:cNvSpPr>
          <p:nvPr>
            <p:ph type="title"/>
          </p:nvPr>
        </p:nvSpPr>
        <p:spPr/>
        <p:txBody>
          <a:bodyPr/>
          <a:lstStyle/>
          <a:p>
            <a:r>
              <a:rPr lang="en-US"/>
              <a:t>Smart Card Dimensions</a:t>
            </a:r>
            <a:endParaRPr lang="en-US" dirty="0"/>
          </a:p>
        </p:txBody>
      </p:sp>
    </p:spTree>
    <p:extLst>
      <p:ext uri="{BB962C8B-B14F-4D97-AF65-F5344CB8AC3E}">
        <p14:creationId xmlns:p14="http://schemas.microsoft.com/office/powerpoint/2010/main" val="1192845187"/>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Biometric Authentication</a:t>
            </a:r>
            <a:endParaRPr lang="en-US" dirty="0"/>
          </a:p>
        </p:txBody>
      </p:sp>
      <p:sp>
        <p:nvSpPr>
          <p:cNvPr id="3" name="Content Placeholder 2"/>
          <p:cNvSpPr>
            <a:spLocks noGrp="1"/>
          </p:cNvSpPr>
          <p:nvPr>
            <p:ph idx="1"/>
          </p:nvPr>
        </p:nvSpPr>
        <p:spPr>
          <a:xfrm>
            <a:off x="457199" y="1295401"/>
            <a:ext cx="8686095" cy="3429743"/>
          </a:xfrm>
        </p:spPr>
        <p:txBody>
          <a:bodyPr/>
          <a:lstStyle/>
          <a:p>
            <a:r>
              <a:rPr lang="en-US" dirty="0"/>
              <a:t>attempts to authenticate an individual based on </a:t>
            </a:r>
          </a:p>
          <a:p>
            <a:pPr lvl="1"/>
            <a:r>
              <a:rPr lang="en-US" dirty="0"/>
              <a:t>unique physical characteristics</a:t>
            </a:r>
          </a:p>
          <a:p>
            <a:pPr lvl="1"/>
            <a:r>
              <a:rPr lang="en-US" dirty="0"/>
              <a:t>pattern recognition</a:t>
            </a:r>
          </a:p>
          <a:p>
            <a:r>
              <a:rPr lang="en-US" dirty="0"/>
              <a:t>technically complex and expensive </a:t>
            </a:r>
          </a:p>
          <a:p>
            <a:pPr lvl="1"/>
            <a:r>
              <a:rPr lang="en-US" dirty="0"/>
              <a:t>compared to passwords and tokens</a:t>
            </a:r>
          </a:p>
          <a:p>
            <a:r>
              <a:rPr lang="en-US" dirty="0"/>
              <a:t>physical characteristics used include:</a:t>
            </a:r>
          </a:p>
        </p:txBody>
      </p:sp>
      <p:pic>
        <p:nvPicPr>
          <p:cNvPr id="62468" name="Picture 3"/>
          <p:cNvPicPr>
            <a:picLocks noChangeAspect="1"/>
          </p:cNvPicPr>
          <p:nvPr/>
        </p:nvPicPr>
        <p:blipFill>
          <a:blip r:embed="rId3"/>
          <a:srcRect/>
          <a:stretch>
            <a:fillRect/>
          </a:stretch>
        </p:blipFill>
        <p:spPr bwMode="auto">
          <a:xfrm rot="776622">
            <a:off x="7725235" y="1829655"/>
            <a:ext cx="1371600" cy="1949450"/>
          </a:xfrm>
          <a:prstGeom prst="rect">
            <a:avLst/>
          </a:prstGeom>
          <a:noFill/>
          <a:ln w="9525">
            <a:noFill/>
            <a:miter lim="800000"/>
            <a:headEnd/>
            <a:tailEnd/>
          </a:ln>
        </p:spPr>
      </p:pic>
      <p:pic>
        <p:nvPicPr>
          <p:cNvPr id="62469" name="Picture 4"/>
          <p:cNvPicPr>
            <a:picLocks noChangeAspect="1"/>
          </p:cNvPicPr>
          <p:nvPr/>
        </p:nvPicPr>
        <p:blipFill>
          <a:blip r:embed="rId4"/>
          <a:srcRect/>
          <a:stretch>
            <a:fillRect/>
          </a:stretch>
        </p:blipFill>
        <p:spPr bwMode="auto">
          <a:xfrm rot="-440035">
            <a:off x="7187000" y="4598939"/>
            <a:ext cx="1470025" cy="979488"/>
          </a:xfrm>
          <a:prstGeom prst="rect">
            <a:avLst/>
          </a:prstGeom>
          <a:noFill/>
          <a:ln w="9525">
            <a:noFill/>
            <a:miter lim="800000"/>
            <a:headEnd/>
            <a:tailEnd/>
          </a:ln>
        </p:spPr>
      </p:pic>
      <p:pic>
        <p:nvPicPr>
          <p:cNvPr id="62470" name="Picture 5"/>
          <p:cNvPicPr>
            <a:picLocks noChangeAspect="1"/>
          </p:cNvPicPr>
          <p:nvPr/>
        </p:nvPicPr>
        <p:blipFill>
          <a:blip r:embed="rId5"/>
          <a:srcRect/>
          <a:stretch>
            <a:fillRect/>
          </a:stretch>
        </p:blipFill>
        <p:spPr bwMode="auto">
          <a:xfrm>
            <a:off x="179512" y="4797152"/>
            <a:ext cx="1676400" cy="1460500"/>
          </a:xfrm>
          <a:prstGeom prst="rect">
            <a:avLst/>
          </a:prstGeom>
          <a:noFill/>
          <a:ln w="9525">
            <a:noFill/>
            <a:miter lim="800000"/>
            <a:headEnd/>
            <a:tailEnd/>
          </a:ln>
        </p:spPr>
      </p:pic>
      <p:sp>
        <p:nvSpPr>
          <p:cNvPr id="4" name="Rectangle 3"/>
          <p:cNvSpPr/>
          <p:nvPr/>
        </p:nvSpPr>
        <p:spPr>
          <a:xfrm>
            <a:off x="1475656" y="4721076"/>
            <a:ext cx="6768752" cy="2308324"/>
          </a:xfrm>
          <a:prstGeom prst="rect">
            <a:avLst/>
          </a:prstGeom>
        </p:spPr>
        <p:txBody>
          <a:bodyPr wrap="square" numCol="2">
            <a:spAutoFit/>
          </a:bodyPr>
          <a:lstStyle/>
          <a:p>
            <a:pPr lvl="1"/>
            <a:r>
              <a:rPr lang="en-US" sz="2400" dirty="0"/>
              <a:t>facial characteristics</a:t>
            </a:r>
          </a:p>
          <a:p>
            <a:pPr lvl="1"/>
            <a:r>
              <a:rPr lang="en-US" sz="2400" dirty="0"/>
              <a:t>fingerprints</a:t>
            </a:r>
          </a:p>
          <a:p>
            <a:pPr lvl="1"/>
            <a:r>
              <a:rPr lang="en-US" sz="2400" dirty="0"/>
              <a:t>hand geometry</a:t>
            </a:r>
          </a:p>
          <a:p>
            <a:pPr lvl="1"/>
            <a:r>
              <a:rPr lang="en-US" sz="2400" dirty="0"/>
              <a:t>retinal pattern </a:t>
            </a:r>
          </a:p>
          <a:p>
            <a:pPr lvl="1"/>
            <a:endParaRPr lang="en-US" sz="2400" dirty="0"/>
          </a:p>
          <a:p>
            <a:pPr lvl="1"/>
            <a:endParaRPr lang="en-US" sz="2400" dirty="0"/>
          </a:p>
          <a:p>
            <a:pPr lvl="1"/>
            <a:r>
              <a:rPr lang="en-US" sz="2400" dirty="0"/>
              <a:t>iris </a:t>
            </a:r>
          </a:p>
          <a:p>
            <a:pPr lvl="1"/>
            <a:r>
              <a:rPr lang="en-US" sz="2400" dirty="0"/>
              <a:t>signature </a:t>
            </a:r>
          </a:p>
          <a:p>
            <a:pPr lvl="1"/>
            <a:r>
              <a:rPr lang="en-US" sz="2400" dirty="0"/>
              <a:t>voice</a:t>
            </a:r>
          </a:p>
        </p:txBody>
      </p:sp>
    </p:spTree>
    <p:extLst>
      <p:ext uri="{BB962C8B-B14F-4D97-AF65-F5344CB8AC3E}">
        <p14:creationId xmlns:p14="http://schemas.microsoft.com/office/powerpoint/2010/main" val="215949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 dur="500"/>
                                        <p:tgtEl>
                                          <p:spTgt spid="3">
                                            <p:txEl>
                                              <p:pRg st="5" end="5"/>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0" dur="500"/>
                                        <p:tgtEl>
                                          <p:spTgt spid="4">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6" dur="500"/>
                                        <p:tgtEl>
                                          <p:spTgt spid="4">
                                            <p:txEl>
                                              <p:pRg st="2" end="2"/>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9" dur="500"/>
                                        <p:tgtEl>
                                          <p:spTgt spid="4">
                                            <p:txEl>
                                              <p:pRg st="3" end="3"/>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5" dur="500"/>
                                        <p:tgtEl>
                                          <p:spTgt spid="4">
                                            <p:txEl>
                                              <p:pRg st="7" end="7"/>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Multi-Factor Authentication</a:t>
            </a:r>
          </a:p>
        </p:txBody>
      </p:sp>
      <p:sp>
        <p:nvSpPr>
          <p:cNvPr id="3" name="Content Placeholder 2"/>
          <p:cNvSpPr>
            <a:spLocks noGrp="1"/>
          </p:cNvSpPr>
          <p:nvPr>
            <p:ph idx="1"/>
          </p:nvPr>
        </p:nvSpPr>
        <p:spPr>
          <a:xfrm>
            <a:off x="457199" y="1295401"/>
            <a:ext cx="8686095" cy="3429743"/>
          </a:xfrm>
        </p:spPr>
        <p:txBody>
          <a:bodyPr/>
          <a:lstStyle/>
          <a:p>
            <a:pPr marL="0" indent="0">
              <a:buNone/>
            </a:pPr>
            <a:r>
              <a:rPr lang="en-US" dirty="0"/>
              <a:t>Multi-factor authentication uses at least two methods of verification. A security key fob is a good example. The two factors are something you know, such as a password, and something you have, such as a security key fob</a:t>
            </a:r>
          </a:p>
        </p:txBody>
      </p:sp>
      <p:pic>
        <p:nvPicPr>
          <p:cNvPr id="62468" name="Picture 3"/>
          <p:cNvPicPr>
            <a:picLocks noChangeAspect="1"/>
          </p:cNvPicPr>
          <p:nvPr/>
        </p:nvPicPr>
        <p:blipFill>
          <a:blip r:embed="rId3"/>
          <a:srcRect/>
          <a:stretch>
            <a:fillRect/>
          </a:stretch>
        </p:blipFill>
        <p:spPr bwMode="auto">
          <a:xfrm rot="776622">
            <a:off x="7287507" y="4319847"/>
            <a:ext cx="1371600" cy="1949450"/>
          </a:xfrm>
          <a:prstGeom prst="rect">
            <a:avLst/>
          </a:prstGeom>
          <a:noFill/>
          <a:ln w="9525">
            <a:noFill/>
            <a:miter lim="800000"/>
            <a:headEnd/>
            <a:tailEnd/>
          </a:ln>
        </p:spPr>
      </p:pic>
      <p:pic>
        <p:nvPicPr>
          <p:cNvPr id="62470" name="Picture 5"/>
          <p:cNvPicPr>
            <a:picLocks noChangeAspect="1"/>
          </p:cNvPicPr>
          <p:nvPr/>
        </p:nvPicPr>
        <p:blipFill>
          <a:blip r:embed="rId4"/>
          <a:srcRect/>
          <a:stretch>
            <a:fillRect/>
          </a:stretch>
        </p:blipFill>
        <p:spPr bwMode="auto">
          <a:xfrm>
            <a:off x="179512" y="4797152"/>
            <a:ext cx="1676400" cy="1460500"/>
          </a:xfrm>
          <a:prstGeom prst="rect">
            <a:avLst/>
          </a:prstGeom>
          <a:noFill/>
          <a:ln w="9525">
            <a:noFill/>
            <a:miter lim="800000"/>
            <a:headEnd/>
            <a:tailEnd/>
          </a:ln>
        </p:spPr>
      </p:pic>
      <p:pic>
        <p:nvPicPr>
          <p:cNvPr id="8" name="Picture 7">
            <a:extLst>
              <a:ext uri="{FF2B5EF4-FFF2-40B4-BE49-F238E27FC236}">
                <a16:creationId xmlns:a16="http://schemas.microsoft.com/office/drawing/2014/main" id="{D20F459B-8324-4378-9126-D12FCE0F8455}"/>
              </a:ext>
            </a:extLst>
          </p:cNvPr>
          <p:cNvPicPr/>
          <p:nvPr/>
        </p:nvPicPr>
        <p:blipFill>
          <a:blip r:embed="rId5" cstate="print"/>
          <a:srcRect/>
          <a:stretch>
            <a:fillRect/>
          </a:stretch>
        </p:blipFill>
        <p:spPr bwMode="auto">
          <a:xfrm>
            <a:off x="1466850" y="4190999"/>
            <a:ext cx="2305050" cy="1441450"/>
          </a:xfrm>
          <a:prstGeom prst="rect">
            <a:avLst/>
          </a:prstGeom>
          <a:noFill/>
          <a:ln w="9525">
            <a:noFill/>
            <a:miter lim="800000"/>
            <a:headEnd/>
            <a:tailEnd/>
          </a:ln>
        </p:spPr>
      </p:pic>
      <p:pic>
        <p:nvPicPr>
          <p:cNvPr id="9" name="Picture 8">
            <a:extLst>
              <a:ext uri="{FF2B5EF4-FFF2-40B4-BE49-F238E27FC236}">
                <a16:creationId xmlns:a16="http://schemas.microsoft.com/office/drawing/2014/main" id="{CF6D3F11-9C2B-408D-8037-A89C7628B6E6}"/>
              </a:ext>
            </a:extLst>
          </p:cNvPr>
          <p:cNvPicPr/>
          <p:nvPr/>
        </p:nvPicPr>
        <p:blipFill>
          <a:blip r:embed="rId6" cstate="print"/>
          <a:srcRect/>
          <a:stretch>
            <a:fillRect/>
          </a:stretch>
        </p:blipFill>
        <p:spPr bwMode="auto">
          <a:xfrm>
            <a:off x="4191000" y="4101464"/>
            <a:ext cx="2714625" cy="1620520"/>
          </a:xfrm>
          <a:prstGeom prst="rect">
            <a:avLst/>
          </a:prstGeom>
          <a:noFill/>
          <a:ln w="9525">
            <a:noFill/>
            <a:miter lim="800000"/>
            <a:headEnd/>
            <a:tailEnd/>
          </a:ln>
        </p:spPr>
      </p:pic>
    </p:spTree>
    <p:extLst>
      <p:ext uri="{BB962C8B-B14F-4D97-AF65-F5344CB8AC3E}">
        <p14:creationId xmlns:p14="http://schemas.microsoft.com/office/powerpoint/2010/main" val="427409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duotone>
              <a:prstClr val="black"/>
              <a:schemeClr val="tx2">
                <a:tint val="45000"/>
                <a:satMod val="400000"/>
              </a:schemeClr>
            </a:duotone>
            <a:lum bright="-1000" contrast="-25000"/>
            <a:alphaModFix amt="32000"/>
          </a:blip>
          <a:stretch>
            <a:fillRect/>
          </a:stretch>
        </p:blipFill>
        <p:spPr>
          <a:xfrm rot="1320044">
            <a:off x="4366752" y="2399542"/>
            <a:ext cx="3013960" cy="4225178"/>
          </a:xfrm>
          <a:prstGeom prst="rect">
            <a:avLst/>
          </a:prstGeom>
          <a:effectLst>
            <a:outerShdw blurRad="63500" dir="13500000" kx="2700000" rotWithShape="0">
              <a:srgbClr val="000000">
                <a:alpha val="20000"/>
              </a:srgbClr>
            </a:outerShdw>
            <a:softEdge rad="127000"/>
          </a:effectLst>
        </p:spPr>
      </p:pic>
      <p:sp>
        <p:nvSpPr>
          <p:cNvPr id="200706" name="Rectangle 2"/>
          <p:cNvSpPr>
            <a:spLocks noGrp="1" noChangeArrowheads="1"/>
          </p:cNvSpPr>
          <p:nvPr>
            <p:ph type="title"/>
          </p:nvPr>
        </p:nvSpPr>
        <p:spPr/>
        <p:txBody>
          <a:bodyPr/>
          <a:lstStyle/>
          <a:p>
            <a:r>
              <a:rPr lang="en-US" dirty="0"/>
              <a:t>Authorization</a:t>
            </a:r>
            <a:endParaRPr lang="en-AU" dirty="0"/>
          </a:p>
        </p:txBody>
      </p:sp>
      <p:sp>
        <p:nvSpPr>
          <p:cNvPr id="200707" name="Rectangle 3"/>
          <p:cNvSpPr>
            <a:spLocks noGrp="1" noChangeArrowheads="1"/>
          </p:cNvSpPr>
          <p:nvPr>
            <p:ph idx="1"/>
          </p:nvPr>
        </p:nvSpPr>
        <p:spPr/>
        <p:txBody>
          <a:bodyPr/>
          <a:lstStyle/>
          <a:p>
            <a:r>
              <a:rPr lang="en-US" dirty="0"/>
              <a:t>The prevention of unauthorized use of a resource, including the prevention of use of a resource in an unauthorized manner. </a:t>
            </a:r>
          </a:p>
          <a:p>
            <a:r>
              <a:rPr lang="en-US" dirty="0"/>
              <a:t>Or Measures that implement and assure security services in a computer system, particularly those that assure access control service</a:t>
            </a:r>
          </a:p>
        </p:txBody>
      </p:sp>
    </p:spTree>
    <p:extLst>
      <p:ext uri="{BB962C8B-B14F-4D97-AF65-F5344CB8AC3E}">
        <p14:creationId xmlns:p14="http://schemas.microsoft.com/office/powerpoint/2010/main" val="2670242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10;ch04-2.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9265" t="21477" r="9265" b="28636"/>
          <a:stretch>
            <a:fillRect/>
          </a:stretch>
        </p:blipFill>
        <p:spPr bwMode="auto">
          <a:xfrm>
            <a:off x="3179630" y="2131927"/>
            <a:ext cx="6000882" cy="4753457"/>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09922" name="Rectangle 2"/>
          <p:cNvSpPr>
            <a:spLocks noGrp="1" noChangeArrowheads="1"/>
          </p:cNvSpPr>
          <p:nvPr>
            <p:ph type="title"/>
          </p:nvPr>
        </p:nvSpPr>
        <p:spPr/>
        <p:txBody>
          <a:bodyPr/>
          <a:lstStyle/>
          <a:p>
            <a:r>
              <a:rPr lang="en-GB" dirty="0"/>
              <a:t>   Access Control Policies</a:t>
            </a:r>
            <a:endParaRPr lang="en-US" dirty="0"/>
          </a:p>
        </p:txBody>
      </p:sp>
      <p:sp>
        <p:nvSpPr>
          <p:cNvPr id="3" name="Content Placeholder 2"/>
          <p:cNvSpPr>
            <a:spLocks noGrp="1"/>
          </p:cNvSpPr>
          <p:nvPr>
            <p:ph idx="1"/>
          </p:nvPr>
        </p:nvSpPr>
        <p:spPr>
          <a:xfrm>
            <a:off x="179512" y="1196752"/>
            <a:ext cx="8229600" cy="4830763"/>
          </a:xfrm>
        </p:spPr>
        <p:txBody>
          <a:bodyPr/>
          <a:lstStyle/>
          <a:p>
            <a:r>
              <a:rPr lang="en-US" dirty="0"/>
              <a:t>dictates </a:t>
            </a:r>
          </a:p>
          <a:p>
            <a:pPr lvl="1"/>
            <a:r>
              <a:rPr lang="en-US" sz="2400" dirty="0"/>
              <a:t>what types of access are permitted, </a:t>
            </a:r>
          </a:p>
          <a:p>
            <a:pPr lvl="1"/>
            <a:r>
              <a:rPr lang="en-US" sz="2400" dirty="0"/>
              <a:t>under what circumstances, </a:t>
            </a:r>
          </a:p>
          <a:p>
            <a:pPr lvl="1"/>
            <a:r>
              <a:rPr lang="en-US" sz="2400" dirty="0"/>
              <a:t>by whom. </a:t>
            </a:r>
          </a:p>
        </p:txBody>
      </p:sp>
      <p:sp>
        <p:nvSpPr>
          <p:cNvPr id="5" name="Rectangle 4"/>
          <p:cNvSpPr/>
          <p:nvPr/>
        </p:nvSpPr>
        <p:spPr>
          <a:xfrm>
            <a:off x="1547664" y="3284984"/>
            <a:ext cx="2016223" cy="1200329"/>
          </a:xfrm>
          <a:prstGeom prst="rect">
            <a:avLst/>
          </a:prstGeom>
          <a:solidFill>
            <a:schemeClr val="accent6">
              <a:lumMod val="20000"/>
              <a:lumOff val="80000"/>
            </a:schemeClr>
          </a:solidFill>
        </p:spPr>
        <p:txBody>
          <a:bodyPr wrap="square">
            <a:spAutoFit/>
          </a:bodyPr>
          <a:lstStyle/>
          <a:p>
            <a:pPr eaLnBrk="1" hangingPunct="1"/>
            <a:r>
              <a:rPr lang="en-US" dirty="0"/>
              <a:t>based on the identity of the requestor and on access rules </a:t>
            </a:r>
          </a:p>
        </p:txBody>
      </p:sp>
      <p:sp>
        <p:nvSpPr>
          <p:cNvPr id="7" name="Rectangle 6"/>
          <p:cNvSpPr/>
          <p:nvPr/>
        </p:nvSpPr>
        <p:spPr>
          <a:xfrm>
            <a:off x="6730124" y="1628800"/>
            <a:ext cx="2304255" cy="923330"/>
          </a:xfrm>
          <a:prstGeom prst="rect">
            <a:avLst/>
          </a:prstGeom>
          <a:solidFill>
            <a:schemeClr val="accent6">
              <a:lumMod val="20000"/>
              <a:lumOff val="80000"/>
            </a:schemeClr>
          </a:solidFill>
        </p:spPr>
        <p:txBody>
          <a:bodyPr wrap="square">
            <a:spAutoFit/>
          </a:bodyPr>
          <a:lstStyle/>
          <a:p>
            <a:pPr eaLnBrk="1" hangingPunct="1"/>
            <a:r>
              <a:rPr lang="en-US" dirty="0"/>
              <a:t>based on comparing</a:t>
            </a:r>
          </a:p>
          <a:p>
            <a:pPr eaLnBrk="1" hangingPunct="1"/>
            <a:r>
              <a:rPr lang="en-US" dirty="0"/>
              <a:t>security labels with clearances</a:t>
            </a:r>
          </a:p>
        </p:txBody>
      </p:sp>
      <p:sp>
        <p:nvSpPr>
          <p:cNvPr id="8" name="Rectangle 7"/>
          <p:cNvSpPr/>
          <p:nvPr/>
        </p:nvSpPr>
        <p:spPr>
          <a:xfrm>
            <a:off x="2411760" y="5734997"/>
            <a:ext cx="2304255" cy="646331"/>
          </a:xfrm>
          <a:prstGeom prst="rect">
            <a:avLst/>
          </a:prstGeom>
          <a:solidFill>
            <a:schemeClr val="accent6">
              <a:lumMod val="20000"/>
              <a:lumOff val="80000"/>
            </a:schemeClr>
          </a:solidFill>
        </p:spPr>
        <p:txBody>
          <a:bodyPr wrap="square">
            <a:spAutoFit/>
          </a:bodyPr>
          <a:lstStyle/>
          <a:p>
            <a:pPr eaLnBrk="1" hangingPunct="1"/>
            <a:r>
              <a:rPr lang="en-US" dirty="0"/>
              <a:t>based on the roles and their accesses</a:t>
            </a:r>
          </a:p>
        </p:txBody>
      </p:sp>
    </p:spTree>
    <p:extLst>
      <p:ext uri="{BB962C8B-B14F-4D97-AF65-F5344CB8AC3E}">
        <p14:creationId xmlns:p14="http://schemas.microsoft.com/office/powerpoint/2010/main" val="234697180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duotone>
              <a:prstClr val="black"/>
              <a:schemeClr val="tx2">
                <a:tint val="45000"/>
                <a:satMod val="400000"/>
              </a:schemeClr>
            </a:duotone>
            <a:lum bright="-1000" contrast="-25000"/>
            <a:alphaModFix amt="32000"/>
          </a:blip>
          <a:stretch>
            <a:fillRect/>
          </a:stretch>
        </p:blipFill>
        <p:spPr>
          <a:xfrm rot="1320044">
            <a:off x="4366752" y="2399542"/>
            <a:ext cx="3013960" cy="4225178"/>
          </a:xfrm>
          <a:prstGeom prst="rect">
            <a:avLst/>
          </a:prstGeom>
          <a:effectLst>
            <a:outerShdw blurRad="63500" dir="13500000" kx="2700000" rotWithShape="0">
              <a:srgbClr val="000000">
                <a:alpha val="20000"/>
              </a:srgbClr>
            </a:outerShdw>
            <a:softEdge rad="127000"/>
          </a:effectLst>
        </p:spPr>
      </p:pic>
      <p:sp>
        <p:nvSpPr>
          <p:cNvPr id="200706" name="Rectangle 2"/>
          <p:cNvSpPr>
            <a:spLocks noGrp="1" noChangeArrowheads="1"/>
          </p:cNvSpPr>
          <p:nvPr>
            <p:ph type="title"/>
          </p:nvPr>
        </p:nvSpPr>
        <p:spPr/>
        <p:txBody>
          <a:bodyPr/>
          <a:lstStyle/>
          <a:p>
            <a:r>
              <a:rPr lang="en-US" dirty="0"/>
              <a:t>Access Control</a:t>
            </a:r>
            <a:endParaRPr lang="en-AU" dirty="0"/>
          </a:p>
        </p:txBody>
      </p:sp>
      <p:sp>
        <p:nvSpPr>
          <p:cNvPr id="200707" name="Rectangle 3"/>
          <p:cNvSpPr>
            <a:spLocks noGrp="1" noChangeArrowheads="1"/>
          </p:cNvSpPr>
          <p:nvPr>
            <p:ph idx="1"/>
          </p:nvPr>
        </p:nvSpPr>
        <p:spPr/>
        <p:txBody>
          <a:bodyPr/>
          <a:lstStyle/>
          <a:p>
            <a:pPr marL="0" indent="0">
              <a:buNone/>
            </a:pPr>
            <a:r>
              <a:rPr lang="en-US" b="1" dirty="0"/>
              <a:t>Access control</a:t>
            </a:r>
            <a:r>
              <a:rPr lang="en-US" dirty="0"/>
              <a:t> defines a number of protection schemes that prevent unauthorized access to a computer, network, database, or other data resources. </a:t>
            </a:r>
          </a:p>
          <a:p>
            <a:pPr marL="0" indent="0">
              <a:buNone/>
            </a:pPr>
            <a:r>
              <a:rPr lang="en-US" dirty="0"/>
              <a:t> The concepts of </a:t>
            </a:r>
            <a:r>
              <a:rPr lang="en-US" b="1" dirty="0"/>
              <a:t>AAA</a:t>
            </a:r>
            <a:r>
              <a:rPr lang="en-US" dirty="0"/>
              <a:t> involve three security services: </a:t>
            </a:r>
          </a:p>
          <a:p>
            <a:r>
              <a:rPr lang="en-US" b="1" dirty="0"/>
              <a:t>A</a:t>
            </a:r>
            <a:r>
              <a:rPr lang="en-US" dirty="0"/>
              <a:t>uthentication, </a:t>
            </a:r>
          </a:p>
          <a:p>
            <a:r>
              <a:rPr lang="en-US" b="1" dirty="0"/>
              <a:t>A</a:t>
            </a:r>
            <a:r>
              <a:rPr lang="en-US" dirty="0"/>
              <a:t>uthorization and </a:t>
            </a:r>
          </a:p>
          <a:p>
            <a:r>
              <a:rPr lang="en-US" b="1" dirty="0"/>
              <a:t>A</a:t>
            </a:r>
            <a:r>
              <a:rPr lang="en-US" dirty="0"/>
              <a:t>ccounting.</a:t>
            </a:r>
            <a:endParaRPr lang="en-AU" dirty="0"/>
          </a:p>
        </p:txBody>
      </p:sp>
    </p:spTree>
    <p:extLst>
      <p:ext uri="{BB962C8B-B14F-4D97-AF65-F5344CB8AC3E}">
        <p14:creationId xmlns:p14="http://schemas.microsoft.com/office/powerpoint/2010/main" val="190869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dirty="0"/>
              <a:t>Discretionary </a:t>
            </a:r>
            <a:r>
              <a:rPr lang="en-GB" dirty="0"/>
              <a:t>Access Control</a:t>
            </a:r>
            <a:endParaRPr lang="en-US" dirty="0"/>
          </a:p>
        </p:txBody>
      </p:sp>
      <p:sp>
        <p:nvSpPr>
          <p:cNvPr id="225283" name="Rectangle 3"/>
          <p:cNvSpPr>
            <a:spLocks noGrp="1" noChangeArrowheads="1"/>
          </p:cNvSpPr>
          <p:nvPr>
            <p:ph idx="1"/>
          </p:nvPr>
        </p:nvSpPr>
        <p:spPr/>
        <p:txBody>
          <a:bodyPr/>
          <a:lstStyle/>
          <a:p>
            <a:r>
              <a:rPr lang="en-US" dirty="0"/>
              <a:t>scheme in which an entity may enable another entity to access some resource</a:t>
            </a:r>
          </a:p>
          <a:p>
            <a:pPr lvl="1"/>
            <a:r>
              <a:rPr lang="en-US" dirty="0"/>
              <a:t>often provided using an access matrix</a:t>
            </a:r>
          </a:p>
          <a:p>
            <a:pPr lvl="2"/>
            <a:r>
              <a:rPr lang="en-US" dirty="0"/>
              <a:t>one dimension consists of identified subjects that may attempt data access to the resources</a:t>
            </a:r>
          </a:p>
          <a:p>
            <a:pPr lvl="2"/>
            <a:r>
              <a:rPr lang="en-US" dirty="0"/>
              <a:t>the other dimension lists the objects that may be accessed</a:t>
            </a:r>
          </a:p>
          <a:p>
            <a:pPr lvl="1"/>
            <a:r>
              <a:rPr lang="en-US" dirty="0"/>
              <a:t>each entry in the matrix indicates the access rights of a particular subject for a particular object</a:t>
            </a:r>
          </a:p>
        </p:txBody>
      </p:sp>
    </p:spTree>
    <p:extLst>
      <p:ext uri="{BB962C8B-B14F-4D97-AF65-F5344CB8AC3E}">
        <p14:creationId xmlns:p14="http://schemas.microsoft.com/office/powerpoint/2010/main" val="354947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Effect transition="in" filter="randombar(horizontal)">
                                      <p:cBhvr>
                                        <p:cTn id="7" dur="500"/>
                                        <p:tgtEl>
                                          <p:spTgt spid="22528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25283">
                                            <p:txEl>
                                              <p:pRg st="2" end="2"/>
                                            </p:txEl>
                                          </p:spTgt>
                                        </p:tgtEl>
                                        <p:attrNameLst>
                                          <p:attrName>style.visibility</p:attrName>
                                        </p:attrNameLst>
                                      </p:cBhvr>
                                      <p:to>
                                        <p:strVal val="visible"/>
                                      </p:to>
                                    </p:set>
                                    <p:animEffect transition="in" filter="randombar(horizontal)">
                                      <p:cBhvr>
                                        <p:cTn id="10" dur="500"/>
                                        <p:tgtEl>
                                          <p:spTgt spid="22528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25283">
                                            <p:txEl>
                                              <p:pRg st="3" end="3"/>
                                            </p:txEl>
                                          </p:spTgt>
                                        </p:tgtEl>
                                        <p:attrNameLst>
                                          <p:attrName>style.visibility</p:attrName>
                                        </p:attrNameLst>
                                      </p:cBhvr>
                                      <p:to>
                                        <p:strVal val="visible"/>
                                      </p:to>
                                    </p:set>
                                    <p:animEffect transition="in" filter="randombar(horizontal)">
                                      <p:cBhvr>
                                        <p:cTn id="13" dur="500"/>
                                        <p:tgtEl>
                                          <p:spTgt spid="225283">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25283">
                                            <p:txEl>
                                              <p:pRg st="4" end="4"/>
                                            </p:txEl>
                                          </p:spTgt>
                                        </p:tgtEl>
                                        <p:attrNameLst>
                                          <p:attrName>style.visibility</p:attrName>
                                        </p:attrNameLst>
                                      </p:cBhvr>
                                      <p:to>
                                        <p:strVal val="visible"/>
                                      </p:to>
                                    </p:set>
                                    <p:animEffect transition="in" filter="randombar(horizontal)">
                                      <p:cBhvr>
                                        <p:cTn id="16" dur="5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GB" dirty="0"/>
              <a:t>Access Matrix</a:t>
            </a:r>
            <a:endParaRPr lang="en-US" dirty="0"/>
          </a:p>
        </p:txBody>
      </p:sp>
      <p:pic>
        <p:nvPicPr>
          <p:cNvPr id="33795" name="Picture 4" descr="f3.pdf"/>
          <p:cNvPicPr>
            <a:picLocks noChangeAspect="1"/>
          </p:cNvPicPr>
          <p:nvPr/>
        </p:nvPicPr>
        <p:blipFill>
          <a:blip r:embed="rId3"/>
          <a:srcRect l="14545" t="-1176" r="27274" b="60001"/>
          <a:stretch>
            <a:fillRect/>
          </a:stretch>
        </p:blipFill>
        <p:spPr bwMode="auto">
          <a:xfrm>
            <a:off x="323528" y="1628800"/>
            <a:ext cx="8163578" cy="4464496"/>
          </a:xfrm>
          <a:prstGeom prst="rect">
            <a:avLst/>
          </a:prstGeom>
          <a:solidFill>
            <a:schemeClr val="accent1">
              <a:lumMod val="20000"/>
              <a:lumOff val="80000"/>
            </a:schemeClr>
          </a:solidFill>
          <a:ln w="9525">
            <a:solidFill>
              <a:srgbClr val="0E0A99"/>
            </a:solidFill>
            <a:miter lim="800000"/>
            <a:headEnd/>
            <a:tailEnd/>
          </a:ln>
          <a:effectLst>
            <a:outerShdw blurRad="50800" dist="38100" dir="2700000" algn="tl" rotWithShape="0">
              <a:srgbClr val="000000">
                <a:alpha val="43000"/>
              </a:srgbClr>
            </a:outerShdw>
          </a:effectLst>
          <a:scene3d>
            <a:camera prst="orthographicFront"/>
            <a:lightRig rig="threePt" dir="t"/>
          </a:scene3d>
          <a:sp3d>
            <a:bevelT w="114300" prst="artDeco"/>
            <a:bevelB w="114300" prst="artDeco"/>
          </a:sp3d>
        </p:spPr>
      </p:pic>
    </p:spTree>
    <p:extLst>
      <p:ext uri="{BB962C8B-B14F-4D97-AF65-F5344CB8AC3E}">
        <p14:creationId xmlns:p14="http://schemas.microsoft.com/office/powerpoint/2010/main" val="149554443"/>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GB" sz="4000" b="1" dirty="0"/>
              <a:t>Access Control List (ACL)</a:t>
            </a:r>
            <a:endParaRPr lang="en-US" sz="4000" b="1" dirty="0"/>
          </a:p>
        </p:txBody>
      </p:sp>
      <p:sp>
        <p:nvSpPr>
          <p:cNvPr id="5" name="Rectangle 3">
            <a:extLst>
              <a:ext uri="{FF2B5EF4-FFF2-40B4-BE49-F238E27FC236}">
                <a16:creationId xmlns:a16="http://schemas.microsoft.com/office/drawing/2014/main" id="{73B4BBEE-0F0C-43BF-8A59-0D31C44419B5}"/>
              </a:ext>
            </a:extLst>
          </p:cNvPr>
          <p:cNvSpPr>
            <a:spLocks noGrp="1" noChangeArrowheads="1"/>
          </p:cNvSpPr>
          <p:nvPr>
            <p:ph idx="1"/>
          </p:nvPr>
        </p:nvSpPr>
        <p:spPr>
          <a:xfrm>
            <a:off x="457200" y="1013618"/>
            <a:ext cx="8229600" cy="4830763"/>
          </a:xfrm>
        </p:spPr>
        <p:txBody>
          <a:bodyPr/>
          <a:lstStyle/>
          <a:p>
            <a:r>
              <a:rPr lang="en-US" dirty="0"/>
              <a:t>User B can read, and User C can Own Read and Write. So the object (File 4) has the following sample ACL</a:t>
            </a:r>
          </a:p>
          <a:p>
            <a:pPr marL="0" indent="0">
              <a:buNone/>
            </a:pPr>
            <a:r>
              <a:rPr lang="en-US" b="1" i="1" dirty="0"/>
              <a:t>File4 &gt;&gt; Deny user A; Allow Read User B,C, Allow Read, Write User C </a:t>
            </a:r>
          </a:p>
          <a:p>
            <a:r>
              <a:rPr lang="en-US" dirty="0"/>
              <a:t>File1 can be read from User A, User B and User C. It can be read from any user, the following ACL can be used;</a:t>
            </a:r>
          </a:p>
          <a:p>
            <a:pPr marL="0" indent="0">
              <a:buNone/>
            </a:pPr>
            <a:r>
              <a:rPr lang="en-US" b="1" i="1" dirty="0"/>
              <a:t>File1 &gt;&gt; Allow Read any, Allow Write User A,C, Allow Own User A</a:t>
            </a:r>
          </a:p>
          <a:p>
            <a:pPr marL="0" indent="0">
              <a:buNone/>
            </a:pPr>
            <a:endParaRPr lang="en-US" b="1" dirty="0"/>
          </a:p>
        </p:txBody>
      </p:sp>
    </p:spTree>
    <p:extLst>
      <p:ext uri="{BB962C8B-B14F-4D97-AF65-F5344CB8AC3E}">
        <p14:creationId xmlns:p14="http://schemas.microsoft.com/office/powerpoint/2010/main" val="3269337647"/>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10;ch04-7.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t="5370" r="4633" b="14319"/>
          <a:stretch>
            <a:fillRect/>
          </a:stretch>
        </p:blipFill>
        <p:spPr bwMode="auto">
          <a:xfrm>
            <a:off x="2632425" y="0"/>
            <a:ext cx="6516761" cy="7101408"/>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15042" name="Rectangle 2"/>
          <p:cNvSpPr>
            <a:spLocks noGrp="1" noChangeArrowheads="1"/>
          </p:cNvSpPr>
          <p:nvPr>
            <p:ph type="title" idx="4294967295"/>
          </p:nvPr>
        </p:nvSpPr>
        <p:spPr>
          <a:xfrm>
            <a:off x="0" y="277813"/>
            <a:ext cx="3048000" cy="5284787"/>
          </a:xfrm>
        </p:spPr>
        <p:txBody>
          <a:bodyPr wrap="square" numCol="1" anchorCtr="0" compatLnSpc="1">
            <a:prstTxWarp prst="textNoShape">
              <a:avLst/>
            </a:prstTxWarp>
          </a:bodyPr>
          <a:lstStyle/>
          <a:p>
            <a:pPr eaLnBrk="1" hangingPunct="1">
              <a:defRPr/>
            </a:pPr>
            <a:r>
              <a:rPr lang="en-US" sz="4000" dirty="0">
                <a:ea typeface="ＭＳ Ｐゴシック" pitchFamily="-1" charset="-128"/>
                <a:cs typeface="ＭＳ Ｐゴシック" pitchFamily="-1" charset="-128"/>
              </a:rPr>
              <a:t>Role-Based </a:t>
            </a:r>
            <a:r>
              <a:rPr kumimoji="1" lang="en-GB" sz="4000" dirty="0">
                <a:ea typeface="ＭＳ Ｐゴシック" pitchFamily="-1" charset="-128"/>
                <a:cs typeface="ＭＳ Ｐゴシック" pitchFamily="-1" charset="-128"/>
              </a:rPr>
              <a:t>Access Control</a:t>
            </a:r>
            <a:br>
              <a:rPr kumimoji="1" lang="en-GB" sz="4000" dirty="0">
                <a:ea typeface="ＭＳ Ｐゴシック" pitchFamily="-1" charset="-128"/>
                <a:cs typeface="ＭＳ Ｐゴシック" pitchFamily="-1" charset="-128"/>
              </a:rPr>
            </a:br>
            <a:r>
              <a:rPr kumimoji="1" lang="en-GB" sz="3200" dirty="0">
                <a:ea typeface="ＭＳ Ｐゴシック" pitchFamily="-1" charset="-128"/>
                <a:cs typeface="ＭＳ Ｐゴシック" pitchFamily="-1" charset="-128"/>
              </a:rPr>
              <a:t>(RBAC)</a:t>
            </a:r>
            <a:endParaRPr kumimoji="1" lang="en-US" sz="3200" dirty="0">
              <a:ea typeface="ＭＳ Ｐゴシック" pitchFamily="-1" charset="-128"/>
              <a:cs typeface="ＭＳ Ｐゴシック" pitchFamily="-1" charset="-128"/>
            </a:endParaRPr>
          </a:p>
        </p:txBody>
      </p:sp>
    </p:spTree>
    <p:extLst>
      <p:ext uri="{BB962C8B-B14F-4D97-AF65-F5344CB8AC3E}">
        <p14:creationId xmlns:p14="http://schemas.microsoft.com/office/powerpoint/2010/main" val="3374182732"/>
      </p:ext>
    </p:extLst>
  </p:cSld>
  <p:clrMapOvr>
    <a:masterClrMapping/>
  </p:clrMapOvr>
  <p:transition spd="med">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6" name="Rectangle 6"/>
          <p:cNvSpPr>
            <a:spLocks noGrp="1" noChangeArrowheads="1"/>
          </p:cNvSpPr>
          <p:nvPr>
            <p:ph type="title" idx="4294967295"/>
          </p:nvPr>
        </p:nvSpPr>
        <p:spPr>
          <a:xfrm>
            <a:off x="6096000" y="685800"/>
            <a:ext cx="3048000" cy="5284788"/>
          </a:xfrm>
        </p:spPr>
        <p:txBody>
          <a:bodyPr/>
          <a:lstStyle/>
          <a:p>
            <a:pPr eaLnBrk="1" fontAlgn="auto" hangingPunct="1">
              <a:spcAft>
                <a:spcPts val="0"/>
              </a:spcAft>
              <a:defRPr/>
            </a:pPr>
            <a:r>
              <a:rPr lang="en-US" sz="4400" dirty="0">
                <a:ea typeface="+mj-ea"/>
                <a:cs typeface="+mj-cs"/>
              </a:rPr>
              <a:t>Access</a:t>
            </a:r>
            <a:br>
              <a:rPr lang="en-US" sz="4400" dirty="0">
                <a:ea typeface="+mj-ea"/>
                <a:cs typeface="+mj-cs"/>
              </a:rPr>
            </a:br>
            <a:r>
              <a:rPr lang="en-US" sz="4400" dirty="0">
                <a:ea typeface="+mj-ea"/>
                <a:cs typeface="+mj-cs"/>
              </a:rPr>
              <a:t>Control</a:t>
            </a:r>
            <a:br>
              <a:rPr lang="en-US" sz="4400" dirty="0">
                <a:ea typeface="+mj-ea"/>
                <a:cs typeface="+mj-cs"/>
              </a:rPr>
            </a:br>
            <a:r>
              <a:rPr lang="en-US" sz="4400" dirty="0">
                <a:ea typeface="+mj-ea"/>
                <a:cs typeface="+mj-cs"/>
              </a:rPr>
              <a:t>Matrix</a:t>
            </a:r>
            <a:endParaRPr kumimoji="1" lang="en-US" sz="4400" dirty="0">
              <a:ea typeface="+mj-ea"/>
              <a:cs typeface="+mj-cs"/>
            </a:endParaRPr>
          </a:p>
        </p:txBody>
      </p:sp>
      <p:pic>
        <p:nvPicPr>
          <p:cNvPr id="4" name="Picture 4" descr="&#10;ch04-8.pdf                                                     002C63FFMacintosh HD                   BFC49AD8:"/>
          <p:cNvPicPr>
            <a:picLocks noChangeAspect="1" noChangeArrowheads="1"/>
          </p:cNvPicPr>
          <p:nvPr/>
        </p:nvPicPr>
        <p:blipFill>
          <a:blip r:embed="rId3">
            <a:extLst>
              <a:ext uri="{28A0092B-C50C-407E-A947-70E740481C1C}">
                <a14:useLocalDpi xmlns:a14="http://schemas.microsoft.com/office/drawing/2010/main" val="0"/>
              </a:ext>
            </a:extLst>
          </a:blip>
          <a:srcRect l="4633" t="3580" r="4633" b="10739"/>
          <a:stretch>
            <a:fillRect/>
          </a:stretch>
        </p:blipFill>
        <p:spPr bwMode="auto">
          <a:xfrm>
            <a:off x="179512" y="6327"/>
            <a:ext cx="5688632" cy="6951065"/>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32707941"/>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522" y="0"/>
            <a:ext cx="7239000" cy="1143000"/>
          </a:xfrm>
        </p:spPr>
        <p:txBody>
          <a:bodyPr/>
          <a:lstStyle/>
          <a:p>
            <a:pPr algn="ctr"/>
            <a:r>
              <a:rPr lang="en-US" dirty="0">
                <a:solidFill>
                  <a:schemeClr val="tx2"/>
                </a:solidFill>
                <a:ea typeface="ＭＳ Ｐゴシック" pitchFamily="-1" charset="-128"/>
                <a:cs typeface="ＭＳ Ｐゴシック" pitchFamily="-1" charset="-128"/>
              </a:rPr>
              <a:t>RBAC Reference Models</a:t>
            </a:r>
            <a:endParaRPr lang="en-US" dirty="0">
              <a:solidFill>
                <a:schemeClr val="tx2"/>
              </a:solidFill>
            </a:endParaRPr>
          </a:p>
        </p:txBody>
      </p:sp>
      <p:sp>
        <p:nvSpPr>
          <p:cNvPr id="40" name="Title 1"/>
          <p:cNvSpPr txBox="1">
            <a:spLocks/>
          </p:cNvSpPr>
          <p:nvPr/>
        </p:nvSpPr>
        <p:spPr bwMode="auto">
          <a:xfrm>
            <a:off x="1006522" y="1219200"/>
            <a:ext cx="7239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lvl1pPr algn="l" rtl="0" eaLnBrk="1" fontAlgn="base" hangingPunct="1">
              <a:spcBef>
                <a:spcPct val="0"/>
              </a:spcBef>
              <a:spcAft>
                <a:spcPct val="0"/>
              </a:spcAft>
              <a:defRPr sz="4400" kern="1200">
                <a:solidFill>
                  <a:schemeClr val="bg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177" algn="ctr" rtl="0" eaLnBrk="1" fontAlgn="base" hangingPunct="1">
              <a:spcBef>
                <a:spcPct val="0"/>
              </a:spcBef>
              <a:spcAft>
                <a:spcPct val="0"/>
              </a:spcAft>
              <a:defRPr sz="4400">
                <a:solidFill>
                  <a:schemeClr val="tx1"/>
                </a:solidFill>
                <a:latin typeface="Calibri" pitchFamily="34" charset="0"/>
              </a:defRPr>
            </a:lvl6pPr>
            <a:lvl7pPr marL="914353" algn="ctr" rtl="0" eaLnBrk="1" fontAlgn="base" hangingPunct="1">
              <a:spcBef>
                <a:spcPct val="0"/>
              </a:spcBef>
              <a:spcAft>
                <a:spcPct val="0"/>
              </a:spcAft>
              <a:defRPr sz="4400">
                <a:solidFill>
                  <a:schemeClr val="tx1"/>
                </a:solidFill>
                <a:latin typeface="Calibri" pitchFamily="34" charset="0"/>
              </a:defRPr>
            </a:lvl7pPr>
            <a:lvl8pPr marL="1371530" algn="ctr" rtl="0" eaLnBrk="1" fontAlgn="base" hangingPunct="1">
              <a:spcBef>
                <a:spcPct val="0"/>
              </a:spcBef>
              <a:spcAft>
                <a:spcPct val="0"/>
              </a:spcAft>
              <a:defRPr sz="4400">
                <a:solidFill>
                  <a:schemeClr val="tx1"/>
                </a:solidFill>
                <a:latin typeface="Calibri" pitchFamily="34" charset="0"/>
              </a:defRPr>
            </a:lvl8pPr>
            <a:lvl9pPr marL="1828706" algn="ctr" rtl="0" eaLnBrk="1" fontAlgn="base" hangingPunct="1">
              <a:spcBef>
                <a:spcPct val="0"/>
              </a:spcBef>
              <a:spcAft>
                <a:spcPct val="0"/>
              </a:spcAft>
              <a:defRPr sz="4400">
                <a:solidFill>
                  <a:schemeClr val="tx1"/>
                </a:solidFill>
                <a:latin typeface="Calibri" pitchFamily="34" charset="0"/>
              </a:defRPr>
            </a:lvl9pPr>
          </a:lstStyle>
          <a:p>
            <a:pPr marL="571500" indent="-571500">
              <a:buFont typeface="Arial" panose="020B0604020202020204" pitchFamily="34" charset="0"/>
              <a:buChar char="•"/>
            </a:pPr>
            <a:r>
              <a:rPr lang="en-US" sz="3600" dirty="0">
                <a:solidFill>
                  <a:schemeClr val="tx1"/>
                </a:solidFill>
                <a:ea typeface="ＭＳ Ｐゴシック" pitchFamily="-1" charset="-128"/>
              </a:rPr>
              <a:t>Base Model – RBAC0</a:t>
            </a:r>
          </a:p>
          <a:p>
            <a:pPr marL="571500" indent="-571500">
              <a:buFont typeface="Arial" panose="020B0604020202020204" pitchFamily="34" charset="0"/>
              <a:buChar char="•"/>
            </a:pPr>
            <a:r>
              <a:rPr lang="en-US" sz="3600" dirty="0">
                <a:solidFill>
                  <a:schemeClr val="tx1"/>
                </a:solidFill>
                <a:ea typeface="ＭＳ Ｐゴシック" pitchFamily="-1" charset="-128"/>
              </a:rPr>
              <a:t>Role Hierarchies – RBAC1</a:t>
            </a:r>
          </a:p>
          <a:p>
            <a:pPr marL="571500" indent="-571500">
              <a:buFont typeface="Arial" panose="020B0604020202020204" pitchFamily="34" charset="0"/>
              <a:buChar char="•"/>
            </a:pPr>
            <a:r>
              <a:rPr lang="en-US" sz="3600" dirty="0">
                <a:solidFill>
                  <a:schemeClr val="tx1"/>
                </a:solidFill>
                <a:ea typeface="ＭＳ Ｐゴシック" pitchFamily="-1" charset="-128"/>
              </a:rPr>
              <a:t>Constraints – RBAC2</a:t>
            </a:r>
            <a:endParaRPr lang="en-US" sz="3600" dirty="0">
              <a:solidFill>
                <a:schemeClr val="tx1"/>
              </a:solidFill>
            </a:endParaRPr>
          </a:p>
        </p:txBody>
      </p:sp>
      <p:pic>
        <p:nvPicPr>
          <p:cNvPr id="41" name="Picture 4" descr="&#10;ch04-9.pdf                                                     00ABB570  Mnementh                      BEAE7A2F:"/>
          <p:cNvPicPr>
            <a:picLocks noChangeAspect="1" noChangeArrowheads="1"/>
          </p:cNvPicPr>
          <p:nvPr/>
        </p:nvPicPr>
        <p:blipFill rotWithShape="1">
          <a:blip r:embed="rId2">
            <a:extLst>
              <a:ext uri="{28A0092B-C50C-407E-A947-70E740481C1C}">
                <a14:useLocalDpi xmlns:a14="http://schemas.microsoft.com/office/drawing/2010/main" val="0"/>
              </a:ext>
            </a:extLst>
          </a:blip>
          <a:srcRect l="25542" t="3579" r="26238" b="70356"/>
          <a:stretch/>
        </p:blipFill>
        <p:spPr bwMode="auto">
          <a:xfrm>
            <a:off x="1905000" y="3200400"/>
            <a:ext cx="4104167" cy="2870791"/>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08234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0;ch04-9.pdf                                                     00ABB570  Mnementh                      BEAE7A2F:"/>
          <p:cNvPicPr>
            <a:picLocks noChangeAspect="1" noChangeArrowheads="1"/>
          </p:cNvPicPr>
          <p:nvPr/>
        </p:nvPicPr>
        <p:blipFill rotWithShape="1">
          <a:blip r:embed="rId3">
            <a:extLst>
              <a:ext uri="{28A0092B-C50C-407E-A947-70E740481C1C}">
                <a14:useLocalDpi xmlns:a14="http://schemas.microsoft.com/office/drawing/2010/main" val="0"/>
              </a:ext>
            </a:extLst>
          </a:blip>
          <a:srcRect t="38549" b="19466"/>
          <a:stretch/>
        </p:blipFill>
        <p:spPr bwMode="auto">
          <a:xfrm>
            <a:off x="30230" y="1295400"/>
            <a:ext cx="8976524" cy="4876800"/>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16066" name="Rectangle 2"/>
          <p:cNvSpPr>
            <a:spLocks noGrp="1" noChangeArrowheads="1"/>
          </p:cNvSpPr>
          <p:nvPr>
            <p:ph type="title"/>
          </p:nvPr>
        </p:nvSpPr>
        <p:spPr>
          <a:xfrm>
            <a:off x="1747282" y="228600"/>
            <a:ext cx="7239000" cy="832513"/>
          </a:xfrm>
        </p:spPr>
        <p:txBody>
          <a:bodyPr/>
          <a:lstStyle/>
          <a:p>
            <a:r>
              <a:rPr lang="en-US" dirty="0">
                <a:ea typeface="ＭＳ Ｐゴシック" pitchFamily="-1" charset="-128"/>
                <a:cs typeface="ＭＳ Ｐゴシック" pitchFamily="-1" charset="-128"/>
              </a:rPr>
              <a:t>Base Model-RBAC0</a:t>
            </a:r>
            <a:endParaRPr lang="en-US" dirty="0"/>
          </a:p>
        </p:txBody>
      </p:sp>
    </p:spTree>
    <p:extLst>
      <p:ext uri="{BB962C8B-B14F-4D97-AF65-F5344CB8AC3E}">
        <p14:creationId xmlns:p14="http://schemas.microsoft.com/office/powerpoint/2010/main" val="39805503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676400" y="228600"/>
            <a:ext cx="7239000" cy="832513"/>
          </a:xfrm>
        </p:spPr>
        <p:txBody>
          <a:bodyPr/>
          <a:lstStyle/>
          <a:p>
            <a:r>
              <a:rPr lang="en-US" dirty="0">
                <a:ea typeface="ＭＳ Ｐゴシック" pitchFamily="-1" charset="-128"/>
                <a:cs typeface="ＭＳ Ｐゴシック" pitchFamily="-1" charset="-128"/>
              </a:rPr>
              <a:t>Base Model-RBAC0</a:t>
            </a:r>
            <a:endParaRPr lang="en-US" dirty="0"/>
          </a:p>
        </p:txBody>
      </p:sp>
      <p:sp>
        <p:nvSpPr>
          <p:cNvPr id="4" name="Rectangle 28"/>
          <p:cNvSpPr/>
          <p:nvPr/>
        </p:nvSpPr>
        <p:spPr>
          <a:xfrm>
            <a:off x="304800" y="1447800"/>
            <a:ext cx="8077200" cy="923330"/>
          </a:xfrm>
          <a:prstGeom prst="rect">
            <a:avLst/>
          </a:prstGeom>
        </p:spPr>
        <p:txBody>
          <a:bodyPr wrap="square">
            <a:spAutoFit/>
          </a:bodyPr>
          <a:lstStyle/>
          <a:p>
            <a:r>
              <a:rPr lang="en-US" b="1" dirty="0"/>
              <a:t>User</a:t>
            </a:r>
            <a:r>
              <a:rPr lang="en-US" dirty="0"/>
              <a:t>:</a:t>
            </a:r>
          </a:p>
          <a:p>
            <a:r>
              <a:rPr lang="en-US" dirty="0"/>
              <a:t> An individual that has access to this computer system. Each individual has an associated user ID.</a:t>
            </a:r>
          </a:p>
        </p:txBody>
      </p:sp>
      <p:sp>
        <p:nvSpPr>
          <p:cNvPr id="6" name="Rectangle 28"/>
          <p:cNvSpPr/>
          <p:nvPr/>
        </p:nvSpPr>
        <p:spPr>
          <a:xfrm>
            <a:off x="304800" y="2371130"/>
            <a:ext cx="8610600" cy="1200329"/>
          </a:xfrm>
          <a:prstGeom prst="rect">
            <a:avLst/>
          </a:prstGeom>
        </p:spPr>
        <p:txBody>
          <a:bodyPr wrap="square">
            <a:spAutoFit/>
          </a:bodyPr>
          <a:lstStyle/>
          <a:p>
            <a:r>
              <a:rPr lang="en-US" b="1" dirty="0"/>
              <a:t>Role:</a:t>
            </a:r>
          </a:p>
          <a:p>
            <a:r>
              <a:rPr lang="en-US" dirty="0"/>
              <a:t>A named job function within the organization that controls this computer</a:t>
            </a:r>
          </a:p>
          <a:p>
            <a:r>
              <a:rPr lang="en-US" dirty="0"/>
              <a:t>system. Typically, associated with each role is a description of the authority and</a:t>
            </a:r>
          </a:p>
          <a:p>
            <a:r>
              <a:rPr lang="en-US" dirty="0"/>
              <a:t>responsibility conferred on this role, and on any user who assumes this role.</a:t>
            </a:r>
          </a:p>
        </p:txBody>
      </p:sp>
      <p:sp>
        <p:nvSpPr>
          <p:cNvPr id="7" name="Rectangle 28"/>
          <p:cNvSpPr/>
          <p:nvPr/>
        </p:nvSpPr>
        <p:spPr>
          <a:xfrm>
            <a:off x="304800" y="3810000"/>
            <a:ext cx="8610600" cy="923330"/>
          </a:xfrm>
          <a:prstGeom prst="rect">
            <a:avLst/>
          </a:prstGeom>
        </p:spPr>
        <p:txBody>
          <a:bodyPr wrap="square">
            <a:spAutoFit/>
          </a:bodyPr>
          <a:lstStyle/>
          <a:p>
            <a:r>
              <a:rPr lang="en-US" b="1" dirty="0"/>
              <a:t>Permission</a:t>
            </a:r>
            <a:r>
              <a:rPr lang="en-US" dirty="0"/>
              <a:t>: </a:t>
            </a:r>
          </a:p>
          <a:p>
            <a:r>
              <a:rPr lang="en-US" dirty="0"/>
              <a:t>An approval of a particular mode of access to one or more objects.</a:t>
            </a:r>
          </a:p>
          <a:p>
            <a:r>
              <a:rPr lang="en-US" dirty="0"/>
              <a:t>Equivalent terms are access right ,privilege, and authorization.</a:t>
            </a:r>
          </a:p>
        </p:txBody>
      </p:sp>
      <p:sp>
        <p:nvSpPr>
          <p:cNvPr id="8" name="Rectangle 28"/>
          <p:cNvSpPr/>
          <p:nvPr/>
        </p:nvSpPr>
        <p:spPr>
          <a:xfrm>
            <a:off x="304800" y="5029200"/>
            <a:ext cx="8610600" cy="923330"/>
          </a:xfrm>
          <a:prstGeom prst="rect">
            <a:avLst/>
          </a:prstGeom>
        </p:spPr>
        <p:txBody>
          <a:bodyPr wrap="square">
            <a:spAutoFit/>
          </a:bodyPr>
          <a:lstStyle/>
          <a:p>
            <a:r>
              <a:rPr lang="en-US" b="1" dirty="0"/>
              <a:t>Session: </a:t>
            </a:r>
          </a:p>
          <a:p>
            <a:r>
              <a:rPr lang="en-US" dirty="0"/>
              <a:t>A mapping between a user and an activated subset of the set of roles</a:t>
            </a:r>
          </a:p>
          <a:p>
            <a:r>
              <a:rPr lang="en-US" dirty="0"/>
              <a:t>to which the user is assigned.</a:t>
            </a:r>
          </a:p>
        </p:txBody>
      </p:sp>
    </p:spTree>
    <p:extLst>
      <p:ext uri="{BB962C8B-B14F-4D97-AF65-F5344CB8AC3E}">
        <p14:creationId xmlns:p14="http://schemas.microsoft.com/office/powerpoint/2010/main" val="219902821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500"/>
                                        <p:tgtEl>
                                          <p:spTgt spid="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circle(in)">
                                      <p:cBhvr>
                                        <p:cTn id="10" dur="500"/>
                                        <p:tgtEl>
                                          <p:spTgt spid="4">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circle(in)">
                                      <p:cBhvr>
                                        <p:cTn id="13" dur="500"/>
                                        <p:tgtEl>
                                          <p:spTgt spid="6">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circle(in)">
                                      <p:cBhvr>
                                        <p:cTn id="16" dur="500"/>
                                        <p:tgtEl>
                                          <p:spTgt spid="6">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circle(in)">
                                      <p:cBhvr>
                                        <p:cTn id="19" dur="500"/>
                                        <p:tgtEl>
                                          <p:spTgt spid="6">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ircle(in)">
                                      <p:cBhvr>
                                        <p:cTn id="22" dur="500"/>
                                        <p:tgtEl>
                                          <p:spTgt spid="6">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circle(in)">
                                      <p:cBhvr>
                                        <p:cTn id="25" dur="500"/>
                                        <p:tgtEl>
                                          <p:spTgt spid="7">
                                            <p:txEl>
                                              <p:pRg st="0" end="0"/>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circle(in)">
                                      <p:cBhvr>
                                        <p:cTn id="28" dur="500"/>
                                        <p:tgtEl>
                                          <p:spTgt spid="7">
                                            <p:txEl>
                                              <p:pRg st="1" end="1"/>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circle(in)">
                                      <p:cBhvr>
                                        <p:cTn id="31" dur="500"/>
                                        <p:tgtEl>
                                          <p:spTgt spid="7">
                                            <p:txEl>
                                              <p:pRg st="2" end="2"/>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circle(in)">
                                      <p:cBhvr>
                                        <p:cTn id="34" dur="500"/>
                                        <p:tgtEl>
                                          <p:spTgt spid="8">
                                            <p:txEl>
                                              <p:pRg st="0" end="0"/>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circle(in)">
                                      <p:cBhvr>
                                        <p:cTn id="37" dur="500"/>
                                        <p:tgtEl>
                                          <p:spTgt spid="8">
                                            <p:txEl>
                                              <p:pRg st="1" end="1"/>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circle(in)">
                                      <p:cBhvr>
                                        <p:cTn id="4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Hierarchies-RBAC1 </a:t>
            </a:r>
          </a:p>
        </p:txBody>
      </p:sp>
      <p:pic>
        <p:nvPicPr>
          <p:cNvPr id="64518" name="Picture 6" descr="f10.pdf"/>
          <p:cNvPicPr>
            <a:picLocks noChangeAspect="1"/>
          </p:cNvPicPr>
          <p:nvPr/>
        </p:nvPicPr>
        <p:blipFill>
          <a:blip r:embed="rId3"/>
          <a:srcRect l="15456" t="7059" r="18182" b="18823"/>
          <a:stretch>
            <a:fillRect/>
          </a:stretch>
        </p:blipFill>
        <p:spPr bwMode="auto">
          <a:xfrm>
            <a:off x="245550" y="94891"/>
            <a:ext cx="8898450" cy="7679258"/>
          </a:xfrm>
          <a:prstGeom prst="rect">
            <a:avLst/>
          </a:prstGeom>
          <a:noFill/>
          <a:ln w="9525">
            <a:noFill/>
            <a:miter lim="800000"/>
            <a:headEnd/>
            <a:tailEnd/>
          </a:ln>
        </p:spPr>
      </p:pic>
    </p:spTree>
    <p:extLst>
      <p:ext uri="{BB962C8B-B14F-4D97-AF65-F5344CB8AC3E}">
        <p14:creationId xmlns:p14="http://schemas.microsoft.com/office/powerpoint/2010/main" val="4141207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 RBAC2</a:t>
            </a:r>
          </a:p>
        </p:txBody>
      </p:sp>
      <p:sp>
        <p:nvSpPr>
          <p:cNvPr id="3" name="Content Placeholder 2"/>
          <p:cNvSpPr>
            <a:spLocks noGrp="1"/>
          </p:cNvSpPr>
          <p:nvPr>
            <p:ph idx="1"/>
          </p:nvPr>
        </p:nvSpPr>
        <p:spPr>
          <a:xfrm>
            <a:off x="457200" y="1295401"/>
            <a:ext cx="8229600" cy="2717655"/>
          </a:xfrm>
        </p:spPr>
        <p:txBody>
          <a:bodyPr/>
          <a:lstStyle/>
          <a:p>
            <a:r>
              <a:rPr lang="en-US" dirty="0"/>
              <a:t>provide a means of adapting RBAC to the specifics of administrative and security policies of an organization</a:t>
            </a:r>
          </a:p>
          <a:p>
            <a:r>
              <a:rPr lang="en-US" dirty="0"/>
              <a:t>a defined relationship among roles or a condition related to roles</a:t>
            </a:r>
          </a:p>
          <a:p>
            <a:endParaRPr lang="en-US" dirty="0"/>
          </a:p>
        </p:txBody>
      </p:sp>
      <p:sp>
        <p:nvSpPr>
          <p:cNvPr id="8" name="Freeform 7"/>
          <p:cNvSpPr/>
          <p:nvPr/>
        </p:nvSpPr>
        <p:spPr>
          <a:xfrm>
            <a:off x="388640" y="4013056"/>
            <a:ext cx="2743200" cy="640080"/>
          </a:xfrm>
          <a:custGeom>
            <a:avLst/>
            <a:gdLst>
              <a:gd name="connsiteX0" fmla="*/ 0 w 2252067"/>
              <a:gd name="connsiteY0" fmla="*/ 0 h 460800"/>
              <a:gd name="connsiteX1" fmla="*/ 2252067 w 2252067"/>
              <a:gd name="connsiteY1" fmla="*/ 0 h 460800"/>
              <a:gd name="connsiteX2" fmla="*/ 2252067 w 2252067"/>
              <a:gd name="connsiteY2" fmla="*/ 460800 h 460800"/>
              <a:gd name="connsiteX3" fmla="*/ 0 w 2252067"/>
              <a:gd name="connsiteY3" fmla="*/ 460800 h 460800"/>
              <a:gd name="connsiteX4" fmla="*/ 0 w 2252067"/>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067" h="460800">
                <a:moveTo>
                  <a:pt x="0" y="0"/>
                </a:moveTo>
                <a:lnTo>
                  <a:pt x="2252067" y="0"/>
                </a:lnTo>
                <a:lnTo>
                  <a:pt x="2252067" y="460800"/>
                </a:lnTo>
                <a:lnTo>
                  <a:pt x="0" y="460800"/>
                </a:lnTo>
                <a:lnTo>
                  <a:pt x="0" y="0"/>
                </a:lnTo>
                <a:close/>
              </a:path>
            </a:pathLst>
          </a:custGeom>
          <a:solidFill>
            <a:schemeClr val="accent1">
              <a:lumMod val="20000"/>
              <a:lumOff val="80000"/>
            </a:schemeClr>
          </a:solidFill>
        </p:spPr>
        <p:style>
          <a:lnRef idx="1">
            <a:schemeClr val="accen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2000" b="1" kern="1200" dirty="0">
                <a:solidFill>
                  <a:srgbClr val="0E0A99"/>
                </a:solidFill>
              </a:rPr>
              <a:t>mutually exclusive roles</a:t>
            </a:r>
          </a:p>
        </p:txBody>
      </p:sp>
      <p:sp>
        <p:nvSpPr>
          <p:cNvPr id="9" name="Freeform 8"/>
          <p:cNvSpPr/>
          <p:nvPr/>
        </p:nvSpPr>
        <p:spPr>
          <a:xfrm>
            <a:off x="388640" y="4659329"/>
            <a:ext cx="2743200" cy="2064240"/>
          </a:xfrm>
          <a:custGeom>
            <a:avLst/>
            <a:gdLst>
              <a:gd name="connsiteX0" fmla="*/ 0 w 2252067"/>
              <a:gd name="connsiteY0" fmla="*/ 0 h 2064240"/>
              <a:gd name="connsiteX1" fmla="*/ 2252067 w 2252067"/>
              <a:gd name="connsiteY1" fmla="*/ 0 h 2064240"/>
              <a:gd name="connsiteX2" fmla="*/ 2252067 w 2252067"/>
              <a:gd name="connsiteY2" fmla="*/ 2064240 h 2064240"/>
              <a:gd name="connsiteX3" fmla="*/ 0 w 2252067"/>
              <a:gd name="connsiteY3" fmla="*/ 2064240 h 2064240"/>
              <a:gd name="connsiteX4" fmla="*/ 0 w 2252067"/>
              <a:gd name="connsiteY4" fmla="*/ 0 h 2064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067" h="2064240">
                <a:moveTo>
                  <a:pt x="0" y="0"/>
                </a:moveTo>
                <a:lnTo>
                  <a:pt x="2252067" y="0"/>
                </a:lnTo>
                <a:lnTo>
                  <a:pt x="2252067" y="2064240"/>
                </a:lnTo>
                <a:lnTo>
                  <a:pt x="0" y="2064240"/>
                </a:lnTo>
                <a:lnTo>
                  <a:pt x="0" y="0"/>
                </a:lnTo>
                <a:close/>
              </a:path>
            </a:pathLst>
          </a:custGeom>
          <a:solidFill>
            <a:schemeClr val="accent3">
              <a:lumMod val="20000"/>
              <a:lumOff val="80000"/>
              <a:alpha val="90000"/>
            </a:schemeClr>
          </a:solidFill>
          <a:ln>
            <a:solidFill>
              <a:srgbClr val="0E0A99"/>
            </a:solidFill>
          </a:ln>
        </p:spPr>
        <p:style>
          <a:lnRef idx="1">
            <a:scrgbClr r="0" g="0" b="0"/>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2000" kern="1200" dirty="0"/>
              <a:t>a user can only be assigned to one role in the set (during a session or statically)</a:t>
            </a:r>
          </a:p>
          <a:p>
            <a:pPr marL="171450" lvl="1" indent="-171450" algn="l" defTabSz="711200">
              <a:lnSpc>
                <a:spcPct val="90000"/>
              </a:lnSpc>
              <a:spcBef>
                <a:spcPct val="0"/>
              </a:spcBef>
              <a:spcAft>
                <a:spcPct val="15000"/>
              </a:spcAft>
              <a:buChar char="••"/>
            </a:pPr>
            <a:r>
              <a:rPr lang="en-US" sz="2000" kern="1200" dirty="0"/>
              <a:t>any permission can be granted to only one role in the set</a:t>
            </a:r>
          </a:p>
        </p:txBody>
      </p:sp>
      <p:sp>
        <p:nvSpPr>
          <p:cNvPr id="10" name="Freeform 9"/>
          <p:cNvSpPr/>
          <p:nvPr/>
        </p:nvSpPr>
        <p:spPr>
          <a:xfrm>
            <a:off x="3347864" y="4013056"/>
            <a:ext cx="2743200" cy="640080"/>
          </a:xfrm>
          <a:custGeom>
            <a:avLst/>
            <a:gdLst>
              <a:gd name="connsiteX0" fmla="*/ 0 w 2252067"/>
              <a:gd name="connsiteY0" fmla="*/ 0 h 460800"/>
              <a:gd name="connsiteX1" fmla="*/ 2252067 w 2252067"/>
              <a:gd name="connsiteY1" fmla="*/ 0 h 460800"/>
              <a:gd name="connsiteX2" fmla="*/ 2252067 w 2252067"/>
              <a:gd name="connsiteY2" fmla="*/ 460800 h 460800"/>
              <a:gd name="connsiteX3" fmla="*/ 0 w 2252067"/>
              <a:gd name="connsiteY3" fmla="*/ 460800 h 460800"/>
              <a:gd name="connsiteX4" fmla="*/ 0 w 2252067"/>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067" h="460800">
                <a:moveTo>
                  <a:pt x="0" y="0"/>
                </a:moveTo>
                <a:lnTo>
                  <a:pt x="2252067" y="0"/>
                </a:lnTo>
                <a:lnTo>
                  <a:pt x="2252067" y="460800"/>
                </a:lnTo>
                <a:lnTo>
                  <a:pt x="0" y="460800"/>
                </a:lnTo>
                <a:lnTo>
                  <a:pt x="0" y="0"/>
                </a:lnTo>
                <a:close/>
              </a:path>
            </a:pathLst>
          </a:custGeom>
          <a:solidFill>
            <a:schemeClr val="accent1">
              <a:lumMod val="20000"/>
              <a:lumOff val="80000"/>
            </a:schemeClr>
          </a:solidFill>
        </p:spPr>
        <p:style>
          <a:lnRef idx="1">
            <a:schemeClr val="accen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2000" b="1" kern="1200" dirty="0">
                <a:solidFill>
                  <a:srgbClr val="0E0A99"/>
                </a:solidFill>
              </a:rPr>
              <a:t>cardinality</a:t>
            </a:r>
          </a:p>
        </p:txBody>
      </p:sp>
      <p:sp>
        <p:nvSpPr>
          <p:cNvPr id="11" name="Freeform 10"/>
          <p:cNvSpPr/>
          <p:nvPr/>
        </p:nvSpPr>
        <p:spPr>
          <a:xfrm>
            <a:off x="3347863" y="4659329"/>
            <a:ext cx="2743200" cy="2064240"/>
          </a:xfrm>
          <a:custGeom>
            <a:avLst/>
            <a:gdLst>
              <a:gd name="connsiteX0" fmla="*/ 0 w 2252067"/>
              <a:gd name="connsiteY0" fmla="*/ 0 h 2064240"/>
              <a:gd name="connsiteX1" fmla="*/ 2252067 w 2252067"/>
              <a:gd name="connsiteY1" fmla="*/ 0 h 2064240"/>
              <a:gd name="connsiteX2" fmla="*/ 2252067 w 2252067"/>
              <a:gd name="connsiteY2" fmla="*/ 2064240 h 2064240"/>
              <a:gd name="connsiteX3" fmla="*/ 0 w 2252067"/>
              <a:gd name="connsiteY3" fmla="*/ 2064240 h 2064240"/>
              <a:gd name="connsiteX4" fmla="*/ 0 w 2252067"/>
              <a:gd name="connsiteY4" fmla="*/ 0 h 2064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067" h="2064240">
                <a:moveTo>
                  <a:pt x="0" y="0"/>
                </a:moveTo>
                <a:lnTo>
                  <a:pt x="2252067" y="0"/>
                </a:lnTo>
                <a:lnTo>
                  <a:pt x="2252067" y="2064240"/>
                </a:lnTo>
                <a:lnTo>
                  <a:pt x="0" y="2064240"/>
                </a:lnTo>
                <a:lnTo>
                  <a:pt x="0" y="0"/>
                </a:lnTo>
                <a:close/>
              </a:path>
            </a:pathLst>
          </a:custGeom>
          <a:solidFill>
            <a:schemeClr val="accent3">
              <a:lumMod val="20000"/>
              <a:lumOff val="80000"/>
              <a:alpha val="90000"/>
            </a:schemeClr>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2000" kern="1200" dirty="0"/>
              <a:t>setting a maximum number with respect to roles</a:t>
            </a:r>
          </a:p>
        </p:txBody>
      </p:sp>
      <p:sp>
        <p:nvSpPr>
          <p:cNvPr id="12" name="Freeform 11"/>
          <p:cNvSpPr/>
          <p:nvPr/>
        </p:nvSpPr>
        <p:spPr>
          <a:xfrm>
            <a:off x="6365304" y="4013056"/>
            <a:ext cx="2743200" cy="640080"/>
          </a:xfrm>
          <a:custGeom>
            <a:avLst/>
            <a:gdLst>
              <a:gd name="connsiteX0" fmla="*/ 0 w 2252067"/>
              <a:gd name="connsiteY0" fmla="*/ 0 h 460800"/>
              <a:gd name="connsiteX1" fmla="*/ 2252067 w 2252067"/>
              <a:gd name="connsiteY1" fmla="*/ 0 h 460800"/>
              <a:gd name="connsiteX2" fmla="*/ 2252067 w 2252067"/>
              <a:gd name="connsiteY2" fmla="*/ 460800 h 460800"/>
              <a:gd name="connsiteX3" fmla="*/ 0 w 2252067"/>
              <a:gd name="connsiteY3" fmla="*/ 460800 h 460800"/>
              <a:gd name="connsiteX4" fmla="*/ 0 w 2252067"/>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067" h="460800">
                <a:moveTo>
                  <a:pt x="0" y="0"/>
                </a:moveTo>
                <a:lnTo>
                  <a:pt x="2252067" y="0"/>
                </a:lnTo>
                <a:lnTo>
                  <a:pt x="2252067" y="460800"/>
                </a:lnTo>
                <a:lnTo>
                  <a:pt x="0" y="460800"/>
                </a:lnTo>
                <a:lnTo>
                  <a:pt x="0" y="0"/>
                </a:lnTo>
                <a:close/>
              </a:path>
            </a:pathLst>
          </a:custGeom>
          <a:solidFill>
            <a:schemeClr val="accent1">
              <a:lumMod val="20000"/>
              <a:lumOff val="80000"/>
            </a:schemeClr>
          </a:solidFill>
        </p:spPr>
        <p:style>
          <a:lnRef idx="1">
            <a:schemeClr val="accen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2000" b="1" kern="1200" dirty="0">
                <a:solidFill>
                  <a:srgbClr val="0E0A99"/>
                </a:solidFill>
              </a:rPr>
              <a:t>prerequisite roles</a:t>
            </a:r>
          </a:p>
        </p:txBody>
      </p:sp>
      <p:sp>
        <p:nvSpPr>
          <p:cNvPr id="13" name="Freeform 12"/>
          <p:cNvSpPr/>
          <p:nvPr/>
        </p:nvSpPr>
        <p:spPr>
          <a:xfrm>
            <a:off x="6365303" y="4679149"/>
            <a:ext cx="2743200" cy="2064240"/>
          </a:xfrm>
          <a:custGeom>
            <a:avLst/>
            <a:gdLst>
              <a:gd name="connsiteX0" fmla="*/ 0 w 2252067"/>
              <a:gd name="connsiteY0" fmla="*/ 0 h 2064240"/>
              <a:gd name="connsiteX1" fmla="*/ 2252067 w 2252067"/>
              <a:gd name="connsiteY1" fmla="*/ 0 h 2064240"/>
              <a:gd name="connsiteX2" fmla="*/ 2252067 w 2252067"/>
              <a:gd name="connsiteY2" fmla="*/ 2064240 h 2064240"/>
              <a:gd name="connsiteX3" fmla="*/ 0 w 2252067"/>
              <a:gd name="connsiteY3" fmla="*/ 2064240 h 2064240"/>
              <a:gd name="connsiteX4" fmla="*/ 0 w 2252067"/>
              <a:gd name="connsiteY4" fmla="*/ 0 h 2064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067" h="2064240">
                <a:moveTo>
                  <a:pt x="0" y="0"/>
                </a:moveTo>
                <a:lnTo>
                  <a:pt x="2252067" y="0"/>
                </a:lnTo>
                <a:lnTo>
                  <a:pt x="2252067" y="2064240"/>
                </a:lnTo>
                <a:lnTo>
                  <a:pt x="0" y="2064240"/>
                </a:lnTo>
                <a:lnTo>
                  <a:pt x="0" y="0"/>
                </a:lnTo>
                <a:close/>
              </a:path>
            </a:pathLst>
          </a:custGeom>
          <a:solidFill>
            <a:schemeClr val="accent3">
              <a:lumMod val="20000"/>
              <a:lumOff val="80000"/>
              <a:alpha val="90000"/>
            </a:schemeClr>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2000" kern="1200" dirty="0"/>
              <a:t>dictates that a user can only be assigned to a particular role if it is already assigned to some other specified role</a:t>
            </a:r>
          </a:p>
        </p:txBody>
      </p:sp>
    </p:spTree>
    <p:extLst>
      <p:ext uri="{BB962C8B-B14F-4D97-AF65-F5344CB8AC3E}">
        <p14:creationId xmlns:p14="http://schemas.microsoft.com/office/powerpoint/2010/main" val="99433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Access Control  Principles</a:t>
            </a:r>
            <a:endParaRPr lang="en-US" dirty="0"/>
          </a:p>
        </p:txBody>
      </p:sp>
      <p:sp>
        <p:nvSpPr>
          <p:cNvPr id="5" name="Content Placeholder 4"/>
          <p:cNvSpPr>
            <a:spLocks noGrp="1"/>
          </p:cNvSpPr>
          <p:nvPr>
            <p:ph idx="1"/>
          </p:nvPr>
        </p:nvSpPr>
        <p:spPr/>
        <p:txBody>
          <a:bodyPr/>
          <a:lstStyle/>
          <a:p>
            <a:endParaRPr lang="en-US"/>
          </a:p>
        </p:txBody>
      </p:sp>
      <p:pic>
        <p:nvPicPr>
          <p:cNvPr id="4" name="Picture 4" descr="&#10;ch04-1.pdf                                                     00ABB570  Mnementh                      BEAE7A2F:"/>
          <p:cNvPicPr>
            <a:picLocks noChangeAspect="1" noChangeArrowheads="1"/>
          </p:cNvPicPr>
          <p:nvPr/>
        </p:nvPicPr>
        <p:blipFill>
          <a:blip r:embed="rId3">
            <a:extLst>
              <a:ext uri="{28A0092B-C50C-407E-A947-70E740481C1C}">
                <a14:useLocalDpi xmlns:a14="http://schemas.microsoft.com/office/drawing/2010/main" val="0"/>
              </a:ext>
            </a:extLst>
          </a:blip>
          <a:srcRect l="3580" t="4625" r="3580" b="13875"/>
          <a:stretch>
            <a:fillRect/>
          </a:stretch>
        </p:blipFill>
        <p:spPr bwMode="auto">
          <a:xfrm>
            <a:off x="323528" y="1124744"/>
            <a:ext cx="8586549" cy="5832648"/>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Rectangle 1"/>
          <p:cNvSpPr/>
          <p:nvPr/>
        </p:nvSpPr>
        <p:spPr>
          <a:xfrm>
            <a:off x="2339752" y="4437112"/>
            <a:ext cx="2376264" cy="923330"/>
          </a:xfrm>
          <a:prstGeom prst="rect">
            <a:avLst/>
          </a:prstGeom>
          <a:solidFill>
            <a:schemeClr val="accent6">
              <a:lumMod val="20000"/>
              <a:lumOff val="80000"/>
            </a:schemeClr>
          </a:solidFill>
        </p:spPr>
        <p:txBody>
          <a:bodyPr wrap="square">
            <a:spAutoFit/>
          </a:bodyPr>
          <a:lstStyle/>
          <a:p>
            <a:pPr eaLnBrk="1" hangingPunct="1"/>
            <a:r>
              <a:rPr lang="en-US" dirty="0"/>
              <a:t>Verification that the credentials of a user or an entity are valid.</a:t>
            </a:r>
          </a:p>
        </p:txBody>
      </p:sp>
      <p:sp>
        <p:nvSpPr>
          <p:cNvPr id="6" name="Rectangle 5"/>
          <p:cNvSpPr/>
          <p:nvPr/>
        </p:nvSpPr>
        <p:spPr>
          <a:xfrm>
            <a:off x="6156176" y="1124744"/>
            <a:ext cx="2160240" cy="1200329"/>
          </a:xfrm>
          <a:prstGeom prst="rect">
            <a:avLst/>
          </a:prstGeom>
          <a:solidFill>
            <a:schemeClr val="accent6">
              <a:lumMod val="20000"/>
              <a:lumOff val="80000"/>
            </a:schemeClr>
          </a:solidFill>
        </p:spPr>
        <p:txBody>
          <a:bodyPr wrap="square">
            <a:spAutoFit/>
          </a:bodyPr>
          <a:lstStyle/>
          <a:p>
            <a:pPr eaLnBrk="1" hangingPunct="1"/>
            <a:r>
              <a:rPr lang="en-US" dirty="0"/>
              <a:t>Granting of a right or permission to an entity to access a system resource. </a:t>
            </a:r>
          </a:p>
        </p:txBody>
      </p:sp>
      <p:sp>
        <p:nvSpPr>
          <p:cNvPr id="7" name="Rectangle 6"/>
          <p:cNvSpPr/>
          <p:nvPr/>
        </p:nvSpPr>
        <p:spPr>
          <a:xfrm>
            <a:off x="6065129" y="5657671"/>
            <a:ext cx="2520280" cy="1200329"/>
          </a:xfrm>
          <a:prstGeom prst="rect">
            <a:avLst/>
          </a:prstGeom>
          <a:solidFill>
            <a:schemeClr val="accent6">
              <a:lumMod val="20000"/>
              <a:lumOff val="80000"/>
            </a:schemeClr>
          </a:solidFill>
        </p:spPr>
        <p:txBody>
          <a:bodyPr wrap="square">
            <a:spAutoFit/>
          </a:bodyPr>
          <a:lstStyle/>
          <a:p>
            <a:pPr eaLnBrk="1" hangingPunct="1"/>
            <a:r>
              <a:rPr lang="en-US" dirty="0"/>
              <a:t>An independent review and examination of system records and activities</a:t>
            </a:r>
          </a:p>
        </p:txBody>
      </p:sp>
    </p:spTree>
    <p:extLst>
      <p:ext uri="{BB962C8B-B14F-4D97-AF65-F5344CB8AC3E}">
        <p14:creationId xmlns:p14="http://schemas.microsoft.com/office/powerpoint/2010/main" val="247472637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Constraints – RBAC2</a:t>
            </a:r>
          </a:p>
        </p:txBody>
      </p:sp>
      <p:sp>
        <p:nvSpPr>
          <p:cNvPr id="3" name="Slide Number Placeholder 2"/>
          <p:cNvSpPr>
            <a:spLocks noGrp="1"/>
          </p:cNvSpPr>
          <p:nvPr>
            <p:ph type="sldNum" sz="quarter" idx="11"/>
          </p:nvPr>
        </p:nvSpPr>
        <p:spPr/>
        <p:txBody>
          <a:bodyPr/>
          <a:lstStyle/>
          <a:p>
            <a:fld id="{CFBBC67E-F789-4CAB-9982-131E37089C60}" type="slidenum">
              <a:rPr lang="en-US" smtClean="0"/>
              <a:pPr/>
              <a:t>30</a:t>
            </a:fld>
            <a:endParaRPr lang="en-US" dirty="0"/>
          </a:p>
        </p:txBody>
      </p:sp>
      <p:sp>
        <p:nvSpPr>
          <p:cNvPr id="4" name="Rectangle 3"/>
          <p:cNvSpPr/>
          <p:nvPr/>
        </p:nvSpPr>
        <p:spPr>
          <a:xfrm>
            <a:off x="3505200" y="1610212"/>
            <a:ext cx="5638800" cy="677108"/>
          </a:xfrm>
          <a:prstGeom prst="rect">
            <a:avLst/>
          </a:prstGeom>
        </p:spPr>
        <p:txBody>
          <a:bodyPr wrap="square">
            <a:spAutoFit/>
          </a:bodyPr>
          <a:lstStyle/>
          <a:p>
            <a:r>
              <a:rPr lang="en-US" dirty="0"/>
              <a:t>Users are not given more </a:t>
            </a:r>
            <a:r>
              <a:rPr lang="en-US" sz="2000" dirty="0"/>
              <a:t>permission</a:t>
            </a:r>
            <a:r>
              <a:rPr lang="en-US" dirty="0"/>
              <a:t> than is necessary to perform their duties</a:t>
            </a:r>
          </a:p>
        </p:txBody>
      </p:sp>
      <p:sp>
        <p:nvSpPr>
          <p:cNvPr id="13" name="Oval 12"/>
          <p:cNvSpPr/>
          <p:nvPr/>
        </p:nvSpPr>
        <p:spPr>
          <a:xfrm>
            <a:off x="1143000" y="2057400"/>
            <a:ext cx="1828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Constraints</a:t>
            </a:r>
          </a:p>
        </p:txBody>
      </p:sp>
      <p:sp>
        <p:nvSpPr>
          <p:cNvPr id="14" name="Oval 13"/>
          <p:cNvSpPr/>
          <p:nvPr/>
        </p:nvSpPr>
        <p:spPr>
          <a:xfrm>
            <a:off x="304800" y="990600"/>
            <a:ext cx="1066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User</a:t>
            </a:r>
          </a:p>
        </p:txBody>
      </p:sp>
      <p:sp>
        <p:nvSpPr>
          <p:cNvPr id="16" name="Oval 15"/>
          <p:cNvSpPr/>
          <p:nvPr/>
        </p:nvSpPr>
        <p:spPr>
          <a:xfrm>
            <a:off x="2628900" y="990600"/>
            <a:ext cx="14097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Instance</a:t>
            </a:r>
          </a:p>
        </p:txBody>
      </p:sp>
      <p:sp>
        <p:nvSpPr>
          <p:cNvPr id="17" name="Oval 16"/>
          <p:cNvSpPr/>
          <p:nvPr/>
        </p:nvSpPr>
        <p:spPr>
          <a:xfrm>
            <a:off x="381000" y="3276600"/>
            <a:ext cx="1219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Tasks</a:t>
            </a:r>
          </a:p>
        </p:txBody>
      </p:sp>
      <p:sp>
        <p:nvSpPr>
          <p:cNvPr id="18" name="Oval 17"/>
          <p:cNvSpPr/>
          <p:nvPr/>
        </p:nvSpPr>
        <p:spPr>
          <a:xfrm>
            <a:off x="2209800" y="3200400"/>
            <a:ext cx="1981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Permissions</a:t>
            </a:r>
          </a:p>
        </p:txBody>
      </p:sp>
      <p:cxnSp>
        <p:nvCxnSpPr>
          <p:cNvPr id="19" name="Straight Arrow Connector 18"/>
          <p:cNvCxnSpPr>
            <a:stCxn id="13" idx="0"/>
            <a:endCxn id="14" idx="4"/>
          </p:cNvCxnSpPr>
          <p:nvPr/>
        </p:nvCxnSpPr>
        <p:spPr>
          <a:xfrm rot="16200000" flipV="1">
            <a:off x="1104900" y="1104900"/>
            <a:ext cx="68580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3" idx="0"/>
            <a:endCxn id="16" idx="4"/>
          </p:cNvCxnSpPr>
          <p:nvPr/>
        </p:nvCxnSpPr>
        <p:spPr>
          <a:xfrm flipV="1">
            <a:off x="2057400" y="1447800"/>
            <a:ext cx="127635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3" idx="4"/>
            <a:endCxn id="17" idx="0"/>
          </p:cNvCxnSpPr>
          <p:nvPr/>
        </p:nvCxnSpPr>
        <p:spPr>
          <a:xfrm rot="5400000">
            <a:off x="1219200" y="2438400"/>
            <a:ext cx="6096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4"/>
            <a:endCxn id="18" idx="0"/>
          </p:cNvCxnSpPr>
          <p:nvPr/>
        </p:nvCxnSpPr>
        <p:spPr>
          <a:xfrm rot="16200000" flipH="1">
            <a:off x="2362200" y="2362200"/>
            <a:ext cx="533400"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191001" y="990600"/>
            <a:ext cx="4800599" cy="461665"/>
          </a:xfrm>
          <a:prstGeom prst="rect">
            <a:avLst/>
          </a:prstGeom>
        </p:spPr>
        <p:txBody>
          <a:bodyPr wrap="square">
            <a:spAutoFit/>
          </a:bodyPr>
          <a:lstStyle/>
          <a:p>
            <a:r>
              <a:rPr lang="en-US" sz="2400" dirty="0"/>
              <a:t>Task constraints – Least Privilege</a:t>
            </a:r>
          </a:p>
        </p:txBody>
      </p:sp>
      <p:sp>
        <p:nvSpPr>
          <p:cNvPr id="26" name="Rectangle 25"/>
          <p:cNvSpPr/>
          <p:nvPr/>
        </p:nvSpPr>
        <p:spPr>
          <a:xfrm>
            <a:off x="3632579" y="2644850"/>
            <a:ext cx="5638800" cy="369332"/>
          </a:xfrm>
          <a:prstGeom prst="rect">
            <a:avLst/>
          </a:prstGeom>
        </p:spPr>
        <p:txBody>
          <a:bodyPr wrap="square">
            <a:spAutoFit/>
          </a:bodyPr>
          <a:lstStyle/>
          <a:p>
            <a:r>
              <a:rPr lang="en-US" dirty="0"/>
              <a:t>Achieved through </a:t>
            </a:r>
            <a:r>
              <a:rPr lang="en-US" dirty="0">
                <a:solidFill>
                  <a:srgbClr val="C00000"/>
                </a:solidFill>
              </a:rPr>
              <a:t>task instances</a:t>
            </a:r>
          </a:p>
        </p:txBody>
      </p:sp>
      <p:grpSp>
        <p:nvGrpSpPr>
          <p:cNvPr id="28" name="Group 27"/>
          <p:cNvGrpSpPr/>
          <p:nvPr/>
        </p:nvGrpSpPr>
        <p:grpSpPr>
          <a:xfrm>
            <a:off x="1778189" y="3916391"/>
            <a:ext cx="5079482" cy="933410"/>
            <a:chOff x="2362200" y="3274469"/>
            <a:chExt cx="6715267" cy="933410"/>
          </a:xfrm>
        </p:grpSpPr>
        <p:sp>
          <p:nvSpPr>
            <p:cNvPr id="29" name="TextBox 28"/>
            <p:cNvSpPr txBox="1"/>
            <p:nvPr/>
          </p:nvSpPr>
          <p:spPr>
            <a:xfrm>
              <a:off x="2362200" y="3274469"/>
              <a:ext cx="6715267" cy="933410"/>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endParaRPr lang="en-US" b="1" dirty="0"/>
            </a:p>
          </p:txBody>
        </p:sp>
        <p:sp>
          <p:nvSpPr>
            <p:cNvPr id="31" name="TextBox 30"/>
            <p:cNvSpPr txBox="1"/>
            <p:nvPr/>
          </p:nvSpPr>
          <p:spPr>
            <a:xfrm>
              <a:off x="2932806" y="3593068"/>
              <a:ext cx="266789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chemeClr val="tx1"/>
                  </a:solidFill>
                </a:rPr>
                <a:t>Alice</a:t>
              </a:r>
            </a:p>
          </p:txBody>
        </p:sp>
        <p:sp>
          <p:nvSpPr>
            <p:cNvPr id="33" name="TextBox 32"/>
            <p:cNvSpPr txBox="1"/>
            <p:nvPr/>
          </p:nvSpPr>
          <p:spPr>
            <a:xfrm>
              <a:off x="5719835" y="3593068"/>
              <a:ext cx="323366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chemeClr val="tx1"/>
                  </a:solidFill>
                </a:rPr>
                <a:t>Check Patient Josh</a:t>
              </a:r>
            </a:p>
          </p:txBody>
        </p:sp>
      </p:grpSp>
      <p:sp>
        <p:nvSpPr>
          <p:cNvPr id="52" name="Rectangle 51"/>
          <p:cNvSpPr/>
          <p:nvPr/>
        </p:nvSpPr>
        <p:spPr>
          <a:xfrm>
            <a:off x="152399" y="4922136"/>
            <a:ext cx="6611503" cy="369332"/>
          </a:xfrm>
          <a:prstGeom prst="rect">
            <a:avLst/>
          </a:prstGeom>
        </p:spPr>
        <p:txBody>
          <a:bodyPr wrap="square">
            <a:spAutoFit/>
          </a:bodyPr>
          <a:lstStyle/>
          <a:p>
            <a:r>
              <a:rPr lang="en-US" dirty="0"/>
              <a:t>Access Permissions starts when the instance is initiated</a:t>
            </a:r>
            <a:endParaRPr lang="en-US" dirty="0">
              <a:solidFill>
                <a:srgbClr val="C00000"/>
              </a:solidFill>
            </a:endParaRPr>
          </a:p>
        </p:txBody>
      </p:sp>
      <p:sp>
        <p:nvSpPr>
          <p:cNvPr id="53" name="Rectangle 52"/>
          <p:cNvSpPr/>
          <p:nvPr/>
        </p:nvSpPr>
        <p:spPr>
          <a:xfrm>
            <a:off x="152399" y="5395351"/>
            <a:ext cx="7076147" cy="369332"/>
          </a:xfrm>
          <a:prstGeom prst="rect">
            <a:avLst/>
          </a:prstGeom>
        </p:spPr>
        <p:txBody>
          <a:bodyPr wrap="square">
            <a:spAutoFit/>
          </a:bodyPr>
          <a:lstStyle/>
          <a:p>
            <a:r>
              <a:rPr lang="en-US" dirty="0"/>
              <a:t>Access Permissions end when the instance is completed or revoked</a:t>
            </a:r>
            <a:endParaRPr lang="en-US" dirty="0">
              <a:solidFill>
                <a:srgbClr val="C00000"/>
              </a:solidFill>
            </a:endParaRPr>
          </a:p>
        </p:txBody>
      </p:sp>
      <p:sp>
        <p:nvSpPr>
          <p:cNvPr id="54" name="Rectangle 53"/>
          <p:cNvSpPr/>
          <p:nvPr/>
        </p:nvSpPr>
        <p:spPr>
          <a:xfrm>
            <a:off x="152400" y="5802868"/>
            <a:ext cx="3251579" cy="369332"/>
          </a:xfrm>
          <a:prstGeom prst="rect">
            <a:avLst/>
          </a:prstGeom>
        </p:spPr>
        <p:txBody>
          <a:bodyPr wrap="square">
            <a:spAutoFit/>
          </a:bodyPr>
          <a:lstStyle/>
          <a:p>
            <a:r>
              <a:rPr lang="en-US" dirty="0"/>
              <a:t>Fine Grained Access Control</a:t>
            </a:r>
            <a:endParaRPr lang="en-US" dirty="0">
              <a:solidFill>
                <a:srgbClr val="C00000"/>
              </a:solidFill>
            </a:endParaRPr>
          </a:p>
        </p:txBody>
      </p:sp>
      <p:grpSp>
        <p:nvGrpSpPr>
          <p:cNvPr id="56" name="Group 55"/>
          <p:cNvGrpSpPr/>
          <p:nvPr/>
        </p:nvGrpSpPr>
        <p:grpSpPr>
          <a:xfrm>
            <a:off x="6581482" y="3219504"/>
            <a:ext cx="2486318" cy="3089816"/>
            <a:chOff x="6505282" y="3202056"/>
            <a:chExt cx="2486318" cy="3089816"/>
          </a:xfrm>
        </p:grpSpPr>
        <p:sp>
          <p:nvSpPr>
            <p:cNvPr id="36" name="Rounded Rectangle 35"/>
            <p:cNvSpPr/>
            <p:nvPr/>
          </p:nvSpPr>
          <p:spPr>
            <a:xfrm>
              <a:off x="7237437" y="3723788"/>
              <a:ext cx="1322412" cy="4948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Initiated</a:t>
              </a:r>
              <a:r>
                <a:rPr lang="en-US" dirty="0"/>
                <a:t> </a:t>
              </a:r>
            </a:p>
          </p:txBody>
        </p:sp>
        <p:sp>
          <p:nvSpPr>
            <p:cNvPr id="37" name="Rounded Rectangle 36"/>
            <p:cNvSpPr/>
            <p:nvPr/>
          </p:nvSpPr>
          <p:spPr>
            <a:xfrm>
              <a:off x="7239000" y="4894358"/>
              <a:ext cx="1322412" cy="4948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Active</a:t>
              </a:r>
              <a:endParaRPr lang="en-US" dirty="0"/>
            </a:p>
          </p:txBody>
        </p:sp>
        <p:sp>
          <p:nvSpPr>
            <p:cNvPr id="38" name="Rounded Rectangle 37"/>
            <p:cNvSpPr/>
            <p:nvPr/>
          </p:nvSpPr>
          <p:spPr>
            <a:xfrm>
              <a:off x="6505282" y="5829744"/>
              <a:ext cx="1294130" cy="462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Completed</a:t>
              </a:r>
              <a:endParaRPr lang="en-US" dirty="0"/>
            </a:p>
          </p:txBody>
        </p:sp>
        <p:sp>
          <p:nvSpPr>
            <p:cNvPr id="39" name="Rounded Rectangle 38"/>
            <p:cNvSpPr/>
            <p:nvPr/>
          </p:nvSpPr>
          <p:spPr>
            <a:xfrm>
              <a:off x="7848600" y="5797016"/>
              <a:ext cx="1143000" cy="4948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Revoked</a:t>
              </a:r>
              <a:endParaRPr lang="en-US" dirty="0"/>
            </a:p>
          </p:txBody>
        </p:sp>
        <p:cxnSp>
          <p:nvCxnSpPr>
            <p:cNvPr id="40" name="Straight Arrow Connector 39"/>
            <p:cNvCxnSpPr>
              <a:stCxn id="36" idx="2"/>
              <a:endCxn id="37" idx="0"/>
            </p:cNvCxnSpPr>
            <p:nvPr/>
          </p:nvCxnSpPr>
          <p:spPr>
            <a:xfrm>
              <a:off x="7898643" y="4218644"/>
              <a:ext cx="1563" cy="6757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endCxn id="38" idx="0"/>
            </p:cNvCxnSpPr>
            <p:nvPr/>
          </p:nvCxnSpPr>
          <p:spPr>
            <a:xfrm flipH="1">
              <a:off x="7152347" y="5389214"/>
              <a:ext cx="634558" cy="4405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9" idx="0"/>
            </p:cNvCxnSpPr>
            <p:nvPr/>
          </p:nvCxnSpPr>
          <p:spPr>
            <a:xfrm>
              <a:off x="7772400" y="5401458"/>
              <a:ext cx="647700" cy="3955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7315200" y="3202056"/>
              <a:ext cx="1182663" cy="369332"/>
            </a:xfrm>
            <a:prstGeom prst="rect">
              <a:avLst/>
            </a:prstGeom>
            <a:noFill/>
          </p:spPr>
          <p:txBody>
            <a:bodyPr wrap="square" rtlCol="0">
              <a:spAutoFit/>
            </a:bodyPr>
            <a:lstStyle/>
            <a:p>
              <a:pPr algn="ctr"/>
              <a:r>
                <a:rPr lang="en-US" b="1" dirty="0"/>
                <a:t>status</a:t>
              </a:r>
            </a:p>
          </p:txBody>
        </p:sp>
      </p:grpSp>
    </p:spTree>
    <p:extLst>
      <p:ext uri="{BB962C8B-B14F-4D97-AF65-F5344CB8AC3E}">
        <p14:creationId xmlns:p14="http://schemas.microsoft.com/office/powerpoint/2010/main" val="229121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500"/>
                                        <p:tgtEl>
                                          <p:spTgt spid="14"/>
                                        </p:tgtEl>
                                      </p:cBhvr>
                                    </p:animEffect>
                                  </p:childTnLst>
                                </p:cTn>
                              </p:par>
                              <p:par>
                                <p:cTn id="13" presetID="6" presetClass="entr" presetSubtype="16"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circle(i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circle(in)">
                                      <p:cBhvr>
                                        <p:cTn id="20" dur="500"/>
                                        <p:tgtEl>
                                          <p:spTgt spid="17"/>
                                        </p:tgtEl>
                                      </p:cBhvr>
                                    </p:animEffect>
                                  </p:childTnLst>
                                </p:cTn>
                              </p:par>
                              <p:par>
                                <p:cTn id="21" presetID="6" presetClass="entr" presetSubtype="16"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circle(in)">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ircle(in)">
                                      <p:cBhvr>
                                        <p:cTn id="28" dur="500"/>
                                        <p:tgtEl>
                                          <p:spTgt spid="16"/>
                                        </p:tgtEl>
                                      </p:cBhvr>
                                    </p:animEffect>
                                  </p:childTnLst>
                                </p:cTn>
                              </p:par>
                              <p:par>
                                <p:cTn id="29" presetID="6" presetClass="entr" presetSubtype="16"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circle(in)">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500"/>
                                        <p:tgtEl>
                                          <p:spTgt spid="23"/>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circle(in)">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1"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ircle(in)">
                                      <p:cBhvr>
                                        <p:cTn id="44" dur="500"/>
                                        <p:tgtEl>
                                          <p:spTgt spid="25"/>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8"/>
                                        </p:tgtEl>
                                        <p:attrNameLst>
                                          <p:attrName>style.visibility</p:attrName>
                                        </p:attrNameLst>
                                      </p:cBhvr>
                                      <p:to>
                                        <p:strVal val="hidden"/>
                                      </p:to>
                                    </p:set>
                                  </p:childTnLst>
                                </p:cTn>
                              </p:par>
                              <p:par>
                                <p:cTn id="63" presetID="35" presetClass="path" presetSubtype="0" accel="50000" decel="50000" fill="hold" grpId="0" nodeType="withEffect">
                                  <p:stCondLst>
                                    <p:cond delay="0"/>
                                  </p:stCondLst>
                                  <p:childTnLst>
                                    <p:animMotion origin="layout" path="M -3.33333E-6 5.18039E-7 L -0.4375 -0.00995 " pathEditMode="relative" rAng="0" ptsTypes="AA">
                                      <p:cBhvr>
                                        <p:cTn id="64" dur="500" fill="hold"/>
                                        <p:tgtEl>
                                          <p:spTgt spid="25"/>
                                        </p:tgtEl>
                                        <p:attrNameLst>
                                          <p:attrName>ppt_x</p:attrName>
                                          <p:attrName>ppt_y</p:attrName>
                                        </p:attrNameLst>
                                      </p:cBhvr>
                                      <p:rCtr x="-21875" y="-509"/>
                                    </p:animMotion>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circle(in)">
                                      <p:cBhvr>
                                        <p:cTn id="69" dur="500"/>
                                        <p:tgtEl>
                                          <p:spTgt spid="4"/>
                                        </p:tgtEl>
                                      </p:cBhvr>
                                    </p:animEffect>
                                  </p:childTnLst>
                                </p:cTn>
                              </p:par>
                              <p:par>
                                <p:cTn id="70" presetID="35" presetClass="path" presetSubtype="0" accel="50000" decel="50000" fill="hold" grpId="1" nodeType="withEffect">
                                  <p:stCondLst>
                                    <p:cond delay="0"/>
                                  </p:stCondLst>
                                  <p:childTnLst>
                                    <p:animMotion origin="layout" path="M 3.33333E-6 7.40056E-8 L -0.36667 -0.00486 " pathEditMode="relative" rAng="0" ptsTypes="AA">
                                      <p:cBhvr>
                                        <p:cTn id="71" dur="2000" fill="hold"/>
                                        <p:tgtEl>
                                          <p:spTgt spid="4"/>
                                        </p:tgtEl>
                                        <p:attrNameLst>
                                          <p:attrName>ppt_x</p:attrName>
                                          <p:attrName>ppt_y</p:attrName>
                                        </p:attrNameLst>
                                      </p:cBhvr>
                                      <p:rCtr x="-18333" y="-254"/>
                                    </p:animMotion>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circle(in)">
                                      <p:cBhvr>
                                        <p:cTn id="76" dur="500"/>
                                        <p:tgtEl>
                                          <p:spTgt spid="26"/>
                                        </p:tgtEl>
                                      </p:cBhvr>
                                    </p:animEffect>
                                  </p:childTnLst>
                                </p:cTn>
                              </p:par>
                              <p:par>
                                <p:cTn id="77" presetID="35" presetClass="path" presetSubtype="0" accel="50000" decel="50000" fill="hold" grpId="1" nodeType="withEffect">
                                  <p:stCondLst>
                                    <p:cond delay="0"/>
                                  </p:stCondLst>
                                  <p:childTnLst>
                                    <p:animMotion origin="layout" path="M 4.44444E-6 -1.35985E-6 L -0.38889 0.0037 " pathEditMode="relative" rAng="0" ptsTypes="AA">
                                      <p:cBhvr>
                                        <p:cTn id="78" dur="500" fill="hold"/>
                                        <p:tgtEl>
                                          <p:spTgt spid="26"/>
                                        </p:tgtEl>
                                        <p:attrNameLst>
                                          <p:attrName>ppt_x</p:attrName>
                                          <p:attrName>ppt_y</p:attrName>
                                        </p:attrNameLst>
                                      </p:cBhvr>
                                      <p:rCtr x="-19444" y="185"/>
                                    </p:animMotion>
                                  </p:childTnLst>
                                </p:cTn>
                              </p:par>
                            </p:childTnLst>
                          </p:cTn>
                        </p:par>
                      </p:childTnLst>
                    </p:cTn>
                  </p:par>
                  <p:par>
                    <p:cTn id="79" fill="hold">
                      <p:stCondLst>
                        <p:cond delay="indefinite"/>
                      </p:stCondLst>
                      <p:childTnLst>
                        <p:par>
                          <p:cTn id="80" fill="hold">
                            <p:stCondLst>
                              <p:cond delay="0"/>
                            </p:stCondLst>
                            <p:childTnLst>
                              <p:par>
                                <p:cTn id="81" presetID="6" presetClass="entr" presetSubtype="16"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circle(in)">
                                      <p:cBhvr>
                                        <p:cTn id="83" dur="500"/>
                                        <p:tgtEl>
                                          <p:spTgt spid="28"/>
                                        </p:tgtEl>
                                      </p:cBhvr>
                                    </p:animEffect>
                                  </p:childTnLst>
                                </p:cTn>
                              </p:par>
                              <p:par>
                                <p:cTn id="84" presetID="64" presetClass="path" presetSubtype="0" accel="50000" decel="50000" fill="hold" nodeType="withEffect">
                                  <p:stCondLst>
                                    <p:cond delay="0"/>
                                  </p:stCondLst>
                                  <p:childTnLst>
                                    <p:animMotion origin="layout" path="M -3.33333E-6 0.0111 L -3.33333E-6 -0.09459 " pathEditMode="relative" rAng="0" ptsTypes="AA">
                                      <p:cBhvr>
                                        <p:cTn id="85" dur="500" fill="hold"/>
                                        <p:tgtEl>
                                          <p:spTgt spid="28"/>
                                        </p:tgtEl>
                                        <p:attrNameLst>
                                          <p:attrName>ppt_x</p:attrName>
                                          <p:attrName>ppt_y</p:attrName>
                                        </p:attrNameLst>
                                      </p:cBhvr>
                                      <p:rCtr x="0" y="-5296"/>
                                    </p:animMotion>
                                  </p:childTnLst>
                                </p:cTn>
                              </p:par>
                            </p:childTnLst>
                          </p:cTn>
                        </p:par>
                      </p:childTnLst>
                    </p:cTn>
                  </p:par>
                  <p:par>
                    <p:cTn id="86" fill="hold">
                      <p:stCondLst>
                        <p:cond delay="indefinite"/>
                      </p:stCondLst>
                      <p:childTnLst>
                        <p:par>
                          <p:cTn id="87" fill="hold">
                            <p:stCondLst>
                              <p:cond delay="0"/>
                            </p:stCondLst>
                            <p:childTnLst>
                              <p:par>
                                <p:cTn id="88" presetID="6" presetClass="entr" presetSubtype="16" fill="hold"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circle(in)">
                                      <p:cBhvr>
                                        <p:cTn id="90" dur="500"/>
                                        <p:tgtEl>
                                          <p:spTgt spid="56"/>
                                        </p:tgtEl>
                                      </p:cBhvr>
                                    </p:animEffect>
                                  </p:childTnLst>
                                </p:cTn>
                              </p:par>
                            </p:childTnLst>
                          </p:cTn>
                        </p:par>
                      </p:childTnLst>
                    </p:cTn>
                  </p:par>
                  <p:par>
                    <p:cTn id="91" fill="hold">
                      <p:stCondLst>
                        <p:cond delay="indefinite"/>
                      </p:stCondLst>
                      <p:childTnLst>
                        <p:par>
                          <p:cTn id="92" fill="hold">
                            <p:stCondLst>
                              <p:cond delay="0"/>
                            </p:stCondLst>
                            <p:childTnLst>
                              <p:par>
                                <p:cTn id="93" presetID="6" presetClass="entr" presetSubtype="16"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circle(in)">
                                      <p:cBhvr>
                                        <p:cTn id="95" dur="500"/>
                                        <p:tgtEl>
                                          <p:spTgt spid="52"/>
                                        </p:tgtEl>
                                      </p:cBhvr>
                                    </p:animEffect>
                                  </p:childTnLst>
                                </p:cTn>
                              </p:par>
                            </p:childTnLst>
                          </p:cTn>
                        </p:par>
                      </p:childTnLst>
                    </p:cTn>
                  </p:par>
                  <p:par>
                    <p:cTn id="96" fill="hold">
                      <p:stCondLst>
                        <p:cond delay="indefinite"/>
                      </p:stCondLst>
                      <p:childTnLst>
                        <p:par>
                          <p:cTn id="97" fill="hold">
                            <p:stCondLst>
                              <p:cond delay="0"/>
                            </p:stCondLst>
                            <p:childTnLst>
                              <p:par>
                                <p:cTn id="98" presetID="6" presetClass="entr" presetSubtype="16"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circle(in)">
                                      <p:cBhvr>
                                        <p:cTn id="100" dur="500"/>
                                        <p:tgtEl>
                                          <p:spTgt spid="53"/>
                                        </p:tgtEl>
                                      </p:cBhvr>
                                    </p:animEffect>
                                  </p:childTnLst>
                                </p:cTn>
                              </p:par>
                            </p:childTnLst>
                          </p:cTn>
                        </p:par>
                      </p:childTnLst>
                    </p:cTn>
                  </p:par>
                  <p:par>
                    <p:cTn id="101" fill="hold">
                      <p:stCondLst>
                        <p:cond delay="indefinite"/>
                      </p:stCondLst>
                      <p:childTnLst>
                        <p:par>
                          <p:cTn id="102" fill="hold">
                            <p:stCondLst>
                              <p:cond delay="0"/>
                            </p:stCondLst>
                            <p:childTnLst>
                              <p:par>
                                <p:cTn id="103" presetID="6" presetClass="entr" presetSubtype="16" fill="hold" grpId="0" nodeType="clickEffect">
                                  <p:stCondLst>
                                    <p:cond delay="0"/>
                                  </p:stCondLst>
                                  <p:childTnLst>
                                    <p:set>
                                      <p:cBhvr>
                                        <p:cTn id="104" dur="1" fill="hold">
                                          <p:stCondLst>
                                            <p:cond delay="0"/>
                                          </p:stCondLst>
                                        </p:cTn>
                                        <p:tgtEl>
                                          <p:spTgt spid="54"/>
                                        </p:tgtEl>
                                        <p:attrNameLst>
                                          <p:attrName>style.visibility</p:attrName>
                                        </p:attrNameLst>
                                      </p:cBhvr>
                                      <p:to>
                                        <p:strVal val="visible"/>
                                      </p:to>
                                    </p:set>
                                    <p:animEffect transition="in" filter="circle(in)">
                                      <p:cBhvr>
                                        <p:cTn id="10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3" grpId="0" animBg="1"/>
      <p:bldP spid="13" grpId="1" animBg="1"/>
      <p:bldP spid="14" grpId="0" animBg="1"/>
      <p:bldP spid="14" grpId="1" animBg="1"/>
      <p:bldP spid="16" grpId="0" animBg="1"/>
      <p:bldP spid="16" grpId="1" animBg="1"/>
      <p:bldP spid="17" grpId="0" animBg="1"/>
      <p:bldP spid="17" grpId="1" animBg="1"/>
      <p:bldP spid="18" grpId="0" animBg="1"/>
      <p:bldP spid="18" grpId="1" animBg="1"/>
      <p:bldP spid="25" grpId="0"/>
      <p:bldP spid="25" grpId="1"/>
      <p:bldP spid="26" grpId="0"/>
      <p:bldP spid="26" grpId="1"/>
      <p:bldP spid="52" grpId="0"/>
      <p:bldP spid="53" grpId="0"/>
      <p:bldP spid="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Spatial and Temporal Constraints</a:t>
            </a:r>
          </a:p>
        </p:txBody>
      </p:sp>
      <p:sp>
        <p:nvSpPr>
          <p:cNvPr id="3" name="Content Placeholder 2"/>
          <p:cNvSpPr>
            <a:spLocks noGrp="1"/>
          </p:cNvSpPr>
          <p:nvPr>
            <p:ph idx="1"/>
          </p:nvPr>
        </p:nvSpPr>
        <p:spPr/>
        <p:txBody>
          <a:bodyPr/>
          <a:lstStyle/>
          <a:p>
            <a:r>
              <a:rPr lang="en-US" dirty="0"/>
              <a:t>Accessed from anywhere and at anytime</a:t>
            </a:r>
          </a:p>
          <a:p>
            <a:pPr lvl="1"/>
            <a:r>
              <a:rPr lang="en-US" dirty="0"/>
              <a:t>User’s location and time is taken into consideration for granting access to a task</a:t>
            </a:r>
          </a:p>
          <a:p>
            <a:endParaRPr lang="en-US" dirty="0"/>
          </a:p>
          <a:p>
            <a:endParaRPr lang="en-US" dirty="0"/>
          </a:p>
          <a:p>
            <a:endParaRPr lang="en-US" dirty="0"/>
          </a:p>
          <a:p>
            <a:endParaRPr lang="en-US" dirty="0"/>
          </a:p>
          <a:p>
            <a:endParaRPr lang="en-US" dirty="0"/>
          </a:p>
          <a:p>
            <a:pPr lvl="1"/>
            <a:endParaRPr lang="en-US" dirty="0"/>
          </a:p>
        </p:txBody>
      </p:sp>
      <p:sp>
        <p:nvSpPr>
          <p:cNvPr id="6" name="Slide Number Placeholder 5"/>
          <p:cNvSpPr>
            <a:spLocks noGrp="1"/>
          </p:cNvSpPr>
          <p:nvPr>
            <p:ph type="sldNum" sz="quarter" idx="11"/>
          </p:nvPr>
        </p:nvSpPr>
        <p:spPr/>
        <p:txBody>
          <a:bodyPr/>
          <a:lstStyle/>
          <a:p>
            <a:fld id="{CFBBC67E-F789-4CAB-9982-131E37089C60}" type="slidenum">
              <a:rPr lang="en-US" smtClean="0"/>
              <a:pPr/>
              <a:t>31</a:t>
            </a:fld>
            <a:endParaRPr lang="en-US"/>
          </a:p>
        </p:txBody>
      </p:sp>
      <p:grpSp>
        <p:nvGrpSpPr>
          <p:cNvPr id="7" name="Group 6"/>
          <p:cNvGrpSpPr/>
          <p:nvPr/>
        </p:nvGrpSpPr>
        <p:grpSpPr>
          <a:xfrm>
            <a:off x="4134873" y="2996952"/>
            <a:ext cx="1877287" cy="2386149"/>
            <a:chOff x="2048422" y="2626356"/>
            <a:chExt cx="1877287" cy="2386149"/>
          </a:xfrm>
        </p:grpSpPr>
        <p:sp>
          <p:nvSpPr>
            <p:cNvPr id="5" name="TextBox 4"/>
            <p:cNvSpPr txBox="1"/>
            <p:nvPr/>
          </p:nvSpPr>
          <p:spPr>
            <a:xfrm>
              <a:off x="2058813" y="2626356"/>
              <a:ext cx="1866896" cy="369332"/>
            </a:xfrm>
            <a:prstGeom prst="rect">
              <a:avLst/>
            </a:prstGeom>
            <a:noFill/>
          </p:spPr>
          <p:txBody>
            <a:bodyPr wrap="square" rtlCol="0">
              <a:spAutoFit/>
            </a:bodyPr>
            <a:lstStyle/>
            <a:p>
              <a:r>
                <a:rPr lang="en-US" b="1" dirty="0">
                  <a:solidFill>
                    <a:srgbClr val="C00000"/>
                  </a:solidFill>
                </a:rPr>
                <a:t>Family Practice</a:t>
              </a:r>
            </a:p>
          </p:txBody>
        </p:sp>
        <p:sp>
          <p:nvSpPr>
            <p:cNvPr id="10" name="Oval 9"/>
            <p:cNvSpPr/>
            <p:nvPr/>
          </p:nvSpPr>
          <p:spPr>
            <a:xfrm>
              <a:off x="2048422" y="3241540"/>
              <a:ext cx="1587695" cy="6096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Physician</a:t>
              </a:r>
            </a:p>
          </p:txBody>
        </p:sp>
        <p:sp>
          <p:nvSpPr>
            <p:cNvPr id="11" name="Oval 10"/>
            <p:cNvSpPr/>
            <p:nvPr/>
          </p:nvSpPr>
          <p:spPr>
            <a:xfrm>
              <a:off x="2163522" y="4402905"/>
              <a:ext cx="1496488" cy="6096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Nurse</a:t>
              </a:r>
            </a:p>
          </p:txBody>
        </p:sp>
      </p:grpSp>
      <p:grpSp>
        <p:nvGrpSpPr>
          <p:cNvPr id="30" name="Group 29"/>
          <p:cNvGrpSpPr/>
          <p:nvPr/>
        </p:nvGrpSpPr>
        <p:grpSpPr>
          <a:xfrm>
            <a:off x="1066800" y="3429000"/>
            <a:ext cx="3231815" cy="2034289"/>
            <a:chOff x="1904049" y="3528311"/>
            <a:chExt cx="3231815" cy="2034289"/>
          </a:xfrm>
        </p:grpSpPr>
        <p:sp>
          <p:nvSpPr>
            <p:cNvPr id="13" name="Oval 12"/>
            <p:cNvSpPr/>
            <p:nvPr/>
          </p:nvSpPr>
          <p:spPr>
            <a:xfrm>
              <a:off x="1904049" y="3528311"/>
              <a:ext cx="2133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Location Constraint (Reno Office)</a:t>
              </a:r>
            </a:p>
          </p:txBody>
        </p:sp>
        <p:sp>
          <p:nvSpPr>
            <p:cNvPr id="14" name="Oval 13"/>
            <p:cNvSpPr/>
            <p:nvPr/>
          </p:nvSpPr>
          <p:spPr>
            <a:xfrm>
              <a:off x="1904049" y="4694422"/>
              <a:ext cx="1828800" cy="8681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Time Constraint (8 - 5)</a:t>
              </a:r>
            </a:p>
          </p:txBody>
        </p:sp>
        <p:cxnSp>
          <p:nvCxnSpPr>
            <p:cNvPr id="17" name="Straight Arrow Connector 16"/>
            <p:cNvCxnSpPr/>
            <p:nvPr/>
          </p:nvCxnSpPr>
          <p:spPr>
            <a:xfrm flipV="1">
              <a:off x="4034392" y="3961102"/>
              <a:ext cx="991076" cy="12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3" idx="6"/>
            </p:cNvCxnSpPr>
            <p:nvPr/>
          </p:nvCxnSpPr>
          <p:spPr>
            <a:xfrm>
              <a:off x="4089675" y="3985511"/>
              <a:ext cx="1040507" cy="1143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732849" y="5127016"/>
              <a:ext cx="1403015" cy="149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4" idx="6"/>
            </p:cNvCxnSpPr>
            <p:nvPr/>
          </p:nvCxnSpPr>
          <p:spPr>
            <a:xfrm flipV="1">
              <a:off x="3732849" y="3985513"/>
              <a:ext cx="1292619" cy="1142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2" name="Oval 31"/>
          <p:cNvSpPr/>
          <p:nvPr/>
        </p:nvSpPr>
        <p:spPr>
          <a:xfrm>
            <a:off x="7162800" y="4221736"/>
            <a:ext cx="1219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Tasks</a:t>
            </a:r>
          </a:p>
        </p:txBody>
      </p:sp>
      <p:cxnSp>
        <p:nvCxnSpPr>
          <p:cNvPr id="33" name="Straight Arrow Connector 32"/>
          <p:cNvCxnSpPr>
            <a:endCxn id="32" idx="2"/>
          </p:cNvCxnSpPr>
          <p:nvPr/>
        </p:nvCxnSpPr>
        <p:spPr>
          <a:xfrm>
            <a:off x="5752148" y="3873879"/>
            <a:ext cx="1410652" cy="5764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32" idx="2"/>
          </p:cNvCxnSpPr>
          <p:nvPr/>
        </p:nvCxnSpPr>
        <p:spPr>
          <a:xfrm flipV="1">
            <a:off x="5752148" y="4450336"/>
            <a:ext cx="1410652" cy="6279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81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circle(i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circle(in)">
                                      <p:cBhvr>
                                        <p:cTn id="27" dur="500"/>
                                        <p:tgtEl>
                                          <p:spTgt spid="33"/>
                                        </p:tgtEl>
                                      </p:cBhvr>
                                    </p:animEffect>
                                  </p:childTnLst>
                                </p:cTn>
                              </p:par>
                              <p:par>
                                <p:cTn id="28" presetID="6" presetClass="entr" presetSubtype="16"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circle(in)">
                                      <p:cBhvr>
                                        <p:cTn id="30" dur="500"/>
                                        <p:tgtEl>
                                          <p:spTgt spid="35"/>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circle(in)">
                                      <p:cBhvr>
                                        <p:cTn id="3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Mandatory Access Control (MAC)</a:t>
            </a:r>
          </a:p>
        </p:txBody>
      </p:sp>
      <p:sp>
        <p:nvSpPr>
          <p:cNvPr id="3" name="Content Placeholder 2"/>
          <p:cNvSpPr>
            <a:spLocks noGrp="1"/>
          </p:cNvSpPr>
          <p:nvPr>
            <p:ph idx="1"/>
          </p:nvPr>
        </p:nvSpPr>
        <p:spPr/>
        <p:txBody>
          <a:bodyPr/>
          <a:lstStyle/>
          <a:p>
            <a:r>
              <a:rPr lang="en-US" dirty="0"/>
              <a:t>Accessed from anywhere and at anytime</a:t>
            </a:r>
          </a:p>
          <a:p>
            <a:pPr lvl="1"/>
            <a:r>
              <a:rPr lang="en-US" dirty="0"/>
              <a:t>User’s location and time is taken into consideration for granting access to a task</a:t>
            </a:r>
          </a:p>
          <a:p>
            <a:pPr lvl="1"/>
            <a:endParaRPr lang="en-US" dirty="0"/>
          </a:p>
        </p:txBody>
      </p:sp>
      <p:sp>
        <p:nvSpPr>
          <p:cNvPr id="6" name="Slide Number Placeholder 5"/>
          <p:cNvSpPr>
            <a:spLocks noGrp="1"/>
          </p:cNvSpPr>
          <p:nvPr>
            <p:ph type="sldNum" sz="quarter" idx="11"/>
          </p:nvPr>
        </p:nvSpPr>
        <p:spPr/>
        <p:txBody>
          <a:bodyPr/>
          <a:lstStyle/>
          <a:p>
            <a:fld id="{CFBBC67E-F789-4CAB-9982-131E37089C60}" type="slidenum">
              <a:rPr lang="en-US" smtClean="0"/>
              <a:pPr/>
              <a:t>32</a:t>
            </a:fld>
            <a:endParaRPr lang="en-US"/>
          </a:p>
        </p:txBody>
      </p:sp>
      <p:graphicFrame>
        <p:nvGraphicFramePr>
          <p:cNvPr id="15" name="Object 14">
            <a:extLst>
              <a:ext uri="{FF2B5EF4-FFF2-40B4-BE49-F238E27FC236}">
                <a16:creationId xmlns:a16="http://schemas.microsoft.com/office/drawing/2014/main" id="{951A3A8B-513E-4BF5-B306-6E4408AD1541}"/>
              </a:ext>
            </a:extLst>
          </p:cNvPr>
          <p:cNvGraphicFramePr>
            <a:graphicFrameLocks noChangeAspect="1"/>
          </p:cNvGraphicFramePr>
          <p:nvPr>
            <p:extLst>
              <p:ext uri="{D42A27DB-BD31-4B8C-83A1-F6EECF244321}">
                <p14:modId xmlns:p14="http://schemas.microsoft.com/office/powerpoint/2010/main" val="2572627633"/>
              </p:ext>
            </p:extLst>
          </p:nvPr>
        </p:nvGraphicFramePr>
        <p:xfrm>
          <a:off x="4114799" y="3165475"/>
          <a:ext cx="4469219" cy="1485900"/>
        </p:xfrm>
        <a:graphic>
          <a:graphicData uri="http://schemas.openxmlformats.org/presentationml/2006/ole">
            <mc:AlternateContent xmlns:mc="http://schemas.openxmlformats.org/markup-compatibility/2006">
              <mc:Choice xmlns:v="urn:schemas-microsoft-com:vml" Requires="v">
                <p:oleObj spid="_x0000_s34826" name="Bitmap Image" r:id="rId4" imgW="7628571" imgH="2553056" progId="Paint.Picture">
                  <p:embed/>
                </p:oleObj>
              </mc:Choice>
              <mc:Fallback>
                <p:oleObj name="Bitmap Image" r:id="rId4" imgW="7628571" imgH="2553056"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799" y="3165475"/>
                        <a:ext cx="4469219" cy="1485900"/>
                      </a:xfrm>
                      <a:prstGeom prst="rect">
                        <a:avLst/>
                      </a:prstGeom>
                      <a:noFill/>
                    </p:spPr>
                  </p:pic>
                </p:oleObj>
              </mc:Fallback>
            </mc:AlternateContent>
          </a:graphicData>
        </a:graphic>
      </p:graphicFrame>
      <p:pic>
        <p:nvPicPr>
          <p:cNvPr id="34821" name="Picture 221190">
            <a:extLst>
              <a:ext uri="{FF2B5EF4-FFF2-40B4-BE49-F238E27FC236}">
                <a16:creationId xmlns:a16="http://schemas.microsoft.com/office/drawing/2014/main" id="{C2743BBB-6676-4075-A58F-DC5C22AF83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982" y="2891904"/>
            <a:ext cx="2971800" cy="331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9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Mandatory Access Control (MAC)</a:t>
            </a:r>
          </a:p>
        </p:txBody>
      </p:sp>
      <p:sp>
        <p:nvSpPr>
          <p:cNvPr id="3" name="Content Placeholder 2"/>
          <p:cNvSpPr>
            <a:spLocks noGrp="1"/>
          </p:cNvSpPr>
          <p:nvPr>
            <p:ph idx="1"/>
          </p:nvPr>
        </p:nvSpPr>
        <p:spPr/>
        <p:txBody>
          <a:bodyPr/>
          <a:lstStyle/>
          <a:p>
            <a:pPr lvl="0"/>
            <a:r>
              <a:rPr lang="en-US" dirty="0"/>
              <a:t>Information classified as &lt;secret; {Sweden}&gt;</a:t>
            </a:r>
          </a:p>
          <a:p>
            <a:pPr lvl="1"/>
            <a:r>
              <a:rPr lang="en-US" dirty="0"/>
              <a:t>Which of the following subject clearances can read the above information?</a:t>
            </a:r>
          </a:p>
          <a:p>
            <a:pPr lvl="1"/>
            <a:r>
              <a:rPr lang="en-US" dirty="0"/>
              <a:t>&lt;top secret; {Sweden}&gt;</a:t>
            </a:r>
          </a:p>
          <a:p>
            <a:pPr lvl="1"/>
            <a:r>
              <a:rPr lang="en-US" dirty="0"/>
              <a:t> &lt;secret; {Sweden, crypto}&gt;</a:t>
            </a:r>
          </a:p>
          <a:p>
            <a:pPr lvl="1"/>
            <a:r>
              <a:rPr lang="en-US" dirty="0"/>
              <a:t> &lt;top secret; {crypto}&gt;</a:t>
            </a:r>
          </a:p>
          <a:p>
            <a:pPr lvl="1"/>
            <a:r>
              <a:rPr lang="en-US" dirty="0"/>
              <a:t>&lt;confidential; {Sweden}&gt;</a:t>
            </a:r>
          </a:p>
          <a:p>
            <a:pPr lvl="1"/>
            <a:r>
              <a:rPr lang="en-US" dirty="0"/>
              <a:t> &lt;secret; {France}&gt;</a:t>
            </a:r>
          </a:p>
        </p:txBody>
      </p:sp>
      <p:sp>
        <p:nvSpPr>
          <p:cNvPr id="6" name="Slide Number Placeholder 5"/>
          <p:cNvSpPr>
            <a:spLocks noGrp="1"/>
          </p:cNvSpPr>
          <p:nvPr>
            <p:ph type="sldNum" sz="quarter" idx="11"/>
          </p:nvPr>
        </p:nvSpPr>
        <p:spPr/>
        <p:txBody>
          <a:bodyPr/>
          <a:lstStyle/>
          <a:p>
            <a:fld id="{CFBBC67E-F789-4CAB-9982-131E37089C60}" type="slidenum">
              <a:rPr lang="en-US" smtClean="0"/>
              <a:pPr/>
              <a:t>33</a:t>
            </a:fld>
            <a:endParaRPr lang="en-US"/>
          </a:p>
        </p:txBody>
      </p:sp>
    </p:spTree>
    <p:extLst>
      <p:ext uri="{BB962C8B-B14F-4D97-AF65-F5344CB8AC3E}">
        <p14:creationId xmlns:p14="http://schemas.microsoft.com/office/powerpoint/2010/main" val="22005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Attacking MAC</a:t>
            </a:r>
          </a:p>
        </p:txBody>
      </p:sp>
      <p:sp>
        <p:nvSpPr>
          <p:cNvPr id="3" name="Content Placeholder 2"/>
          <p:cNvSpPr>
            <a:spLocks noGrp="1"/>
          </p:cNvSpPr>
          <p:nvPr>
            <p:ph idx="1"/>
          </p:nvPr>
        </p:nvSpPr>
        <p:spPr/>
        <p:txBody>
          <a:bodyPr/>
          <a:lstStyle/>
          <a:p>
            <a:pPr marL="0" lvl="0" indent="0">
              <a:buNone/>
            </a:pPr>
            <a:r>
              <a:rPr lang="en-US" sz="2800" dirty="0"/>
              <a:t>Here, a malicious subject, passes classified information along by putting it into an information container labeled at a lower security classification than the information itself. </a:t>
            </a:r>
          </a:p>
          <a:p>
            <a:pPr marL="0" lvl="0" indent="0">
              <a:buNone/>
            </a:pPr>
            <a:endParaRPr lang="en-US" sz="2800" dirty="0"/>
          </a:p>
        </p:txBody>
      </p:sp>
      <p:sp>
        <p:nvSpPr>
          <p:cNvPr id="6" name="Slide Number Placeholder 5"/>
          <p:cNvSpPr>
            <a:spLocks noGrp="1"/>
          </p:cNvSpPr>
          <p:nvPr>
            <p:ph type="sldNum" sz="quarter" idx="11"/>
          </p:nvPr>
        </p:nvSpPr>
        <p:spPr/>
        <p:txBody>
          <a:bodyPr/>
          <a:lstStyle/>
          <a:p>
            <a:fld id="{CFBBC67E-F789-4CAB-9982-131E37089C60}" type="slidenum">
              <a:rPr lang="en-US" smtClean="0"/>
              <a:pPr/>
              <a:t>34</a:t>
            </a:fld>
            <a:endParaRPr lang="en-US"/>
          </a:p>
        </p:txBody>
      </p:sp>
      <p:pic>
        <p:nvPicPr>
          <p:cNvPr id="5" name="Picture 4">
            <a:extLst>
              <a:ext uri="{FF2B5EF4-FFF2-40B4-BE49-F238E27FC236}">
                <a16:creationId xmlns:a16="http://schemas.microsoft.com/office/drawing/2014/main" id="{264E2246-048C-4651-B42C-E4577237C8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89671"/>
            <a:ext cx="6172200" cy="3750805"/>
          </a:xfrm>
          <a:prstGeom prst="rect">
            <a:avLst/>
          </a:prstGeom>
          <a:noFill/>
          <a:ln>
            <a:noFill/>
          </a:ln>
          <a:effectLst/>
          <a:extLst/>
        </p:spPr>
      </p:pic>
    </p:spTree>
    <p:extLst>
      <p:ext uri="{BB962C8B-B14F-4D97-AF65-F5344CB8AC3E}">
        <p14:creationId xmlns:p14="http://schemas.microsoft.com/office/powerpoint/2010/main" val="156309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Accounting</a:t>
            </a:r>
          </a:p>
        </p:txBody>
      </p:sp>
      <p:sp>
        <p:nvSpPr>
          <p:cNvPr id="3" name="Content Placeholder 2"/>
          <p:cNvSpPr>
            <a:spLocks noGrp="1"/>
          </p:cNvSpPr>
          <p:nvPr>
            <p:ph idx="1"/>
          </p:nvPr>
        </p:nvSpPr>
        <p:spPr/>
        <p:txBody>
          <a:bodyPr/>
          <a:lstStyle/>
          <a:p>
            <a:pPr marL="0" lvl="0" indent="0">
              <a:buNone/>
            </a:pPr>
            <a:r>
              <a:rPr lang="en-US" sz="2800" dirty="0"/>
              <a:t>Accountability traces an action back to a person or process making the change to a system, collects this information, and reports the usage data</a:t>
            </a:r>
            <a:endParaRPr lang="en-US" sz="2400" dirty="0"/>
          </a:p>
        </p:txBody>
      </p:sp>
      <p:sp>
        <p:nvSpPr>
          <p:cNvPr id="6" name="Slide Number Placeholder 5"/>
          <p:cNvSpPr>
            <a:spLocks noGrp="1"/>
          </p:cNvSpPr>
          <p:nvPr>
            <p:ph type="sldNum" sz="quarter" idx="11"/>
          </p:nvPr>
        </p:nvSpPr>
        <p:spPr/>
        <p:txBody>
          <a:bodyPr/>
          <a:lstStyle/>
          <a:p>
            <a:fld id="{CFBBC67E-F789-4CAB-9982-131E37089C60}" type="slidenum">
              <a:rPr lang="en-US" smtClean="0"/>
              <a:pPr/>
              <a:t>35</a:t>
            </a:fld>
            <a:endParaRPr lang="en-US"/>
          </a:p>
        </p:txBody>
      </p:sp>
      <p:pic>
        <p:nvPicPr>
          <p:cNvPr id="7" name="Picture 6">
            <a:extLst>
              <a:ext uri="{FF2B5EF4-FFF2-40B4-BE49-F238E27FC236}">
                <a16:creationId xmlns:a16="http://schemas.microsoft.com/office/drawing/2014/main" id="{DDCF6EB3-3F4A-4951-9D58-0BADF178A6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8601" y="2754622"/>
            <a:ext cx="8763000" cy="3447743"/>
          </a:xfrm>
          <a:prstGeom prst="rect">
            <a:avLst/>
          </a:prstGeom>
          <a:noFill/>
          <a:ln>
            <a:noFill/>
          </a:ln>
        </p:spPr>
      </p:pic>
    </p:spTree>
    <p:extLst>
      <p:ext uri="{BB962C8B-B14F-4D97-AF65-F5344CB8AC3E}">
        <p14:creationId xmlns:p14="http://schemas.microsoft.com/office/powerpoint/2010/main" val="293334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0" y="188640"/>
            <a:ext cx="8928992" cy="1368152"/>
          </a:xfrm>
        </p:spPr>
        <p:txBody>
          <a:bodyPr/>
          <a:lstStyle/>
          <a:p>
            <a:r>
              <a:rPr lang="en-US" dirty="0"/>
              <a:t>Homework</a:t>
            </a:r>
            <a:endParaRPr lang="en-AU" dirty="0"/>
          </a:p>
        </p:txBody>
      </p:sp>
      <p:sp>
        <p:nvSpPr>
          <p:cNvPr id="2" name="Content Placeholder 1"/>
          <p:cNvSpPr>
            <a:spLocks noGrp="1"/>
          </p:cNvSpPr>
          <p:nvPr>
            <p:ph sz="quarter" idx="4294967295"/>
          </p:nvPr>
        </p:nvSpPr>
        <p:spPr>
          <a:xfrm>
            <a:off x="35496" y="1728192"/>
            <a:ext cx="8856984" cy="4437112"/>
          </a:xfrm>
          <a:prstGeom prst="rect">
            <a:avLst/>
          </a:prstGeom>
        </p:spPr>
        <p:txBody>
          <a:bodyPr>
            <a:normAutofit/>
          </a:bodyPr>
          <a:lstStyle/>
          <a:p>
            <a:pPr marL="514350" indent="-514350">
              <a:buFont typeface="+mj-lt"/>
              <a:buAutoNum type="arabicPeriod"/>
            </a:pPr>
            <a:r>
              <a:rPr lang="en-US" sz="2000" dirty="0"/>
              <a:t>Collect 30 Passwords of your friends, comment on each password and tell what vulnerability of each one.  As a help fill the following table.</a:t>
            </a:r>
            <a:br>
              <a:rPr lang="en-US" sz="2000" dirty="0"/>
            </a:br>
            <a:endParaRPr lang="en-US" sz="2000" dirty="0"/>
          </a:p>
          <a:p>
            <a:endParaRPr lang="en-US" dirty="0"/>
          </a:p>
          <a:p>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87059253"/>
              </p:ext>
            </p:extLst>
          </p:nvPr>
        </p:nvGraphicFramePr>
        <p:xfrm>
          <a:off x="683568" y="2564904"/>
          <a:ext cx="7848872" cy="2768600"/>
        </p:xfrm>
        <a:graphic>
          <a:graphicData uri="http://schemas.openxmlformats.org/drawingml/2006/table">
            <a:tbl>
              <a:tblPr firstRow="1" bandRow="1">
                <a:tableStyleId>{5C22544A-7EE6-4342-B048-85BDC9FD1C3A}</a:tableStyleId>
              </a:tblPr>
              <a:tblGrid>
                <a:gridCol w="2039697">
                  <a:extLst>
                    <a:ext uri="{9D8B030D-6E8A-4147-A177-3AD203B41FA5}">
                      <a16:colId xmlns:a16="http://schemas.microsoft.com/office/drawing/2014/main" val="20000"/>
                    </a:ext>
                  </a:extLst>
                </a:gridCol>
                <a:gridCol w="1884739">
                  <a:extLst>
                    <a:ext uri="{9D8B030D-6E8A-4147-A177-3AD203B41FA5}">
                      <a16:colId xmlns:a16="http://schemas.microsoft.com/office/drawing/2014/main" val="20001"/>
                    </a:ext>
                  </a:extLst>
                </a:gridCol>
                <a:gridCol w="1962218">
                  <a:extLst>
                    <a:ext uri="{9D8B030D-6E8A-4147-A177-3AD203B41FA5}">
                      <a16:colId xmlns:a16="http://schemas.microsoft.com/office/drawing/2014/main" val="20002"/>
                    </a:ext>
                  </a:extLst>
                </a:gridCol>
                <a:gridCol w="1962218">
                  <a:extLst>
                    <a:ext uri="{9D8B030D-6E8A-4147-A177-3AD203B41FA5}">
                      <a16:colId xmlns:a16="http://schemas.microsoft.com/office/drawing/2014/main" val="20003"/>
                    </a:ext>
                  </a:extLst>
                </a:gridCol>
              </a:tblGrid>
              <a:tr h="370840">
                <a:tc>
                  <a:txBody>
                    <a:bodyPr/>
                    <a:lstStyle/>
                    <a:p>
                      <a:r>
                        <a:rPr lang="en-US" dirty="0"/>
                        <a:t>Friend’s name</a:t>
                      </a:r>
                    </a:p>
                  </a:txBody>
                  <a:tcPr/>
                </a:tc>
                <a:tc>
                  <a:txBody>
                    <a:bodyPr/>
                    <a:lstStyle/>
                    <a:p>
                      <a:r>
                        <a:rPr lang="en-US" dirty="0"/>
                        <a:t>Password</a:t>
                      </a:r>
                    </a:p>
                  </a:txBody>
                  <a:tcPr/>
                </a:tc>
                <a:tc>
                  <a:txBody>
                    <a:bodyPr/>
                    <a:lstStyle/>
                    <a:p>
                      <a:r>
                        <a:rPr lang="en-US" dirty="0"/>
                        <a:t>comment</a:t>
                      </a:r>
                    </a:p>
                  </a:txBody>
                  <a:tcPr/>
                </a:tc>
                <a:tc>
                  <a:txBody>
                    <a:bodyPr/>
                    <a:lstStyle/>
                    <a:p>
                      <a:r>
                        <a:rPr lang="en-US" dirty="0"/>
                        <a:t>Vulnerability</a:t>
                      </a:r>
                    </a:p>
                  </a:txBody>
                  <a:tcPr/>
                </a:tc>
                <a:extLst>
                  <a:ext uri="{0D108BD9-81ED-4DB2-BD59-A6C34878D82A}">
                    <a16:rowId xmlns:a16="http://schemas.microsoft.com/office/drawing/2014/main" val="10000"/>
                  </a:ext>
                </a:extLst>
              </a:tr>
              <a:tr h="370840">
                <a:tc>
                  <a:txBody>
                    <a:bodyPr/>
                    <a:lstStyle/>
                    <a:p>
                      <a:r>
                        <a:rPr lang="en-US" dirty="0"/>
                        <a:t>Ahmed </a:t>
                      </a:r>
                      <a:r>
                        <a:rPr lang="en-US" dirty="0" err="1"/>
                        <a:t>Marzoq</a:t>
                      </a:r>
                      <a:endParaRPr lang="en-US" dirty="0"/>
                    </a:p>
                  </a:txBody>
                  <a:tcPr/>
                </a:tc>
                <a:tc>
                  <a:txBody>
                    <a:bodyPr/>
                    <a:lstStyle/>
                    <a:p>
                      <a:r>
                        <a:rPr lang="en-US" dirty="0"/>
                        <a:t>ahmed1990</a:t>
                      </a:r>
                    </a:p>
                  </a:txBody>
                  <a:tcPr/>
                </a:tc>
                <a:tc>
                  <a:txBody>
                    <a:bodyPr/>
                    <a:lstStyle/>
                    <a:p>
                      <a:r>
                        <a:rPr lang="en-US" dirty="0"/>
                        <a:t>Used his own name and year of birth</a:t>
                      </a:r>
                    </a:p>
                  </a:txBody>
                  <a:tcPr/>
                </a:tc>
                <a:tc>
                  <a:txBody>
                    <a:bodyPr/>
                    <a:lstStyle/>
                    <a:p>
                      <a:r>
                        <a:rPr lang="en-US" dirty="0"/>
                        <a:t>Easy to guess by simple dictionary attack</a:t>
                      </a:r>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874068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GB" dirty="0"/>
              <a:t>AAA- Authentication</a:t>
            </a:r>
            <a:r>
              <a:rPr lang="en-US" dirty="0"/>
              <a:t> </a:t>
            </a:r>
          </a:p>
        </p:txBody>
      </p:sp>
      <p:sp>
        <p:nvSpPr>
          <p:cNvPr id="5" name="Freeform 4"/>
          <p:cNvSpPr/>
          <p:nvPr/>
        </p:nvSpPr>
        <p:spPr>
          <a:xfrm>
            <a:off x="457200" y="1295400"/>
            <a:ext cx="8229600" cy="1449228"/>
          </a:xfrm>
          <a:custGeom>
            <a:avLst/>
            <a:gdLst>
              <a:gd name="connsiteX0" fmla="*/ 0 w 8229600"/>
              <a:gd name="connsiteY0" fmla="*/ 0 h 1449228"/>
              <a:gd name="connsiteX1" fmla="*/ 8229600 w 8229600"/>
              <a:gd name="connsiteY1" fmla="*/ 0 h 1449228"/>
              <a:gd name="connsiteX2" fmla="*/ 8229600 w 8229600"/>
              <a:gd name="connsiteY2" fmla="*/ 1449228 h 1449228"/>
              <a:gd name="connsiteX3" fmla="*/ 0 w 8229600"/>
              <a:gd name="connsiteY3" fmla="*/ 1449228 h 1449228"/>
              <a:gd name="connsiteX4" fmla="*/ 0 w 8229600"/>
              <a:gd name="connsiteY4" fmla="*/ 0 h 14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0" h="1449228">
                <a:moveTo>
                  <a:pt x="0" y="0"/>
                </a:moveTo>
                <a:lnTo>
                  <a:pt x="8229600" y="0"/>
                </a:lnTo>
                <a:lnTo>
                  <a:pt x="8229600" y="1449228"/>
                </a:lnTo>
                <a:lnTo>
                  <a:pt x="0" y="1449228"/>
                </a:lnTo>
                <a:lnTo>
                  <a:pt x="0" y="0"/>
                </a:lnTo>
                <a:close/>
              </a:path>
            </a:pathLst>
          </a:custGeom>
          <a:solidFill>
            <a:schemeClr val="accent5">
              <a:lumMod val="20000"/>
              <a:lumOff val="80000"/>
            </a:schemeClr>
          </a:solidFill>
        </p:spPr>
        <p:style>
          <a:lnRef idx="0">
            <a:schemeClr val="accent1">
              <a:hueOff val="0"/>
              <a:satOff val="0"/>
              <a:lumOff val="0"/>
              <a:alphaOff val="0"/>
            </a:schemeClr>
          </a:lnRef>
          <a:fillRef idx="1">
            <a:scrgbClr r="0" g="0" b="0"/>
          </a:fillRef>
          <a:effectRef idx="2">
            <a:schemeClr val="accent1">
              <a:shade val="80000"/>
              <a:hueOff val="0"/>
              <a:satOff val="0"/>
              <a:lumOff val="0"/>
              <a:alphaOff val="0"/>
            </a:schemeClr>
          </a:effectRef>
          <a:fontRef idx="minor">
            <a:schemeClr val="lt1">
              <a:hueOff val="0"/>
              <a:satOff val="0"/>
              <a:lumOff val="0"/>
              <a:alphaOff val="0"/>
            </a:schemeClr>
          </a:fontRef>
        </p:style>
        <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a:solidFill>
                  <a:srgbClr val="800000"/>
                </a:solidFill>
                <a:effectLst>
                  <a:outerShdw blurRad="38100" dist="38100" dir="2700000" algn="tl">
                    <a:srgbClr val="000000">
                      <a:alpha val="43137"/>
                    </a:srgbClr>
                  </a:outerShdw>
                </a:effectLst>
              </a:rPr>
              <a:t>the four means of authenticating user identity are based on:</a:t>
            </a:r>
            <a:endParaRPr lang="en-US" sz="3600" kern="1200" dirty="0">
              <a:solidFill>
                <a:srgbClr val="800000"/>
              </a:solidFill>
              <a:effectLst>
                <a:outerShdw blurRad="38100" dist="38100" dir="2700000" algn="tl">
                  <a:srgbClr val="000000">
                    <a:alpha val="43137"/>
                  </a:srgbClr>
                </a:outerShdw>
              </a:effectLst>
            </a:endParaRPr>
          </a:p>
        </p:txBody>
      </p:sp>
      <p:sp>
        <p:nvSpPr>
          <p:cNvPr id="7" name="Freeform 6"/>
          <p:cNvSpPr/>
          <p:nvPr/>
        </p:nvSpPr>
        <p:spPr>
          <a:xfrm>
            <a:off x="457200" y="2744628"/>
            <a:ext cx="2057399" cy="3043380"/>
          </a:xfrm>
          <a:custGeom>
            <a:avLst/>
            <a:gdLst>
              <a:gd name="connsiteX0" fmla="*/ 0 w 2057399"/>
              <a:gd name="connsiteY0" fmla="*/ 0 h 3043380"/>
              <a:gd name="connsiteX1" fmla="*/ 2057399 w 2057399"/>
              <a:gd name="connsiteY1" fmla="*/ 0 h 3043380"/>
              <a:gd name="connsiteX2" fmla="*/ 2057399 w 2057399"/>
              <a:gd name="connsiteY2" fmla="*/ 3043380 h 3043380"/>
              <a:gd name="connsiteX3" fmla="*/ 0 w 2057399"/>
              <a:gd name="connsiteY3" fmla="*/ 3043380 h 3043380"/>
              <a:gd name="connsiteX4" fmla="*/ 0 w 2057399"/>
              <a:gd name="connsiteY4" fmla="*/ 0 h 304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399" h="3043380">
                <a:moveTo>
                  <a:pt x="0" y="0"/>
                </a:moveTo>
                <a:lnTo>
                  <a:pt x="2057399" y="0"/>
                </a:lnTo>
                <a:lnTo>
                  <a:pt x="2057399" y="3043380"/>
                </a:lnTo>
                <a:lnTo>
                  <a:pt x="0" y="3043380"/>
                </a:lnTo>
                <a:lnTo>
                  <a:pt x="0" y="0"/>
                </a:lnTo>
                <a:close/>
              </a:path>
            </a:pathLst>
          </a:custGeom>
          <a:solidFill>
            <a:schemeClr val="accent3">
              <a:lumMod val="20000"/>
              <a:lumOff val="8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en-US" sz="2500" b="1" kern="1200" dirty="0">
                <a:ln>
                  <a:solidFill>
                    <a:schemeClr val="bg2">
                      <a:lumMod val="50000"/>
                    </a:schemeClr>
                  </a:solidFill>
                </a:ln>
                <a:solidFill>
                  <a:srgbClr val="0000FF"/>
                </a:solidFill>
              </a:rPr>
              <a:t>something the individual knows</a:t>
            </a:r>
            <a:endParaRPr lang="en-US" sz="2500" kern="1200" dirty="0">
              <a:ln>
                <a:solidFill>
                  <a:schemeClr val="bg2">
                    <a:lumMod val="50000"/>
                  </a:schemeClr>
                </a:solidFill>
              </a:ln>
              <a:solidFill>
                <a:srgbClr val="0000FF"/>
              </a:solidFill>
            </a:endParaRPr>
          </a:p>
          <a:p>
            <a:pPr marL="228600" lvl="1" indent="-228600" algn="l" defTabSz="889000" rtl="0">
              <a:lnSpc>
                <a:spcPct val="90000"/>
              </a:lnSpc>
              <a:spcBef>
                <a:spcPct val="0"/>
              </a:spcBef>
              <a:spcAft>
                <a:spcPct val="15000"/>
              </a:spcAft>
              <a:buChar char="••"/>
            </a:pPr>
            <a:r>
              <a:rPr lang="en-US" sz="2000" b="1" kern="1200" dirty="0">
                <a:solidFill>
                  <a:srgbClr val="800000"/>
                </a:solidFill>
              </a:rPr>
              <a:t>password, PIN, answers to prearranged questions</a:t>
            </a:r>
            <a:endParaRPr lang="en-US" sz="2000" kern="1200" dirty="0">
              <a:solidFill>
                <a:srgbClr val="800000"/>
              </a:solidFill>
            </a:endParaRPr>
          </a:p>
        </p:txBody>
      </p:sp>
      <p:sp>
        <p:nvSpPr>
          <p:cNvPr id="8" name="Freeform 7"/>
          <p:cNvSpPr/>
          <p:nvPr/>
        </p:nvSpPr>
        <p:spPr>
          <a:xfrm>
            <a:off x="2514600" y="2744628"/>
            <a:ext cx="2057399" cy="3043380"/>
          </a:xfrm>
          <a:custGeom>
            <a:avLst/>
            <a:gdLst>
              <a:gd name="connsiteX0" fmla="*/ 0 w 2057399"/>
              <a:gd name="connsiteY0" fmla="*/ 0 h 3043380"/>
              <a:gd name="connsiteX1" fmla="*/ 2057399 w 2057399"/>
              <a:gd name="connsiteY1" fmla="*/ 0 h 3043380"/>
              <a:gd name="connsiteX2" fmla="*/ 2057399 w 2057399"/>
              <a:gd name="connsiteY2" fmla="*/ 3043380 h 3043380"/>
              <a:gd name="connsiteX3" fmla="*/ 0 w 2057399"/>
              <a:gd name="connsiteY3" fmla="*/ 3043380 h 3043380"/>
              <a:gd name="connsiteX4" fmla="*/ 0 w 2057399"/>
              <a:gd name="connsiteY4" fmla="*/ 0 h 304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399" h="3043380">
                <a:moveTo>
                  <a:pt x="0" y="0"/>
                </a:moveTo>
                <a:lnTo>
                  <a:pt x="2057399" y="0"/>
                </a:lnTo>
                <a:lnTo>
                  <a:pt x="2057399" y="3043380"/>
                </a:lnTo>
                <a:lnTo>
                  <a:pt x="0" y="3043380"/>
                </a:lnTo>
                <a:lnTo>
                  <a:pt x="0" y="0"/>
                </a:lnTo>
                <a:close/>
              </a:path>
            </a:pathLst>
          </a:custGeom>
          <a:solidFill>
            <a:schemeClr val="accent3">
              <a:lumMod val="20000"/>
              <a:lumOff val="8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en-US" sz="2500" b="1" kern="1200" dirty="0">
                <a:ln>
                  <a:solidFill>
                    <a:schemeClr val="bg2">
                      <a:lumMod val="50000"/>
                    </a:schemeClr>
                  </a:solidFill>
                </a:ln>
                <a:solidFill>
                  <a:srgbClr val="0000FF"/>
                </a:solidFill>
              </a:rPr>
              <a:t>something the individual possesses (token)</a:t>
            </a:r>
          </a:p>
          <a:p>
            <a:pPr marL="228600" lvl="1" indent="-228600" algn="l" defTabSz="889000" rtl="0">
              <a:lnSpc>
                <a:spcPct val="90000"/>
              </a:lnSpc>
              <a:spcBef>
                <a:spcPct val="0"/>
              </a:spcBef>
              <a:spcAft>
                <a:spcPct val="15000"/>
              </a:spcAft>
              <a:buChar char="••"/>
            </a:pPr>
            <a:r>
              <a:rPr lang="en-US" sz="2000" b="1" kern="1200" dirty="0">
                <a:solidFill>
                  <a:srgbClr val="800000"/>
                </a:solidFill>
              </a:rPr>
              <a:t>smartcard, electronic keycard, physical key</a:t>
            </a:r>
          </a:p>
        </p:txBody>
      </p:sp>
      <p:sp>
        <p:nvSpPr>
          <p:cNvPr id="9" name="Freeform 8"/>
          <p:cNvSpPr/>
          <p:nvPr/>
        </p:nvSpPr>
        <p:spPr>
          <a:xfrm>
            <a:off x="4572000" y="2744628"/>
            <a:ext cx="2057399" cy="3043380"/>
          </a:xfrm>
          <a:custGeom>
            <a:avLst/>
            <a:gdLst>
              <a:gd name="connsiteX0" fmla="*/ 0 w 2057399"/>
              <a:gd name="connsiteY0" fmla="*/ 0 h 3043380"/>
              <a:gd name="connsiteX1" fmla="*/ 2057399 w 2057399"/>
              <a:gd name="connsiteY1" fmla="*/ 0 h 3043380"/>
              <a:gd name="connsiteX2" fmla="*/ 2057399 w 2057399"/>
              <a:gd name="connsiteY2" fmla="*/ 3043380 h 3043380"/>
              <a:gd name="connsiteX3" fmla="*/ 0 w 2057399"/>
              <a:gd name="connsiteY3" fmla="*/ 3043380 h 3043380"/>
              <a:gd name="connsiteX4" fmla="*/ 0 w 2057399"/>
              <a:gd name="connsiteY4" fmla="*/ 0 h 304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399" h="3043380">
                <a:moveTo>
                  <a:pt x="0" y="0"/>
                </a:moveTo>
                <a:lnTo>
                  <a:pt x="2057399" y="0"/>
                </a:lnTo>
                <a:lnTo>
                  <a:pt x="2057399" y="3043380"/>
                </a:lnTo>
                <a:lnTo>
                  <a:pt x="0" y="3043380"/>
                </a:lnTo>
                <a:lnTo>
                  <a:pt x="0" y="0"/>
                </a:lnTo>
                <a:close/>
              </a:path>
            </a:pathLst>
          </a:custGeom>
          <a:solidFill>
            <a:schemeClr val="accent3">
              <a:lumMod val="20000"/>
              <a:lumOff val="8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en-US" sz="2500" b="1" kern="1200" dirty="0">
                <a:ln>
                  <a:solidFill>
                    <a:schemeClr val="bg2">
                      <a:lumMod val="50000"/>
                    </a:schemeClr>
                  </a:solidFill>
                </a:ln>
                <a:solidFill>
                  <a:srgbClr val="0000FF"/>
                </a:solidFill>
              </a:rPr>
              <a:t>something the individual is (static biometrics)</a:t>
            </a:r>
          </a:p>
          <a:p>
            <a:pPr marL="228600" lvl="1" indent="-228600" algn="l" defTabSz="889000" rtl="0">
              <a:lnSpc>
                <a:spcPct val="90000"/>
              </a:lnSpc>
              <a:spcBef>
                <a:spcPct val="0"/>
              </a:spcBef>
              <a:spcAft>
                <a:spcPct val="15000"/>
              </a:spcAft>
              <a:buChar char="••"/>
            </a:pPr>
            <a:r>
              <a:rPr lang="en-US" sz="2000" b="1" kern="1200" dirty="0">
                <a:solidFill>
                  <a:srgbClr val="800000"/>
                </a:solidFill>
              </a:rPr>
              <a:t>fingerprint, retina, face</a:t>
            </a:r>
          </a:p>
        </p:txBody>
      </p:sp>
      <p:sp>
        <p:nvSpPr>
          <p:cNvPr id="10" name="Freeform 9"/>
          <p:cNvSpPr/>
          <p:nvPr/>
        </p:nvSpPr>
        <p:spPr>
          <a:xfrm>
            <a:off x="6629399" y="2744628"/>
            <a:ext cx="2057399" cy="3043380"/>
          </a:xfrm>
          <a:custGeom>
            <a:avLst/>
            <a:gdLst>
              <a:gd name="connsiteX0" fmla="*/ 0 w 2057399"/>
              <a:gd name="connsiteY0" fmla="*/ 0 h 3043380"/>
              <a:gd name="connsiteX1" fmla="*/ 2057399 w 2057399"/>
              <a:gd name="connsiteY1" fmla="*/ 0 h 3043380"/>
              <a:gd name="connsiteX2" fmla="*/ 2057399 w 2057399"/>
              <a:gd name="connsiteY2" fmla="*/ 3043380 h 3043380"/>
              <a:gd name="connsiteX3" fmla="*/ 0 w 2057399"/>
              <a:gd name="connsiteY3" fmla="*/ 3043380 h 3043380"/>
              <a:gd name="connsiteX4" fmla="*/ 0 w 2057399"/>
              <a:gd name="connsiteY4" fmla="*/ 0 h 304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7399" h="3043380">
                <a:moveTo>
                  <a:pt x="0" y="0"/>
                </a:moveTo>
                <a:lnTo>
                  <a:pt x="2057399" y="0"/>
                </a:lnTo>
                <a:lnTo>
                  <a:pt x="2057399" y="3043380"/>
                </a:lnTo>
                <a:lnTo>
                  <a:pt x="0" y="3043380"/>
                </a:lnTo>
                <a:lnTo>
                  <a:pt x="0" y="0"/>
                </a:lnTo>
                <a:close/>
              </a:path>
            </a:pathLst>
          </a:custGeom>
          <a:solidFill>
            <a:schemeClr val="accent3">
              <a:lumMod val="20000"/>
              <a:lumOff val="80000"/>
            </a:schemeClr>
          </a:solidFill>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95250" tIns="95250" rIns="95250" bIns="95250" numCol="1" spcCol="1270" anchor="t" anchorCtr="0">
            <a:noAutofit/>
          </a:bodyPr>
          <a:lstStyle/>
          <a:p>
            <a:pPr lvl="0" algn="l" defTabSz="1111250" rtl="0">
              <a:lnSpc>
                <a:spcPct val="90000"/>
              </a:lnSpc>
              <a:spcBef>
                <a:spcPct val="0"/>
              </a:spcBef>
              <a:spcAft>
                <a:spcPct val="35000"/>
              </a:spcAft>
            </a:pPr>
            <a:r>
              <a:rPr lang="en-US" sz="2500" b="1" kern="1200" dirty="0">
                <a:ln>
                  <a:solidFill>
                    <a:schemeClr val="bg2">
                      <a:lumMod val="50000"/>
                    </a:schemeClr>
                  </a:solidFill>
                </a:ln>
                <a:solidFill>
                  <a:srgbClr val="0000FF"/>
                </a:solidFill>
              </a:rPr>
              <a:t>something the individual does (dynamic biometrics) </a:t>
            </a:r>
          </a:p>
          <a:p>
            <a:pPr marL="228600" lvl="1" indent="-228600" algn="l" defTabSz="889000" rtl="0">
              <a:lnSpc>
                <a:spcPct val="90000"/>
              </a:lnSpc>
              <a:spcBef>
                <a:spcPct val="0"/>
              </a:spcBef>
              <a:spcAft>
                <a:spcPct val="15000"/>
              </a:spcAft>
              <a:buChar char="••"/>
            </a:pPr>
            <a:r>
              <a:rPr lang="en-US" sz="2000" b="1" kern="1200" dirty="0">
                <a:solidFill>
                  <a:srgbClr val="800000"/>
                </a:solidFill>
              </a:rPr>
              <a:t>voice pattern, handwriting, typing rhythm </a:t>
            </a:r>
          </a:p>
        </p:txBody>
      </p:sp>
    </p:spTree>
    <p:extLst>
      <p:ext uri="{BB962C8B-B14F-4D97-AF65-F5344CB8AC3E}">
        <p14:creationId xmlns:p14="http://schemas.microsoft.com/office/powerpoint/2010/main" val="164229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4" dur="500"/>
                                        <p:tgtEl>
                                          <p:spTgt spid="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randombar(horizontal)">
                                      <p:cBhvr>
                                        <p:cTn id="26" dur="500"/>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randombar(horizontal)">
                                      <p:cBhvr>
                                        <p:cTn id="38" dur="500"/>
                                        <p:tgtEl>
                                          <p:spTgt spid="9">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50"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duotone>
              <a:prstClr val="black"/>
              <a:schemeClr val="tx2">
                <a:tint val="45000"/>
                <a:satMod val="400000"/>
              </a:schemeClr>
            </a:duotone>
            <a:lum bright="-1000" contrast="-25000"/>
            <a:alphaModFix amt="32000"/>
          </a:blip>
          <a:stretch>
            <a:fillRect/>
          </a:stretch>
        </p:blipFill>
        <p:spPr>
          <a:xfrm rot="1320044">
            <a:off x="4366752" y="2399542"/>
            <a:ext cx="3013960" cy="4225178"/>
          </a:xfrm>
          <a:prstGeom prst="rect">
            <a:avLst/>
          </a:prstGeom>
          <a:effectLst>
            <a:outerShdw blurRad="63500" dir="13500000" kx="2700000" rotWithShape="0">
              <a:srgbClr val="000000">
                <a:alpha val="20000"/>
              </a:srgbClr>
            </a:outerShdw>
            <a:softEdge rad="127000"/>
          </a:effectLst>
        </p:spPr>
      </p:pic>
      <p:sp>
        <p:nvSpPr>
          <p:cNvPr id="200706" name="Rectangle 2"/>
          <p:cNvSpPr>
            <a:spLocks noGrp="1" noChangeArrowheads="1"/>
          </p:cNvSpPr>
          <p:nvPr>
            <p:ph type="title"/>
          </p:nvPr>
        </p:nvSpPr>
        <p:spPr/>
        <p:txBody>
          <a:bodyPr/>
          <a:lstStyle/>
          <a:p>
            <a:r>
              <a:rPr lang="en-US" dirty="0"/>
              <a:t>AAA-Authorization, Accounting</a:t>
            </a:r>
            <a:endParaRPr lang="en-AU" dirty="0"/>
          </a:p>
        </p:txBody>
      </p:sp>
      <p:sp>
        <p:nvSpPr>
          <p:cNvPr id="200707" name="Rectangle 3"/>
          <p:cNvSpPr>
            <a:spLocks noGrp="1" noChangeArrowheads="1"/>
          </p:cNvSpPr>
          <p:nvPr>
            <p:ph idx="1"/>
          </p:nvPr>
        </p:nvSpPr>
        <p:spPr>
          <a:xfrm>
            <a:off x="457199" y="1295401"/>
            <a:ext cx="8534401" cy="4830763"/>
          </a:xfrm>
        </p:spPr>
        <p:txBody>
          <a:bodyPr/>
          <a:lstStyle/>
          <a:p>
            <a:pPr marL="0" indent="0">
              <a:buNone/>
            </a:pPr>
            <a:r>
              <a:rPr lang="en-US" b="1" i="1" dirty="0"/>
              <a:t>Authorization</a:t>
            </a:r>
            <a:r>
              <a:rPr lang="en-US" b="1" dirty="0"/>
              <a:t> </a:t>
            </a:r>
            <a:r>
              <a:rPr lang="en-US" dirty="0"/>
              <a:t>services determine which resources users can access, along with the operations that users can perform, Some systems accomplish this by using an access control list, or an ACL (Access Control List)</a:t>
            </a:r>
          </a:p>
          <a:p>
            <a:pPr marL="0" indent="0">
              <a:buNone/>
            </a:pPr>
            <a:r>
              <a:rPr lang="en-US" b="1" i="1" dirty="0"/>
              <a:t>Accounting</a:t>
            </a:r>
            <a:r>
              <a:rPr lang="en-US" b="1" dirty="0"/>
              <a:t> </a:t>
            </a:r>
            <a:r>
              <a:rPr lang="en-US" dirty="0"/>
              <a:t>keeps track of what users do, including what they access, the amount of time they access resources, and any changes made. For example, a bank keeps track of each customer account. </a:t>
            </a:r>
            <a:endParaRPr lang="en-AU" dirty="0"/>
          </a:p>
        </p:txBody>
      </p:sp>
    </p:spTree>
    <p:extLst>
      <p:ext uri="{BB962C8B-B14F-4D97-AF65-F5344CB8AC3E}">
        <p14:creationId xmlns:p14="http://schemas.microsoft.com/office/powerpoint/2010/main" val="500897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AAA Example</a:t>
            </a:r>
            <a:endParaRPr lang="en-AU" dirty="0"/>
          </a:p>
        </p:txBody>
      </p:sp>
      <p:pic>
        <p:nvPicPr>
          <p:cNvPr id="7" name="Picture 6">
            <a:extLst>
              <a:ext uri="{FF2B5EF4-FFF2-40B4-BE49-F238E27FC236}">
                <a16:creationId xmlns:a16="http://schemas.microsoft.com/office/drawing/2014/main" id="{3EB7FC56-918B-4303-8A80-8847EFC360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2500" y="990600"/>
            <a:ext cx="7239000" cy="5486400"/>
          </a:xfrm>
          <a:prstGeom prst="rect">
            <a:avLst/>
          </a:prstGeom>
          <a:noFill/>
          <a:ln>
            <a:noFill/>
          </a:ln>
        </p:spPr>
      </p:pic>
    </p:spTree>
    <p:extLst>
      <p:ext uri="{BB962C8B-B14F-4D97-AF65-F5344CB8AC3E}">
        <p14:creationId xmlns:p14="http://schemas.microsoft.com/office/powerpoint/2010/main" val="3750161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Authentication</a:t>
            </a:r>
            <a:endParaRPr lang="en-AU" dirty="0"/>
          </a:p>
        </p:txBody>
      </p:sp>
      <p:sp>
        <p:nvSpPr>
          <p:cNvPr id="2" name="Rectangle 1">
            <a:extLst>
              <a:ext uri="{FF2B5EF4-FFF2-40B4-BE49-F238E27FC236}">
                <a16:creationId xmlns:a16="http://schemas.microsoft.com/office/drawing/2014/main" id="{4945B527-F613-4354-B2E2-B68D75B6F9F5}"/>
              </a:ext>
            </a:extLst>
          </p:cNvPr>
          <p:cNvSpPr/>
          <p:nvPr/>
        </p:nvSpPr>
        <p:spPr>
          <a:xfrm>
            <a:off x="142567" y="1219200"/>
            <a:ext cx="8849034" cy="2162836"/>
          </a:xfrm>
          <a:prstGeom prst="rect">
            <a:avLst/>
          </a:prstGeom>
        </p:spPr>
        <p:txBody>
          <a:bodyPr wrap="square">
            <a:spAutoFit/>
          </a:bodyPr>
          <a:lstStyle/>
          <a:p>
            <a:pPr marL="0" marR="0">
              <a:lnSpc>
                <a:spcPct val="115000"/>
              </a:lnSpc>
              <a:spcBef>
                <a:spcPts val="0"/>
              </a:spcBef>
              <a:spcAft>
                <a:spcPts val="1000"/>
              </a:spcAft>
            </a:pPr>
            <a:r>
              <a:rPr lang="en-US" sz="2800" b="1" dirty="0">
                <a:latin typeface="Times New Roman" panose="02020603050405020304" pitchFamily="18" charset="0"/>
                <a:ea typeface="SimSun" panose="02010600030101010101" pitchFamily="2" charset="-122"/>
                <a:cs typeface="Times New Roman" panose="02020603050405020304" pitchFamily="18" charset="0"/>
              </a:rPr>
              <a:t>Password authentication</a:t>
            </a:r>
            <a:endParaRPr lang="en-US" sz="2800" dirty="0">
              <a:latin typeface="Rockwell" panose="02060603020205020403" pitchFamily="18" charset="0"/>
              <a:ea typeface="SimSun" panose="02010600030101010101" pitchFamily="2" charset="-122"/>
              <a:cs typeface="Times New Roman" panose="02020603050405020304" pitchFamily="18" charset="0"/>
            </a:endParaRPr>
          </a:p>
          <a:p>
            <a:pPr marL="0" marR="0">
              <a:lnSpc>
                <a:spcPct val="115000"/>
              </a:lnSpc>
              <a:spcBef>
                <a:spcPts val="0"/>
              </a:spcBef>
              <a:spcAft>
                <a:spcPts val="1000"/>
              </a:spcAft>
            </a:pPr>
            <a:r>
              <a:rPr lang="en-US" sz="2800" dirty="0">
                <a:latin typeface="Times New Roman" panose="02020603050405020304" pitchFamily="18" charset="0"/>
                <a:ea typeface="SimSun" panose="02010600030101010101" pitchFamily="2" charset="-122"/>
                <a:cs typeface="Times New Roman" panose="02020603050405020304" pitchFamily="18" charset="0"/>
              </a:rPr>
              <a:t>The most popular authentication method, it uses username or user ID to identify each user. The user then creates his own password.</a:t>
            </a:r>
            <a:endParaRPr lang="en-US" sz="2800" dirty="0">
              <a:effectLst/>
              <a:latin typeface="Rockwell" panose="02060603020205020403" pitchFamily="18" charset="0"/>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674A73CA-F412-4E61-A8B9-74FC0D2E99A3}"/>
              </a:ext>
            </a:extLst>
          </p:cNvPr>
          <p:cNvPicPr/>
          <p:nvPr/>
        </p:nvPicPr>
        <p:blipFill>
          <a:blip r:embed="rId3" cstate="print"/>
          <a:srcRect/>
          <a:stretch>
            <a:fillRect/>
          </a:stretch>
        </p:blipFill>
        <p:spPr bwMode="auto">
          <a:xfrm>
            <a:off x="2057400" y="3429000"/>
            <a:ext cx="4419600" cy="2514600"/>
          </a:xfrm>
          <a:prstGeom prst="rect">
            <a:avLst/>
          </a:prstGeom>
          <a:noFill/>
          <a:ln w="9525">
            <a:noFill/>
            <a:miter lim="800000"/>
            <a:headEnd/>
            <a:tailEnd/>
          </a:ln>
        </p:spPr>
      </p:pic>
    </p:spTree>
    <p:extLst>
      <p:ext uri="{BB962C8B-B14F-4D97-AF65-F5344CB8AC3E}">
        <p14:creationId xmlns:p14="http://schemas.microsoft.com/office/powerpoint/2010/main" val="276974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a:xfrm>
            <a:off x="7155750" y="3764943"/>
            <a:ext cx="1828800" cy="1828800"/>
          </a:xfrm>
          <a:custGeom>
            <a:avLst/>
            <a:gdLst>
              <a:gd name="connsiteX0" fmla="*/ 0 w 1494829"/>
              <a:gd name="connsiteY0" fmla="*/ 747415 h 1494829"/>
              <a:gd name="connsiteX1" fmla="*/ 747415 w 1494829"/>
              <a:gd name="connsiteY1" fmla="*/ 0 h 1494829"/>
              <a:gd name="connsiteX2" fmla="*/ 1494830 w 1494829"/>
              <a:gd name="connsiteY2" fmla="*/ 747415 h 1494829"/>
              <a:gd name="connsiteX3" fmla="*/ 747415 w 1494829"/>
              <a:gd name="connsiteY3" fmla="*/ 1494830 h 1494829"/>
              <a:gd name="connsiteX4" fmla="*/ 0 w 1494829"/>
              <a:gd name="connsiteY4" fmla="*/ 747415 h 149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829" h="1494829">
                <a:moveTo>
                  <a:pt x="0" y="747415"/>
                </a:moveTo>
                <a:cubicBezTo>
                  <a:pt x="0" y="334629"/>
                  <a:pt x="334629" y="0"/>
                  <a:pt x="747415" y="0"/>
                </a:cubicBezTo>
                <a:cubicBezTo>
                  <a:pt x="1160201" y="0"/>
                  <a:pt x="1494830" y="334629"/>
                  <a:pt x="1494830" y="747415"/>
                </a:cubicBezTo>
                <a:cubicBezTo>
                  <a:pt x="1494830" y="1160201"/>
                  <a:pt x="1160201" y="1494830"/>
                  <a:pt x="747415" y="1494830"/>
                </a:cubicBezTo>
                <a:cubicBezTo>
                  <a:pt x="334629" y="1494830"/>
                  <a:pt x="0" y="1160201"/>
                  <a:pt x="0" y="747415"/>
                </a:cubicBezTo>
                <a:close/>
              </a:path>
            </a:pathLst>
          </a:custGeom>
          <a:solidFill>
            <a:schemeClr val="tx2">
              <a:lumMod val="20000"/>
              <a:lumOff val="80000"/>
            </a:schemeClr>
          </a:solidFill>
          <a:ln>
            <a:solidFill>
              <a:srgbClr val="0E0A99"/>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40503" tIns="240503" rIns="240503" bIns="240503" numCol="1" spcCol="1270" anchor="ctr" anchorCtr="0">
            <a:noAutofit/>
          </a:bodyPr>
          <a:lstStyle/>
          <a:p>
            <a:pPr lvl="0" algn="ctr" defTabSz="755650" rtl="0">
              <a:lnSpc>
                <a:spcPct val="90000"/>
              </a:lnSpc>
              <a:spcBef>
                <a:spcPct val="0"/>
              </a:spcBef>
              <a:spcAft>
                <a:spcPct val="35000"/>
              </a:spcAft>
            </a:pPr>
            <a:r>
              <a:rPr lang="en-US" sz="1700" b="1" kern="1200" dirty="0">
                <a:solidFill>
                  <a:srgbClr val="800000"/>
                </a:solidFill>
              </a:rPr>
              <a:t>electronic monitoring</a:t>
            </a:r>
            <a:endParaRPr lang="en-US" sz="1700" kern="1200" dirty="0">
              <a:solidFill>
                <a:srgbClr val="800000"/>
              </a:solidFill>
            </a:endParaRPr>
          </a:p>
        </p:txBody>
      </p:sp>
      <p:sp>
        <p:nvSpPr>
          <p:cNvPr id="12" name="Freeform 11"/>
          <p:cNvSpPr/>
          <p:nvPr/>
        </p:nvSpPr>
        <p:spPr>
          <a:xfrm>
            <a:off x="2599184" y="3764943"/>
            <a:ext cx="1828800" cy="1828800"/>
          </a:xfrm>
          <a:custGeom>
            <a:avLst/>
            <a:gdLst>
              <a:gd name="connsiteX0" fmla="*/ 0 w 1327843"/>
              <a:gd name="connsiteY0" fmla="*/ 667391 h 1334782"/>
              <a:gd name="connsiteX1" fmla="*/ 663922 w 1327843"/>
              <a:gd name="connsiteY1" fmla="*/ 0 h 1334782"/>
              <a:gd name="connsiteX2" fmla="*/ 1327844 w 1327843"/>
              <a:gd name="connsiteY2" fmla="*/ 667391 h 1334782"/>
              <a:gd name="connsiteX3" fmla="*/ 663922 w 1327843"/>
              <a:gd name="connsiteY3" fmla="*/ 1334782 h 1334782"/>
              <a:gd name="connsiteX4" fmla="*/ 0 w 1327843"/>
              <a:gd name="connsiteY4" fmla="*/ 667391 h 133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843" h="1334782">
                <a:moveTo>
                  <a:pt x="0" y="667391"/>
                </a:moveTo>
                <a:cubicBezTo>
                  <a:pt x="0" y="298801"/>
                  <a:pt x="297248" y="0"/>
                  <a:pt x="663922" y="0"/>
                </a:cubicBezTo>
                <a:cubicBezTo>
                  <a:pt x="1030596" y="0"/>
                  <a:pt x="1327844" y="298801"/>
                  <a:pt x="1327844" y="667391"/>
                </a:cubicBezTo>
                <a:cubicBezTo>
                  <a:pt x="1327844" y="1035981"/>
                  <a:pt x="1030596" y="1334782"/>
                  <a:pt x="663922" y="1334782"/>
                </a:cubicBezTo>
                <a:cubicBezTo>
                  <a:pt x="297248" y="1334782"/>
                  <a:pt x="0" y="1035981"/>
                  <a:pt x="0" y="667391"/>
                </a:cubicBezTo>
                <a:close/>
              </a:path>
            </a:pathLst>
          </a:custGeom>
          <a:solidFill>
            <a:schemeClr val="tx2">
              <a:lumMod val="20000"/>
              <a:lumOff val="80000"/>
            </a:schemeClr>
          </a:solidFill>
          <a:ln>
            <a:solidFill>
              <a:srgbClr val="0E0A99"/>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13508" tIns="214524" rIns="213508" bIns="214524" numCol="1" spcCol="1270" anchor="ctr" anchorCtr="0">
            <a:noAutofit/>
          </a:bodyPr>
          <a:lstStyle/>
          <a:p>
            <a:pPr lvl="0" algn="ctr" defTabSz="666750" rtl="0">
              <a:lnSpc>
                <a:spcPct val="90000"/>
              </a:lnSpc>
              <a:spcBef>
                <a:spcPct val="0"/>
              </a:spcBef>
              <a:spcAft>
                <a:spcPct val="35000"/>
              </a:spcAft>
            </a:pPr>
            <a:r>
              <a:rPr lang="en-US" sz="1500" b="1" kern="1200" dirty="0">
                <a:solidFill>
                  <a:srgbClr val="800000"/>
                </a:solidFill>
              </a:rPr>
              <a:t>password guessing against single user</a:t>
            </a:r>
            <a:endParaRPr lang="en-US" sz="1500" kern="1200" dirty="0">
              <a:solidFill>
                <a:srgbClr val="800000"/>
              </a:solidFill>
            </a:endParaRPr>
          </a:p>
        </p:txBody>
      </p:sp>
      <p:sp>
        <p:nvSpPr>
          <p:cNvPr id="212994" name="Rectangle 2"/>
          <p:cNvSpPr>
            <a:spLocks noGrp="1" noChangeArrowheads="1"/>
          </p:cNvSpPr>
          <p:nvPr>
            <p:ph type="title"/>
          </p:nvPr>
        </p:nvSpPr>
        <p:spPr/>
        <p:txBody>
          <a:bodyPr/>
          <a:lstStyle/>
          <a:p>
            <a:r>
              <a:rPr lang="en-US" b="1" dirty="0"/>
              <a:t>Authentication</a:t>
            </a:r>
            <a:br>
              <a:rPr lang="en-US" dirty="0"/>
            </a:br>
            <a:r>
              <a:rPr lang="en-US" dirty="0"/>
              <a:t>Password Vulnerabilities</a:t>
            </a:r>
          </a:p>
        </p:txBody>
      </p:sp>
      <p:sp>
        <p:nvSpPr>
          <p:cNvPr id="5" name="Freeform 4"/>
          <p:cNvSpPr/>
          <p:nvPr/>
        </p:nvSpPr>
        <p:spPr>
          <a:xfrm>
            <a:off x="323528" y="1668812"/>
            <a:ext cx="1828800" cy="1828800"/>
          </a:xfrm>
          <a:custGeom>
            <a:avLst/>
            <a:gdLst>
              <a:gd name="connsiteX0" fmla="*/ 0 w 1494829"/>
              <a:gd name="connsiteY0" fmla="*/ 747415 h 1494829"/>
              <a:gd name="connsiteX1" fmla="*/ 747415 w 1494829"/>
              <a:gd name="connsiteY1" fmla="*/ 0 h 1494829"/>
              <a:gd name="connsiteX2" fmla="*/ 1494830 w 1494829"/>
              <a:gd name="connsiteY2" fmla="*/ 747415 h 1494829"/>
              <a:gd name="connsiteX3" fmla="*/ 747415 w 1494829"/>
              <a:gd name="connsiteY3" fmla="*/ 1494830 h 1494829"/>
              <a:gd name="connsiteX4" fmla="*/ 0 w 1494829"/>
              <a:gd name="connsiteY4" fmla="*/ 747415 h 149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4829" h="1494829">
                <a:moveTo>
                  <a:pt x="0" y="747415"/>
                </a:moveTo>
                <a:cubicBezTo>
                  <a:pt x="0" y="334629"/>
                  <a:pt x="334629" y="0"/>
                  <a:pt x="747415" y="0"/>
                </a:cubicBezTo>
                <a:cubicBezTo>
                  <a:pt x="1160201" y="0"/>
                  <a:pt x="1494830" y="334629"/>
                  <a:pt x="1494830" y="747415"/>
                </a:cubicBezTo>
                <a:cubicBezTo>
                  <a:pt x="1494830" y="1160201"/>
                  <a:pt x="1160201" y="1494830"/>
                  <a:pt x="747415" y="1494830"/>
                </a:cubicBezTo>
                <a:cubicBezTo>
                  <a:pt x="334629" y="1494830"/>
                  <a:pt x="0" y="1160201"/>
                  <a:pt x="0" y="747415"/>
                </a:cubicBezTo>
                <a:close/>
              </a:path>
            </a:pathLst>
          </a:custGeom>
          <a:solidFill>
            <a:schemeClr val="tx2">
              <a:lumMod val="20000"/>
              <a:lumOff val="80000"/>
            </a:schemeClr>
          </a:solidFill>
          <a:ln>
            <a:solidFill>
              <a:srgbClr val="0E0A99"/>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40503" tIns="240503" rIns="240503" bIns="240503" numCol="1" spcCol="1270" anchor="ctr" anchorCtr="0">
            <a:noAutofit/>
          </a:bodyPr>
          <a:lstStyle/>
          <a:p>
            <a:pPr lvl="0" algn="ctr" defTabSz="755650" rtl="0">
              <a:lnSpc>
                <a:spcPct val="90000"/>
              </a:lnSpc>
              <a:spcBef>
                <a:spcPct val="0"/>
              </a:spcBef>
              <a:spcAft>
                <a:spcPct val="35000"/>
              </a:spcAft>
            </a:pPr>
            <a:r>
              <a:rPr lang="en-US" sz="1700" b="1" kern="1200" dirty="0">
                <a:solidFill>
                  <a:srgbClr val="800000"/>
                </a:solidFill>
              </a:rPr>
              <a:t>offline dictionary attack</a:t>
            </a:r>
            <a:endParaRPr lang="en-US" sz="1700" kern="1200" dirty="0">
              <a:solidFill>
                <a:srgbClr val="800000"/>
              </a:solidFill>
            </a:endParaRPr>
          </a:p>
        </p:txBody>
      </p:sp>
      <p:sp>
        <p:nvSpPr>
          <p:cNvPr id="8" name="Freeform 7"/>
          <p:cNvSpPr/>
          <p:nvPr/>
        </p:nvSpPr>
        <p:spPr>
          <a:xfrm>
            <a:off x="450776" y="3764943"/>
            <a:ext cx="1828800" cy="1828800"/>
          </a:xfrm>
          <a:custGeom>
            <a:avLst/>
            <a:gdLst>
              <a:gd name="connsiteX0" fmla="*/ 0 w 1240331"/>
              <a:gd name="connsiteY0" fmla="*/ 591192 h 1182383"/>
              <a:gd name="connsiteX1" fmla="*/ 620166 w 1240331"/>
              <a:gd name="connsiteY1" fmla="*/ 0 h 1182383"/>
              <a:gd name="connsiteX2" fmla="*/ 1240332 w 1240331"/>
              <a:gd name="connsiteY2" fmla="*/ 591192 h 1182383"/>
              <a:gd name="connsiteX3" fmla="*/ 620166 w 1240331"/>
              <a:gd name="connsiteY3" fmla="*/ 1182384 h 1182383"/>
              <a:gd name="connsiteX4" fmla="*/ 0 w 1240331"/>
              <a:gd name="connsiteY4" fmla="*/ 591192 h 1182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331" h="1182383">
                <a:moveTo>
                  <a:pt x="0" y="591192"/>
                </a:moveTo>
                <a:cubicBezTo>
                  <a:pt x="0" y="264686"/>
                  <a:pt x="277658" y="0"/>
                  <a:pt x="620166" y="0"/>
                </a:cubicBezTo>
                <a:cubicBezTo>
                  <a:pt x="962674" y="0"/>
                  <a:pt x="1240332" y="264686"/>
                  <a:pt x="1240332" y="591192"/>
                </a:cubicBezTo>
                <a:cubicBezTo>
                  <a:pt x="1240332" y="917698"/>
                  <a:pt x="962674" y="1182384"/>
                  <a:pt x="620166" y="1182384"/>
                </a:cubicBezTo>
                <a:cubicBezTo>
                  <a:pt x="277658" y="1182384"/>
                  <a:pt x="0" y="917698"/>
                  <a:pt x="0" y="591192"/>
                </a:cubicBezTo>
                <a:close/>
              </a:path>
            </a:pathLst>
          </a:custGeom>
          <a:solidFill>
            <a:schemeClr val="tx2">
              <a:lumMod val="20000"/>
              <a:lumOff val="80000"/>
            </a:schemeClr>
          </a:solidFill>
          <a:ln>
            <a:solidFill>
              <a:srgbClr val="0E0A99"/>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00692" tIns="192206" rIns="200692" bIns="192206" numCol="1" spcCol="1270" anchor="ctr" anchorCtr="0">
            <a:noAutofit/>
          </a:bodyPr>
          <a:lstStyle/>
          <a:p>
            <a:pPr lvl="0" algn="ctr" defTabSz="666750" rtl="0">
              <a:lnSpc>
                <a:spcPct val="90000"/>
              </a:lnSpc>
              <a:spcBef>
                <a:spcPct val="0"/>
              </a:spcBef>
              <a:spcAft>
                <a:spcPct val="35000"/>
              </a:spcAft>
            </a:pPr>
            <a:r>
              <a:rPr lang="en-US" sz="1500" b="1" kern="1200" dirty="0">
                <a:solidFill>
                  <a:srgbClr val="800000"/>
                </a:solidFill>
              </a:rPr>
              <a:t>specific account attack</a:t>
            </a:r>
            <a:endParaRPr lang="en-US" sz="1500" kern="1200" dirty="0">
              <a:solidFill>
                <a:srgbClr val="800000"/>
              </a:solidFill>
            </a:endParaRPr>
          </a:p>
        </p:txBody>
      </p:sp>
      <p:sp>
        <p:nvSpPr>
          <p:cNvPr id="10" name="Freeform 9"/>
          <p:cNvSpPr/>
          <p:nvPr/>
        </p:nvSpPr>
        <p:spPr>
          <a:xfrm>
            <a:off x="2596886" y="1668812"/>
            <a:ext cx="1828800" cy="1828800"/>
          </a:xfrm>
          <a:custGeom>
            <a:avLst/>
            <a:gdLst>
              <a:gd name="connsiteX0" fmla="*/ 0 w 1480242"/>
              <a:gd name="connsiteY0" fmla="*/ 667391 h 1334782"/>
              <a:gd name="connsiteX1" fmla="*/ 740121 w 1480242"/>
              <a:gd name="connsiteY1" fmla="*/ 0 h 1334782"/>
              <a:gd name="connsiteX2" fmla="*/ 1480242 w 1480242"/>
              <a:gd name="connsiteY2" fmla="*/ 667391 h 1334782"/>
              <a:gd name="connsiteX3" fmla="*/ 740121 w 1480242"/>
              <a:gd name="connsiteY3" fmla="*/ 1334782 h 1334782"/>
              <a:gd name="connsiteX4" fmla="*/ 0 w 1480242"/>
              <a:gd name="connsiteY4" fmla="*/ 667391 h 133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0242" h="1334782">
                <a:moveTo>
                  <a:pt x="0" y="667391"/>
                </a:moveTo>
                <a:cubicBezTo>
                  <a:pt x="0" y="298801"/>
                  <a:pt x="331363" y="0"/>
                  <a:pt x="740121" y="0"/>
                </a:cubicBezTo>
                <a:cubicBezTo>
                  <a:pt x="1148879" y="0"/>
                  <a:pt x="1480242" y="298801"/>
                  <a:pt x="1480242" y="667391"/>
                </a:cubicBezTo>
                <a:cubicBezTo>
                  <a:pt x="1480242" y="1035981"/>
                  <a:pt x="1148879" y="1334782"/>
                  <a:pt x="740121" y="1334782"/>
                </a:cubicBezTo>
                <a:cubicBezTo>
                  <a:pt x="331363" y="1334782"/>
                  <a:pt x="0" y="1035981"/>
                  <a:pt x="0" y="667391"/>
                </a:cubicBezTo>
                <a:close/>
              </a:path>
            </a:pathLst>
          </a:custGeom>
          <a:solidFill>
            <a:schemeClr val="tx2">
              <a:lumMod val="20000"/>
              <a:lumOff val="80000"/>
            </a:schemeClr>
          </a:solidFill>
          <a:ln>
            <a:solidFill>
              <a:srgbClr val="0E0A99"/>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35826" tIns="214524" rIns="235826" bIns="214524" numCol="1" spcCol="1270" anchor="ctr" anchorCtr="0">
            <a:noAutofit/>
          </a:bodyPr>
          <a:lstStyle/>
          <a:p>
            <a:pPr lvl="0" algn="ctr" defTabSz="666750" rtl="0">
              <a:lnSpc>
                <a:spcPct val="90000"/>
              </a:lnSpc>
              <a:spcBef>
                <a:spcPct val="0"/>
              </a:spcBef>
              <a:spcAft>
                <a:spcPct val="35000"/>
              </a:spcAft>
            </a:pPr>
            <a:r>
              <a:rPr lang="en-US" sz="1500" b="1" kern="1200" dirty="0">
                <a:solidFill>
                  <a:srgbClr val="800000"/>
                </a:solidFill>
              </a:rPr>
              <a:t>popular password attack</a:t>
            </a:r>
            <a:endParaRPr lang="en-US" sz="1500" kern="1200" dirty="0">
              <a:solidFill>
                <a:srgbClr val="800000"/>
              </a:solidFill>
            </a:endParaRPr>
          </a:p>
        </p:txBody>
      </p:sp>
      <p:sp>
        <p:nvSpPr>
          <p:cNvPr id="14" name="Freeform 13"/>
          <p:cNvSpPr/>
          <p:nvPr/>
        </p:nvSpPr>
        <p:spPr>
          <a:xfrm>
            <a:off x="4847755" y="1668812"/>
            <a:ext cx="1828800" cy="1828800"/>
          </a:xfrm>
          <a:custGeom>
            <a:avLst/>
            <a:gdLst>
              <a:gd name="connsiteX0" fmla="*/ 0 w 1415354"/>
              <a:gd name="connsiteY0" fmla="*/ 667391 h 1334782"/>
              <a:gd name="connsiteX1" fmla="*/ 707677 w 1415354"/>
              <a:gd name="connsiteY1" fmla="*/ 0 h 1334782"/>
              <a:gd name="connsiteX2" fmla="*/ 1415354 w 1415354"/>
              <a:gd name="connsiteY2" fmla="*/ 667391 h 1334782"/>
              <a:gd name="connsiteX3" fmla="*/ 707677 w 1415354"/>
              <a:gd name="connsiteY3" fmla="*/ 1334782 h 1334782"/>
              <a:gd name="connsiteX4" fmla="*/ 0 w 1415354"/>
              <a:gd name="connsiteY4" fmla="*/ 667391 h 133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354" h="1334782">
                <a:moveTo>
                  <a:pt x="0" y="667391"/>
                </a:moveTo>
                <a:cubicBezTo>
                  <a:pt x="0" y="298801"/>
                  <a:pt x="316838" y="0"/>
                  <a:pt x="707677" y="0"/>
                </a:cubicBezTo>
                <a:cubicBezTo>
                  <a:pt x="1098516" y="0"/>
                  <a:pt x="1415354" y="298801"/>
                  <a:pt x="1415354" y="667391"/>
                </a:cubicBezTo>
                <a:cubicBezTo>
                  <a:pt x="1415354" y="1035981"/>
                  <a:pt x="1098516" y="1334782"/>
                  <a:pt x="707677" y="1334782"/>
                </a:cubicBezTo>
                <a:cubicBezTo>
                  <a:pt x="316838" y="1334782"/>
                  <a:pt x="0" y="1035981"/>
                  <a:pt x="0" y="667391"/>
                </a:cubicBezTo>
                <a:close/>
              </a:path>
            </a:pathLst>
          </a:custGeom>
          <a:solidFill>
            <a:schemeClr val="tx2">
              <a:lumMod val="20000"/>
              <a:lumOff val="80000"/>
            </a:schemeClr>
          </a:solidFill>
          <a:ln>
            <a:solidFill>
              <a:srgbClr val="0E0A99"/>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26324" tIns="214524" rIns="226324" bIns="214524" numCol="1" spcCol="1270" anchor="ctr" anchorCtr="0">
            <a:noAutofit/>
          </a:bodyPr>
          <a:lstStyle/>
          <a:p>
            <a:pPr lvl="0" algn="ctr" defTabSz="666750" rtl="0">
              <a:lnSpc>
                <a:spcPct val="90000"/>
              </a:lnSpc>
              <a:spcBef>
                <a:spcPct val="0"/>
              </a:spcBef>
              <a:spcAft>
                <a:spcPct val="35000"/>
              </a:spcAft>
            </a:pPr>
            <a:r>
              <a:rPr lang="en-US" sz="1500" b="1" kern="1200" dirty="0">
                <a:solidFill>
                  <a:srgbClr val="800000"/>
                </a:solidFill>
              </a:rPr>
              <a:t>workstation hijacking</a:t>
            </a:r>
            <a:endParaRPr lang="en-US" sz="1500" kern="1200" dirty="0">
              <a:solidFill>
                <a:srgbClr val="800000"/>
              </a:solidFill>
            </a:endParaRPr>
          </a:p>
        </p:txBody>
      </p:sp>
      <p:sp>
        <p:nvSpPr>
          <p:cNvPr id="16" name="Freeform 15"/>
          <p:cNvSpPr/>
          <p:nvPr/>
        </p:nvSpPr>
        <p:spPr>
          <a:xfrm>
            <a:off x="4847755" y="3764943"/>
            <a:ext cx="1828800" cy="1828800"/>
          </a:xfrm>
          <a:custGeom>
            <a:avLst/>
            <a:gdLst>
              <a:gd name="connsiteX0" fmla="*/ 0 w 1415354"/>
              <a:gd name="connsiteY0" fmla="*/ 667391 h 1334782"/>
              <a:gd name="connsiteX1" fmla="*/ 707677 w 1415354"/>
              <a:gd name="connsiteY1" fmla="*/ 0 h 1334782"/>
              <a:gd name="connsiteX2" fmla="*/ 1415354 w 1415354"/>
              <a:gd name="connsiteY2" fmla="*/ 667391 h 1334782"/>
              <a:gd name="connsiteX3" fmla="*/ 707677 w 1415354"/>
              <a:gd name="connsiteY3" fmla="*/ 1334782 h 1334782"/>
              <a:gd name="connsiteX4" fmla="*/ 0 w 1415354"/>
              <a:gd name="connsiteY4" fmla="*/ 667391 h 133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354" h="1334782">
                <a:moveTo>
                  <a:pt x="0" y="667391"/>
                </a:moveTo>
                <a:cubicBezTo>
                  <a:pt x="0" y="298801"/>
                  <a:pt x="316838" y="0"/>
                  <a:pt x="707677" y="0"/>
                </a:cubicBezTo>
                <a:cubicBezTo>
                  <a:pt x="1098516" y="0"/>
                  <a:pt x="1415354" y="298801"/>
                  <a:pt x="1415354" y="667391"/>
                </a:cubicBezTo>
                <a:cubicBezTo>
                  <a:pt x="1415354" y="1035981"/>
                  <a:pt x="1098516" y="1334782"/>
                  <a:pt x="707677" y="1334782"/>
                </a:cubicBezTo>
                <a:cubicBezTo>
                  <a:pt x="316838" y="1334782"/>
                  <a:pt x="0" y="1035981"/>
                  <a:pt x="0" y="667391"/>
                </a:cubicBezTo>
                <a:close/>
              </a:path>
            </a:pathLst>
          </a:custGeom>
          <a:solidFill>
            <a:schemeClr val="tx2">
              <a:lumMod val="20000"/>
              <a:lumOff val="80000"/>
            </a:schemeClr>
          </a:solidFill>
          <a:ln>
            <a:solidFill>
              <a:srgbClr val="0E0A99"/>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26324" tIns="214524" rIns="226324" bIns="214524" numCol="1" spcCol="1270" anchor="ctr" anchorCtr="0">
            <a:noAutofit/>
          </a:bodyPr>
          <a:lstStyle/>
          <a:p>
            <a:pPr lvl="0" algn="ctr" defTabSz="666750" rtl="0">
              <a:lnSpc>
                <a:spcPct val="90000"/>
              </a:lnSpc>
              <a:spcBef>
                <a:spcPct val="0"/>
              </a:spcBef>
              <a:spcAft>
                <a:spcPct val="35000"/>
              </a:spcAft>
            </a:pPr>
            <a:r>
              <a:rPr lang="en-US" sz="1500" b="1" kern="1200" dirty="0">
                <a:solidFill>
                  <a:srgbClr val="800000"/>
                </a:solidFill>
              </a:rPr>
              <a:t>exploiting user mistakes</a:t>
            </a:r>
            <a:endParaRPr lang="en-US" sz="1500" kern="1200" dirty="0">
              <a:solidFill>
                <a:srgbClr val="800000"/>
              </a:solidFill>
            </a:endParaRPr>
          </a:p>
        </p:txBody>
      </p:sp>
      <p:sp>
        <p:nvSpPr>
          <p:cNvPr id="18" name="Freeform 17"/>
          <p:cNvSpPr/>
          <p:nvPr/>
        </p:nvSpPr>
        <p:spPr>
          <a:xfrm>
            <a:off x="7177509" y="1668812"/>
            <a:ext cx="1828800" cy="1828800"/>
          </a:xfrm>
          <a:custGeom>
            <a:avLst/>
            <a:gdLst>
              <a:gd name="connsiteX0" fmla="*/ 0 w 1240331"/>
              <a:gd name="connsiteY0" fmla="*/ 667391 h 1334782"/>
              <a:gd name="connsiteX1" fmla="*/ 620166 w 1240331"/>
              <a:gd name="connsiteY1" fmla="*/ 0 h 1334782"/>
              <a:gd name="connsiteX2" fmla="*/ 1240332 w 1240331"/>
              <a:gd name="connsiteY2" fmla="*/ 667391 h 1334782"/>
              <a:gd name="connsiteX3" fmla="*/ 620166 w 1240331"/>
              <a:gd name="connsiteY3" fmla="*/ 1334782 h 1334782"/>
              <a:gd name="connsiteX4" fmla="*/ 0 w 1240331"/>
              <a:gd name="connsiteY4" fmla="*/ 667391 h 1334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331" h="1334782">
                <a:moveTo>
                  <a:pt x="0" y="667391"/>
                </a:moveTo>
                <a:cubicBezTo>
                  <a:pt x="0" y="298801"/>
                  <a:pt x="277658" y="0"/>
                  <a:pt x="620166" y="0"/>
                </a:cubicBezTo>
                <a:cubicBezTo>
                  <a:pt x="962674" y="0"/>
                  <a:pt x="1240332" y="298801"/>
                  <a:pt x="1240332" y="667391"/>
                </a:cubicBezTo>
                <a:cubicBezTo>
                  <a:pt x="1240332" y="1035981"/>
                  <a:pt x="962674" y="1334782"/>
                  <a:pt x="620166" y="1334782"/>
                </a:cubicBezTo>
                <a:cubicBezTo>
                  <a:pt x="277658" y="1334782"/>
                  <a:pt x="0" y="1035981"/>
                  <a:pt x="0" y="667391"/>
                </a:cubicBezTo>
                <a:close/>
              </a:path>
            </a:pathLst>
          </a:custGeom>
          <a:solidFill>
            <a:schemeClr val="tx2">
              <a:lumMod val="20000"/>
              <a:lumOff val="80000"/>
            </a:schemeClr>
          </a:solidFill>
          <a:ln>
            <a:solidFill>
              <a:srgbClr val="0E0A99"/>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00692" tIns="214524" rIns="200692" bIns="214524" numCol="1" spcCol="1270" anchor="ctr" anchorCtr="0">
            <a:noAutofit/>
          </a:bodyPr>
          <a:lstStyle/>
          <a:p>
            <a:pPr lvl="0" algn="ctr" defTabSz="666750" rtl="0">
              <a:lnSpc>
                <a:spcPct val="90000"/>
              </a:lnSpc>
              <a:spcBef>
                <a:spcPct val="0"/>
              </a:spcBef>
              <a:spcAft>
                <a:spcPct val="35000"/>
              </a:spcAft>
            </a:pPr>
            <a:r>
              <a:rPr lang="en-US" sz="1500" b="1" kern="1200" dirty="0">
                <a:solidFill>
                  <a:srgbClr val="800000"/>
                </a:solidFill>
              </a:rPr>
              <a:t>exploiting multiple password use</a:t>
            </a:r>
            <a:endParaRPr lang="en-US" sz="1500" kern="1200" dirty="0">
              <a:solidFill>
                <a:srgbClr val="800000"/>
              </a:solidFill>
            </a:endParaRPr>
          </a:p>
        </p:txBody>
      </p:sp>
    </p:spTree>
    <p:extLst>
      <p:ext uri="{BB962C8B-B14F-4D97-AF65-F5344CB8AC3E}">
        <p14:creationId xmlns:p14="http://schemas.microsoft.com/office/powerpoint/2010/main" val="286691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2" grpId="0" animBg="1"/>
      <p:bldP spid="5" grpId="0" animBg="1"/>
      <p:bldP spid="8" grpId="0" animBg="1"/>
      <p:bldP spid="10" grpId="0" animBg="1"/>
      <p:bldP spid="14" grpId="0" animBg="1"/>
      <p:bldP spid="16"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371600" y="76200"/>
            <a:ext cx="7772399" cy="1143000"/>
          </a:xfrm>
        </p:spPr>
        <p:txBody>
          <a:bodyPr/>
          <a:lstStyle/>
          <a:p>
            <a:r>
              <a:rPr lang="en-US" b="1" dirty="0"/>
              <a:t>Authentication</a:t>
            </a:r>
            <a:br>
              <a:rPr lang="en-US" dirty="0"/>
            </a:br>
            <a:r>
              <a:rPr lang="en-US" sz="3200" u="sng" dirty="0"/>
              <a:t>Password Vulnerabilities Countermeasures</a:t>
            </a:r>
            <a:endParaRPr lang="en-US" u="sng" dirty="0"/>
          </a:p>
        </p:txBody>
      </p:sp>
      <p:sp>
        <p:nvSpPr>
          <p:cNvPr id="215043" name="Rectangle 3"/>
          <p:cNvSpPr>
            <a:spLocks noGrp="1" noChangeArrowheads="1"/>
          </p:cNvSpPr>
          <p:nvPr>
            <p:ph idx="1"/>
          </p:nvPr>
        </p:nvSpPr>
        <p:spPr>
          <a:xfrm>
            <a:off x="457200" y="1295401"/>
            <a:ext cx="8507288" cy="4830763"/>
          </a:xfrm>
        </p:spPr>
        <p:txBody>
          <a:bodyPr/>
          <a:lstStyle/>
          <a:p>
            <a:r>
              <a:rPr lang="en-US" sz="2800" dirty="0"/>
              <a:t>controls to prevent unauthorized access to password file</a:t>
            </a:r>
          </a:p>
          <a:p>
            <a:r>
              <a:rPr lang="en-US" sz="2800" dirty="0"/>
              <a:t>intrusion detection measures</a:t>
            </a:r>
          </a:p>
          <a:p>
            <a:r>
              <a:rPr lang="en-US" sz="2800" dirty="0"/>
              <a:t>rapid reissuance of compromised passwords</a:t>
            </a:r>
          </a:p>
          <a:p>
            <a:r>
              <a:rPr lang="en-US" sz="2800" dirty="0"/>
              <a:t>account lockout mechanisms</a:t>
            </a:r>
          </a:p>
          <a:p>
            <a:r>
              <a:rPr lang="en-US" sz="2800" dirty="0"/>
              <a:t>policies to inhibit users from selecting common passwords </a:t>
            </a:r>
          </a:p>
          <a:p>
            <a:r>
              <a:rPr lang="en-US" sz="2800" dirty="0"/>
              <a:t>training in and enforcement of password policies</a:t>
            </a:r>
          </a:p>
          <a:p>
            <a:r>
              <a:rPr lang="en-US" sz="2800" dirty="0"/>
              <a:t>automatic workstation logout</a:t>
            </a:r>
          </a:p>
          <a:p>
            <a:r>
              <a:rPr lang="en-US" sz="2800" dirty="0"/>
              <a:t>policies against similar passwords on network devices</a:t>
            </a:r>
          </a:p>
        </p:txBody>
      </p:sp>
    </p:spTree>
    <p:extLst>
      <p:ext uri="{BB962C8B-B14F-4D97-AF65-F5344CB8AC3E}">
        <p14:creationId xmlns:p14="http://schemas.microsoft.com/office/powerpoint/2010/main" val="272118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randombar(horizontal)">
                                      <p:cBhvr>
                                        <p:cTn id="7" dur="500"/>
                                        <p:tgtEl>
                                          <p:spTgt spid="21504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Effect transition="in" filter="randombar(horizontal)">
                                      <p:cBhvr>
                                        <p:cTn id="11" dur="500"/>
                                        <p:tgtEl>
                                          <p:spTgt spid="21504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Effect transition="in" filter="randombar(horizontal)">
                                      <p:cBhvr>
                                        <p:cTn id="15" dur="500"/>
                                        <p:tgtEl>
                                          <p:spTgt spid="215043">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Effect transition="in" filter="randombar(horizontal)">
                                      <p:cBhvr>
                                        <p:cTn id="19" dur="500"/>
                                        <p:tgtEl>
                                          <p:spTgt spid="215043">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Effect transition="in" filter="randombar(horizontal)">
                                      <p:cBhvr>
                                        <p:cTn id="23" dur="500"/>
                                        <p:tgtEl>
                                          <p:spTgt spid="215043">
                                            <p:txEl>
                                              <p:pRg st="4" end="4"/>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Effect transition="in" filter="randombar(horizontal)">
                                      <p:cBhvr>
                                        <p:cTn id="27" dur="500"/>
                                        <p:tgtEl>
                                          <p:spTgt spid="215043">
                                            <p:txEl>
                                              <p:pRg st="5" end="5"/>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Effect transition="in" filter="randombar(horizontal)">
                                      <p:cBhvr>
                                        <p:cTn id="31" dur="500"/>
                                        <p:tgtEl>
                                          <p:spTgt spid="215043">
                                            <p:txEl>
                                              <p:pRg st="6" end="6"/>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Effect transition="in" filter="randombar(horizontal)">
                                      <p:cBhvr>
                                        <p:cTn id="35" dur="500"/>
                                        <p:tgtEl>
                                          <p:spTgt spid="21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UNR</Template>
  <TotalTime>12410</TotalTime>
  <Words>8943</Words>
  <Application>Microsoft Office PowerPoint</Application>
  <PresentationFormat>On-screen Show (4:3)</PresentationFormat>
  <Paragraphs>915</Paragraphs>
  <Slides>36</Slides>
  <Notes>35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ＭＳ Ｐゴシック</vt:lpstr>
      <vt:lpstr>SimSun</vt:lpstr>
      <vt:lpstr>Arial</vt:lpstr>
      <vt:lpstr>Calibri</vt:lpstr>
      <vt:lpstr>Rockwell</vt:lpstr>
      <vt:lpstr>Times</vt:lpstr>
      <vt:lpstr>Times New Roman</vt:lpstr>
      <vt:lpstr>UNR</vt:lpstr>
      <vt:lpstr>Bitmap Image</vt:lpstr>
      <vt:lpstr>Lecture 3 Access Control Models</vt:lpstr>
      <vt:lpstr>Access Control</vt:lpstr>
      <vt:lpstr>Access Control  Principles</vt:lpstr>
      <vt:lpstr>AAA- Authentication </vt:lpstr>
      <vt:lpstr>AAA-Authorization, Accounting</vt:lpstr>
      <vt:lpstr>AAA Example</vt:lpstr>
      <vt:lpstr>Authentication</vt:lpstr>
      <vt:lpstr>Authentication Password Vulnerabilities</vt:lpstr>
      <vt:lpstr>Authentication Password Vulnerabilities Countermeasures</vt:lpstr>
      <vt:lpstr>Use of Hashed Passwords</vt:lpstr>
      <vt:lpstr>Authentication Password Cracking</vt:lpstr>
      <vt:lpstr>Password File Access Control</vt:lpstr>
      <vt:lpstr>Card Authentication  Memory card</vt:lpstr>
      <vt:lpstr>Authentication Smart Cards</vt:lpstr>
      <vt:lpstr>Smart Card Dimensions</vt:lpstr>
      <vt:lpstr>Biometric Authentication</vt:lpstr>
      <vt:lpstr>Multi-Factor Authentication</vt:lpstr>
      <vt:lpstr>Authorization</vt:lpstr>
      <vt:lpstr>   Access Control Policies</vt:lpstr>
      <vt:lpstr>Discretionary Access Control</vt:lpstr>
      <vt:lpstr>Access Matrix</vt:lpstr>
      <vt:lpstr>Access Control List (ACL)</vt:lpstr>
      <vt:lpstr>Role-Based Access Control (RBAC)</vt:lpstr>
      <vt:lpstr>Access Control Matrix</vt:lpstr>
      <vt:lpstr>RBAC Reference Models</vt:lpstr>
      <vt:lpstr>Base Model-RBAC0</vt:lpstr>
      <vt:lpstr>Base Model-RBAC0</vt:lpstr>
      <vt:lpstr>Role Hierarchies-RBAC1 </vt:lpstr>
      <vt:lpstr>Constraints – RBAC2</vt:lpstr>
      <vt:lpstr>Constraints – RBAC2</vt:lpstr>
      <vt:lpstr>Spatial and Temporal Constraints</vt:lpstr>
      <vt:lpstr>Mandatory Access Control (MAC)</vt:lpstr>
      <vt:lpstr>Mandatory Access Control (MAC)</vt:lpstr>
      <vt:lpstr>Attacking MAC</vt:lpstr>
      <vt:lpstr>Accounting</vt:lpstr>
      <vt:lpstr>Homework</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 Lecture Overheads</dc:subject>
  <dc:creator>Dr Lawrie Brown;Mehmet Gunes</dc:creator>
  <cp:lastModifiedBy>Osama Mohammed Moustaf Hosam Elde</cp:lastModifiedBy>
  <cp:revision>201</cp:revision>
  <cp:lastPrinted>2015-10-13T06:02:02Z</cp:lastPrinted>
  <dcterms:created xsi:type="dcterms:W3CDTF">2011-10-15T19:00:50Z</dcterms:created>
  <dcterms:modified xsi:type="dcterms:W3CDTF">2017-11-22T16:16:04Z</dcterms:modified>
</cp:coreProperties>
</file>