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2"/>
  </p:notesMasterIdLst>
  <p:handoutMasterIdLst>
    <p:handoutMasterId r:id="rId33"/>
  </p:handoutMasterIdLst>
  <p:sldIdLst>
    <p:sldId id="402" r:id="rId2"/>
    <p:sldId id="403" r:id="rId3"/>
    <p:sldId id="405" r:id="rId4"/>
    <p:sldId id="406" r:id="rId5"/>
    <p:sldId id="407" r:id="rId6"/>
    <p:sldId id="409" r:id="rId7"/>
    <p:sldId id="411" r:id="rId8"/>
    <p:sldId id="413" r:id="rId9"/>
    <p:sldId id="414" r:id="rId10"/>
    <p:sldId id="416" r:id="rId11"/>
    <p:sldId id="417" r:id="rId12"/>
    <p:sldId id="418" r:id="rId13"/>
    <p:sldId id="422" r:id="rId14"/>
    <p:sldId id="424" r:id="rId15"/>
    <p:sldId id="425" r:id="rId16"/>
    <p:sldId id="426" r:id="rId17"/>
    <p:sldId id="430" r:id="rId18"/>
    <p:sldId id="431" r:id="rId19"/>
    <p:sldId id="436" r:id="rId20"/>
    <p:sldId id="437" r:id="rId21"/>
    <p:sldId id="438" r:id="rId22"/>
    <p:sldId id="440" r:id="rId23"/>
    <p:sldId id="441" r:id="rId24"/>
    <p:sldId id="442" r:id="rId25"/>
    <p:sldId id="443" r:id="rId26"/>
    <p:sldId id="445" r:id="rId27"/>
    <p:sldId id="446" r:id="rId28"/>
    <p:sldId id="447" r:id="rId29"/>
    <p:sldId id="454" r:id="rId30"/>
    <p:sldId id="435" r:id="rId31"/>
  </p:sldIdLst>
  <p:sldSz cx="9144000" cy="6858000" type="screen4x3"/>
  <p:notesSz cx="6735763" cy="98663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1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3"/>
    <a:srgbClr val="0000FF"/>
    <a:srgbClr val="3333FF"/>
    <a:srgbClr val="000000"/>
    <a:srgbClr val="8C6484"/>
    <a:srgbClr val="340000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63451" autoAdjust="0"/>
  </p:normalViewPr>
  <p:slideViewPr>
    <p:cSldViewPr>
      <p:cViewPr varScale="1">
        <p:scale>
          <a:sx n="45" d="100"/>
          <a:sy n="45" d="100"/>
        </p:scale>
        <p:origin x="21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924"/>
        <p:guide pos="2201"/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18830" cy="493316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8" y="2"/>
            <a:ext cx="2918830" cy="493316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/>
            </a:lvl1pPr>
          </a:lstStyle>
          <a:p>
            <a:fld id="{4B7564A2-43F0-4770-8EDE-84AD5A60E935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371286"/>
            <a:ext cx="2918830" cy="493316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8" y="9371286"/>
            <a:ext cx="2918830" cy="493316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/>
            </a:lvl1pPr>
          </a:lstStyle>
          <a:p>
            <a:fld id="{F8FA9BA9-05CD-4B8E-9598-568883034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8" y="2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8188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500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1286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8" y="9371286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160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A significant security problem for networked systems is hostile, or at least unwanted,</a:t>
            </a:r>
          </a:p>
          <a:p>
            <a:pPr eaLnBrk="1" hangingPunct="1">
              <a:defRPr/>
            </a:pPr>
            <a:r>
              <a:rPr lang="en-US" dirty="0"/>
              <a:t>trespass by users or software. User trespass can take the form of unauthorized logon</a:t>
            </a:r>
          </a:p>
          <a:p>
            <a:pPr eaLnBrk="1" hangingPunct="1">
              <a:defRPr/>
            </a:pPr>
            <a:r>
              <a:rPr lang="en-US" dirty="0"/>
              <a:t>to a machine or, in the case of an authorized user, acquisition of privileges or performance</a:t>
            </a:r>
          </a:p>
          <a:p>
            <a:pPr eaLnBrk="1" hangingPunct="1">
              <a:defRPr/>
            </a:pPr>
            <a:r>
              <a:rPr lang="en-US" dirty="0"/>
              <a:t>of actions beyond those that have been authorized. Software trespass can</a:t>
            </a:r>
          </a:p>
          <a:p>
            <a:pPr eaLnBrk="1" hangingPunct="1">
              <a:defRPr/>
            </a:pPr>
            <a:r>
              <a:rPr lang="en-US" dirty="0"/>
              <a:t>take the form of a virus, worm, or Trojan horse.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This chapter covers the subject of intruders. We discuss other forms of attack</a:t>
            </a:r>
          </a:p>
          <a:p>
            <a:pPr eaLnBrk="1" hangingPunct="1">
              <a:defRPr/>
            </a:pPr>
            <a:r>
              <a:rPr lang="en-US" dirty="0"/>
              <a:t>in subsequent chapters. First, we examine the nature of the intrusion attack and</a:t>
            </a:r>
          </a:p>
          <a:p>
            <a:pPr eaLnBrk="1" hangingPunct="1">
              <a:defRPr/>
            </a:pPr>
            <a:r>
              <a:rPr lang="en-US" dirty="0"/>
              <a:t>then look at strategies detecting intrusions.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2038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99004-4DF6-45CA-8950-11F1D131ACB3}" type="slidenum">
              <a:rPr lang="en-AU" smtClean="0">
                <a:latin typeface="Arial" charset="0"/>
                <a:cs typeface="Arial" charset="0"/>
              </a:rPr>
              <a:pPr/>
              <a:t>10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Host-based IDSs add a specialized layer of security software to vulnerable or</a:t>
            </a:r>
          </a:p>
          <a:p>
            <a:pPr eaLnBrk="1" hangingPunct="1"/>
            <a:r>
              <a:rPr lang="en-US" dirty="0">
                <a:latin typeface="Arial" charset="0"/>
              </a:rPr>
              <a:t>sensitive systems; examples include database servers and administrative systems.</a:t>
            </a:r>
          </a:p>
          <a:p>
            <a:pPr eaLnBrk="1" hangingPunct="1"/>
            <a:r>
              <a:rPr lang="en-US" dirty="0">
                <a:latin typeface="Arial" charset="0"/>
              </a:rPr>
              <a:t>The host-based IDS monitors activity on the system in a variety of ways to detect</a:t>
            </a:r>
          </a:p>
          <a:p>
            <a:pPr eaLnBrk="1" hangingPunct="1"/>
            <a:r>
              <a:rPr lang="en-US" dirty="0">
                <a:latin typeface="Arial" charset="0"/>
              </a:rPr>
              <a:t>suspicious behavior. In some cases, an IDS can halt an attack before any damage</a:t>
            </a:r>
          </a:p>
          <a:p>
            <a:pPr eaLnBrk="1" hangingPunct="1"/>
            <a:r>
              <a:rPr lang="en-US" dirty="0">
                <a:latin typeface="Arial" charset="0"/>
              </a:rPr>
              <a:t>is done, but its primary purpose is to detect intrusions, log suspicious events, and</a:t>
            </a:r>
          </a:p>
          <a:p>
            <a:pPr eaLnBrk="1" hangingPunct="1"/>
            <a:r>
              <a:rPr lang="en-US" dirty="0">
                <a:latin typeface="Arial" charset="0"/>
              </a:rPr>
              <a:t>send alerts.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primary benefit of a host-based IDS is that it can detect both external and</a:t>
            </a:r>
          </a:p>
          <a:p>
            <a:pPr eaLnBrk="1" hangingPunct="1"/>
            <a:r>
              <a:rPr lang="en-US" dirty="0">
                <a:latin typeface="Arial" charset="0"/>
              </a:rPr>
              <a:t>internal intrusions, something that is not possible either with network-based IDSs</a:t>
            </a:r>
          </a:p>
          <a:p>
            <a:pPr eaLnBrk="1" hangingPunct="1"/>
            <a:r>
              <a:rPr lang="en-US" dirty="0">
                <a:latin typeface="Arial" charset="0"/>
              </a:rPr>
              <a:t>or firewalls.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/>
              <a:t>Host-based IDSs follow one of two general approaches to intrusion detection:</a:t>
            </a:r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/>
              <a:t>1. Anomaly detection : Involves the collection of data relating to the behavior</a:t>
            </a:r>
          </a:p>
          <a:p>
            <a:pPr eaLnBrk="1" hangingPunct="1">
              <a:defRPr/>
            </a:pPr>
            <a:r>
              <a:rPr lang="en-US" dirty="0"/>
              <a:t>of legitimate users over a period of time. Then statistical tests are applied to</a:t>
            </a:r>
          </a:p>
          <a:p>
            <a:pPr eaLnBrk="1" hangingPunct="1">
              <a:defRPr/>
            </a:pPr>
            <a:r>
              <a:rPr lang="en-US" dirty="0"/>
              <a:t>observed behavior to determine with a high level of confidence whether that</a:t>
            </a:r>
          </a:p>
          <a:p>
            <a:pPr eaLnBrk="1" hangingPunct="1">
              <a:defRPr/>
            </a:pPr>
            <a:r>
              <a:rPr lang="en-US" dirty="0"/>
              <a:t>behavior is not legitimate user behavior. The following are two approaches to</a:t>
            </a:r>
          </a:p>
          <a:p>
            <a:pPr eaLnBrk="1" hangingPunct="1">
              <a:defRPr/>
            </a:pPr>
            <a:r>
              <a:rPr lang="en-US" dirty="0"/>
              <a:t>statistical anomaly detection:</a:t>
            </a:r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/>
              <a:t>a. Threshold detection: This approach involves defining thresholds, independent</a:t>
            </a:r>
          </a:p>
          <a:p>
            <a:pPr eaLnBrk="1" hangingPunct="1">
              <a:defRPr/>
            </a:pPr>
            <a:r>
              <a:rPr lang="en-US" dirty="0"/>
              <a:t>of user, for the frequency of occurrence of various events.</a:t>
            </a:r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/>
              <a:t>b. Profile based: A profile of the activity of each user is developed and used</a:t>
            </a:r>
          </a:p>
          <a:p>
            <a:pPr eaLnBrk="1" hangingPunct="1">
              <a:defRPr/>
            </a:pPr>
            <a:r>
              <a:rPr lang="en-US" dirty="0"/>
              <a:t>to detect changes in the behavior of individual accounts.</a:t>
            </a:r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/>
              <a:t>2. Signature detection : Involves an attempt to define a set of rules or attack patterns</a:t>
            </a:r>
          </a:p>
          <a:p>
            <a:pPr eaLnBrk="1" hangingPunct="1">
              <a:defRPr/>
            </a:pPr>
            <a:r>
              <a:rPr lang="en-US" dirty="0"/>
              <a:t>that can be used to decide that a given behavior is that of an intruder.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In essence, anomaly approaches attempt to define normal, or expected, behavior,</a:t>
            </a:r>
          </a:p>
          <a:p>
            <a:pPr eaLnBrk="1" hangingPunct="1">
              <a:defRPr/>
            </a:pPr>
            <a:r>
              <a:rPr lang="en-US" dirty="0"/>
              <a:t>whereas signature-based approaches attempt to define proper behavior.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In terms of the types of attackers listed earlier, anomaly detection is effective</a:t>
            </a:r>
          </a:p>
          <a:p>
            <a:pPr eaLnBrk="1" hangingPunct="1">
              <a:defRPr/>
            </a:pPr>
            <a:r>
              <a:rPr lang="en-US" dirty="0"/>
              <a:t>against masqueraders, who are unlikely to mimic the behavior patterns of the</a:t>
            </a:r>
          </a:p>
          <a:p>
            <a:pPr eaLnBrk="1" hangingPunct="1">
              <a:defRPr/>
            </a:pPr>
            <a:r>
              <a:rPr lang="en-US" dirty="0"/>
              <a:t>accounts they appropriate. On the other hand, such techniques may be unable to</a:t>
            </a:r>
          </a:p>
          <a:p>
            <a:pPr eaLnBrk="1" hangingPunct="1">
              <a:defRPr/>
            </a:pPr>
            <a:r>
              <a:rPr lang="en-US" dirty="0"/>
              <a:t>deal with misfeasors. For such attacks, signature-based approaches may be able</a:t>
            </a:r>
          </a:p>
          <a:p>
            <a:pPr eaLnBrk="1" hangingPunct="1">
              <a:defRPr/>
            </a:pPr>
            <a:r>
              <a:rPr lang="en-US" dirty="0"/>
              <a:t>to recognize events and sequences that, in context, reveal penetration. In practice,</a:t>
            </a:r>
          </a:p>
          <a:p>
            <a:pPr eaLnBrk="1" hangingPunct="1">
              <a:defRPr/>
            </a:pPr>
            <a:r>
              <a:rPr lang="en-US" dirty="0"/>
              <a:t>a system may employ a combination of both approaches to be effective against a</a:t>
            </a:r>
          </a:p>
          <a:p>
            <a:pPr eaLnBrk="1" hangingPunct="1">
              <a:defRPr/>
            </a:pPr>
            <a:r>
              <a:rPr lang="en-US" dirty="0"/>
              <a:t>broad range of attacks.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28057-9692-477B-BA36-9CD1E9022C75}" type="slidenum">
              <a:rPr lang="en-AU" smtClean="0">
                <a:latin typeface="Arial" charset="0"/>
                <a:cs typeface="Arial" charset="0"/>
              </a:rPr>
              <a:pPr/>
              <a:t>11</a:t>
            </a:fld>
            <a:endParaRPr lang="en-AU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0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FEC51-792A-4A28-AB33-69B87752CA90}" type="slidenum">
              <a:rPr lang="en-AU" smtClean="0">
                <a:latin typeface="Arial" charset="0"/>
                <a:cs typeface="Arial" charset="0"/>
              </a:rPr>
              <a:pPr/>
              <a:t>12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fundamental tool for intrusion detection is the audit record. 1 Some record of</a:t>
            </a:r>
          </a:p>
          <a:p>
            <a:pPr eaLnBrk="1" hangingPunct="1"/>
            <a:r>
              <a:rPr lang="en-US" dirty="0">
                <a:latin typeface="Arial" charset="0"/>
              </a:rPr>
              <a:t>ongoing activity by users must be maintained as input to an IDS. Basically, two</a:t>
            </a:r>
          </a:p>
          <a:p>
            <a:pPr eaLnBrk="1" hangingPunct="1"/>
            <a:r>
              <a:rPr lang="en-US" dirty="0">
                <a:latin typeface="Arial" charset="0"/>
              </a:rPr>
              <a:t>plans are used: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Native audit records: Virtually all multiuser operating systems include</a:t>
            </a:r>
          </a:p>
          <a:p>
            <a:pPr eaLnBrk="1" hangingPunct="1"/>
            <a:r>
              <a:rPr lang="en-US" dirty="0">
                <a:latin typeface="Arial" charset="0"/>
              </a:rPr>
              <a:t>accounting software that collects information on user activity. The advantage</a:t>
            </a:r>
          </a:p>
          <a:p>
            <a:pPr eaLnBrk="1" hangingPunct="1"/>
            <a:r>
              <a:rPr lang="en-US" dirty="0">
                <a:latin typeface="Arial" charset="0"/>
              </a:rPr>
              <a:t>of using this information is that no additional collection software is needed.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disadvantage is that the native audit records may not contain the needed</a:t>
            </a:r>
          </a:p>
          <a:p>
            <a:pPr eaLnBrk="1" hangingPunct="1"/>
            <a:r>
              <a:rPr lang="en-US" dirty="0">
                <a:latin typeface="Arial" charset="0"/>
              </a:rPr>
              <a:t>information or may not contain it in a convenient form.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Detection-specific audit records: A collection facility can be implemented that</a:t>
            </a:r>
          </a:p>
          <a:p>
            <a:pPr eaLnBrk="1" hangingPunct="1"/>
            <a:r>
              <a:rPr lang="en-US" dirty="0">
                <a:latin typeface="Arial" charset="0"/>
              </a:rPr>
              <a:t>generates audit records containing only that information required by the IDS.</a:t>
            </a:r>
          </a:p>
          <a:p>
            <a:pPr eaLnBrk="1" hangingPunct="1"/>
            <a:r>
              <a:rPr lang="en-US" dirty="0">
                <a:latin typeface="Arial" charset="0"/>
              </a:rPr>
              <a:t>One advantage of such an approach is that it could be made vendor independent</a:t>
            </a:r>
          </a:p>
          <a:p>
            <a:pPr eaLnBrk="1" hangingPunct="1"/>
            <a:r>
              <a:rPr lang="en-US" dirty="0">
                <a:latin typeface="Arial" charset="0"/>
              </a:rPr>
              <a:t>and ported to a variety of systems. The disadvantage is the extra overhead</a:t>
            </a:r>
          </a:p>
          <a:p>
            <a:pPr eaLnBrk="1" hangingPunct="1"/>
            <a:r>
              <a:rPr lang="en-US" dirty="0">
                <a:latin typeface="Arial" charset="0"/>
              </a:rPr>
              <a:t>involved in having, in effect, two accounting packages running on a machine.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99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80261-0AFE-4888-A715-DFBE24DA46D8}" type="slidenum">
              <a:rPr lang="en-AU" smtClean="0">
                <a:latin typeface="Arial" charset="0"/>
                <a:cs typeface="Arial" charset="0"/>
              </a:rPr>
              <a:pPr/>
              <a:t>13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Traditionally, work on host-based IDSs focused on single-system stand-alone facilities.</a:t>
            </a:r>
          </a:p>
          <a:p>
            <a:pPr eaLnBrk="1" hangingPunct="1"/>
            <a:r>
              <a:rPr lang="en-US" dirty="0">
                <a:latin typeface="Arial" charset="0"/>
              </a:rPr>
              <a:t>The typical organization, however, needs to defend a distributed collection</a:t>
            </a:r>
          </a:p>
          <a:p>
            <a:pPr eaLnBrk="1" hangingPunct="1"/>
            <a:r>
              <a:rPr lang="en-US" dirty="0">
                <a:latin typeface="Arial" charset="0"/>
              </a:rPr>
              <a:t>of hosts supported by a LAN or internetwork. Although it is possible to mount a</a:t>
            </a:r>
          </a:p>
          <a:p>
            <a:pPr eaLnBrk="1" hangingPunct="1"/>
            <a:r>
              <a:rPr lang="en-US" dirty="0">
                <a:latin typeface="Arial" charset="0"/>
              </a:rPr>
              <a:t>defense by using stand-alone IDSs on each host, a more effective defense can be</a:t>
            </a:r>
          </a:p>
          <a:p>
            <a:pPr eaLnBrk="1" hangingPunct="1"/>
            <a:r>
              <a:rPr lang="en-US" dirty="0">
                <a:latin typeface="Arial" charset="0"/>
              </a:rPr>
              <a:t>achieved by coordination and cooperation among IDSs across the network.</a:t>
            </a:r>
          </a:p>
          <a:p>
            <a:pPr eaLnBrk="1" hangingPunct="1"/>
            <a:r>
              <a:rPr lang="en-US" dirty="0">
                <a:latin typeface="Arial" charset="0"/>
              </a:rPr>
              <a:t>Porras points out the following major issues in the design of a distributed IDS</a:t>
            </a:r>
          </a:p>
          <a:p>
            <a:pPr eaLnBrk="1" hangingPunct="1"/>
            <a:r>
              <a:rPr lang="en-US" dirty="0">
                <a:latin typeface="Arial" charset="0"/>
              </a:rPr>
              <a:t>[PORR92]: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A distributed IDS may need to deal with different audit record formats. In a</a:t>
            </a:r>
          </a:p>
          <a:p>
            <a:pPr eaLnBrk="1" hangingPunct="1"/>
            <a:r>
              <a:rPr lang="en-US" dirty="0">
                <a:latin typeface="Arial" charset="0"/>
              </a:rPr>
              <a:t>heterogeneous environment, different systems will employ different native audit</a:t>
            </a:r>
          </a:p>
          <a:p>
            <a:pPr eaLnBrk="1" hangingPunct="1"/>
            <a:r>
              <a:rPr lang="en-US" dirty="0">
                <a:latin typeface="Arial" charset="0"/>
              </a:rPr>
              <a:t>collection systems and, if using intrusion detection, may employ different</a:t>
            </a:r>
          </a:p>
          <a:p>
            <a:pPr eaLnBrk="1" hangingPunct="1"/>
            <a:r>
              <a:rPr lang="en-US" dirty="0">
                <a:latin typeface="Arial" charset="0"/>
              </a:rPr>
              <a:t>formats for security-related audit records.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One or more nodes in the network will serve as collection and analysis points</a:t>
            </a:r>
          </a:p>
          <a:p>
            <a:pPr eaLnBrk="1" hangingPunct="1"/>
            <a:r>
              <a:rPr lang="en-US" dirty="0">
                <a:latin typeface="Arial" charset="0"/>
              </a:rPr>
              <a:t>for the data from the systems on the network. Thus, either raw audit data or</a:t>
            </a:r>
          </a:p>
          <a:p>
            <a:pPr eaLnBrk="1" hangingPunct="1"/>
            <a:r>
              <a:rPr lang="en-US" dirty="0">
                <a:latin typeface="Arial" charset="0"/>
              </a:rPr>
              <a:t>summary data must be transmitted across the network. Therefore, there is a</a:t>
            </a:r>
          </a:p>
          <a:p>
            <a:pPr eaLnBrk="1" hangingPunct="1"/>
            <a:r>
              <a:rPr lang="en-US" dirty="0">
                <a:latin typeface="Arial" charset="0"/>
              </a:rPr>
              <a:t>requirement to assure the integrity and confidentiality of these data. Integrity</a:t>
            </a:r>
          </a:p>
          <a:p>
            <a:pPr eaLnBrk="1" hangingPunct="1"/>
            <a:r>
              <a:rPr lang="en-US" dirty="0">
                <a:latin typeface="Arial" charset="0"/>
              </a:rPr>
              <a:t>is required to prevent an intruder from masking his or her activities by altering</a:t>
            </a:r>
          </a:p>
          <a:p>
            <a:pPr eaLnBrk="1" hangingPunct="1"/>
            <a:r>
              <a:rPr lang="en-US" dirty="0">
                <a:latin typeface="Arial" charset="0"/>
              </a:rPr>
              <a:t>the transmitted audit information. Confidentiality is required because the</a:t>
            </a:r>
          </a:p>
          <a:p>
            <a:pPr eaLnBrk="1" hangingPunct="1"/>
            <a:r>
              <a:rPr lang="en-US" dirty="0">
                <a:latin typeface="Arial" charset="0"/>
              </a:rPr>
              <a:t>transmitted audit information could be valuable.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Either a centralized or decentralized architecture can be used. With a centralized</a:t>
            </a:r>
          </a:p>
          <a:p>
            <a:pPr eaLnBrk="1" hangingPunct="1"/>
            <a:r>
              <a:rPr lang="en-US" dirty="0">
                <a:latin typeface="Arial" charset="0"/>
              </a:rPr>
              <a:t>architecture, there is a single central point of collection and analysis of</a:t>
            </a:r>
          </a:p>
          <a:p>
            <a:pPr eaLnBrk="1" hangingPunct="1"/>
            <a:r>
              <a:rPr lang="en-US" dirty="0">
                <a:latin typeface="Arial" charset="0"/>
              </a:rPr>
              <a:t>all audit data. This eases the task of correlating incoming reports but creates</a:t>
            </a:r>
          </a:p>
          <a:p>
            <a:pPr eaLnBrk="1" hangingPunct="1"/>
            <a:r>
              <a:rPr lang="en-US" dirty="0">
                <a:latin typeface="Arial" charset="0"/>
              </a:rPr>
              <a:t>a potential bottleneck and single point of failure. With a decentralized architecture,</a:t>
            </a:r>
          </a:p>
          <a:p>
            <a:pPr eaLnBrk="1" hangingPunct="1"/>
            <a:r>
              <a:rPr lang="en-US" dirty="0">
                <a:latin typeface="Arial" charset="0"/>
              </a:rPr>
              <a:t>there is more than one analysis center, but these must coordinate their</a:t>
            </a:r>
          </a:p>
          <a:p>
            <a:pPr eaLnBrk="1" hangingPunct="1"/>
            <a:r>
              <a:rPr lang="en-US" dirty="0">
                <a:latin typeface="Arial" charset="0"/>
              </a:rPr>
              <a:t>activities and exchange information.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A good example of a distributed IDS is one developed at the University of</a:t>
            </a:r>
          </a:p>
          <a:p>
            <a:pPr eaLnBrk="1" hangingPunct="1"/>
            <a:r>
              <a:rPr lang="en-US" dirty="0">
                <a:latin typeface="Arial" charset="0"/>
              </a:rPr>
              <a:t>California at Davis [HEBE92, SNAP91]; a similar approach has been taken for a</a:t>
            </a:r>
          </a:p>
          <a:p>
            <a:pPr eaLnBrk="1" hangingPunct="1"/>
            <a:r>
              <a:rPr lang="en-US" dirty="0">
                <a:latin typeface="Arial" charset="0"/>
              </a:rPr>
              <a:t>project at Purdue [SPAF00, BALA98]. Figure 8.2 shows the overall architecture,</a:t>
            </a:r>
          </a:p>
          <a:p>
            <a:pPr eaLnBrk="1" hangingPunct="1"/>
            <a:r>
              <a:rPr lang="en-US" dirty="0">
                <a:latin typeface="Arial" charset="0"/>
              </a:rPr>
              <a:t>which consists of three main components: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Host agent module: An audit collection module operating as a background</a:t>
            </a:r>
          </a:p>
          <a:p>
            <a:pPr eaLnBrk="1" hangingPunct="1"/>
            <a:r>
              <a:rPr lang="en-US" dirty="0">
                <a:latin typeface="Arial" charset="0"/>
              </a:rPr>
              <a:t>process on a monitored system. Its purpose is to collect data on security related</a:t>
            </a:r>
          </a:p>
          <a:p>
            <a:pPr eaLnBrk="1" hangingPunct="1"/>
            <a:r>
              <a:rPr lang="en-US" dirty="0">
                <a:latin typeface="Arial" charset="0"/>
              </a:rPr>
              <a:t>events on the host and transmit these to the central manager.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b="1" dirty="0">
                <a:latin typeface="Arial" charset="0"/>
              </a:rPr>
              <a:t>LAN monitor agent module: Operates in the same fashion as a host agent</a:t>
            </a:r>
          </a:p>
          <a:p>
            <a:pPr eaLnBrk="1" hangingPunct="1"/>
            <a:r>
              <a:rPr lang="en-US" dirty="0">
                <a:latin typeface="Arial" charset="0"/>
              </a:rPr>
              <a:t>module except that it analyzes LAN traffic and reports the results to the central</a:t>
            </a:r>
          </a:p>
          <a:p>
            <a:pPr eaLnBrk="1" hangingPunct="1"/>
            <a:r>
              <a:rPr lang="en-US" dirty="0">
                <a:latin typeface="Arial" charset="0"/>
              </a:rPr>
              <a:t>manager.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Central manager module: Receives reports from LAN monitor and host</a:t>
            </a:r>
          </a:p>
          <a:p>
            <a:pPr eaLnBrk="1" hangingPunct="1"/>
            <a:r>
              <a:rPr lang="en-US" dirty="0">
                <a:latin typeface="Arial" charset="0"/>
              </a:rPr>
              <a:t>agents and processes and correlates these reports to detect intrusion.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45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8AAA4-2752-45DE-9A37-6D517DFEFD19}" type="slidenum">
              <a:rPr lang="en-AU" smtClean="0">
                <a:latin typeface="Arial" charset="0"/>
                <a:cs typeface="Arial" charset="0"/>
              </a:rPr>
              <a:pPr/>
              <a:t>14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network-based IDS (NIDS) monitors traffic at selected points on a network or</a:t>
            </a:r>
          </a:p>
          <a:p>
            <a:pPr eaLnBrk="1" hangingPunct="1"/>
            <a:r>
              <a:rPr lang="en-US" dirty="0">
                <a:latin typeface="Arial" charset="0"/>
              </a:rPr>
              <a:t>interconnected set of networks. The NIDS examines the traffic packet by packet in</a:t>
            </a:r>
          </a:p>
          <a:p>
            <a:pPr eaLnBrk="1" hangingPunct="1"/>
            <a:r>
              <a:rPr lang="en-US" dirty="0">
                <a:latin typeface="Arial" charset="0"/>
              </a:rPr>
              <a:t>real time, or close to real time, to attempt to detect intrusion patterns. The NIDS</a:t>
            </a:r>
          </a:p>
          <a:p>
            <a:pPr eaLnBrk="1" hangingPunct="1"/>
            <a:r>
              <a:rPr lang="en-US" dirty="0">
                <a:latin typeface="Arial" charset="0"/>
              </a:rPr>
              <a:t>may examine network-, transport-, and/or application-level protocol activity. Note</a:t>
            </a:r>
          </a:p>
          <a:p>
            <a:pPr eaLnBrk="1" hangingPunct="1"/>
            <a:r>
              <a:rPr lang="en-US" dirty="0">
                <a:latin typeface="Arial" charset="0"/>
              </a:rPr>
              <a:t>the contrast with a host-based IDS; a NIDS examines packet traffic directed toward</a:t>
            </a:r>
          </a:p>
          <a:p>
            <a:pPr eaLnBrk="1" hangingPunct="1"/>
            <a:r>
              <a:rPr lang="en-US" dirty="0">
                <a:latin typeface="Arial" charset="0"/>
              </a:rPr>
              <a:t>potentially vulnerable computer systems on a network. A host-based system examines</a:t>
            </a:r>
          </a:p>
          <a:p>
            <a:pPr eaLnBrk="1" hangingPunct="1"/>
            <a:r>
              <a:rPr lang="en-US" dirty="0">
                <a:latin typeface="Arial" charset="0"/>
              </a:rPr>
              <a:t>user and software activity on a host.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A typical NIDS facility includes a number of sensors to monitor packet traffic, one</a:t>
            </a:r>
          </a:p>
          <a:p>
            <a:pPr eaLnBrk="1" hangingPunct="1"/>
            <a:r>
              <a:rPr lang="en-US" dirty="0">
                <a:latin typeface="Arial" charset="0"/>
              </a:rPr>
              <a:t>or more servers for NIDS management functions, and one or more management consoles</a:t>
            </a:r>
          </a:p>
          <a:p>
            <a:pPr eaLnBrk="1" hangingPunct="1"/>
            <a:r>
              <a:rPr lang="en-US" dirty="0">
                <a:latin typeface="Arial" charset="0"/>
              </a:rPr>
              <a:t>for the human interface. The analysis of traffic patterns to detect intrusions may</a:t>
            </a:r>
          </a:p>
          <a:p>
            <a:pPr eaLnBrk="1" hangingPunct="1"/>
            <a:r>
              <a:rPr lang="en-US" dirty="0">
                <a:latin typeface="Arial" charset="0"/>
              </a:rPr>
              <a:t>be done at the sensor, at the management server, or some combination of the two.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47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76B2A-E423-4097-9F79-EB4F030307D3}" type="slidenum">
              <a:rPr lang="en-AU" smtClean="0">
                <a:latin typeface="Arial" charset="0"/>
                <a:cs typeface="Arial" charset="0"/>
              </a:rPr>
              <a:pPr/>
              <a:t>15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Sensors can be deployed in one of two modes: inline and passive. An </a:t>
            </a:r>
            <a:r>
              <a:rPr lang="en-US" b="1" dirty="0">
                <a:latin typeface="Arial" charset="0"/>
              </a:rPr>
              <a:t>inline</a:t>
            </a:r>
          </a:p>
          <a:p>
            <a:pPr eaLnBrk="1" hangingPunct="1"/>
            <a:r>
              <a:rPr lang="en-US" b="1" dirty="0">
                <a:latin typeface="Arial" charset="0"/>
              </a:rPr>
              <a:t>sensor is inserted into a network segment so that the traffic that it is monitoring</a:t>
            </a:r>
          </a:p>
          <a:p>
            <a:pPr eaLnBrk="1" hangingPunct="1"/>
            <a:r>
              <a:rPr lang="en-US" dirty="0">
                <a:latin typeface="Arial" charset="0"/>
              </a:rPr>
              <a:t>must pass through the sensor. One way to achieve an inline sensor is to combine</a:t>
            </a:r>
          </a:p>
          <a:p>
            <a:pPr eaLnBrk="1" hangingPunct="1"/>
            <a:r>
              <a:rPr lang="en-US" dirty="0">
                <a:latin typeface="Arial" charset="0"/>
              </a:rPr>
              <a:t>NIDS sensor logic with another network device, such as a firewall or a LAN</a:t>
            </a:r>
          </a:p>
          <a:p>
            <a:pPr eaLnBrk="1" hangingPunct="1"/>
            <a:r>
              <a:rPr lang="en-US" dirty="0">
                <a:latin typeface="Arial" charset="0"/>
              </a:rPr>
              <a:t>switch. This approach has the advantage that no additional separate hardware</a:t>
            </a:r>
          </a:p>
          <a:p>
            <a:pPr eaLnBrk="1" hangingPunct="1"/>
            <a:r>
              <a:rPr lang="en-US" dirty="0">
                <a:latin typeface="Arial" charset="0"/>
              </a:rPr>
              <a:t>devices are needed; all that is required is NIDS sensor software. An alternative</a:t>
            </a:r>
          </a:p>
          <a:p>
            <a:pPr eaLnBrk="1" hangingPunct="1"/>
            <a:r>
              <a:rPr lang="en-US" dirty="0">
                <a:latin typeface="Arial" charset="0"/>
              </a:rPr>
              <a:t>is a stand-alone inline NIDS sensor. The primary motivation for the use of</a:t>
            </a:r>
          </a:p>
          <a:p>
            <a:pPr eaLnBrk="1" hangingPunct="1"/>
            <a:r>
              <a:rPr lang="en-US" dirty="0">
                <a:latin typeface="Arial" charset="0"/>
              </a:rPr>
              <a:t>inline sensors is to enable them to block an attack when one is detected. In this</a:t>
            </a:r>
          </a:p>
          <a:p>
            <a:pPr eaLnBrk="1" hangingPunct="1"/>
            <a:r>
              <a:rPr lang="en-US" dirty="0">
                <a:latin typeface="Arial" charset="0"/>
              </a:rPr>
              <a:t>case the device is performing both intrusion detection and intrusion prevention</a:t>
            </a:r>
          </a:p>
          <a:p>
            <a:pPr eaLnBrk="1" hangingPunct="1"/>
            <a:r>
              <a:rPr lang="en-US" dirty="0">
                <a:latin typeface="Arial" charset="0"/>
              </a:rPr>
              <a:t>functions.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More commonly, </a:t>
            </a:r>
            <a:r>
              <a:rPr lang="en-US" b="1" dirty="0">
                <a:latin typeface="Arial" charset="0"/>
              </a:rPr>
              <a:t>passive sensors are used. A passive sensor monitors a</a:t>
            </a:r>
          </a:p>
          <a:p>
            <a:pPr eaLnBrk="1" hangingPunct="1"/>
            <a:r>
              <a:rPr lang="en-US" dirty="0">
                <a:latin typeface="Arial" charset="0"/>
              </a:rPr>
              <a:t>copy of network traffic; the actual traffic does not pass through the device. From</a:t>
            </a:r>
          </a:p>
          <a:p>
            <a:pPr eaLnBrk="1" hangingPunct="1"/>
            <a:r>
              <a:rPr lang="en-US" dirty="0">
                <a:latin typeface="Arial" charset="0"/>
              </a:rPr>
              <a:t>the point of view of traffic flow, the passive sensor is more efficient than the</a:t>
            </a:r>
          </a:p>
          <a:p>
            <a:pPr eaLnBrk="1" hangingPunct="1"/>
            <a:r>
              <a:rPr lang="en-US" dirty="0">
                <a:latin typeface="Arial" charset="0"/>
              </a:rPr>
              <a:t>inline sensor, because it does not add an extra handling step that contributes to</a:t>
            </a:r>
          </a:p>
          <a:p>
            <a:pPr eaLnBrk="1" hangingPunct="1"/>
            <a:r>
              <a:rPr lang="en-US" dirty="0">
                <a:latin typeface="Arial" charset="0"/>
              </a:rPr>
              <a:t>packet delay.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Figure 8.4 illustrates a typical passive sensor configuration. The sensor connects</a:t>
            </a:r>
          </a:p>
          <a:p>
            <a:pPr eaLnBrk="1" hangingPunct="1"/>
            <a:r>
              <a:rPr lang="en-US" dirty="0">
                <a:latin typeface="Arial" charset="0"/>
              </a:rPr>
              <a:t>to the network transmission medium, such as a fiber optic cable, by a direct</a:t>
            </a:r>
          </a:p>
          <a:p>
            <a:pPr eaLnBrk="1" hangingPunct="1"/>
            <a:r>
              <a:rPr lang="en-US" dirty="0">
                <a:latin typeface="Arial" charset="0"/>
              </a:rPr>
              <a:t>physical tap. The tap provides the sensor with a copy of all network traffic being</a:t>
            </a:r>
          </a:p>
          <a:p>
            <a:pPr eaLnBrk="1" hangingPunct="1"/>
            <a:r>
              <a:rPr lang="en-US" dirty="0">
                <a:latin typeface="Arial" charset="0"/>
              </a:rPr>
              <a:t>carried by the medium. The network interface card (NIC) for this tap usually does</a:t>
            </a:r>
          </a:p>
          <a:p>
            <a:pPr eaLnBrk="1" hangingPunct="1"/>
            <a:r>
              <a:rPr lang="en-US" dirty="0">
                <a:latin typeface="Arial" charset="0"/>
              </a:rPr>
              <a:t>not have an IP address configured for it. All traffic into this NIC is simply collected</a:t>
            </a:r>
          </a:p>
          <a:p>
            <a:pPr eaLnBrk="1" hangingPunct="1"/>
            <a:r>
              <a:rPr lang="en-US" dirty="0">
                <a:latin typeface="Arial" charset="0"/>
              </a:rPr>
              <a:t>with no protocol interaction with the network. The sensor has a second NIC that</a:t>
            </a:r>
          </a:p>
          <a:p>
            <a:pPr eaLnBrk="1" hangingPunct="1"/>
            <a:r>
              <a:rPr lang="en-US" dirty="0">
                <a:latin typeface="Arial" charset="0"/>
              </a:rPr>
              <a:t>connects to the network with an IP address and enables the sensor to communicate</a:t>
            </a:r>
          </a:p>
          <a:p>
            <a:pPr eaLnBrk="1" hangingPunct="1"/>
            <a:r>
              <a:rPr lang="en-US" dirty="0">
                <a:latin typeface="Arial" charset="0"/>
              </a:rPr>
              <a:t>with a NIDS management server.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44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>
              <a:defRPr/>
            </a:pPr>
            <a:r>
              <a:rPr lang="en-US" dirty="0"/>
              <a:t>Consider an organization with multiple sites, each of which has one or more LANs,</a:t>
            </a:r>
          </a:p>
          <a:p>
            <a:pPr eaLnBrk="1" hangingPunct="1">
              <a:defRPr/>
            </a:pPr>
            <a:r>
              <a:rPr lang="en-US" dirty="0"/>
              <a:t>with all of the networks interconnected via the Internet or some other WAN</a:t>
            </a:r>
          </a:p>
          <a:p>
            <a:pPr eaLnBrk="1" hangingPunct="1">
              <a:defRPr/>
            </a:pPr>
            <a:r>
              <a:rPr lang="en-US" dirty="0"/>
              <a:t>technology. For a comprehensive NIDS strategy, one or more sensors are needed</a:t>
            </a:r>
          </a:p>
          <a:p>
            <a:pPr eaLnBrk="1" hangingPunct="1">
              <a:defRPr/>
            </a:pPr>
            <a:r>
              <a:rPr lang="en-US" dirty="0"/>
              <a:t>at each site. Within a single site, a key decision for the security administrator is the</a:t>
            </a:r>
          </a:p>
          <a:p>
            <a:pPr eaLnBrk="1" hangingPunct="1">
              <a:defRPr/>
            </a:pPr>
            <a:r>
              <a:rPr lang="en-US" dirty="0"/>
              <a:t>placement of the sensors.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Figure 8.5 illustrates a number of possibilities. In general terms, this configuration</a:t>
            </a:r>
          </a:p>
          <a:p>
            <a:pPr eaLnBrk="1" hangingPunct="1">
              <a:defRPr/>
            </a:pPr>
            <a:r>
              <a:rPr lang="en-US" dirty="0"/>
              <a:t>is typical of larger organizations. All Internet traffic passes through an external firewall</a:t>
            </a:r>
          </a:p>
          <a:p>
            <a:pPr eaLnBrk="1" hangingPunct="1">
              <a:defRPr/>
            </a:pPr>
            <a:r>
              <a:rPr lang="en-US" dirty="0"/>
              <a:t>that protects the entire facility. 2 Traffic from the outside world, such as customers and</a:t>
            </a:r>
          </a:p>
          <a:p>
            <a:pPr eaLnBrk="1" hangingPunct="1">
              <a:defRPr/>
            </a:pPr>
            <a:r>
              <a:rPr lang="en-US" dirty="0"/>
              <a:t>vendors that need access to public services, such as Web and mail, is monitored. The</a:t>
            </a:r>
          </a:p>
          <a:p>
            <a:pPr eaLnBrk="1" hangingPunct="1">
              <a:defRPr/>
            </a:pPr>
            <a:r>
              <a:rPr lang="en-US" dirty="0"/>
              <a:t>external firewall also provides a degree of protection for those parts of the network</a:t>
            </a:r>
          </a:p>
          <a:p>
            <a:pPr eaLnBrk="1" hangingPunct="1">
              <a:defRPr/>
            </a:pPr>
            <a:r>
              <a:rPr lang="en-US" dirty="0"/>
              <a:t>that should only be accessible by users from other corporate sites. Internal firewalls</a:t>
            </a:r>
          </a:p>
          <a:p>
            <a:pPr eaLnBrk="1" hangingPunct="1">
              <a:defRPr/>
            </a:pPr>
            <a:r>
              <a:rPr lang="en-US" dirty="0"/>
              <a:t>may also be used to provide more specific protection to certain parts of the network.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common location for a NIDS sensor is just inside the external firewall</a:t>
            </a:r>
          </a:p>
          <a:p>
            <a:pPr eaLnBrk="1" hangingPunct="1">
              <a:defRPr/>
            </a:pPr>
            <a:r>
              <a:rPr lang="en-US" dirty="0"/>
              <a:t>( </a:t>
            </a:r>
            <a:r>
              <a:rPr lang="en-US" b="1" dirty="0"/>
              <a:t>location 1 in the figure). This position has a number of advantages: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• Sees attacks, originating from the outside world, that penetrate the network’s</a:t>
            </a:r>
          </a:p>
          <a:p>
            <a:pPr eaLnBrk="1" hangingPunct="1">
              <a:defRPr/>
            </a:pPr>
            <a:r>
              <a:rPr lang="en-US" dirty="0"/>
              <a:t>perimeter defenses (external firewall).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• Highlights problems with the network firewall policy or performance.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• Sees attacks that might target the Web server or ftp server.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• Even if the incoming attack is not recognized, the IDS can sometimes recognize</a:t>
            </a:r>
          </a:p>
          <a:p>
            <a:pPr eaLnBrk="1" hangingPunct="1">
              <a:defRPr/>
            </a:pPr>
            <a:r>
              <a:rPr lang="en-US" dirty="0"/>
              <a:t>the outgoing traffic that results from the compromised server.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Instead of placing a NIDS sensor inside the external firewall, the security</a:t>
            </a:r>
          </a:p>
          <a:p>
            <a:pPr eaLnBrk="1" hangingPunct="1">
              <a:defRPr/>
            </a:pPr>
            <a:r>
              <a:rPr lang="en-US" dirty="0"/>
              <a:t>administrator may choose to place a NIDS sensor between the external firewall and</a:t>
            </a:r>
          </a:p>
          <a:p>
            <a:pPr eaLnBrk="1" hangingPunct="1">
              <a:defRPr/>
            </a:pPr>
            <a:r>
              <a:rPr lang="en-US" dirty="0"/>
              <a:t>the Internet or WAN ( </a:t>
            </a:r>
            <a:r>
              <a:rPr lang="en-US" b="1" dirty="0"/>
              <a:t>location 2 ). In this position, the sensor can monitor all network</a:t>
            </a:r>
          </a:p>
          <a:p>
            <a:pPr eaLnBrk="1" hangingPunct="1">
              <a:defRPr/>
            </a:pPr>
            <a:r>
              <a:rPr lang="en-US" dirty="0"/>
              <a:t>traffic, unfiltered. The advantages of this approach are as follows: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• Documents number of attacks originating on the Internet that target the network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• Documents types of attacks originating on the Internet that target the network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sensor at location 2 has a higher processing burden than any sensor located</a:t>
            </a:r>
          </a:p>
          <a:p>
            <a:pPr eaLnBrk="1" hangingPunct="1">
              <a:defRPr/>
            </a:pPr>
            <a:r>
              <a:rPr lang="en-US" dirty="0"/>
              <a:t>elsewhere on the site network.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In addition to a sensor at the boundary of the network, on either side of the</a:t>
            </a:r>
          </a:p>
          <a:p>
            <a:pPr eaLnBrk="1" hangingPunct="1">
              <a:defRPr/>
            </a:pPr>
            <a:r>
              <a:rPr lang="en-US" dirty="0"/>
              <a:t>external firewall, the administrator may configure a firewall and one or more sensors</a:t>
            </a:r>
          </a:p>
          <a:p>
            <a:pPr eaLnBrk="1" hangingPunct="1">
              <a:defRPr/>
            </a:pPr>
            <a:r>
              <a:rPr lang="en-US" dirty="0"/>
              <a:t>to protect major backbone networks, such as those that support internal servers</a:t>
            </a:r>
          </a:p>
          <a:p>
            <a:pPr eaLnBrk="1" hangingPunct="1">
              <a:defRPr/>
            </a:pPr>
            <a:r>
              <a:rPr lang="en-US" dirty="0"/>
              <a:t>and database resources ( </a:t>
            </a:r>
            <a:r>
              <a:rPr lang="en-US" b="1" dirty="0"/>
              <a:t>location 3 ). The benefits of this placement include the</a:t>
            </a:r>
          </a:p>
          <a:p>
            <a:pPr eaLnBrk="1" hangingPunct="1">
              <a:defRPr/>
            </a:pPr>
            <a:r>
              <a:rPr lang="en-US" dirty="0"/>
              <a:t>following: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• Monitors a large amount of a network’s traffic, thus increasing the possibility</a:t>
            </a:r>
          </a:p>
          <a:p>
            <a:pPr eaLnBrk="1" hangingPunct="1">
              <a:defRPr/>
            </a:pPr>
            <a:r>
              <a:rPr lang="en-US" dirty="0"/>
              <a:t>of spotting attacks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• Detects unauthorized activity by authorized users within the organization’s</a:t>
            </a:r>
          </a:p>
          <a:p>
            <a:pPr eaLnBrk="1" hangingPunct="1">
              <a:defRPr/>
            </a:pPr>
            <a:r>
              <a:rPr lang="en-US" dirty="0"/>
              <a:t>security perimeter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Thus, a sensor at location 3 is able to monitor for both internal and external</a:t>
            </a:r>
          </a:p>
          <a:p>
            <a:pPr eaLnBrk="1" hangingPunct="1">
              <a:defRPr/>
            </a:pPr>
            <a:r>
              <a:rPr lang="en-US" dirty="0"/>
              <a:t>attacks. Because the sensor monitors traffic to only a subset of devices at the site, it can</a:t>
            </a:r>
          </a:p>
          <a:p>
            <a:pPr eaLnBrk="1" hangingPunct="1">
              <a:defRPr/>
            </a:pPr>
            <a:r>
              <a:rPr lang="en-US" dirty="0"/>
              <a:t>be tuned to specific protocols and attack types, thus reducing the processing burden.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Finally, the network facilities at a site may include separate LANs that support</a:t>
            </a:r>
          </a:p>
          <a:p>
            <a:pPr eaLnBrk="1" hangingPunct="1">
              <a:defRPr/>
            </a:pPr>
            <a:r>
              <a:rPr lang="en-US" dirty="0"/>
              <a:t>user workstations and servers specific to a single department. The administrator</a:t>
            </a:r>
          </a:p>
          <a:p>
            <a:pPr eaLnBrk="1" hangingPunct="1">
              <a:defRPr/>
            </a:pPr>
            <a:r>
              <a:rPr lang="en-US" dirty="0"/>
              <a:t>could configure a firewall and NIDS sensor to provide additional protection for</a:t>
            </a:r>
          </a:p>
          <a:p>
            <a:pPr eaLnBrk="1" hangingPunct="1">
              <a:defRPr/>
            </a:pPr>
            <a:r>
              <a:rPr lang="en-US" dirty="0"/>
              <a:t>all of these networks or target the protection to critical subsystems, such as personnel</a:t>
            </a:r>
          </a:p>
          <a:p>
            <a:pPr eaLnBrk="1" hangingPunct="1">
              <a:defRPr/>
            </a:pPr>
            <a:r>
              <a:rPr lang="en-US" dirty="0"/>
              <a:t>and financial networks ( </a:t>
            </a:r>
            <a:r>
              <a:rPr lang="en-US" b="1" dirty="0"/>
              <a:t>location 4 ). A sensor used in this latter fashion provides</a:t>
            </a:r>
          </a:p>
          <a:p>
            <a:pPr eaLnBrk="1" hangingPunct="1">
              <a:defRPr/>
            </a:pPr>
            <a:r>
              <a:rPr lang="en-US" dirty="0"/>
              <a:t>the following benefits: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• Detects attacks targeting critical systems and resources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• Allows focusing of limited resources to the network assets considered of</a:t>
            </a:r>
          </a:p>
          <a:p>
            <a:pPr eaLnBrk="1" hangingPunct="1">
              <a:defRPr/>
            </a:pPr>
            <a:r>
              <a:rPr lang="en-US" dirty="0"/>
              <a:t>greatest value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As with a sensor at location 3, a sensor at location 4 can be tuned to specific</a:t>
            </a:r>
          </a:p>
          <a:p>
            <a:pPr eaLnBrk="1" hangingPunct="1">
              <a:defRPr/>
            </a:pPr>
            <a:r>
              <a:rPr lang="en-US" dirty="0"/>
              <a:t>protocols and attack types, thus reducing the processing burden.</a:t>
            </a:r>
          </a:p>
        </p:txBody>
      </p:sp>
      <p:sp>
        <p:nvSpPr>
          <p:cNvPr id="315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3160B-AE07-4A5F-B8FC-F1D16E09C6A4}" type="slidenum">
              <a:rPr lang="en-AU" smtClean="0">
                <a:latin typeface="Arial" charset="0"/>
                <a:cs typeface="Arial" charset="0"/>
              </a:rPr>
              <a:pPr/>
              <a:t>16</a:t>
            </a:fld>
            <a:endParaRPr lang="en-AU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26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AEE8C-75C2-4615-AC25-B426BA476257}" type="slidenum">
              <a:rPr lang="en-AU" smtClean="0">
                <a:latin typeface="Arial" charset="0"/>
                <a:cs typeface="Arial" charset="0"/>
              </a:rPr>
              <a:pPr/>
              <a:t>17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relatively recent innovation in intrusion detection technology is the honeypot.</a:t>
            </a:r>
          </a:p>
          <a:p>
            <a:pPr eaLnBrk="1" hangingPunct="1"/>
            <a:r>
              <a:rPr lang="en-US" dirty="0">
                <a:latin typeface="Arial" charset="0"/>
              </a:rPr>
              <a:t>Honeypots are decoy systems that are designed to lure a potential attacker away</a:t>
            </a:r>
          </a:p>
          <a:p>
            <a:pPr eaLnBrk="1" hangingPunct="1"/>
            <a:r>
              <a:rPr lang="en-US" dirty="0">
                <a:latin typeface="Arial" charset="0"/>
              </a:rPr>
              <a:t>from critical systems. Honeypots are designed to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Divert an attacker from accessing critical systems.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Collect information about the attacker’s activity.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Encourage the attacker to stay on the system long enough for administrators</a:t>
            </a:r>
          </a:p>
          <a:p>
            <a:pPr eaLnBrk="1" hangingPunct="1"/>
            <a:r>
              <a:rPr lang="en-US" dirty="0">
                <a:latin typeface="Arial" charset="0"/>
              </a:rPr>
              <a:t>to respond.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These systems are filled with fabricated information designed to appear valuable</a:t>
            </a:r>
          </a:p>
          <a:p>
            <a:pPr eaLnBrk="1" hangingPunct="1"/>
            <a:r>
              <a:rPr lang="en-US" dirty="0">
                <a:latin typeface="Arial" charset="0"/>
              </a:rPr>
              <a:t>but that a legitimate user of the system wouldn’t access. Thus, any access to the</a:t>
            </a:r>
          </a:p>
          <a:p>
            <a:pPr eaLnBrk="1" hangingPunct="1"/>
            <a:r>
              <a:rPr lang="en-US" dirty="0">
                <a:latin typeface="Arial" charset="0"/>
              </a:rPr>
              <a:t>honeypot is suspect. The system is instrumented with sensitive monitors and event</a:t>
            </a:r>
          </a:p>
          <a:p>
            <a:pPr eaLnBrk="1" hangingPunct="1"/>
            <a:r>
              <a:rPr lang="en-US" dirty="0">
                <a:latin typeface="Arial" charset="0"/>
              </a:rPr>
              <a:t>loggers that detect these accesses and collect information about the attacker’s activities.</a:t>
            </a:r>
          </a:p>
          <a:p>
            <a:pPr eaLnBrk="1" hangingPunct="1"/>
            <a:r>
              <a:rPr lang="en-US" dirty="0">
                <a:latin typeface="Arial" charset="0"/>
              </a:rPr>
              <a:t>Because any attack against the honeypot is made to seem successful, administrators</a:t>
            </a:r>
          </a:p>
          <a:p>
            <a:pPr eaLnBrk="1" hangingPunct="1"/>
            <a:r>
              <a:rPr lang="en-US" dirty="0">
                <a:latin typeface="Arial" charset="0"/>
              </a:rPr>
              <a:t>have time to mobilize and log and track the attacker without ever exposing</a:t>
            </a:r>
          </a:p>
          <a:p>
            <a:pPr eaLnBrk="1" hangingPunct="1"/>
            <a:r>
              <a:rPr lang="en-US" dirty="0">
                <a:latin typeface="Arial" charset="0"/>
              </a:rPr>
              <a:t>productive systems.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honeypot is a resource that has no production value. There is no legitimate</a:t>
            </a:r>
          </a:p>
          <a:p>
            <a:pPr eaLnBrk="1" hangingPunct="1"/>
            <a:r>
              <a:rPr lang="en-US" dirty="0">
                <a:latin typeface="Arial" charset="0"/>
              </a:rPr>
              <a:t>reason for anyone outside the network to interact with a honeypot. Thus, any</a:t>
            </a:r>
          </a:p>
          <a:p>
            <a:pPr eaLnBrk="1" hangingPunct="1"/>
            <a:r>
              <a:rPr lang="en-US" dirty="0">
                <a:latin typeface="Arial" charset="0"/>
              </a:rPr>
              <a:t>attempt to communicate with the system is most likely a probe, scan, or attack.</a:t>
            </a:r>
          </a:p>
          <a:p>
            <a:pPr eaLnBrk="1" hangingPunct="1"/>
            <a:r>
              <a:rPr lang="en-US" dirty="0">
                <a:latin typeface="Arial" charset="0"/>
              </a:rPr>
              <a:t>Conversely, if a honeypot initiates outbound communication, the system has probably</a:t>
            </a:r>
          </a:p>
          <a:p>
            <a:pPr eaLnBrk="1" hangingPunct="1"/>
            <a:r>
              <a:rPr lang="en-US" dirty="0">
                <a:latin typeface="Arial" charset="0"/>
              </a:rPr>
              <a:t>been compromised.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Initial efforts involved a single honeypot computer with IP addresses designed</a:t>
            </a:r>
          </a:p>
          <a:p>
            <a:pPr eaLnBrk="1" hangingPunct="1"/>
            <a:r>
              <a:rPr lang="en-US" dirty="0">
                <a:latin typeface="Arial" charset="0"/>
              </a:rPr>
              <a:t>to attract hackers. More recent research has focused on building entire honeypot</a:t>
            </a:r>
          </a:p>
          <a:p>
            <a:pPr eaLnBrk="1" hangingPunct="1"/>
            <a:r>
              <a:rPr lang="en-US" dirty="0">
                <a:latin typeface="Arial" charset="0"/>
              </a:rPr>
              <a:t>networks that emulate an enterprise, possibly with actual or simulated traffic and</a:t>
            </a:r>
          </a:p>
          <a:p>
            <a:pPr eaLnBrk="1" hangingPunct="1"/>
            <a:r>
              <a:rPr lang="en-US" dirty="0">
                <a:latin typeface="Arial" charset="0"/>
              </a:rPr>
              <a:t>data. Once hackers are within the network, administrators can observe their behavior</a:t>
            </a:r>
          </a:p>
          <a:p>
            <a:pPr eaLnBrk="1" hangingPunct="1"/>
            <a:r>
              <a:rPr lang="en-US" dirty="0">
                <a:latin typeface="Arial" charset="0"/>
              </a:rPr>
              <a:t>in detail and figure out defenses.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659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0A641-2648-473E-A4A3-1C1A1B9804D1}" type="slidenum">
              <a:rPr lang="en-AU" smtClean="0">
                <a:latin typeface="Arial" charset="0"/>
                <a:cs typeface="Arial" charset="0"/>
              </a:rPr>
              <a:pPr/>
              <a:t>18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Honeypots can be deployed in a variety of locations. Figure 8.8 illustrates</a:t>
            </a:r>
          </a:p>
          <a:p>
            <a:pPr eaLnBrk="1" hangingPunct="1"/>
            <a:r>
              <a:rPr lang="en-US" dirty="0">
                <a:latin typeface="Arial" charset="0"/>
              </a:rPr>
              <a:t>some possibilities. The location depends on a number of factors, such as the type</a:t>
            </a:r>
          </a:p>
          <a:p>
            <a:pPr eaLnBrk="1" hangingPunct="1"/>
            <a:r>
              <a:rPr lang="en-US" dirty="0">
                <a:latin typeface="Arial" charset="0"/>
              </a:rPr>
              <a:t>of information the organization is interested in gathering and the level of risk that</a:t>
            </a:r>
          </a:p>
          <a:p>
            <a:pPr eaLnBrk="1" hangingPunct="1"/>
            <a:r>
              <a:rPr lang="en-US" dirty="0">
                <a:latin typeface="Arial" charset="0"/>
              </a:rPr>
              <a:t>organizations can tolerate to obtain the maximum amount of data.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A honeypot outside the external firewall ( </a:t>
            </a:r>
            <a:r>
              <a:rPr lang="en-US" b="1" dirty="0">
                <a:latin typeface="Arial" charset="0"/>
              </a:rPr>
              <a:t>location 1 ) is useful for tracking</a:t>
            </a:r>
          </a:p>
          <a:p>
            <a:pPr eaLnBrk="1" hangingPunct="1"/>
            <a:r>
              <a:rPr lang="en-US" dirty="0">
                <a:latin typeface="Arial" charset="0"/>
              </a:rPr>
              <a:t>attempts to connect to unused IP addresses within the scope of the network. A honeypot</a:t>
            </a:r>
          </a:p>
          <a:p>
            <a:pPr eaLnBrk="1" hangingPunct="1"/>
            <a:r>
              <a:rPr lang="en-US" dirty="0">
                <a:latin typeface="Arial" charset="0"/>
              </a:rPr>
              <a:t>at this location does not increase the risk for the internal network. The danger</a:t>
            </a:r>
          </a:p>
          <a:p>
            <a:pPr eaLnBrk="1" hangingPunct="1"/>
            <a:r>
              <a:rPr lang="en-US" dirty="0">
                <a:latin typeface="Arial" charset="0"/>
              </a:rPr>
              <a:t>of having a compromised system behind the firewall is avoided. Further, because</a:t>
            </a:r>
          </a:p>
          <a:p>
            <a:pPr eaLnBrk="1" hangingPunct="1"/>
            <a:r>
              <a:rPr lang="en-US" dirty="0">
                <a:latin typeface="Arial" charset="0"/>
              </a:rPr>
              <a:t>the honeypot attracts many potential attacks, it reduces the alerts issued by the firewall</a:t>
            </a:r>
          </a:p>
          <a:p>
            <a:pPr eaLnBrk="1" hangingPunct="1"/>
            <a:r>
              <a:rPr lang="en-US" dirty="0">
                <a:latin typeface="Arial" charset="0"/>
              </a:rPr>
              <a:t>and by internal IDS sensors, easing the management burden. The disadvantage</a:t>
            </a:r>
          </a:p>
          <a:p>
            <a:pPr eaLnBrk="1" hangingPunct="1"/>
            <a:r>
              <a:rPr lang="en-US" dirty="0">
                <a:latin typeface="Arial" charset="0"/>
              </a:rPr>
              <a:t>of an external honeypot is that it has little or no ability to trap internal attackers,</a:t>
            </a:r>
          </a:p>
          <a:p>
            <a:pPr eaLnBrk="1" hangingPunct="1"/>
            <a:r>
              <a:rPr lang="en-US" dirty="0">
                <a:latin typeface="Arial" charset="0"/>
              </a:rPr>
              <a:t>especially if the external firewall filters traffic in both directions.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network of externally available services, such as Web and mail, often</a:t>
            </a:r>
          </a:p>
          <a:p>
            <a:pPr eaLnBrk="1" hangingPunct="1"/>
            <a:r>
              <a:rPr lang="en-US" dirty="0">
                <a:latin typeface="Arial" charset="0"/>
              </a:rPr>
              <a:t>called the DMZ (demilitarized zone), is another candidate for locating a honeypot</a:t>
            </a:r>
          </a:p>
          <a:p>
            <a:pPr eaLnBrk="1" hangingPunct="1"/>
            <a:r>
              <a:rPr lang="en-US" dirty="0">
                <a:latin typeface="Arial" charset="0"/>
              </a:rPr>
              <a:t>( </a:t>
            </a:r>
            <a:r>
              <a:rPr lang="en-US" b="1" dirty="0">
                <a:latin typeface="Arial" charset="0"/>
              </a:rPr>
              <a:t>location 2 ). The security administrator must assure that the other systems in the</a:t>
            </a:r>
          </a:p>
          <a:p>
            <a:pPr eaLnBrk="1" hangingPunct="1"/>
            <a:r>
              <a:rPr lang="en-US" dirty="0">
                <a:latin typeface="Arial" charset="0"/>
              </a:rPr>
              <a:t>DMZ are secure against any activity generated by the honeypot. A disadvantage of</a:t>
            </a:r>
          </a:p>
          <a:p>
            <a:pPr eaLnBrk="1" hangingPunct="1"/>
            <a:r>
              <a:rPr lang="en-US" dirty="0">
                <a:latin typeface="Arial" charset="0"/>
              </a:rPr>
              <a:t>this location is that a typical DMZ is not fully accessible, and the firewall typically</a:t>
            </a:r>
          </a:p>
          <a:p>
            <a:pPr eaLnBrk="1" hangingPunct="1"/>
            <a:r>
              <a:rPr lang="en-US" dirty="0">
                <a:latin typeface="Arial" charset="0"/>
              </a:rPr>
              <a:t>blocks traffic to the DMZ the attempts to access unneeded services. Thus, the firewall</a:t>
            </a:r>
          </a:p>
          <a:p>
            <a:pPr eaLnBrk="1" hangingPunct="1"/>
            <a:r>
              <a:rPr lang="en-US" dirty="0">
                <a:latin typeface="Arial" charset="0"/>
              </a:rPr>
              <a:t>either has to open up the traffic beyond what is permissible, which is risky, or</a:t>
            </a:r>
          </a:p>
          <a:p>
            <a:pPr eaLnBrk="1" hangingPunct="1"/>
            <a:r>
              <a:rPr lang="en-US" dirty="0">
                <a:latin typeface="Arial" charset="0"/>
              </a:rPr>
              <a:t>limit the effectiveness of the honeypot.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A fully internal honeypot ( </a:t>
            </a:r>
            <a:r>
              <a:rPr lang="en-US" b="1" dirty="0">
                <a:latin typeface="Arial" charset="0"/>
              </a:rPr>
              <a:t>location 3 ) has several advantages. Its most important</a:t>
            </a:r>
          </a:p>
          <a:p>
            <a:pPr eaLnBrk="1" hangingPunct="1"/>
            <a:r>
              <a:rPr lang="en-US" dirty="0">
                <a:latin typeface="Arial" charset="0"/>
              </a:rPr>
              <a:t>advantage is that it can catch internal attacks. A honeypot at this location can</a:t>
            </a:r>
          </a:p>
          <a:p>
            <a:pPr eaLnBrk="1" hangingPunct="1"/>
            <a:r>
              <a:rPr lang="en-US" dirty="0">
                <a:latin typeface="Arial" charset="0"/>
              </a:rPr>
              <a:t>also detect a misconfigured firewall that forwards impermissible traffic from the</a:t>
            </a:r>
          </a:p>
          <a:p>
            <a:pPr eaLnBrk="1" hangingPunct="1"/>
            <a:r>
              <a:rPr lang="en-US" dirty="0">
                <a:latin typeface="Arial" charset="0"/>
              </a:rPr>
              <a:t>Internet to the internal network. There are several disadvantages. The most serious</a:t>
            </a:r>
          </a:p>
          <a:p>
            <a:pPr eaLnBrk="1" hangingPunct="1"/>
            <a:r>
              <a:rPr lang="en-US" dirty="0">
                <a:latin typeface="Arial" charset="0"/>
              </a:rPr>
              <a:t>of these is if the honeypot is compromised so that it can attack other internal</a:t>
            </a:r>
          </a:p>
          <a:p>
            <a:pPr eaLnBrk="1" hangingPunct="1"/>
            <a:r>
              <a:rPr lang="en-US" dirty="0">
                <a:latin typeface="Arial" charset="0"/>
              </a:rPr>
              <a:t>systems. Any further traffic from the Internet to the attacker is not blocked by the</a:t>
            </a:r>
          </a:p>
          <a:p>
            <a:pPr eaLnBrk="1" hangingPunct="1"/>
            <a:r>
              <a:rPr lang="en-US" dirty="0">
                <a:latin typeface="Arial" charset="0"/>
              </a:rPr>
              <a:t>firewall because it is regarded as traffic to the honeypot only. Another difficulty for</a:t>
            </a:r>
          </a:p>
          <a:p>
            <a:pPr eaLnBrk="1" hangingPunct="1"/>
            <a:r>
              <a:rPr lang="en-US" dirty="0">
                <a:latin typeface="Arial" charset="0"/>
              </a:rPr>
              <a:t>this honeypot location is that, as with location 2, the firewall must adjust its filtering</a:t>
            </a:r>
          </a:p>
          <a:p>
            <a:pPr eaLnBrk="1" hangingPunct="1"/>
            <a:r>
              <a:rPr lang="en-US" dirty="0">
                <a:latin typeface="Arial" charset="0"/>
              </a:rPr>
              <a:t>to allow traffic to the honeypot, thus complicating firewall configuration and potentially</a:t>
            </a:r>
          </a:p>
          <a:p>
            <a:pPr eaLnBrk="1" hangingPunct="1"/>
            <a:r>
              <a:rPr lang="en-US" dirty="0">
                <a:latin typeface="Arial" charset="0"/>
              </a:rPr>
              <a:t>compromising the internal network.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90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Firewalls can be an effective means of protecting a local system or network of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systems from network-based security threats while at the same time affording access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to the outside world via wide area networks and the Internet.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Information systems in corporations, government agencies, and other organizations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have undergone a steady evolution. The following are notable developments: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Centralized data processing system, with a central mainframe supporting a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number of directly connected terminals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Local area networks (LANs) interconnecting PCs and terminals to each other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the mainframe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Premises network, consisting of a number of LANs, interconnecting PCs,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servers, and perhaps a mainframe or two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Enterprise-wide network, consisting of multiple, geographically distributed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premises networks interconnected by a private wide area network (WAN)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Internet connectivity, in which the various premises networks all hook into the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Internet and may or may not also be connected by a private WAN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565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8AAE8-1370-4F51-88CC-F280809BE66F}" type="slidenum">
              <a:rPr lang="en-AU" smtClean="0">
                <a:latin typeface="Arial" charset="0"/>
                <a:cs typeface="Arial" charset="0"/>
              </a:rPr>
              <a:pPr/>
              <a:t>2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One of the two most publicized threats to security is the intruder (the other is</a:t>
            </a:r>
          </a:p>
          <a:p>
            <a:pPr eaLnBrk="1" hangingPunct="1"/>
            <a:r>
              <a:rPr lang="en-US" dirty="0">
                <a:latin typeface="Arial" charset="0"/>
              </a:rPr>
              <a:t>malware), generally referred to as a hacker or cracker. In an important early study</a:t>
            </a:r>
          </a:p>
          <a:p>
            <a:pPr eaLnBrk="1" hangingPunct="1"/>
            <a:r>
              <a:rPr lang="en-US" dirty="0">
                <a:latin typeface="Arial" charset="0"/>
              </a:rPr>
              <a:t>of intrusion, Anderson [ANDE80] identified three classes of intruders: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Masquerader: An individual who is not authorized to use the computer</a:t>
            </a:r>
          </a:p>
          <a:p>
            <a:pPr eaLnBrk="1" hangingPunct="1"/>
            <a:r>
              <a:rPr lang="en-US" dirty="0">
                <a:latin typeface="Arial" charset="0"/>
              </a:rPr>
              <a:t>and who penetrates a system’s access controls to exploit a legitimate user’s</a:t>
            </a:r>
          </a:p>
          <a:p>
            <a:pPr eaLnBrk="1" hangingPunct="1"/>
            <a:r>
              <a:rPr lang="en-US" dirty="0">
                <a:latin typeface="Arial" charset="0"/>
              </a:rPr>
              <a:t>account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Misfeasor: A legitimate user who accesses data, programs, or resources for</a:t>
            </a:r>
          </a:p>
          <a:p>
            <a:pPr eaLnBrk="1" hangingPunct="1"/>
            <a:r>
              <a:rPr lang="en-US" dirty="0">
                <a:latin typeface="Arial" charset="0"/>
              </a:rPr>
              <a:t>which such access is not authorized, or who is authorized for such access but</a:t>
            </a:r>
          </a:p>
          <a:p>
            <a:pPr eaLnBrk="1" hangingPunct="1"/>
            <a:r>
              <a:rPr lang="en-US" dirty="0">
                <a:latin typeface="Arial" charset="0"/>
              </a:rPr>
              <a:t>misuses his or her privileges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Clandestine user: An individual who seizes supervisory control of the system</a:t>
            </a:r>
          </a:p>
          <a:p>
            <a:pPr eaLnBrk="1" hangingPunct="1"/>
            <a:r>
              <a:rPr lang="en-US" dirty="0">
                <a:latin typeface="Arial" charset="0"/>
              </a:rPr>
              <a:t>and uses this control to evade auditing and access controls or to suppress audit</a:t>
            </a:r>
          </a:p>
          <a:p>
            <a:pPr eaLnBrk="1" hangingPunct="1"/>
            <a:r>
              <a:rPr lang="en-US" dirty="0">
                <a:latin typeface="Arial" charset="0"/>
              </a:rPr>
              <a:t>collection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masquerader is likely to be an outsider; the misfeasor generally is an insider;</a:t>
            </a:r>
          </a:p>
          <a:p>
            <a:pPr eaLnBrk="1" hangingPunct="1"/>
            <a:r>
              <a:rPr lang="en-US" dirty="0">
                <a:latin typeface="Arial" charset="0"/>
              </a:rPr>
              <a:t>and the clandestine user can be either an outsider or an insider.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Intruder attacks range from the benign to the serious. At the benign end of the</a:t>
            </a:r>
          </a:p>
          <a:p>
            <a:pPr eaLnBrk="1" hangingPunct="1"/>
            <a:r>
              <a:rPr lang="en-US" dirty="0">
                <a:latin typeface="Arial" charset="0"/>
              </a:rPr>
              <a:t>scale, there are many people who simply wish to explore internets and see what is</a:t>
            </a:r>
          </a:p>
          <a:p>
            <a:pPr eaLnBrk="1" hangingPunct="1"/>
            <a:r>
              <a:rPr lang="en-US" dirty="0">
                <a:latin typeface="Arial" charset="0"/>
              </a:rPr>
              <a:t>out there. At the serious end are individuals who are attempting to read privileged</a:t>
            </a:r>
          </a:p>
          <a:p>
            <a:pPr eaLnBrk="1" hangingPunct="1"/>
            <a:r>
              <a:rPr lang="en-US" dirty="0">
                <a:latin typeface="Arial" charset="0"/>
              </a:rPr>
              <a:t>data, perform unauthorized modifications to data, or disrupt the system.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3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B5D4B-3549-49F5-BE27-FD8D8C184500}" type="slidenum">
              <a:rPr lang="en-AU" smtClean="0">
                <a:latin typeface="Arial" charset="0"/>
                <a:cs typeface="Arial" charset="0"/>
              </a:rPr>
              <a:pPr/>
              <a:t>20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Internet connectivity is no longer optional for organizations. The information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and services available are essential to the organization. Moreover, individual users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within the organization want and need Internet access, and if this is not provided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via their LAN, they could use a wireless broadband capability from their PC to an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Internet service provider (ISP). However, while Internet access provides benefits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organization, it enables the outside world to reach and interact with local network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assets. This creates a threat to the organization. While it is possible to equip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each workstation and server on the premises network with strong security features,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such as intrusion protection, this may not be sufficient and in some cases is not cost effective.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Consider a network with hundreds or even thousands of systems, running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various operating systems, such as different versions of Windows,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MacOSX</a:t>
            </a:r>
            <a:r>
              <a:rPr lang="en-US" dirty="0">
                <a:latin typeface="Arial" charset="0"/>
                <a:ea typeface="ＭＳ Ｐゴシック" pitchFamily="34" charset="-128"/>
              </a:rPr>
              <a:t>, and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Linux. When a security flaw is discovered, each potentially affected system must be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upgraded to fix that flaw. This requires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scaleable</a:t>
            </a:r>
            <a:r>
              <a:rPr lang="en-US" dirty="0">
                <a:latin typeface="Arial" charset="0"/>
                <a:ea typeface="ＭＳ Ｐゴシック" pitchFamily="34" charset="-128"/>
              </a:rPr>
              <a:t> configuration management and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aggressive patching to function effectively. While difficult, this is possible and is necessary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if only host-based security is used. A widely accepted alternative or at least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complement to host-based security services is the firewall. The firewall is inserted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between the premises network and the Internet to establish a controlled link and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erect an outer security wall or perimeter. The aim of this perimeter is to protect the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premises network from Internet-based attacks and to provide a single choke point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where security and auditing can be imposed. The firewall may be a single computer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system or a set of two or more systems that cooperate to perform the firewall function.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firewall, then, provides an additional layer of defense, insulating the internal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systems from external networks. This follows the classic military doctrine of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“defense in depth,” which is just as applicable to IT security.</a:t>
            </a:r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559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809AE-0670-4057-81A0-2300FC788051}" type="slidenum">
              <a:rPr lang="en-AU" smtClean="0">
                <a:latin typeface="Arial" charset="0"/>
                <a:cs typeface="Arial" charset="0"/>
              </a:rPr>
              <a:pPr/>
              <a:t>21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[BELL94] lists the following design goals for a firewall:</a:t>
            </a:r>
          </a:p>
          <a:p>
            <a:pPr eaLnBrk="1" hangingPunct="1"/>
            <a:endParaRPr lang="en-US" b="1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latin typeface="Arial" charset="0"/>
                <a:ea typeface="ＭＳ Ｐゴシック" pitchFamily="34" charset="-128"/>
              </a:rPr>
              <a:t>1. All traffic from inside to outside, and vice versa, must pass through the firewall.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This is achieved by physically blocking all access to the local network except via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firewall. Various configurations are possible, as explained later in this chapter.</a:t>
            </a:r>
          </a:p>
          <a:p>
            <a:pPr eaLnBrk="1" hangingPunct="1"/>
            <a:endParaRPr lang="en-US" b="1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latin typeface="Arial" charset="0"/>
                <a:ea typeface="ＭＳ Ｐゴシック" pitchFamily="34" charset="-128"/>
              </a:rPr>
              <a:t>2. Only authorized traffic, as defined by the local security policy, will be allowed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to pass. Various types of firewalls are used, which implement various types of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security policies, as explained later in this chapter.</a:t>
            </a:r>
          </a:p>
          <a:p>
            <a:pPr eaLnBrk="1" hangingPunct="1"/>
            <a:endParaRPr lang="en-US" b="1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latin typeface="Arial" charset="0"/>
                <a:ea typeface="ＭＳ Ｐゴシック" pitchFamily="34" charset="-128"/>
              </a:rPr>
              <a:t>3. The firewall itself is immune to penetration. This implies the use of a hardened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system with a secured operating system. Trusted computer systems are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suitable for hosting a firewall and often required in government applications.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This topic is discussed in Chapter 13 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[SMIT97] lists four general techniques that firewalls use to control access and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enforce the site’s security policy. Originally, firewalls focused primarily on service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control, but they have since evolved to provide all four: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Service control: Determines the types of Internet services that can be accessed,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inbound or outbound. The firewall may filter traffic on the basis of IP address,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protocol, or port number; may provide proxy software that receives and interprets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each service request before passing it on; or may host the server software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itself, such as a Web or mail service.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Direction control: Determines the direction in which particular service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requests may be initiated and allowed to flow through the firewall.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User control: Controls access to a service according to which user is attempting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to access it. This feature is typically applied to users inside the firewall perimeter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(local users). It may also be applied to incoming traffic from external users;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latter requires some form of secure authentication technology, such as is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provided in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IPSec</a:t>
            </a:r>
            <a:r>
              <a:rPr lang="en-US" dirty="0">
                <a:latin typeface="Arial" charset="0"/>
                <a:ea typeface="ＭＳ Ｐゴシック" pitchFamily="34" charset="-128"/>
              </a:rPr>
              <a:t> ( Chapter 22 ).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latin typeface="Arial" charset="0"/>
                <a:ea typeface="ＭＳ Ｐゴシック" pitchFamily="34" charset="-128"/>
              </a:rPr>
              <a:t>Behavior control: Controls how particular services are used. For example, the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firewall may filter e-mail to eliminate spam, or it may enable external access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only a portion of the information on a local Web server.</a:t>
            </a:r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2331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008DE-1439-4D0B-A843-43E588576276}" type="slidenum">
              <a:rPr lang="en-AU" smtClean="0">
                <a:latin typeface="Arial" charset="0"/>
                <a:cs typeface="Arial" charset="0"/>
              </a:rPr>
              <a:pPr/>
              <a:t>22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 firewall may act as a packet filter. It can operate as a positive filter, allowing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pass only packets that meet specific criteria, or as a negative filter, rejecting any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packet that meets certain criteria. Depending on the type of firewall, it may examine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one or more protocol headers in each packet, the payload of each packet, or the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pattern generated by a sequence of packets. In this section, we look at the principal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types of firewalls.</a:t>
            </a:r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024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E51F9-D07C-4ECB-B134-D65AD4B85299}" type="slidenum">
              <a:rPr lang="en-AU" smtClean="0">
                <a:latin typeface="Arial" charset="0"/>
                <a:cs typeface="Arial" charset="0"/>
              </a:rPr>
              <a:pPr/>
              <a:t>23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 packet filtering firewall applies a set of rules to each incoming and outgoing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IP packet and then forwards or discards the packet ( Figure 9.1b ). The firewall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is typically configured to filter packets going in both directions (from and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internal network). Filtering rules are based on information contained in a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network packet: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Source IP address: The IP address of the system that originated the IP packet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(e.g., 192.178.1.1)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Destination IP address: The IP address of the system the IP packet is trying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reach (e.g., 192.168.1.2)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Source and destination transport-level address: The transport-level (e.g., TCP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or UDP) port number, which defines applications such as SNMP or TELNET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IP protocol field: Defines the transport protocol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Interface: For a firewall with three or more ports, which interface of the firewall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packet came from or which interface of the firewall the packet is destined for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packet filter is typically set up as a list of rules based on matches to fields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in the IP or TCP header. If there is a match to one of the rules, that rule is invoked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to determine whether to forward or discard the packet. If there is no match to any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rule, then a default action is taken. Two default policies are possible: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Default  discard: That which is not expressly permitted is prohibited.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Default  forward: That which is not expressly prohibited is permitted.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default discard policy is more conservative. Initially, everything is blocked,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and services must be added on a case-by-case basis. This policy is more visible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users, who are more likely to see the firewall as a hindrance. However, this is the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policy likely to be preferred by businesses and government organizations. Further,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visibility to users diminishes as rules are created. The default forward policy increases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ease of use for end users but provides reduced security; the security administrator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must, in essence, react to each new security threat as it becomes known. This policy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may be used by generally more open organizations, such as universities.</a:t>
            </a:r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917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E51F9-D07C-4ECB-B134-D65AD4B85299}" type="slidenum">
              <a:rPr lang="en-AU" smtClean="0">
                <a:latin typeface="Arial" charset="0"/>
                <a:cs typeface="Arial" charset="0"/>
              </a:rPr>
              <a:pPr/>
              <a:t>24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 packet filtering firewall applies a set of rules to each incoming and outgoing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IP packet and then forwards or discards the packet ( Figure 9.1b ). The firewall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is typically configured to filter packets going in both directions (from and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internal network). Filtering rules are based on information contained in a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network packet: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Source IP address: The IP address of the system that originated the IP packet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(e.g., 192.178.1.1)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Destination IP address: The IP address of the system the IP packet is trying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reach (e.g., 192.168.1.2)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Source and destination transport-level address: The transport-level (e.g., TCP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or UDP) port number, which defines applications such as SNMP or TELNET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IP protocol field: Defines the transport protocol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Interface: For a firewall with three or more ports, which interface of the firewall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packet came from or which interface of the firewall the packet is destined for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packet filter is typically set up as a list of rules based on matches to fields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in the IP or TCP header. If there is a match to one of the rules, that rule is invoked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to determine whether to forward or discard the packet. If there is no match to any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rule, then a default action is taken. Two default policies are possible: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Default  discard: That which is not expressly permitted is prohibited.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Default  forward: That which is not expressly prohibited is permitted.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default discard policy is more conservative. Initially, everything is blocked,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and services must be added on a case-by-case basis. This policy is more visible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users, who are more likely to see the firewall as a hindrance. However, this is the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policy likely to be preferred by businesses and government organizations. Further,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visibility to users diminishes as rules are created. The default forward policy increases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ease of use for end users but provides reduced security; the security administrator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must, in essence, react to each new security threat as it becomes known. This policy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may be used by generally more open organizations, such as universities.</a:t>
            </a:r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643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B7A44-70ED-4B1E-9599-5A2E82E7CD15}" type="slidenum">
              <a:rPr lang="en-AU" smtClean="0">
                <a:latin typeface="Arial" charset="0"/>
                <a:cs typeface="Arial" charset="0"/>
              </a:rPr>
              <a:pPr/>
              <a:t>25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Table 9.1 , from [BELL94], gives some examples of packet filtering rule sets. In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each set, the rules are applied top to bottom. The “*” in a field is a wildcard designator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that matches everything. We assume that the default  discard policy is in force.</a:t>
            </a:r>
          </a:p>
          <a:p>
            <a:pPr eaLnBrk="1" hangingPunct="1"/>
            <a:endParaRPr lang="en-US" b="1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latin typeface="Arial" charset="0"/>
                <a:ea typeface="ＭＳ Ｐゴシック" pitchFamily="34" charset="-128"/>
              </a:rPr>
              <a:t>A. Inbound mail is allowed (port 25 is for SMTP incoming), but only to a gateway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host. However, packets from a particular external host, SPIGOT, are blocked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because that host has a history of sending massive files in e-mail messages.</a:t>
            </a:r>
          </a:p>
          <a:p>
            <a:pPr eaLnBrk="1" hangingPunct="1"/>
            <a:endParaRPr lang="en-US" b="1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latin typeface="Arial" charset="0"/>
                <a:ea typeface="ＭＳ Ｐゴシック" pitchFamily="34" charset="-128"/>
              </a:rPr>
              <a:t>B. This is an explicit statement of the default policy. All rule sets include this rule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implicitly as the last rule.</a:t>
            </a:r>
          </a:p>
          <a:p>
            <a:pPr eaLnBrk="1" hangingPunct="1"/>
            <a:endParaRPr lang="en-US" b="1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latin typeface="Arial" charset="0"/>
                <a:ea typeface="ＭＳ Ｐゴシック" pitchFamily="34" charset="-128"/>
              </a:rPr>
              <a:t>C. This rule set is intended to specify that any inside host can send mail to the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outside. A TCP packet with a destination port of 25 is routed to the SMTP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server on the destination machine. The problem with this rule is that the use of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port 25 for SMTP receipt is only a default; an outside machine could be configured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to have some other application linked to port 25. As this rule is written,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an attacker could gain access to internal machines by sending packets with a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TCP source port number of 25.</a:t>
            </a:r>
          </a:p>
          <a:p>
            <a:pPr eaLnBrk="1" hangingPunct="1"/>
            <a:endParaRPr lang="en-US" b="1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latin typeface="Arial" charset="0"/>
                <a:ea typeface="ＭＳ Ｐゴシック" pitchFamily="34" charset="-128"/>
              </a:rPr>
              <a:t>D. This rule set achieves the intended result that was not achieved in C. The rules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take advantage of a feature of TCP connections. Once a connection is set up,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ACK flag of a TCP segment is set to acknowledge segments sent from the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other side. Thus, this rule set states that it allows IP packets where the source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IP address is one of a list of designated internal hosts and the destination TCP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port number is 25. It also allows incoming packets with a source port number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of 25 that include the ACK flag in the TCP segment. Note that we explicitly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designate source and destination systems to define these rules explicitly.</a:t>
            </a:r>
          </a:p>
          <a:p>
            <a:pPr eaLnBrk="1" hangingPunct="1"/>
            <a:endParaRPr lang="en-US" b="1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latin typeface="Arial" charset="0"/>
                <a:ea typeface="ＭＳ Ｐゴシック" pitchFamily="34" charset="-128"/>
              </a:rPr>
              <a:t>E. This rule set is one approach to handling FTP connections. With FTP, two TCP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connections are used: a control connection to set up the file transfer and a data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connection for the actual file transfer. The data connection uses a different port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number that is dynamically assigned for the transfer. Most servers, and hence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most attack targets, use low-numbered ports; most outgoing calls tend to use a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higher-numbered port, typically above 1023. Thus, this rule set allows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Packets that originate internally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Reply packets to a connection initiated by an internal machine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• Packets destined for a high-numbered port on an internal machine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Rule set E points out the difficulty in dealing with applications at the packet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filtering level. Another way to deal with FTP and similar applications is either</a:t>
            </a:r>
          </a:p>
          <a:p>
            <a:pPr eaLnBrk="1" hangingPunct="1"/>
            <a:r>
              <a:rPr lang="en-US" dirty="0" err="1">
                <a:latin typeface="Arial" charset="0"/>
                <a:ea typeface="ＭＳ Ｐゴシック" pitchFamily="34" charset="-128"/>
              </a:rPr>
              <a:t>stateful</a:t>
            </a:r>
            <a:r>
              <a:rPr lang="en-US" dirty="0">
                <a:latin typeface="Arial" charset="0"/>
                <a:ea typeface="ＭＳ Ｐゴシック" pitchFamily="34" charset="-128"/>
              </a:rPr>
              <a:t> packet filters or an application-level gateway, both described subsequently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in this section.</a:t>
            </a:r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348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dirty="0" err="1">
                <a:ea typeface="+mn-ea"/>
                <a:cs typeface="+mn-cs"/>
              </a:rPr>
              <a:t>stateful</a:t>
            </a:r>
            <a:r>
              <a:rPr lang="en-US" dirty="0">
                <a:ea typeface="+mn-ea"/>
                <a:cs typeface="+mn-cs"/>
              </a:rPr>
              <a:t> inspection packet firewall tightens up the rules for TCP traffic by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creating a directory of outbound TCP connections, as shown in Table 9.2 . There is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an entry for each currently established connection. The packet filter will now allow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incoming traffic to high-numbered ports only for those packets that fit the profile of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one of the entries in this directory.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4FE0F-4872-439C-9C2C-544241490584}" type="slidenum">
              <a:rPr lang="en-AU" smtClean="0">
                <a:latin typeface="Arial" charset="0"/>
                <a:cs typeface="Arial" charset="0"/>
              </a:rPr>
              <a:pPr/>
              <a:t>26</a:t>
            </a:fld>
            <a:endParaRPr lang="en-AU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73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7C8CA-02C7-405C-9371-B04E2CA70C0F}" type="slidenum">
              <a:rPr lang="en-AU" smtClean="0">
                <a:latin typeface="Arial" charset="0"/>
                <a:cs typeface="Arial" charset="0"/>
              </a:rPr>
              <a:pPr/>
              <a:t>27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 traditional packet filter makes filtering decisions on an individual packet basis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and does not take into consideration any higher-layer context. To understand what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is meant by </a:t>
            </a:r>
            <a:r>
              <a:rPr lang="en-US" i="1" dirty="0">
                <a:latin typeface="Arial" charset="0"/>
                <a:ea typeface="ＭＳ Ｐゴシック" pitchFamily="34" charset="-128"/>
              </a:rPr>
              <a:t>context and why a traditional packet filter is limited with regard to context,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 little background is needed. Most standardized applications that run on top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of TCP follow a client/server model. For example, for the Simple Mail Transfer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Protocol (SMTP), e-mail is transmitted from a client system to a server system.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client system generates new e-mail messages, typically from user input. The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server system accepts incoming e-mail messages and places them in the appropriate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user mailboxes. SMTP operates by setting up a TCP connection between client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and server, in which the TCP server port number, which identifies the SMTP server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application, is 25. The TCP port number for the SMTP client is a number between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1024 and 65535 that is generated by the SMTP client.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In general, when an application that uses TCP creates a session with a remote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host, it creates a TCP connection in which the TCP port number for the remote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(server) application is a number less than 1024 and the TCP port number for the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local (client) application is a number between 1024 and 65535. The numbers less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than 1024 are the “well-known” port numbers and are assigned permanently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particular applications (e.g., 25 for server SMTP). The numbers between 1024 and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65535 are generated dynamically and have temporary significance only for the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lifetime of a TCP connection.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 simple packet filtering firewall must permit inbound network traffic on all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these high-numbered ports for TCP-based traffic to occur. This creates a vulnerability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that can be exploited by unauthorized users.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stateful</a:t>
            </a:r>
            <a:r>
              <a:rPr lang="en-US" dirty="0">
                <a:latin typeface="Arial" charset="0"/>
                <a:ea typeface="ＭＳ Ｐゴシック" pitchFamily="34" charset="-128"/>
              </a:rPr>
              <a:t> packet inspection firewall reviews the same packet information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as a packet filtering firewall, but also records information about TCP connections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( Figure 9.1c ). Some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stateful</a:t>
            </a:r>
            <a:r>
              <a:rPr lang="en-US" dirty="0">
                <a:latin typeface="Arial" charset="0"/>
                <a:ea typeface="ＭＳ Ｐゴシック" pitchFamily="34" charset="-128"/>
              </a:rPr>
              <a:t> firewalls also keep track of TCP sequence numbers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to prevent attacks that depend on the sequence number, such as session hijacking.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Some even inspect limited amounts of application data for some well-known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protocols like FTP, IM, and SIPS commands, in order to identify and track related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connections.</a:t>
            </a:r>
          </a:p>
          <a:p>
            <a:pPr eaLnBrk="1" hangingPunct="1"/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247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FBD5D-3F18-452D-8EF7-32B85DCE22AC}" type="slidenum">
              <a:rPr lang="en-AU" smtClean="0">
                <a:latin typeface="Arial" charset="0"/>
                <a:cs typeface="Arial" charset="0"/>
              </a:rPr>
              <a:pPr/>
              <a:t>28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An application-level gateway, also called an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application proxy , acts as a relay of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application-level traffic ( Figure 9.1d ). The user contacts the gateway using a TCP/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IP application, such as Telnet or FTP, and the gateway asks the user for the name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of the remote host to be accessed. When the user responds and provides a valid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user ID and authentication information, the gateway contacts the application on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remote host and relays TCP segments containing the application data between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two endpoints. If the gateway does not implement the proxy code for a specific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application, the service is not supported and cannot be forwarded across the firewall.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Further, the gateway can be configured to support only specific features of an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application that the network administrator considers acceptable while denying all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other features.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Application-level gateways tend to be more secure than packet filters. Rather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than trying to deal with the numerous possible combinations that are to be allowed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and forbidden at the TCP and IP level, the application-level gateway need only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scrutinize a few allowable applications. In addition, it is easy to log and audit all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incoming traffic at the application level.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 prime disadvantage of this type of gateway is the additional processing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overhead on each connection. In effect, there are two spliced connections between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end users, with the gateway at the splice point, and the gateway must examine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and forward all traffic in both directions.</a:t>
            </a:r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88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AB6DD-E7DA-429E-88CC-960F43E24FC4}" type="slidenum">
              <a:rPr lang="en-AU" smtClean="0">
                <a:latin typeface="Arial" charset="0"/>
                <a:cs typeface="Arial" charset="0"/>
              </a:rPr>
              <a:pPr/>
              <a:t>29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In today’s distributed computing environment, the </a:t>
            </a:r>
            <a:r>
              <a:rPr lang="en-US" b="1" dirty="0">
                <a:latin typeface="Arial" charset="0"/>
                <a:ea typeface="ＭＳ Ｐゴシック" pitchFamily="34" charset="-128"/>
              </a:rPr>
              <a:t>virtual private network (VPN)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offers an attractive solution to network managers. In essence, a VPN consists of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 set of computers that interconnect by means of a relatively unsecure network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and that make use of encryption and special protocols to provide security. At each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corporate site, workstations, servers, and databases are linked by one or more local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area networks (LANs). The Internet or some other public network can be used to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interconnect sites, providing a cost savings over the use of a private network and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offloading the wide area network management task to the public network provider.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That same public network provides an access path for telecommuters and other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mobile employees to log on to corporate systems from remote sites.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But the manager faces a fundamental requirement: security. Use of a public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network exposes corporate traffic to eavesdropping and provides an entry point for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unauthorized users. To counter this problem, a VPN is needed. In essence, a VPN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uses encryption and authentication in the lower protocol layers to provide a secure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connection through an otherwise insecure network, typically the Internet. VPNs are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generally cheaper than real private networks using private lines but rely on having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 same encryption and authentication system at both ends. The encryption may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be performed by firewall software or possibly by routers. The most common protocol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mechanism used for this purpose is at the IP level and is known as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IPSec</a:t>
            </a:r>
            <a:r>
              <a:rPr lang="en-US" dirty="0">
                <a:latin typeface="Arial" charset="0"/>
                <a:ea typeface="ＭＳ Ｐゴシック" pitchFamily="34" charset="-128"/>
              </a:rPr>
              <a:t>.</a:t>
            </a:r>
          </a:p>
          <a:p>
            <a:pPr eaLnBrk="1" hangingPunct="1"/>
            <a:endParaRPr lang="en-US" dirty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Figure 9.3 is a typical scenario of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IPSec</a:t>
            </a:r>
            <a:r>
              <a:rPr lang="en-US" dirty="0">
                <a:latin typeface="Arial" charset="0"/>
                <a:ea typeface="ＭＳ Ｐゴシック" pitchFamily="34" charset="-128"/>
              </a:rPr>
              <a:t> usage. 1 An organization maintains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LANs at dispersed locations.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Nonsecure</a:t>
            </a:r>
            <a:r>
              <a:rPr lang="en-US" dirty="0">
                <a:latin typeface="Arial" charset="0"/>
                <a:ea typeface="ＭＳ Ｐゴシック" pitchFamily="34" charset="-128"/>
              </a:rPr>
              <a:t> IP traffic is conducted on each LAN. For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traffic off site, through some sort of private or public WAN,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IPSec</a:t>
            </a:r>
            <a:r>
              <a:rPr lang="en-US" dirty="0">
                <a:latin typeface="Arial" charset="0"/>
                <a:ea typeface="ＭＳ Ｐゴシック" pitchFamily="34" charset="-128"/>
              </a:rPr>
              <a:t> protocols are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used. These protocols operate in networking devices, such as a router or firewall,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that connect each LAN to the outside world. The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IPSec</a:t>
            </a:r>
            <a:r>
              <a:rPr lang="en-US" dirty="0">
                <a:latin typeface="Arial" charset="0"/>
                <a:ea typeface="ＭＳ Ｐゴシック" pitchFamily="34" charset="-128"/>
              </a:rPr>
              <a:t> networking device will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typically encrypt and compress all traffic going into the WAN and decrypt and</a:t>
            </a:r>
          </a:p>
          <a:p>
            <a:pPr eaLnBrk="1" hangingPunct="1"/>
            <a:r>
              <a:rPr lang="en-US" dirty="0" err="1">
                <a:latin typeface="Arial" charset="0"/>
                <a:ea typeface="ＭＳ Ｐゴシック" pitchFamily="34" charset="-128"/>
              </a:rPr>
              <a:t>uncompress</a:t>
            </a:r>
            <a:r>
              <a:rPr lang="en-US" dirty="0">
                <a:latin typeface="Arial" charset="0"/>
                <a:ea typeface="ＭＳ Ｐゴシック" pitchFamily="34" charset="-128"/>
              </a:rPr>
              <a:t> traffic coming from the WAN; authentication may also be provided.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These operations are transparent to workstations and servers on the LAN. Secure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transmission is also possible with individual users who dial into the WAN. Such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user workstations must implement the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IPSec</a:t>
            </a:r>
            <a:r>
              <a:rPr lang="en-US" dirty="0">
                <a:latin typeface="Arial" charset="0"/>
                <a:ea typeface="ＭＳ Ｐゴシック" pitchFamily="34" charset="-128"/>
              </a:rPr>
              <a:t> protocols to provide security. They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pitchFamily="34" charset="-128"/>
              </a:rPr>
              <a:t>must also implement high levels of host security, as they are directly connected to</a:t>
            </a:r>
          </a:p>
          <a:p>
            <a:pPr eaLnBrk="1" hangingPunct="1"/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37D0D-7BC1-45C6-99D9-80789ACB5352}" type="slidenum">
              <a:rPr lang="en-AU" smtClean="0">
                <a:latin typeface="Arial" charset="0"/>
                <a:cs typeface="Arial" charset="0"/>
              </a:rPr>
              <a:pPr/>
              <a:t>3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Traditionally, those who hack into computers do so for the thrill of</a:t>
            </a:r>
          </a:p>
          <a:p>
            <a:pPr eaLnBrk="1" hangingPunct="1"/>
            <a:r>
              <a:rPr lang="en-US" dirty="0">
                <a:latin typeface="Arial" charset="0"/>
              </a:rPr>
              <a:t>it or for status. The hacking community is a strong meritocracy in which status</a:t>
            </a:r>
          </a:p>
          <a:p>
            <a:pPr eaLnBrk="1" hangingPunct="1"/>
            <a:r>
              <a:rPr lang="en-US" dirty="0">
                <a:latin typeface="Arial" charset="0"/>
              </a:rPr>
              <a:t>is determined by level of competence. Thus, attackers often look for targets of</a:t>
            </a:r>
          </a:p>
          <a:p>
            <a:pPr eaLnBrk="1" hangingPunct="1"/>
            <a:r>
              <a:rPr lang="en-US" dirty="0">
                <a:latin typeface="Arial" charset="0"/>
              </a:rPr>
              <a:t>opportunity and then share the information with others. A typical example is a</a:t>
            </a:r>
          </a:p>
          <a:p>
            <a:pPr eaLnBrk="1" hangingPunct="1"/>
            <a:r>
              <a:rPr lang="en-US" dirty="0">
                <a:latin typeface="Arial" charset="0"/>
              </a:rPr>
              <a:t>break-in at a large financial institution reported in [RADC04]. The intruder took</a:t>
            </a:r>
          </a:p>
          <a:p>
            <a:pPr eaLnBrk="1" hangingPunct="1"/>
            <a:r>
              <a:rPr lang="en-US" dirty="0">
                <a:latin typeface="Arial" charset="0"/>
              </a:rPr>
              <a:t>advantage of the fact that the corporate network was running unprotected services,</a:t>
            </a:r>
          </a:p>
          <a:p>
            <a:pPr eaLnBrk="1" hangingPunct="1"/>
            <a:r>
              <a:rPr lang="en-US" dirty="0">
                <a:latin typeface="Arial" charset="0"/>
              </a:rPr>
              <a:t>some of which were not even needed. In this case, the key to the break-in was the</a:t>
            </a:r>
          </a:p>
          <a:p>
            <a:pPr eaLnBrk="1" hangingPunct="1"/>
            <a:r>
              <a:rPr lang="en-US" dirty="0" err="1">
                <a:latin typeface="Arial" charset="0"/>
              </a:rPr>
              <a:t>pcAnywhere</a:t>
            </a:r>
            <a:r>
              <a:rPr lang="en-US" dirty="0">
                <a:latin typeface="Arial" charset="0"/>
              </a:rPr>
              <a:t> application. The manufacturer, Symantec, advertises this program as</a:t>
            </a:r>
          </a:p>
          <a:p>
            <a:pPr eaLnBrk="1" hangingPunct="1"/>
            <a:r>
              <a:rPr lang="en-US" dirty="0">
                <a:latin typeface="Arial" charset="0"/>
              </a:rPr>
              <a:t>a remote control solution that enables secure connection to remote devices. But the</a:t>
            </a:r>
          </a:p>
          <a:p>
            <a:pPr eaLnBrk="1" hangingPunct="1"/>
            <a:r>
              <a:rPr lang="en-US" dirty="0">
                <a:latin typeface="Arial" charset="0"/>
              </a:rPr>
              <a:t>attacker had an easy time gaining access to </a:t>
            </a:r>
            <a:r>
              <a:rPr lang="en-US" dirty="0" err="1">
                <a:latin typeface="Arial" charset="0"/>
              </a:rPr>
              <a:t>pcAnywhere</a:t>
            </a:r>
            <a:r>
              <a:rPr lang="en-US" dirty="0">
                <a:latin typeface="Arial" charset="0"/>
              </a:rPr>
              <a:t>; the administrator used the</a:t>
            </a:r>
          </a:p>
          <a:p>
            <a:pPr eaLnBrk="1" hangingPunct="1"/>
            <a:r>
              <a:rPr lang="en-US" dirty="0">
                <a:latin typeface="Arial" charset="0"/>
              </a:rPr>
              <a:t>same three-letter username and password for the program. In this case, there was</a:t>
            </a:r>
          </a:p>
          <a:p>
            <a:pPr eaLnBrk="1" hangingPunct="1"/>
            <a:r>
              <a:rPr lang="en-US" dirty="0">
                <a:latin typeface="Arial" charset="0"/>
              </a:rPr>
              <a:t>no intrusion detection system on the 700-node corporate network. The intruder was</a:t>
            </a:r>
          </a:p>
          <a:p>
            <a:pPr eaLnBrk="1" hangingPunct="1"/>
            <a:r>
              <a:rPr lang="en-US" dirty="0">
                <a:latin typeface="Arial" charset="0"/>
              </a:rPr>
              <a:t>only discovered when a vice president walked into her office and saw the cursor</a:t>
            </a:r>
          </a:p>
          <a:p>
            <a:pPr eaLnBrk="1" hangingPunct="1"/>
            <a:r>
              <a:rPr lang="en-US" dirty="0">
                <a:latin typeface="Arial" charset="0"/>
              </a:rPr>
              <a:t>moving files around on her Windows workstation.</a:t>
            </a:r>
          </a:p>
          <a:p>
            <a:pPr eaLnBrk="1" hangingPunct="1"/>
            <a:r>
              <a:rPr lang="en-US" dirty="0">
                <a:latin typeface="Arial" charset="0"/>
              </a:rPr>
              <a:t>Benign intruders might be tolerable, although they do consume resources and</a:t>
            </a:r>
          </a:p>
          <a:p>
            <a:pPr eaLnBrk="1" hangingPunct="1"/>
            <a:r>
              <a:rPr lang="en-US" dirty="0">
                <a:latin typeface="Arial" charset="0"/>
              </a:rPr>
              <a:t>may slow performance for legitimate users. However, there is no way in advance to</a:t>
            </a:r>
          </a:p>
          <a:p>
            <a:pPr eaLnBrk="1" hangingPunct="1"/>
            <a:r>
              <a:rPr lang="en-US" dirty="0">
                <a:latin typeface="Arial" charset="0"/>
              </a:rPr>
              <a:t>know whether an intruder will be benign or malign. Consequently, even for systems</a:t>
            </a:r>
          </a:p>
          <a:p>
            <a:pPr eaLnBrk="1" hangingPunct="1"/>
            <a:r>
              <a:rPr lang="en-US" dirty="0">
                <a:latin typeface="Arial" charset="0"/>
              </a:rPr>
              <a:t>with no particularly sensitive resources, there is a motivation to control this problem.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Intrusion detection systems (IDSs) and intrusion prevention systems (IPSs),</a:t>
            </a:r>
          </a:p>
          <a:p>
            <a:pPr eaLnBrk="1" hangingPunct="1"/>
            <a:r>
              <a:rPr lang="en-US" dirty="0">
                <a:latin typeface="Arial" charset="0"/>
              </a:rPr>
              <a:t>of the type described in this chapter and Chapter 9 , respectively, are designed to</a:t>
            </a:r>
          </a:p>
          <a:p>
            <a:pPr eaLnBrk="1" hangingPunct="1"/>
            <a:r>
              <a:rPr lang="en-US" dirty="0">
                <a:latin typeface="Arial" charset="0"/>
              </a:rPr>
              <a:t>counter this type of hacker threat. In addition to using such systems, organizations</a:t>
            </a:r>
          </a:p>
          <a:p>
            <a:pPr eaLnBrk="1" hangingPunct="1"/>
            <a:r>
              <a:rPr lang="en-US" dirty="0">
                <a:latin typeface="Arial" charset="0"/>
              </a:rPr>
              <a:t>can consider restricting remote logons to specific IP addresses and/or use virtual</a:t>
            </a:r>
          </a:p>
          <a:p>
            <a:pPr eaLnBrk="1" hangingPunct="1"/>
            <a:r>
              <a:rPr lang="en-US" dirty="0">
                <a:latin typeface="Arial" charset="0"/>
              </a:rPr>
              <a:t>private network technology.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One of the results of the growing awareness of the intruder problem has been</a:t>
            </a:r>
          </a:p>
          <a:p>
            <a:pPr eaLnBrk="1" hangingPunct="1"/>
            <a:r>
              <a:rPr lang="en-US" dirty="0">
                <a:latin typeface="Arial" charset="0"/>
              </a:rPr>
              <a:t>the establishment of a number of computer emergency response teams (CERTs).</a:t>
            </a:r>
          </a:p>
          <a:p>
            <a:pPr eaLnBrk="1" hangingPunct="1"/>
            <a:r>
              <a:rPr lang="en-US" dirty="0">
                <a:latin typeface="Arial" charset="0"/>
              </a:rPr>
              <a:t>These cooperative ventures collect information about system vulnerabilities and disseminate</a:t>
            </a:r>
          </a:p>
          <a:p>
            <a:pPr eaLnBrk="1" hangingPunct="1"/>
            <a:r>
              <a:rPr lang="en-US" dirty="0">
                <a:latin typeface="Arial" charset="0"/>
              </a:rPr>
              <a:t>it to systems managers. Hackers also routinely read CERT reports. Thus,</a:t>
            </a:r>
          </a:p>
          <a:p>
            <a:pPr eaLnBrk="1" hangingPunct="1"/>
            <a:r>
              <a:rPr lang="en-US" dirty="0">
                <a:latin typeface="Arial" charset="0"/>
              </a:rPr>
              <a:t>it is important for system administrators to quickly install all software patches to</a:t>
            </a:r>
          </a:p>
          <a:p>
            <a:pPr eaLnBrk="1" hangingPunct="1"/>
            <a:r>
              <a:rPr lang="en-US" dirty="0">
                <a:latin typeface="Arial" charset="0"/>
              </a:rPr>
              <a:t>discovered vulnerabilities. Unfortunately, given the complexity of many IT systems,</a:t>
            </a:r>
          </a:p>
          <a:p>
            <a:pPr eaLnBrk="1" hangingPunct="1"/>
            <a:r>
              <a:rPr lang="en-US" dirty="0">
                <a:latin typeface="Arial" charset="0"/>
              </a:rPr>
              <a:t>and the rate at which patches are released, this is increasingly difficult to achieve</a:t>
            </a:r>
          </a:p>
          <a:p>
            <a:pPr eaLnBrk="1" hangingPunct="1"/>
            <a:r>
              <a:rPr lang="en-US" dirty="0">
                <a:latin typeface="Arial" charset="0"/>
              </a:rPr>
              <a:t>without automated updating. Even then, there are problems caused by incompatibilities</a:t>
            </a:r>
          </a:p>
          <a:p>
            <a:pPr eaLnBrk="1" hangingPunct="1"/>
            <a:r>
              <a:rPr lang="en-US" dirty="0">
                <a:latin typeface="Arial" charset="0"/>
              </a:rPr>
              <a:t>resulting from the updated software. Hence the need for multiple layers of</a:t>
            </a:r>
          </a:p>
          <a:p>
            <a:pPr eaLnBrk="1" hangingPunct="1"/>
            <a:r>
              <a:rPr lang="en-US" dirty="0">
                <a:latin typeface="Arial" charset="0"/>
              </a:rPr>
              <a:t>defense in managing security threats to IT systems.</a:t>
            </a:r>
          </a:p>
        </p:txBody>
      </p:sp>
    </p:spTree>
    <p:extLst>
      <p:ext uri="{BB962C8B-B14F-4D97-AF65-F5344CB8AC3E}">
        <p14:creationId xmlns:p14="http://schemas.microsoft.com/office/powerpoint/2010/main" val="4246433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A3095-C9E7-4289-AA54-D5D135FB112D}" type="slidenum">
              <a:rPr lang="en-AU" smtClean="0">
                <a:latin typeface="Arial" charset="0"/>
                <a:cs typeface="Arial" charset="0"/>
              </a:rPr>
              <a:pPr/>
              <a:t>30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3485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Chapter 8 summary.</a:t>
            </a:r>
          </a:p>
        </p:txBody>
      </p:sp>
    </p:spTree>
    <p:extLst>
      <p:ext uri="{BB962C8B-B14F-4D97-AF65-F5344CB8AC3E}">
        <p14:creationId xmlns:p14="http://schemas.microsoft.com/office/powerpoint/2010/main" val="392371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7833C-D5D5-4F8F-A638-3EB802F7611E}" type="slidenum">
              <a:rPr lang="en-AU" smtClean="0">
                <a:latin typeface="Arial" charset="0"/>
                <a:cs typeface="Arial" charset="0"/>
              </a:rPr>
              <a:pPr/>
              <a:t>4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Table 8.1(a)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Hacker Patterns of Behavior</a:t>
            </a:r>
          </a:p>
          <a:p>
            <a:r>
              <a:rPr lang="en-US" sz="1200" i="1" u="sng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Hacker Kill Chain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: the Hacker Kill Chain is comprised of the following stages:</a:t>
            </a:r>
          </a:p>
          <a:p>
            <a:pPr lvl="0"/>
            <a:r>
              <a:rPr lang="en-US" sz="1200" u="sng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Stage 1. Reconnaissance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- The attacker gathers information about the target.</a:t>
            </a:r>
          </a:p>
          <a:p>
            <a:pPr lvl="0"/>
            <a:r>
              <a:rPr lang="en-US" sz="1200" u="sng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Stage 2. Weaponization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- The attacker creates an exploit and malicious payload to send to the target.</a:t>
            </a:r>
          </a:p>
          <a:p>
            <a:pPr lvl="0"/>
            <a:r>
              <a:rPr lang="en-US" sz="1200" u="sng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Stage 3. Delivery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- The attacker sends the exploit and malicious payload to the target by email or other method.</a:t>
            </a:r>
          </a:p>
          <a:p>
            <a:pPr lvl="0"/>
            <a:r>
              <a:rPr lang="en-US" sz="1200" u="sng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Stage 4. Exploitation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- The exploit is executed.</a:t>
            </a:r>
          </a:p>
          <a:p>
            <a:pPr lvl="0"/>
            <a:r>
              <a:rPr lang="en-US" sz="1200" u="sng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Stage 5 Installation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- Malware and backdoors are installed on the target.</a:t>
            </a:r>
          </a:p>
          <a:p>
            <a:pPr lvl="0"/>
            <a:r>
              <a:rPr lang="en-US" sz="1200" u="sng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Stage 6. Command and Control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- Remote control of the target is gained through a command and control channel or server.</a:t>
            </a:r>
          </a:p>
          <a:p>
            <a:pPr lvl="0"/>
            <a:r>
              <a:rPr lang="en-US" sz="1200" u="sng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Stage 7. Action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- The attacker performs malicious actions like information theft, or executes additional attacks on other devices from within the network by working through the Kill Chain stages again.</a:t>
            </a:r>
          </a:p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3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6CE72-C2D1-40D0-AED7-C396896D56AA}" type="slidenum">
              <a:rPr lang="en-AU" smtClean="0">
                <a:latin typeface="Arial" charset="0"/>
                <a:cs typeface="Arial" charset="0"/>
              </a:rPr>
              <a:pPr/>
              <a:t>5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Organized groups of hackers have become a widespread and common</a:t>
            </a:r>
          </a:p>
          <a:p>
            <a:pPr eaLnBrk="1" hangingPunct="1"/>
            <a:r>
              <a:rPr lang="en-US" dirty="0">
                <a:latin typeface="Arial" charset="0"/>
              </a:rPr>
              <a:t>threat to Internet-based systems. These groups can be in the employ of a corporation</a:t>
            </a:r>
          </a:p>
          <a:p>
            <a:pPr eaLnBrk="1" hangingPunct="1"/>
            <a:r>
              <a:rPr lang="en-US" dirty="0">
                <a:latin typeface="Arial" charset="0"/>
              </a:rPr>
              <a:t>or government but often are loosely affiliated gangs of hackers. Typically, these</a:t>
            </a:r>
          </a:p>
          <a:p>
            <a:pPr eaLnBrk="1" hangingPunct="1"/>
            <a:r>
              <a:rPr lang="en-US" dirty="0">
                <a:latin typeface="Arial" charset="0"/>
              </a:rPr>
              <a:t>gangs are young, often Eastern European, Russian, or southeast Asian hackers who</a:t>
            </a:r>
          </a:p>
          <a:p>
            <a:pPr eaLnBrk="1" hangingPunct="1"/>
            <a:r>
              <a:rPr lang="en-US" dirty="0">
                <a:latin typeface="Arial" charset="0"/>
              </a:rPr>
              <a:t>do business on the Web [ANTE06]. They meet in underground forums with names</a:t>
            </a:r>
          </a:p>
          <a:p>
            <a:pPr eaLnBrk="1" hangingPunct="1"/>
            <a:r>
              <a:rPr lang="en-US" dirty="0">
                <a:latin typeface="Arial" charset="0"/>
              </a:rPr>
              <a:t>like DarkMarket.org and theftservices.com to trade tips and data and coordinate</a:t>
            </a:r>
          </a:p>
          <a:p>
            <a:pPr eaLnBrk="1" hangingPunct="1"/>
            <a:r>
              <a:rPr lang="en-US" dirty="0">
                <a:latin typeface="Arial" charset="0"/>
              </a:rPr>
              <a:t>attacks. A common target is a credit card file at an e-commerce server. Attackers</a:t>
            </a:r>
          </a:p>
          <a:p>
            <a:pPr eaLnBrk="1" hangingPunct="1"/>
            <a:r>
              <a:rPr lang="en-US" dirty="0">
                <a:latin typeface="Arial" charset="0"/>
              </a:rPr>
              <a:t>attempt to gain root access. The card numbers are used by organized crime gangs</a:t>
            </a:r>
          </a:p>
          <a:p>
            <a:pPr eaLnBrk="1" hangingPunct="1"/>
            <a:r>
              <a:rPr lang="en-US" dirty="0">
                <a:latin typeface="Arial" charset="0"/>
              </a:rPr>
              <a:t>to purchase expensive items and are then posted to carder sites, where others can</a:t>
            </a:r>
          </a:p>
          <a:p>
            <a:pPr eaLnBrk="1" hangingPunct="1"/>
            <a:r>
              <a:rPr lang="en-US" dirty="0">
                <a:latin typeface="Arial" charset="0"/>
              </a:rPr>
              <a:t>access and use the account numbers; this obscures usage patterns and complicates</a:t>
            </a:r>
          </a:p>
          <a:p>
            <a:pPr eaLnBrk="1" hangingPunct="1"/>
            <a:r>
              <a:rPr lang="en-US" dirty="0">
                <a:latin typeface="Arial" charset="0"/>
              </a:rPr>
              <a:t>investigation.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Whereas traditional hackers look for targets of opportunity, criminal hackers</a:t>
            </a:r>
          </a:p>
          <a:p>
            <a:pPr eaLnBrk="1" hangingPunct="1"/>
            <a:r>
              <a:rPr lang="en-US" dirty="0">
                <a:latin typeface="Arial" charset="0"/>
              </a:rPr>
              <a:t>usually have specific targets, or at least classes of targets in mind. Once a site is</a:t>
            </a:r>
          </a:p>
          <a:p>
            <a:pPr eaLnBrk="1" hangingPunct="1"/>
            <a:r>
              <a:rPr lang="en-US" dirty="0">
                <a:latin typeface="Arial" charset="0"/>
              </a:rPr>
              <a:t>penetrated, the attacker acts quickly, scooping up as much valuable information as</a:t>
            </a:r>
          </a:p>
          <a:p>
            <a:pPr eaLnBrk="1" hangingPunct="1"/>
            <a:r>
              <a:rPr lang="en-US" dirty="0">
                <a:latin typeface="Arial" charset="0"/>
              </a:rPr>
              <a:t>possible and exiting.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IDSs and IPSs can also be used for these types of attackers but may be less</a:t>
            </a:r>
          </a:p>
          <a:p>
            <a:pPr eaLnBrk="1" hangingPunct="1"/>
            <a:r>
              <a:rPr lang="en-US" dirty="0">
                <a:latin typeface="Arial" charset="0"/>
              </a:rPr>
              <a:t>effective because of the quick in-and-out nature of the attack. For e-commerce sites,</a:t>
            </a:r>
          </a:p>
          <a:p>
            <a:pPr eaLnBrk="1" hangingPunct="1"/>
            <a:r>
              <a:rPr lang="en-US" dirty="0">
                <a:latin typeface="Arial" charset="0"/>
              </a:rPr>
              <a:t>database encryption should be used for sensitive customer information, especially</a:t>
            </a:r>
          </a:p>
          <a:p>
            <a:pPr eaLnBrk="1" hangingPunct="1"/>
            <a:r>
              <a:rPr lang="en-US" dirty="0">
                <a:latin typeface="Arial" charset="0"/>
              </a:rPr>
              <a:t>credit cards. For hosted e-commerce sites (provided by an outsider service), the</a:t>
            </a:r>
          </a:p>
          <a:p>
            <a:pPr eaLnBrk="1" hangingPunct="1"/>
            <a:r>
              <a:rPr lang="en-US" dirty="0">
                <a:latin typeface="Arial" charset="0"/>
              </a:rPr>
              <a:t>e-commerce organization should make use of a dedicated server (not used to support</a:t>
            </a:r>
          </a:p>
          <a:p>
            <a:pPr eaLnBrk="1" hangingPunct="1"/>
            <a:r>
              <a:rPr lang="en-US" dirty="0">
                <a:latin typeface="Arial" charset="0"/>
              </a:rPr>
              <a:t>multiple customers) and closely monitor the provider’s security services.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4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3451D-B372-4B99-99EE-9E9A6F13FBD6}" type="slidenum">
              <a:rPr lang="en-AU" smtClean="0">
                <a:latin typeface="Arial" charset="0"/>
                <a:cs typeface="Arial" charset="0"/>
              </a:rPr>
              <a:pPr/>
              <a:t>6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Insider attacks are among the most difficult to detect and</a:t>
            </a:r>
          </a:p>
          <a:p>
            <a:pPr eaLnBrk="1" hangingPunct="1"/>
            <a:r>
              <a:rPr lang="en-US" dirty="0">
                <a:latin typeface="Arial" charset="0"/>
              </a:rPr>
              <a:t>prevent. Employees already have access and knowledge about the structure and</a:t>
            </a:r>
          </a:p>
          <a:p>
            <a:pPr eaLnBrk="1" hangingPunct="1"/>
            <a:r>
              <a:rPr lang="en-US" dirty="0">
                <a:latin typeface="Arial" charset="0"/>
              </a:rPr>
              <a:t>content of corporate databases. Insider attacks can be motivated by revenge of</a:t>
            </a:r>
          </a:p>
          <a:p>
            <a:pPr eaLnBrk="1" hangingPunct="1"/>
            <a:r>
              <a:rPr lang="en-US" dirty="0">
                <a:latin typeface="Arial" charset="0"/>
              </a:rPr>
              <a:t>simply a feeling of entitlement. An example of the former is the case of Kenneth</a:t>
            </a:r>
          </a:p>
          <a:p>
            <a:pPr eaLnBrk="1" hangingPunct="1"/>
            <a:r>
              <a:rPr lang="en-US" dirty="0">
                <a:latin typeface="Arial" charset="0"/>
              </a:rPr>
              <a:t>Patterson, fired from his position as data communications manager for American</a:t>
            </a:r>
          </a:p>
          <a:p>
            <a:pPr eaLnBrk="1" hangingPunct="1"/>
            <a:r>
              <a:rPr lang="en-US" dirty="0">
                <a:latin typeface="Arial" charset="0"/>
              </a:rPr>
              <a:t>Eagle Outfitters. Patterson disabled the company’s ability to process credit</a:t>
            </a:r>
          </a:p>
          <a:p>
            <a:pPr eaLnBrk="1" hangingPunct="1"/>
            <a:r>
              <a:rPr lang="en-US" dirty="0">
                <a:latin typeface="Arial" charset="0"/>
              </a:rPr>
              <a:t>card purchases during five days of the holiday season of 2002. As for a sense of</a:t>
            </a:r>
          </a:p>
          <a:p>
            <a:pPr eaLnBrk="1" hangingPunct="1"/>
            <a:r>
              <a:rPr lang="en-US" dirty="0">
                <a:latin typeface="Arial" charset="0"/>
              </a:rPr>
              <a:t>entitlement, there have always been many employees who felt entitled to take</a:t>
            </a:r>
          </a:p>
          <a:p>
            <a:pPr eaLnBrk="1" hangingPunct="1"/>
            <a:r>
              <a:rPr lang="en-US" dirty="0">
                <a:latin typeface="Arial" charset="0"/>
              </a:rPr>
              <a:t>extra office supplies for home use, but this now extends to corporate data. An</a:t>
            </a:r>
          </a:p>
          <a:p>
            <a:pPr eaLnBrk="1" hangingPunct="1"/>
            <a:r>
              <a:rPr lang="en-US" dirty="0">
                <a:latin typeface="Arial" charset="0"/>
              </a:rPr>
              <a:t>example is that of a vice president of sales for a stock analysis firm who quit to go</a:t>
            </a:r>
          </a:p>
          <a:p>
            <a:pPr eaLnBrk="1" hangingPunct="1"/>
            <a:r>
              <a:rPr lang="en-US" dirty="0">
                <a:latin typeface="Arial" charset="0"/>
              </a:rPr>
              <a:t>to a competitor. Before she left, she copied the customer database to take with her.</a:t>
            </a:r>
          </a:p>
          <a:p>
            <a:pPr eaLnBrk="1" hangingPunct="1"/>
            <a:r>
              <a:rPr lang="en-US" dirty="0">
                <a:latin typeface="Arial" charset="0"/>
              </a:rPr>
              <a:t>The offender reported feeling no animus toward her former employee; she simply</a:t>
            </a:r>
          </a:p>
          <a:p>
            <a:pPr eaLnBrk="1" hangingPunct="1"/>
            <a:r>
              <a:rPr lang="en-US" dirty="0">
                <a:latin typeface="Arial" charset="0"/>
              </a:rPr>
              <a:t>wanted the data because it would be useful to her.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Although IDS and IPS facilities can be useful in countering insider attacks, other</a:t>
            </a:r>
          </a:p>
          <a:p>
            <a:pPr eaLnBrk="1" hangingPunct="1"/>
            <a:r>
              <a:rPr lang="en-US" dirty="0">
                <a:latin typeface="Arial" charset="0"/>
              </a:rPr>
              <a:t>more direct approaches are of higher priority. Examples include the following: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Enforce least privilege, only allowing access to the resources employees need</a:t>
            </a:r>
          </a:p>
          <a:p>
            <a:pPr eaLnBrk="1" hangingPunct="1"/>
            <a:r>
              <a:rPr lang="en-US" dirty="0">
                <a:latin typeface="Arial" charset="0"/>
              </a:rPr>
              <a:t>to do their job.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Set logs to see what users access and what commands they are entering.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Protect sensitive resources with strong authentication.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Upon termination, delete employee’s computer and network access.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Upon termination, make a mirror image of employee’s hard drive before</a:t>
            </a:r>
          </a:p>
          <a:p>
            <a:pPr eaLnBrk="1" hangingPunct="1"/>
            <a:r>
              <a:rPr lang="en-US" dirty="0">
                <a:latin typeface="Arial" charset="0"/>
              </a:rPr>
              <a:t>reissuing it. That evidence might be needed if your company information turns</a:t>
            </a:r>
          </a:p>
          <a:p>
            <a:pPr eaLnBrk="1" hangingPunct="1"/>
            <a:r>
              <a:rPr lang="en-US" dirty="0">
                <a:latin typeface="Arial" charset="0"/>
              </a:rPr>
              <a:t>up at a competitor.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86F43-C638-4415-AEF6-B1465AD217F8}" type="slidenum">
              <a:rPr lang="en-AU" smtClean="0">
                <a:latin typeface="Arial" charset="0"/>
                <a:cs typeface="Arial" charset="0"/>
              </a:rPr>
              <a:pPr/>
              <a:t>7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objective of the intruder is to gain access to a system or to increase the range</a:t>
            </a:r>
          </a:p>
          <a:p>
            <a:pPr eaLnBrk="1" hangingPunct="1"/>
            <a:r>
              <a:rPr lang="en-US" dirty="0">
                <a:latin typeface="Arial" charset="0"/>
              </a:rPr>
              <a:t>of privileges accessible on a system. Most initial attacks use system or software</a:t>
            </a:r>
          </a:p>
          <a:p>
            <a:pPr eaLnBrk="1" hangingPunct="1"/>
            <a:r>
              <a:rPr lang="en-US" dirty="0">
                <a:latin typeface="Arial" charset="0"/>
              </a:rPr>
              <a:t>vulnerabilities that allow a user to execute code that opens a back door into the</a:t>
            </a:r>
          </a:p>
          <a:p>
            <a:pPr eaLnBrk="1" hangingPunct="1"/>
            <a:r>
              <a:rPr lang="en-US" dirty="0">
                <a:latin typeface="Arial" charset="0"/>
              </a:rPr>
              <a:t>system. Intruders can get access to a system by exploiting attacks such as buffer</a:t>
            </a:r>
          </a:p>
          <a:p>
            <a:pPr eaLnBrk="1" hangingPunct="1"/>
            <a:r>
              <a:rPr lang="en-US" dirty="0">
                <a:latin typeface="Arial" charset="0"/>
              </a:rPr>
              <a:t>overflows on a program that runs with certain privileges. We examine such software</a:t>
            </a:r>
          </a:p>
          <a:p>
            <a:pPr eaLnBrk="1" hangingPunct="1"/>
            <a:r>
              <a:rPr lang="en-US" dirty="0">
                <a:latin typeface="Arial" charset="0"/>
              </a:rPr>
              <a:t>vulnerabilities in Part Two.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Alternatively, the intruder attempts to acquire information that should have</a:t>
            </a:r>
          </a:p>
          <a:p>
            <a:pPr eaLnBrk="1" hangingPunct="1"/>
            <a:r>
              <a:rPr lang="en-US" dirty="0">
                <a:latin typeface="Arial" charset="0"/>
              </a:rPr>
              <a:t>been protected. In some cases, this information is in the form of a user password.</a:t>
            </a:r>
          </a:p>
          <a:p>
            <a:pPr eaLnBrk="1" hangingPunct="1"/>
            <a:r>
              <a:rPr lang="en-US" dirty="0">
                <a:latin typeface="Arial" charset="0"/>
              </a:rPr>
              <a:t>With knowledge of some other user’s password, an intruder can log in to a system</a:t>
            </a:r>
          </a:p>
          <a:p>
            <a:pPr eaLnBrk="1" hangingPunct="1"/>
            <a:r>
              <a:rPr lang="en-US" dirty="0">
                <a:latin typeface="Arial" charset="0"/>
              </a:rPr>
              <a:t>and exercise all the privileges accorded to the legitimate user. Password guessing</a:t>
            </a:r>
          </a:p>
          <a:p>
            <a:pPr eaLnBrk="1" hangingPunct="1"/>
            <a:r>
              <a:rPr lang="en-US" dirty="0">
                <a:latin typeface="Arial" charset="0"/>
              </a:rPr>
              <a:t>and password acquisition techniques are discussed in Chapter 3 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following definitions from RFC 2828 (Internet Security Glossary) are relevant</a:t>
            </a:r>
          </a:p>
          <a:p>
            <a:pPr eaLnBrk="1" hangingPunct="1"/>
            <a:r>
              <a:rPr lang="en-US" dirty="0">
                <a:latin typeface="Arial" charset="0"/>
              </a:rPr>
              <a:t>to our discussion:</a:t>
            </a:r>
          </a:p>
          <a:p>
            <a:pPr eaLnBrk="1" hangingPunct="1"/>
            <a:endParaRPr lang="en-US" b="1" dirty="0">
              <a:latin typeface="Arial" charset="0"/>
            </a:endParaRPr>
          </a:p>
          <a:p>
            <a:pPr eaLnBrk="1" hangingPunct="1"/>
            <a:r>
              <a:rPr lang="en-US" b="1" dirty="0">
                <a:latin typeface="Arial" charset="0"/>
              </a:rPr>
              <a:t>Security Intrusion: A security event, or a combination of multiple security</a:t>
            </a:r>
          </a:p>
          <a:p>
            <a:pPr eaLnBrk="1" hangingPunct="1"/>
            <a:r>
              <a:rPr lang="en-US" dirty="0">
                <a:latin typeface="Arial" charset="0"/>
              </a:rPr>
              <a:t>events, that constitutes a security incident in which an intruder gains, or attempts</a:t>
            </a:r>
          </a:p>
          <a:p>
            <a:pPr eaLnBrk="1" hangingPunct="1"/>
            <a:r>
              <a:rPr lang="en-US" dirty="0">
                <a:latin typeface="Arial" charset="0"/>
              </a:rPr>
              <a:t>to gain, access to a system (or system resource) without having authorization</a:t>
            </a:r>
          </a:p>
          <a:p>
            <a:pPr eaLnBrk="1" hangingPunct="1"/>
            <a:r>
              <a:rPr lang="en-US" dirty="0">
                <a:latin typeface="Arial" charset="0"/>
              </a:rPr>
              <a:t>to do so.</a:t>
            </a:r>
          </a:p>
          <a:p>
            <a:pPr eaLnBrk="1" hangingPunct="1"/>
            <a:endParaRPr lang="en-US" b="1" dirty="0">
              <a:latin typeface="Arial" charset="0"/>
            </a:endParaRPr>
          </a:p>
          <a:p>
            <a:pPr eaLnBrk="1" hangingPunct="1"/>
            <a:r>
              <a:rPr lang="en-US" b="1" dirty="0">
                <a:latin typeface="Arial" charset="0"/>
              </a:rPr>
              <a:t>Intrusion Detection : A security service that monitors and analyzes</a:t>
            </a:r>
          </a:p>
          <a:p>
            <a:pPr eaLnBrk="1" hangingPunct="1"/>
            <a:r>
              <a:rPr lang="en-US" dirty="0">
                <a:latin typeface="Arial" charset="0"/>
              </a:rPr>
              <a:t>system events for the purpose of finding, and providing real-time or near</a:t>
            </a:r>
          </a:p>
          <a:p>
            <a:pPr eaLnBrk="1" hangingPunct="1"/>
            <a:r>
              <a:rPr lang="en-US" dirty="0">
                <a:latin typeface="Arial" charset="0"/>
              </a:rPr>
              <a:t>real-time warning of, attempts to access system resources in an unauthorized</a:t>
            </a:r>
          </a:p>
          <a:p>
            <a:pPr eaLnBrk="1" hangingPunct="1"/>
            <a:r>
              <a:rPr lang="en-US" dirty="0">
                <a:latin typeface="Arial" charset="0"/>
              </a:rPr>
              <a:t>manner.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7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9D797-873E-44D1-9495-8903BD83FFCA}" type="slidenum">
              <a:rPr lang="en-AU" smtClean="0">
                <a:latin typeface="Arial" charset="0"/>
                <a:cs typeface="Arial" charset="0"/>
              </a:rPr>
              <a:pPr/>
              <a:t>8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IDSs can be classified as follows: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Host-based IDS : Monitors the characteristics of a single host and the events</a:t>
            </a:r>
          </a:p>
          <a:p>
            <a:pPr eaLnBrk="1" hangingPunct="1"/>
            <a:r>
              <a:rPr lang="en-US" dirty="0">
                <a:latin typeface="Arial" charset="0"/>
              </a:rPr>
              <a:t>occurring within that host for suspicious activity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Network-based IDS : Monitors network traffic for particular network segments</a:t>
            </a:r>
          </a:p>
          <a:p>
            <a:pPr eaLnBrk="1" hangingPunct="1"/>
            <a:r>
              <a:rPr lang="en-US" dirty="0">
                <a:latin typeface="Arial" charset="0"/>
              </a:rPr>
              <a:t>or devices and analyzes network, transport, and application protocols</a:t>
            </a:r>
          </a:p>
          <a:p>
            <a:pPr eaLnBrk="1" hangingPunct="1"/>
            <a:r>
              <a:rPr lang="en-US" dirty="0">
                <a:latin typeface="Arial" charset="0"/>
              </a:rPr>
              <a:t>to identify suspicious activity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An IDS comprises three logical components: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Sensors: Sensors are responsible for collecting data. The input for a sensor</a:t>
            </a:r>
          </a:p>
          <a:p>
            <a:pPr eaLnBrk="1" hangingPunct="1"/>
            <a:r>
              <a:rPr lang="en-US" dirty="0">
                <a:latin typeface="Arial" charset="0"/>
              </a:rPr>
              <a:t>may be any part of a system that could contain evidence of an intrusion. Types</a:t>
            </a:r>
          </a:p>
          <a:p>
            <a:pPr eaLnBrk="1" hangingPunct="1"/>
            <a:r>
              <a:rPr lang="en-US" dirty="0">
                <a:latin typeface="Arial" charset="0"/>
              </a:rPr>
              <a:t>of input to a sensor includes network packets, log files, and system call traces.</a:t>
            </a:r>
          </a:p>
          <a:p>
            <a:pPr eaLnBrk="1" hangingPunct="1"/>
            <a:r>
              <a:rPr lang="en-US" dirty="0">
                <a:latin typeface="Arial" charset="0"/>
              </a:rPr>
              <a:t>Sensors collect and forward this information to the analyzer.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Analyzers: Analyzers receive input from one or more sensors or from other</a:t>
            </a:r>
          </a:p>
          <a:p>
            <a:pPr eaLnBrk="1" hangingPunct="1"/>
            <a:r>
              <a:rPr lang="en-US" dirty="0">
                <a:latin typeface="Arial" charset="0"/>
              </a:rPr>
              <a:t>analyzers. The analyzer is responsible for determining if an intrusion has</a:t>
            </a:r>
          </a:p>
          <a:p>
            <a:pPr eaLnBrk="1" hangingPunct="1"/>
            <a:r>
              <a:rPr lang="en-US" dirty="0">
                <a:latin typeface="Arial" charset="0"/>
              </a:rPr>
              <a:t>occurred. The output of this component is an indication that an intrusion has</a:t>
            </a:r>
          </a:p>
          <a:p>
            <a:pPr eaLnBrk="1" hangingPunct="1"/>
            <a:r>
              <a:rPr lang="en-US" dirty="0">
                <a:latin typeface="Arial" charset="0"/>
              </a:rPr>
              <a:t>occurred. The output may include evidence supporting the conclusion that an</a:t>
            </a:r>
          </a:p>
          <a:p>
            <a:pPr eaLnBrk="1" hangingPunct="1"/>
            <a:r>
              <a:rPr lang="en-US" dirty="0">
                <a:latin typeface="Arial" charset="0"/>
              </a:rPr>
              <a:t>intrusion occurred. The analyzer may provide guidance about what actions to</a:t>
            </a:r>
          </a:p>
          <a:p>
            <a:pPr eaLnBrk="1" hangingPunct="1"/>
            <a:r>
              <a:rPr lang="en-US" dirty="0">
                <a:latin typeface="Arial" charset="0"/>
              </a:rPr>
              <a:t>take as a result of the intrusion.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latin typeface="Arial" charset="0"/>
              </a:rPr>
              <a:t>User interface: The user interface to an IDS enables a user to view output</a:t>
            </a:r>
          </a:p>
          <a:p>
            <a:pPr eaLnBrk="1" hangingPunct="1"/>
            <a:r>
              <a:rPr lang="en-US" dirty="0">
                <a:latin typeface="Arial" charset="0"/>
              </a:rPr>
              <a:t>from the system or control the behavior of the system. In some systems, the</a:t>
            </a:r>
          </a:p>
          <a:p>
            <a:pPr eaLnBrk="1" hangingPunct="1"/>
            <a:r>
              <a:rPr lang="en-US" dirty="0">
                <a:latin typeface="Arial" charset="0"/>
              </a:rPr>
              <a:t>user interface may equate to a manager, director, or console component.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2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BB85A-9677-4672-97BB-581888EAA8DD}" type="slidenum">
              <a:rPr lang="en-AU" smtClean="0">
                <a:latin typeface="Arial" charset="0"/>
                <a:cs typeface="Arial" charset="0"/>
              </a:rPr>
              <a:pPr/>
              <a:t>9</a:t>
            </a:fld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Authentication facilities, access control facilities, and firewalls all play a role in</a:t>
            </a:r>
          </a:p>
          <a:p>
            <a:pPr eaLnBrk="1" hangingPunct="1"/>
            <a:r>
              <a:rPr lang="en-US" dirty="0">
                <a:latin typeface="Arial" charset="0"/>
              </a:rPr>
              <a:t>countering intrusions. Another line of defense is intrusion detection, and this has</a:t>
            </a:r>
          </a:p>
          <a:p>
            <a:pPr eaLnBrk="1" hangingPunct="1"/>
            <a:r>
              <a:rPr lang="en-US" dirty="0">
                <a:latin typeface="Arial" charset="0"/>
              </a:rPr>
              <a:t>been the focus of much research in recent years. This interest is motivated by a</a:t>
            </a:r>
          </a:p>
          <a:p>
            <a:pPr eaLnBrk="1" hangingPunct="1"/>
            <a:r>
              <a:rPr lang="en-US" dirty="0">
                <a:latin typeface="Arial" charset="0"/>
              </a:rPr>
              <a:t>number of considerations, including the following:</a:t>
            </a:r>
          </a:p>
          <a:p>
            <a:pPr eaLnBrk="1" hangingPunct="1"/>
            <a:endParaRPr lang="en-US" b="1" dirty="0">
              <a:latin typeface="Arial" charset="0"/>
            </a:endParaRPr>
          </a:p>
          <a:p>
            <a:pPr eaLnBrk="1" hangingPunct="1"/>
            <a:r>
              <a:rPr lang="en-US" b="1" dirty="0">
                <a:latin typeface="Arial" charset="0"/>
              </a:rPr>
              <a:t>1. If an intrusion is detected quickly enough, the intruder can be identified and</a:t>
            </a:r>
          </a:p>
          <a:p>
            <a:pPr eaLnBrk="1" hangingPunct="1"/>
            <a:r>
              <a:rPr lang="en-US" dirty="0">
                <a:latin typeface="Arial" charset="0"/>
              </a:rPr>
              <a:t>ejected from the system before any damage is done or any data are compromised.</a:t>
            </a:r>
          </a:p>
          <a:p>
            <a:pPr eaLnBrk="1" hangingPunct="1"/>
            <a:r>
              <a:rPr lang="en-US" dirty="0">
                <a:latin typeface="Arial" charset="0"/>
              </a:rPr>
              <a:t>Even if the detection is not sufficiently timely to preempt the intruder,</a:t>
            </a:r>
          </a:p>
          <a:p>
            <a:pPr eaLnBrk="1" hangingPunct="1"/>
            <a:r>
              <a:rPr lang="en-US" dirty="0">
                <a:latin typeface="Arial" charset="0"/>
              </a:rPr>
              <a:t>the sooner that the intrusion is detected, the less the amount of damage and</a:t>
            </a:r>
          </a:p>
          <a:p>
            <a:pPr eaLnBrk="1" hangingPunct="1"/>
            <a:r>
              <a:rPr lang="en-US" dirty="0">
                <a:latin typeface="Arial" charset="0"/>
              </a:rPr>
              <a:t>the more quickly that recovery can be achieved.</a:t>
            </a:r>
          </a:p>
          <a:p>
            <a:pPr eaLnBrk="1" hangingPunct="1"/>
            <a:endParaRPr lang="en-US" b="1" dirty="0">
              <a:latin typeface="Arial" charset="0"/>
            </a:endParaRPr>
          </a:p>
          <a:p>
            <a:pPr eaLnBrk="1" hangingPunct="1"/>
            <a:r>
              <a:rPr lang="en-US" b="1" dirty="0">
                <a:latin typeface="Arial" charset="0"/>
              </a:rPr>
              <a:t>2. An effective IDS can serve as a deterrent, thus acting to prevent intrusions.</a:t>
            </a:r>
          </a:p>
          <a:p>
            <a:pPr eaLnBrk="1" hangingPunct="1"/>
            <a:endParaRPr lang="en-US" b="1" dirty="0">
              <a:latin typeface="Arial" charset="0"/>
            </a:endParaRPr>
          </a:p>
          <a:p>
            <a:pPr eaLnBrk="1" hangingPunct="1"/>
            <a:r>
              <a:rPr lang="en-US" b="1" dirty="0">
                <a:latin typeface="Arial" charset="0"/>
              </a:rPr>
              <a:t>3. Intrusion detection enables the collection of information about intrusion techniques</a:t>
            </a:r>
          </a:p>
          <a:p>
            <a:pPr eaLnBrk="1" hangingPunct="1"/>
            <a:r>
              <a:rPr lang="en-US" dirty="0">
                <a:latin typeface="Arial" charset="0"/>
              </a:rPr>
              <a:t>that can be used to strengthen intrusion prevention measures.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Intrusion detection is based on the assumption that the behavior of the intruder</a:t>
            </a:r>
          </a:p>
          <a:p>
            <a:pPr eaLnBrk="1" hangingPunct="1"/>
            <a:r>
              <a:rPr lang="en-US" dirty="0">
                <a:latin typeface="Arial" charset="0"/>
              </a:rPr>
              <a:t>differs from that of a legitimate user in ways that can be quantified. Of course, we</a:t>
            </a:r>
          </a:p>
          <a:p>
            <a:pPr eaLnBrk="1" hangingPunct="1"/>
            <a:r>
              <a:rPr lang="en-US" dirty="0">
                <a:latin typeface="Arial" charset="0"/>
              </a:rPr>
              <a:t>cannot expect that there will be a crisp, exact distinction between an attack by an</a:t>
            </a:r>
          </a:p>
          <a:p>
            <a:pPr eaLnBrk="1" hangingPunct="1"/>
            <a:r>
              <a:rPr lang="en-US" dirty="0">
                <a:latin typeface="Arial" charset="0"/>
              </a:rPr>
              <a:t>intruder and the normal use of resources by an authorized user. Rather, we must</a:t>
            </a:r>
          </a:p>
          <a:p>
            <a:pPr eaLnBrk="1" hangingPunct="1"/>
            <a:r>
              <a:rPr lang="en-US" dirty="0">
                <a:latin typeface="Arial" charset="0"/>
              </a:rPr>
              <a:t>expect that there will be some overlap.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Figure 8.1 suggests, in abstract terms, the nature of the task confronting the</a:t>
            </a:r>
          </a:p>
          <a:p>
            <a:pPr eaLnBrk="1" hangingPunct="1"/>
            <a:r>
              <a:rPr lang="en-US" dirty="0">
                <a:latin typeface="Arial" charset="0"/>
              </a:rPr>
              <a:t>designer of an IDS. Although the typical behavior of an intruder differs from the</a:t>
            </a:r>
          </a:p>
          <a:p>
            <a:pPr eaLnBrk="1" hangingPunct="1"/>
            <a:r>
              <a:rPr lang="en-US" dirty="0">
                <a:latin typeface="Arial" charset="0"/>
              </a:rPr>
              <a:t>typical behavior of an authorized user, there is an overlap in these behaviors. Thus,</a:t>
            </a:r>
          </a:p>
          <a:p>
            <a:pPr eaLnBrk="1" hangingPunct="1"/>
            <a:r>
              <a:rPr lang="en-US" dirty="0">
                <a:latin typeface="Arial" charset="0"/>
              </a:rPr>
              <a:t>a loose interpretation of intruder behavior, which will catch more intruders, will</a:t>
            </a:r>
          </a:p>
          <a:p>
            <a:pPr eaLnBrk="1" hangingPunct="1"/>
            <a:r>
              <a:rPr lang="en-US" dirty="0">
                <a:latin typeface="Arial" charset="0"/>
              </a:rPr>
              <a:t>also lead to a number of </a:t>
            </a:r>
            <a:r>
              <a:rPr lang="en-US" b="1" dirty="0">
                <a:latin typeface="Arial" charset="0"/>
              </a:rPr>
              <a:t>false positives , or authorized users identified as intruders.</a:t>
            </a:r>
          </a:p>
          <a:p>
            <a:pPr eaLnBrk="1" hangingPunct="1"/>
            <a:r>
              <a:rPr lang="en-US" dirty="0">
                <a:latin typeface="Arial" charset="0"/>
              </a:rPr>
              <a:t>On the other hand, an attempt to limit false positives by a tight interpretation of</a:t>
            </a:r>
          </a:p>
          <a:p>
            <a:pPr eaLnBrk="1" hangingPunct="1"/>
            <a:r>
              <a:rPr lang="en-US" dirty="0">
                <a:latin typeface="Arial" charset="0"/>
              </a:rPr>
              <a:t>intruder behavior will lead to an increase in </a:t>
            </a:r>
            <a:r>
              <a:rPr lang="en-US" b="1" dirty="0">
                <a:latin typeface="Arial" charset="0"/>
              </a:rPr>
              <a:t>false negatives , or intruders not identified</a:t>
            </a:r>
          </a:p>
          <a:p>
            <a:pPr eaLnBrk="1" hangingPunct="1"/>
            <a:r>
              <a:rPr lang="en-US" dirty="0">
                <a:latin typeface="Arial" charset="0"/>
              </a:rPr>
              <a:t>as intruders. Thus, there is an element of compromise and art in the practice of</a:t>
            </a:r>
          </a:p>
          <a:p>
            <a:pPr eaLnBrk="1" hangingPunct="1"/>
            <a:r>
              <a:rPr lang="en-US" dirty="0">
                <a:latin typeface="Arial" charset="0"/>
              </a:rPr>
              <a:t>intrusion detection.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In Anderson’s study [ANDE80], it was postulated that one could, with reasonable</a:t>
            </a:r>
          </a:p>
          <a:p>
            <a:pPr eaLnBrk="1" hangingPunct="1"/>
            <a:r>
              <a:rPr lang="en-US" dirty="0">
                <a:latin typeface="Arial" charset="0"/>
              </a:rPr>
              <a:t>confidence, distinguish between a masquerader and a legitimate user. Patterns</a:t>
            </a:r>
          </a:p>
          <a:p>
            <a:pPr eaLnBrk="1" hangingPunct="1"/>
            <a:r>
              <a:rPr lang="en-US" dirty="0">
                <a:latin typeface="Arial" charset="0"/>
              </a:rPr>
              <a:t>of legitimate user behavior can be established by observing past history, and significant</a:t>
            </a:r>
          </a:p>
          <a:p>
            <a:pPr eaLnBrk="1" hangingPunct="1"/>
            <a:r>
              <a:rPr lang="en-US" dirty="0">
                <a:latin typeface="Arial" charset="0"/>
              </a:rPr>
              <a:t>deviation from such patterns can be detected. Anderson suggests that the task</a:t>
            </a:r>
          </a:p>
          <a:p>
            <a:pPr eaLnBrk="1" hangingPunct="1"/>
            <a:r>
              <a:rPr lang="en-US" dirty="0">
                <a:latin typeface="Arial" charset="0"/>
              </a:rPr>
              <a:t>of detecting a misfeasor (legitimate user performing in an unauthorized fashion) is</a:t>
            </a:r>
          </a:p>
          <a:p>
            <a:pPr eaLnBrk="1" hangingPunct="1"/>
            <a:r>
              <a:rPr lang="en-US" dirty="0">
                <a:latin typeface="Arial" charset="0"/>
              </a:rPr>
              <a:t>more difficult, in that the distinction between abnormal and normal behavior may</a:t>
            </a:r>
          </a:p>
          <a:p>
            <a:pPr eaLnBrk="1" hangingPunct="1"/>
            <a:r>
              <a:rPr lang="en-US" dirty="0">
                <a:latin typeface="Arial" charset="0"/>
              </a:rPr>
              <a:t>be small. Anderson concluded that such violations would be undetectable solely</a:t>
            </a:r>
          </a:p>
          <a:p>
            <a:pPr eaLnBrk="1" hangingPunct="1"/>
            <a:r>
              <a:rPr lang="en-US" dirty="0">
                <a:latin typeface="Arial" charset="0"/>
              </a:rPr>
              <a:t>through the search for anomalous behavior. However, misfeasor behavior might</a:t>
            </a:r>
          </a:p>
          <a:p>
            <a:pPr eaLnBrk="1" hangingPunct="1"/>
            <a:r>
              <a:rPr lang="en-US" dirty="0">
                <a:latin typeface="Arial" charset="0"/>
              </a:rPr>
              <a:t>nevertheless be detectable by intelligent definition of the class of conditions that</a:t>
            </a:r>
          </a:p>
          <a:p>
            <a:pPr eaLnBrk="1" hangingPunct="1"/>
            <a:r>
              <a:rPr lang="en-US" dirty="0">
                <a:latin typeface="Arial" charset="0"/>
              </a:rPr>
              <a:t>suggest unauthorized use. Finally, the detection of the clandestine user was felt to</a:t>
            </a:r>
          </a:p>
          <a:p>
            <a:pPr eaLnBrk="1" hangingPunct="1"/>
            <a:r>
              <a:rPr lang="en-US" dirty="0">
                <a:latin typeface="Arial" charset="0"/>
              </a:rPr>
              <a:t>be beyond the scope of purely automated techniques. These observations, which</a:t>
            </a:r>
          </a:p>
          <a:p>
            <a:pPr eaLnBrk="1" hangingPunct="1"/>
            <a:r>
              <a:rPr lang="en-US" dirty="0">
                <a:latin typeface="Arial" charset="0"/>
              </a:rPr>
              <a:t>were made in 1980, remain true today.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7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2133600"/>
            <a:ext cx="4419600" cy="4724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4724400" cy="47244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43200"/>
            <a:ext cx="4343400" cy="3810000"/>
          </a:xfrm>
          <a:prstGeom prst="rect">
            <a:avLst/>
          </a:prstGeom>
          <a:solidFill>
            <a:srgbClr val="002E6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1"/>
            <a:ext cx="8610600" cy="1470025"/>
          </a:xfrm>
        </p:spPr>
        <p:txBody>
          <a:bodyPr/>
          <a:lstStyle>
            <a:lvl1pPr>
              <a:defRPr>
                <a:solidFill>
                  <a:srgbClr val="002E6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3276601"/>
            <a:ext cx="4724400" cy="2590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6" name="Straight Connector 1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D1916-EE7E-45F5-B436-4C5701A63A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51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81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81201"/>
            <a:ext cx="9144000" cy="1295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38388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002E6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382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19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lIns="91435" tIns="45718" rIns="91435" bIns="45718"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pic>
        <p:nvPicPr>
          <p:cNvPr id="4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6"/>
            <a:ext cx="5638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03559-8231-B44F-AE9F-09E47266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607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179513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0"/>
              <a:ext cx="9144000" cy="161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5715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632B-01A0-AB4B-80E6-6A24D9F8F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6" name="Straight Connector 7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9" name="Straight Connector 10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algn="r"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8" name="Straight Connector 10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1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65E89-C6BB-431B-9DF6-BF31744119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402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7A8E5-2E94-4147-A655-69D0F1EC0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8249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0476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5" r:id="rId5"/>
    <p:sldLayoutId id="2147483841" r:id="rId6"/>
    <p:sldLayoutId id="2147483844" r:id="rId7"/>
    <p:sldLayoutId id="2147483845" r:id="rId8"/>
    <p:sldLayoutId id="2147483846" r:id="rId9"/>
    <p:sldLayoutId id="2147483847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png"/><Relationship Id="rId4" Type="http://schemas.openxmlformats.org/officeDocument/2006/relationships/package" Target="../embeddings/Microsoft_Word_Document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685801"/>
            <a:ext cx="9144000" cy="1470025"/>
          </a:xfrm>
        </p:spPr>
        <p:txBody>
          <a:bodyPr/>
          <a:lstStyle/>
          <a:p>
            <a:r>
              <a:rPr lang="en-US" dirty="0"/>
              <a:t>Lecture 6</a:t>
            </a:r>
            <a:br>
              <a:rPr lang="en-US" dirty="0"/>
            </a:br>
            <a:r>
              <a:rPr lang="en-US" dirty="0"/>
              <a:t>Network Security - Technologies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39212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modified from slides of </a:t>
            </a:r>
            <a:r>
              <a:rPr lang="en-US" sz="2000" dirty="0" err="1"/>
              <a:t>Lawrie</a:t>
            </a:r>
            <a:r>
              <a:rPr lang="en-US" sz="2000" dirty="0"/>
              <a:t> Brown</a:t>
            </a:r>
            <a:endParaRPr lang="en-AU" sz="2000" dirty="0"/>
          </a:p>
        </p:txBody>
      </p:sp>
      <p:pic>
        <p:nvPicPr>
          <p:cNvPr id="5" name="Picture 4" descr="Computer Security 2 Book Front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420888"/>
            <a:ext cx="2880320" cy="38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IDS</a:t>
            </a:r>
          </a:p>
        </p:txBody>
      </p:sp>
      <p:sp>
        <p:nvSpPr>
          <p:cNvPr id="2334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 specialized layer of security software to vulnerable or sensitive systems</a:t>
            </a:r>
          </a:p>
          <a:p>
            <a:pPr lvl="1"/>
            <a:endParaRPr lang="en-US" dirty="0"/>
          </a:p>
          <a:p>
            <a:r>
              <a:rPr lang="en-US" dirty="0"/>
              <a:t>monitors activity to detect suspicious behavior</a:t>
            </a:r>
          </a:p>
          <a:p>
            <a:pPr lvl="1"/>
            <a:r>
              <a:rPr lang="en-US" dirty="0"/>
              <a:t>primary purpose is to detect intrusions, log suspicious events, and send alerts</a:t>
            </a:r>
          </a:p>
          <a:p>
            <a:pPr lvl="1"/>
            <a:r>
              <a:rPr lang="en-US" dirty="0"/>
              <a:t>can detect both external and internal intrusions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723544"/>
            <a:ext cx="2057400" cy="2134456"/>
          </a:xfrm>
          <a:prstGeom prst="rect">
            <a:avLst/>
          </a:prstGeom>
          <a:scene3d>
            <a:camera prst="orthographicFront">
              <a:rot lat="0" lon="101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88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IDS Approaches to Intrusion Detection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1389530"/>
          </a:xfrm>
        </p:spPr>
        <p:txBody>
          <a:bodyPr/>
          <a:lstStyle/>
          <a:p>
            <a:r>
              <a:rPr lang="en-US" dirty="0"/>
              <a:t>anomaly detection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Collecting behavior of users and analyze them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1000" y="3124200"/>
            <a:ext cx="4042792" cy="3523129"/>
          </a:xfrm>
        </p:spPr>
        <p:txBody>
          <a:bodyPr/>
          <a:lstStyle/>
          <a:p>
            <a:r>
              <a:rPr lang="en-US" dirty="0"/>
              <a:t>threshold detection</a:t>
            </a:r>
          </a:p>
          <a:p>
            <a:pPr lvl="1"/>
            <a:r>
              <a:rPr lang="en-US" dirty="0"/>
              <a:t>involves counting the number of occurrences of a specific event type over an interval of time</a:t>
            </a:r>
          </a:p>
          <a:p>
            <a:pPr lvl="1"/>
            <a:endParaRPr lang="en-US" dirty="0"/>
          </a:p>
          <a:p>
            <a:r>
              <a:rPr lang="en-US" dirty="0"/>
              <a:t>profile based</a:t>
            </a:r>
          </a:p>
          <a:p>
            <a:pPr lvl="1"/>
            <a:r>
              <a:rPr lang="en-US" dirty="0"/>
              <a:t>profile of the activity of each user is developed and used to detect changes in the behavior of individual accounts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signature detection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4065592" cy="3523129"/>
          </a:xfrm>
        </p:spPr>
        <p:txBody>
          <a:bodyPr/>
          <a:lstStyle/>
          <a:p>
            <a:r>
              <a:rPr lang="en-US" dirty="0"/>
              <a:t>involves an attempt to define a set of rules or attack patterns that can be used to decide that a given behavior is that of an intruder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999759"/>
            <a:ext cx="1600200" cy="1394114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32382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IDS: Audit Records</a:t>
            </a:r>
          </a:p>
        </p:txBody>
      </p:sp>
      <p:sp>
        <p:nvSpPr>
          <p:cNvPr id="6" name="Freeform 5"/>
          <p:cNvSpPr/>
          <p:nvPr/>
        </p:nvSpPr>
        <p:spPr>
          <a:xfrm>
            <a:off x="533400" y="1432084"/>
            <a:ext cx="8077200" cy="1975543"/>
          </a:xfrm>
          <a:custGeom>
            <a:avLst/>
            <a:gdLst>
              <a:gd name="connsiteX0" fmla="*/ 0 w 8077200"/>
              <a:gd name="connsiteY0" fmla="*/ 0 h 1975543"/>
              <a:gd name="connsiteX1" fmla="*/ 8077200 w 8077200"/>
              <a:gd name="connsiteY1" fmla="*/ 0 h 1975543"/>
              <a:gd name="connsiteX2" fmla="*/ 8077200 w 8077200"/>
              <a:gd name="connsiteY2" fmla="*/ 1975543 h 1975543"/>
              <a:gd name="connsiteX3" fmla="*/ 0 w 8077200"/>
              <a:gd name="connsiteY3" fmla="*/ 1975543 h 1975543"/>
              <a:gd name="connsiteX4" fmla="*/ 0 w 8077200"/>
              <a:gd name="connsiteY4" fmla="*/ 0 h 19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7200" h="1975543">
                <a:moveTo>
                  <a:pt x="0" y="0"/>
                </a:moveTo>
                <a:lnTo>
                  <a:pt x="8077200" y="0"/>
                </a:lnTo>
                <a:lnTo>
                  <a:pt x="8077200" y="1975543"/>
                </a:lnTo>
                <a:lnTo>
                  <a:pt x="0" y="19755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6880" tIns="374904" rIns="626880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/>
              <a:t>multiuser operating systems include accounting software that collects information on user activity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/>
              <a:t>advantage is that no additional collection software is needed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/>
              <a:t>disadvantage is that records may not contain the needed information or in a convenient form</a:t>
            </a:r>
          </a:p>
        </p:txBody>
      </p:sp>
      <p:sp>
        <p:nvSpPr>
          <p:cNvPr id="7" name="Freeform 6"/>
          <p:cNvSpPr/>
          <p:nvPr/>
        </p:nvSpPr>
        <p:spPr>
          <a:xfrm>
            <a:off x="990601" y="1124744"/>
            <a:ext cx="2547427" cy="560880"/>
          </a:xfrm>
          <a:custGeom>
            <a:avLst/>
            <a:gdLst>
              <a:gd name="connsiteX0" fmla="*/ 0 w 2547427"/>
              <a:gd name="connsiteY0" fmla="*/ 93482 h 560880"/>
              <a:gd name="connsiteX1" fmla="*/ 93482 w 2547427"/>
              <a:gd name="connsiteY1" fmla="*/ 0 h 560880"/>
              <a:gd name="connsiteX2" fmla="*/ 2453945 w 2547427"/>
              <a:gd name="connsiteY2" fmla="*/ 0 h 560880"/>
              <a:gd name="connsiteX3" fmla="*/ 2547427 w 2547427"/>
              <a:gd name="connsiteY3" fmla="*/ 93482 h 560880"/>
              <a:gd name="connsiteX4" fmla="*/ 2547427 w 2547427"/>
              <a:gd name="connsiteY4" fmla="*/ 467398 h 560880"/>
              <a:gd name="connsiteX5" fmla="*/ 2453945 w 2547427"/>
              <a:gd name="connsiteY5" fmla="*/ 560880 h 560880"/>
              <a:gd name="connsiteX6" fmla="*/ 93482 w 2547427"/>
              <a:gd name="connsiteY6" fmla="*/ 560880 h 560880"/>
              <a:gd name="connsiteX7" fmla="*/ 0 w 2547427"/>
              <a:gd name="connsiteY7" fmla="*/ 467398 h 560880"/>
              <a:gd name="connsiteX8" fmla="*/ 0 w 2547427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7427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2453945" y="0"/>
                </a:lnTo>
                <a:cubicBezTo>
                  <a:pt x="2505574" y="0"/>
                  <a:pt x="2547427" y="41853"/>
                  <a:pt x="2547427" y="93482"/>
                </a:cubicBezTo>
                <a:lnTo>
                  <a:pt x="2547427" y="467398"/>
                </a:lnTo>
                <a:cubicBezTo>
                  <a:pt x="2547427" y="519027"/>
                  <a:pt x="2505574" y="560880"/>
                  <a:pt x="2453945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089" tIns="27380" rIns="241089" bIns="27380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i="0" kern="1200" dirty="0">
                <a:solidFill>
                  <a:schemeClr val="bg1"/>
                </a:solidFill>
              </a:rPr>
              <a:t>native audit records</a:t>
            </a:r>
          </a:p>
        </p:txBody>
      </p:sp>
      <p:sp>
        <p:nvSpPr>
          <p:cNvPr id="8" name="Freeform 7"/>
          <p:cNvSpPr/>
          <p:nvPr/>
        </p:nvSpPr>
        <p:spPr>
          <a:xfrm>
            <a:off x="533400" y="3864330"/>
            <a:ext cx="8077200" cy="2214450"/>
          </a:xfrm>
          <a:custGeom>
            <a:avLst/>
            <a:gdLst>
              <a:gd name="connsiteX0" fmla="*/ 0 w 8077200"/>
              <a:gd name="connsiteY0" fmla="*/ 0 h 2214450"/>
              <a:gd name="connsiteX1" fmla="*/ 8077200 w 8077200"/>
              <a:gd name="connsiteY1" fmla="*/ 0 h 2214450"/>
              <a:gd name="connsiteX2" fmla="*/ 8077200 w 8077200"/>
              <a:gd name="connsiteY2" fmla="*/ 2214450 h 2214450"/>
              <a:gd name="connsiteX3" fmla="*/ 0 w 8077200"/>
              <a:gd name="connsiteY3" fmla="*/ 2214450 h 2214450"/>
              <a:gd name="connsiteX4" fmla="*/ 0 w 8077200"/>
              <a:gd name="connsiteY4" fmla="*/ 0 h 22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7200" h="2214450">
                <a:moveTo>
                  <a:pt x="0" y="0"/>
                </a:moveTo>
                <a:lnTo>
                  <a:pt x="8077200" y="0"/>
                </a:lnTo>
                <a:lnTo>
                  <a:pt x="8077200" y="2214450"/>
                </a:lnTo>
                <a:lnTo>
                  <a:pt x="0" y="2214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6880" tIns="374904" rIns="626880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/>
              <a:t>collection facility that generates records containing only information required by the IDS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/>
              <a:t>advantage is that it could be made vendor independent and ported to a variety of systems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/>
              <a:t>disadvantage is the extra overhead of having, in effect, two accounting packages running on a machine</a:t>
            </a:r>
          </a:p>
        </p:txBody>
      </p:sp>
      <p:sp>
        <p:nvSpPr>
          <p:cNvPr id="9" name="Freeform 8"/>
          <p:cNvSpPr/>
          <p:nvPr/>
        </p:nvSpPr>
        <p:spPr>
          <a:xfrm>
            <a:off x="937260" y="3583890"/>
            <a:ext cx="3488203" cy="560880"/>
          </a:xfrm>
          <a:custGeom>
            <a:avLst/>
            <a:gdLst>
              <a:gd name="connsiteX0" fmla="*/ 0 w 3488203"/>
              <a:gd name="connsiteY0" fmla="*/ 93482 h 560880"/>
              <a:gd name="connsiteX1" fmla="*/ 93482 w 3488203"/>
              <a:gd name="connsiteY1" fmla="*/ 0 h 560880"/>
              <a:gd name="connsiteX2" fmla="*/ 3394721 w 3488203"/>
              <a:gd name="connsiteY2" fmla="*/ 0 h 560880"/>
              <a:gd name="connsiteX3" fmla="*/ 3488203 w 3488203"/>
              <a:gd name="connsiteY3" fmla="*/ 93482 h 560880"/>
              <a:gd name="connsiteX4" fmla="*/ 3488203 w 3488203"/>
              <a:gd name="connsiteY4" fmla="*/ 467398 h 560880"/>
              <a:gd name="connsiteX5" fmla="*/ 3394721 w 3488203"/>
              <a:gd name="connsiteY5" fmla="*/ 560880 h 560880"/>
              <a:gd name="connsiteX6" fmla="*/ 93482 w 3488203"/>
              <a:gd name="connsiteY6" fmla="*/ 560880 h 560880"/>
              <a:gd name="connsiteX7" fmla="*/ 0 w 3488203"/>
              <a:gd name="connsiteY7" fmla="*/ 467398 h 560880"/>
              <a:gd name="connsiteX8" fmla="*/ 0 w 348820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820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3394721" y="0"/>
                </a:lnTo>
                <a:cubicBezTo>
                  <a:pt x="3446350" y="0"/>
                  <a:pt x="3488203" y="41853"/>
                  <a:pt x="3488203" y="93482"/>
                </a:cubicBezTo>
                <a:lnTo>
                  <a:pt x="3488203" y="467398"/>
                </a:lnTo>
                <a:cubicBezTo>
                  <a:pt x="3488203" y="519027"/>
                  <a:pt x="3446350" y="560880"/>
                  <a:pt x="339472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089" tIns="27380" rIns="241089" bIns="27380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i="0" kern="1200" dirty="0">
                <a:solidFill>
                  <a:schemeClr val="bg1"/>
                </a:solidFill>
              </a:rPr>
              <a:t>detection-specific audit record</a:t>
            </a:r>
          </a:p>
        </p:txBody>
      </p:sp>
    </p:spTree>
    <p:extLst>
      <p:ext uri="{BB962C8B-B14F-4D97-AF65-F5344CB8AC3E}">
        <p14:creationId xmlns:p14="http://schemas.microsoft.com/office/powerpoint/2010/main" val="100400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77" name="Picture 5" descr="f2.pdf"/>
          <p:cNvPicPr>
            <a:picLocks noChangeAspect="1"/>
          </p:cNvPicPr>
          <p:nvPr/>
        </p:nvPicPr>
        <p:blipFill>
          <a:blip r:embed="rId3"/>
          <a:srcRect l="2727" t="5882" b="5882"/>
          <a:stretch>
            <a:fillRect/>
          </a:stretch>
        </p:blipFill>
        <p:spPr bwMode="auto">
          <a:xfrm>
            <a:off x="228600" y="1181298"/>
            <a:ext cx="8686800" cy="62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91200" y="381000"/>
            <a:ext cx="3048000" cy="2667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Host-Based IDS</a:t>
            </a:r>
          </a:p>
        </p:txBody>
      </p:sp>
    </p:spTree>
    <p:extLst>
      <p:ext uri="{BB962C8B-B14F-4D97-AF65-F5344CB8AC3E}">
        <p14:creationId xmlns:p14="http://schemas.microsoft.com/office/powerpoint/2010/main" val="3925566187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5" name="Picture 5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7508" y="260648"/>
            <a:ext cx="152702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Network-Based IDS (NIDS)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monitors traffic at selected points on a network</a:t>
            </a:r>
          </a:p>
          <a:p>
            <a:pPr lvl="0"/>
            <a:r>
              <a:rPr lang="en-US" sz="2800" dirty="0"/>
              <a:t>examines traffic packet by packet in real or close to real time</a:t>
            </a:r>
          </a:p>
          <a:p>
            <a:pPr lvl="0"/>
            <a:r>
              <a:rPr lang="en-US" sz="2800" dirty="0"/>
              <a:t>may examine network, transport, and/or application-level protocol activity</a:t>
            </a:r>
          </a:p>
          <a:p>
            <a:pPr lvl="0"/>
            <a:r>
              <a:rPr lang="en-US" sz="2800" dirty="0"/>
              <a:t>comprised of a number of sensors, one or more servers for NIDS management functions, and one or more management consoles for the human interface</a:t>
            </a:r>
          </a:p>
          <a:p>
            <a:pPr lvl="0"/>
            <a:r>
              <a:rPr lang="en-US" sz="2800" dirty="0"/>
              <a:t>analysis of traffic patterns may be done at the sensor, the management server or a combination of the two</a:t>
            </a:r>
          </a:p>
        </p:txBody>
      </p:sp>
    </p:spTree>
    <p:extLst>
      <p:ext uri="{BB962C8B-B14F-4D97-AF65-F5344CB8AC3E}">
        <p14:creationId xmlns:p14="http://schemas.microsoft.com/office/powerpoint/2010/main" val="4774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NIDS Sensor Deployment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295401"/>
            <a:ext cx="4690864" cy="4830763"/>
          </a:xfrm>
        </p:spPr>
        <p:txBody>
          <a:bodyPr/>
          <a:lstStyle/>
          <a:p>
            <a:r>
              <a:rPr lang="en-US" dirty="0"/>
              <a:t>inline sensor</a:t>
            </a:r>
          </a:p>
          <a:p>
            <a:pPr lvl="1"/>
            <a:r>
              <a:rPr lang="en-US" dirty="0"/>
              <a:t>inserted into a network segment so that the traffic that it is monitoring must pass through the sensor</a:t>
            </a:r>
          </a:p>
          <a:p>
            <a:r>
              <a:rPr lang="en-US" dirty="0"/>
              <a:t>passive sensors</a:t>
            </a:r>
          </a:p>
          <a:p>
            <a:pPr lvl="1"/>
            <a:r>
              <a:rPr lang="en-US" dirty="0"/>
              <a:t>monitors a copy of network traffic</a:t>
            </a:r>
          </a:p>
        </p:txBody>
      </p:sp>
      <p:pic>
        <p:nvPicPr>
          <p:cNvPr id="312323" name="Picture 5" descr="f4.pdf"/>
          <p:cNvPicPr>
            <a:picLocks noChangeAspect="1"/>
          </p:cNvPicPr>
          <p:nvPr/>
        </p:nvPicPr>
        <p:blipFill>
          <a:blip r:embed="rId3"/>
          <a:srcRect l="15294" t="26364" r="10588" b="12727"/>
          <a:stretch>
            <a:fillRect/>
          </a:stretch>
        </p:blipFill>
        <p:spPr bwMode="auto">
          <a:xfrm>
            <a:off x="4243387" y="2137990"/>
            <a:ext cx="493712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680353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69" name="Picture 3" descr="f5.pdf"/>
          <p:cNvPicPr>
            <a:picLocks noChangeAspect="1"/>
          </p:cNvPicPr>
          <p:nvPr/>
        </p:nvPicPr>
        <p:blipFill>
          <a:blip r:embed="rId3"/>
          <a:srcRect l="3636" t="2353" r="3636" b="5882"/>
          <a:stretch>
            <a:fillRect/>
          </a:stretch>
        </p:blipFill>
        <p:spPr bwMode="auto">
          <a:xfrm>
            <a:off x="35496" y="620688"/>
            <a:ext cx="9270176" cy="687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NISD Sensor Deployment Example</a:t>
            </a:r>
          </a:p>
        </p:txBody>
      </p:sp>
    </p:spTree>
    <p:extLst>
      <p:ext uri="{BB962C8B-B14F-4D97-AF65-F5344CB8AC3E}">
        <p14:creationId xmlns:p14="http://schemas.microsoft.com/office/powerpoint/2010/main" val="265126735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435280" cy="4830763"/>
          </a:xfrm>
        </p:spPr>
        <p:txBody>
          <a:bodyPr/>
          <a:lstStyle/>
          <a:p>
            <a:r>
              <a:rPr lang="en-US" sz="2400" dirty="0"/>
              <a:t>decoy systems designed to: </a:t>
            </a:r>
          </a:p>
          <a:p>
            <a:pPr lvl="1"/>
            <a:r>
              <a:rPr lang="en-US" sz="2000" dirty="0"/>
              <a:t>lure a potential attacker away from critical systems</a:t>
            </a:r>
          </a:p>
          <a:p>
            <a:pPr lvl="1"/>
            <a:r>
              <a:rPr lang="en-US" sz="2000" dirty="0"/>
              <a:t>collect information about the attacker’s activity</a:t>
            </a:r>
          </a:p>
          <a:p>
            <a:pPr lvl="1"/>
            <a:r>
              <a:rPr lang="en-US" sz="2000" dirty="0"/>
              <a:t>encourage the attacker to stay on the system long enough for administrators to respond</a:t>
            </a:r>
          </a:p>
          <a:p>
            <a:pPr lvl="1"/>
            <a:r>
              <a:rPr lang="en-US" sz="2000" dirty="0"/>
              <a:t>filled with fabricated information that a legitimate user of the system wouldn’t access</a:t>
            </a:r>
          </a:p>
          <a:p>
            <a:pPr lvl="1"/>
            <a:r>
              <a:rPr lang="en-US" sz="2000" dirty="0"/>
              <a:t>resource that has no production value</a:t>
            </a:r>
          </a:p>
          <a:p>
            <a:r>
              <a:rPr lang="en-US" sz="2400" dirty="0"/>
              <a:t>incoming communication is most likely a probe, scan, or attack</a:t>
            </a:r>
          </a:p>
          <a:p>
            <a:r>
              <a:rPr lang="en-US" sz="2400" dirty="0"/>
              <a:t>outbound communication suggests that the system has probably been compromised</a:t>
            </a:r>
          </a:p>
          <a:p>
            <a:r>
              <a:rPr lang="en-US" sz="2400" dirty="0"/>
              <a:t>once hackers are within the network, administrators can observe their behavior to figure out defenses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-27384"/>
            <a:ext cx="1703628" cy="1756048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391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Honeypot Deployment</a:t>
            </a:r>
            <a:endParaRPr lang="en-US" dirty="0"/>
          </a:p>
        </p:txBody>
      </p:sp>
      <p:pic>
        <p:nvPicPr>
          <p:cNvPr id="324610" name="Picture 5" descr="f8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332656"/>
            <a:ext cx="5299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4611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0"/>
            <a:ext cx="13541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4612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306461">
            <a:off x="87854" y="5465471"/>
            <a:ext cx="14668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1695097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685801"/>
            <a:ext cx="9144000" cy="1470025"/>
          </a:xfrm>
        </p:spPr>
        <p:txBody>
          <a:bodyPr/>
          <a:lstStyle/>
          <a:p>
            <a:r>
              <a:rPr lang="en-US" dirty="0"/>
              <a:t>Firewalls </a:t>
            </a:r>
          </a:p>
        </p:txBody>
      </p:sp>
    </p:spTree>
    <p:extLst>
      <p:ext uri="{BB962C8B-B14F-4D97-AF65-F5344CB8AC3E}">
        <p14:creationId xmlns:p14="http://schemas.microsoft.com/office/powerpoint/2010/main" val="186719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996952"/>
            <a:ext cx="8229600" cy="1053479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9553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Need For Firewalls</a:t>
            </a:r>
            <a:endParaRPr lang="en-AU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4830763"/>
          </a:xfrm>
        </p:spPr>
        <p:txBody>
          <a:bodyPr/>
          <a:lstStyle/>
          <a:p>
            <a:r>
              <a:rPr lang="en-AU" sz="4000" dirty="0"/>
              <a:t>Internet connectivity is essential</a:t>
            </a:r>
          </a:p>
          <a:p>
            <a:pPr lvl="1"/>
            <a:r>
              <a:rPr lang="en-AU" sz="3600" dirty="0"/>
              <a:t>however it creates a threat</a:t>
            </a:r>
          </a:p>
          <a:p>
            <a:r>
              <a:rPr lang="en-AU" sz="4000" dirty="0"/>
              <a:t>effective means of protecting LANs</a:t>
            </a:r>
          </a:p>
          <a:p>
            <a:r>
              <a:rPr lang="en-AU" sz="4000" dirty="0"/>
              <a:t>inserted between the premises network and the Internet to establish a controlled link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-99392"/>
            <a:ext cx="91440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-43830"/>
            <a:ext cx="9144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5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Characteristics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443682" y="1295399"/>
            <a:ext cx="7239000" cy="483076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 prstMaterial="dkEdge">
            <a:bevelT prst="slope"/>
            <a:bevelB w="165100" prst="coolSlan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1" tIns="966153" rIns="165172" bIns="966154" numCol="1" spcCol="1270" anchor="t" anchorCtr="0">
            <a:noAutofit/>
          </a:bodyPr>
          <a:lstStyle/>
          <a:p>
            <a:pPr lvl="0" algn="l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kern="1200" dirty="0">
                <a:solidFill>
                  <a:srgbClr val="C00000"/>
                </a:solidFill>
              </a:rPr>
              <a:t>techniques used by firewalls to control access and enforce the site’s security policy are:</a:t>
            </a:r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kern="1200" dirty="0">
                <a:solidFill>
                  <a:srgbClr val="C00000"/>
                </a:solidFill>
              </a:rPr>
              <a:t>service control</a:t>
            </a:r>
            <a:endParaRPr lang="en-US" sz="2000" kern="1200" dirty="0">
              <a:solidFill>
                <a:srgbClr val="C00000"/>
              </a:solidFill>
            </a:endParaRPr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kern="1200" dirty="0">
                <a:solidFill>
                  <a:srgbClr val="C00000"/>
                </a:solidFill>
              </a:rPr>
              <a:t>direction control</a:t>
            </a:r>
            <a:endParaRPr lang="en-US" sz="2000" kern="1200" dirty="0">
              <a:solidFill>
                <a:srgbClr val="C00000"/>
              </a:solidFill>
            </a:endParaRPr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kern="1200" dirty="0">
                <a:solidFill>
                  <a:srgbClr val="C00000"/>
                </a:solidFill>
              </a:rPr>
              <a:t>user control</a:t>
            </a:r>
            <a:endParaRPr lang="en-US" sz="2000" kern="1200" dirty="0">
              <a:solidFill>
                <a:srgbClr val="C00000"/>
              </a:solidFill>
            </a:endParaRPr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kern="1200" dirty="0">
                <a:solidFill>
                  <a:srgbClr val="C00000"/>
                </a:solidFill>
              </a:rPr>
              <a:t>behavior control</a:t>
            </a:r>
            <a:endParaRPr lang="en-US" sz="2000" kern="1200" dirty="0">
              <a:solidFill>
                <a:srgbClr val="C00000"/>
              </a:solidFill>
            </a:endParaRPr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419078">
            <a:off x="7635875" y="4359275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765329">
            <a:off x="-71438" y="5262563"/>
            <a:ext cx="160020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4900" y="5181600"/>
            <a:ext cx="12319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82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Firewalls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71" y="2580531"/>
            <a:ext cx="26765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12" y="999753"/>
            <a:ext cx="55245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471" y="2812826"/>
            <a:ext cx="28479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96" y="3984401"/>
            <a:ext cx="26574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55878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Filtering Firewall</a:t>
            </a:r>
            <a:endParaRPr 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86800" cy="4830763"/>
          </a:xfrm>
        </p:spPr>
        <p:txBody>
          <a:bodyPr/>
          <a:lstStyle/>
          <a:p>
            <a:r>
              <a:rPr lang="en-US" dirty="0"/>
              <a:t>applies rules to each incoming and outgoing IP packet </a:t>
            </a:r>
          </a:p>
          <a:p>
            <a:pPr lvl="1"/>
            <a:r>
              <a:rPr lang="en-US" dirty="0"/>
              <a:t>typically a list of rules based on matches in the IP or TCP header</a:t>
            </a:r>
          </a:p>
          <a:p>
            <a:pPr lvl="1"/>
            <a:r>
              <a:rPr lang="en-US" dirty="0"/>
              <a:t>forwards or discards the packet based on rules match</a:t>
            </a:r>
          </a:p>
          <a:p>
            <a:r>
              <a:rPr lang="en-US" dirty="0"/>
              <a:t>two default policies:</a:t>
            </a:r>
          </a:p>
          <a:p>
            <a:pPr lvl="1"/>
            <a:r>
              <a:rPr lang="en-US" b="1" dirty="0"/>
              <a:t>discard</a:t>
            </a:r>
            <a:r>
              <a:rPr lang="en-US" dirty="0"/>
              <a:t> - prohibit unless expressly permitted</a:t>
            </a:r>
          </a:p>
          <a:p>
            <a:pPr lvl="2"/>
            <a:r>
              <a:rPr lang="en-US" dirty="0"/>
              <a:t>more conservative, controlled, visible to users</a:t>
            </a:r>
          </a:p>
          <a:p>
            <a:pPr lvl="1"/>
            <a:r>
              <a:rPr lang="en-US" b="1" dirty="0"/>
              <a:t>forward</a:t>
            </a:r>
            <a:r>
              <a:rPr lang="en-US" dirty="0"/>
              <a:t> - permit unless expressly prohibited</a:t>
            </a:r>
          </a:p>
          <a:p>
            <a:pPr lvl="2"/>
            <a:r>
              <a:rPr lang="en-US" dirty="0"/>
              <a:t>easier to manage and use but less secure</a:t>
            </a:r>
          </a:p>
        </p:txBody>
      </p:sp>
    </p:spTree>
    <p:extLst>
      <p:ext uri="{BB962C8B-B14F-4D97-AF65-F5344CB8AC3E}">
        <p14:creationId xmlns:p14="http://schemas.microsoft.com/office/powerpoint/2010/main" val="19160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Filtering Firewall</a:t>
            </a:r>
            <a:endParaRPr 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filtering rules are based on information contained in a network packet</a:t>
            </a:r>
          </a:p>
          <a:p>
            <a:pPr lvl="1"/>
            <a:r>
              <a:rPr lang="en-US" dirty="0"/>
              <a:t>source IP address</a:t>
            </a:r>
          </a:p>
          <a:p>
            <a:pPr lvl="1"/>
            <a:r>
              <a:rPr lang="en-US" dirty="0"/>
              <a:t>destination IP address</a:t>
            </a:r>
          </a:p>
          <a:p>
            <a:pPr lvl="1"/>
            <a:r>
              <a:rPr lang="en-US" dirty="0"/>
              <a:t>source and destination transport-level address</a:t>
            </a:r>
          </a:p>
          <a:p>
            <a:pPr lvl="1"/>
            <a:r>
              <a:rPr lang="en-US" dirty="0"/>
              <a:t>IP protocol field</a:t>
            </a:r>
          </a:p>
          <a:p>
            <a:pPr lvl="1"/>
            <a:r>
              <a:rPr lang="en-US" dirty="0"/>
              <a:t>interface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2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28600"/>
            <a:ext cx="8458200" cy="1600200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ＭＳ Ｐゴシック" pitchFamily="34" charset="-128"/>
              </a:rPr>
              <a:t>Packet Filter Rules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ＭＳ Ｐゴシック" pitchFamily="34" charset="-128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ＭＳ Ｐゴシック" pitchFamily="34" charset="-128"/>
              </a:rPr>
              <a:t>Example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083220"/>
              </p:ext>
            </p:extLst>
          </p:nvPr>
        </p:nvGraphicFramePr>
        <p:xfrm>
          <a:off x="0" y="2845758"/>
          <a:ext cx="9144000" cy="18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Document" r:id="rId4" imgW="6057677" imgH="1244554" progId="Word.Document.12">
                  <p:embed/>
                </p:oleObj>
              </mc:Choice>
              <mc:Fallback>
                <p:oleObj name="Document" r:id="rId4" imgW="6057677" imgH="1244554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45758"/>
                        <a:ext cx="9144000" cy="1878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123455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29" y="951359"/>
            <a:ext cx="26574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875549"/>
              </p:ext>
            </p:extLst>
          </p:nvPr>
        </p:nvGraphicFramePr>
        <p:xfrm>
          <a:off x="681038" y="2998788"/>
          <a:ext cx="7974012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5" imgW="6115130" imgH="2909482" progId="Word.Document.12">
                  <p:embed/>
                </p:oleObj>
              </mc:Choice>
              <mc:Fallback>
                <p:oleObj name="Document" r:id="rId5" imgW="6115130" imgH="290948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998788"/>
                        <a:ext cx="7974012" cy="372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Stateful</a:t>
            </a:r>
            <a:r>
              <a:rPr lang="en-US" sz="4000" dirty="0"/>
              <a:t> Firewall Connection State</a:t>
            </a:r>
          </a:p>
        </p:txBody>
      </p:sp>
    </p:spTree>
    <p:extLst>
      <p:ext uri="{BB962C8B-B14F-4D97-AF65-F5344CB8AC3E}">
        <p14:creationId xmlns:p14="http://schemas.microsoft.com/office/powerpoint/2010/main" val="3869514740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Stateful Inspection Firewall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1"/>
            <a:ext cx="8557592" cy="4830763"/>
          </a:xfrm>
        </p:spPr>
        <p:txBody>
          <a:bodyPr/>
          <a:lstStyle/>
          <a:p>
            <a:pPr lvl="0"/>
            <a:r>
              <a:rPr lang="en-US" sz="2800" dirty="0"/>
              <a:t>tightens rules for TCP traffic by creating a directory of outbound TCP connections</a:t>
            </a:r>
          </a:p>
          <a:p>
            <a:pPr lvl="1"/>
            <a:r>
              <a:rPr lang="en-US" sz="2400" dirty="0"/>
              <a:t>there is an entry for each currently established connection</a:t>
            </a:r>
          </a:p>
          <a:p>
            <a:pPr lvl="1"/>
            <a:r>
              <a:rPr lang="en-US" sz="2400" dirty="0"/>
              <a:t>packet filter allows incoming traffic to high numbered ports </a:t>
            </a:r>
          </a:p>
          <a:p>
            <a:pPr lvl="2"/>
            <a:r>
              <a:rPr lang="en-US" sz="2000" dirty="0"/>
              <a:t>only for those packets that fit the profile of one of the entries</a:t>
            </a:r>
          </a:p>
          <a:p>
            <a:pPr lvl="2"/>
            <a:endParaRPr lang="en-US" sz="2000" dirty="0"/>
          </a:p>
          <a:p>
            <a:pPr lvl="0"/>
            <a:r>
              <a:rPr lang="en-US" sz="2800" dirty="0"/>
              <a:t>reviews packet information but also records information about TCP connections</a:t>
            </a:r>
          </a:p>
          <a:p>
            <a:pPr lvl="1"/>
            <a:r>
              <a:rPr lang="en-US" sz="2400" dirty="0"/>
              <a:t>keeps track of TCP sequence numbers to prevent attacks that depend on the sequence number</a:t>
            </a:r>
          </a:p>
          <a:p>
            <a:pPr lvl="1"/>
            <a:r>
              <a:rPr lang="en-US" sz="2400" dirty="0"/>
              <a:t>inspects data for protocols like FTP, IM and SIPS commands</a:t>
            </a:r>
          </a:p>
        </p:txBody>
      </p:sp>
      <p:pic>
        <p:nvPicPr>
          <p:cNvPr id="35843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0392" y="-70073"/>
            <a:ext cx="9144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082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65" y="980728"/>
            <a:ext cx="253813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Application-Level Gateway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also called an </a:t>
            </a:r>
            <a:r>
              <a:rPr lang="en-US" sz="2800" b="1" dirty="0"/>
              <a:t>application proxy</a:t>
            </a:r>
          </a:p>
          <a:p>
            <a:r>
              <a:rPr lang="en-US" sz="2800" dirty="0"/>
              <a:t>acts as a relay of application-level traffic</a:t>
            </a:r>
          </a:p>
          <a:p>
            <a:pPr lvl="1"/>
            <a:r>
              <a:rPr lang="en-US" sz="2400" dirty="0"/>
              <a:t>user contacts gateway using a TCP/IP appl.</a:t>
            </a:r>
          </a:p>
          <a:p>
            <a:pPr lvl="1"/>
            <a:r>
              <a:rPr lang="en-US" sz="2400" dirty="0"/>
              <a:t>user is authenticated</a:t>
            </a:r>
          </a:p>
          <a:p>
            <a:pPr lvl="1"/>
            <a:r>
              <a:rPr lang="en-US" sz="2400" dirty="0"/>
              <a:t>gateway contacts application on remote host and relays TCP segments between server and user</a:t>
            </a:r>
          </a:p>
          <a:p>
            <a:r>
              <a:rPr lang="en-US" sz="2800" dirty="0"/>
              <a:t>must have proxy code for each application</a:t>
            </a:r>
          </a:p>
          <a:p>
            <a:pPr lvl="1"/>
            <a:r>
              <a:rPr lang="en-US" sz="2400" dirty="0"/>
              <a:t>may restrict application features supported</a:t>
            </a:r>
          </a:p>
          <a:p>
            <a:r>
              <a:rPr lang="en-US" sz="2800" dirty="0"/>
              <a:t>tend to be more secure than packet filters</a:t>
            </a:r>
          </a:p>
          <a:p>
            <a:r>
              <a:rPr lang="en-US" sz="2800" dirty="0"/>
              <a:t>disadvantage is the additional processing overhead on each connection</a:t>
            </a:r>
          </a:p>
        </p:txBody>
      </p:sp>
    </p:spTree>
    <p:extLst>
      <p:ext uri="{BB962C8B-B14F-4D97-AF65-F5344CB8AC3E}">
        <p14:creationId xmlns:p14="http://schemas.microsoft.com/office/powerpoint/2010/main" val="5893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 descr="f4.pdf"/>
          <p:cNvPicPr>
            <a:picLocks noChangeAspect="1"/>
          </p:cNvPicPr>
          <p:nvPr/>
        </p:nvPicPr>
        <p:blipFill>
          <a:blip r:embed="rId3"/>
          <a:srcRect l="3636" t="10588" r="3636" b="18823"/>
          <a:stretch>
            <a:fillRect/>
          </a:stretch>
        </p:blipFill>
        <p:spPr bwMode="auto">
          <a:xfrm>
            <a:off x="304800" y="1150515"/>
            <a:ext cx="8605838" cy="523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Virtual Private Networks (VPNs)</a:t>
            </a:r>
          </a:p>
        </p:txBody>
      </p:sp>
    </p:spTree>
    <p:extLst>
      <p:ext uri="{BB962C8B-B14F-4D97-AF65-F5344CB8AC3E}">
        <p14:creationId xmlns:p14="http://schemas.microsoft.com/office/powerpoint/2010/main" val="3725284773"/>
      </p:ext>
    </p:extLst>
  </p:cSld>
  <p:clrMapOvr>
    <a:masterClrMapping/>
  </p:clrMapOvr>
  <p:transition spd="med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motivated by thrill of access and/or status</a:t>
            </a:r>
          </a:p>
          <a:p>
            <a:pPr lvl="1"/>
            <a:r>
              <a:rPr lang="en-US" sz="2400" dirty="0"/>
              <a:t>hacking community is a strong meritocracy</a:t>
            </a:r>
          </a:p>
          <a:p>
            <a:pPr lvl="1"/>
            <a:r>
              <a:rPr lang="en-US" sz="2400" dirty="0"/>
              <a:t>status is determined by level of competence</a:t>
            </a:r>
          </a:p>
          <a:p>
            <a:r>
              <a:rPr lang="en-US" sz="2800" dirty="0"/>
              <a:t>benign intruders consume resources and slow performance for legitimate users</a:t>
            </a:r>
          </a:p>
          <a:p>
            <a:r>
              <a:rPr lang="en-US" sz="2800" dirty="0"/>
              <a:t>intrusion detection systems (IDSs) and intrusion prevention systems (IPSs) to counter hacker threats</a:t>
            </a:r>
          </a:p>
          <a:p>
            <a:pPr lvl="1"/>
            <a:r>
              <a:rPr lang="en-US" sz="2400" dirty="0"/>
              <a:t>can restrict remote logons to specific IP addresses</a:t>
            </a:r>
          </a:p>
          <a:p>
            <a:pPr lvl="1"/>
            <a:r>
              <a:rPr lang="en-US" sz="2400" dirty="0"/>
              <a:t>can use virtual private  network technology (VPN)</a:t>
            </a:r>
          </a:p>
          <a:p>
            <a:r>
              <a:rPr lang="en-US" sz="2800" dirty="0"/>
              <a:t>intruder problem led to establishment of </a:t>
            </a:r>
            <a:r>
              <a:rPr lang="en-US" sz="2800" i="1" dirty="0"/>
              <a:t>Computer Emergency Response Teams</a:t>
            </a:r>
            <a:r>
              <a:rPr lang="en-US" sz="2800" dirty="0"/>
              <a:t> (CERTs)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83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intruders</a:t>
            </a:r>
          </a:p>
          <a:p>
            <a:pPr lvl="1"/>
            <a:r>
              <a:rPr lang="en-US" dirty="0"/>
              <a:t>masquerader</a:t>
            </a:r>
          </a:p>
          <a:p>
            <a:pPr lvl="1"/>
            <a:r>
              <a:rPr lang="en-US" dirty="0"/>
              <a:t>misfeasor</a:t>
            </a:r>
          </a:p>
          <a:p>
            <a:pPr lvl="1"/>
            <a:r>
              <a:rPr lang="en-US" dirty="0"/>
              <a:t>clandestine user</a:t>
            </a:r>
          </a:p>
          <a:p>
            <a:r>
              <a:rPr lang="en-US" dirty="0"/>
              <a:t>intruder behavior patterns</a:t>
            </a:r>
          </a:p>
          <a:p>
            <a:pPr lvl="1"/>
            <a:r>
              <a:rPr lang="en-US" dirty="0"/>
              <a:t>hacker</a:t>
            </a:r>
          </a:p>
          <a:p>
            <a:pPr lvl="1"/>
            <a:r>
              <a:rPr lang="en-US" dirty="0"/>
              <a:t>criminal enterprise</a:t>
            </a:r>
          </a:p>
          <a:p>
            <a:pPr lvl="1"/>
            <a:r>
              <a:rPr lang="en-US" dirty="0"/>
              <a:t>internal threat</a:t>
            </a:r>
          </a:p>
          <a:p>
            <a:pPr lvl="1"/>
            <a:r>
              <a:rPr lang="en-US" dirty="0"/>
              <a:t>security intrusion/intrusion detection</a:t>
            </a:r>
          </a:p>
          <a:p>
            <a:r>
              <a:rPr lang="en-US" dirty="0"/>
              <a:t>intrusion detection systems</a:t>
            </a:r>
          </a:p>
          <a:p>
            <a:pPr lvl="1"/>
            <a:r>
              <a:rPr lang="en-US" dirty="0"/>
              <a:t>host-based</a:t>
            </a:r>
          </a:p>
          <a:p>
            <a:pPr lvl="1"/>
            <a:r>
              <a:rPr lang="en-US" dirty="0"/>
              <a:t>network-based</a:t>
            </a:r>
          </a:p>
          <a:p>
            <a:pPr lvl="1"/>
            <a:r>
              <a:rPr lang="en-US" dirty="0"/>
              <a:t>sensors, analyzers, user interface</a:t>
            </a:r>
          </a:p>
          <a:p>
            <a:pPr lvl="1"/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host-based</a:t>
            </a:r>
          </a:p>
          <a:p>
            <a:pPr lvl="1"/>
            <a:r>
              <a:rPr lang="en-AU" dirty="0"/>
              <a:t>anomaly detection</a:t>
            </a:r>
          </a:p>
          <a:p>
            <a:pPr lvl="1"/>
            <a:r>
              <a:rPr lang="en-AU" dirty="0"/>
              <a:t>signature detection</a:t>
            </a:r>
          </a:p>
          <a:p>
            <a:pPr lvl="1"/>
            <a:r>
              <a:rPr lang="en-AU" dirty="0"/>
              <a:t>audit records</a:t>
            </a:r>
          </a:p>
          <a:p>
            <a:pPr lvl="1"/>
            <a:r>
              <a:rPr lang="en-AU" dirty="0"/>
              <a:t>distributed host-based intrusion detection</a:t>
            </a:r>
          </a:p>
          <a:p>
            <a:r>
              <a:rPr lang="en-AU" dirty="0"/>
              <a:t>network-based</a:t>
            </a:r>
          </a:p>
          <a:p>
            <a:pPr lvl="1"/>
            <a:r>
              <a:rPr lang="en-AU" dirty="0"/>
              <a:t>sensors: inline/passive</a:t>
            </a:r>
          </a:p>
          <a:p>
            <a:pPr lvl="1"/>
            <a:r>
              <a:rPr lang="en-AU" dirty="0"/>
              <a:t>distributed adaptive intrusion detection</a:t>
            </a:r>
          </a:p>
          <a:p>
            <a:pPr lvl="1"/>
            <a:r>
              <a:rPr lang="en-AU" dirty="0"/>
              <a:t>intrusion detection exchange format</a:t>
            </a:r>
          </a:p>
          <a:p>
            <a:pPr lvl="1"/>
            <a:r>
              <a:rPr lang="en-AU" dirty="0"/>
              <a:t>honeypot</a:t>
            </a:r>
          </a:p>
          <a:p>
            <a:pPr lvl="1"/>
            <a:r>
              <a:rPr lang="en-AU" dirty="0"/>
              <a:t>SNORT</a:t>
            </a:r>
          </a:p>
          <a:p>
            <a:pPr lvl="2"/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934987" cy="14478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5305719"/>
            <a:ext cx="1447801" cy="1552282"/>
          </a:xfrm>
          <a:prstGeom prst="rect">
            <a:avLst/>
          </a:prstGeom>
          <a:scene3d>
            <a:camera prst="orthographicFront">
              <a:rot lat="0" lon="116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456169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Hacker Kill Chain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438EB1-665D-4F61-9BDE-A93FBB8226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914400"/>
            <a:ext cx="86868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61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Criminals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91264" cy="4830763"/>
          </a:xfrm>
        </p:spPr>
        <p:txBody>
          <a:bodyPr/>
          <a:lstStyle/>
          <a:p>
            <a:r>
              <a:rPr lang="en-US" sz="2800" dirty="0"/>
              <a:t>organized groups of hackers now a threat</a:t>
            </a:r>
          </a:p>
          <a:p>
            <a:pPr lvl="1"/>
            <a:r>
              <a:rPr lang="en-US" sz="2400" dirty="0"/>
              <a:t>corporation / government / loosely affiliated gangs</a:t>
            </a:r>
          </a:p>
          <a:p>
            <a:pPr lvl="1"/>
            <a:r>
              <a:rPr lang="en-US" sz="2400" dirty="0"/>
              <a:t>typically young</a:t>
            </a:r>
          </a:p>
          <a:p>
            <a:pPr lvl="1"/>
            <a:r>
              <a:rPr lang="en-US" sz="2400" dirty="0"/>
              <a:t>meet in underground forums</a:t>
            </a:r>
          </a:p>
          <a:p>
            <a:pPr lvl="1"/>
            <a:r>
              <a:rPr lang="en-US" sz="2400" dirty="0"/>
              <a:t>common target is credit card files on e-commerce servers</a:t>
            </a:r>
          </a:p>
          <a:p>
            <a:pPr lvl="3"/>
            <a:endParaRPr lang="en-US" sz="1600" dirty="0"/>
          </a:p>
          <a:p>
            <a:r>
              <a:rPr lang="en-US" sz="2800" dirty="0"/>
              <a:t>criminal hackers usually have specific targets</a:t>
            </a:r>
          </a:p>
          <a:p>
            <a:pPr lvl="1"/>
            <a:r>
              <a:rPr lang="en-US" sz="2400" dirty="0"/>
              <a:t>once penetrated act quickly and get out</a:t>
            </a:r>
          </a:p>
          <a:p>
            <a:pPr lvl="3"/>
            <a:endParaRPr lang="en-US" sz="1600" dirty="0"/>
          </a:p>
          <a:p>
            <a:r>
              <a:rPr lang="en-US" sz="2800" dirty="0"/>
              <a:t>IDS / IPS can be used but less effective</a:t>
            </a:r>
          </a:p>
          <a:p>
            <a:r>
              <a:rPr lang="en-US" sz="2800" dirty="0"/>
              <a:t>sensitive data should be encrypted</a:t>
            </a:r>
          </a:p>
        </p:txBody>
      </p:sp>
    </p:spTree>
    <p:extLst>
      <p:ext uri="{BB962C8B-B14F-4D97-AF65-F5344CB8AC3E}">
        <p14:creationId xmlns:p14="http://schemas.microsoft.com/office/powerpoint/2010/main" val="41949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Insider Attacks</a:t>
            </a:r>
            <a:endParaRPr 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435280" cy="4830763"/>
          </a:xfrm>
        </p:spPr>
        <p:txBody>
          <a:bodyPr/>
          <a:lstStyle/>
          <a:p>
            <a:r>
              <a:rPr lang="en-US" dirty="0"/>
              <a:t>among most difficult to detect and prevent</a:t>
            </a:r>
          </a:p>
          <a:p>
            <a:r>
              <a:rPr lang="en-US" dirty="0"/>
              <a:t>employees have access and systems knowledge</a:t>
            </a:r>
          </a:p>
          <a:p>
            <a:pPr lvl="3"/>
            <a:endParaRPr lang="en-US" dirty="0"/>
          </a:p>
          <a:p>
            <a:r>
              <a:rPr lang="en-US" dirty="0"/>
              <a:t>may be motivated by revenge/entitlement</a:t>
            </a:r>
          </a:p>
          <a:p>
            <a:pPr lvl="1"/>
            <a:r>
              <a:rPr lang="en-US" dirty="0"/>
              <a:t>employment was terminated</a:t>
            </a:r>
          </a:p>
          <a:p>
            <a:pPr lvl="1"/>
            <a:r>
              <a:rPr lang="en-US" dirty="0"/>
              <a:t>taking customer data when moving to a competitor</a:t>
            </a:r>
          </a:p>
          <a:p>
            <a:r>
              <a:rPr lang="en-US" dirty="0"/>
              <a:t>IDS / IPS can be useful but also need</a:t>
            </a:r>
          </a:p>
          <a:p>
            <a:pPr lvl="1"/>
            <a:r>
              <a:rPr lang="en-US" dirty="0"/>
              <a:t>enforcement of least privilege, monitor logs, strong authentication, termination process</a:t>
            </a:r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31215"/>
            <a:ext cx="16764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07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91264" cy="4830763"/>
          </a:xfrm>
        </p:spPr>
        <p:txBody>
          <a:bodyPr/>
          <a:lstStyle/>
          <a:p>
            <a:r>
              <a:rPr lang="en-US" sz="2800" b="1" dirty="0"/>
              <a:t>Security Intrusion</a:t>
            </a:r>
            <a:r>
              <a:rPr lang="en-US" sz="2800" dirty="0"/>
              <a:t>: A security event, or a combination of multiple security events, that constitutes a security incident in which an intruder gains, or attempts to gain, access to a system (or system resource) without having authorization to do so.</a:t>
            </a:r>
          </a:p>
          <a:p>
            <a:pPr lvl="1"/>
            <a:endParaRPr lang="en-US" sz="1600" dirty="0"/>
          </a:p>
          <a:p>
            <a:r>
              <a:rPr lang="en-US" sz="2800" b="1" dirty="0"/>
              <a:t>Intrusion Detection </a:t>
            </a:r>
            <a:r>
              <a:rPr lang="en-US" sz="2800" dirty="0"/>
              <a:t>: A security service that monitors and analyzes system events for the purpose of finding, and providing real-time or near real-time warning of, attempts to access system resources in an unauthorized manner.</a:t>
            </a:r>
          </a:p>
        </p:txBody>
      </p:sp>
      <p:pic>
        <p:nvPicPr>
          <p:cNvPr id="36866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524058">
            <a:off x="7539629" y="5552991"/>
            <a:ext cx="1516542" cy="127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RFC 2828: Internet Security Glossary</a:t>
            </a:r>
          </a:p>
        </p:txBody>
      </p:sp>
    </p:spTree>
    <p:extLst>
      <p:ext uri="{BB962C8B-B14F-4D97-AF65-F5344CB8AC3E}">
        <p14:creationId xmlns:p14="http://schemas.microsoft.com/office/powerpoint/2010/main" val="988066576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Intrusion Detection Systems (IDSs)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vl="1"/>
            <a:r>
              <a:rPr lang="en-US" dirty="0"/>
              <a:t>host-based IDS</a:t>
            </a:r>
          </a:p>
          <a:p>
            <a:pPr lvl="2"/>
            <a:r>
              <a:rPr lang="en-US" dirty="0"/>
              <a:t>monitors the characteristics of a single host for suspicious activity</a:t>
            </a:r>
          </a:p>
          <a:p>
            <a:pPr lvl="1"/>
            <a:r>
              <a:rPr lang="en-US" dirty="0"/>
              <a:t>network-based IDS</a:t>
            </a:r>
          </a:p>
          <a:p>
            <a:pPr lvl="2"/>
            <a:r>
              <a:rPr lang="en-US" dirty="0"/>
              <a:t>monitors network traffic and analyzes network, transport, and application protocols to identify suspicious activity</a:t>
            </a:r>
          </a:p>
          <a:p>
            <a:pPr lvl="1"/>
            <a:r>
              <a:rPr lang="en-US" dirty="0"/>
              <a:t>comprises three logical components:</a:t>
            </a:r>
          </a:p>
          <a:p>
            <a:pPr lvl="2"/>
            <a:r>
              <a:rPr lang="en-US" dirty="0"/>
              <a:t>sensors - collect data</a:t>
            </a:r>
          </a:p>
          <a:p>
            <a:pPr lvl="2"/>
            <a:r>
              <a:rPr lang="en-US" dirty="0"/>
              <a:t>analyzers - determine if intrusion has occurred</a:t>
            </a:r>
          </a:p>
          <a:p>
            <a:pPr lvl="2"/>
            <a:r>
              <a:rPr lang="en-US" dirty="0"/>
              <a:t>user interface - view output or control system behavior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8916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313" y="961255"/>
            <a:ext cx="1735788" cy="1406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78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 Principles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intruder behavior differs from legitimate users</a:t>
            </a:r>
          </a:p>
          <a:p>
            <a:r>
              <a:rPr lang="en-US" dirty="0"/>
              <a:t>overlap in behaviors causes problems</a:t>
            </a:r>
          </a:p>
          <a:p>
            <a:pPr lvl="1"/>
            <a:r>
              <a:rPr lang="en-US" dirty="0"/>
              <a:t>false positives</a:t>
            </a:r>
          </a:p>
          <a:p>
            <a:pPr lvl="1"/>
            <a:r>
              <a:rPr lang="en-US" dirty="0"/>
              <a:t>false negatives</a:t>
            </a:r>
          </a:p>
        </p:txBody>
      </p:sp>
      <p:pic>
        <p:nvPicPr>
          <p:cNvPr id="40963" name="Picture 7" descr="f1.pdf"/>
          <p:cNvPicPr>
            <a:picLocks noChangeAspect="1"/>
          </p:cNvPicPr>
          <p:nvPr/>
        </p:nvPicPr>
        <p:blipFill>
          <a:blip r:embed="rId3"/>
          <a:srcRect t="19090" r="3529" b="19090"/>
          <a:stretch>
            <a:fillRect/>
          </a:stretch>
        </p:blipFill>
        <p:spPr bwMode="auto">
          <a:xfrm>
            <a:off x="3419872" y="2780928"/>
            <a:ext cx="4894064" cy="405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20162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14132</TotalTime>
  <Words>9766</Words>
  <Application>Microsoft Office PowerPoint</Application>
  <PresentationFormat>On-screen Show (4:3)</PresentationFormat>
  <Paragraphs>997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Times New Roman</vt:lpstr>
      <vt:lpstr>Wingdings</vt:lpstr>
      <vt:lpstr>UNR</vt:lpstr>
      <vt:lpstr>Document</vt:lpstr>
      <vt:lpstr>Lecture 6 Network Security - Technologies</vt:lpstr>
      <vt:lpstr>PowerPoint Presentation</vt:lpstr>
      <vt:lpstr>Hackers</vt:lpstr>
      <vt:lpstr>Hacker Kill Chain</vt:lpstr>
      <vt:lpstr>Criminals</vt:lpstr>
      <vt:lpstr>Insider Attacks</vt:lpstr>
      <vt:lpstr>RFC 2828: Internet Security Glossary</vt:lpstr>
      <vt:lpstr>Intrusion Detection Systems (IDSs)</vt:lpstr>
      <vt:lpstr>IDS Principles</vt:lpstr>
      <vt:lpstr>Host-Based IDS</vt:lpstr>
      <vt:lpstr>Host-Based IDS Approaches to Intrusion Detection</vt:lpstr>
      <vt:lpstr>Host-Based IDS: Audit Records</vt:lpstr>
      <vt:lpstr>Distributed Host-Based IDS</vt:lpstr>
      <vt:lpstr>Network-Based IDS (NIDS)</vt:lpstr>
      <vt:lpstr>NIDS Sensor Deployment</vt:lpstr>
      <vt:lpstr>NISD Sensor Deployment Example</vt:lpstr>
      <vt:lpstr>Honeypot</vt:lpstr>
      <vt:lpstr>Honeypot Deployment</vt:lpstr>
      <vt:lpstr>Firewalls </vt:lpstr>
      <vt:lpstr>The Need For Firewalls</vt:lpstr>
      <vt:lpstr>Firewall Characteristics</vt:lpstr>
      <vt:lpstr>Types of Firewalls</vt:lpstr>
      <vt:lpstr>Packet Filtering Firewall</vt:lpstr>
      <vt:lpstr>Packet Filtering Firewall</vt:lpstr>
      <vt:lpstr>Packet Filter Rules  Example</vt:lpstr>
      <vt:lpstr>Stateful Firewall Connection State</vt:lpstr>
      <vt:lpstr>Stateful Inspection Firewall</vt:lpstr>
      <vt:lpstr>Application-Level Gateway</vt:lpstr>
      <vt:lpstr>Virtual Private Networks (VPNs)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Brown;Mehmet Gunes</dc:creator>
  <cp:lastModifiedBy>osama-er</cp:lastModifiedBy>
  <cp:revision>272</cp:revision>
  <cp:lastPrinted>2015-11-10T05:27:30Z</cp:lastPrinted>
  <dcterms:created xsi:type="dcterms:W3CDTF">2011-10-15T19:00:50Z</dcterms:created>
  <dcterms:modified xsi:type="dcterms:W3CDTF">2017-11-25T11:59:54Z</dcterms:modified>
</cp:coreProperties>
</file>