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2"/>
  </p:notesMasterIdLst>
  <p:handoutMasterIdLst>
    <p:handoutMasterId r:id="rId33"/>
  </p:handoutMasterIdLst>
  <p:sldIdLst>
    <p:sldId id="402" r:id="rId2"/>
    <p:sldId id="403" r:id="rId3"/>
    <p:sldId id="495" r:id="rId4"/>
    <p:sldId id="405" r:id="rId5"/>
    <p:sldId id="406" r:id="rId6"/>
    <p:sldId id="407" r:id="rId7"/>
    <p:sldId id="408" r:id="rId8"/>
    <p:sldId id="409" r:id="rId9"/>
    <p:sldId id="496" r:id="rId10"/>
    <p:sldId id="441" r:id="rId11"/>
    <p:sldId id="442" r:id="rId12"/>
    <p:sldId id="443" r:id="rId13"/>
    <p:sldId id="445" r:id="rId14"/>
    <p:sldId id="446" r:id="rId15"/>
    <p:sldId id="447" r:id="rId16"/>
    <p:sldId id="449" r:id="rId17"/>
    <p:sldId id="450" r:id="rId18"/>
    <p:sldId id="451" r:id="rId19"/>
    <p:sldId id="452" r:id="rId20"/>
    <p:sldId id="497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94" r:id="rId31"/>
  </p:sldIdLst>
  <p:sldSz cx="9144000" cy="6858000" type="screen4x3"/>
  <p:notesSz cx="6985000" cy="92837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33"/>
    <a:srgbClr val="0000FF"/>
    <a:srgbClr val="3333FF"/>
    <a:srgbClr val="8C6484"/>
    <a:srgbClr val="340000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60668" autoAdjust="0"/>
  </p:normalViewPr>
  <p:slideViewPr>
    <p:cSldViewPr>
      <p:cViewPr varScale="1">
        <p:scale>
          <a:sx n="43" d="100"/>
          <a:sy n="43" d="100"/>
        </p:scale>
        <p:origin x="22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4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924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4" y="2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4B7564A2-43F0-4770-8EDE-84AD5A60E935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17904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4" y="8817904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F8FA9BA9-05CD-4B8E-9598-56888303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4" y="2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5325"/>
            <a:ext cx="4640262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1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4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16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this chapter we turn our attention specifically to buffer overflow attacks.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type of attack is one of the most common attacks seen and results from careless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programming in applications. A look at the list of vulnerability advisories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organizations such as CERT or SANS continue to include a significant number of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buffer overflow or heap overflow exploits, including a number of serious, remotely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exploitable vulnerabilities. Similarly, several of the items in the CWE/SANS 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25 Most Dangerous Software Errors list, Risky Resource Management category,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are buffer overflow variants. These can result in exploits to both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common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3201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1167" indent="-285064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0257" indent="-228051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596360" indent="-228051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2462" indent="-228051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08565" indent="-22805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64668" indent="-22805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0770" indent="-22805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76873" indent="-22805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9F7346E5-21D4-4F6F-B5C0-6D85DA7EE8C0}" type="slidenum">
              <a:rPr lang="en-GB" sz="1200"/>
              <a:pPr/>
              <a:t>11</a:t>
            </a:fld>
            <a:endParaRPr lang="en-GB" sz="120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04850"/>
            <a:ext cx="1588" cy="1588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9133" y="4408807"/>
            <a:ext cx="5588317" cy="409491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55FF4-E2EE-4F46-9653-C19B48FDD340}" type="slidenum">
              <a:rPr lang="en-AU"/>
              <a:pPr/>
              <a:t>12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computer security vulnerabilities result from poor programming practices.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CWE/SANS Top 25 Most Dangerous Software Errors list, summarized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Table 11.1 , details the consensus view on the poor programming practices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the cause of the majority of cyber attacks. These errors are grouped into three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categories: insecure interaction between components, risky resource management,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porous defenses. Similarly, the Open Web Application Security Project Top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Ten list of critical Web application security flaws includes five related to insecure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code. These include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input, cross-site scripting, buffer overflow,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injection flaws, and improper error handling. These flaws occur as a consequence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insufficient checking and validation of data and error codes in programs.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Awareness of these issues is a critical initial step in writing more secure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code. Both these sources emphasize the need for software developers to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known areas of concern, and provide guidance on how this is done. We discuss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most of these flaws in this chapter.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4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14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is closely related to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software quality and reliability, but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09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15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is closely related to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software quality and reliability, but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4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16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Wikipedia article on defensive programming, which notes the following: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Defensive programming : is a form of defensive design intended to ensure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continuing function of a piece of software in spite of unforeseeable usage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said software. The idea can be viewed as reducing or eliminating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prospect of Murphy’s Law having effect. Defensive programming techniques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come into their own when a piece of software could be misused mischievously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inadvertently to catastrophic effect.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. .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Defensive programming is sometimes referred to as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secure programming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is because many software bugs can be potentially used by a cracker for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injection, denial-of-service attack or other attack. A difference between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defensive programming and normal practices is that nothing is assumed. All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error states are accounted for and handled. In short, the programmer never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assumes a particular function call or library will work as advertised, and so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handles it in the code.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20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54E23-62A3-8C49-BC77-2B12B73FE5A8}" type="slidenum">
              <a:rPr lang="en-AU"/>
              <a:pPr/>
              <a:t>17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definition emphasizes the need to make explicit any assumptions about how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 will run, and the types of input it will process. To help clarify the issues,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 the abstract model of a program shown in Figure 11.1.  This illustrates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concepts taught in most introductory programming courses. A program reads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data from a variety of possible sources, processes that data according to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algorithm, and then generates output, possibly to multiple different destinations.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executes in the environment provided by some operating system, using the machine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 of some specific processor type. While processing the data, the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use system calls, and possibly other programs available on the system.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result in data being saved or modified on the system or cause some other side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effect as a result of the program execution. All of these aspects can interact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each other, often in complex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8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212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19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standards [SEI06], [ISO12207]. While the focus of these standards is on the general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goal. In recent years, major companies, including Microsoft and IBM, have increasingly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recognized the importance of software security. This is a positive development,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but it needs to be repeated across the entire software industry before significant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progress can be made to reduce the torrent of software vulnerability reports.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topic of software development techniques and standards, and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integration of security with them, is well beyond the scope of this text. [MCGR06]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[VIEG01] provide much greater detail on these topics. However, we will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 . We start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 related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algorithm implementation, interaction with other components, and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discuss a number of these.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20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4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21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b="1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 was developed by Professor Barton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applications running on Linux, Windows NT, and, most recently, Mac OS X.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39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F3D49-F76A-414E-9B47-DBE3105955B2}" type="slidenum">
              <a:rPr lang="en-AU"/>
              <a:pPr/>
              <a:t>22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second component of our model of computer programs is the processing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input data according to some algorithm. For procedural languages like C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its descendents, this algorithm specifies the series of steps taken to manipulate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to solve the required problem. High-level languages are typically compiled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linked into machine code, which is then directly executed by the target processor.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Section 10.1 we discuss the typical process structure used by executing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programs. Alternatively, a high-level language such as Java may be compiled into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intermediate language that is then interpreted by a suitable program on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 system. The same may be done for programs written using an interpreted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scripting language. In all cases the execution of a program involves the execution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machine language instructions by a processor to implement the desired algorithm.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instructions will manipulate data stored in various regions of memory and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processor’s registers.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a software security perspective, the key issues are whether the implemented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algorithm correctly solves the specified problem, whether the machine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 executed correctly represent the high-level algorithm specification,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whether the manipulation of data values in variables, as stored in machine registers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memory, is valid and meaningful.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73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E184-98BE-BD43-997E-5DE689EFB8AC}" type="slidenum">
              <a:rPr lang="en-AU"/>
              <a:pPr/>
              <a:t>23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first issue is primarily one of good program development technique.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algorithm may not correctly implement all cases or variants of the problem.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might allow some seemingly legitimate program input to trigger program behavior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was not intended, providing an attacker with additional capabilities. While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be an issue of inappropriate interpretation or handling of program input,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discuss in Section 11.2 , it may also be inappropriate handling of what should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valid input. The consequence of such a deficiency in the design or implementation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algorithm is a bug in the resulting program that could be exploited.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good example of this was the bug in some early releases of the Netscape Web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browser. Their implementation of the random number generator used to generate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session keys for secure Web connections was inadequate [GOWA01]. The assumption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was that these numbers should be unguessable, short of trying all alternatives.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due to a poor choice of the information used to seed this algorithm,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resulting numbers were relatively easy to predict. As a consequence, it was possible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an attacker to guess the key used and then decrypt the data exchanged over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secure Web session. This flaw was fixed by reimplementing the random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generator to ensure that it was seeded with sufficient unpredictable information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it was not possible for an attacker to guess its output.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well-known example is the TCP session spoof or hijack attack.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extends the concept we discussed in Section 7.1 of sending source spoofed packets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 TCP server. In this attack, the goal is not to leave the server with half-open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connections, but rather to fool it into accepting packets using a spoofed source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address that belongs to a trusted host but actually originates on the attacker’s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the attack succeeded, the server could be convinced to run commands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 access to data allowed for a trusted peer, but not generally. To understand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requirements for this attack, consider the TCP three-way connection handshake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illustrated in Figure 7.2 . Recall that because a spoofed source address is used,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response from the server will not be seen by the attacker, who will not therefore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know the initial sequence number provided by the server. However, if the attacker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correctly guess this number, a suitable ACK packet can be constructed and sent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server, which then assumes that the connection is established. Any subsequent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packet is treated by the server as coming from the trusted source,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rights assigned to it. The hijack variant of this attack waits until some authorized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external user connects and logs in to the server. Then the attacker attempts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guess the sequence numbers used and to inject packets with spoofed details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mimic the next packets the server expects to see from the authorized user. If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attacker guesses correctly, then the server responds to any requests using the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rights and permissions of the authorized user. There is an additional complexity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attacks. Any responses from the server are sent to the system whose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being spoofed. Because they acknowledge packets this system has not sent,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system will assume there is a network error and send a reset (RST) packet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terminate the connection. The attacker must ensure that the attack packets reach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server and are processed before this can occur. This may be achieved by launching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denial-of-service attack on the spoofed system while simultaneously attacking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target server.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implementation flaw that permits these attacks is that the initial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numbers used by many TCP/IP implementations are far too predictable. In addition,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sequence number is used to identify all packets belonging to a particular session.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TCP standard specifies that a new, different sequence number should be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each connection so that packets from previous connections can be distinguished.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Potentially this could be a random number (subject to certain constraints). However,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implementations used a highly predictable algorithm to generate the next initial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sequence number. The combination of the implied use of the sequence number as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identifier and authenticator of packets belonging to a specific TCP session and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 to make them sufficiently unpredictable enables the attack to occur. A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recent operating system releases now support truly randomized initial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numbers. Such systems are immune to these types of attacks.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variant of this issue is when the programmers deliberately include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additional code in a program to help test and debug it. While this valid during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development, all too often this code remains in production releases of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program. At the very least, this code could inappropriately release information to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of the program. At worst, it may permit a user to bypass security checks or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limitations and perform actions they would not otherwise be allowed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perform. This type of vulnerability was seen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mail delivery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late 1980s and famously exploited by the Morris Internet Worm. The implementers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had left in support for a DEBUG command that allowed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to remotely query and control the running program [SPAF89]. The Worm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feature to infect systems running versions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with this vulnerability.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problem was aggravated because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program ran using superuser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privileges and hence had unlimited access to change the system. We discuss the issue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minimizing privileges further in Section 11.4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further example concerns the implementation of an interpreter for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highor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intermediate-level languages. The assumption is that the interpreter correctly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implements the specified program code. Failure to adequately reflect the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semantics could result in bugs that an attacker might exploit. This was clearly seen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some early implementations of the Java Virtual Machine (JVM) inadequately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implemented the security checks specified for remotely sourced code, such as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applets [DEFW96]. These implementations permitted an attacker to introduce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remotely, such as on a Web page, but trick the JVM interpreter into treating them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locally sourced and hence trusted code with much greater access to the local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and data.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examples illustrate the care that is needed when designing and implementing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program. It is important to specify assumptions carefully, such as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generated random number should indeed be unpredictable, in order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assumptions are satisfied by the resulting program code. It is also very important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identify debugging and testing extensions to the program and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are removed or disabled before the program is distributed and used.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70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E184-98BE-BD43-997E-5DE689EFB8AC}" type="slidenum">
              <a:rPr lang="en-AU"/>
              <a:pPr/>
              <a:t>24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first issue is primarily one of good program development technique.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algorithm may not correctly implement all cases or variants of the problem.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might allow some seemingly legitimate program input to trigger program behavior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was not intended, providing an attacker with additional capabilities. While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be an issue of inappropriate interpretation or handling of program input,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discuss in Section 11.2 , it may also be inappropriate handling of what should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valid input. The consequence of such a deficiency in the design or implementation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algorithm is a bug in the resulting program that could be exploited.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good example of this was the bug in some early releases of the Netscape Web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browser. Their implementation of the random number generator used to generate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session keys for secure Web connections was inadequate [GOWA01]. The assumption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was that these numbers should be unguessable, short of trying all alternatives.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due to a poor choice of the information used to seed this algorithm,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resulting numbers were relatively easy to predict. As a consequence, it was possible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an attacker to guess the key used and then decrypt the data exchanged over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secure Web session. This flaw was fixed by reimplementing the random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generator to ensure that it was seeded with sufficient unpredictable information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it was not possible for an attacker to guess its output.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well-known example is the TCP session spoof or hijack attack.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extends the concept we discussed in Section 7.1 of sending source spoofed packets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 TCP server. In this attack, the goal is not to leave the server with half-open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connections, but rather to fool it into accepting packets using a spoofed source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address that belongs to a trusted host but actually originates on the attacker’s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the attack succeeded, the server could be convinced to run commands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 access to data allowed for a trusted peer, but not generally. To understand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requirements for this attack, consider the TCP three-way connection handshake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illustrated in Figure 7.2 . Recall that because a spoofed source address is used,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response from the server will not be seen by the attacker, who will not therefore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know the initial sequence number provided by the server. However, if the attacker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correctly guess this number, a suitable ACK packet can be constructed and sent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server, which then assumes that the connection is established. Any subsequent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packet is treated by the server as coming from the trusted source,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rights assigned to it. The hijack variant of this attack waits until some authorized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external user connects and logs in to the server. Then the attacker attempts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guess the sequence numbers used and to inject packets with spoofed details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mimic the next packets the server expects to see from the authorized user. If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attacker guesses correctly, then the server responds to any requests using the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rights and permissions of the authorized user. There is an additional complexity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attacks. Any responses from the server are sent to the system whose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being spoofed. Because they acknowledge packets this system has not sent,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system will assume there is a network error and send a reset (RST) packet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terminate the connection. The attacker must ensure that the attack packets reach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server and are processed before this can occur. This may be achieved by launching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denial-of-service attack on the spoofed system while simultaneously attacking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target server.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implementation flaw that permits these attacks is that the initial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numbers used by many TCP/IP implementations are far too predictable. In addition,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sequence number is used to identify all packets belonging to a particular session.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TCP standard specifies that a new, different sequence number should be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each connection so that packets from previous connections can be distinguished.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Potentially this could be a random number (subject to certain constraints). However,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implementations used a highly predictable algorithm to generate the next initial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sequence number. The combination of the implied use of the sequence number as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identifier and authenticator of packets belonging to a specific TCP session and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failure to make them sufficiently unpredictable enables the attack to occur. A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recent operating system releases now support truly randomized initial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numbers. Such systems are immune to these types of attacks.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variant of this issue is when the programmers deliberately include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additional code in a program to help test and debug it. While this valid during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development, all too often this code remains in production releases of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program. At the very least, this code could inappropriately release information to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of the program. At worst, it may permit a user to bypass security checks or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limitations and perform actions they would not otherwise be allowed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perform. This type of vulnerability was seen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mail delivery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late 1980s and famously exploited by the Morris Internet Worm. The implementers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had left in support for a DEBUG command that allowed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user to remotely query and control the running program [SPAF89]. The Worm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feature to infect systems running versions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with this vulnerability.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problem was aggravated because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program ran using superuser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privileges and hence had unlimited access to change the system. We discuss the issue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minimizing privileges further in Section 11.4 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further example concerns the implementation of an interpreter for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highor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intermediate-level languages. The assumption is that the interpreter correctly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implements the specified program code. Failure to adequately reflect the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semantics could result in bugs that an attacker might exploit. This was clearly seen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some early implementations of the Java Virtual Machine (JVM) inadequately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implemented the security checks specified for remotely sourced code, such as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applets [DEFW96]. These implementations permitted an attacker to introduce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remotely, such as on a Web page, but trick the JVM interpreter into treating them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locally sourced and hence trusted code with much greater access to the local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and data.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examples illustrate the care that is needed when designing and implementing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program. It is important to specify assumptions carefully, such as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generated random number should indeed be unpredictable, in order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assumptions are satisfied by the resulting program code. It is also very important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identify debugging and testing extensions to the program and to ensure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they are removed or disabled before the program is distributed and used.</a:t>
            </a: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94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6FBC9-8558-224D-9340-F4B7640A38B1}" type="slidenum">
              <a:rPr lang="en-AU"/>
              <a:pPr/>
              <a:t>25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second issue concerns the correspondence between the algorithm specified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 programming language and the machine instructions that are run to implement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it. This issue is one that is largely ignored by most programmers. The assumption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that the compiler or interpreter does indeed generate or execute code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validly implements the language statements. When this is considered, the issue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typically one of efficiency, usually addressed by specifying the required level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optimization flags to the compiler.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compiled languages, as Ken Thompson famously noted in [THOM84],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malicious compiler programmer could include instructions in the compiler to emit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additional code when some specific input statements were processed. These statements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even include part of the compiler, so that these changes could be reinserted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the compiler source code was compiled, even after all trace of them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had been removed from the compiler source. If this were done, the only evidence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these changes would be found in the machine code. Locating this would require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careful comparison of the generated machine code with the original source.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large programs, with many source files, this would be an exceedingly slow and difficult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task, one that, in general, is very unlikely to be done.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development of trusted computer systems with very high assurance level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the one area where this level of checking is required. Specifically, certification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computer systems using a Common Criteria assurance level of EAL 7 requires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validation of the correspondence among design, source code, and object code.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discuss this further in Chapter 13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26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2AABA-04AF-4444-A01A-AE79C18576AA}" type="slidenum">
              <a:rPr lang="en-AU"/>
              <a:pPr/>
              <a:t>26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next issue concerns the correct interpretation of data values. At the most basic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level, all data on a computer are stored as groups of binary bits. These are generally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saved in bytes of memory, which may be grouped together as a larger unit, such as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word or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longword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value. They may be accessed and manipulated in memory, or they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may be copied into processor registers before being used. Whether a particular group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bits is interpreted as representing a character, an integer, a floating-point number,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memory address (pointer), or some more complex interpretation depends on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operations used to manipulate it and ultimately on the specific machine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 executed. Different languages provide varying capabilities for restricting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validating assumptions on the interpretation of data in variables. If the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includes strong typing, then the operations performed on any specific type of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be limited to appropriate manipulations of the values. This greatly reduces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likelihood of inappropriate manipulation and use of variables introducing a flaw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program. Other languages, though, allow a much more liberal interpretation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and permit program code to explicitly change their interpretation. The widely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 language C has this characteristic, as we discuss in Section 10.1 . In particular,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allows easy conversion between interpreting variables as integers and interpreting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them as memory addresses (pointers). This is a consequence of the close relationship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between C language constructs and the capabilities of machine language instructions,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it provides significant benefits for system level programming. Unfortunately,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also allows a number of errors caused by the inappropriate manipulation and use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pointers. The prevalence of buffer overflow issues, as we discuss in Chapter 10 , is one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consequence. A related issue is the occurrence of errors due to the incorrect manipulation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pointers in complex data structures, such as linked lists or trees, resulting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corruption of the structure or changing of incorrect data values. Any such programming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bugs could provide a means for an attacker to subvert the correct operation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 or simply to cause it to crash.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best defense against such errors is to use a strongly typed programming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language. However, even when the main program is written in such a language,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will still access and use operating system services and standard library routines,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are currently most likely written in languages like C, and could potentially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contain such flaws. The only counter to this is to monitor any bug reports for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being used and to try and not use any routines with known, serious bugs. If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loosely typed language like C is used, then due care is needed whenever values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cast between data types to ensure that their use remains valid.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52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B561-40ED-594F-A7CE-CA1D7764ED0B}" type="slidenum">
              <a:rPr lang="en-AU"/>
              <a:pPr/>
              <a:t>27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Related to the issue of interpretation of data values is the allocation and management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dynamic memory storage, generally using the process heap. Many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programs, which manipulate unknown quantities of data, use dynamically allocated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memory to store data when required. This memory must be allocated when needed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released when done. If a program fails to correctly manage this process,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consequence may be a steady reduction in memory available on the heap to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point where it is completely exhausted. This is known as 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memory leak , and often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will crash once the available memory on the heap is exhausted.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provides an obvious mechanism for an attacker to implement a denial-of-service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 on such a program.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older languages, including C, provide no explicit support for dynamically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allocated memory. Instead support is provided by explicitly calling standard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library routines to allocate and release memory. Unfortunately, in large, complex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programs, determining exactly when dynamically allocated memory is no longer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required can be a difficult task. As a consequence, memory leaks in such programs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easily occur and can be difficult to identify and correct. There are library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variants that implement much higher levels of checking and debugging such allocations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can be used to assist this process.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languages like Java and C manage memory allocation and release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automatically. While such languages do incur an execution overhead to support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automatic management, the resulting programs are generally far more reliable.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such languages is strongly encouraged to avoid memory management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33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8039A-B14D-124D-9448-19C73C68AF57}" type="slidenum">
              <a:rPr lang="en-AU"/>
              <a:pPr/>
              <a:t>28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topic of concern is management of access to common, shared memory by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several processes or threads within a process. Without suitable synchronization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accesses, it is possible that values may be corrupted, or changes lost, due to overlapping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access, use, and replacement of shared values. The resulting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race condition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occurs when multiple processes and threads compete to gain uncontrolled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some resource. This problem is a well-known and documented issue that arises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writing concurrent code, whose solution requires the correct selection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appropriate synchronization primitives. Even so, it is neither easy nor obvious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what the most appropriate and efficient choice is. If an incorrect sequence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synchronization primitives is chosen, it is possible for the various processes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threads to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deadlock , each waiting on a resource held by the other. There is no easy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way of recovering from this flaw without terminating one or more of the programs.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attacker could trigger such a deadlock in a vulnerable program to implement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denial-of-service upon it. In large complex applications, ensuring that deadlocks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 possible can be very difficult. Care is needed to carefully design and partition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problem to limit areas where access to shared memory is needed and to determine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best primitives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98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1A2-2FAC-124D-81BD-A737F6AADEC4}" type="slidenum">
              <a:rPr lang="en-AU"/>
              <a:pPr/>
              <a:t>29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third component of our model of computer programs is that it executes on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computer system under the control of an operating system. This aspect of a computer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is often not emphasized in introductory programming courses; however,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the perspective of writing secure software, it is critical. Excepting dedicated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embedded applications, in general, programs do not run in isolation on most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computer systems. Rather, they run under the control of an operating system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mediates access to the resources of that system and shares their use between all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currently executing programs.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operating system constructs an execution environment for a process when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program is run, as illustrated in Figure 10.4 . In addition to the code and data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program, the process includes information provided by the operating system.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include environment variables, which may be used to tailor the operation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program, and any command-line arguments specified for the program. All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should be considered external inputs to the program whose values need validation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before use, as we discuss in Section 11.2 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54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/>
              <a:pPr/>
              <a:t>30</a:t>
            </a:fld>
            <a:endParaRPr lang="en-AU" dirty="0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11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29492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3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Yet this type of attack has been known since it was first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its occurrence are well known and documented. Unfortunately, due to both a legacy of buggy code in widely deployed operating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 and applications and continuing careless programming practices by programmers,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is still a major source of concern to security practitioners. This chapter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focuses on how a buffer overflow occurs and what methods can be used to prevent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detect its occurrence.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6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buffer overflow , also known as a buffer overrun , is defined in the NIST </a:t>
            </a:r>
            <a:r>
              <a:rPr lang="en-US" b="1" i="1" dirty="0">
                <a:latin typeface="Arial" pitchFamily="-110" charset="0"/>
                <a:ea typeface="+mn-ea"/>
                <a:cs typeface="+mn-cs"/>
              </a:rPr>
              <a:t>Glossary</a:t>
            </a:r>
          </a:p>
          <a:p>
            <a:r>
              <a:rPr lang="en-US" i="1" dirty="0">
                <a:latin typeface="Arial" pitchFamily="-110" charset="0"/>
                <a:ea typeface="+mn-ea"/>
                <a:cs typeface="+mn-cs"/>
              </a:rPr>
              <a:t>of Key Information Security Terms as follows: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Buffer Overrun A condition at an interface under which more input can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placed into a buffer or data holding area than the capacity allocated, overwriting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information. Attackers exploit such a condition to crash a system or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insert specially crafted code that allows them to gain control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FE69-4556-464D-8422-E002A492CDC0}" type="slidenum">
              <a:rPr lang="en-AU"/>
              <a:pPr/>
              <a:t>5</a:t>
            </a:fld>
            <a:endParaRPr lang="en-AU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buffer overflow can occur as a result of a programming error when a process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attempts to store data beyond the limits of a fixed-sized buffer and consequently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overwrites adjacent memory locations. These locations could hold other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variables or parameters or program control flow data such as return addresses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pointers to previous stack frames. The buffer could be located on the stack, in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heap, or in the data section of the process. The consequences of this error include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corruption of data used by the program, unexpected transfer of control in the program,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possibly memory access violations, and very likely eventual program termination.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done deliberately as part of an attack on a system, the transfer of control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be to code of the attacker’s choosing, resulting in the ability to execute arbitrary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with the privileges of the attacked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5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628E0-D728-CD40-95FE-6801C44D2703}" type="slidenum">
              <a:rPr lang="en-AU"/>
              <a:pPr/>
              <a:t>6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illustrate the basic operation of a buffer overflow, consider the C main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given in Figure 10.1a . This contains three variables (valid , str1, and str2),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whose values will typically be saved in adjacent memory locations. The order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location of these will depend on the type of variable (local or global), the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compiler used, and the target machine architecture. 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1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53FB-C3AC-0A4C-80F4-DF46B6146CCD}" type="slidenum">
              <a:rPr lang="en-AU"/>
              <a:pPr/>
              <a:t>7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for the purpose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this example we will assume that they are saved in consecutive memory locations,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highest to lowest, as shown in Figure 10.2 .This will typically be the case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local variables in a C function on common processor architectures such as the Intel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Pentium family. The purpose of the code fragment is to call the function next_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tag(str1) to copy into str1 some expected tag value. Let’s assume this will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string START. It then reads the next line from the standard input for the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the C library gets() function and then compares the string read with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expected tag. If the next line did indeed contain just the string START, this comparison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would succeed, and the variable VALID would be set to TRUE. This case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shown in the first of the three example program runs in Figure 10.1b . Any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tag would leave it with the value FALSE. Such a code fragment might be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parse some structured network protocol interaction or formatted text file.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problem with this code exists because the traditional C library gets()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does not include any checking on the amount of data copied. It will read the next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line of text from the program’s standard input up until the first newline character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occurs and copy it into the supplied buffer followed by the NULL terminator used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 strings. If more than seven characters are present on the input line, when read in they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(along with the terminating NULL character) require more room than is available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str2 buffer. Consequently, the extra characters will proceed to overwrite the values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adjacent variable, str1 in this case. For example, if the input line contained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EVILINPUTVALUE, the result will be that str1 will be overwritten with the characters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TVALUE, and str2 will use not only the eight characters allocated to it but seven more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str1 as well. This can be seen in the second example run in Figure 10.1b . The overflow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has resulted in corruption of a variable not directly used to save the input. Because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strings are not equal, valid also retains the value FALSE. Further, if 16 or more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characters were input, additional memory locations would be overwritten.</a:t>
            </a:r>
            <a:endParaRPr lang="en-US" dirty="0">
              <a:latin typeface="Times" pitchFamily="-110" charset="0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3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A58A-2B5B-BC41-9105-AEFAD7F28AC4}" type="slidenum">
              <a:rPr lang="en-AU"/>
              <a:pPr/>
              <a:t>8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exploit any type of buffer overflow, such as those we have illustrated here,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attacker needs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1. To identify a buffer overflow vulnerability in some program that can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triggered using externally sourced data under the attackers control, and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2. To understand how that buffer will be stored in the processes memory,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hence the potential for corrupting adjacent memory locations and potentially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altering the flow of execution of the program.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Identifying vulnerable programs may be done by inspection of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source, tracing the execution of programs as they process oversized input, or using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tools such as </a:t>
            </a:r>
            <a:r>
              <a:rPr lang="en-US" i="1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i="1" dirty="0">
                <a:latin typeface="Arial" pitchFamily="-110" charset="0"/>
                <a:ea typeface="+mn-ea"/>
                <a:cs typeface="+mn-cs"/>
              </a:rPr>
              <a:t> , which we discuss in Chapter 11 .2, to automatically identify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potentially vulnerable programs. What the attacker does with the resulting corruption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memory varies considerably, depending on what values are being overwritten.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will explore some of the alternatives in the following sections.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9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5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133600"/>
            <a:ext cx="4419600" cy="4724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4724400" cy="47244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4343400" cy="3810000"/>
          </a:xfrm>
          <a:prstGeom prst="rect">
            <a:avLst/>
          </a:prstGeom>
          <a:solidFill>
            <a:srgbClr val="002E6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1"/>
            <a:ext cx="8610600" cy="1470025"/>
          </a:xfrm>
        </p:spPr>
        <p:txBody>
          <a:bodyPr/>
          <a:lstStyle>
            <a:lvl1pPr>
              <a:defRPr>
                <a:solidFill>
                  <a:srgbClr val="002E6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3276601"/>
            <a:ext cx="4724400" cy="2590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81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81201"/>
            <a:ext cx="9144000" cy="1295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8388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002E6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19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lIns="91435" tIns="45718" rIns="91435" bIns="45718"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sz="4400"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6"/>
            <a:ext cx="5638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3559-8231-B44F-AE9F-09E47266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07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632B-01A0-AB4B-80E6-6A24D9F8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10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8D0-F4A9-D94A-8A31-E649F1CAA5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88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583-A0E7-9C47-B2C1-1108DEB70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0476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5" r:id="rId5"/>
    <p:sldLayoutId id="2147483841" r:id="rId6"/>
    <p:sldLayoutId id="2147483844" r:id="rId7"/>
    <p:sldLayoutId id="2147483846" r:id="rId8"/>
    <p:sldLayoutId id="214748384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685801"/>
            <a:ext cx="9144000" cy="1470025"/>
          </a:xfrm>
        </p:spPr>
        <p:txBody>
          <a:bodyPr/>
          <a:lstStyle/>
          <a:p>
            <a:r>
              <a:rPr lang="en-US" dirty="0"/>
              <a:t>Lecture 7</a:t>
            </a:r>
            <a:br>
              <a:rPr lang="en-US" dirty="0"/>
            </a:br>
            <a:r>
              <a:rPr lang="en-US" dirty="0"/>
              <a:t>Software Security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39212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modified from slides of </a:t>
            </a:r>
            <a:r>
              <a:rPr lang="en-US" sz="2000" dirty="0" err="1"/>
              <a:t>Lawrie</a:t>
            </a:r>
            <a:r>
              <a:rPr lang="en-US" sz="2000" dirty="0"/>
              <a:t> Brown</a:t>
            </a:r>
            <a:endParaRPr lang="en-AU" sz="2000" dirty="0"/>
          </a:p>
        </p:txBody>
      </p:sp>
      <p:pic>
        <p:nvPicPr>
          <p:cNvPr id="5" name="Picture 4" descr="Computer Security 2 Book Fron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420888"/>
            <a:ext cx="2880320" cy="38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Secure programs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 implies some degree of trust that the program enforces expected </a:t>
            </a:r>
          </a:p>
          <a:p>
            <a:pPr lvl="1"/>
            <a:r>
              <a:rPr lang="en-US"/>
              <a:t>confidentiality, </a:t>
            </a:r>
          </a:p>
          <a:p>
            <a:pPr lvl="1"/>
            <a:r>
              <a:rPr lang="en-US"/>
              <a:t>integrity, and </a:t>
            </a:r>
          </a:p>
          <a:p>
            <a:pPr lvl="1"/>
            <a:r>
              <a:rPr lang="en-US"/>
              <a:t>availability.</a:t>
            </a:r>
          </a:p>
          <a:p>
            <a:endParaRPr lang="en-US"/>
          </a:p>
          <a:p>
            <a:r>
              <a:rPr lang="en-US"/>
              <a:t>How can we look at software component and assess its security?</a:t>
            </a:r>
          </a:p>
          <a:p>
            <a:endParaRPr 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21EE45CD-ACAF-4375-B87A-F106F52EE148}" type="slidenum">
              <a:rPr kumimoji="0" lang="en-US" sz="1200" smtClean="0">
                <a:solidFill>
                  <a:schemeClr val="bg1"/>
                </a:solidFill>
              </a:rPr>
              <a:pPr/>
              <a:t>10</a:t>
            </a:fld>
            <a:endParaRPr kumimoji="0"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Secure programs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Why is it so hard to write secure programs?</a:t>
            </a:r>
            <a:br>
              <a:rPr lang="en-GB"/>
            </a:br>
            <a:endParaRPr lang="en-GB"/>
          </a:p>
          <a:p>
            <a:r>
              <a:rPr lang="en-GB"/>
              <a:t>Axiom (Murphy):</a:t>
            </a:r>
          </a:p>
          <a:p>
            <a:pPr lvl="1"/>
            <a:r>
              <a:rPr lang="en-GB"/>
              <a:t>Programs have bugs</a:t>
            </a:r>
            <a:br>
              <a:rPr lang="en-GB"/>
            </a:br>
            <a:endParaRPr lang="en-GB"/>
          </a:p>
          <a:p>
            <a:r>
              <a:rPr lang="en-GB"/>
              <a:t>Corollary:</a:t>
            </a:r>
          </a:p>
          <a:p>
            <a:pPr lvl="1"/>
            <a:r>
              <a:rPr lang="en-GB"/>
              <a:t>Security-relevant programs have security bugs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7E328CAC-E42A-4961-93B2-1A6615B354DE}" type="slidenum">
              <a:rPr kumimoji="0" lang="en-US" sz="1200" smtClean="0">
                <a:solidFill>
                  <a:schemeClr val="bg1"/>
                </a:solidFill>
              </a:rPr>
              <a:pPr/>
              <a:t>11</a:t>
            </a:fld>
            <a:endParaRPr kumimoji="0"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7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Security Issues</a:t>
            </a:r>
            <a:endParaRPr lang="en-AU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many vulnerabilities result from poor programming practices</a:t>
            </a:r>
          </a:p>
          <a:p>
            <a:r>
              <a:rPr lang="en-AU" dirty="0"/>
              <a:t>consequence from insufficient checking and validation of data and error codes</a:t>
            </a:r>
          </a:p>
          <a:p>
            <a:pPr lvl="1"/>
            <a:r>
              <a:rPr lang="en-AU" dirty="0"/>
              <a:t>awareness of these issues is a critical initial step in writing more secure program code</a:t>
            </a:r>
          </a:p>
          <a:p>
            <a:pPr lvl="0"/>
            <a:r>
              <a:rPr lang="en-AU" dirty="0"/>
              <a:t>software error categories:</a:t>
            </a:r>
            <a:endParaRPr lang="en-US" dirty="0"/>
          </a:p>
          <a:p>
            <a:pPr lvl="1">
              <a:buChar char="•"/>
            </a:pPr>
            <a:r>
              <a:rPr lang="en-AU" dirty="0"/>
              <a:t>insecure interaction between components</a:t>
            </a:r>
          </a:p>
          <a:p>
            <a:pPr lvl="1">
              <a:buChar char="•"/>
            </a:pPr>
            <a:r>
              <a:rPr lang="en-AU" dirty="0"/>
              <a:t>risky resource management</a:t>
            </a:r>
          </a:p>
          <a:p>
            <a:pPr lvl="1">
              <a:buChar char="•"/>
            </a:pPr>
            <a:r>
              <a:rPr lang="en-AU" dirty="0"/>
              <a:t>porous </a:t>
            </a:r>
            <a:r>
              <a:rPr lang="en-AU" dirty="0" err="1"/>
              <a:t>defenses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261" y="4800600"/>
            <a:ext cx="1232739" cy="2057400"/>
          </a:xfrm>
          <a:prstGeom prst="rect">
            <a:avLst/>
          </a:prstGeom>
          <a:scene3d>
            <a:camera prst="orthographicFront">
              <a:rot lat="0" lon="11099976" rev="0"/>
            </a:camera>
            <a:lightRig rig="threePt" dir="t"/>
          </a:scene3d>
        </p:spPr>
      </p:pic>
      <p:sp>
        <p:nvSpPr>
          <p:cNvPr id="4" name="Rectangle 3"/>
          <p:cNvSpPr/>
          <p:nvPr/>
        </p:nvSpPr>
        <p:spPr>
          <a:xfrm>
            <a:off x="4876800" y="2573338"/>
            <a:ext cx="4267200" cy="428466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38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Secure programs</a:t>
            </a: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r>
              <a:rPr lang="en-US"/>
              <a:t>Evaluation of what is “Secure” is subject to the perspective of the evaluator</a:t>
            </a:r>
          </a:p>
          <a:p>
            <a:pPr lvl="1"/>
            <a:r>
              <a:rPr lang="en-US"/>
              <a:t>Managers</a:t>
            </a:r>
          </a:p>
          <a:p>
            <a:pPr lvl="1"/>
            <a:r>
              <a:rPr lang="en-US"/>
              <a:t>Developers</a:t>
            </a:r>
          </a:p>
          <a:p>
            <a:pPr lvl="1"/>
            <a:r>
              <a:rPr lang="en-US"/>
              <a:t>Technicians</a:t>
            </a:r>
          </a:p>
          <a:p>
            <a:pPr lvl="1"/>
            <a:r>
              <a:rPr lang="en-US"/>
              <a:t>Clients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DE2008BD-3DF1-46AC-932C-278E3A6698C8}" type="slidenum">
              <a:rPr kumimoji="0" lang="en-US" sz="1200" smtClean="0">
                <a:solidFill>
                  <a:schemeClr val="bg1"/>
                </a:solidFill>
              </a:rPr>
              <a:pPr/>
              <a:t>13</a:t>
            </a:fld>
            <a:endParaRPr kumimoji="0" lang="en-US" sz="1200">
              <a:solidFill>
                <a:schemeClr val="bg1"/>
              </a:solidFill>
            </a:endParaRP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9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Software Quality and Reliability</a:t>
            </a:r>
            <a:endParaRPr lang="en-US" sz="4000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concerned with accidental failure of program </a:t>
            </a:r>
          </a:p>
          <a:p>
            <a:pPr lvl="1"/>
            <a:r>
              <a:rPr lang="en-US"/>
              <a:t>as a result of some theoretically random, unanticipated input, system interaction, or use of incorrect code</a:t>
            </a:r>
          </a:p>
          <a:p>
            <a:r>
              <a:rPr lang="en-US"/>
              <a:t>improve using structured design and testing to identify and eliminate as many bugs as possible from a program</a:t>
            </a:r>
          </a:p>
          <a:p>
            <a:pPr lvl="1"/>
            <a:r>
              <a:rPr lang="en-US"/>
              <a:t>concern is how often they are triggered</a:t>
            </a:r>
          </a:p>
          <a:p>
            <a:r>
              <a:rPr lang="en-US"/>
              <a:t>failures are expected to follow some form of probability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Security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chooses probability distribution, specifically targeting bugs that result in a failure that can be exploited by the attacker</a:t>
            </a:r>
          </a:p>
          <a:p>
            <a:r>
              <a:rPr lang="en-US" dirty="0"/>
              <a:t>triggered by inputs that differ dramatically from what is usually expected</a:t>
            </a:r>
          </a:p>
          <a:p>
            <a:r>
              <a:rPr lang="en-US" dirty="0"/>
              <a:t>unlikely to be identified by common testing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Defensive Programming</a:t>
            </a: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435280" cy="4830763"/>
          </a:xfrm>
        </p:spPr>
        <p:txBody>
          <a:bodyPr/>
          <a:lstStyle/>
          <a:p>
            <a:r>
              <a:rPr lang="en-US" dirty="0"/>
              <a:t>also called secure programming</a:t>
            </a:r>
          </a:p>
          <a:p>
            <a:r>
              <a:rPr lang="en-US" dirty="0"/>
              <a:t>a form of defensive design to ensure continued function of software despite unforeseen usage</a:t>
            </a:r>
          </a:p>
          <a:p>
            <a:r>
              <a:rPr lang="en-US" dirty="0"/>
              <a:t>requires attention to all aspects of program execution, environment, and type of data it processes</a:t>
            </a:r>
          </a:p>
          <a:p>
            <a:r>
              <a:rPr lang="en-US" dirty="0"/>
              <a:t>assume nothing, check all potential errors</a:t>
            </a:r>
          </a:p>
          <a:p>
            <a:r>
              <a:rPr lang="en-US" dirty="0"/>
              <a:t>programmer never assumes a particular function call or library will work as advertised so handles it in the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28" y="-13597"/>
            <a:ext cx="2266156" cy="19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Program Model</a:t>
            </a:r>
            <a:endParaRPr lang="en-US" dirty="0"/>
          </a:p>
        </p:txBody>
      </p:sp>
      <p:pic>
        <p:nvPicPr>
          <p:cNvPr id="9" name="Picture Placeholder 8" descr="f1.pd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-252536" y="-963488"/>
            <a:ext cx="9577064" cy="12393849"/>
          </a:xfrm>
        </p:spPr>
      </p:pic>
    </p:spTree>
    <p:extLst>
      <p:ext uri="{BB962C8B-B14F-4D97-AF65-F5344CB8AC3E}">
        <p14:creationId xmlns:p14="http://schemas.microsoft.com/office/powerpoint/2010/main" val="133401313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Defensive Programming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4830763"/>
          </a:xfrm>
        </p:spPr>
        <p:txBody>
          <a:bodyPr/>
          <a:lstStyle/>
          <a:p>
            <a:r>
              <a:rPr lang="en-US" sz="2800" dirty="0"/>
              <a:t>programmers often make assumptions about the type of inputs a program will receive and the environment it executes in</a:t>
            </a:r>
          </a:p>
          <a:p>
            <a:pPr lvl="1"/>
            <a:r>
              <a:rPr lang="en-US" sz="2400" dirty="0"/>
              <a:t>assumptions need to be validated by the program and all potential failures handled gracefully and safely</a:t>
            </a:r>
          </a:p>
          <a:p>
            <a:r>
              <a:rPr lang="en-US" sz="2800" dirty="0"/>
              <a:t>requires a changed mindset to traditional      programming practices</a:t>
            </a:r>
          </a:p>
          <a:p>
            <a:pPr lvl="1"/>
            <a:r>
              <a:rPr lang="en-US" sz="2400" dirty="0"/>
              <a:t>programmers have to understand how failures can occur and the steps needed to reduce the chance of them occurring in their programs</a:t>
            </a:r>
          </a:p>
          <a:p>
            <a:r>
              <a:rPr lang="en-US" sz="2800" dirty="0"/>
              <a:t>conflicts with business pressures to keep development times as short as possible to maximize market advantage</a:t>
            </a:r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90" y="2348880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alphaModFix amt="74000"/>
            <a:lum bright="27000" contrast="3000"/>
          </a:blip>
          <a:stretch>
            <a:fillRect/>
          </a:stretch>
        </p:blipFill>
        <p:spPr>
          <a:xfrm rot="966477">
            <a:off x="7758494" y="2917786"/>
            <a:ext cx="915643" cy="78025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9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by Design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and reliability are common design goals in most engineering disciplines</a:t>
            </a:r>
          </a:p>
          <a:p>
            <a:r>
              <a:rPr lang="en-US" dirty="0"/>
              <a:t>software development not as mature</a:t>
            </a:r>
          </a:p>
          <a:p>
            <a:pPr lvl="1"/>
            <a:r>
              <a:rPr lang="en-US" dirty="0"/>
              <a:t>much higher failure levels tolerated</a:t>
            </a:r>
          </a:p>
          <a:p>
            <a:r>
              <a:rPr lang="en-US" dirty="0"/>
              <a:t>despite having a number of software development and quality standards</a:t>
            </a:r>
          </a:p>
          <a:p>
            <a:pPr lvl="1"/>
            <a:r>
              <a:rPr lang="en-US" dirty="0"/>
              <a:t>main focus is general development lifecycle</a:t>
            </a:r>
          </a:p>
          <a:p>
            <a:pPr lvl="1"/>
            <a:r>
              <a:rPr lang="en-US" dirty="0"/>
              <a:t>increasingly identify security as a key goal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568847"/>
            <a:ext cx="1371600" cy="2289153"/>
          </a:xfrm>
          <a:prstGeom prst="rect">
            <a:avLst/>
          </a:prstGeom>
          <a:scene3d>
            <a:camera prst="orthographicFront">
              <a:rot lat="0" lon="101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079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857500"/>
            <a:ext cx="4248472" cy="11430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Buffer Overflow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5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857500"/>
            <a:ext cx="4752528" cy="11430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Software Protection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Fuzzing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892480" cy="4830763"/>
          </a:xfrm>
        </p:spPr>
        <p:txBody>
          <a:bodyPr/>
          <a:lstStyle/>
          <a:p>
            <a:r>
              <a:rPr lang="en-US" sz="2400" dirty="0"/>
              <a:t>developed by Professor Barton Miller at the University of Wisconsin Madison in 1989</a:t>
            </a:r>
          </a:p>
          <a:p>
            <a:r>
              <a:rPr lang="en-US" sz="2400" dirty="0"/>
              <a:t>software testing technique that uses randomly generated data as inputs to a program</a:t>
            </a:r>
          </a:p>
          <a:p>
            <a:pPr lvl="1"/>
            <a:r>
              <a:rPr lang="en-US" sz="2000" dirty="0"/>
              <a:t>range of inputs is very large</a:t>
            </a:r>
          </a:p>
          <a:p>
            <a:pPr lvl="1"/>
            <a:r>
              <a:rPr lang="en-US" sz="2000" dirty="0"/>
              <a:t>intent is to determine if the program or function correctly handles abnormal inputs</a:t>
            </a:r>
          </a:p>
          <a:p>
            <a:pPr lvl="1"/>
            <a:r>
              <a:rPr lang="en-US" sz="2000" dirty="0"/>
              <a:t>simple, free of assumptions, cheap</a:t>
            </a:r>
          </a:p>
          <a:p>
            <a:pPr lvl="1"/>
            <a:r>
              <a:rPr lang="en-US" sz="2000" dirty="0"/>
              <a:t>assists with reliability as well as security</a:t>
            </a:r>
          </a:p>
          <a:p>
            <a:r>
              <a:rPr lang="en-US" sz="2400" dirty="0"/>
              <a:t>can also use templates to generate classes of known problem inputs</a:t>
            </a:r>
          </a:p>
          <a:p>
            <a:pPr lvl="1"/>
            <a:r>
              <a:rPr lang="en-US" sz="2000" dirty="0"/>
              <a:t>disadvantage is that bugs triggered by other forms of input would be missed</a:t>
            </a:r>
          </a:p>
          <a:p>
            <a:pPr lvl="1"/>
            <a:r>
              <a:rPr lang="en-US" sz="2000" dirty="0"/>
              <a:t>combination of approaches is needed for reasonably comprehensive coverage of the inputs</a:t>
            </a:r>
          </a:p>
        </p:txBody>
      </p:sp>
    </p:spTree>
    <p:extLst>
      <p:ext uri="{BB962C8B-B14F-4D97-AF65-F5344CB8AC3E}">
        <p14:creationId xmlns:p14="http://schemas.microsoft.com/office/powerpoint/2010/main" val="38114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Safe Program Code</a:t>
            </a:r>
            <a:endParaRPr 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component is processing of data by some algorithm to solve required problem</a:t>
            </a:r>
          </a:p>
          <a:p>
            <a:r>
              <a:rPr lang="en-US" dirty="0"/>
              <a:t>high-level languages are typically compiled and linked into machine code which is then directly executed by the target processor</a:t>
            </a:r>
          </a:p>
          <a:p>
            <a:pPr lvl="0"/>
            <a:r>
              <a:rPr lang="en-US" dirty="0"/>
              <a:t>security issues:</a:t>
            </a:r>
          </a:p>
          <a:p>
            <a:pPr lvl="1"/>
            <a:r>
              <a:rPr lang="en-US" dirty="0"/>
              <a:t>correct algorithm implementation</a:t>
            </a:r>
          </a:p>
          <a:p>
            <a:pPr lvl="1"/>
            <a:r>
              <a:rPr lang="en-US" dirty="0"/>
              <a:t>correct machine instructions for algorithm</a:t>
            </a:r>
          </a:p>
          <a:p>
            <a:pPr lvl="1"/>
            <a:r>
              <a:rPr lang="en-US" dirty="0"/>
              <a:t>valid manipulation of data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4419600"/>
            <a:ext cx="6096000" cy="22606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Correct Algorithm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4830763"/>
          </a:xfrm>
        </p:spPr>
        <p:txBody>
          <a:bodyPr/>
          <a:lstStyle/>
          <a:p>
            <a:pPr lvl="0"/>
            <a:r>
              <a:rPr lang="en-US" dirty="0"/>
              <a:t>issue of good program development technique</a:t>
            </a:r>
          </a:p>
          <a:p>
            <a:pPr lvl="1"/>
            <a:r>
              <a:rPr lang="en-US" dirty="0"/>
              <a:t>algorithm may not correctly handle all problem variants</a:t>
            </a:r>
          </a:p>
          <a:p>
            <a:pPr lvl="1"/>
            <a:r>
              <a:rPr lang="en-US" dirty="0"/>
              <a:t>consequence of deficiency is a bug in the resulting program that could be exploited</a:t>
            </a:r>
          </a:p>
          <a:p>
            <a:pPr lvl="0"/>
            <a:r>
              <a:rPr lang="en-US" dirty="0"/>
              <a:t>initial sequence numbers used by many TCP/IP implementations are too predictable</a:t>
            </a:r>
          </a:p>
          <a:p>
            <a:pPr lvl="1"/>
            <a:r>
              <a:rPr lang="en-US" dirty="0"/>
              <a:t>combination of the sequence number as an identifier and authenticator of packets and the failure to make them sufficiently unpredictable enables the attack to occur</a:t>
            </a:r>
          </a:p>
        </p:txBody>
      </p:sp>
    </p:spTree>
    <p:extLst>
      <p:ext uri="{BB962C8B-B14F-4D97-AF65-F5344CB8AC3E}">
        <p14:creationId xmlns:p14="http://schemas.microsoft.com/office/powerpoint/2010/main" val="28403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Correct Algorithm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95401"/>
            <a:ext cx="8534401" cy="4830763"/>
          </a:xfrm>
        </p:spPr>
        <p:txBody>
          <a:bodyPr/>
          <a:lstStyle/>
          <a:p>
            <a:pPr lvl="0"/>
            <a:r>
              <a:rPr lang="en-US" dirty="0"/>
              <a:t>another variant is when the programmers deliberately include additional code in a program to help test and debug it</a:t>
            </a:r>
          </a:p>
          <a:p>
            <a:pPr lvl="1"/>
            <a:r>
              <a:rPr lang="en-US" dirty="0"/>
              <a:t>often code remains in production release of a program and could inappropriately release information</a:t>
            </a:r>
          </a:p>
          <a:p>
            <a:pPr lvl="1"/>
            <a:r>
              <a:rPr lang="en-US" dirty="0"/>
              <a:t>may permit a user to bypass security checks and perform actions they would not otherwise be allowed to perform</a:t>
            </a:r>
          </a:p>
          <a:p>
            <a:pPr lvl="1"/>
            <a:r>
              <a:rPr lang="en-US" dirty="0"/>
              <a:t>this vulnerability was exploited by the Morris Internet Worm</a:t>
            </a:r>
          </a:p>
        </p:txBody>
      </p:sp>
    </p:spTree>
    <p:extLst>
      <p:ext uri="{BB962C8B-B14F-4D97-AF65-F5344CB8AC3E}">
        <p14:creationId xmlns:p14="http://schemas.microsoft.com/office/powerpoint/2010/main" val="30516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Ensuring Machine Language Corresponds to Algorithm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686800" cy="4830763"/>
          </a:xfrm>
        </p:spPr>
        <p:txBody>
          <a:bodyPr/>
          <a:lstStyle/>
          <a:p>
            <a:r>
              <a:rPr lang="en-US" dirty="0"/>
              <a:t>issue is ignored by most programmers</a:t>
            </a:r>
          </a:p>
          <a:p>
            <a:pPr lvl="1"/>
            <a:r>
              <a:rPr lang="en-US" dirty="0"/>
              <a:t>assumption is that the compiler or interpreter generates or executes code that validly implements the language statements</a:t>
            </a:r>
          </a:p>
          <a:p>
            <a:r>
              <a:rPr lang="en-US" dirty="0"/>
              <a:t>requires comparing machine code with original source</a:t>
            </a:r>
          </a:p>
          <a:p>
            <a:pPr lvl="1"/>
            <a:r>
              <a:rPr lang="en-US" dirty="0"/>
              <a:t>slow and difficult</a:t>
            </a:r>
          </a:p>
          <a:p>
            <a:pPr lvl="1"/>
            <a:r>
              <a:rPr lang="en-US" dirty="0"/>
              <a:t>development of computer systems with very high assurance level is the one area where this level of checking is required</a:t>
            </a:r>
          </a:p>
          <a:p>
            <a:pPr lvl="2"/>
            <a:r>
              <a:rPr lang="en-US" dirty="0"/>
              <a:t>specifically  Common Criteria assurance level of EAL 7</a:t>
            </a:r>
          </a:p>
        </p:txBody>
      </p:sp>
    </p:spTree>
    <p:extLst>
      <p:ext uri="{BB962C8B-B14F-4D97-AF65-F5344CB8AC3E}">
        <p14:creationId xmlns:p14="http://schemas.microsoft.com/office/powerpoint/2010/main" val="11050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2332">
            <a:off x="7320028" y="5300558"/>
            <a:ext cx="1816100" cy="1524000"/>
          </a:xfrm>
          <a:prstGeom prst="rect">
            <a:avLst/>
          </a:prstGeom>
          <a:scene3d>
            <a:camera prst="orthographicFront">
              <a:rot lat="0" lon="299981" rev="0"/>
            </a:camera>
            <a:lightRig rig="threePt" dir="t"/>
          </a:scene3d>
        </p:spPr>
      </p:pic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Data Interpretation</a:t>
            </a:r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stored as bits/bytes in computer</a:t>
            </a:r>
          </a:p>
          <a:p>
            <a:pPr lvl="1"/>
            <a:r>
              <a:rPr lang="en-US" sz="2400" dirty="0"/>
              <a:t>grouped as words or </a:t>
            </a:r>
            <a:r>
              <a:rPr lang="en-US" sz="2400" dirty="0" err="1"/>
              <a:t>longwords</a:t>
            </a:r>
            <a:endParaRPr lang="en-US" sz="2400" dirty="0"/>
          </a:p>
          <a:p>
            <a:pPr lvl="1"/>
            <a:r>
              <a:rPr lang="en-US" sz="2400" dirty="0"/>
              <a:t>accessed and manipulated in memory or copied into processor registers before being used</a:t>
            </a:r>
          </a:p>
          <a:p>
            <a:pPr lvl="1"/>
            <a:r>
              <a:rPr lang="en-US" sz="2400" dirty="0"/>
              <a:t>interpretation depends on machine instruction executed</a:t>
            </a:r>
          </a:p>
          <a:p>
            <a:r>
              <a:rPr lang="en-US" sz="2800" dirty="0"/>
              <a:t>different languages provide different capabilities for restricting and validating interpretation of data in variables</a:t>
            </a:r>
          </a:p>
          <a:p>
            <a:pPr lvl="1"/>
            <a:r>
              <a:rPr lang="en-US" sz="2400" dirty="0"/>
              <a:t>strongly typed languages are more limited, safer</a:t>
            </a:r>
          </a:p>
          <a:p>
            <a:pPr lvl="1"/>
            <a:r>
              <a:rPr lang="en-US" sz="2400" dirty="0"/>
              <a:t>other languages allow more liberal interpretation               of data and permit program code to explicitly             change their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3588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 Use of Memory</a:t>
            </a:r>
            <a:endParaRPr lang="en-US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435280" cy="4830763"/>
          </a:xfrm>
        </p:spPr>
        <p:txBody>
          <a:bodyPr/>
          <a:lstStyle/>
          <a:p>
            <a:r>
              <a:rPr lang="en-US" sz="2800" dirty="0"/>
              <a:t>issue of dynamic memory allocation</a:t>
            </a:r>
          </a:p>
          <a:p>
            <a:pPr lvl="1"/>
            <a:r>
              <a:rPr lang="en-US" sz="2400" dirty="0"/>
              <a:t>used to manipulate unknown amounts of data</a:t>
            </a:r>
          </a:p>
          <a:p>
            <a:pPr lvl="1"/>
            <a:r>
              <a:rPr lang="en-US" sz="2400" dirty="0"/>
              <a:t>allocated when needed, released when done</a:t>
            </a:r>
          </a:p>
          <a:p>
            <a:r>
              <a:rPr lang="en-US" sz="2800" dirty="0"/>
              <a:t>memory leak</a:t>
            </a:r>
          </a:p>
          <a:p>
            <a:pPr lvl="1"/>
            <a:r>
              <a:rPr lang="en-US" sz="2400" dirty="0"/>
              <a:t>steady reduction in memory available on the heap to the point where it is completely exhausted</a:t>
            </a:r>
          </a:p>
          <a:p>
            <a:r>
              <a:rPr lang="en-US" sz="2800" dirty="0"/>
              <a:t>many older languages have no explicit support for dynamic memory allocation</a:t>
            </a:r>
          </a:p>
          <a:p>
            <a:pPr lvl="1"/>
            <a:r>
              <a:rPr lang="en-US" sz="2400" dirty="0"/>
              <a:t>use standard library routines to allocate and release memory</a:t>
            </a:r>
          </a:p>
          <a:p>
            <a:r>
              <a:rPr lang="en-US" sz="2800" dirty="0"/>
              <a:t>modern languages handle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8014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without synchronization of accesses it is possible that </a:t>
            </a:r>
          </a:p>
          <a:p>
            <a:pPr lvl="1"/>
            <a:r>
              <a:rPr lang="en-US" sz="2400" dirty="0"/>
              <a:t>values may be corrupted or </a:t>
            </a:r>
          </a:p>
          <a:p>
            <a:pPr lvl="1"/>
            <a:r>
              <a:rPr lang="en-US" sz="2400" dirty="0"/>
              <a:t>changes lost due to overlapping access, use, and replacement of shared values</a:t>
            </a:r>
          </a:p>
          <a:p>
            <a:r>
              <a:rPr lang="en-US" sz="2800" dirty="0"/>
              <a:t>arise when writing concurrent code whose solution requires the correct selection and use of appropriate synchronization primitives</a:t>
            </a:r>
          </a:p>
          <a:p>
            <a:r>
              <a:rPr lang="en-US" sz="2800" dirty="0"/>
              <a:t>deadlock</a:t>
            </a:r>
          </a:p>
          <a:p>
            <a:pPr lvl="1"/>
            <a:r>
              <a:rPr lang="en-US" sz="2400" dirty="0"/>
              <a:t>processes or threads wait on a resource held by the other</a:t>
            </a:r>
          </a:p>
          <a:p>
            <a:pPr lvl="1"/>
            <a:r>
              <a:rPr lang="en-US" sz="2400" dirty="0"/>
              <a:t>one or more programs has to be terminated</a:t>
            </a:r>
          </a:p>
        </p:txBody>
      </p:sp>
    </p:spTree>
    <p:extLst>
      <p:ext uri="{BB962C8B-B14F-4D97-AF65-F5344CB8AC3E}">
        <p14:creationId xmlns:p14="http://schemas.microsoft.com/office/powerpoint/2010/main" val="55059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Interaction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26624" cy="4830763"/>
          </a:xfrm>
        </p:spPr>
        <p:txBody>
          <a:bodyPr/>
          <a:lstStyle/>
          <a:p>
            <a:r>
              <a:rPr lang="en-US" sz="2800" dirty="0"/>
              <a:t>programs execute on systems under the control of an operating system</a:t>
            </a:r>
          </a:p>
          <a:p>
            <a:pPr lvl="1"/>
            <a:r>
              <a:rPr lang="en-US" sz="2400" dirty="0"/>
              <a:t>mediates and shares access to resources</a:t>
            </a:r>
          </a:p>
          <a:p>
            <a:pPr lvl="1"/>
            <a:r>
              <a:rPr lang="en-US" sz="2400" dirty="0"/>
              <a:t>constructs execution environment</a:t>
            </a:r>
          </a:p>
          <a:p>
            <a:pPr lvl="1"/>
            <a:r>
              <a:rPr lang="en-US" sz="2400" dirty="0"/>
              <a:t>includes environment variables and arguments</a:t>
            </a:r>
          </a:p>
          <a:p>
            <a:r>
              <a:rPr lang="en-US" sz="2800" dirty="0"/>
              <a:t>systems have a concept of multiple users</a:t>
            </a:r>
          </a:p>
          <a:p>
            <a:pPr lvl="1"/>
            <a:r>
              <a:rPr lang="en-US" sz="2400" dirty="0"/>
              <a:t>resources are owned by a user and have permissions granting access with various rights to different categories of users</a:t>
            </a:r>
          </a:p>
          <a:p>
            <a:pPr lvl="1"/>
            <a:r>
              <a:rPr lang="en-US" sz="2400" dirty="0"/>
              <a:t>programs need access to various resources, </a:t>
            </a:r>
          </a:p>
          <a:p>
            <a:pPr lvl="2"/>
            <a:r>
              <a:rPr lang="en-US" sz="2000" dirty="0"/>
              <a:t>however excessive levels of access are dangerous</a:t>
            </a:r>
          </a:p>
          <a:p>
            <a:pPr lvl="1"/>
            <a:r>
              <a:rPr lang="en-US" sz="2400" dirty="0"/>
              <a:t>concerns when multiple programs access shared resources such as a common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876839"/>
            <a:ext cx="1487488" cy="1552161"/>
          </a:xfrm>
          <a:prstGeom prst="rect">
            <a:avLst/>
          </a:prstGeom>
          <a:effectLst>
            <a:outerShdw blurRad="50800" dist="38100" dir="2700000" algn="tl" rotWithShape="0">
              <a:schemeClr val="bg2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7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Buffer Overflow</a:t>
            </a:r>
            <a:endParaRPr lang="en-AU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very common attack mechanism</a:t>
            </a:r>
          </a:p>
          <a:p>
            <a:pPr lvl="1"/>
            <a:r>
              <a:rPr lang="en-AU" dirty="0"/>
              <a:t>first wide use by the Morris Worm in 1988</a:t>
            </a:r>
          </a:p>
          <a:p>
            <a:pPr lvl="1"/>
            <a:endParaRPr lang="en-AU" dirty="0"/>
          </a:p>
          <a:p>
            <a:r>
              <a:rPr lang="en-AU" dirty="0"/>
              <a:t>prevention techniques known</a:t>
            </a:r>
          </a:p>
          <a:p>
            <a:r>
              <a:rPr lang="en-AU" dirty="0"/>
              <a:t>still of major concern</a:t>
            </a:r>
          </a:p>
          <a:p>
            <a:pPr lvl="1"/>
            <a:r>
              <a:rPr lang="en-AU" dirty="0"/>
              <a:t>legacy of buggy code in widely deployed operating systems and applications</a:t>
            </a:r>
          </a:p>
          <a:p>
            <a:pPr lvl="1"/>
            <a:r>
              <a:rPr lang="en-AU" dirty="0"/>
              <a:t>continued careless programming practices by programmers</a:t>
            </a:r>
          </a:p>
        </p:txBody>
      </p:sp>
    </p:spTree>
    <p:extLst>
      <p:ext uri="{BB962C8B-B14F-4D97-AF65-F5344CB8AC3E}">
        <p14:creationId xmlns:p14="http://schemas.microsoft.com/office/powerpoint/2010/main" val="21331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Summary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981200"/>
            <a:ext cx="4160520" cy="4876800"/>
          </a:xfrm>
        </p:spPr>
        <p:txBody>
          <a:bodyPr>
            <a:normAutofit/>
          </a:bodyPr>
          <a:lstStyle/>
          <a:p>
            <a:r>
              <a:rPr lang="en-AU" sz="1838"/>
              <a:t>software security issues</a:t>
            </a:r>
          </a:p>
          <a:p>
            <a:r>
              <a:rPr lang="en-AU" sz="1838"/>
              <a:t>defensive/secure programming</a:t>
            </a:r>
          </a:p>
          <a:p>
            <a:r>
              <a:rPr lang="en-AU" sz="1838"/>
              <a:t>handling program input</a:t>
            </a:r>
          </a:p>
          <a:p>
            <a:r>
              <a:rPr lang="en-AU" sz="1838"/>
              <a:t>key concern for input:</a:t>
            </a:r>
          </a:p>
          <a:p>
            <a:pPr lvl="1"/>
            <a:r>
              <a:rPr lang="en-AU" sz="1638"/>
              <a:t>size /interpretation 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AU" sz="1838"/>
              <a:t>injection attack</a:t>
            </a:r>
          </a:p>
          <a:p>
            <a:pPr lvl="1"/>
            <a:r>
              <a:rPr lang="en-AU" sz="1638"/>
              <a:t>command /SQL /code  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AU" sz="1838"/>
              <a:t>cross-site scripting attacks</a:t>
            </a:r>
          </a:p>
          <a:p>
            <a:pPr lvl="1"/>
            <a:r>
              <a:rPr lang="en-AU" sz="1638"/>
              <a:t>XSS reflection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AU" sz="1838"/>
              <a:t>validating input syntax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AU" sz="1838"/>
              <a:t>input fuzzing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AU" sz="1838"/>
              <a:t>handling program output</a:t>
            </a:r>
          </a:p>
          <a:p>
            <a:pPr marL="342900" lvl="1" indent="-342900">
              <a:buClr>
                <a:schemeClr val="accent1"/>
              </a:buClr>
              <a:buNone/>
            </a:pPr>
            <a:endParaRPr lang="en-AU" sz="1838"/>
          </a:p>
          <a:p>
            <a:pPr lvl="1"/>
            <a:endParaRPr lang="en-AU" sz="1638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962400" y="1828800"/>
            <a:ext cx="4648200" cy="5029200"/>
          </a:xfrm>
        </p:spPr>
        <p:txBody>
          <a:bodyPr>
            <a:normAutofit/>
          </a:bodyPr>
          <a:lstStyle/>
          <a:p>
            <a:pPr marL="692150" lvl="2" indent="-342900"/>
            <a:r>
              <a:rPr lang="en-AU" sz="1838"/>
              <a:t>writing safe program code</a:t>
            </a:r>
          </a:p>
          <a:p>
            <a:pPr marL="1028700" lvl="3" indent="-342900"/>
            <a:r>
              <a:rPr lang="en-AU" sz="1838"/>
              <a:t>correct algorithm implementation</a:t>
            </a:r>
          </a:p>
          <a:p>
            <a:pPr marL="1028700" lvl="3" indent="-342900"/>
            <a:r>
              <a:rPr lang="en-AU" sz="1838"/>
              <a:t>ensuring machine language corresponds to algorithm</a:t>
            </a:r>
          </a:p>
          <a:p>
            <a:pPr marL="1028700" lvl="3" indent="-342900"/>
            <a:r>
              <a:rPr lang="en-AU" sz="1838"/>
              <a:t>correct interpretation of data values</a:t>
            </a:r>
          </a:p>
          <a:p>
            <a:pPr marL="1028700" lvl="3" indent="-342900"/>
            <a:r>
              <a:rPr lang="en-AU" sz="1838"/>
              <a:t>correct use of memory</a:t>
            </a:r>
          </a:p>
          <a:p>
            <a:pPr marL="1028700" lvl="3" indent="-342900"/>
            <a:r>
              <a:rPr lang="en-AU" sz="1838"/>
              <a:t>preventing race conditions</a:t>
            </a:r>
          </a:p>
          <a:p>
            <a:pPr marL="692150" lvl="2" indent="-342900"/>
            <a:r>
              <a:rPr lang="en-AU" sz="1838"/>
              <a:t>interacting with the operating system and other programs</a:t>
            </a:r>
          </a:p>
          <a:p>
            <a:pPr marL="1028700" lvl="3" indent="-342900"/>
            <a:r>
              <a:rPr lang="en-AU" sz="1838"/>
              <a:t>environment variables</a:t>
            </a:r>
          </a:p>
          <a:p>
            <a:pPr marL="1028700" lvl="3" indent="-342900"/>
            <a:r>
              <a:rPr lang="en-AU" sz="1838"/>
              <a:t>least privileges</a:t>
            </a:r>
          </a:p>
          <a:p>
            <a:pPr marL="1028700" lvl="3" indent="-342900"/>
            <a:r>
              <a:rPr lang="en-AU" sz="1838"/>
              <a:t>safe temporary file use</a:t>
            </a:r>
          </a:p>
          <a:p>
            <a:pPr marL="1028700" lvl="3" indent="-342900"/>
            <a:r>
              <a:rPr lang="en-AU" sz="1838"/>
              <a:t>preventing race conditions</a:t>
            </a:r>
          </a:p>
          <a:p>
            <a:pPr marL="1028700" lvl="3" indent="-342900"/>
            <a:endParaRPr lang="en-AU" sz="1838"/>
          </a:p>
          <a:p>
            <a:pPr lvl="1"/>
            <a:endParaRPr lang="en-AU" sz="1638"/>
          </a:p>
          <a:p>
            <a:pPr marL="342900" lvl="1" indent="-342900">
              <a:buClr>
                <a:schemeClr val="accent1"/>
              </a:buClr>
            </a:pPr>
            <a:endParaRPr lang="en-AU" sz="1838"/>
          </a:p>
          <a:p>
            <a:pPr lvl="1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934987" cy="14478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305719"/>
            <a:ext cx="1447801" cy="1552282"/>
          </a:xfrm>
          <a:prstGeom prst="rect">
            <a:avLst/>
          </a:prstGeom>
          <a:scene3d>
            <a:camera prst="orthographicFront">
              <a:rot lat="0" lon="116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63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Buffer Overflow/Buffer Overrun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overflow, also known as a buffer overrun, is defined in the NIST:</a:t>
            </a:r>
          </a:p>
          <a:p>
            <a:pPr marL="0" indent="0">
              <a:buNone/>
            </a:pPr>
            <a:r>
              <a:rPr lang="en-US" dirty="0"/>
              <a:t>“A condition at an interface under which more input can be placed into a buffer or data holding area than the capacity allocated, overwriting other information. Attackers exploit such a condition to crash a system or to insert specially crafted code that allows them to gain 	      control of the system.”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63" y="5156684"/>
            <a:ext cx="2406649" cy="1800708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248793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Buffer Overflow Basics</a:t>
            </a:r>
            <a:endParaRPr lang="en-US" dirty="0"/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4830763"/>
          </a:xfrm>
        </p:spPr>
        <p:txBody>
          <a:bodyPr/>
          <a:lstStyle/>
          <a:p>
            <a:r>
              <a:rPr lang="en-US" sz="2800" dirty="0"/>
              <a:t>programming error when a process attempts to store data beyond the limits of a fixed-sized buffer</a:t>
            </a:r>
          </a:p>
          <a:p>
            <a:r>
              <a:rPr lang="en-US" sz="2800" dirty="0"/>
              <a:t>overwrites adjacent memory locations</a:t>
            </a:r>
          </a:p>
          <a:p>
            <a:pPr lvl="1"/>
            <a:r>
              <a:rPr lang="en-US" sz="2400" dirty="0"/>
              <a:t>locations could hold other program variables, parameters,   or program control flow data</a:t>
            </a:r>
          </a:p>
          <a:p>
            <a:pPr lvl="1"/>
            <a:r>
              <a:rPr lang="en-US" sz="2400" dirty="0"/>
              <a:t>buffer could be located on the stack, in the heap, or in the data section of the process</a:t>
            </a:r>
          </a:p>
          <a:p>
            <a:pPr lvl="0"/>
            <a:r>
              <a:rPr lang="en-US" sz="2800" dirty="0"/>
              <a:t>consequences:</a:t>
            </a:r>
          </a:p>
          <a:p>
            <a:pPr lvl="1"/>
            <a:r>
              <a:rPr lang="en-US" sz="2400" dirty="0"/>
              <a:t>corruption of program data</a:t>
            </a:r>
          </a:p>
          <a:p>
            <a:pPr lvl="1"/>
            <a:r>
              <a:rPr lang="en-US" sz="2400" dirty="0"/>
              <a:t>unexpected transfer of control</a:t>
            </a:r>
          </a:p>
          <a:p>
            <a:pPr lvl="1"/>
            <a:r>
              <a:rPr lang="en-US" sz="2400" dirty="0"/>
              <a:t>memory access violations</a:t>
            </a:r>
          </a:p>
          <a:p>
            <a:pPr lvl="1"/>
            <a:r>
              <a:rPr lang="en-US" sz="2400" dirty="0"/>
              <a:t>execution of code chosen by attacker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6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Buffer Overflow Example</a:t>
            </a:r>
            <a:endParaRPr lang="en-US" dirty="0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7273" r="7059" b="40000"/>
              <a:stretch>
                <a:fillRect/>
              </a:stretch>
            </p:blipFill>
          </mc:Choice>
          <mc:Fallback>
            <p:blipFill>
              <a:blip r:embed="rId4"/>
              <a:srcRect l="7059" t="7273" r="7059" b="40000"/>
              <a:stretch>
                <a:fillRect/>
              </a:stretch>
            </p:blipFill>
          </mc:Fallback>
        </mc:AlternateContent>
        <p:spPr>
          <a:xfrm>
            <a:off x="251520" y="653071"/>
            <a:ext cx="8568952" cy="6808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797205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6471" t="8182" r="16471" b="40909"/>
              <a:stretch>
                <a:fillRect/>
              </a:stretch>
            </p:blipFill>
          </mc:Choice>
          <mc:Fallback>
            <p:blipFill>
              <a:blip r:embed="rId4"/>
              <a:srcRect l="16471" t="8182" r="16471" b="40909"/>
              <a:stretch>
                <a:fillRect/>
              </a:stretch>
            </p:blipFill>
          </mc:Fallback>
        </mc:AlternateContent>
        <p:spPr>
          <a:xfrm>
            <a:off x="2915816" y="908720"/>
            <a:ext cx="6400800" cy="6858000"/>
          </a:xfrm>
          <a:prstGeom prst="rect">
            <a:avLst/>
          </a:prstGeom>
          <a:noFill/>
        </p:spPr>
      </p:pic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Basic Buffer Overflow Stack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49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Attacks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exploit a buffer overflow an attacker needs:</a:t>
            </a:r>
          </a:p>
          <a:p>
            <a:pPr lvl="1"/>
            <a:r>
              <a:rPr lang="en-US" sz="2400" dirty="0"/>
              <a:t>to identify a buffer overflow vulnerability in some program that can be triggered using externally sourced data under the attacker’s control</a:t>
            </a:r>
          </a:p>
          <a:p>
            <a:pPr lvl="1"/>
            <a:r>
              <a:rPr lang="en-US" sz="2400" dirty="0"/>
              <a:t>to understand how that buffer is stored in memory and determine potential for corruption </a:t>
            </a:r>
          </a:p>
          <a:p>
            <a:r>
              <a:rPr lang="en-US" sz="2800" dirty="0"/>
              <a:t>identifying vulnerable programs can be done by:</a:t>
            </a:r>
          </a:p>
          <a:p>
            <a:pPr lvl="1"/>
            <a:r>
              <a:rPr lang="en-US" sz="2400" dirty="0"/>
              <a:t>inspection of program source</a:t>
            </a:r>
          </a:p>
          <a:p>
            <a:pPr lvl="1"/>
            <a:r>
              <a:rPr lang="en-US" sz="2400" dirty="0"/>
              <a:t>tracing the execution of programs as they process oversized input</a:t>
            </a:r>
          </a:p>
          <a:p>
            <a:pPr lvl="1"/>
            <a:r>
              <a:rPr lang="en-US" sz="2400" dirty="0"/>
              <a:t>using tools such as </a:t>
            </a:r>
            <a:r>
              <a:rPr lang="en-US" sz="2400" i="1" dirty="0"/>
              <a:t>fuzzing</a:t>
            </a:r>
            <a:r>
              <a:rPr lang="en-US" sz="2400" dirty="0"/>
              <a:t> to automatically identify potentially vulnerable programs</a:t>
            </a:r>
          </a:p>
        </p:txBody>
      </p:sp>
    </p:spTree>
    <p:extLst>
      <p:ext uri="{BB962C8B-B14F-4D97-AF65-F5344CB8AC3E}">
        <p14:creationId xmlns:p14="http://schemas.microsoft.com/office/powerpoint/2010/main" val="38309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857500"/>
            <a:ext cx="4248472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Security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66367"/>
      </p:ext>
    </p:extLst>
  </p:cSld>
  <p:clrMapOvr>
    <a:masterClrMapping/>
  </p:clrMapOvr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14438</TotalTime>
  <Words>9374</Words>
  <Application>Microsoft Office PowerPoint</Application>
  <PresentationFormat>On-screen Show (4:3)</PresentationFormat>
  <Paragraphs>843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Times</vt:lpstr>
      <vt:lpstr>Times New Roman</vt:lpstr>
      <vt:lpstr>Wingdings</vt:lpstr>
      <vt:lpstr>UNR</vt:lpstr>
      <vt:lpstr>Lecture 7 Software Security</vt:lpstr>
      <vt:lpstr>Buffer Overflow</vt:lpstr>
      <vt:lpstr>Buffer Overflow</vt:lpstr>
      <vt:lpstr>Buffer Overflow/Buffer Overrun</vt:lpstr>
      <vt:lpstr>Buffer Overflow Basics</vt:lpstr>
      <vt:lpstr>Basic Buffer Overflow Example</vt:lpstr>
      <vt:lpstr>Basic Buffer Overflow Stack Values</vt:lpstr>
      <vt:lpstr>Buffer Overflow Attacks</vt:lpstr>
      <vt:lpstr>Program Security</vt:lpstr>
      <vt:lpstr>Secure programs</vt:lpstr>
      <vt:lpstr>Secure programs</vt:lpstr>
      <vt:lpstr>Software Security Issues</vt:lpstr>
      <vt:lpstr>Secure programs</vt:lpstr>
      <vt:lpstr>Software Quality and Reliability</vt:lpstr>
      <vt:lpstr>Software Security</vt:lpstr>
      <vt:lpstr>Defensive Programming</vt:lpstr>
      <vt:lpstr>Abstract Program Model</vt:lpstr>
      <vt:lpstr>Defensive Programming</vt:lpstr>
      <vt:lpstr>Security by Design</vt:lpstr>
      <vt:lpstr>Software Protection</vt:lpstr>
      <vt:lpstr>Input Fuzzing</vt:lpstr>
      <vt:lpstr>Writing Safe Program Code</vt:lpstr>
      <vt:lpstr>Correct Algorithm Implementation</vt:lpstr>
      <vt:lpstr>Correct Algorithm Implementation</vt:lpstr>
      <vt:lpstr>Ensuring Machine Language Corresponds to Algorithm</vt:lpstr>
      <vt:lpstr>Correct Data Interpretation</vt:lpstr>
      <vt:lpstr>Correct Use of Memory</vt:lpstr>
      <vt:lpstr>Race Conditions</vt:lpstr>
      <vt:lpstr>Operating System Interaction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Brown;Mehmet Gunes</dc:creator>
  <cp:lastModifiedBy>osama-er</cp:lastModifiedBy>
  <cp:revision>296</cp:revision>
  <cp:lastPrinted>2012-02-15T18:40:28Z</cp:lastPrinted>
  <dcterms:created xsi:type="dcterms:W3CDTF">2011-10-15T19:00:50Z</dcterms:created>
  <dcterms:modified xsi:type="dcterms:W3CDTF">2017-12-02T10:34:00Z</dcterms:modified>
</cp:coreProperties>
</file>