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43"/>
  </p:notesMasterIdLst>
  <p:handoutMasterIdLst>
    <p:handoutMasterId r:id="rId44"/>
  </p:handoutMasterIdLst>
  <p:sldIdLst>
    <p:sldId id="402" r:id="rId2"/>
    <p:sldId id="439" r:id="rId3"/>
    <p:sldId id="440" r:id="rId4"/>
    <p:sldId id="441" r:id="rId5"/>
    <p:sldId id="443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36" r:id="rId17"/>
    <p:sldId id="413" r:id="rId18"/>
    <p:sldId id="414" r:id="rId19"/>
    <p:sldId id="415" r:id="rId20"/>
    <p:sldId id="416" r:id="rId21"/>
    <p:sldId id="417" r:id="rId22"/>
    <p:sldId id="437" r:id="rId23"/>
    <p:sldId id="418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8" r:id="rId32"/>
    <p:sldId id="434" r:id="rId33"/>
    <p:sldId id="435" r:id="rId34"/>
    <p:sldId id="451" r:id="rId35"/>
    <p:sldId id="452" r:id="rId36"/>
    <p:sldId id="453" r:id="rId37"/>
    <p:sldId id="454" r:id="rId38"/>
    <p:sldId id="456" r:id="rId39"/>
    <p:sldId id="457" r:id="rId40"/>
    <p:sldId id="458" r:id="rId41"/>
    <p:sldId id="459" r:id="rId42"/>
  </p:sldIdLst>
  <p:sldSz cx="9144000" cy="6858000" type="screen4x3"/>
  <p:notesSz cx="7010400" cy="92964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0000FF"/>
    <a:srgbClr val="3333FF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79339" autoAdjust="0"/>
  </p:normalViewPr>
  <p:slideViewPr>
    <p:cSldViewPr>
      <p:cViewPr varScale="1">
        <p:scale>
          <a:sx n="71" d="100"/>
          <a:sy n="71" d="100"/>
        </p:scale>
        <p:origin x="16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bg1"/>
              </a:solidFill>
            </a:rPr>
            <a:t>remote access controls</a:t>
          </a:r>
          <a:endParaRPr lang="en-US" sz="2400" dirty="0">
            <a:solidFill>
              <a:schemeClr val="bg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 sz="2400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 sz="2400"/>
        </a:p>
      </dgm:t>
    </dgm:pt>
    <dgm:pt modelId="{F03D234A-6632-A741-8DEB-4373C74486E8}">
      <dgm:prSet custT="1"/>
      <dgm:spPr/>
      <dgm:t>
        <a:bodyPr/>
        <a:lstStyle/>
        <a:p>
          <a:pPr rtl="0"/>
          <a:r>
            <a:rPr lang="en-US" sz="1800" b="1" dirty="0">
              <a:solidFill>
                <a:schemeClr val="bg1"/>
              </a:solidFill>
            </a:rPr>
            <a:t>several host firewall programs may be used</a:t>
          </a:r>
          <a:endParaRPr lang="en-US" sz="1800" dirty="0">
            <a:solidFill>
              <a:schemeClr val="bg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 sz="2400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 sz="2400"/>
        </a:p>
      </dgm:t>
    </dgm:pt>
    <dgm:pt modelId="{1901B5E8-523B-D04A-97D1-332089AE18EF}">
      <dgm:prSet custT="1"/>
      <dgm:spPr/>
      <dgm:t>
        <a:bodyPr/>
        <a:lstStyle/>
        <a:p>
          <a:pPr rtl="0"/>
          <a:r>
            <a:rPr lang="en-US" sz="1800" b="1" dirty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sz="1800" dirty="0">
            <a:solidFill>
              <a:schemeClr val="bg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 sz="2400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 sz="2400"/>
        </a:p>
      </dgm:t>
    </dgm:pt>
    <dgm:pt modelId="{2DFE667B-09C2-4246-B903-C2561CB0F9F2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bg1"/>
              </a:solidFill>
            </a:rPr>
            <a:t>logging and log rotation</a:t>
          </a:r>
          <a:endParaRPr lang="en-US" sz="2400" dirty="0">
            <a:solidFill>
              <a:schemeClr val="bg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 sz="2400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 sz="2400"/>
        </a:p>
      </dgm:t>
    </dgm:pt>
    <dgm:pt modelId="{8991BB35-3E04-F749-A554-F5683E897F33}">
      <dgm:prSet custT="1"/>
      <dgm:spPr/>
      <dgm:t>
        <a:bodyPr/>
        <a:lstStyle/>
        <a:p>
          <a:pPr rtl="0"/>
          <a:r>
            <a:rPr lang="en-US" sz="1800" b="1" dirty="0">
              <a:solidFill>
                <a:schemeClr val="bg1"/>
              </a:solidFill>
            </a:rPr>
            <a:t>should not assume that the default setting is necessarily appropriate</a:t>
          </a:r>
          <a:endParaRPr lang="en-US" sz="1800" dirty="0">
            <a:solidFill>
              <a:schemeClr val="bg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 sz="2400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 sz="2400"/>
        </a:p>
      </dgm:t>
    </dgm:pt>
    <dgm:pt modelId="{3D516E02-2952-8944-B34A-10702E7CA1FC}">
      <dgm:prSet custT="1"/>
      <dgm:spPr/>
      <dgm:t>
        <a:bodyPr/>
        <a:lstStyle/>
        <a:p>
          <a:pPr rtl="0"/>
          <a:endParaRPr lang="en-US" sz="1800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 sz="2400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 sz="2400"/>
        </a:p>
      </dgm:t>
    </dgm:pt>
    <dgm:pt modelId="{2A06E5FA-1348-C143-8332-CE515FADBF3B}">
      <dgm:prSet custT="1"/>
      <dgm:spPr/>
      <dgm:t>
        <a:bodyPr/>
        <a:lstStyle/>
        <a:p>
          <a:pPr rtl="0"/>
          <a:endParaRPr lang="en-US" sz="1800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 sz="2400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 sz="2400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</dgm:pt>
    <dgm:pt modelId="{769FF3FB-3C7C-364F-85D0-3959F40C7B05}" type="pres">
      <dgm:prSet presAssocID="{A7D7900D-E68B-A840-9D0A-18F71FD7565B}" presName="arrow" presStyleLbl="node1" presStyleIdx="0" presStyleCnt="2" custScaleX="124660">
        <dgm:presLayoutVars>
          <dgm:bulletEnabled val="1"/>
        </dgm:presLayoutVars>
      </dgm:prSet>
      <dgm:spPr/>
    </dgm:pt>
    <dgm:pt modelId="{E4A95F66-DE21-954A-AEA3-B485FA7E3F72}" type="pres">
      <dgm:prSet presAssocID="{2DFE667B-09C2-4246-B903-C2561CB0F9F2}" presName="arrow" presStyleLbl="node1" presStyleIdx="1" presStyleCnt="2" custScaleX="124660">
        <dgm:presLayoutVars>
          <dgm:bulletEnabled val="1"/>
        </dgm:presLayoutVars>
      </dgm:prSet>
      <dgm:spPr/>
    </dgm:pt>
  </dgm:ptLst>
  <dgm:cxnLst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35A3852D-E2E3-486D-AD76-C6E9782F2281}" type="presOf" srcId="{3D516E02-2952-8944-B34A-10702E7CA1FC}" destId="{E4A95F66-DE21-954A-AEA3-B485FA7E3F72}" srcOrd="0" destOrd="2" presId="urn:microsoft.com/office/officeart/2005/8/layout/arrow1"/>
    <dgm:cxn modelId="{56A68F5B-CA87-4E57-B3F4-D8EF8B7DAEEB}" type="presOf" srcId="{F03D234A-6632-A741-8DEB-4373C74486E8}" destId="{769FF3FB-3C7C-364F-85D0-3959F40C7B05}" srcOrd="0" destOrd="1" presId="urn:microsoft.com/office/officeart/2005/8/layout/arrow1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2B26C046-FDFF-4C35-83AB-4894D5655D11}" type="presOf" srcId="{1901B5E8-523B-D04A-97D1-332089AE18EF}" destId="{769FF3FB-3C7C-364F-85D0-3959F40C7B05}" srcOrd="0" destOrd="2" presId="urn:microsoft.com/office/officeart/2005/8/layout/arrow1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29C893C7-8AB4-4B21-A4D6-E2C5CDFEAAE8}" type="presOf" srcId="{8991BB35-3E04-F749-A554-F5683E897F33}" destId="{E4A95F66-DE21-954A-AEA3-B485FA7E3F72}" srcOrd="0" destOrd="1" presId="urn:microsoft.com/office/officeart/2005/8/layout/arrow1"/>
    <dgm:cxn modelId="{862BE0C8-1ACA-4A89-A579-C3B2A28F0D79}" type="presOf" srcId="{2A06E5FA-1348-C143-8332-CE515FADBF3B}" destId="{E4A95F66-DE21-954A-AEA3-B485FA7E3F72}" srcOrd="0" destOrd="3" presId="urn:microsoft.com/office/officeart/2005/8/layout/arrow1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E71F80E0-A258-47D1-A1B3-2B26CE1F42F5}" type="presOf" srcId="{2DFE667B-09C2-4246-B903-C2561CB0F9F2}" destId="{E4A95F66-DE21-954A-AEA3-B485FA7E3F72}" srcOrd="0" destOrd="0" presId="urn:microsoft.com/office/officeart/2005/8/layout/arrow1"/>
    <dgm:cxn modelId="{D45B01E8-1371-4472-833C-F86CE6EB6732}" type="presOf" srcId="{566F3480-3282-8E46-81C8-81B8C1251A87}" destId="{39A48B9B-7338-AD4D-A7F0-5EAAB1147BD6}" srcOrd="0" destOrd="0" presId="urn:microsoft.com/office/officeart/2005/8/layout/arrow1"/>
    <dgm:cxn modelId="{2928C1F1-9774-48DA-9091-25503DA3F6A6}" type="presOf" srcId="{A7D7900D-E68B-A840-9D0A-18F71FD7565B}" destId="{769FF3FB-3C7C-364F-85D0-3959F40C7B05}" srcOrd="0" destOrd="0" presId="urn:microsoft.com/office/officeart/2005/8/layout/arrow1"/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BB28606D-D948-484D-A036-E0E32B19DB51}" type="presParOf" srcId="{39A48B9B-7338-AD4D-A7F0-5EAAB1147BD6}" destId="{769FF3FB-3C7C-364F-85D0-3959F40C7B05}" srcOrd="0" destOrd="0" presId="urn:microsoft.com/office/officeart/2005/8/layout/arrow1"/>
    <dgm:cxn modelId="{E7FCA9B5-A870-43AC-B790-8A239D790F39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F3FB-3C7C-364F-85D0-3959F40C7B05}">
      <dsp:nvSpPr>
        <dsp:cNvPr id="0" name=""/>
        <dsp:cNvSpPr/>
      </dsp:nvSpPr>
      <dsp:spPr>
        <a:xfrm rot="16200000">
          <a:off x="-482735" y="456431"/>
          <a:ext cx="4884054" cy="391790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remote access controls</a:t>
          </a:r>
          <a:endParaRPr lang="en-US" sz="24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several host firewall programs may be used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685975" y="1194367"/>
        <a:ext cx="3232267" cy="2442027"/>
      </dsp:txXfrm>
    </dsp:sp>
    <dsp:sp modelId="{E4A95F66-DE21-954A-AEA3-B485FA7E3F72}">
      <dsp:nvSpPr>
        <dsp:cNvPr id="0" name=""/>
        <dsp:cNvSpPr/>
      </dsp:nvSpPr>
      <dsp:spPr>
        <a:xfrm rot="5400000">
          <a:off x="3828280" y="456431"/>
          <a:ext cx="4884054" cy="391790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logging and log rotation</a:t>
          </a:r>
          <a:endParaRPr lang="en-US" sz="24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should not assume that the default setting is necessarily appropriate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1" kern="1200" dirty="0"/>
        </a:p>
      </dsp:txBody>
      <dsp:txXfrm rot="-5400000">
        <a:off x="4311357" y="1194368"/>
        <a:ext cx="3232267" cy="2442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2" y="3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967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2" y="8829967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42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42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</a:rPr>
              <a:t>Computer client and server systems are central components of the IT infrastructure</a:t>
            </a:r>
          </a:p>
          <a:p>
            <a:r>
              <a:rPr lang="en-US" dirty="0">
                <a:latin typeface="Arial" pitchFamily="-107" charset="0"/>
              </a:rPr>
              <a:t>for most organizations. The client systems provide access to organizational data</a:t>
            </a:r>
          </a:p>
          <a:p>
            <a:r>
              <a:rPr lang="en-US" dirty="0">
                <a:latin typeface="Arial" pitchFamily="-107" charset="0"/>
              </a:rPr>
              <a:t>and applications, supported by the servers housing those data and applications.</a:t>
            </a:r>
          </a:p>
          <a:p>
            <a:r>
              <a:rPr lang="en-US" dirty="0">
                <a:latin typeface="Arial" pitchFamily="-107" charset="0"/>
              </a:rPr>
              <a:t>However, given that most large software systems will almost certainly have a</a:t>
            </a:r>
          </a:p>
          <a:p>
            <a:r>
              <a:rPr lang="en-US" dirty="0">
                <a:latin typeface="Arial" pitchFamily="-107" charset="0"/>
              </a:rPr>
              <a:t>number of security weaknesses, as we discussed in Chapter 6 and in the previous</a:t>
            </a:r>
          </a:p>
          <a:p>
            <a:r>
              <a:rPr lang="en-US" dirty="0">
                <a:latin typeface="Arial" pitchFamily="-107" charset="0"/>
              </a:rPr>
              <a:t>two chapters, it is currently necessary to manage the installation and continuing</a:t>
            </a:r>
          </a:p>
          <a:p>
            <a:r>
              <a:rPr lang="en-US" dirty="0">
                <a:latin typeface="Arial" pitchFamily="-107" charset="0"/>
              </a:rPr>
              <a:t>operation of these systems to provide appropriate levels of security despite the</a:t>
            </a:r>
          </a:p>
          <a:p>
            <a:r>
              <a:rPr lang="en-US" dirty="0">
                <a:latin typeface="Arial" pitchFamily="-107" charset="0"/>
              </a:rPr>
              <a:t>expected presence of these vulnerabilities. In some circumstances we may be able to</a:t>
            </a:r>
          </a:p>
          <a:p>
            <a:r>
              <a:rPr lang="en-US" dirty="0">
                <a:latin typeface="Arial" pitchFamily="-107" charset="0"/>
              </a:rPr>
              <a:t>use systems designed and evaluated to provide security by design. We examine</a:t>
            </a:r>
          </a:p>
          <a:p>
            <a:r>
              <a:rPr lang="en-US" dirty="0">
                <a:latin typeface="Arial" pitchFamily="-107" charset="0"/>
              </a:rPr>
              <a:t>some of these possibilities in the next chapter.</a:t>
            </a:r>
          </a:p>
          <a:p>
            <a:endParaRPr lang="en-US" dirty="0">
              <a:latin typeface="Arial" pitchFamily="-107" charset="0"/>
            </a:endParaRPr>
          </a:p>
          <a:p>
            <a:r>
              <a:rPr lang="en-US" dirty="0">
                <a:latin typeface="Arial" pitchFamily="-107" charset="0"/>
              </a:rPr>
              <a:t>In this chapter we discuss how to provide systems security as a hardening</a:t>
            </a:r>
          </a:p>
          <a:p>
            <a:r>
              <a:rPr lang="en-US" dirty="0">
                <a:latin typeface="Arial" pitchFamily="-107" charset="0"/>
              </a:rPr>
              <a:t>process that includes planning, installation, configuration, update, and maintenance</a:t>
            </a:r>
          </a:p>
          <a:p>
            <a:r>
              <a:rPr lang="en-US" dirty="0">
                <a:latin typeface="Arial" pitchFamily="-107" charset="0"/>
              </a:rPr>
              <a:t>of the operating system and the key applications in use, following the general</a:t>
            </a:r>
          </a:p>
          <a:p>
            <a:r>
              <a:rPr lang="en-US" dirty="0">
                <a:latin typeface="Arial" pitchFamily="-107" charset="0"/>
              </a:rPr>
              <a:t>approach detailed in [NIST08]. We consider this process for the operating system,</a:t>
            </a:r>
          </a:p>
          <a:p>
            <a:r>
              <a:rPr lang="en-US" dirty="0">
                <a:latin typeface="Arial" pitchFamily="-107" charset="0"/>
              </a:rPr>
              <a:t>and then key applications in general, and then discuss some specific aspects in</a:t>
            </a:r>
          </a:p>
          <a:p>
            <a:r>
              <a:rPr lang="en-US" dirty="0">
                <a:latin typeface="Arial" pitchFamily="-107" charset="0"/>
              </a:rPr>
              <a:t>relation to Linux and Windows systems in particular. We conclude with a discussion</a:t>
            </a:r>
          </a:p>
          <a:p>
            <a:r>
              <a:rPr lang="en-US" dirty="0">
                <a:latin typeface="Arial" pitchFamily="-107" charset="0"/>
              </a:rPr>
              <a:t>on securing virtualized systems, where multiple virtual machines may execute on</a:t>
            </a:r>
          </a:p>
          <a:p>
            <a:r>
              <a:rPr lang="en-US" dirty="0">
                <a:latin typeface="Arial" pitchFamily="-107" charset="0"/>
              </a:rPr>
              <a:t>the one physical system.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776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provides a list of items that should be considered during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3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suggests the following basic steps should be used to secure an operating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removing unnecessary services, applications, and protocols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configuring users, groups, and permissions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configuring resource controls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4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removable media, as we discuss in Chapter 6 , care is needed to ensure the media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Section 6.8 , or to just boot a system of their choice from external media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up to date as possible, with all critical security related patches installed. Indeed,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doing this addresses the top two of the four key DSD mitigation strategies we listed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previously. Nearly all commonly used systems now provide utilities that can automatically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download and install security updates. These tools should be configured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used to minimize the time any system is vulnerable to weaknesses for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patches are available.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Note that on change-controlled systems, you should not run automatic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updates, because security patches can, on rare but significant occasions, introduce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instability. For systems on which availability and uptime are of paramount importance,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therefore, you should stage and validate all patches on test systems before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deploying them in production.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7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needed later, they can be installed when they required. [NIST08] and many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security hardening guides provide lists of services, applications, and protocols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also states a strong preference for not installing unwanted software,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5484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resources on that system. All modern operating systems implement access controls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planning process should consider the categories of users 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system, the privileges they have, the types of information they can access,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how and where they are defined and authenticated. Some users will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elevated privileges to administer the system; others will be normal users, sharing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access to files and other data as required; and there may even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guest accounts with very limited access. The third of the four key DSD mitigation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strategies is to restrict elevated privileges to only those users that require them.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Further, it is highly desirable that such users only access elevated privileges when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needed to perform some task that requires them, and to otherwise access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as a normal user. This improves security by providing a smaller window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opportunity for an attacker to exploit the actions of such privileged users.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operating systems provide special tools or access mechanisms to assist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administrative users to elevate their privileges only when necessary, and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appropriately log these actions.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discuss some of these issues in Chapter 3 .</a:t>
            </a:r>
          </a:p>
          <a:p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427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Once the users and their associated groups are defined, appropriate permissions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widespread prevalence of malware, as we discuss in Chapter 6 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anti-virus (which as noted addresses a wide range of malware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types) is a critical security component on many systems. Anti-virus products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have traditionally been used on Windows systems, since their high use made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 a preferred target for attackers. However, the growth in other platforms,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particularly smartphones, has led to more malware being developed for them.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appropriate anti-virus products should be considered for any system as part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its security profile.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last of the four key DSD mitigation strategies. While this will improve security,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33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Once the users and their associated groups are defined, appropriate permissions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widespread prevalence of malware, as we discuss in Chapter 6 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anti-virus (which as noted addresses a wide range of malware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types) is a critical security component on many systems. Anti-virus products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have traditionally been used on Windows systems, since their high use made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 a preferred target for attackers. However, the growth in other platforms,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particularly smartphones, has led to more malware being developed for them.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appropriate anti-virus products should be considered for any system as part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its security profile.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last of the four key DSD mitigation strategies. While this will improve security,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551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9260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 should not be used as supplied.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266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900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4CA384A-88CE-49CF-B8DE-DA6006251230}" type="slidenum">
              <a:rPr lang="en-GB" sz="1200"/>
              <a:pPr/>
              <a:t>2</a:t>
            </a:fld>
            <a:endParaRPr lang="en-GB" sz="12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suggests that this process of security maintenance includes the following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have already noted the need to configure automatic patching and update where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Section 15.5 .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9246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notes that “logging is a cornerstone of a sound security posture.” Logging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906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Backup is the process of making copies of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Archive is the process of retaining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257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Backup is the process of making copies of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Archive is the process of retaining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91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958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150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Full virtualization systems may be further divided into native virtualization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show in Figure 12.2 , and hosted virtualization systems, in which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hardware, as we show in Figure 12.3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Native virtualization systems are typically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They are arguably also more secure, as they have fewer additional layers than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5775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Hosted virtualization systems are more common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virtualized systems, the available hardware resources must be appropriately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Attached devices such as optical disks or USB devices are generally allocated to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guest OS may have direct access to distinct network interface cards on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system; the hypervisor may mediate access to shared interfaces; or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may implement virtual network interface cards for each guest, routing traffic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between guests as required. This last approach is quite common, and arguably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most efficient since traffic between guests does not need to be relayed via external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 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591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449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[NIST11] provides guidance for providing appropriate security in virtualized systems,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63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A2764D3E-E5EA-4142-8295-A474B0D61DE5}" type="slidenum">
              <a:rPr lang="en-GB" sz="1200"/>
              <a:pPr/>
              <a:t>3</a:t>
            </a:fld>
            <a:endParaRPr lang="en-GB" sz="1200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3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172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6640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Virtualized systems manage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hardware resources such as disk storage and network interfaces. This access must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limited to just the appropriate guest OSs that use any resource. As we noted earlier,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configuration of network interfaces and use of an internal virtual network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present issues for organizations that wish to monitor all network traffic between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systems. This should be designed and handled as needed.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VM images and snapshots must be carefully controlled, since these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another potential point of attack.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Hosted virtualized systems, as typically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client systems, pose some additional security concerns. These result from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presence of the host OS under, and other host applications beside, the hypervisor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its guest OSs. Hence there are yet more layers to secure. Further, the users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such systems often have full access to configure the hypervisor, and to any VM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images and snapshots. In this case, the use of virtualization is more to provide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additional features, and to support multiple operating systems and applications,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than to isolate these systems and data from each other, and from the users of these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is possible to design a host system and virtualization solution that is more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protected from access and modification by the users. This approach may be used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support well-secured guest OS images used to provide access to enterprise networks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data, and to support central administration and update of these images.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However, there will remain security concerns from possible compromise of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underlying host OS, unless it is adequately secured and managed.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4509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33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12 summary.</a:t>
            </a:r>
          </a:p>
        </p:txBody>
      </p:sp>
    </p:spTree>
    <p:extLst>
      <p:ext uri="{BB962C8B-B14F-4D97-AF65-F5344CB8AC3E}">
        <p14:creationId xmlns:p14="http://schemas.microsoft.com/office/powerpoint/2010/main" val="1525620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noted earlier, change-controlled systems should not run automatic updates,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because they may possibly introduce instability. Such systems should validate all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patches on test systems before deploying them to production 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4987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is specified as granting read, write, and execute permissions to each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owner, group, and others, for each resource, as shown in Figure 4.6 . These are set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3151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discussed in Chapter 9 . However, host-based firewall or network access control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i="1" dirty="0"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15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chroot jail , which restricts the server’s view of the file system to just a specified portion.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b="1" dirty="0">
                <a:latin typeface="Arial" pitchFamily="-107" charset="0"/>
                <a:ea typeface="+mn-ea"/>
                <a:cs typeface="+mn-cs"/>
              </a:rPr>
              <a:t>chroot system call that confines a process to some subset of the 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240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Windows security mechanisms later in Chapter 26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Again, there are a large range of resources available to assist administrators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these systems, including reports such as [SYMA07], online resources such as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 in Section 13.2 that specifically targets the issue of untrusted remote code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275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an attacker may use them to damage the system. Hence they must be granted with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care. Others are regarded as benign, and may be granted to many or all user accounts.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permissions may be used to provide additional security and granularity. For example,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49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83869273-CA53-45DF-9278-81646E36BBB4}" type="slidenum">
              <a:rPr lang="en-GB" sz="1200"/>
              <a:pPr/>
              <a:t>4</a:t>
            </a:fld>
            <a:endParaRPr lang="en-GB" sz="1200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5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high-incidence numbers in reports such as [SYMA11]. However, as the Stuxnet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234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5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4659" indent="-286407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5629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3880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62132" indent="-229126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20384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8635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36887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95138" indent="-229126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1A3AFD29-1F0D-4FC0-8796-C81DF37236B3}" type="slidenum">
              <a:rPr lang="en-GB" sz="1200"/>
              <a:pPr/>
              <a:t>5</a:t>
            </a:fld>
            <a:endParaRPr lang="en-GB" sz="1200"/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0" y="705814"/>
            <a:ext cx="1594" cy="1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3613" tIns="41806" rIns="83613" bIns="41806" anchor="ctr"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701040" y="4414519"/>
            <a:ext cx="5608320" cy="4184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hardening measures in place to provide appropriate security services. And each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17034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number of reports note that the use of a small number of basic hardening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measures can prevent a large proportion of the attacks seen in recent years.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2010 Australian Defense Signals Directorate (DSD) list of the “Top 35 Mitigation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Strategies” notes that implementing just the top four of these would have prevented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over 70% of the targeted cyber intrusions investigated by DSD in 2009. These top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four measures are:</a:t>
            </a:r>
          </a:p>
          <a:p>
            <a:endParaRPr lang="en-US" b="1" dirty="0">
              <a:latin typeface="Arial" pitchFamily="-107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1. patch operating systems and applications using auto-update</a:t>
            </a:r>
          </a:p>
          <a:p>
            <a:endParaRPr lang="en-US" b="1" dirty="0">
              <a:latin typeface="Arial" pitchFamily="-107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2. patch third-party applications</a:t>
            </a:r>
          </a:p>
          <a:p>
            <a:endParaRPr lang="en-US" b="1" dirty="0">
              <a:latin typeface="Arial" pitchFamily="-107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3. restrict admin privileges to users who need them</a:t>
            </a:r>
          </a:p>
          <a:p>
            <a:endParaRPr lang="en-US" b="1" dirty="0">
              <a:latin typeface="Arial" pitchFamily="-107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7" charset="0"/>
                <a:ea typeface="+mn-ea"/>
                <a:cs typeface="+mn-cs"/>
              </a:rPr>
              <a:t>4. white-list approved applications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We discuss all four of these measures, and many others in the DSD list, in this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chapter. Note that these measures largely align with those in the “20 Critical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Controls” developed by DHS, NSA, the Department of Energy, SANS, and others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the United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651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Section 6.3 . Thus, it is quite possible for a system to be compromised during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[NIST08] states that this process must: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While we address the selection of network protection mechanisms in Chapter 9 , we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5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concerns. We discuss this wider planning process in Chapters 14 and 15 .</a:t>
            </a:r>
          </a:p>
          <a:p>
            <a:endParaRPr lang="en-US" dirty="0">
              <a:latin typeface="Arial" pitchFamily="-107" charset="0"/>
              <a:ea typeface="+mn-ea"/>
              <a:cs typeface="+mn-cs"/>
            </a:endParaRP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dirty="0"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46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</p:spPr>
        <p:txBody>
          <a:bodyPr/>
          <a:lstStyle>
            <a:lvl1pPr>
              <a:defRPr>
                <a:solidFill>
                  <a:srgbClr val="002E6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8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1"/>
            <a:ext cx="9144000" cy="1295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8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002E6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19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lIns="91435" tIns="45718" rIns="91435" bIns="45718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sz="4400"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6"/>
            <a:ext cx="5638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559-8231-B44F-AE9F-09E47266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07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32B-01A0-AB4B-80E6-6A24D9F8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10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F46-CEA4-184E-B201-B8016924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6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5" r:id="rId5"/>
    <p:sldLayoutId id="2147483841" r:id="rId6"/>
    <p:sldLayoutId id="2147483844" r:id="rId7"/>
    <p:sldLayoutId id="2147483847" r:id="rId8"/>
    <p:sldLayoutId id="2147483848" r:id="rId9"/>
    <p:sldLayoutId id="2147483849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/>
              <a:t>Lecture 8</a:t>
            </a:r>
            <a:br>
              <a:rPr lang="en-US" dirty="0"/>
            </a:br>
            <a:r>
              <a:rPr lang="en-US" dirty="0"/>
              <a:t>Operating System Security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modified from slides of </a:t>
            </a:r>
            <a:r>
              <a:rPr lang="en-US" sz="2000" b="1" dirty="0" err="1"/>
              <a:t>Lawrie</a:t>
            </a:r>
            <a:r>
              <a:rPr lang="en-US" sz="2000" b="1" dirty="0"/>
              <a:t> Brown </a:t>
            </a:r>
            <a:r>
              <a:rPr lang="en-US" sz="2000" dirty="0"/>
              <a:t>and </a:t>
            </a:r>
            <a:r>
              <a:rPr lang="en-US" sz="2000" b="1" dirty="0"/>
              <a:t>Ian Goldberg </a:t>
            </a:r>
            <a:endParaRPr lang="en-AU" sz="2000" b="1" dirty="0"/>
          </a:p>
        </p:txBody>
      </p:sp>
      <p:pic>
        <p:nvPicPr>
          <p:cNvPr id="5" name="Picture 4" descr="Computer Security 2 Book Fro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420888"/>
            <a:ext cx="2880320" cy="38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71" y="5301208"/>
            <a:ext cx="1467957" cy="15558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NIST System Security Planning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1124744"/>
            <a:ext cx="8892478" cy="4830763"/>
          </a:xfrm>
        </p:spPr>
        <p:txBody>
          <a:bodyPr/>
          <a:lstStyle/>
          <a:p>
            <a:pPr lvl="0"/>
            <a:r>
              <a:rPr lang="en-US" sz="2400" dirty="0"/>
              <a:t>the purpose of the system, the type of information stored, the applications and services provided, and their security requirements</a:t>
            </a:r>
          </a:p>
          <a:p>
            <a:pPr lvl="0"/>
            <a:r>
              <a:rPr lang="en-US" sz="2400" dirty="0"/>
              <a:t>the categories of users of the system, the privileges they have, and the types of information they can access</a:t>
            </a:r>
          </a:p>
          <a:p>
            <a:pPr lvl="0"/>
            <a:r>
              <a:rPr lang="en-US" sz="2400" dirty="0"/>
              <a:t>how the users are authenticated</a:t>
            </a:r>
          </a:p>
          <a:p>
            <a:pPr lvl="0"/>
            <a:r>
              <a:rPr lang="en-US" sz="2400" dirty="0"/>
              <a:t>how access to the information stored on the system is managed</a:t>
            </a:r>
          </a:p>
          <a:p>
            <a:pPr lvl="0"/>
            <a:r>
              <a:rPr lang="en-US" sz="2400" dirty="0"/>
              <a:t>what access the system has to information stored on other hosts, such as file or database servers, and how this is managed</a:t>
            </a:r>
          </a:p>
          <a:p>
            <a:pPr lvl="0"/>
            <a:r>
              <a:rPr lang="en-US" sz="2400" dirty="0"/>
              <a:t>who will administer the system, and how they will manage the system (via local or remote access)</a:t>
            </a:r>
          </a:p>
          <a:p>
            <a:pPr lvl="0"/>
            <a:r>
              <a:rPr lang="en-US" sz="2400" dirty="0"/>
              <a:t>any additional security measures required on the system,   including the use of host firewalls, anti-virus or other            malware protection mechanisms, and logging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305800" cy="5434308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38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Systems Hardening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 critical step in securing a system is to secure the base OS</a:t>
            </a:r>
          </a:p>
          <a:p>
            <a:pPr lvl="2"/>
            <a:endParaRPr lang="en-US" sz="2000" dirty="0"/>
          </a:p>
          <a:p>
            <a:r>
              <a:rPr lang="en-US" sz="2800" dirty="0"/>
              <a:t>NIST basic steps</a:t>
            </a:r>
          </a:p>
          <a:p>
            <a:pPr lvl="1"/>
            <a:r>
              <a:rPr lang="en-US" sz="2400" dirty="0"/>
              <a:t>install and patch the OS</a:t>
            </a:r>
          </a:p>
          <a:p>
            <a:pPr lvl="1"/>
            <a:r>
              <a:rPr lang="en-US" sz="2400" dirty="0"/>
              <a:t>harden and configure the OS to adequately address the identified security needs of the system</a:t>
            </a:r>
          </a:p>
          <a:p>
            <a:pPr lvl="1"/>
            <a:r>
              <a:rPr lang="en-US" sz="2400" dirty="0"/>
              <a:t>install and configure additional security controls, </a:t>
            </a:r>
          </a:p>
          <a:p>
            <a:pPr lvl="2"/>
            <a:r>
              <a:rPr lang="en-US" sz="2000" dirty="0"/>
              <a:t>such as anti-virus, host-based firewalls, and IDS</a:t>
            </a:r>
          </a:p>
          <a:p>
            <a:pPr lvl="1"/>
            <a:r>
              <a:rPr lang="en-US" sz="2400" dirty="0"/>
              <a:t>test the security of the basic OS to ensure that the steps taken adequately address its security needs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Setup and Patching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system security begins with the installation of the OS</a:t>
            </a:r>
          </a:p>
          <a:p>
            <a:pPr lvl="1"/>
            <a:r>
              <a:rPr lang="en-US" sz="2000" dirty="0"/>
              <a:t>ideally new systems should be constructed on a protected network</a:t>
            </a:r>
          </a:p>
          <a:p>
            <a:pPr lvl="1"/>
            <a:r>
              <a:rPr lang="en-US" sz="2000" dirty="0"/>
              <a:t>full installation and hardening process should occur before the system is deployed to its intended location</a:t>
            </a:r>
          </a:p>
          <a:p>
            <a:pPr lvl="0"/>
            <a:r>
              <a:rPr lang="en-US" sz="2400" dirty="0"/>
              <a:t>initial installation should install the minimum necessary for the desired system</a:t>
            </a:r>
          </a:p>
          <a:p>
            <a:pPr lvl="0"/>
            <a:r>
              <a:rPr lang="en-US" sz="2400" dirty="0"/>
              <a:t>overall  boot process must also be secured</a:t>
            </a:r>
          </a:p>
          <a:p>
            <a:pPr lvl="0"/>
            <a:r>
              <a:rPr lang="en-US" sz="2400" dirty="0"/>
              <a:t>the integrity and source of any additional device driver code must be carefully validated</a:t>
            </a:r>
          </a:p>
          <a:p>
            <a:pPr lvl="0"/>
            <a:r>
              <a:rPr lang="en-US" sz="2400" dirty="0"/>
              <a:t>critical that the system be kept up to date, with all critical security related patches installed</a:t>
            </a:r>
          </a:p>
          <a:p>
            <a:pPr lvl="1"/>
            <a:r>
              <a:rPr lang="en-US" sz="2000" dirty="0"/>
              <a:t>should stage and validate all patches on the test systems before deploying them in production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Remove Unnecessary Services, Applications, Protocols</a:t>
            </a:r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fewer software packages are available to run, the risk is reduced</a:t>
            </a:r>
          </a:p>
          <a:p>
            <a:pPr lvl="1"/>
            <a:r>
              <a:rPr lang="en-US" sz="2000" dirty="0"/>
              <a:t>system planning process should identify what is actually required for a given system</a:t>
            </a:r>
          </a:p>
          <a:p>
            <a:r>
              <a:rPr lang="en-US" sz="2400" dirty="0"/>
              <a:t>when performing the initial installation the supplied defaults should not be used</a:t>
            </a:r>
          </a:p>
          <a:p>
            <a:pPr lvl="1"/>
            <a:r>
              <a:rPr lang="en-US" sz="2000" dirty="0"/>
              <a:t>default configuration is set to maximize ease of use and functionality rather than security</a:t>
            </a:r>
          </a:p>
          <a:p>
            <a:pPr lvl="1"/>
            <a:r>
              <a:rPr lang="en-US" sz="2000" dirty="0"/>
              <a:t>if additional packages are needed later, they can be installed when they are required</a:t>
            </a:r>
          </a:p>
          <a:p>
            <a:r>
              <a:rPr lang="en-US" sz="2400" dirty="0"/>
              <a:t>not installing unwanted software</a:t>
            </a:r>
          </a:p>
          <a:p>
            <a:pPr lvl="1"/>
            <a:r>
              <a:rPr lang="en-US" sz="2000" dirty="0"/>
              <a:t>many uninstall scripts fail to completely remove all components</a:t>
            </a:r>
          </a:p>
          <a:p>
            <a:pPr lvl="1"/>
            <a:r>
              <a:rPr lang="en-US" sz="2000" dirty="0"/>
              <a:t>disabled service might be enabled by an attacker who got 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Authentication</a:t>
            </a:r>
            <a:endParaRPr lang="en-US" sz="2800" b="1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not all users with access to a system will have the same access to all data and resources on that system</a:t>
            </a:r>
          </a:p>
          <a:p>
            <a:pPr lvl="1"/>
            <a:r>
              <a:rPr lang="en-US" sz="2000" dirty="0"/>
              <a:t>elevated privileges should be restricted to only those users that require them, and then only when they are needed to perform a task</a:t>
            </a:r>
          </a:p>
          <a:p>
            <a:r>
              <a:rPr lang="en-US" sz="2400" dirty="0"/>
              <a:t>system planning process should consider: </a:t>
            </a:r>
          </a:p>
          <a:p>
            <a:pPr lvl="1"/>
            <a:r>
              <a:rPr lang="en-US" sz="2000" dirty="0"/>
              <a:t>categories of users on the system</a:t>
            </a:r>
          </a:p>
          <a:p>
            <a:pPr lvl="1"/>
            <a:r>
              <a:rPr lang="en-US" sz="2000" dirty="0"/>
              <a:t>privileges they have</a:t>
            </a:r>
          </a:p>
          <a:p>
            <a:pPr lvl="1"/>
            <a:r>
              <a:rPr lang="en-US" sz="2000" dirty="0"/>
              <a:t>types of information they can access</a:t>
            </a:r>
          </a:p>
          <a:p>
            <a:pPr lvl="1"/>
            <a:r>
              <a:rPr lang="en-US" sz="2000" dirty="0"/>
              <a:t>how and where they are defined and authenticated</a:t>
            </a:r>
          </a:p>
          <a:p>
            <a:r>
              <a:rPr lang="en-US" sz="2400" dirty="0"/>
              <a:t>default accounts included as part of the system installation should be secured</a:t>
            </a:r>
          </a:p>
          <a:p>
            <a:pPr lvl="1"/>
            <a:r>
              <a:rPr lang="en-US" sz="2000" dirty="0"/>
              <a:t>those that are not required should be either removed or disabled</a:t>
            </a:r>
          </a:p>
          <a:p>
            <a:r>
              <a:rPr lang="en-US" sz="2400" dirty="0"/>
              <a:t>policies that apply to authentication credentials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Resource Controls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users and groups are defined, appropriate permissions can be set on data and resources</a:t>
            </a:r>
          </a:p>
          <a:p>
            <a:endParaRPr lang="en-US" dirty="0"/>
          </a:p>
          <a:p>
            <a:r>
              <a:rPr lang="en-US" dirty="0"/>
              <a:t>many of the security hardening guides provide lists of recommended changes to the default access configuration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396875"/>
            <a:ext cx="1673087" cy="14252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24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Install Additional  Security Controls</a:t>
            </a:r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security possible by installing and configuring additional security tools:</a:t>
            </a:r>
          </a:p>
          <a:p>
            <a:pPr lvl="1"/>
            <a:r>
              <a:rPr lang="en-US" dirty="0"/>
              <a:t>anti-virus software</a:t>
            </a:r>
          </a:p>
          <a:p>
            <a:pPr lvl="1"/>
            <a:r>
              <a:rPr lang="en-US" dirty="0"/>
              <a:t>host-based firewalls</a:t>
            </a:r>
          </a:p>
          <a:p>
            <a:pPr lvl="1"/>
            <a:r>
              <a:rPr lang="en-US" dirty="0"/>
              <a:t>IDS or IPS software</a:t>
            </a:r>
          </a:p>
          <a:p>
            <a:pPr lvl="1"/>
            <a:r>
              <a:rPr lang="en-US" dirty="0"/>
              <a:t>application white-listing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913" y="5432778"/>
            <a:ext cx="1673087" cy="14252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15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the System Security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57200" y="1295401"/>
            <a:ext cx="8363272" cy="4830763"/>
          </a:xfrm>
        </p:spPr>
        <p:txBody>
          <a:bodyPr/>
          <a:lstStyle/>
          <a:p>
            <a:r>
              <a:rPr lang="en-US" sz="2400" dirty="0"/>
              <a:t>final step in the process of initially securing the base OS is security testing</a:t>
            </a:r>
          </a:p>
          <a:p>
            <a:pPr lvl="1"/>
            <a:r>
              <a:rPr lang="en-US" sz="2000" dirty="0"/>
              <a:t>ensure previous security configuration steps are correctly implemented</a:t>
            </a:r>
          </a:p>
          <a:p>
            <a:pPr lvl="1"/>
            <a:r>
              <a:rPr lang="en-US" sz="2000" dirty="0"/>
              <a:t>identify any possible vulnerabilities</a:t>
            </a:r>
          </a:p>
          <a:p>
            <a:r>
              <a:rPr lang="en-US" sz="2400" dirty="0"/>
              <a:t>checklists are included in security hardening guides</a:t>
            </a:r>
          </a:p>
          <a:p>
            <a:r>
              <a:rPr lang="en-US" sz="2400" dirty="0"/>
              <a:t>there are programs specifically designed to: </a:t>
            </a:r>
          </a:p>
          <a:p>
            <a:pPr lvl="1"/>
            <a:r>
              <a:rPr lang="en-US" sz="2000" dirty="0"/>
              <a:t>review a system to ensure that a system meets the basic security requirements</a:t>
            </a:r>
          </a:p>
          <a:p>
            <a:pPr lvl="1"/>
            <a:r>
              <a:rPr lang="en-US" sz="2000" dirty="0"/>
              <a:t>scan for known vulnerabilities and poor configuration practices</a:t>
            </a:r>
          </a:p>
          <a:p>
            <a:r>
              <a:rPr lang="en-US" sz="2400" dirty="0"/>
              <a:t>should be done following the initial hardening of the system</a:t>
            </a:r>
          </a:p>
          <a:p>
            <a:r>
              <a:rPr lang="en-US" sz="2400" dirty="0"/>
              <a:t>repeated periodically as part of security maintenance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97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may include:</a:t>
            </a:r>
          </a:p>
          <a:p>
            <a:pPr lvl="1"/>
            <a:r>
              <a:rPr lang="en-US" sz="2400" dirty="0"/>
              <a:t> creating and specifying appropriate data storage areas for application</a:t>
            </a:r>
          </a:p>
          <a:p>
            <a:pPr lvl="1"/>
            <a:r>
              <a:rPr lang="en-US" sz="2400" dirty="0"/>
              <a:t>making appropriate changes to the application or service default configuration details</a:t>
            </a:r>
          </a:p>
          <a:p>
            <a:r>
              <a:rPr lang="en-US" sz="2800" dirty="0"/>
              <a:t>some applications or services may include:</a:t>
            </a:r>
          </a:p>
          <a:p>
            <a:pPr lvl="1"/>
            <a:r>
              <a:rPr lang="en-US" sz="2400" dirty="0"/>
              <a:t>default data, scripts, user accounts</a:t>
            </a:r>
          </a:p>
          <a:p>
            <a:r>
              <a:rPr lang="en-US" sz="2800" dirty="0"/>
              <a:t>of particular concern with remotely accessed services such as Web and file transfer services</a:t>
            </a:r>
          </a:p>
          <a:p>
            <a:pPr lvl="1"/>
            <a:r>
              <a:rPr lang="en-US" sz="2400" dirty="0"/>
              <a:t>risk from this form of attack is reduced by ensuring that most of the files can only be read by the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6077">
            <a:off x="-815" y="5342119"/>
            <a:ext cx="1816100" cy="152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75731">
            <a:off x="7135875" y="5187236"/>
            <a:ext cx="1959858" cy="1798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Technology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686800" cy="4830763"/>
          </a:xfrm>
        </p:spPr>
        <p:txBody>
          <a:bodyPr/>
          <a:lstStyle/>
          <a:p>
            <a:pPr lvl="0"/>
            <a:r>
              <a:rPr lang="en-US" sz="2800" dirty="0"/>
              <a:t>a key enabling technology that may be used to secure data both in transit and when stored</a:t>
            </a:r>
          </a:p>
          <a:p>
            <a:pPr lvl="0"/>
            <a:r>
              <a:rPr lang="en-US" sz="2800" dirty="0"/>
              <a:t>must be configured </a:t>
            </a:r>
          </a:p>
          <a:p>
            <a:pPr lvl="1"/>
            <a:r>
              <a:rPr lang="en-US" sz="2400" dirty="0"/>
              <a:t>appropriate cryptographic keys created, signed, and secured</a:t>
            </a:r>
          </a:p>
          <a:p>
            <a:pPr lvl="0"/>
            <a:r>
              <a:rPr lang="en-US" sz="2800" dirty="0"/>
              <a:t>if secure network services are provided using TLS/IPsec, suitable public and private keys must be generated</a:t>
            </a:r>
          </a:p>
          <a:p>
            <a:pPr lvl="0"/>
            <a:r>
              <a:rPr lang="en-US" sz="2800" dirty="0"/>
              <a:t>if secure network services are provided using SSH, appropriate server and client keys must be created</a:t>
            </a:r>
          </a:p>
          <a:p>
            <a:pPr lvl="0"/>
            <a:r>
              <a:rPr lang="en-US" sz="2800" dirty="0"/>
              <a:t>cryptographic file systems are another use of encryption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Operating System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 OS allows different users to access different resources in a shared way</a:t>
            </a:r>
          </a:p>
          <a:p>
            <a:endParaRPr lang="en-GB"/>
          </a:p>
          <a:p>
            <a:r>
              <a:rPr lang="en-GB"/>
              <a:t>The OS needs to control </a:t>
            </a:r>
          </a:p>
          <a:p>
            <a:pPr lvl="1"/>
            <a:r>
              <a:rPr lang="en-GB"/>
              <a:t>the sharing and </a:t>
            </a:r>
          </a:p>
          <a:p>
            <a:pPr lvl="1"/>
            <a:r>
              <a:rPr lang="en-GB"/>
              <a:t>provide an interface to allow the access</a:t>
            </a:r>
          </a:p>
          <a:p>
            <a:pPr lvl="2"/>
            <a:r>
              <a:rPr lang="en-GB"/>
              <a:t>Identification and authentication are required for access control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86A6CE8-C34B-4185-81DC-E4EE7B99B337}" type="slidenum">
              <a:rPr kumimoji="0" lang="en-US" sz="1200" smtClean="0">
                <a:solidFill>
                  <a:schemeClr val="bg1"/>
                </a:solidFill>
              </a:rPr>
              <a:pPr/>
              <a:t>2</a:t>
            </a:fld>
            <a:endParaRPr kumimoji="0"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813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maintaining security is continuous</a:t>
            </a:r>
          </a:p>
          <a:p>
            <a:r>
              <a:rPr lang="en-US" dirty="0"/>
              <a:t>NIST security maintenance:</a:t>
            </a:r>
          </a:p>
          <a:p>
            <a:pPr lvl="1"/>
            <a:r>
              <a:rPr lang="en-US" dirty="0"/>
              <a:t>monitoring and analyzing logging information</a:t>
            </a:r>
          </a:p>
          <a:p>
            <a:pPr lvl="1"/>
            <a:r>
              <a:rPr lang="en-US" dirty="0"/>
              <a:t>performing regular backups</a:t>
            </a:r>
          </a:p>
          <a:p>
            <a:pPr lvl="1"/>
            <a:r>
              <a:rPr lang="en-US" dirty="0"/>
              <a:t>recovering from security compromises</a:t>
            </a:r>
          </a:p>
          <a:p>
            <a:pPr lvl="1"/>
            <a:r>
              <a:rPr lang="en-US" dirty="0"/>
              <a:t>regularly testing system security</a:t>
            </a:r>
          </a:p>
          <a:p>
            <a:pPr lvl="1"/>
            <a:r>
              <a:rPr lang="en-US" dirty="0"/>
              <a:t>using appropriate software maintenance processes </a:t>
            </a:r>
          </a:p>
          <a:p>
            <a:pPr lvl="2"/>
            <a:r>
              <a:rPr lang="en-US" dirty="0"/>
              <a:t>to patch and update all critical software</a:t>
            </a:r>
          </a:p>
          <a:p>
            <a:pPr lvl="2"/>
            <a:r>
              <a:rPr lang="en-US" dirty="0"/>
              <a:t>to monitor and revise configuration as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95401"/>
            <a:ext cx="8686800" cy="4830763"/>
          </a:xfrm>
        </p:spPr>
        <p:txBody>
          <a:bodyPr/>
          <a:lstStyle/>
          <a:p>
            <a:pPr lvl="0"/>
            <a:r>
              <a:rPr lang="en-US" sz="2400" dirty="0"/>
              <a:t>can only inform you about bad things that have already happened</a:t>
            </a:r>
          </a:p>
          <a:p>
            <a:pPr lvl="0"/>
            <a:r>
              <a:rPr lang="en-US" sz="2400" dirty="0"/>
              <a:t>in the event of a system breach or failure</a:t>
            </a:r>
          </a:p>
          <a:p>
            <a:pPr lvl="1"/>
            <a:r>
              <a:rPr lang="en-US" sz="2000" dirty="0"/>
              <a:t>administrators can more quickly identify what happened</a:t>
            </a:r>
          </a:p>
          <a:p>
            <a:pPr lvl="0"/>
            <a:r>
              <a:rPr lang="en-US" sz="2400" dirty="0"/>
              <a:t>key is to ensure you capture the correct data </a:t>
            </a:r>
          </a:p>
          <a:p>
            <a:pPr lvl="1"/>
            <a:r>
              <a:rPr lang="en-US" sz="2000" dirty="0"/>
              <a:t>and then appropriately monitor and analyze this data</a:t>
            </a:r>
          </a:p>
          <a:p>
            <a:pPr lvl="0"/>
            <a:r>
              <a:rPr lang="en-US" sz="2400" dirty="0"/>
              <a:t>information can be generated by the system, network and applications</a:t>
            </a:r>
          </a:p>
          <a:p>
            <a:pPr lvl="0"/>
            <a:r>
              <a:rPr lang="en-US" sz="2400" dirty="0"/>
              <a:t>range of data acquired should be determined </a:t>
            </a:r>
          </a:p>
          <a:p>
            <a:pPr lvl="1"/>
            <a:r>
              <a:rPr lang="en-US" sz="2000" dirty="0"/>
              <a:t>during the system planning stage</a:t>
            </a:r>
          </a:p>
          <a:p>
            <a:pPr lvl="0"/>
            <a:r>
              <a:rPr lang="en-US" sz="2400" dirty="0"/>
              <a:t>generates significant volumes of information </a:t>
            </a:r>
          </a:p>
          <a:p>
            <a:pPr lvl="1"/>
            <a:r>
              <a:rPr lang="en-US" sz="2000" dirty="0"/>
              <a:t>and it is important that sufficient space is allocated for them</a:t>
            </a:r>
          </a:p>
          <a:p>
            <a:pPr lvl="0"/>
            <a:r>
              <a:rPr lang="en-US" sz="2400" dirty="0"/>
              <a:t>automated analysis is preferred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387323"/>
            <a:ext cx="2387117" cy="1786093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4" name="TextBox 13"/>
          <p:cNvSpPr txBox="1"/>
          <p:nvPr/>
        </p:nvSpPr>
        <p:spPr>
          <a:xfrm>
            <a:off x="892516" y="480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Backup and Archive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0525"/>
            <a:ext cx="8507288" cy="4830763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dirty="0"/>
              <a:t>performing regular backups is a critical control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that assists with maintaining the integrity of the system and user data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may be legal or operational requirements for the retention of data</a:t>
            </a:r>
          </a:p>
          <a:p>
            <a:pPr lvl="0">
              <a:spcBef>
                <a:spcPts val="600"/>
              </a:spcBef>
            </a:pPr>
            <a:r>
              <a:rPr lang="en-US" b="1" dirty="0"/>
              <a:t>Backup: </a:t>
            </a:r>
            <a:r>
              <a:rPr lang="en-US" dirty="0"/>
              <a:t>process of making copies of data at regular intervals</a:t>
            </a:r>
          </a:p>
          <a:p>
            <a:pPr lvl="0">
              <a:spcBef>
                <a:spcPts val="600"/>
              </a:spcBef>
            </a:pPr>
            <a:r>
              <a:rPr lang="en-US" b="1" dirty="0"/>
              <a:t>Archive: </a:t>
            </a:r>
            <a:r>
              <a:rPr lang="en-US" dirty="0"/>
              <a:t>process of retaining copies of data over extended periods of time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to meet legal and operational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Backup and Archive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579296" cy="4830763"/>
          </a:xfrm>
        </p:spPr>
        <p:txBody>
          <a:bodyPr/>
          <a:lstStyle/>
          <a:p>
            <a:pPr lvl="0"/>
            <a:r>
              <a:rPr lang="en-US" dirty="0"/>
              <a:t>needs and policy relating to backup and archive should be determined during the system planning stage</a:t>
            </a:r>
          </a:p>
          <a:p>
            <a:pPr lvl="1"/>
            <a:r>
              <a:rPr lang="en-US" dirty="0"/>
              <a:t>kept online or offline</a:t>
            </a:r>
          </a:p>
          <a:p>
            <a:pPr lvl="1"/>
            <a:r>
              <a:rPr lang="en-US" dirty="0"/>
              <a:t>stored locally or transported to a remote site</a:t>
            </a:r>
          </a:p>
          <a:p>
            <a:pPr lvl="1"/>
            <a:endParaRPr lang="en-US" dirty="0"/>
          </a:p>
          <a:p>
            <a:r>
              <a:rPr lang="en-US" dirty="0"/>
              <a:t> trade-offs include </a:t>
            </a:r>
            <a:r>
              <a:rPr lang="en-US" i="1" dirty="0"/>
              <a:t>ease of implementation</a:t>
            </a:r>
            <a:r>
              <a:rPr lang="en-US" dirty="0"/>
              <a:t> and </a:t>
            </a:r>
            <a:r>
              <a:rPr lang="en-US" i="1" dirty="0"/>
              <a:t>cost</a:t>
            </a:r>
            <a:r>
              <a:rPr lang="en-US" dirty="0"/>
              <a:t> versus </a:t>
            </a:r>
            <a:r>
              <a:rPr lang="en-US" i="1" dirty="0"/>
              <a:t>greater security </a:t>
            </a:r>
            <a:r>
              <a:rPr lang="en-US" dirty="0"/>
              <a:t>and </a:t>
            </a:r>
            <a:r>
              <a:rPr lang="en-US" i="1" dirty="0"/>
              <a:t>robustness</a:t>
            </a:r>
            <a:r>
              <a:rPr lang="en-US" dirty="0"/>
              <a:t> against different threats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12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295401"/>
            <a:ext cx="8291264" cy="4830763"/>
          </a:xfrm>
        </p:spPr>
        <p:txBody>
          <a:bodyPr/>
          <a:lstStyle/>
          <a:p>
            <a:pPr lvl="0"/>
            <a:r>
              <a:rPr lang="en-US" dirty="0"/>
              <a:t>a technology that provides an abstraction of the resources used by some software </a:t>
            </a:r>
          </a:p>
          <a:p>
            <a:pPr lvl="1"/>
            <a:r>
              <a:rPr lang="en-US" dirty="0"/>
              <a:t>which runs in a simulated environment called a Virtual Machine (VM)</a:t>
            </a:r>
          </a:p>
          <a:p>
            <a:pPr lvl="0"/>
            <a:r>
              <a:rPr lang="en-US" dirty="0"/>
              <a:t>benefits include better efficiency in the use of the physical system resources</a:t>
            </a:r>
          </a:p>
          <a:p>
            <a:pPr lvl="0"/>
            <a:r>
              <a:rPr lang="en-US" dirty="0"/>
              <a:t>provides support for multiple distinct </a:t>
            </a:r>
            <a:r>
              <a:rPr lang="en-US" dirty="0" err="1"/>
              <a:t>OSes</a:t>
            </a:r>
            <a:r>
              <a:rPr lang="en-US" dirty="0"/>
              <a:t> and associated applications on one physical system</a:t>
            </a:r>
          </a:p>
          <a:p>
            <a:pPr lvl="0"/>
            <a:r>
              <a:rPr lang="en-US" dirty="0"/>
              <a:t>raises additional security concerns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 Alternatives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application virtualization</a:t>
            </a:r>
          </a:p>
          <a:p>
            <a:pPr lvl="1"/>
            <a:r>
              <a:rPr lang="en-US" dirty="0"/>
              <a:t>allows applications written for one environment to execute on some other OS</a:t>
            </a:r>
          </a:p>
          <a:p>
            <a:pPr lvl="0"/>
            <a:r>
              <a:rPr lang="en-US" b="1" dirty="0"/>
              <a:t>full virtualization</a:t>
            </a:r>
          </a:p>
          <a:p>
            <a:pPr lvl="1"/>
            <a:r>
              <a:rPr lang="en-US" dirty="0"/>
              <a:t>multiple full OS instances execute in parallel</a:t>
            </a:r>
          </a:p>
          <a:p>
            <a:pPr lvl="0"/>
            <a:r>
              <a:rPr lang="en-US" b="1" dirty="0"/>
              <a:t>virtual machine monitor </a:t>
            </a:r>
            <a:r>
              <a:rPr lang="en-US" dirty="0"/>
              <a:t>(VMM)</a:t>
            </a:r>
          </a:p>
          <a:p>
            <a:pPr lvl="1"/>
            <a:r>
              <a:rPr lang="en-US" dirty="0"/>
              <a:t>hypervisor</a:t>
            </a:r>
          </a:p>
          <a:p>
            <a:pPr lvl="1"/>
            <a:r>
              <a:rPr lang="en-US" dirty="0"/>
              <a:t>coordinates access between each of the guests and the actual physical hardware resources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Native Virtualization Security Layers</a:t>
            </a:r>
          </a:p>
        </p:txBody>
      </p:sp>
      <p:pic>
        <p:nvPicPr>
          <p:cNvPr id="5" name="Content Placeholder 4" descr="f2.pd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59" t="35455" r="9765" b="31905"/>
          <a:stretch/>
        </p:blipFill>
        <p:spPr>
          <a:xfrm>
            <a:off x="-252536" y="1268760"/>
            <a:ext cx="9566081" cy="47439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0392"/>
      </p:ext>
    </p:extLst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Hosted Virtualization Security Layers</a:t>
            </a:r>
          </a:p>
        </p:txBody>
      </p:sp>
      <p:pic>
        <p:nvPicPr>
          <p:cNvPr id="4" name="Content Placeholder 3" descr="f3.pd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59" t="27274" r="6235" b="31975"/>
          <a:stretch/>
        </p:blipFill>
        <p:spPr>
          <a:xfrm>
            <a:off x="0" y="404664"/>
            <a:ext cx="10023770" cy="595935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0489"/>
      </p:ext>
    </p:extLst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concerns include:</a:t>
            </a:r>
          </a:p>
          <a:p>
            <a:pPr lvl="1"/>
            <a:r>
              <a:rPr lang="en-US" dirty="0"/>
              <a:t>guest OS isolation</a:t>
            </a:r>
          </a:p>
          <a:p>
            <a:pPr lvl="2"/>
            <a:r>
              <a:rPr lang="en-US" dirty="0"/>
              <a:t>ensuring that programs executing within a guest OS may only access and use the resources allocated to it</a:t>
            </a:r>
          </a:p>
          <a:p>
            <a:pPr lvl="1"/>
            <a:r>
              <a:rPr lang="en-US" dirty="0"/>
              <a:t>guest OS monitoring by the hypervisor</a:t>
            </a:r>
          </a:p>
          <a:p>
            <a:pPr lvl="2"/>
            <a:r>
              <a:rPr lang="en-US" dirty="0"/>
              <a:t>which has privileged access to the programs and data in each guest OS</a:t>
            </a:r>
          </a:p>
          <a:p>
            <a:pPr lvl="1"/>
            <a:r>
              <a:rPr lang="en-US" dirty="0"/>
              <a:t>virtualized environment security</a:t>
            </a:r>
          </a:p>
          <a:p>
            <a:pPr lvl="2"/>
            <a:r>
              <a:rPr lang="en-US" dirty="0"/>
              <a:t>particularly image and snapshot management</a:t>
            </a:r>
          </a:p>
          <a:p>
            <a:pPr lvl="3"/>
            <a:r>
              <a:rPr lang="en-US" dirty="0"/>
              <a:t>which attackers may attempt to view or modify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Securing Virtualization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pPr lvl="0"/>
            <a:r>
              <a:rPr lang="en-US" dirty="0"/>
              <a:t>organizations using  virtualization should [NIST]:</a:t>
            </a:r>
          </a:p>
          <a:p>
            <a:pPr lvl="1"/>
            <a:r>
              <a:rPr lang="en-US" dirty="0"/>
              <a:t>carefully plan the security of the virtualized system</a:t>
            </a:r>
          </a:p>
          <a:p>
            <a:pPr lvl="1"/>
            <a:r>
              <a:rPr lang="en-US" dirty="0"/>
              <a:t>secure all elements of a full virtualization solution and maintain their security</a:t>
            </a:r>
          </a:p>
          <a:p>
            <a:pPr lvl="1"/>
            <a:r>
              <a:rPr lang="en-US" dirty="0"/>
              <a:t>ensure that the hypervisor is properly secured</a:t>
            </a:r>
          </a:p>
          <a:p>
            <a:pPr lvl="1"/>
            <a:r>
              <a:rPr lang="en-US" dirty="0"/>
              <a:t>restrict and protect administrator access to the virtualization solution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History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OSs evolved as a way to allow multiple users use the same hardware</a:t>
            </a:r>
          </a:p>
          <a:p>
            <a:pPr lvl="1"/>
            <a:r>
              <a:rPr lang="en-GB" sz="2400" dirty="0"/>
              <a:t>Sequentially (based on </a:t>
            </a:r>
            <a:r>
              <a:rPr lang="en-GB" sz="2400" i="1" dirty="0"/>
              <a:t>executives</a:t>
            </a:r>
            <a:r>
              <a:rPr lang="en-GB" sz="2400" dirty="0"/>
              <a:t>)</a:t>
            </a:r>
            <a:r>
              <a:rPr lang="ar-SA" sz="2400" dirty="0"/>
              <a:t>‏</a:t>
            </a:r>
            <a:endParaRPr lang="en-GB" sz="2400" dirty="0"/>
          </a:p>
          <a:p>
            <a:pPr lvl="1"/>
            <a:r>
              <a:rPr lang="en-GB" sz="2400" dirty="0"/>
              <a:t>Interleaving (based on </a:t>
            </a:r>
            <a:r>
              <a:rPr lang="en-GB" sz="2400" i="1" dirty="0"/>
              <a:t>monitors</a:t>
            </a:r>
            <a:r>
              <a:rPr lang="en-GB" sz="2400" dirty="0"/>
              <a:t>)</a:t>
            </a:r>
            <a:r>
              <a:rPr lang="ar-SA" sz="2400" dirty="0"/>
              <a:t>‏</a:t>
            </a:r>
            <a:endParaRPr lang="en-GB" sz="2400" dirty="0"/>
          </a:p>
          <a:p>
            <a:r>
              <a:rPr lang="en-GB" sz="2800" dirty="0"/>
              <a:t>OS makes resources available to users </a:t>
            </a:r>
          </a:p>
          <a:p>
            <a:pPr lvl="1"/>
            <a:r>
              <a:rPr lang="en-GB" sz="2400" dirty="0"/>
              <a:t>if required by them and permitted by some policy</a:t>
            </a:r>
          </a:p>
          <a:p>
            <a:r>
              <a:rPr lang="en-GB" sz="2800" dirty="0"/>
              <a:t>OS also protects users from each other</a:t>
            </a:r>
          </a:p>
          <a:p>
            <a:pPr lvl="1"/>
            <a:r>
              <a:rPr lang="en-GB" sz="2400" dirty="0"/>
              <a:t>attacks, mistakes, resource overconsumption </a:t>
            </a:r>
          </a:p>
          <a:p>
            <a:r>
              <a:rPr lang="en-GB" sz="2800" dirty="0"/>
              <a:t>Even for a single-user OS, protecting a user from him/herself is a good thing</a:t>
            </a:r>
          </a:p>
          <a:p>
            <a:pPr lvl="1"/>
            <a:r>
              <a:rPr lang="en-GB" sz="2400" dirty="0"/>
              <a:t>mistakes, malware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C733281-AFB5-42EB-9E8B-D50FC559C9A2}" type="slidenum">
              <a:rPr kumimoji="0" lang="en-US" sz="1200" smtClean="0">
                <a:solidFill>
                  <a:schemeClr val="bg1"/>
                </a:solidFill>
              </a:rPr>
              <a:pPr/>
              <a:t>3</a:t>
            </a:fld>
            <a:endParaRPr kumimoji="0"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11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Hypervisor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</a:p>
          <a:p>
            <a:pPr lvl="1"/>
            <a:r>
              <a:rPr lang="en-US" dirty="0"/>
              <a:t>secured using a process similar to securing an OS</a:t>
            </a:r>
          </a:p>
          <a:p>
            <a:pPr lvl="1"/>
            <a:r>
              <a:rPr lang="en-US" dirty="0"/>
              <a:t>installed in an isolated environment</a:t>
            </a:r>
          </a:p>
          <a:p>
            <a:pPr lvl="1"/>
            <a:r>
              <a:rPr lang="en-US" dirty="0"/>
              <a:t>configured so that it is updated automatically</a:t>
            </a:r>
          </a:p>
          <a:p>
            <a:pPr lvl="1"/>
            <a:r>
              <a:rPr lang="en-US" dirty="0"/>
              <a:t>monitored for any signs of compromise</a:t>
            </a:r>
          </a:p>
          <a:p>
            <a:pPr lvl="1"/>
            <a:r>
              <a:rPr lang="en-US" dirty="0"/>
              <a:t>accessed only by authorized administration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Hypervisor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support both local and remote administration</a:t>
            </a:r>
          </a:p>
          <a:p>
            <a:pPr lvl="1"/>
            <a:r>
              <a:rPr lang="en-US" dirty="0"/>
              <a:t>so must be configured appropriately</a:t>
            </a:r>
          </a:p>
          <a:p>
            <a:r>
              <a:rPr lang="en-US" dirty="0"/>
              <a:t>remote administration access should be considered and secured in the design of any network firewall and IDS capability in use</a:t>
            </a:r>
          </a:p>
          <a:p>
            <a:r>
              <a:rPr lang="en-US" dirty="0"/>
              <a:t>ideally administration traffic should use a separate network with very limited access provided from outside the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1295401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2" indent="-28573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Virtualization Infrastructure Security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manage access to hardware resources</a:t>
            </a:r>
          </a:p>
          <a:p>
            <a:endParaRPr lang="en-US" dirty="0"/>
          </a:p>
          <a:p>
            <a:r>
              <a:rPr lang="en-US" dirty="0"/>
              <a:t>access must be limited to just the appropriate guest</a:t>
            </a:r>
          </a:p>
          <a:p>
            <a:endParaRPr lang="en-US" dirty="0"/>
          </a:p>
          <a:p>
            <a:r>
              <a:rPr lang="en-US" dirty="0"/>
              <a:t>access to VM image and snapshots             must be carefully controlled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30211" y="3068960"/>
            <a:ext cx="2378293" cy="2537837"/>
            <a:chOff x="6718291" y="3846042"/>
            <a:chExt cx="2378293" cy="2537837"/>
          </a:xfrm>
        </p:grpSpPr>
        <p:sp>
          <p:nvSpPr>
            <p:cNvPr id="20" name="Freeform 19"/>
            <p:cNvSpPr/>
            <p:nvPr/>
          </p:nvSpPr>
          <p:spPr>
            <a:xfrm>
              <a:off x="7608694" y="4958237"/>
              <a:ext cx="1253000" cy="1253000"/>
            </a:xfrm>
            <a:custGeom>
              <a:avLst/>
              <a:gdLst>
                <a:gd name="connsiteX0" fmla="*/ 889385 w 1253000"/>
                <a:gd name="connsiteY0" fmla="*/ 199776 h 1253000"/>
                <a:gd name="connsiteX1" fmla="*/ 986848 w 1253000"/>
                <a:gd name="connsiteY1" fmla="*/ 117990 h 1253000"/>
                <a:gd name="connsiteX2" fmla="*/ 1064710 w 1253000"/>
                <a:gd name="connsiteY2" fmla="*/ 183324 h 1253000"/>
                <a:gd name="connsiteX3" fmla="*/ 1001091 w 1253000"/>
                <a:gd name="connsiteY3" fmla="*/ 293509 h 1253000"/>
                <a:gd name="connsiteX4" fmla="*/ 1102174 w 1253000"/>
                <a:gd name="connsiteY4" fmla="*/ 468590 h 1253000"/>
                <a:gd name="connsiteX5" fmla="*/ 1229406 w 1253000"/>
                <a:gd name="connsiteY5" fmla="*/ 468586 h 1253000"/>
                <a:gd name="connsiteX6" fmla="*/ 1247056 w 1253000"/>
                <a:gd name="connsiteY6" fmla="*/ 568684 h 1253000"/>
                <a:gd name="connsiteX7" fmla="*/ 1127496 w 1253000"/>
                <a:gd name="connsiteY7" fmla="*/ 612197 h 1253000"/>
                <a:gd name="connsiteX8" fmla="*/ 1092390 w 1253000"/>
                <a:gd name="connsiteY8" fmla="*/ 811291 h 1253000"/>
                <a:gd name="connsiteX9" fmla="*/ 1189858 w 1253000"/>
                <a:gd name="connsiteY9" fmla="*/ 893072 h 1253000"/>
                <a:gd name="connsiteX10" fmla="*/ 1139037 w 1253000"/>
                <a:gd name="connsiteY10" fmla="*/ 981096 h 1253000"/>
                <a:gd name="connsiteX11" fmla="*/ 1019479 w 1253000"/>
                <a:gd name="connsiteY11" fmla="*/ 937577 h 1253000"/>
                <a:gd name="connsiteX12" fmla="*/ 864611 w 1253000"/>
                <a:gd name="connsiteY12" fmla="*/ 1067527 h 1253000"/>
                <a:gd name="connsiteX13" fmla="*/ 886708 w 1253000"/>
                <a:gd name="connsiteY13" fmla="*/ 1192826 h 1253000"/>
                <a:gd name="connsiteX14" fmla="*/ 791196 w 1253000"/>
                <a:gd name="connsiteY14" fmla="*/ 1227589 h 1253000"/>
                <a:gd name="connsiteX15" fmla="*/ 727583 w 1253000"/>
                <a:gd name="connsiteY15" fmla="*/ 1117401 h 1253000"/>
                <a:gd name="connsiteX16" fmla="*/ 525417 w 1253000"/>
                <a:gd name="connsiteY16" fmla="*/ 1117401 h 1253000"/>
                <a:gd name="connsiteX17" fmla="*/ 461804 w 1253000"/>
                <a:gd name="connsiteY17" fmla="*/ 1227589 h 1253000"/>
                <a:gd name="connsiteX18" fmla="*/ 366292 w 1253000"/>
                <a:gd name="connsiteY18" fmla="*/ 1192826 h 1253000"/>
                <a:gd name="connsiteX19" fmla="*/ 388389 w 1253000"/>
                <a:gd name="connsiteY19" fmla="*/ 1067527 h 1253000"/>
                <a:gd name="connsiteX20" fmla="*/ 233521 w 1253000"/>
                <a:gd name="connsiteY20" fmla="*/ 937577 h 1253000"/>
                <a:gd name="connsiteX21" fmla="*/ 113963 w 1253000"/>
                <a:gd name="connsiteY21" fmla="*/ 981096 h 1253000"/>
                <a:gd name="connsiteX22" fmla="*/ 63142 w 1253000"/>
                <a:gd name="connsiteY22" fmla="*/ 893072 h 1253000"/>
                <a:gd name="connsiteX23" fmla="*/ 160610 w 1253000"/>
                <a:gd name="connsiteY23" fmla="*/ 811291 h 1253000"/>
                <a:gd name="connsiteX24" fmla="*/ 125504 w 1253000"/>
                <a:gd name="connsiteY24" fmla="*/ 612197 h 1253000"/>
                <a:gd name="connsiteX25" fmla="*/ 5944 w 1253000"/>
                <a:gd name="connsiteY25" fmla="*/ 568684 h 1253000"/>
                <a:gd name="connsiteX26" fmla="*/ 23594 w 1253000"/>
                <a:gd name="connsiteY26" fmla="*/ 468586 h 1253000"/>
                <a:gd name="connsiteX27" fmla="*/ 150826 w 1253000"/>
                <a:gd name="connsiteY27" fmla="*/ 468590 h 1253000"/>
                <a:gd name="connsiteX28" fmla="*/ 251909 w 1253000"/>
                <a:gd name="connsiteY28" fmla="*/ 293509 h 1253000"/>
                <a:gd name="connsiteX29" fmla="*/ 188290 w 1253000"/>
                <a:gd name="connsiteY29" fmla="*/ 183324 h 1253000"/>
                <a:gd name="connsiteX30" fmla="*/ 266152 w 1253000"/>
                <a:gd name="connsiteY30" fmla="*/ 117990 h 1253000"/>
                <a:gd name="connsiteX31" fmla="*/ 363615 w 1253000"/>
                <a:gd name="connsiteY31" fmla="*/ 199776 h 1253000"/>
                <a:gd name="connsiteX32" fmla="*/ 553588 w 1253000"/>
                <a:gd name="connsiteY32" fmla="*/ 130631 h 1253000"/>
                <a:gd name="connsiteX33" fmla="*/ 575679 w 1253000"/>
                <a:gd name="connsiteY33" fmla="*/ 5332 h 1253000"/>
                <a:gd name="connsiteX34" fmla="*/ 677321 w 1253000"/>
                <a:gd name="connsiteY34" fmla="*/ 5332 h 1253000"/>
                <a:gd name="connsiteX35" fmla="*/ 699411 w 1253000"/>
                <a:gd name="connsiteY35" fmla="*/ 130632 h 1253000"/>
                <a:gd name="connsiteX36" fmla="*/ 889385 w 1253000"/>
                <a:gd name="connsiteY36" fmla="*/ 199777 h 1253000"/>
                <a:gd name="connsiteX37" fmla="*/ 889385 w 1253000"/>
                <a:gd name="connsiteY37" fmla="*/ 199776 h 125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3000" h="1253000">
                  <a:moveTo>
                    <a:pt x="889385" y="199776"/>
                  </a:moveTo>
                  <a:lnTo>
                    <a:pt x="986848" y="117990"/>
                  </a:lnTo>
                  <a:lnTo>
                    <a:pt x="1064710" y="183324"/>
                  </a:lnTo>
                  <a:lnTo>
                    <a:pt x="1001091" y="293509"/>
                  </a:lnTo>
                  <a:cubicBezTo>
                    <a:pt x="1046328" y="344397"/>
                    <a:pt x="1080722" y="403969"/>
                    <a:pt x="1102174" y="468590"/>
                  </a:cubicBezTo>
                  <a:lnTo>
                    <a:pt x="1229406" y="468586"/>
                  </a:lnTo>
                  <a:lnTo>
                    <a:pt x="1247056" y="568684"/>
                  </a:lnTo>
                  <a:lnTo>
                    <a:pt x="1127496" y="612197"/>
                  </a:lnTo>
                  <a:cubicBezTo>
                    <a:pt x="1129439" y="680257"/>
                    <a:pt x="1117494" y="748000"/>
                    <a:pt x="1092390" y="811291"/>
                  </a:cubicBezTo>
                  <a:lnTo>
                    <a:pt x="1189858" y="893072"/>
                  </a:lnTo>
                  <a:lnTo>
                    <a:pt x="1139037" y="981096"/>
                  </a:lnTo>
                  <a:lnTo>
                    <a:pt x="1019479" y="937577"/>
                  </a:lnTo>
                  <a:cubicBezTo>
                    <a:pt x="977219" y="990963"/>
                    <a:pt x="924525" y="1035179"/>
                    <a:pt x="864611" y="1067527"/>
                  </a:cubicBezTo>
                  <a:lnTo>
                    <a:pt x="886708" y="1192826"/>
                  </a:lnTo>
                  <a:lnTo>
                    <a:pt x="791196" y="1227589"/>
                  </a:lnTo>
                  <a:lnTo>
                    <a:pt x="727583" y="1117401"/>
                  </a:lnTo>
                  <a:cubicBezTo>
                    <a:pt x="660894" y="1131133"/>
                    <a:pt x="592106" y="1131133"/>
                    <a:pt x="525417" y="1117401"/>
                  </a:cubicBezTo>
                  <a:lnTo>
                    <a:pt x="461804" y="1227589"/>
                  </a:lnTo>
                  <a:lnTo>
                    <a:pt x="366292" y="1192826"/>
                  </a:lnTo>
                  <a:lnTo>
                    <a:pt x="388389" y="1067527"/>
                  </a:lnTo>
                  <a:cubicBezTo>
                    <a:pt x="328475" y="1035180"/>
                    <a:pt x="275781" y="990964"/>
                    <a:pt x="233521" y="937577"/>
                  </a:cubicBezTo>
                  <a:lnTo>
                    <a:pt x="113963" y="981096"/>
                  </a:lnTo>
                  <a:lnTo>
                    <a:pt x="63142" y="893072"/>
                  </a:lnTo>
                  <a:lnTo>
                    <a:pt x="160610" y="811291"/>
                  </a:lnTo>
                  <a:cubicBezTo>
                    <a:pt x="135506" y="748000"/>
                    <a:pt x="123561" y="680257"/>
                    <a:pt x="125504" y="612197"/>
                  </a:cubicBezTo>
                  <a:lnTo>
                    <a:pt x="5944" y="568684"/>
                  </a:lnTo>
                  <a:lnTo>
                    <a:pt x="23594" y="468586"/>
                  </a:lnTo>
                  <a:lnTo>
                    <a:pt x="150826" y="468590"/>
                  </a:lnTo>
                  <a:cubicBezTo>
                    <a:pt x="172278" y="403970"/>
                    <a:pt x="206672" y="344398"/>
                    <a:pt x="251909" y="293509"/>
                  </a:cubicBezTo>
                  <a:lnTo>
                    <a:pt x="188290" y="183324"/>
                  </a:lnTo>
                  <a:lnTo>
                    <a:pt x="266152" y="117990"/>
                  </a:lnTo>
                  <a:lnTo>
                    <a:pt x="363615" y="199776"/>
                  </a:lnTo>
                  <a:cubicBezTo>
                    <a:pt x="421585" y="164063"/>
                    <a:pt x="486225" y="140536"/>
                    <a:pt x="553588" y="130631"/>
                  </a:cubicBezTo>
                  <a:lnTo>
                    <a:pt x="575679" y="5332"/>
                  </a:lnTo>
                  <a:lnTo>
                    <a:pt x="677321" y="5332"/>
                  </a:lnTo>
                  <a:lnTo>
                    <a:pt x="699411" y="130632"/>
                  </a:lnTo>
                  <a:cubicBezTo>
                    <a:pt x="766775" y="140537"/>
                    <a:pt x="831414" y="164064"/>
                    <a:pt x="889385" y="199777"/>
                  </a:cubicBezTo>
                  <a:lnTo>
                    <a:pt x="889385" y="1997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199" tIns="327799" rIns="286199" bIns="349713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>
                  <a:solidFill>
                    <a:srgbClr val="000000"/>
                  </a:solidFill>
                </a:rPr>
                <a:t> </a:t>
              </a:r>
              <a:endParaRPr lang="en-US" sz="2700" kern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879676" y="4662074"/>
              <a:ext cx="911272" cy="911272"/>
            </a:xfrm>
            <a:custGeom>
              <a:avLst/>
              <a:gdLst>
                <a:gd name="connsiteX0" fmla="*/ 681857 w 911272"/>
                <a:gd name="connsiteY0" fmla="*/ 230802 h 911272"/>
                <a:gd name="connsiteX1" fmla="*/ 816300 w 911272"/>
                <a:gd name="connsiteY1" fmla="*/ 190283 h 911272"/>
                <a:gd name="connsiteX2" fmla="*/ 865770 w 911272"/>
                <a:gd name="connsiteY2" fmla="*/ 275968 h 911272"/>
                <a:gd name="connsiteX3" fmla="*/ 763458 w 911272"/>
                <a:gd name="connsiteY3" fmla="*/ 372140 h 911272"/>
                <a:gd name="connsiteX4" fmla="*/ 763458 w 911272"/>
                <a:gd name="connsiteY4" fmla="*/ 539131 h 911272"/>
                <a:gd name="connsiteX5" fmla="*/ 865770 w 911272"/>
                <a:gd name="connsiteY5" fmla="*/ 635304 h 911272"/>
                <a:gd name="connsiteX6" fmla="*/ 816300 w 911272"/>
                <a:gd name="connsiteY6" fmla="*/ 720989 h 911272"/>
                <a:gd name="connsiteX7" fmla="*/ 681857 w 911272"/>
                <a:gd name="connsiteY7" fmla="*/ 680470 h 911272"/>
                <a:gd name="connsiteX8" fmla="*/ 537238 w 911272"/>
                <a:gd name="connsiteY8" fmla="*/ 763966 h 911272"/>
                <a:gd name="connsiteX9" fmla="*/ 505106 w 911272"/>
                <a:gd name="connsiteY9" fmla="*/ 900657 h 911272"/>
                <a:gd name="connsiteX10" fmla="*/ 406166 w 911272"/>
                <a:gd name="connsiteY10" fmla="*/ 900657 h 911272"/>
                <a:gd name="connsiteX11" fmla="*/ 374034 w 911272"/>
                <a:gd name="connsiteY11" fmla="*/ 763966 h 911272"/>
                <a:gd name="connsiteX12" fmla="*/ 229415 w 911272"/>
                <a:gd name="connsiteY12" fmla="*/ 680470 h 911272"/>
                <a:gd name="connsiteX13" fmla="*/ 94972 w 911272"/>
                <a:gd name="connsiteY13" fmla="*/ 720989 h 911272"/>
                <a:gd name="connsiteX14" fmla="*/ 45502 w 911272"/>
                <a:gd name="connsiteY14" fmla="*/ 635304 h 911272"/>
                <a:gd name="connsiteX15" fmla="*/ 147814 w 911272"/>
                <a:gd name="connsiteY15" fmla="*/ 539132 h 911272"/>
                <a:gd name="connsiteX16" fmla="*/ 147814 w 911272"/>
                <a:gd name="connsiteY16" fmla="*/ 372141 h 911272"/>
                <a:gd name="connsiteX17" fmla="*/ 45502 w 911272"/>
                <a:gd name="connsiteY17" fmla="*/ 275968 h 911272"/>
                <a:gd name="connsiteX18" fmla="*/ 94972 w 911272"/>
                <a:gd name="connsiteY18" fmla="*/ 190283 h 911272"/>
                <a:gd name="connsiteX19" fmla="*/ 229415 w 911272"/>
                <a:gd name="connsiteY19" fmla="*/ 230802 h 911272"/>
                <a:gd name="connsiteX20" fmla="*/ 374034 w 911272"/>
                <a:gd name="connsiteY20" fmla="*/ 147306 h 911272"/>
                <a:gd name="connsiteX21" fmla="*/ 406166 w 911272"/>
                <a:gd name="connsiteY21" fmla="*/ 10615 h 911272"/>
                <a:gd name="connsiteX22" fmla="*/ 505106 w 911272"/>
                <a:gd name="connsiteY22" fmla="*/ 10615 h 911272"/>
                <a:gd name="connsiteX23" fmla="*/ 537238 w 911272"/>
                <a:gd name="connsiteY23" fmla="*/ 147306 h 911272"/>
                <a:gd name="connsiteX24" fmla="*/ 681857 w 911272"/>
                <a:gd name="connsiteY24" fmla="*/ 230802 h 91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1272" h="911272">
                  <a:moveTo>
                    <a:pt x="681857" y="230802"/>
                  </a:moveTo>
                  <a:lnTo>
                    <a:pt x="816300" y="190283"/>
                  </a:lnTo>
                  <a:lnTo>
                    <a:pt x="865770" y="275968"/>
                  </a:lnTo>
                  <a:lnTo>
                    <a:pt x="763458" y="372140"/>
                  </a:lnTo>
                  <a:cubicBezTo>
                    <a:pt x="778289" y="426816"/>
                    <a:pt x="778289" y="484455"/>
                    <a:pt x="763458" y="539131"/>
                  </a:cubicBezTo>
                  <a:lnTo>
                    <a:pt x="865770" y="635304"/>
                  </a:lnTo>
                  <a:lnTo>
                    <a:pt x="816300" y="720989"/>
                  </a:lnTo>
                  <a:lnTo>
                    <a:pt x="681857" y="680470"/>
                  </a:lnTo>
                  <a:cubicBezTo>
                    <a:pt x="641922" y="720652"/>
                    <a:pt x="592004" y="749471"/>
                    <a:pt x="537238" y="763966"/>
                  </a:cubicBezTo>
                  <a:lnTo>
                    <a:pt x="505106" y="900657"/>
                  </a:lnTo>
                  <a:lnTo>
                    <a:pt x="406166" y="900657"/>
                  </a:lnTo>
                  <a:lnTo>
                    <a:pt x="374034" y="763966"/>
                  </a:lnTo>
                  <a:cubicBezTo>
                    <a:pt x="319268" y="749472"/>
                    <a:pt x="269351" y="720652"/>
                    <a:pt x="229415" y="680470"/>
                  </a:cubicBezTo>
                  <a:lnTo>
                    <a:pt x="94972" y="720989"/>
                  </a:lnTo>
                  <a:lnTo>
                    <a:pt x="45502" y="635304"/>
                  </a:lnTo>
                  <a:lnTo>
                    <a:pt x="147814" y="539132"/>
                  </a:lnTo>
                  <a:cubicBezTo>
                    <a:pt x="132983" y="484456"/>
                    <a:pt x="132983" y="426817"/>
                    <a:pt x="147814" y="372141"/>
                  </a:cubicBezTo>
                  <a:lnTo>
                    <a:pt x="45502" y="275968"/>
                  </a:lnTo>
                  <a:lnTo>
                    <a:pt x="94972" y="190283"/>
                  </a:lnTo>
                  <a:lnTo>
                    <a:pt x="229415" y="230802"/>
                  </a:lnTo>
                  <a:cubicBezTo>
                    <a:pt x="269350" y="190620"/>
                    <a:pt x="319268" y="161801"/>
                    <a:pt x="374034" y="147306"/>
                  </a:cubicBezTo>
                  <a:lnTo>
                    <a:pt x="406166" y="10615"/>
                  </a:lnTo>
                  <a:lnTo>
                    <a:pt x="505106" y="10615"/>
                  </a:lnTo>
                  <a:lnTo>
                    <a:pt x="537238" y="147306"/>
                  </a:lnTo>
                  <a:cubicBezTo>
                    <a:pt x="592004" y="161800"/>
                    <a:pt x="641921" y="190620"/>
                    <a:pt x="681857" y="230802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3705" tIns="265092" rIns="263705" bIns="265092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rgbClr val="000000"/>
                  </a:solidFill>
                </a:rPr>
                <a:t> </a:t>
              </a:r>
              <a:endParaRPr lang="en-US" sz="2700" kern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89749" y="3933056"/>
              <a:ext cx="1093527" cy="1093527"/>
            </a:xfrm>
            <a:custGeom>
              <a:avLst/>
              <a:gdLst>
                <a:gd name="connsiteX0" fmla="*/ 668081 w 892861"/>
                <a:gd name="connsiteY0" fmla="*/ 226139 h 892861"/>
                <a:gd name="connsiteX1" fmla="*/ 799808 w 892861"/>
                <a:gd name="connsiteY1" fmla="*/ 186439 h 892861"/>
                <a:gd name="connsiteX2" fmla="*/ 848278 w 892861"/>
                <a:gd name="connsiteY2" fmla="*/ 270393 h 892861"/>
                <a:gd name="connsiteX3" fmla="*/ 748034 w 892861"/>
                <a:gd name="connsiteY3" fmla="*/ 364622 h 892861"/>
                <a:gd name="connsiteX4" fmla="*/ 748034 w 892861"/>
                <a:gd name="connsiteY4" fmla="*/ 528240 h 892861"/>
                <a:gd name="connsiteX5" fmla="*/ 848278 w 892861"/>
                <a:gd name="connsiteY5" fmla="*/ 622468 h 892861"/>
                <a:gd name="connsiteX6" fmla="*/ 799808 w 892861"/>
                <a:gd name="connsiteY6" fmla="*/ 706422 h 892861"/>
                <a:gd name="connsiteX7" fmla="*/ 668081 w 892861"/>
                <a:gd name="connsiteY7" fmla="*/ 666722 h 892861"/>
                <a:gd name="connsiteX8" fmla="*/ 526384 w 892861"/>
                <a:gd name="connsiteY8" fmla="*/ 748531 h 892861"/>
                <a:gd name="connsiteX9" fmla="*/ 494901 w 892861"/>
                <a:gd name="connsiteY9" fmla="*/ 882460 h 892861"/>
                <a:gd name="connsiteX10" fmla="*/ 397960 w 892861"/>
                <a:gd name="connsiteY10" fmla="*/ 882460 h 892861"/>
                <a:gd name="connsiteX11" fmla="*/ 366477 w 892861"/>
                <a:gd name="connsiteY11" fmla="*/ 748531 h 892861"/>
                <a:gd name="connsiteX12" fmla="*/ 224780 w 892861"/>
                <a:gd name="connsiteY12" fmla="*/ 666722 h 892861"/>
                <a:gd name="connsiteX13" fmla="*/ 93053 w 892861"/>
                <a:gd name="connsiteY13" fmla="*/ 706422 h 892861"/>
                <a:gd name="connsiteX14" fmla="*/ 44583 w 892861"/>
                <a:gd name="connsiteY14" fmla="*/ 622468 h 892861"/>
                <a:gd name="connsiteX15" fmla="*/ 144827 w 892861"/>
                <a:gd name="connsiteY15" fmla="*/ 528239 h 892861"/>
                <a:gd name="connsiteX16" fmla="*/ 144827 w 892861"/>
                <a:gd name="connsiteY16" fmla="*/ 364621 h 892861"/>
                <a:gd name="connsiteX17" fmla="*/ 44583 w 892861"/>
                <a:gd name="connsiteY17" fmla="*/ 270393 h 892861"/>
                <a:gd name="connsiteX18" fmla="*/ 93053 w 892861"/>
                <a:gd name="connsiteY18" fmla="*/ 186439 h 892861"/>
                <a:gd name="connsiteX19" fmla="*/ 224780 w 892861"/>
                <a:gd name="connsiteY19" fmla="*/ 226139 h 892861"/>
                <a:gd name="connsiteX20" fmla="*/ 366477 w 892861"/>
                <a:gd name="connsiteY20" fmla="*/ 144330 h 892861"/>
                <a:gd name="connsiteX21" fmla="*/ 397960 w 892861"/>
                <a:gd name="connsiteY21" fmla="*/ 10401 h 892861"/>
                <a:gd name="connsiteX22" fmla="*/ 494901 w 892861"/>
                <a:gd name="connsiteY22" fmla="*/ 10401 h 892861"/>
                <a:gd name="connsiteX23" fmla="*/ 526384 w 892861"/>
                <a:gd name="connsiteY23" fmla="*/ 144330 h 892861"/>
                <a:gd name="connsiteX24" fmla="*/ 668081 w 892861"/>
                <a:gd name="connsiteY24" fmla="*/ 226139 h 8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2861" h="892861">
                  <a:moveTo>
                    <a:pt x="574688" y="225852"/>
                  </a:moveTo>
                  <a:lnTo>
                    <a:pt x="670188" y="166704"/>
                  </a:lnTo>
                  <a:lnTo>
                    <a:pt x="726157" y="222674"/>
                  </a:lnTo>
                  <a:lnTo>
                    <a:pt x="667009" y="318174"/>
                  </a:lnTo>
                  <a:cubicBezTo>
                    <a:pt x="689791" y="357353"/>
                    <a:pt x="701725" y="401894"/>
                    <a:pt x="701586" y="447215"/>
                  </a:cubicBezTo>
                  <a:lnTo>
                    <a:pt x="800559" y="500347"/>
                  </a:lnTo>
                  <a:lnTo>
                    <a:pt x="780073" y="576802"/>
                  </a:lnTo>
                  <a:lnTo>
                    <a:pt x="667794" y="573329"/>
                  </a:lnTo>
                  <a:cubicBezTo>
                    <a:pt x="645254" y="612648"/>
                    <a:pt x="612648" y="645253"/>
                    <a:pt x="573329" y="667793"/>
                  </a:cubicBezTo>
                  <a:lnTo>
                    <a:pt x="576802" y="780073"/>
                  </a:lnTo>
                  <a:lnTo>
                    <a:pt x="500347" y="800559"/>
                  </a:lnTo>
                  <a:lnTo>
                    <a:pt x="447215" y="701586"/>
                  </a:lnTo>
                  <a:cubicBezTo>
                    <a:pt x="401893" y="701726"/>
                    <a:pt x="357353" y="689790"/>
                    <a:pt x="318173" y="667009"/>
                  </a:cubicBezTo>
                  <a:lnTo>
                    <a:pt x="222673" y="726157"/>
                  </a:lnTo>
                  <a:lnTo>
                    <a:pt x="166704" y="670187"/>
                  </a:lnTo>
                  <a:lnTo>
                    <a:pt x="225852" y="574687"/>
                  </a:lnTo>
                  <a:cubicBezTo>
                    <a:pt x="203070" y="535508"/>
                    <a:pt x="191136" y="490967"/>
                    <a:pt x="191275" y="445646"/>
                  </a:cubicBezTo>
                  <a:lnTo>
                    <a:pt x="92302" y="392514"/>
                  </a:lnTo>
                  <a:lnTo>
                    <a:pt x="112788" y="316059"/>
                  </a:lnTo>
                  <a:lnTo>
                    <a:pt x="225067" y="319532"/>
                  </a:lnTo>
                  <a:cubicBezTo>
                    <a:pt x="247607" y="280213"/>
                    <a:pt x="280213" y="247608"/>
                    <a:pt x="319532" y="225068"/>
                  </a:cubicBezTo>
                  <a:lnTo>
                    <a:pt x="316059" y="112788"/>
                  </a:lnTo>
                  <a:lnTo>
                    <a:pt x="392514" y="92302"/>
                  </a:lnTo>
                  <a:lnTo>
                    <a:pt x="445646" y="191275"/>
                  </a:lnTo>
                  <a:cubicBezTo>
                    <a:pt x="490968" y="191135"/>
                    <a:pt x="535508" y="203071"/>
                    <a:pt x="574688" y="225852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454" tIns="330453" rIns="330453" bIns="330454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7492744" y="4780039"/>
              <a:ext cx="1603840" cy="1603840"/>
            </a:xfrm>
            <a:prstGeom prst="circularArrow">
              <a:avLst>
                <a:gd name="adj1" fmla="val 4687"/>
                <a:gd name="adj2" fmla="val 299029"/>
                <a:gd name="adj3" fmla="val 2441128"/>
                <a:gd name="adj4" fmla="val 16033600"/>
                <a:gd name="adj5" fmla="val 5469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hape 23"/>
            <p:cNvSpPr/>
            <p:nvPr/>
          </p:nvSpPr>
          <p:spPr>
            <a:xfrm>
              <a:off x="6718291" y="4468667"/>
              <a:ext cx="1165290" cy="1165290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ircular Arrow 24"/>
            <p:cNvSpPr/>
            <p:nvPr/>
          </p:nvSpPr>
          <p:spPr>
            <a:xfrm>
              <a:off x="7183554" y="3846042"/>
              <a:ext cx="1256417" cy="1256417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4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system security planning</a:t>
            </a:r>
          </a:p>
          <a:p>
            <a:r>
              <a:rPr lang="en-AU" dirty="0"/>
              <a:t>operating systems hardening</a:t>
            </a:r>
          </a:p>
          <a:p>
            <a:pPr lvl="1"/>
            <a:r>
              <a:rPr lang="en-AU" dirty="0"/>
              <a:t>initial setup and patching</a:t>
            </a:r>
          </a:p>
          <a:p>
            <a:pPr lvl="1"/>
            <a:r>
              <a:rPr lang="en-AU" dirty="0"/>
              <a:t>remove unnecessary services</a:t>
            </a:r>
          </a:p>
          <a:p>
            <a:pPr lvl="1"/>
            <a:r>
              <a:rPr lang="en-AU" dirty="0"/>
              <a:t>configure users and groups</a:t>
            </a:r>
          </a:p>
          <a:p>
            <a:pPr lvl="1"/>
            <a:r>
              <a:rPr lang="en-AU" dirty="0"/>
              <a:t>test system security</a:t>
            </a:r>
          </a:p>
          <a:p>
            <a:r>
              <a:rPr lang="en-AU" dirty="0"/>
              <a:t>application security</a:t>
            </a:r>
          </a:p>
          <a:p>
            <a:pPr lvl="1"/>
            <a:r>
              <a:rPr lang="en-AU" dirty="0"/>
              <a:t>application configuration</a:t>
            </a:r>
          </a:p>
          <a:p>
            <a:pPr lvl="1"/>
            <a:r>
              <a:rPr lang="en-AU" dirty="0"/>
              <a:t>encryption technology</a:t>
            </a:r>
          </a:p>
          <a:p>
            <a:pPr lvl="1"/>
            <a:r>
              <a:rPr lang="en-AU" dirty="0"/>
              <a:t>security maintenance</a:t>
            </a:r>
          </a:p>
          <a:p>
            <a:pPr lvl="1"/>
            <a:r>
              <a:rPr lang="en-AU" dirty="0"/>
              <a:t>data backup</a:t>
            </a:r>
          </a:p>
          <a:p>
            <a:r>
              <a:rPr lang="en-AU" dirty="0"/>
              <a:t>virtualization security</a:t>
            </a:r>
          </a:p>
          <a:p>
            <a:pPr lvl="1"/>
            <a:r>
              <a:rPr lang="en-AU" dirty="0"/>
              <a:t>virtualization alternatives</a:t>
            </a:r>
          </a:p>
          <a:p>
            <a:pPr lvl="1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7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Linux/Unix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34541"/>
            <a:ext cx="8424936" cy="4830763"/>
          </a:xfrm>
        </p:spPr>
        <p:txBody>
          <a:bodyPr/>
          <a:lstStyle/>
          <a:p>
            <a:r>
              <a:rPr lang="en-US" sz="2800" dirty="0"/>
              <a:t>patch management</a:t>
            </a:r>
          </a:p>
          <a:p>
            <a:pPr lvl="1"/>
            <a:r>
              <a:rPr lang="en-US" sz="2400" dirty="0"/>
              <a:t>keeping security patches up to date is a widely recognized and critical control for maintaining security</a:t>
            </a:r>
          </a:p>
          <a:p>
            <a:pPr lvl="1"/>
            <a:r>
              <a:rPr lang="en-US" sz="2400" dirty="0"/>
              <a:t>application and service configuration</a:t>
            </a:r>
          </a:p>
          <a:p>
            <a:pPr lvl="2"/>
            <a:r>
              <a:rPr lang="en-US" sz="2000" dirty="0"/>
              <a:t>most commonly implemented using separate text files for each application and service</a:t>
            </a:r>
          </a:p>
          <a:p>
            <a:pPr lvl="2"/>
            <a:r>
              <a:rPr lang="en-US" sz="2000" dirty="0"/>
              <a:t>generally located either in the /</a:t>
            </a:r>
            <a:r>
              <a:rPr lang="en-US" sz="2000" dirty="0" err="1"/>
              <a:t>etc</a:t>
            </a:r>
            <a:r>
              <a:rPr lang="en-US" sz="2000" dirty="0"/>
              <a:t> directory or in the installation tree for a specific application</a:t>
            </a:r>
          </a:p>
          <a:p>
            <a:pPr lvl="2"/>
            <a:r>
              <a:rPr lang="en-US" sz="2000" dirty="0"/>
              <a:t>individual user configurations that can override the system defaults are located in hidden “dot” files in each user’s home directory</a:t>
            </a:r>
          </a:p>
          <a:p>
            <a:pPr lvl="1"/>
            <a:r>
              <a:rPr lang="en-US" sz="2400" dirty="0"/>
              <a:t>most important changes needed to improve system security are to disable services and applications that are not required</a:t>
            </a:r>
          </a:p>
          <a:p>
            <a:pPr lvl="2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Linux/Unix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users, groups, and permissions</a:t>
            </a:r>
          </a:p>
          <a:p>
            <a:pPr lvl="1"/>
            <a:r>
              <a:rPr lang="en-US" sz="2400" dirty="0"/>
              <a:t>access is specified as </a:t>
            </a:r>
          </a:p>
          <a:p>
            <a:pPr lvl="2"/>
            <a:r>
              <a:rPr lang="en-US" sz="2000" dirty="0"/>
              <a:t>granting read, write, and execute permissions </a:t>
            </a:r>
          </a:p>
          <a:p>
            <a:pPr lvl="2"/>
            <a:r>
              <a:rPr lang="en-US" sz="2000" dirty="0"/>
              <a:t>to each of owner, group, and others </a:t>
            </a:r>
          </a:p>
          <a:p>
            <a:pPr lvl="2"/>
            <a:r>
              <a:rPr lang="en-US" sz="2000" dirty="0"/>
              <a:t>for each resource</a:t>
            </a:r>
          </a:p>
          <a:p>
            <a:pPr lvl="1"/>
            <a:r>
              <a:rPr lang="en-US" sz="2400" dirty="0"/>
              <a:t>guides recommend changing the access permissions for critical directories and files</a:t>
            </a:r>
          </a:p>
          <a:p>
            <a:pPr lvl="1"/>
            <a:r>
              <a:rPr lang="en-US" sz="2400" b="1" dirty="0"/>
              <a:t>local exploit</a:t>
            </a:r>
            <a:r>
              <a:rPr lang="en-US" sz="2400" dirty="0"/>
              <a:t>: software vulnerability that can be exploited by an attacker to gain elevated privileges</a:t>
            </a:r>
          </a:p>
          <a:p>
            <a:pPr lvl="1"/>
            <a:r>
              <a:rPr lang="en-US" sz="2400" b="1" dirty="0"/>
              <a:t>remote exploit</a:t>
            </a:r>
            <a:r>
              <a:rPr lang="en-US" sz="2400" dirty="0"/>
              <a:t>: software vulnerability in a network server that could be triggered by a remote attacker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Linux/Unix Security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61711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 preferRelativeResize="0">
            <a:picLocks/>
          </p:cNvPicPr>
          <p:nvPr/>
        </p:nvPicPr>
        <p:blipFill>
          <a:blip r:embed="rId8">
            <a:alphaModFix/>
            <a:lum contrast="8000"/>
          </a:blip>
          <a:srcRect l="30000" t="6000" r="25714" b="12000"/>
          <a:stretch>
            <a:fillRect/>
          </a:stretch>
        </p:blipFill>
        <p:spPr>
          <a:xfrm>
            <a:off x="3779912" y="4865003"/>
            <a:ext cx="1511833" cy="1999488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  <a:effectLst>
            <a:softEdge rad="368300"/>
          </a:effectLst>
          <a:scene3d>
            <a:camera prst="orthographicFront">
              <a:rot lat="0" lon="11099980" rev="0"/>
            </a:camera>
            <a:lightRig rig="threePt" dir="t"/>
          </a:scene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7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Linux/Unix Security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chroot jail</a:t>
            </a:r>
          </a:p>
          <a:p>
            <a:pPr lvl="1"/>
            <a:r>
              <a:rPr lang="en-US"/>
              <a:t>restricts the server’s view of the file system to just a specified portion</a:t>
            </a:r>
          </a:p>
          <a:p>
            <a:pPr lvl="1"/>
            <a:r>
              <a:rPr lang="en-US"/>
              <a:t>uses chroot system call to confine a process by mapping the root of the filesystem to some other directory</a:t>
            </a:r>
          </a:p>
          <a:p>
            <a:pPr lvl="1"/>
            <a:r>
              <a:rPr lang="en-US"/>
              <a:t>file directories outside the chroot jail aren’t visible or reachable </a:t>
            </a:r>
          </a:p>
          <a:p>
            <a:pPr lvl="1"/>
            <a:r>
              <a:rPr lang="en-US"/>
              <a:t>main disadvantage is added complexity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0224">
            <a:off x="7200993" y="4591708"/>
            <a:ext cx="1329970" cy="1804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5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41378"/>
            <a:ext cx="8435280" cy="4830763"/>
          </a:xfrm>
        </p:spPr>
        <p:txBody>
          <a:bodyPr/>
          <a:lstStyle/>
          <a:p>
            <a:pPr lvl="0"/>
            <a:r>
              <a:rPr lang="en-US" sz="2800" dirty="0"/>
              <a:t>patch management</a:t>
            </a:r>
          </a:p>
          <a:p>
            <a:pPr lvl="1"/>
            <a:r>
              <a:rPr lang="en-US" sz="2400" dirty="0"/>
              <a:t>“Windows Update” and “Windows Server Update Service” assist with regular maintenance and should be used</a:t>
            </a:r>
          </a:p>
          <a:p>
            <a:pPr lvl="1"/>
            <a:r>
              <a:rPr lang="en-US" sz="2400" dirty="0"/>
              <a:t>third party applications also provide automatic update support</a:t>
            </a:r>
          </a:p>
          <a:p>
            <a:pPr lvl="0"/>
            <a:r>
              <a:rPr lang="en-US" sz="2800" dirty="0"/>
              <a:t>users administration and access controls</a:t>
            </a:r>
          </a:p>
          <a:p>
            <a:pPr lvl="1"/>
            <a:r>
              <a:rPr lang="en-US" sz="2400" dirty="0"/>
              <a:t>systems implement discretionary access controls resources</a:t>
            </a:r>
          </a:p>
          <a:p>
            <a:pPr lvl="1"/>
            <a:r>
              <a:rPr lang="en-US" sz="2400" dirty="0"/>
              <a:t>Vista and later systems include mandatory integrity controls</a:t>
            </a:r>
          </a:p>
          <a:p>
            <a:pPr lvl="1"/>
            <a:r>
              <a:rPr lang="en-US" sz="2400" dirty="0"/>
              <a:t>objects are labeled as being of low, medium, high, or system integrity level </a:t>
            </a:r>
          </a:p>
          <a:p>
            <a:pPr lvl="1"/>
            <a:r>
              <a:rPr lang="en-US" sz="2400" dirty="0"/>
              <a:t>system ensures the subject’s integrity is equal or higher than the object’s level</a:t>
            </a:r>
          </a:p>
          <a:p>
            <a:pPr lvl="1"/>
            <a:r>
              <a:rPr lang="en-US" sz="2400" dirty="0"/>
              <a:t>implements a form of the </a:t>
            </a:r>
            <a:r>
              <a:rPr lang="en-US" sz="2400" dirty="0" err="1"/>
              <a:t>Biba</a:t>
            </a:r>
            <a:r>
              <a:rPr lang="en-US" sz="2400" dirty="0"/>
              <a:t> Integrity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30210" t="37612" r="35245" b="37612"/>
          <a:stretch>
            <a:fillRect/>
          </a:stretch>
        </p:blipFill>
        <p:spPr>
          <a:xfrm>
            <a:off x="7363191" y="0"/>
            <a:ext cx="1780809" cy="1196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47" y="5975271"/>
            <a:ext cx="616857" cy="91082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Users Administration and Access Controls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30763"/>
          </a:xfrm>
        </p:spPr>
        <p:txBody>
          <a:bodyPr/>
          <a:lstStyle/>
          <a:p>
            <a:pPr lvl="0"/>
            <a:r>
              <a:rPr lang="en-US" sz="2800" dirty="0"/>
              <a:t>Windows systems also define privileges</a:t>
            </a:r>
          </a:p>
          <a:p>
            <a:pPr lvl="1"/>
            <a:r>
              <a:rPr lang="en-US" sz="2400" dirty="0"/>
              <a:t>system wide and granted to user accounts</a:t>
            </a:r>
          </a:p>
          <a:p>
            <a:pPr lvl="0"/>
            <a:r>
              <a:rPr lang="en-US" sz="2800" dirty="0"/>
              <a:t>combination of share and NTFS permissions may be used to provide additional security and granularity when accessing files on a shared resource</a:t>
            </a:r>
          </a:p>
          <a:p>
            <a:pPr lvl="0"/>
            <a:r>
              <a:rPr lang="en-US" sz="2800" dirty="0"/>
              <a:t>User Account Control (UAC)</a:t>
            </a:r>
          </a:p>
          <a:p>
            <a:pPr lvl="1"/>
            <a:r>
              <a:rPr lang="en-US" sz="2400" dirty="0"/>
              <a:t>assists with ensuring users with administrative rights only use them when required, otherwise accesses the system as a normal user </a:t>
            </a:r>
            <a:endParaRPr lang="en-US" sz="2000" dirty="0"/>
          </a:p>
          <a:p>
            <a:pPr lvl="0"/>
            <a:r>
              <a:rPr lang="en-US" sz="2800" dirty="0"/>
              <a:t>Low Privilege Service Accounts</a:t>
            </a:r>
          </a:p>
          <a:p>
            <a:pPr lvl="1"/>
            <a:r>
              <a:rPr lang="en-US" sz="2400" dirty="0"/>
              <a:t>used for long-lived service processes such as file, print, and DNS services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Separation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262533"/>
            <a:ext cx="8229600" cy="48307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sz="2800" dirty="0"/>
              <a:t>Keep one user's objects separate from other users</a:t>
            </a:r>
          </a:p>
          <a:p>
            <a:pPr>
              <a:spcBef>
                <a:spcPts val="300"/>
              </a:spcBef>
            </a:pPr>
            <a:r>
              <a:rPr lang="en-GB" sz="2800" b="1" dirty="0"/>
              <a:t>Physical separation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Use different physical resources for different users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Easy to implement, but expensive and inefficient</a:t>
            </a:r>
          </a:p>
          <a:p>
            <a:pPr>
              <a:spcBef>
                <a:spcPts val="300"/>
              </a:spcBef>
            </a:pPr>
            <a:r>
              <a:rPr lang="en-GB" sz="2800" b="1" dirty="0"/>
              <a:t>Temporal separation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Execute different users' programs at different times</a:t>
            </a:r>
          </a:p>
          <a:p>
            <a:pPr>
              <a:spcBef>
                <a:spcPts val="300"/>
              </a:spcBef>
            </a:pPr>
            <a:r>
              <a:rPr lang="en-GB" sz="2800" b="1" dirty="0"/>
              <a:t>Logical separation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User is given the impression that no other users exist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As done by an operating system</a:t>
            </a:r>
          </a:p>
          <a:p>
            <a:pPr>
              <a:spcBef>
                <a:spcPts val="300"/>
              </a:spcBef>
            </a:pPr>
            <a:r>
              <a:rPr lang="en-GB" sz="2800" b="1" dirty="0"/>
              <a:t>Cryptographic separation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Encrypt data and make it unintelligible to outsiders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Complex</a:t>
            </a:r>
          </a:p>
          <a:p>
            <a:pPr lvl="1">
              <a:spcBef>
                <a:spcPts val="300"/>
              </a:spcBef>
            </a:pPr>
            <a:endParaRPr lang="en-GB" sz="2400" dirty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D51FCD6-885C-4F37-9F3A-53F4A5A1EF5C}" type="slidenum">
              <a:rPr kumimoji="0" lang="en-US" sz="1200" smtClean="0">
                <a:solidFill>
                  <a:schemeClr val="bg1"/>
                </a:solidFill>
              </a:rPr>
              <a:pPr/>
              <a:t>4</a:t>
            </a:fld>
            <a:endParaRPr kumimoji="0"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3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application and service configuration</a:t>
            </a:r>
          </a:p>
          <a:p>
            <a:pPr lvl="1"/>
            <a:r>
              <a:rPr lang="en-US"/>
              <a:t>much of the configuration information is centralized in the Registry</a:t>
            </a:r>
          </a:p>
          <a:p>
            <a:pPr lvl="2"/>
            <a:r>
              <a:rPr lang="en-US"/>
              <a:t>forms a database of keys and values that may be queried and interpreted by applications</a:t>
            </a:r>
          </a:p>
          <a:p>
            <a:pPr lvl="1"/>
            <a:r>
              <a:rPr lang="en-US"/>
              <a:t>registry keys can be directly modified using the “Registry Editor”</a:t>
            </a:r>
          </a:p>
          <a:p>
            <a:pPr lvl="2"/>
            <a:r>
              <a:rPr lang="en-US"/>
              <a:t>more useful for making bulk changes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other security controls</a:t>
            </a:r>
          </a:p>
          <a:p>
            <a:pPr lvl="1"/>
            <a:r>
              <a:rPr lang="en-US" sz="2000" dirty="0"/>
              <a:t>essential that anti-virus, anti-spyware, personal firewall, and other malware and attack detection and handling software packages are installed and configured</a:t>
            </a:r>
          </a:p>
          <a:p>
            <a:pPr lvl="1"/>
            <a:r>
              <a:rPr lang="en-US" sz="2000" dirty="0"/>
              <a:t>current generation Windows systems include basic firewall and malware countermeasure capabilities</a:t>
            </a:r>
          </a:p>
          <a:p>
            <a:pPr lvl="1"/>
            <a:r>
              <a:rPr lang="en-US" sz="2000" dirty="0"/>
              <a:t>important to ensure the set of products in use are compatible</a:t>
            </a:r>
          </a:p>
          <a:p>
            <a:r>
              <a:rPr lang="en-US" sz="2400" dirty="0"/>
              <a:t>Windows systems also support a range of cryptographic functions:</a:t>
            </a:r>
          </a:p>
          <a:p>
            <a:pPr lvl="1"/>
            <a:r>
              <a:rPr lang="en-US" sz="2000" dirty="0"/>
              <a:t>encrypting files and directories using the Encrypting File System (EFS)</a:t>
            </a:r>
          </a:p>
          <a:p>
            <a:pPr lvl="1"/>
            <a:r>
              <a:rPr lang="en-US" sz="2000" dirty="0"/>
              <a:t>full-disk encryption with AES using </a:t>
            </a:r>
            <a:r>
              <a:rPr lang="en-US" sz="2000" dirty="0" err="1"/>
              <a:t>BitLocker</a:t>
            </a:r>
            <a:endParaRPr lang="en-US" sz="2000" dirty="0"/>
          </a:p>
          <a:p>
            <a:r>
              <a:rPr lang="en-US" sz="2400" dirty="0"/>
              <a:t>“Microsoft Baseline Security Analyzer”</a:t>
            </a:r>
          </a:p>
          <a:p>
            <a:pPr lvl="1"/>
            <a:r>
              <a:rPr lang="en-US" sz="2000" dirty="0"/>
              <a:t>free, easy to use tool that checks for compliance with Microsoft’s security recommendations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Sometimes, users want to share resources </a:t>
            </a:r>
          </a:p>
          <a:p>
            <a:pPr lvl="1"/>
            <a:r>
              <a:rPr lang="en-GB" sz="2400" dirty="0"/>
              <a:t>Library routines (e.g., </a:t>
            </a:r>
            <a:r>
              <a:rPr lang="en-GB" sz="2400" dirty="0" err="1"/>
              <a:t>libc</a:t>
            </a:r>
            <a:r>
              <a:rPr lang="en-GB" sz="2400" dirty="0"/>
              <a:t>)</a:t>
            </a:r>
            <a:r>
              <a:rPr lang="ar-SA" sz="2400" dirty="0"/>
              <a:t>‏</a:t>
            </a:r>
            <a:endParaRPr lang="en-GB" sz="2400" dirty="0"/>
          </a:p>
          <a:p>
            <a:pPr lvl="1"/>
            <a:r>
              <a:rPr lang="en-GB" sz="2400" dirty="0"/>
              <a:t>Files or database records</a:t>
            </a:r>
          </a:p>
          <a:p>
            <a:r>
              <a:rPr lang="en-GB" sz="2800" dirty="0"/>
              <a:t>OS should allow </a:t>
            </a:r>
            <a:r>
              <a:rPr lang="en-GB" sz="2800" i="1" dirty="0"/>
              <a:t>flexible sharing</a:t>
            </a:r>
            <a:r>
              <a:rPr lang="en-GB" sz="2800" dirty="0"/>
              <a:t>, not “all or nothing”</a:t>
            </a:r>
          </a:p>
          <a:p>
            <a:pPr lvl="1"/>
            <a:r>
              <a:rPr lang="en-GB" sz="2400" dirty="0"/>
              <a:t>Which files or records? </a:t>
            </a:r>
          </a:p>
          <a:p>
            <a:pPr lvl="2"/>
            <a:r>
              <a:rPr lang="en-GB" sz="2000" dirty="0"/>
              <a:t>Which part of a file/record?</a:t>
            </a:r>
          </a:p>
          <a:p>
            <a:pPr lvl="1"/>
            <a:r>
              <a:rPr lang="en-GB" sz="2400" dirty="0"/>
              <a:t>Which other users?</a:t>
            </a:r>
          </a:p>
          <a:p>
            <a:pPr lvl="2"/>
            <a:r>
              <a:rPr lang="en-GB" sz="2000" dirty="0"/>
              <a:t>Can other users share objects further?</a:t>
            </a:r>
          </a:p>
          <a:p>
            <a:pPr lvl="1"/>
            <a:r>
              <a:rPr lang="en-GB" sz="2400" dirty="0"/>
              <a:t>What uses are permitted?  </a:t>
            </a:r>
          </a:p>
          <a:p>
            <a:pPr lvl="2"/>
            <a:r>
              <a:rPr lang="en-GB" sz="2000" dirty="0"/>
              <a:t>Read but not write, view but not print (feasibility?)</a:t>
            </a:r>
            <a:r>
              <a:rPr lang="ar-SA" sz="2000" dirty="0"/>
              <a:t>‏</a:t>
            </a:r>
            <a:endParaRPr lang="en-GB" sz="2000" dirty="0"/>
          </a:p>
          <a:p>
            <a:pPr lvl="2"/>
            <a:r>
              <a:rPr lang="en-GB" sz="2000" dirty="0"/>
              <a:t>Aggregate information only</a:t>
            </a:r>
          </a:p>
          <a:p>
            <a:pPr lvl="1"/>
            <a:r>
              <a:rPr lang="en-GB" sz="2400" dirty="0"/>
              <a:t>For how long?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4E10CB6B-5D59-4F69-9044-064D52E0551D}" type="slidenum">
              <a:rPr kumimoji="0" lang="en-US" sz="1200" smtClean="0">
                <a:solidFill>
                  <a:schemeClr val="bg1"/>
                </a:solidFill>
              </a:rPr>
              <a:pPr/>
              <a:t>5</a:t>
            </a:fld>
            <a:endParaRPr kumimoji="0"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Operating System Security Layers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layer of code needs measures in place </a:t>
            </a:r>
          </a:p>
          <a:p>
            <a:pPr lvl="1"/>
            <a:r>
              <a:rPr lang="en-US" dirty="0"/>
              <a:t>to provide appropriate security services</a:t>
            </a:r>
          </a:p>
          <a:p>
            <a:r>
              <a:rPr lang="en-US" dirty="0"/>
              <a:t>each layer is vulnerable to attack from below </a:t>
            </a:r>
          </a:p>
          <a:p>
            <a:pPr lvl="1"/>
            <a:r>
              <a:rPr lang="en-US" dirty="0"/>
              <a:t>if the lower layers are not secured appropriately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Placeholder 7" descr="f1.pdf"/>
          <p:cNvPicPr preferRelativeResize="0">
            <a:picLocks/>
          </p:cNvPicPr>
          <p:nvPr/>
        </p:nvPicPr>
        <p:blipFill rotWithShape="1">
          <a:blip r:embed="rId3"/>
          <a:srcRect l="11721" t="46048" r="18524" b="32292"/>
          <a:stretch/>
        </p:blipFill>
        <p:spPr bwMode="auto">
          <a:xfrm>
            <a:off x="1763688" y="3971649"/>
            <a:ext cx="5441529" cy="228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r>
              <a:rPr lang="en-US" sz="2800" dirty="0"/>
              <a:t>the 2010 Australian Defense Signals Directorate (DSD) list the “</a:t>
            </a:r>
            <a:r>
              <a:rPr lang="en-US" sz="2800" i="1" dirty="0"/>
              <a:t>Top 35 Mitigation Strategies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over 70% of the targeted cyber intrusions investigated by DSD in 2009 could have been prevented</a:t>
            </a:r>
          </a:p>
          <a:p>
            <a:r>
              <a:rPr lang="en-US" sz="2800" dirty="0"/>
              <a:t>the top four measures for prevention are:</a:t>
            </a:r>
          </a:p>
          <a:p>
            <a:pPr lvl="1"/>
            <a:r>
              <a:rPr lang="en-US" sz="2400" dirty="0"/>
              <a:t>patch operating systems and applications using auto-update</a:t>
            </a:r>
          </a:p>
          <a:p>
            <a:pPr lvl="1"/>
            <a:r>
              <a:rPr lang="en-US" sz="2400" dirty="0"/>
              <a:t>patch third-party applications</a:t>
            </a:r>
          </a:p>
          <a:p>
            <a:pPr lvl="1"/>
            <a:r>
              <a:rPr lang="en-US" sz="2400" dirty="0"/>
              <a:t>restrict admin privileges to users who need them</a:t>
            </a:r>
          </a:p>
          <a:p>
            <a:pPr lvl="1"/>
            <a:r>
              <a:rPr lang="en-US" sz="2400" dirty="0"/>
              <a:t>white-list approved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9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1"/>
            <a:ext cx="8507288" cy="4830763"/>
          </a:xfrm>
        </p:spPr>
        <p:txBody>
          <a:bodyPr/>
          <a:lstStyle/>
          <a:p>
            <a:r>
              <a:rPr lang="en-US" sz="2800" dirty="0"/>
              <a:t>possible for a system to be compromised during the installation process </a:t>
            </a:r>
          </a:p>
          <a:p>
            <a:pPr lvl="1"/>
            <a:r>
              <a:rPr lang="en-US" sz="2400" dirty="0"/>
              <a:t>before it can install the latest patches</a:t>
            </a:r>
          </a:p>
          <a:p>
            <a:pPr lvl="2"/>
            <a:r>
              <a:rPr lang="en-US" sz="2000" dirty="0"/>
              <a:t>building and deploying a system should be a planned process designed to counter this threat</a:t>
            </a:r>
          </a:p>
          <a:p>
            <a:r>
              <a:rPr lang="en-US" sz="2800" dirty="0"/>
              <a:t>process must:</a:t>
            </a:r>
          </a:p>
          <a:p>
            <a:pPr lvl="1"/>
            <a:r>
              <a:rPr lang="en-US" sz="2400" dirty="0"/>
              <a:t>assess risks and plan the system deployment</a:t>
            </a:r>
          </a:p>
          <a:p>
            <a:pPr lvl="1"/>
            <a:r>
              <a:rPr lang="en-US" sz="2400" dirty="0"/>
              <a:t>secure the underlying OS and then the key applications</a:t>
            </a:r>
          </a:p>
          <a:p>
            <a:pPr lvl="1"/>
            <a:r>
              <a:rPr lang="en-US" sz="2400" dirty="0"/>
              <a:t>ensure any critical content is secured</a:t>
            </a:r>
          </a:p>
          <a:p>
            <a:pPr lvl="1"/>
            <a:r>
              <a:rPr lang="en-US" sz="2400" dirty="0"/>
              <a:t>ensure appropriate network protection mechanisms are used</a:t>
            </a:r>
          </a:p>
          <a:p>
            <a:pPr lvl="1"/>
            <a:r>
              <a:rPr lang="en-US" sz="2400" dirty="0"/>
              <a:t>ensure appropriate processes are used to maintain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Security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the first step in deploying a new system is planning</a:t>
            </a:r>
          </a:p>
          <a:p>
            <a:pPr lvl="0"/>
            <a:r>
              <a:rPr lang="en-US" sz="2800" dirty="0"/>
              <a:t>planning should include a wide security assessment of the organization</a:t>
            </a:r>
          </a:p>
          <a:p>
            <a:pPr lvl="1"/>
            <a:r>
              <a:rPr lang="en-US" sz="2400" dirty="0"/>
              <a:t>aim is to maximize security while minimizing costs</a:t>
            </a:r>
          </a:p>
          <a:p>
            <a:pPr lvl="0"/>
            <a:r>
              <a:rPr lang="en-US" sz="2800" dirty="0"/>
              <a:t>planning process needs to determine security requirements </a:t>
            </a:r>
          </a:p>
          <a:p>
            <a:pPr lvl="1"/>
            <a:r>
              <a:rPr lang="en-US" sz="2400" dirty="0"/>
              <a:t>for the system, applications, data, and users</a:t>
            </a:r>
          </a:p>
          <a:p>
            <a:pPr lvl="0"/>
            <a:r>
              <a:rPr lang="en-US" sz="2800" dirty="0"/>
              <a:t>plan needs to identify appropriate personnel and training to install and manage the system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9984"/>
            <a:ext cx="1731305" cy="129540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82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15074</TotalTime>
  <Words>13451</Words>
  <Application>Microsoft Office PowerPoint</Application>
  <PresentationFormat>On-screen Show (4:3)</PresentationFormat>
  <Paragraphs>1337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Calibri</vt:lpstr>
      <vt:lpstr>Times New Roman</vt:lpstr>
      <vt:lpstr>Wingdings</vt:lpstr>
      <vt:lpstr>UNR</vt:lpstr>
      <vt:lpstr>Lecture 8 Operating System Security</vt:lpstr>
      <vt:lpstr>Operating System</vt:lpstr>
      <vt:lpstr>History</vt:lpstr>
      <vt:lpstr>Separation</vt:lpstr>
      <vt:lpstr>Sharing</vt:lpstr>
      <vt:lpstr>Operating System Security Layers</vt:lpstr>
      <vt:lpstr>Measures</vt:lpstr>
      <vt:lpstr>Operating System Security</vt:lpstr>
      <vt:lpstr>System Security Planning</vt:lpstr>
      <vt:lpstr>NIST System Security Planning</vt:lpstr>
      <vt:lpstr>Operating Systems Hardening</vt:lpstr>
      <vt:lpstr>Initial Setup and Patching</vt:lpstr>
      <vt:lpstr>Remove Unnecessary Services, Applications, Protocols</vt:lpstr>
      <vt:lpstr>Configure Users, Groups, and Authentication</vt:lpstr>
      <vt:lpstr>Configure Resource Controls</vt:lpstr>
      <vt:lpstr>Install Additional  Security Controls</vt:lpstr>
      <vt:lpstr>Test the System Security</vt:lpstr>
      <vt:lpstr>Application Configuration</vt:lpstr>
      <vt:lpstr>Encryption Technology</vt:lpstr>
      <vt:lpstr>Security Maintenance</vt:lpstr>
      <vt:lpstr>Logging</vt:lpstr>
      <vt:lpstr>Data Backup and Archive</vt:lpstr>
      <vt:lpstr>Data Backup and Archive</vt:lpstr>
      <vt:lpstr>Virtualization</vt:lpstr>
      <vt:lpstr>Virtualization Alternatives</vt:lpstr>
      <vt:lpstr>Native Virtualization Security Layers</vt:lpstr>
      <vt:lpstr>Hosted Virtualization Security Layers</vt:lpstr>
      <vt:lpstr>Virtualization Security Issues</vt:lpstr>
      <vt:lpstr>Securing Virtualization Systems</vt:lpstr>
      <vt:lpstr>Hypervisor Security</vt:lpstr>
      <vt:lpstr>Hypervisor Security</vt:lpstr>
      <vt:lpstr>Virtualization Infrastructure Security</vt:lpstr>
      <vt:lpstr>Summary</vt:lpstr>
      <vt:lpstr>Linux/Unix Security</vt:lpstr>
      <vt:lpstr>Linux/Unix Security</vt:lpstr>
      <vt:lpstr>Linux/Unix Security</vt:lpstr>
      <vt:lpstr>Linux/Unix Security</vt:lpstr>
      <vt:lpstr>Windows Security</vt:lpstr>
      <vt:lpstr>Users Administration and Access Controls</vt:lpstr>
      <vt:lpstr>Windows Security</vt:lpstr>
      <vt:lpstr>Windows Security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Osama Mohammed Moustaf Hosam Elde</cp:lastModifiedBy>
  <cp:revision>376</cp:revision>
  <cp:lastPrinted>2012-04-11T17:55:13Z</cp:lastPrinted>
  <dcterms:created xsi:type="dcterms:W3CDTF">2011-10-15T19:00:50Z</dcterms:created>
  <dcterms:modified xsi:type="dcterms:W3CDTF">2017-11-20T17:07:55Z</dcterms:modified>
</cp:coreProperties>
</file>