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1" r:id="rId13"/>
    <p:sldId id="283" r:id="rId14"/>
    <p:sldId id="284" r:id="rId15"/>
    <p:sldId id="285" r:id="rId16"/>
    <p:sldId id="292" r:id="rId17"/>
    <p:sldId id="286" r:id="rId18"/>
    <p:sldId id="293" r:id="rId19"/>
    <p:sldId id="287" r:id="rId20"/>
    <p:sldId id="273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9B6431-B392-4F93-8EEA-B4AD60AE5248}" type="datetimeFigureOut">
              <a:rPr lang="en-US"/>
              <a:pPr>
                <a:defRPr/>
              </a:pPr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EA83AE-5868-46B3-ACA8-4567A3EB4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B30F-AA72-4ED2-AADF-F55D18C49DA7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0F34-F724-4EB6-A10C-E5EE50FAD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F0F34-F724-4EB6-A10C-E5EE50FADE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2.5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10" descr="Creative Commons Licens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669A-1629-42A3-A6FE-4476ABE73A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AB8-03AA-4CD0-A650-84D062F65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064B-DFBB-4815-A12E-ED87D2C201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8" y="6429375"/>
            <a:ext cx="84296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429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3D76D-3A97-44D6-AAA0-199F363FB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0042-BB50-465B-8F82-AA821DA99D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263BF-0DD8-4EDF-A46C-E1DECBA312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FAA0-591F-4CB3-B67E-5DE394DA45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8AD5-14AE-4318-A052-5D7EEE2AF0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DE4C-9408-4BA8-B634-9C2FAF33A7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BF3A7-8005-4312-9FAE-53CBCF9AA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2.5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fld id="{AF113646-3667-4543-85E2-910D8C377B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80" y="675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>
                <a:latin typeface="Arial" pitchFamily="34" charset="0"/>
              </a:endParaRPr>
            </a:p>
          </p:txBody>
        </p:sp>
      </p:grpSp>
      <p:pic>
        <p:nvPicPr>
          <p:cNvPr id="1032" name="Picture 10" descr="Creative Commons License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1547813" y="6518275"/>
            <a:ext cx="720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1200">
                <a:latin typeface="Arial" pitchFamily="34" charset="0"/>
              </a:rPr>
              <a:t>FatMax 2007. Licensed under a </a:t>
            </a:r>
            <a:r>
              <a:rPr lang="en-GB" sz="1200">
                <a:latin typeface="Arial" pitchFamily="34" charset="0"/>
                <a:hlinkClick r:id="rId13"/>
              </a:rPr>
              <a:t>Creative Commons Attribution-NonCommercial-ShareAlike 2.5 License</a:t>
            </a:r>
            <a:r>
              <a:rPr lang="en-GB" sz="1200">
                <a:latin typeface="Arial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357563"/>
            <a:ext cx="6337300" cy="2266950"/>
          </a:xfrm>
        </p:spPr>
        <p:txBody>
          <a:bodyPr/>
          <a:lstStyle/>
          <a:p>
            <a:pPr eaLnBrk="1" hangingPunct="1"/>
            <a:r>
              <a:rPr lang="en-GB" i="0" dirty="0" smtClean="0"/>
              <a:t>Human Computer Interaction </a:t>
            </a:r>
            <a:r>
              <a:rPr lang="de-DE" i="0" smtClean="0"/>
              <a:t>(HCI</a:t>
            </a:r>
            <a:r>
              <a:rPr lang="de-DE" i="0" smtClean="0"/>
              <a:t>)</a:t>
            </a:r>
            <a:br>
              <a:rPr lang="de-DE" i="0" smtClean="0"/>
            </a:br>
            <a:r>
              <a:rPr lang="de-DE" i="0" smtClean="0"/>
              <a:t>Lecture 2</a:t>
            </a:r>
            <a:endParaRPr lang="en-GB" i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tructured &amp; </a:t>
            </a:r>
            <a:r>
              <a:rPr lang="en-US" b="1" dirty="0" smtClean="0"/>
              <a:t>flexible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interview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14348" y="1285860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structured interview has predetermined</a:t>
            </a:r>
          </a:p>
          <a:p>
            <a:r>
              <a:rPr lang="en-US" dirty="0"/>
              <a:t>questions that are asked in a set way; there is little, if any, scope for </a:t>
            </a:r>
            <a:r>
              <a:rPr lang="en-US" dirty="0" smtClean="0"/>
              <a:t>exploring additional </a:t>
            </a:r>
            <a:r>
              <a:rPr lang="en-US" dirty="0"/>
              <a:t>topics that might arise during the interview.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A flexible interview </a:t>
            </a:r>
            <a:r>
              <a:rPr lang="en-US" b="1" dirty="0"/>
              <a:t>generally has some set topics for discussion and exploration, but no </a:t>
            </a:r>
            <a:r>
              <a:rPr lang="en-US" b="1" dirty="0" smtClean="0"/>
              <a:t>set </a:t>
            </a:r>
            <a:r>
              <a:rPr lang="en-US" dirty="0" smtClean="0"/>
              <a:t>sequence</a:t>
            </a:r>
            <a:r>
              <a:rPr lang="en-US" dirty="0"/>
              <a:t>: the interviewer is free to follow up the interviewees’ replies, and to </a:t>
            </a:r>
            <a:r>
              <a:rPr lang="en-US" dirty="0" smtClean="0"/>
              <a:t>find out </a:t>
            </a:r>
            <a:r>
              <a:rPr lang="en-US" dirty="0"/>
              <a:t>more about anything that is said.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3857628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flexible interview </a:t>
            </a:r>
            <a:r>
              <a:rPr lang="en-US" dirty="0"/>
              <a:t>is less formal than a structured interview and is very useful </a:t>
            </a:r>
            <a:r>
              <a:rPr lang="en-US" dirty="0" smtClean="0"/>
              <a:t>early in </a:t>
            </a:r>
            <a:r>
              <a:rPr lang="en-US" dirty="0"/>
              <a:t>the design process for gathering requirements and gauging users’ opinions </a:t>
            </a:r>
            <a:r>
              <a:rPr lang="en-US" dirty="0" smtClean="0"/>
              <a:t>about a </a:t>
            </a:r>
            <a:r>
              <a:rPr lang="en-US" dirty="0"/>
              <a:t>particular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85786" y="1357298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Types of Question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1928802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closed question </a:t>
            </a:r>
            <a:r>
              <a:rPr lang="en-US" b="1" dirty="0"/>
              <a:t>asks the respondent to select an answer from a choice of </a:t>
            </a:r>
            <a:r>
              <a:rPr lang="en-US" b="1" dirty="0" smtClean="0"/>
              <a:t>alternative </a:t>
            </a:r>
            <a:r>
              <a:rPr lang="en-US" dirty="0" smtClean="0"/>
              <a:t>replies</a:t>
            </a:r>
            <a:r>
              <a:rPr lang="en-US" dirty="0"/>
              <a:t>. Closed questions may require just “yes” or “no” responses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3143248"/>
            <a:ext cx="6858049" cy="20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85786" y="1357298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Types of Question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1928802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open </a:t>
            </a:r>
            <a:r>
              <a:rPr lang="en-US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</a:t>
            </a:r>
            <a:r>
              <a:rPr lang="en-US" b="1" dirty="0"/>
              <a:t>allows respondents to say whatever they like in response, and </a:t>
            </a:r>
            <a:r>
              <a:rPr lang="en-US" b="1" dirty="0" smtClean="0"/>
              <a:t>they </a:t>
            </a:r>
            <a:r>
              <a:rPr lang="en-US" dirty="0" smtClean="0"/>
              <a:t>are </a:t>
            </a:r>
            <a:r>
              <a:rPr lang="en-US" dirty="0"/>
              <a:t>used where there are no predetermined answers. Open questions typically </a:t>
            </a:r>
            <a:r>
              <a:rPr lang="en-US" dirty="0" smtClean="0"/>
              <a:t>start with </a:t>
            </a:r>
            <a:r>
              <a:rPr lang="en-US" dirty="0"/>
              <a:t>phrases such as “What do you . . . ,” “How do you . . . ,” or “What ways . . . .”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4071942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 questions provide richer data than </a:t>
            </a:r>
            <a:r>
              <a:rPr lang="en-US" dirty="0" smtClean="0"/>
              <a:t>do closed </a:t>
            </a:r>
            <a:r>
              <a:rPr lang="en-US" dirty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571472" y="1807383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There are several points to keep </a:t>
            </a:r>
            <a:r>
              <a:rPr lang="en-US" b="1" dirty="0" smtClean="0">
                <a:solidFill>
                  <a:srgbClr val="0070C0"/>
                </a:solidFill>
              </a:rPr>
              <a:t>in mind </a:t>
            </a:r>
            <a:r>
              <a:rPr lang="en-US" b="1" dirty="0">
                <a:solidFill>
                  <a:srgbClr val="0070C0"/>
                </a:solidFill>
              </a:rPr>
              <a:t>when designing a questionnaire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/>
              <a:t>• Make the process easy for the person who is answering by keeping the</a:t>
            </a:r>
          </a:p>
          <a:p>
            <a:r>
              <a:rPr lang="en-US" dirty="0"/>
              <a:t>questions simple, and ask as few questions as possible;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Make sure the questions are clear and </a:t>
            </a:r>
            <a:r>
              <a:rPr lang="en-US" dirty="0" smtClean="0"/>
              <a:t>unambiguous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Make sure the questions will gather the information you need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Provide </a:t>
            </a:r>
            <a:r>
              <a:rPr lang="en-US" dirty="0" smtClean="0"/>
              <a:t>opportunities </a:t>
            </a:r>
            <a:r>
              <a:rPr lang="en-US" dirty="0"/>
              <a:t>for your respondents to offer information that you may</a:t>
            </a:r>
          </a:p>
          <a:p>
            <a:r>
              <a:rPr lang="en-US" dirty="0"/>
              <a:t>not have thought about; for example, you might include some open questions</a:t>
            </a:r>
          </a:p>
          <a:p>
            <a:r>
              <a:rPr lang="en-US" dirty="0"/>
              <a:t>or an “any other comments”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Areas and Information Gathered</a:t>
            </a:r>
            <a:endParaRPr lang="en-GB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87819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Goals, Tasks, and Actions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85786" y="1571612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goal </a:t>
            </a:r>
            <a:r>
              <a:rPr lang="en-US" b="1" dirty="0"/>
              <a:t>is an end result to be achieved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goal must be described at a high level of </a:t>
            </a:r>
            <a:r>
              <a:rPr lang="en-US" dirty="0" smtClean="0"/>
              <a:t>abstraction, indicating </a:t>
            </a:r>
            <a:r>
              <a:rPr lang="en-US" i="1" dirty="0"/>
              <a:t>what is to be achieved.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862860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task </a:t>
            </a:r>
            <a:r>
              <a:rPr lang="en-US" b="1" dirty="0"/>
              <a:t>is a structured set of related activities that </a:t>
            </a:r>
            <a:r>
              <a:rPr lang="en-US" b="1" dirty="0" smtClean="0"/>
              <a:t>are </a:t>
            </a:r>
            <a:r>
              <a:rPr lang="en-US" dirty="0" smtClean="0"/>
              <a:t>undertaken </a:t>
            </a:r>
            <a:r>
              <a:rPr lang="en-US" dirty="0"/>
              <a:t>in some sequence. Tasks are what a person has to do (or thinks she or </a:t>
            </a:r>
            <a:r>
              <a:rPr lang="en-US" dirty="0" smtClean="0"/>
              <a:t>he has </a:t>
            </a:r>
            <a:r>
              <a:rPr lang="en-US" dirty="0"/>
              <a:t>to do) in order to accomplish a goal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500570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action </a:t>
            </a:r>
            <a:r>
              <a:rPr lang="en-US" b="1" dirty="0"/>
              <a:t>is defined as an individual operation or step that </a:t>
            </a:r>
            <a:r>
              <a:rPr lang="en-US" b="1" dirty="0" smtClean="0"/>
              <a:t>needs </a:t>
            </a:r>
            <a:r>
              <a:rPr lang="en-US" dirty="0" smtClean="0"/>
              <a:t>to </a:t>
            </a:r>
            <a:r>
              <a:rPr lang="en-US" dirty="0"/>
              <a:t>be undertaken as part of the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Goals, Tasks, and Actions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857224" y="157161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Goals, tasks, and actions </a:t>
            </a:r>
            <a:r>
              <a:rPr lang="en-US" dirty="0"/>
              <a:t>will be different for different people, depending on their </a:t>
            </a:r>
            <a:r>
              <a:rPr lang="en-US" dirty="0" smtClean="0"/>
              <a:t>previous experience </a:t>
            </a:r>
            <a:r>
              <a:rPr lang="en-US" dirty="0"/>
              <a:t>and knowledge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798" y="2357430"/>
            <a:ext cx="65097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900"/>
            <a:ext cx="7953404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Design Principles &amp; Design Rules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2844" y="121442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Four psychological principles: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2071678"/>
            <a:ext cx="3143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Users see what they expect to see.</a:t>
            </a:r>
          </a:p>
          <a:p>
            <a:endParaRPr lang="en-US" dirty="0" smtClean="0"/>
          </a:p>
          <a:p>
            <a:r>
              <a:rPr lang="en-US" dirty="0" smtClean="0"/>
              <a:t>• Users have difficulty focusing on more than one activity at a time.</a:t>
            </a:r>
          </a:p>
          <a:p>
            <a:endParaRPr lang="en-US" dirty="0" smtClean="0"/>
          </a:p>
          <a:p>
            <a:r>
              <a:rPr lang="en-US" dirty="0" smtClean="0"/>
              <a:t>• It is easier to perceive a structured layout.</a:t>
            </a:r>
          </a:p>
          <a:p>
            <a:endParaRPr lang="en-US" dirty="0" smtClean="0"/>
          </a:p>
          <a:p>
            <a:r>
              <a:rPr lang="en-US" dirty="0" smtClean="0"/>
              <a:t>• It is easier to recognize something than to recall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357298"/>
            <a:ext cx="5334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900"/>
            <a:ext cx="7953404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Design Principles &amp; Design Rules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2910" y="1357298"/>
            <a:ext cx="8286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Three principles from experience:</a:t>
            </a:r>
          </a:p>
          <a:p>
            <a:endParaRPr lang="en-US" dirty="0" smtClean="0"/>
          </a:p>
          <a:p>
            <a:r>
              <a:rPr lang="en-US" dirty="0" smtClean="0"/>
              <a:t>• The principle of </a:t>
            </a:r>
            <a:r>
              <a:rPr lang="en-US" b="1" dirty="0" smtClean="0">
                <a:solidFill>
                  <a:srgbClr val="0070C0"/>
                </a:solidFill>
              </a:rPr>
              <a:t>visibility: </a:t>
            </a:r>
            <a:r>
              <a:rPr lang="en-US" dirty="0" smtClean="0"/>
              <a:t>It should be obvious what a control is used for.</a:t>
            </a:r>
          </a:p>
          <a:p>
            <a:endParaRPr lang="en-US" dirty="0" smtClean="0"/>
          </a:p>
          <a:p>
            <a:r>
              <a:rPr lang="en-US" dirty="0" smtClean="0"/>
              <a:t>• The principle of </a:t>
            </a:r>
            <a:r>
              <a:rPr lang="en-US" b="1" dirty="0" smtClean="0">
                <a:solidFill>
                  <a:srgbClr val="0070C0"/>
                </a:solidFill>
              </a:rPr>
              <a:t>affordance: </a:t>
            </a:r>
            <a:r>
              <a:rPr lang="en-US" dirty="0" smtClean="0"/>
              <a:t>It should be obvious how a control is used.</a:t>
            </a:r>
          </a:p>
          <a:p>
            <a:endParaRPr lang="en-US" dirty="0" smtClean="0"/>
          </a:p>
          <a:p>
            <a:r>
              <a:rPr lang="en-US" dirty="0" smtClean="0"/>
              <a:t>• The principle of </a:t>
            </a:r>
            <a:r>
              <a:rPr lang="en-US" b="1" dirty="0" smtClean="0">
                <a:solidFill>
                  <a:srgbClr val="0070C0"/>
                </a:solidFill>
              </a:rPr>
              <a:t>feedback: </a:t>
            </a:r>
            <a:r>
              <a:rPr lang="en-US" dirty="0" smtClean="0"/>
              <a:t>It should be obvious when a control has been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Next Lectures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357158" y="1285860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3: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Interaction design</a:t>
            </a:r>
          </a:p>
          <a:p>
            <a:endParaRPr lang="en-US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4: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Interaction Styles</a:t>
            </a:r>
          </a:p>
          <a:p>
            <a:endParaRPr lang="de-DE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5: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Choosing Interaction Devices: Hardware Components</a:t>
            </a:r>
          </a:p>
          <a:p>
            <a:endParaRPr lang="de-DE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6: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Choosing Interaction Elements: Software Components</a:t>
            </a:r>
          </a:p>
          <a:p>
            <a:endParaRPr lang="de-DE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7:</a:t>
            </a:r>
            <a:r>
              <a:rPr lang="de-DE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Moving from Choosing Components into Design Areas</a:t>
            </a:r>
          </a:p>
          <a:p>
            <a:endParaRPr lang="de-DE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8: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Designing a Graphical User Interface (GUI)</a:t>
            </a:r>
          </a:p>
          <a:p>
            <a:endParaRPr lang="de-DE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9: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Designing for the Web</a:t>
            </a:r>
          </a:p>
          <a:p>
            <a:endParaRPr lang="en-US" b="1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de-DE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Lecture 10: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Design of Embedded Computer Systems and Small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User-Centered Design (UCD)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 algn="just"/>
            <a:r>
              <a:rPr lang="en-US" sz="1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User-centered design (UCD)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approach to user interface design and development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involves users throughout the design and development process.</a:t>
            </a:r>
          </a:p>
          <a:p>
            <a:pPr algn="just"/>
            <a:endParaRPr lang="en-GB" sz="1800" dirty="0" smtClean="0"/>
          </a:p>
          <a:p>
            <a:pPr algn="just"/>
            <a:r>
              <a:rPr lang="en-US" sz="1800" b="1" dirty="0" smtClean="0">
                <a:solidFill>
                  <a:srgbClr val="0070C0"/>
                </a:solidFill>
              </a:rPr>
              <a:t>User-centered design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focuses on understanding the users of a computer system under development but also requires an understanding of the tasks that users will perform with the system.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GB" sz="6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GB" sz="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User-Centered Design (UCD)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57224" y="1558057"/>
            <a:ext cx="7858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four main principles of </a:t>
            </a:r>
            <a:r>
              <a:rPr lang="en-US" b="1" dirty="0" smtClean="0">
                <a:solidFill>
                  <a:srgbClr val="0070C0"/>
                </a:solidFill>
              </a:rPr>
              <a:t>human-centered design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active involvement of </a:t>
            </a:r>
            <a:r>
              <a:rPr lang="en-US" dirty="0" smtClean="0"/>
              <a:t>users</a:t>
            </a:r>
          </a:p>
          <a:p>
            <a:pPr marL="342900" indent="-342900"/>
            <a:endParaRPr lang="en-US" dirty="0"/>
          </a:p>
          <a:p>
            <a:pPr marL="339725" indent="-339725"/>
            <a:r>
              <a:rPr lang="en-US" dirty="0"/>
              <a:t>2. An appropriate allocation of function between user and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/>
              <a:t>3. The iteration of design </a:t>
            </a:r>
            <a:r>
              <a:rPr lang="en-US" dirty="0" smtClean="0"/>
              <a:t>solutions</a:t>
            </a:r>
          </a:p>
          <a:p>
            <a:endParaRPr lang="en-US" dirty="0"/>
          </a:p>
          <a:p>
            <a:r>
              <a:rPr lang="en-US" dirty="0"/>
              <a:t>4. Multidisciplinary design 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User-Centered Design (UCD)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14348" y="1643050"/>
            <a:ext cx="7858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four essential human-centered design activities </a:t>
            </a:r>
            <a:r>
              <a:rPr lang="en-US" b="1" dirty="0" smtClean="0">
                <a:solidFill>
                  <a:srgbClr val="0070C0"/>
                </a:solidFill>
              </a:rPr>
              <a:t>are: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Understand </a:t>
            </a:r>
            <a:r>
              <a:rPr lang="en-US" dirty="0"/>
              <a:t>and specify the context of </a:t>
            </a:r>
            <a:r>
              <a:rPr lang="en-US" dirty="0" smtClean="0"/>
              <a:t>use</a:t>
            </a:r>
          </a:p>
          <a:p>
            <a:pPr marL="342900" indent="-342900"/>
            <a:endParaRPr lang="en-US" dirty="0"/>
          </a:p>
          <a:p>
            <a:r>
              <a:rPr lang="en-US" dirty="0"/>
              <a:t>2. Specify the user and organizational </a:t>
            </a:r>
            <a:r>
              <a:rPr lang="en-US" dirty="0" smtClean="0"/>
              <a:t>requirements</a:t>
            </a:r>
          </a:p>
          <a:p>
            <a:endParaRPr lang="en-US" dirty="0"/>
          </a:p>
          <a:p>
            <a:r>
              <a:rPr lang="en-US" dirty="0"/>
              <a:t>3. Produce design solutions (prototypes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4. Evaluate designs with users against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900"/>
            <a:ext cx="76962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C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lassic </a:t>
            </a:r>
            <a:r>
              <a:rPr lang="en-US" b="1" dirty="0" smtClean="0"/>
              <a:t>L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ife </a:t>
            </a:r>
            <a:r>
              <a:rPr lang="en-US" b="1" dirty="0" smtClean="0"/>
              <a:t>C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ycle (CLC)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85786" y="1214422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known as </a:t>
            </a:r>
            <a:r>
              <a:rPr lang="en-US" dirty="0" smtClean="0"/>
              <a:t>the </a:t>
            </a:r>
            <a:r>
              <a:rPr lang="en-US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waterfall model</a:t>
            </a:r>
            <a:r>
              <a:rPr lang="en-US" dirty="0"/>
              <a:t>, so named because of the cascade from one phase to another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86860"/>
            <a:ext cx="6902554" cy="430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Difference bet. UCD and CLC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642910" y="1285860"/>
            <a:ext cx="4357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User </a:t>
            </a:r>
            <a:r>
              <a:rPr lang="en-US" b="1" dirty="0">
                <a:solidFill>
                  <a:srgbClr val="0070C0"/>
                </a:solidFill>
              </a:rPr>
              <a:t>interface design </a:t>
            </a:r>
            <a:r>
              <a:rPr lang="en-US" dirty="0"/>
              <a:t>and development </a:t>
            </a:r>
            <a:r>
              <a:rPr lang="en-US" dirty="0" smtClean="0"/>
              <a:t>is based </a:t>
            </a:r>
            <a:r>
              <a:rPr lang="en-US" dirty="0"/>
              <a:t>on the premise that users should be involved throughout the design life cycle.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3633148"/>
            <a:ext cx="428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Additionally</a:t>
            </a:r>
            <a:r>
              <a:rPr lang="en-US" dirty="0"/>
              <a:t>, the process should be highly </a:t>
            </a:r>
            <a:r>
              <a:rPr lang="en-US" b="1" dirty="0">
                <a:solidFill>
                  <a:srgbClr val="0070C0"/>
                </a:solidFill>
              </a:rPr>
              <a:t>iterative, </a:t>
            </a:r>
            <a:r>
              <a:rPr lang="en-US" dirty="0"/>
              <a:t>so that the design can be </a:t>
            </a:r>
            <a:r>
              <a:rPr lang="en-US" dirty="0" smtClean="0"/>
              <a:t>tested </a:t>
            </a:r>
            <a:r>
              <a:rPr lang="en-US" dirty="0"/>
              <a:t>with users to make sure it meets the users’ requirements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876" y="1714488"/>
            <a:ext cx="392884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Involving Users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7224" y="1428736"/>
            <a:ext cx="7358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Who Are the Users?</a:t>
            </a:r>
          </a:p>
          <a:p>
            <a:r>
              <a:rPr lang="en-US" dirty="0"/>
              <a:t>In a user interface design project, developers generally refer to several types of </a:t>
            </a:r>
            <a:r>
              <a:rPr lang="en-US" dirty="0" smtClean="0"/>
              <a:t>people as </a:t>
            </a:r>
            <a:r>
              <a:rPr lang="en-US" dirty="0"/>
              <a:t>users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b="1" dirty="0" smtClean="0">
                <a:solidFill>
                  <a:srgbClr val="0070C0"/>
                </a:solidFill>
              </a:rPr>
              <a:t>Customers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who pay for and perhaps specify the computer system </a:t>
            </a:r>
            <a:r>
              <a:rPr lang="en-US" dirty="0" smtClean="0"/>
              <a:t>under development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0070C0"/>
                </a:solidFill>
              </a:rPr>
              <a:t>Other people </a:t>
            </a:r>
            <a:r>
              <a:rPr lang="en-US" dirty="0"/>
              <a:t>within the users’ organizations who have an interest in </a:t>
            </a:r>
            <a:r>
              <a:rPr lang="en-US" dirty="0" smtClean="0"/>
              <a:t>the development </a:t>
            </a:r>
            <a:r>
              <a:rPr lang="en-US" dirty="0"/>
              <a:t>of the </a:t>
            </a:r>
            <a:r>
              <a:rPr lang="en-US" dirty="0" smtClean="0"/>
              <a:t>system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• </a:t>
            </a:r>
            <a:r>
              <a:rPr lang="en-US" b="1" dirty="0">
                <a:solidFill>
                  <a:srgbClr val="0070C0"/>
                </a:solidFill>
              </a:rPr>
              <a:t>Users or end users </a:t>
            </a:r>
            <a:r>
              <a:rPr lang="en-US" dirty="0"/>
              <a:t>—the people who actually use the system directly </a:t>
            </a:r>
            <a:r>
              <a:rPr lang="en-US" dirty="0" smtClean="0"/>
              <a:t>to undertake </a:t>
            </a:r>
            <a:r>
              <a:rPr lang="en-US" dirty="0"/>
              <a:t>tasks and achieve goals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5354437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Hint: </a:t>
            </a:r>
            <a:r>
              <a:rPr lang="en-US" dirty="0" smtClean="0"/>
              <a:t>to </a:t>
            </a:r>
            <a:r>
              <a:rPr lang="en-US" dirty="0"/>
              <a:t>avoid confusion, from this point on we will reserve the term “users” for the </a:t>
            </a:r>
            <a:r>
              <a:rPr lang="en-US" dirty="0" smtClean="0"/>
              <a:t>end users </a:t>
            </a:r>
            <a:r>
              <a:rPr lang="en-US" dirty="0"/>
              <a:t>of a computer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Needed for UI Design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642910" y="1571612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Two Types of Knowledge Needed for UI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2143116"/>
            <a:ext cx="7715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>
                <a:solidFill>
                  <a:srgbClr val="0070C0"/>
                </a:solidFill>
              </a:rPr>
              <a:t>Information-gathering</a:t>
            </a:r>
            <a:r>
              <a:rPr lang="en-US" dirty="0"/>
              <a:t> activities and analyses that form part of the user</a:t>
            </a:r>
          </a:p>
          <a:p>
            <a:r>
              <a:rPr lang="en-US" dirty="0"/>
              <a:t>interface design and development </a:t>
            </a:r>
            <a:r>
              <a:rPr lang="en-US" dirty="0" smtClean="0"/>
              <a:t>process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0070C0"/>
                </a:solidFill>
              </a:rPr>
              <a:t>User interface design knowledge</a:t>
            </a:r>
            <a:r>
              <a:rPr lang="en-US" dirty="0"/>
              <a:t>—for example, design principles and </a:t>
            </a:r>
            <a:r>
              <a:rPr lang="en-US" dirty="0" smtClean="0"/>
              <a:t>design rules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Interviewing Your Users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14348" y="1357298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Interviewing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involves talking to or questioning users. It enables the gathering </a:t>
            </a:r>
            <a:r>
              <a:rPr lang="en-US" dirty="0" smtClean="0"/>
              <a:t>of information </a:t>
            </a:r>
            <a:r>
              <a:rPr lang="en-US" dirty="0"/>
              <a:t>in a fast and friendly </a:t>
            </a:r>
            <a:r>
              <a:rPr lang="en-US" dirty="0" smtClean="0"/>
              <a:t>way.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2362794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will need to plan interviews carefully</a:t>
            </a:r>
            <a:r>
              <a:rPr lang="en-US" dirty="0" smtClean="0"/>
              <a:t>, deciding </a:t>
            </a:r>
            <a:r>
              <a:rPr lang="en-US" dirty="0"/>
              <a:t>in advance who to interview, what questions to ask to gather the </a:t>
            </a:r>
            <a:r>
              <a:rPr lang="en-US" dirty="0" smtClean="0"/>
              <a:t>relevant information</a:t>
            </a:r>
            <a:r>
              <a:rPr lang="en-US" dirty="0"/>
              <a:t>, and how long the interviews should 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3854239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two main kinds </a:t>
            </a:r>
            <a:r>
              <a:rPr lang="en-US" dirty="0" smtClean="0"/>
              <a:t>of interview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structured and unstructured (flexible).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493</TotalTime>
  <Words>1070</Words>
  <Application>Microsoft Office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Studio</vt:lpstr>
      <vt:lpstr>Human Computer Interaction (HCI) Lecture 2</vt:lpstr>
      <vt:lpstr>User-Centered Design (UCD)</vt:lpstr>
      <vt:lpstr>User-Centered Design (UCD)</vt:lpstr>
      <vt:lpstr>User-Centered Design (UCD)</vt:lpstr>
      <vt:lpstr>Classic Life Cycle (CLC)</vt:lpstr>
      <vt:lpstr>Difference bet. UCD and CLC</vt:lpstr>
      <vt:lpstr>Involving Users</vt:lpstr>
      <vt:lpstr>Needed for UI Design</vt:lpstr>
      <vt:lpstr>Interviewing Your Users</vt:lpstr>
      <vt:lpstr>Structured &amp; flexible interview</vt:lpstr>
      <vt:lpstr>Questionnaires</vt:lpstr>
      <vt:lpstr>Questionnaires</vt:lpstr>
      <vt:lpstr>Questionnaires</vt:lpstr>
      <vt:lpstr>Areas and Information Gathered</vt:lpstr>
      <vt:lpstr>Goals, Tasks, and Actions</vt:lpstr>
      <vt:lpstr>Goals, Tasks, and Actions</vt:lpstr>
      <vt:lpstr>Design Principles &amp; Design Rules</vt:lpstr>
      <vt:lpstr>Design Principles &amp; Design Rules</vt:lpstr>
      <vt:lpstr>The Next Lectures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Interface</dc:title>
  <dc:creator>FatMax</dc:creator>
  <cp:lastModifiedBy>Elmezain</cp:lastModifiedBy>
  <cp:revision>42</cp:revision>
  <dcterms:created xsi:type="dcterms:W3CDTF">2007-04-01T08:39:37Z</dcterms:created>
  <dcterms:modified xsi:type="dcterms:W3CDTF">2013-03-05T11:21:55Z</dcterms:modified>
</cp:coreProperties>
</file>