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0" r:id="rId3"/>
    <p:sldId id="274" r:id="rId4"/>
    <p:sldId id="275" r:id="rId5"/>
    <p:sldId id="276" r:id="rId6"/>
    <p:sldId id="277" r:id="rId7"/>
    <p:sldId id="296" r:id="rId8"/>
    <p:sldId id="297" r:id="rId9"/>
    <p:sldId id="298" r:id="rId10"/>
    <p:sldId id="278" r:id="rId11"/>
    <p:sldId id="279" r:id="rId12"/>
    <p:sldId id="299" r:id="rId13"/>
    <p:sldId id="300" r:id="rId14"/>
    <p:sldId id="301" r:id="rId15"/>
    <p:sldId id="280" r:id="rId16"/>
    <p:sldId id="281" r:id="rId17"/>
    <p:sldId id="282" r:id="rId18"/>
    <p:sldId id="283" r:id="rId19"/>
    <p:sldId id="302" r:id="rId20"/>
    <p:sldId id="284" r:id="rId21"/>
    <p:sldId id="303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A6D"/>
    <a:srgbClr val="ED93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9" autoAdjust="0"/>
    <p:restoredTop sz="94660"/>
  </p:normalViewPr>
  <p:slideViewPr>
    <p:cSldViewPr>
      <p:cViewPr>
        <p:scale>
          <a:sx n="75" d="100"/>
          <a:sy n="75" d="100"/>
        </p:scale>
        <p:origin x="-324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9B6431-B392-4F93-8EEA-B4AD60AE5248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EA83AE-5868-46B3-ACA8-4567A3EB4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3B30F-AA72-4ED2-AADF-F55D18C49DA7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F0F34-F724-4EB6-A10C-E5EE50FAD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F0F34-F724-4EB6-A10C-E5EE50FADE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-sa/2.5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7" name="Picture 10" descr="Creative Commons Licens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8313" y="6518275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669A-1629-42A3-A6FE-4476ABE73A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EAB8-03AA-4CD0-A650-84D062F65D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5064B-DFBB-4815-A12E-ED87D2C201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8" y="6429375"/>
            <a:ext cx="8429625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429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3D76D-3A97-44D6-AAA0-199F363FB1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B0042-BB50-465B-8F82-AA821DA99D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263BF-0DD8-4EDF-A46C-E1DECBA312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EFAA0-591F-4CB3-B67E-5DE394DA45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8AD5-14AE-4318-A052-5D7EEE2AF0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6DE4C-9408-4BA8-B634-9C2FAF33A7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BF3A7-8005-4312-9FAE-53CBCF9AA7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2.5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fld id="{AF113646-3667-4543-85E2-910D8C377B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4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480" y="675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>
                <a:latin typeface="Arial" pitchFamily="34" charset="0"/>
              </a:endParaRPr>
            </a:p>
          </p:txBody>
        </p:sp>
      </p:grpSp>
      <p:pic>
        <p:nvPicPr>
          <p:cNvPr id="1032" name="Picture 10" descr="Creative Commons License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6518275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1547813" y="6518275"/>
            <a:ext cx="7200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sz="1200">
                <a:latin typeface="Arial" pitchFamily="34" charset="0"/>
              </a:rPr>
              <a:t>FatMax 2007. Licensed under a </a:t>
            </a:r>
            <a:r>
              <a:rPr lang="en-GB" sz="1200">
                <a:latin typeface="Arial" pitchFamily="34" charset="0"/>
                <a:hlinkClick r:id="rId13"/>
              </a:rPr>
              <a:t>Creative Commons Attribution-NonCommercial-ShareAlike 2.5 License</a:t>
            </a:r>
            <a:r>
              <a:rPr lang="en-GB" sz="1200">
                <a:latin typeface="Arial" pitchFamily="34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86124"/>
            <a:ext cx="6337300" cy="2286016"/>
          </a:xfrm>
        </p:spPr>
        <p:txBody>
          <a:bodyPr/>
          <a:lstStyle/>
          <a:p>
            <a:pPr eaLnBrk="1" hangingPunct="1"/>
            <a:r>
              <a:rPr lang="en-GB" i="0" dirty="0" smtClean="0"/>
              <a:t/>
            </a:r>
            <a:br>
              <a:rPr lang="en-GB" i="0" dirty="0" smtClean="0"/>
            </a:br>
            <a:r>
              <a:rPr lang="de-DE" i="0" dirty="0" smtClean="0"/>
              <a:t>Interaction </a:t>
            </a:r>
            <a:r>
              <a:rPr lang="de-DE" i="0" dirty="0" smtClean="0"/>
              <a:t>Design</a:t>
            </a:r>
            <a:r>
              <a:rPr lang="de-DE" i="0" dirty="0" smtClean="0"/>
              <a:t>     </a:t>
            </a:r>
            <a:r>
              <a:rPr lang="de-DE" i="0" dirty="0" smtClean="0"/>
              <a:t/>
            </a:r>
            <a:br>
              <a:rPr lang="de-DE" i="0" dirty="0" smtClean="0"/>
            </a:br>
            <a:r>
              <a:rPr lang="de-DE" i="0" dirty="0" smtClean="0"/>
              <a:t>Lecture 3</a:t>
            </a:r>
            <a:br>
              <a:rPr lang="de-DE" i="0" dirty="0" smtClean="0"/>
            </a:br>
            <a:endParaRPr lang="en-GB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Lowering the volume on a TV.</a:t>
            </a:r>
            <a:endParaRPr lang="en-GB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161211"/>
            <a:ext cx="5041181" cy="469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00034" y="1428736"/>
            <a:ext cx="35719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buttons are shaped like </a:t>
            </a:r>
            <a:r>
              <a:rPr lang="en-US" b="1" dirty="0" smtClean="0"/>
              <a:t>up</a:t>
            </a:r>
            <a:r>
              <a:rPr lang="en-US" dirty="0" smtClean="0"/>
              <a:t> and </a:t>
            </a:r>
            <a:r>
              <a:rPr lang="en-US" b="1" dirty="0" smtClean="0"/>
              <a:t>down</a:t>
            </a:r>
            <a:r>
              <a:rPr lang="en-US" dirty="0" smtClean="0"/>
              <a:t> arrows for </a:t>
            </a:r>
            <a:r>
              <a:rPr lang="en-US" b="1" dirty="0" smtClean="0"/>
              <a:t>increasing</a:t>
            </a:r>
            <a:r>
              <a:rPr lang="en-US" dirty="0" smtClean="0"/>
              <a:t> and d</a:t>
            </a:r>
            <a:r>
              <a:rPr lang="en-US" b="1" dirty="0" smtClean="0"/>
              <a:t>ecreasing</a:t>
            </a:r>
            <a:r>
              <a:rPr lang="en-US" dirty="0" smtClean="0"/>
              <a:t> the volume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A user will push the button indicated by the arrow. This will increase the volume. </a:t>
            </a:r>
          </a:p>
          <a:p>
            <a:pPr algn="just"/>
            <a:endParaRPr lang="de-DE" dirty="0" smtClean="0"/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Instead of the large V on the volume-control buttons, “</a:t>
            </a:r>
            <a:r>
              <a:rPr lang="en-US" dirty="0" err="1" smtClean="0">
                <a:solidFill>
                  <a:srgbClr val="7030A0"/>
                </a:solidFill>
              </a:rPr>
              <a:t>vol</a:t>
            </a:r>
            <a:r>
              <a:rPr lang="en-US" dirty="0" smtClean="0">
                <a:solidFill>
                  <a:srgbClr val="7030A0"/>
                </a:solidFill>
              </a:rPr>
              <a:t>” in smaller letters could be used as a label. </a:t>
            </a:r>
          </a:p>
          <a:p>
            <a:pPr algn="just"/>
            <a:endParaRPr lang="en-US" dirty="0" smtClean="0">
              <a:solidFill>
                <a:srgbClr val="7030A0"/>
              </a:solidFill>
            </a:endParaRPr>
          </a:p>
          <a:p>
            <a:pPr algn="just"/>
            <a:r>
              <a:rPr lang="en-US" b="1" dirty="0" smtClean="0"/>
              <a:t>A control’s features such as placement, labeling, size, and color need to work together to show how to use the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414"/>
            <a:ext cx="7696200" cy="857256"/>
          </a:xfrm>
        </p:spPr>
        <p:txBody>
          <a:bodyPr/>
          <a:lstStyle/>
          <a:p>
            <a:pPr eaLnBrk="1" hangingPunct="1"/>
            <a:r>
              <a:rPr lang="en-US" dirty="0" smtClean="0"/>
              <a:t>Designer, User, System image</a:t>
            </a: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1472" y="1285860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 interact effectively with a UI, an accurate model of its behavior is needed (Mental Model).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24074"/>
            <a:ext cx="7765623" cy="364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414"/>
            <a:ext cx="7696200" cy="857256"/>
          </a:xfrm>
        </p:spPr>
        <p:txBody>
          <a:bodyPr/>
          <a:lstStyle/>
          <a:p>
            <a:pPr eaLnBrk="1" hangingPunct="1"/>
            <a:r>
              <a:rPr lang="en-US" dirty="0" smtClean="0"/>
              <a:t>Designer, User, System image</a:t>
            </a: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1472" y="1285860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Three elements: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00034" y="1959012"/>
            <a:ext cx="80724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1" dirty="0" smtClean="0"/>
              <a:t>The designer’s model. </a:t>
            </a:r>
            <a:r>
              <a:rPr lang="en-US" dirty="0" smtClean="0"/>
              <a:t>It includes both the structural and functional aspects of the system —both how it works and how to operate it. </a:t>
            </a:r>
          </a:p>
          <a:p>
            <a:pPr marL="342900" indent="-342900" algn="just"/>
            <a:r>
              <a:rPr lang="en-US" dirty="0" smtClean="0"/>
              <a:t>      The designer’s model is usually </a:t>
            </a:r>
            <a:r>
              <a:rPr lang="en-US" b="1" dirty="0" smtClean="0"/>
              <a:t>complete and correct.</a:t>
            </a:r>
          </a:p>
          <a:p>
            <a:pPr marL="342900" indent="-342900" algn="just"/>
            <a:endParaRPr lang="en-US" dirty="0" smtClean="0"/>
          </a:p>
          <a:p>
            <a:pPr marL="339725" indent="-339725" algn="just"/>
            <a:r>
              <a:rPr lang="en-US" dirty="0" smtClean="0"/>
              <a:t>2. </a:t>
            </a:r>
            <a:r>
              <a:rPr lang="en-US" b="1" dirty="0" smtClean="0"/>
              <a:t>The user’s model. </a:t>
            </a:r>
            <a:r>
              <a:rPr lang="en-US" dirty="0" smtClean="0"/>
              <a:t>It contains mainly functional information, </a:t>
            </a:r>
            <a:r>
              <a:rPr lang="en-US" b="1" dirty="0" smtClean="0"/>
              <a:t>possibly</a:t>
            </a:r>
            <a:r>
              <a:rPr lang="en-US" dirty="0" smtClean="0"/>
              <a:t>    </a:t>
            </a:r>
            <a:r>
              <a:rPr lang="en-US" b="1" dirty="0" smtClean="0"/>
              <a:t>incomplete and incorrect.</a:t>
            </a:r>
          </a:p>
          <a:p>
            <a:pPr algn="just"/>
            <a:endParaRPr lang="en-US" dirty="0" smtClean="0"/>
          </a:p>
          <a:p>
            <a:pPr marL="398463" indent="-398463" algn="just"/>
            <a:r>
              <a:rPr lang="en-US" dirty="0" smtClean="0"/>
              <a:t>3. </a:t>
            </a:r>
            <a:r>
              <a:rPr lang="en-US" b="1" dirty="0" smtClean="0"/>
              <a:t>The system image. </a:t>
            </a:r>
            <a:r>
              <a:rPr lang="en-US" dirty="0" smtClean="0"/>
              <a:t>This includes the UI, supporting documentation, training, and so on.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purpose of the system image is to communicate enough of the designer’s model to the users so that they can create an accurate mental model of the system.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414"/>
            <a:ext cx="7696200" cy="857256"/>
          </a:xfrm>
        </p:spPr>
        <p:txBody>
          <a:bodyPr/>
          <a:lstStyle/>
          <a:p>
            <a:pPr eaLnBrk="1" hangingPunct="1"/>
            <a:r>
              <a:rPr lang="en-US" b="1" dirty="0" smtClean="0"/>
              <a:t>Designer’s model</a:t>
            </a: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500034" y="1432687"/>
            <a:ext cx="80724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The designer’s model </a:t>
            </a:r>
            <a:r>
              <a:rPr lang="en-US" b="1" dirty="0" smtClean="0"/>
              <a:t>is an explicit and consciously developed model, derived from: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• The structure and organization of the UI.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 An understanding of the domain and the system’s purpose and Functionality.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 An understanding of users’ requirements, their characteristics, tasks, and expectations of the new system.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 The system’s technology and the environment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 Any hardware platform or </a:t>
            </a:r>
            <a:r>
              <a:rPr lang="en-US" smtClean="0"/>
              <a:t>implementation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414"/>
            <a:ext cx="7696200" cy="857256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Users’s</a:t>
            </a:r>
            <a:r>
              <a:rPr lang="en-US" b="1" dirty="0" smtClean="0"/>
              <a:t> model</a:t>
            </a: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500034" y="1432687"/>
            <a:ext cx="80724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 take into account the user’s model, you need to consider a number of design issues: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b="1" dirty="0" smtClean="0"/>
              <a:t>Matching the users’ expectations</a:t>
            </a:r>
          </a:p>
          <a:p>
            <a:r>
              <a:rPr lang="en-US" dirty="0" smtClean="0"/>
              <a:t>More understandable and easier to learn. 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b="1" dirty="0" smtClean="0"/>
              <a:t>Shaping the user’s model</a:t>
            </a:r>
          </a:p>
          <a:p>
            <a:r>
              <a:rPr lang="en-US" dirty="0" smtClean="0"/>
              <a:t>Familiar functions are easy to pick out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b="1" dirty="0" smtClean="0"/>
              <a:t>Flexibility </a:t>
            </a:r>
          </a:p>
          <a:p>
            <a:r>
              <a:rPr lang="en-US" dirty="0" smtClean="0"/>
              <a:t>Typically, the user’s model is not static but grows through interaction with the UI.  Since user’s models change with time, the designer should create a flexible UI —for example, providing different ways of accomplishing the same tasks to suit both novices and experiences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Metaphors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810528" cy="4857784"/>
          </a:xfrm>
        </p:spPr>
        <p:txBody>
          <a:bodyPr/>
          <a:lstStyle/>
          <a:p>
            <a:pPr algn="just">
              <a:buClr>
                <a:srgbClr val="FF0000"/>
              </a:buClr>
            </a:pPr>
            <a:endParaRPr lang="en-US" sz="1800" dirty="0" smtClean="0"/>
          </a:p>
          <a:p>
            <a:pPr algn="just">
              <a:buClr>
                <a:srgbClr val="FF0000"/>
              </a:buClr>
            </a:pPr>
            <a:r>
              <a:rPr lang="en-US" sz="1800" dirty="0" smtClean="0"/>
              <a:t>A figure of speech in which a word or phrase denoting one kind of object or action is used in place of another to suggest a likeness or analogy between them.</a:t>
            </a:r>
          </a:p>
          <a:p>
            <a:pPr algn="just">
              <a:buNone/>
            </a:pPr>
            <a:endParaRPr lang="en-US" sz="1800" b="1" dirty="0" smtClean="0"/>
          </a:p>
          <a:p>
            <a:pPr algn="just">
              <a:buClr>
                <a:srgbClr val="FF0000"/>
              </a:buClr>
            </a:pPr>
            <a:r>
              <a:rPr lang="en-US" sz="1800" b="1" dirty="0" smtClean="0"/>
              <a:t>There is a sense in which everything generated by a computer is metaphorical.</a:t>
            </a:r>
          </a:p>
          <a:p>
            <a:pPr algn="just">
              <a:buClr>
                <a:srgbClr val="FF0000"/>
              </a:buClr>
            </a:pPr>
            <a:r>
              <a:rPr lang="en-US" sz="1800" dirty="0" smtClean="0"/>
              <a:t>Probably the best-known example of this is Microsoft Windows: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     1. Words on the screen, such as screen titles and labels </a:t>
            </a:r>
          </a:p>
          <a:p>
            <a:pPr algn="just">
              <a:buAutoNum type="arabicPeriod"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     2. Static images and icons, such as the printer icon in Word</a:t>
            </a:r>
          </a:p>
          <a:p>
            <a:pPr algn="just">
              <a:buAutoNum type="arabicPeriod"/>
            </a:pPr>
            <a:endParaRPr lang="en-US" sz="1800" dirty="0" smtClean="0"/>
          </a:p>
          <a:p>
            <a:pPr marL="574675" indent="-574675" algn="just">
              <a:buNone/>
            </a:pPr>
            <a:r>
              <a:rPr lang="en-US" sz="1800" dirty="0" smtClean="0"/>
              <a:t>     3. Interactive graphics, such as the calculator that comes with Windows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Metaphors</a:t>
            </a:r>
            <a:endParaRPr lang="en-GB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676740" cy="460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Benefits of Metaphor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696200" cy="4038600"/>
          </a:xfrm>
        </p:spPr>
        <p:txBody>
          <a:bodyPr/>
          <a:lstStyle/>
          <a:p>
            <a:pPr algn="just">
              <a:buClr>
                <a:srgbClr val="FF0000"/>
              </a:buClr>
            </a:pPr>
            <a:r>
              <a:rPr lang="en-US" sz="1800" dirty="0" smtClean="0"/>
              <a:t>Metaphors are often used to unify UI.</a:t>
            </a:r>
            <a:endParaRPr lang="en-US" sz="1800" b="1" dirty="0" smtClean="0"/>
          </a:p>
          <a:p>
            <a:pPr algn="just">
              <a:buClr>
                <a:srgbClr val="FF0000"/>
              </a:buClr>
              <a:buNone/>
            </a:pPr>
            <a:endParaRPr lang="en-US" sz="1800" b="1" dirty="0" smtClean="0"/>
          </a:p>
          <a:p>
            <a:pPr algn="just">
              <a:buClr>
                <a:srgbClr val="FF0000"/>
              </a:buClr>
            </a:pPr>
            <a:r>
              <a:rPr lang="en-US" sz="1800" dirty="0" smtClean="0"/>
              <a:t>Enables the user to develop a more accurate mental model of the UI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3000372"/>
            <a:ext cx="429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Problems with Metaphor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786" y="3643314"/>
            <a:ext cx="7858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Unfortunately, it is not that simple. </a:t>
            </a:r>
          </a:p>
          <a:p>
            <a:endParaRPr lang="en-US" b="1" dirty="0" smtClean="0"/>
          </a:p>
          <a:p>
            <a:r>
              <a:rPr lang="en-US" dirty="0" smtClean="0"/>
              <a:t>Two important classes of problem that can arise when using metaphors.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Problems with Metaphor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696200" cy="4038600"/>
          </a:xfrm>
        </p:spPr>
        <p:txBody>
          <a:bodyPr/>
          <a:lstStyle/>
          <a:p>
            <a:pPr algn="just">
              <a:buClr>
                <a:srgbClr val="FF0000"/>
              </a:buClr>
              <a:buNone/>
            </a:pPr>
            <a:r>
              <a:rPr lang="en-US" sz="1800" b="1" dirty="0" smtClean="0"/>
              <a:t>Metaphors That Do Not Match the Users’ Experience of the World</a:t>
            </a:r>
          </a:p>
          <a:p>
            <a:pPr algn="just">
              <a:buClr>
                <a:srgbClr val="FF0000"/>
              </a:buClr>
              <a:buNone/>
            </a:pPr>
            <a:endParaRPr lang="en-US" sz="1800" b="1" dirty="0" smtClean="0"/>
          </a:p>
          <a:p>
            <a:pPr algn="just">
              <a:buNone/>
            </a:pPr>
            <a:r>
              <a:rPr lang="en-US" sz="1800" b="1" dirty="0" smtClean="0"/>
              <a:t>For example,</a:t>
            </a:r>
          </a:p>
          <a:p>
            <a:pPr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The Windows calculator can be changed from a conventional calculator to a scientific calculator. Although this is unexpected, it is extremely useful.</a:t>
            </a:r>
            <a:endParaRPr lang="en-GB" sz="1800" dirty="0" smtClean="0"/>
          </a:p>
        </p:txBody>
      </p:sp>
      <p:sp>
        <p:nvSpPr>
          <p:cNvPr id="4" name="Oval 3"/>
          <p:cNvSpPr/>
          <p:nvPr/>
        </p:nvSpPr>
        <p:spPr>
          <a:xfrm>
            <a:off x="229030" y="1296004"/>
            <a:ext cx="428628" cy="500066"/>
          </a:xfrm>
          <a:prstGeom prst="ellipse">
            <a:avLst/>
          </a:prstGeom>
          <a:solidFill>
            <a:srgbClr val="F77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Problems with Metaphor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696200" cy="40386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Metaphors That Relate to Objects or Concepts That Are Outside the</a:t>
            </a:r>
          </a:p>
          <a:p>
            <a:pPr>
              <a:buNone/>
            </a:pPr>
            <a:r>
              <a:rPr lang="en-US" sz="1800" b="1" dirty="0" smtClean="0"/>
              <a:t>User’s Experience</a:t>
            </a:r>
          </a:p>
          <a:p>
            <a:pPr algn="just"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There is no point in using a metaphor if the physical analogue is outside the user’s experience.</a:t>
            </a:r>
            <a:endParaRPr lang="en-GB" sz="1800" dirty="0" smtClean="0"/>
          </a:p>
        </p:txBody>
      </p:sp>
      <p:sp>
        <p:nvSpPr>
          <p:cNvPr id="4" name="Oval 3"/>
          <p:cNvSpPr/>
          <p:nvPr/>
        </p:nvSpPr>
        <p:spPr>
          <a:xfrm>
            <a:off x="229030" y="1296004"/>
            <a:ext cx="428628" cy="500066"/>
          </a:xfrm>
          <a:prstGeom prst="ellipse">
            <a:avLst/>
          </a:prstGeom>
          <a:solidFill>
            <a:srgbClr val="F77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Human Action Cycle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696200" cy="4038600"/>
          </a:xfrm>
        </p:spPr>
        <p:txBody>
          <a:bodyPr/>
          <a:lstStyle/>
          <a:p>
            <a:pPr algn="just">
              <a:buClr>
                <a:srgbClr val="FF0000"/>
              </a:buClr>
            </a:pPr>
            <a:r>
              <a:rPr lang="en-US" sz="1800" dirty="0" smtClean="0"/>
              <a:t>This builds on the concept of </a:t>
            </a:r>
            <a:r>
              <a:rPr lang="en-US" sz="1800" b="1" dirty="0" smtClean="0"/>
              <a:t>tasks, actions, and goals</a:t>
            </a:r>
          </a:p>
          <a:p>
            <a:pPr algn="just">
              <a:buClr>
                <a:srgbClr val="FF0000"/>
              </a:buClr>
              <a:buNone/>
            </a:pPr>
            <a:endParaRPr lang="en-US" sz="1800" b="1" dirty="0" smtClean="0"/>
          </a:p>
          <a:p>
            <a:pPr algn="just">
              <a:buClr>
                <a:srgbClr val="FF0000"/>
              </a:buClr>
            </a:pPr>
            <a:r>
              <a:rPr lang="en-US" sz="1800" b="1" dirty="0" smtClean="0"/>
              <a:t>The human action cycle </a:t>
            </a:r>
            <a:r>
              <a:rPr lang="en-US" sz="1800" dirty="0" smtClean="0"/>
              <a:t>is a psychological model that describes the steps users take when they interact with computer systems.</a:t>
            </a:r>
          </a:p>
          <a:p>
            <a:pPr algn="just">
              <a:buClr>
                <a:srgbClr val="FF0000"/>
              </a:buClr>
              <a:buNone/>
            </a:pPr>
            <a:endParaRPr lang="en-US" sz="1800" dirty="0" smtClean="0"/>
          </a:p>
          <a:p>
            <a:pPr algn="just">
              <a:buClr>
                <a:srgbClr val="C00000"/>
              </a:buClr>
            </a:pPr>
            <a:r>
              <a:rPr lang="en-US" sz="1800" b="1" dirty="0" smtClean="0"/>
              <a:t>In particular</a:t>
            </a:r>
            <a:r>
              <a:rPr lang="en-US" sz="1800" dirty="0" smtClean="0"/>
              <a:t>, the cycle shows the way users perform actions and tasks to achieve their goals.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Summary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696200" cy="40386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In this Lecture</a:t>
            </a:r>
            <a:r>
              <a:rPr lang="en-US" sz="1800" dirty="0" smtClean="0"/>
              <a:t>, we have considered a model of the interaction process known as the human action cycle, and we have discussed the use of mental models and metaphors for UI design.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In the next Lecture,  </a:t>
            </a:r>
            <a:r>
              <a:rPr lang="en-US" sz="1800" dirty="0" smtClean="0"/>
              <a:t>we turn our attention to interaction styles, which are the different ways by which a user and computer system can interact.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GB" sz="6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GB" sz="6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Human Action Cycle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696200" cy="4038600"/>
          </a:xfrm>
        </p:spPr>
        <p:txBody>
          <a:bodyPr/>
          <a:lstStyle/>
          <a:p>
            <a:pPr algn="just">
              <a:buNone/>
            </a:pPr>
            <a:r>
              <a:rPr lang="en-US" sz="1800" dirty="0" smtClean="0"/>
              <a:t>The  </a:t>
            </a:r>
            <a:r>
              <a:rPr lang="en-US" sz="1800" b="1" dirty="0" smtClean="0"/>
              <a:t>user activities </a:t>
            </a:r>
            <a:r>
              <a:rPr lang="en-US" sz="1800" dirty="0" smtClean="0"/>
              <a:t>in the human action cycle are: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1800" dirty="0" smtClean="0"/>
              <a:t>Forms a goal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ü"/>
            </a:pPr>
            <a:endParaRPr lang="en-US" sz="1800" dirty="0" smtClean="0"/>
          </a:p>
          <a:p>
            <a:pPr algn="just"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1800" dirty="0" smtClean="0"/>
              <a:t>Creates and executes actions that move toward that goal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ü"/>
            </a:pPr>
            <a:endParaRPr lang="en-US" sz="1800" dirty="0" smtClean="0"/>
          </a:p>
          <a:p>
            <a:pPr algn="just"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1800" dirty="0" smtClean="0"/>
              <a:t>Perceives and interprets the outcome of executing the actions to see whether  the goal will be achieved.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ü"/>
            </a:pPr>
            <a:endParaRPr lang="en-US" sz="1800" dirty="0" smtClean="0"/>
          </a:p>
          <a:p>
            <a:pPr algn="just"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1800" dirty="0" smtClean="0"/>
              <a:t>Recognizes that if the goal cannot be achieved, it may have to be reformulated and the cycle repeated</a:t>
            </a:r>
          </a:p>
          <a:p>
            <a:pPr algn="just">
              <a:buNone/>
            </a:pPr>
            <a:endParaRPr lang="de-DE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Clr>
                <a:srgbClr val="C00000"/>
              </a:buClr>
            </a:pPr>
            <a:r>
              <a:rPr lang="en-US" sz="1800" dirty="0" smtClean="0"/>
              <a:t>Thus, the human action cycle involves both </a:t>
            </a:r>
            <a:r>
              <a:rPr lang="en-US" sz="1800" b="1" dirty="0" smtClean="0">
                <a:solidFill>
                  <a:srgbClr val="FF0000"/>
                </a:solidFill>
              </a:rPr>
              <a:t>cognitive and physical </a:t>
            </a:r>
            <a:r>
              <a:rPr lang="en-US" sz="1800" dirty="0" smtClean="0"/>
              <a:t>activities.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Human Action Cycle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772" y="1269879"/>
            <a:ext cx="7443004" cy="499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Human Action Cycle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881966" cy="4038600"/>
          </a:xfrm>
        </p:spPr>
        <p:txBody>
          <a:bodyPr/>
          <a:lstStyle/>
          <a:p>
            <a:pPr algn="just">
              <a:buNone/>
            </a:pPr>
            <a:r>
              <a:rPr lang="en-US" sz="1800" dirty="0" smtClean="0"/>
              <a:t>Three main stages in the cycle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1. </a:t>
            </a:r>
            <a:r>
              <a:rPr lang="en-US" sz="1800" b="1" dirty="0" smtClean="0">
                <a:solidFill>
                  <a:srgbClr val="FF0000"/>
                </a:solidFill>
              </a:rPr>
              <a:t>Goal formation</a:t>
            </a:r>
            <a:r>
              <a:rPr lang="en-US" sz="1800" dirty="0" smtClean="0"/>
              <a:t>, this constitutes step one, which is a </a:t>
            </a:r>
            <a:r>
              <a:rPr lang="en-US" sz="1800" b="1" dirty="0" smtClean="0"/>
              <a:t>cognitive activity</a:t>
            </a:r>
            <a:r>
              <a:rPr lang="en-US" sz="1800" dirty="0" smtClean="0"/>
              <a:t>. </a:t>
            </a:r>
          </a:p>
          <a:p>
            <a:pPr algn="just">
              <a:buAutoNum type="arabicPeriod"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2. </a:t>
            </a:r>
            <a:r>
              <a:rPr lang="en-US" sz="1800" b="1" dirty="0" smtClean="0">
                <a:solidFill>
                  <a:srgbClr val="FF0000"/>
                </a:solidFill>
              </a:rPr>
              <a:t>Execution stage</a:t>
            </a:r>
            <a:r>
              <a:rPr lang="en-US" sz="1800" dirty="0" smtClean="0"/>
              <a:t>, during this , the users perform both </a:t>
            </a:r>
            <a:r>
              <a:rPr lang="en-US" sz="1800" b="1" dirty="0" smtClean="0"/>
              <a:t>cognitive and physical activities.</a:t>
            </a:r>
          </a:p>
          <a:p>
            <a:pPr algn="just">
              <a:buNone/>
            </a:pPr>
            <a:r>
              <a:rPr lang="en-US" sz="1800" dirty="0" smtClean="0"/>
              <a:t>    - </a:t>
            </a:r>
            <a:r>
              <a:rPr lang="en-US" sz="1800" b="1" dirty="0" smtClean="0"/>
              <a:t>Cognitive activities </a:t>
            </a:r>
            <a:r>
              <a:rPr lang="en-US" sz="1800" dirty="0" smtClean="0"/>
              <a:t>include translating the goals into tasks and planning the action sequences. </a:t>
            </a:r>
          </a:p>
          <a:p>
            <a:pPr algn="just">
              <a:buNone/>
            </a:pPr>
            <a:r>
              <a:rPr lang="en-US" sz="1800" dirty="0" smtClean="0"/>
              <a:t>     - Whereas </a:t>
            </a:r>
            <a:r>
              <a:rPr lang="en-US" sz="1800" b="1" dirty="0" smtClean="0"/>
              <a:t>physical activities </a:t>
            </a:r>
            <a:r>
              <a:rPr lang="en-US" sz="1800" dirty="0" smtClean="0"/>
              <a:t>involve executing the sequences of actions.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3. </a:t>
            </a:r>
            <a:r>
              <a:rPr lang="en-US" sz="1800" b="1" dirty="0" smtClean="0">
                <a:solidFill>
                  <a:srgbClr val="FF0000"/>
                </a:solidFill>
              </a:rPr>
              <a:t>Evaluation stage</a:t>
            </a:r>
            <a:r>
              <a:rPr lang="en-US" sz="1800" b="1" dirty="0" smtClean="0"/>
              <a:t>,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/>
              <a:t>a</a:t>
            </a:r>
            <a:r>
              <a:rPr lang="en-US" sz="1800" dirty="0" smtClean="0"/>
              <a:t>ll steps in this stage are cognitive activities .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42900"/>
            <a:ext cx="809628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Solutions to Problems During HAC</a:t>
            </a:r>
            <a:endParaRPr lang="en-GB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428736"/>
            <a:ext cx="749407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037" y="1857364"/>
            <a:ext cx="750499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29030" y="1384492"/>
            <a:ext cx="428628" cy="500066"/>
          </a:xfrm>
          <a:prstGeom prst="ellipse">
            <a:avLst/>
          </a:prstGeom>
          <a:solidFill>
            <a:srgbClr val="F77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42900"/>
            <a:ext cx="809628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Solutions to Problems During HAC</a:t>
            </a:r>
            <a:endParaRPr lang="en-GB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428736"/>
            <a:ext cx="685804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29030" y="1384492"/>
            <a:ext cx="428628" cy="500066"/>
          </a:xfrm>
          <a:prstGeom prst="ellipse">
            <a:avLst/>
          </a:prstGeom>
          <a:solidFill>
            <a:srgbClr val="F77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5" y="1857364"/>
            <a:ext cx="685804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42900"/>
            <a:ext cx="809628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Solutions to Problems During HAC</a:t>
            </a:r>
            <a:endParaRPr lang="en-GB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428736"/>
            <a:ext cx="749407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29030" y="1384492"/>
            <a:ext cx="428628" cy="500066"/>
          </a:xfrm>
          <a:prstGeom prst="ellipse">
            <a:avLst/>
          </a:prstGeom>
          <a:solidFill>
            <a:srgbClr val="F77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5" y="1857364"/>
            <a:ext cx="7500991" cy="252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42900"/>
            <a:ext cx="809628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Solutions to Problems During HAC</a:t>
            </a:r>
            <a:endParaRPr lang="en-GB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428736"/>
            <a:ext cx="749407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29030" y="1384492"/>
            <a:ext cx="428628" cy="500066"/>
          </a:xfrm>
          <a:prstGeom prst="ellipse">
            <a:avLst/>
          </a:prstGeom>
          <a:solidFill>
            <a:srgbClr val="F77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534" y="1857364"/>
            <a:ext cx="743576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672</TotalTime>
  <Words>926</Words>
  <Application>Microsoft Office PowerPoint</Application>
  <PresentationFormat>On-screen Show (4:3)</PresentationFormat>
  <Paragraphs>124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Studio</vt:lpstr>
      <vt:lpstr> Interaction Design      Lecture 3 </vt:lpstr>
      <vt:lpstr>Human Action Cycle</vt:lpstr>
      <vt:lpstr>Human Action Cycle</vt:lpstr>
      <vt:lpstr>Human Action Cycle</vt:lpstr>
      <vt:lpstr>Human Action Cycle</vt:lpstr>
      <vt:lpstr>Solutions to Problems During HAC</vt:lpstr>
      <vt:lpstr>Solutions to Problems During HAC</vt:lpstr>
      <vt:lpstr>Solutions to Problems During HAC</vt:lpstr>
      <vt:lpstr>Solutions to Problems During HAC</vt:lpstr>
      <vt:lpstr>Lowering the volume on a TV.</vt:lpstr>
      <vt:lpstr>Designer, User, System image</vt:lpstr>
      <vt:lpstr>Designer, User, System image</vt:lpstr>
      <vt:lpstr>Designer’s model</vt:lpstr>
      <vt:lpstr>Users’s model</vt:lpstr>
      <vt:lpstr>Metaphors</vt:lpstr>
      <vt:lpstr>Metaphors</vt:lpstr>
      <vt:lpstr>Benefits of Metaphor</vt:lpstr>
      <vt:lpstr>Problems with Metaphor</vt:lpstr>
      <vt:lpstr>Problems with Metaphor</vt:lpstr>
      <vt:lpstr>Summary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Interface</dc:title>
  <dc:creator>FatMax</dc:creator>
  <cp:lastModifiedBy>Elmezain</cp:lastModifiedBy>
  <cp:revision>78</cp:revision>
  <dcterms:created xsi:type="dcterms:W3CDTF">2007-04-01T08:39:37Z</dcterms:created>
  <dcterms:modified xsi:type="dcterms:W3CDTF">2013-03-12T10:02:35Z</dcterms:modified>
</cp:coreProperties>
</file>