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0" r:id="rId3"/>
    <p:sldId id="274" r:id="rId4"/>
    <p:sldId id="275" r:id="rId5"/>
    <p:sldId id="304" r:id="rId6"/>
    <p:sldId id="276" r:id="rId7"/>
    <p:sldId id="277" r:id="rId8"/>
    <p:sldId id="305" r:id="rId9"/>
    <p:sldId id="296" r:id="rId10"/>
    <p:sldId id="297" r:id="rId11"/>
    <p:sldId id="298" r:id="rId12"/>
    <p:sldId id="278" r:id="rId13"/>
    <p:sldId id="306" r:id="rId14"/>
    <p:sldId id="279" r:id="rId15"/>
    <p:sldId id="299" r:id="rId16"/>
    <p:sldId id="300" r:id="rId17"/>
    <p:sldId id="307" r:id="rId18"/>
    <p:sldId id="308" r:id="rId19"/>
    <p:sldId id="309" r:id="rId20"/>
    <p:sldId id="310" r:id="rId21"/>
    <p:sldId id="311" r:id="rId22"/>
    <p:sldId id="313" r:id="rId23"/>
    <p:sldId id="303" r:id="rId2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A6D"/>
    <a:srgbClr val="ED93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9" autoAdjust="0"/>
    <p:restoredTop sz="94660"/>
  </p:normalViewPr>
  <p:slideViewPr>
    <p:cSldViewPr>
      <p:cViewPr>
        <p:scale>
          <a:sx n="75" d="100"/>
          <a:sy n="75" d="100"/>
        </p:scale>
        <p:origin x="-324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9B6431-B392-4F93-8EEA-B4AD60AE5248}" type="datetimeFigureOut">
              <a:rPr lang="en-US"/>
              <a:pPr>
                <a:defRPr/>
              </a:pPr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EA83AE-5868-46B3-ACA8-4567A3EB4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3B30F-AA72-4ED2-AADF-F55D18C49DA7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F0F34-F724-4EB6-A10C-E5EE50FAD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-sa/2.5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7" name="Picture 10" descr="Creative Commons License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8313" y="6518275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669A-1629-42A3-A6FE-4476ABE73A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FEAB8-03AA-4CD0-A650-84D062F65D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5064B-DFBB-4815-A12E-ED87D2C201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8" y="6429375"/>
            <a:ext cx="8429625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429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3D76D-3A97-44D6-AAA0-199F363FB1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B0042-BB50-465B-8F82-AA821DA99D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263BF-0DD8-4EDF-A46C-E1DECBA3127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EFAA0-591F-4CB3-B67E-5DE394DA45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98AD5-14AE-4318-A052-5D7EEE2AF0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6DE4C-9408-4BA8-B634-9C2FAF33A7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BF3A7-8005-4312-9FAE-53CBCF9AA7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2.5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fld id="{AF113646-3667-4543-85E2-910D8C377B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4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480" y="675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ar-EG">
                <a:latin typeface="Arial" pitchFamily="34" charset="0"/>
              </a:endParaRPr>
            </a:p>
          </p:txBody>
        </p:sp>
      </p:grpSp>
      <p:pic>
        <p:nvPicPr>
          <p:cNvPr id="1032" name="Picture 10" descr="Creative Commons License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68313" y="6518275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1547813" y="6518275"/>
            <a:ext cx="7200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GB" sz="1200">
                <a:latin typeface="Arial" pitchFamily="34" charset="0"/>
              </a:rPr>
              <a:t>FatMax 2007. Licensed under a </a:t>
            </a:r>
            <a:r>
              <a:rPr lang="en-GB" sz="1200">
                <a:latin typeface="Arial" pitchFamily="34" charset="0"/>
                <a:hlinkClick r:id="rId13"/>
              </a:rPr>
              <a:t>Creative Commons Attribution-NonCommercial-ShareAlike 2.5 License</a:t>
            </a:r>
            <a:r>
              <a:rPr lang="en-GB" sz="1200">
                <a:latin typeface="Arial" pitchFamily="34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3357563"/>
            <a:ext cx="6337300" cy="2266950"/>
          </a:xfrm>
        </p:spPr>
        <p:txBody>
          <a:bodyPr/>
          <a:lstStyle/>
          <a:p>
            <a:pPr eaLnBrk="1" hangingPunct="1"/>
            <a:r>
              <a:rPr lang="en-GB" i="0" dirty="0" smtClean="0"/>
              <a:t>Interaction Styles</a:t>
            </a:r>
            <a:r>
              <a:rPr lang="de-DE" i="0" dirty="0" smtClean="0"/>
              <a:t/>
            </a:r>
            <a:br>
              <a:rPr lang="de-DE" i="0" dirty="0" smtClean="0"/>
            </a:br>
            <a:r>
              <a:rPr lang="de-DE" i="0" dirty="0" smtClean="0"/>
              <a:t>Lecture 4 </a:t>
            </a:r>
            <a:endParaRPr lang="en-GB" i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42900"/>
            <a:ext cx="809628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Form-Fill</a:t>
            </a:r>
            <a:endParaRPr lang="en-GB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747455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42900"/>
            <a:ext cx="809628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Guidelines for Designing Form-Fill</a:t>
            </a:r>
            <a:endParaRPr lang="en-GB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1"/>
            <a:ext cx="7970440" cy="50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Direct Manipulation (DM)</a:t>
            </a: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642910" y="1428736"/>
            <a:ext cx="23574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Direct manipulation </a:t>
            </a:r>
            <a:r>
              <a:rPr lang="en-US" dirty="0" smtClean="0"/>
              <a:t>interfaces allow users to interact directly with the UI objects.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For example, </a:t>
            </a:r>
            <a:r>
              <a:rPr lang="en-US" dirty="0" smtClean="0"/>
              <a:t>dragging a file from one folder and dropping it into another, as illustrated in following Figure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428736"/>
            <a:ext cx="55054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Direct Manipulation (DM)</a:t>
            </a: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785786" y="1285860"/>
            <a:ext cx="77867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 In DM interfaces, the keyboard entry of commands or menu choices is replaced by manipulating a visible set of objects and actions. This is usually achieved by using a continuous input device, such as </a:t>
            </a:r>
            <a:r>
              <a:rPr lang="en-US" b="1" dirty="0" smtClean="0">
                <a:solidFill>
                  <a:srgbClr val="0070C0"/>
                </a:solidFill>
              </a:rPr>
              <a:t>a mouse, pen, or joystick.</a:t>
            </a:r>
          </a:p>
          <a:p>
            <a:pPr algn="just">
              <a:buClr>
                <a:srgbClr val="FF0000"/>
              </a:buClr>
              <a:buSzPct val="150000"/>
            </a:pPr>
            <a:endParaRPr lang="de-DE" dirty="0" smtClean="0"/>
          </a:p>
          <a:p>
            <a:pPr marL="228600" indent="-22860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 DM interfaces exist in many </a:t>
            </a:r>
            <a:r>
              <a:rPr lang="en-US" b="1" dirty="0" smtClean="0">
                <a:solidFill>
                  <a:srgbClr val="0070C0"/>
                </a:solidFill>
              </a:rPr>
              <a:t>application areas</a:t>
            </a:r>
            <a:r>
              <a:rPr lang="en-US" dirty="0" smtClean="0"/>
              <a:t>, including word processing, desktop publishing, computer-aided design (CAD), flight simulation, virtual reality systems, and video games. Most word processors are DM interfaces, also called </a:t>
            </a:r>
            <a:r>
              <a:rPr lang="en-US" b="1" dirty="0" smtClean="0">
                <a:solidFill>
                  <a:srgbClr val="0070C0"/>
                </a:solidFill>
              </a:rPr>
              <a:t>WYSIWYG</a:t>
            </a:r>
            <a:r>
              <a:rPr lang="en-US" dirty="0" smtClean="0"/>
              <a:t> (what you see is what you get) word processors.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414"/>
            <a:ext cx="7696200" cy="857256"/>
          </a:xfrm>
        </p:spPr>
        <p:txBody>
          <a:bodyPr/>
          <a:lstStyle/>
          <a:p>
            <a:pPr eaLnBrk="1" hangingPunct="1"/>
            <a:r>
              <a:rPr lang="en-US" b="1" dirty="0" smtClean="0"/>
              <a:t>Guidelines for Designing DM</a:t>
            </a:r>
            <a:endParaRPr lang="en-GB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780787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1414"/>
            <a:ext cx="7696200" cy="857256"/>
          </a:xfrm>
        </p:spPr>
        <p:txBody>
          <a:bodyPr/>
          <a:lstStyle/>
          <a:p>
            <a:pPr eaLnBrk="1" hangingPunct="1"/>
            <a:r>
              <a:rPr lang="en-US" b="1" dirty="0" smtClean="0"/>
              <a:t>Anthropomorphic</a:t>
            </a: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571472" y="1285860"/>
            <a:ext cx="814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en-US" b="1" dirty="0" smtClean="0"/>
              <a:t>Anthropomorphic interfaces aim to interact with users in the same way that humans </a:t>
            </a:r>
            <a:r>
              <a:rPr lang="en-US" dirty="0" smtClean="0"/>
              <a:t>interact with each other. Natural language interfaces and interfaces that recognize gestures, facial expressions, or eye movements all belong to this category.</a:t>
            </a:r>
          </a:p>
          <a:p>
            <a:pPr algn="just">
              <a:buClr>
                <a:srgbClr val="FF0000"/>
              </a:buClr>
              <a:buSzPct val="150000"/>
            </a:pPr>
            <a:endParaRPr lang="de-DE" b="1" dirty="0" smtClean="0"/>
          </a:p>
          <a:p>
            <a:pPr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There are three main ways of entering natural language:</a:t>
            </a:r>
          </a:p>
          <a:p>
            <a:pPr marL="177800" indent="-177800">
              <a:buClr>
                <a:srgbClr val="FF0000"/>
              </a:buClr>
              <a:buSzPct val="150000"/>
            </a:pPr>
            <a:r>
              <a:rPr lang="en-US" b="1" dirty="0" smtClean="0">
                <a:solidFill>
                  <a:srgbClr val="0070C0"/>
                </a:solidFill>
              </a:rPr>
              <a:t>   speech, handwriting, and typing. </a:t>
            </a:r>
            <a:r>
              <a:rPr lang="en-US" dirty="0" smtClean="0"/>
              <a:t>For all three, a system needs to be able to cope with vagueness, ambiguity, and ungrammatical constructions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42910" y="4071942"/>
            <a:ext cx="649011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Blending Interaction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34" y="4925809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en-US" dirty="0" smtClean="0"/>
              <a:t>Most modern UIs blend more than one interaction style. This is true of Windows and most other GUIs.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14"/>
            <a:ext cx="8358246" cy="857256"/>
          </a:xfrm>
        </p:spPr>
        <p:txBody>
          <a:bodyPr/>
          <a:lstStyle/>
          <a:p>
            <a:pPr eaLnBrk="1" hangingPunct="1"/>
            <a:r>
              <a:rPr lang="en-US" dirty="0" smtClean="0"/>
              <a:t>Adv. &amp;</a:t>
            </a:r>
            <a:r>
              <a:rPr lang="en-US" dirty="0" err="1" smtClean="0"/>
              <a:t>Disadv</a:t>
            </a:r>
            <a:r>
              <a:rPr lang="en-US" dirty="0" smtClean="0"/>
              <a:t>. of Interaction Styles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86742" cy="40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22" y="1974840"/>
            <a:ext cx="7789868" cy="372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14"/>
            <a:ext cx="8358246" cy="857256"/>
          </a:xfrm>
        </p:spPr>
        <p:txBody>
          <a:bodyPr/>
          <a:lstStyle/>
          <a:p>
            <a:pPr eaLnBrk="1" hangingPunct="1"/>
            <a:r>
              <a:rPr lang="en-US" dirty="0" smtClean="0"/>
              <a:t>Adv. &amp;</a:t>
            </a:r>
            <a:r>
              <a:rPr lang="en-US" dirty="0" err="1" smtClean="0"/>
              <a:t>Disadv</a:t>
            </a:r>
            <a:r>
              <a:rPr lang="en-US" dirty="0" smtClean="0"/>
              <a:t>. of Interaction Styles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86742" cy="40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979602"/>
            <a:ext cx="7750810" cy="39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14"/>
            <a:ext cx="8358246" cy="857256"/>
          </a:xfrm>
        </p:spPr>
        <p:txBody>
          <a:bodyPr/>
          <a:lstStyle/>
          <a:p>
            <a:pPr eaLnBrk="1" hangingPunct="1"/>
            <a:r>
              <a:rPr lang="en-US" dirty="0" smtClean="0"/>
              <a:t>Adv. &amp;</a:t>
            </a:r>
            <a:r>
              <a:rPr lang="en-US" dirty="0" err="1" smtClean="0"/>
              <a:t>Disadv</a:t>
            </a:r>
            <a:r>
              <a:rPr lang="en-US" dirty="0" smtClean="0"/>
              <a:t>. of Interaction Styles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786742" cy="40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47" y="2000240"/>
            <a:ext cx="779944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14"/>
            <a:ext cx="8358246" cy="857256"/>
          </a:xfrm>
        </p:spPr>
        <p:txBody>
          <a:bodyPr/>
          <a:lstStyle/>
          <a:p>
            <a:pPr eaLnBrk="1" hangingPunct="1"/>
            <a:r>
              <a:rPr lang="en-US" sz="2900" dirty="0" smtClean="0"/>
              <a:t>Task Characteristics &amp; Interaction Style</a:t>
            </a:r>
            <a:endParaRPr lang="en-GB" sz="29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500174"/>
            <a:ext cx="758923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710" y="1974840"/>
            <a:ext cx="7639104" cy="274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Interaction Styles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696200" cy="4786346"/>
          </a:xfrm>
        </p:spPr>
        <p:txBody>
          <a:bodyPr/>
          <a:lstStyle/>
          <a:p>
            <a:pPr algn="just">
              <a:buClr>
                <a:srgbClr val="FF0000"/>
              </a:buClr>
            </a:pPr>
            <a:r>
              <a:rPr lang="en-US" sz="1800" dirty="0" smtClean="0"/>
              <a:t>There are different ways a user can communicate with a computer system and a computer system can communicate with a user. These are called </a:t>
            </a:r>
            <a:r>
              <a:rPr lang="en-US" sz="1800" b="1" dirty="0" smtClean="0"/>
              <a:t>interaction styles.</a:t>
            </a:r>
          </a:p>
          <a:p>
            <a:pPr algn="just">
              <a:buClr>
                <a:srgbClr val="FF0000"/>
              </a:buClr>
              <a:buNone/>
            </a:pPr>
            <a:endParaRPr lang="en-US" sz="1800" b="1" dirty="0" smtClean="0"/>
          </a:p>
          <a:p>
            <a:pPr algn="just">
              <a:buClr>
                <a:srgbClr val="FF0000"/>
              </a:buClr>
            </a:pPr>
            <a:r>
              <a:rPr lang="en-US" sz="1800" b="1" dirty="0" smtClean="0">
                <a:solidFill>
                  <a:srgbClr val="0070C0"/>
                </a:solidFill>
              </a:rPr>
              <a:t>An interaction style </a:t>
            </a:r>
            <a:r>
              <a:rPr lang="en-US" sz="1800" dirty="0" smtClean="0"/>
              <a:t>is a collection of user interface controls and their associated behavior. The interaction style provides both the look (appearance) and feel (behavior) of the user interface components, indicating the way a user will communicate with the system..</a:t>
            </a:r>
          </a:p>
          <a:p>
            <a:pPr algn="just">
              <a:buClr>
                <a:srgbClr val="FF0000"/>
              </a:buClr>
              <a:buNone/>
            </a:pPr>
            <a:endParaRPr lang="en-US" sz="1800" dirty="0" smtClean="0"/>
          </a:p>
          <a:p>
            <a:pPr algn="just">
              <a:buClr>
                <a:srgbClr val="FF0000"/>
              </a:buClr>
              <a:buNone/>
            </a:pPr>
            <a:r>
              <a:rPr lang="en-US" sz="1800" dirty="0" smtClean="0"/>
              <a:t>There are several interaction styles from which a designer can choose: </a:t>
            </a:r>
          </a:p>
          <a:p>
            <a:pPr algn="just">
              <a:buClr>
                <a:srgbClr val="FF0000"/>
              </a:buClr>
            </a:pPr>
            <a:r>
              <a:rPr lang="en-US" sz="1800" b="1" dirty="0" smtClean="0"/>
              <a:t>Command line</a:t>
            </a:r>
          </a:p>
          <a:p>
            <a:pPr algn="just">
              <a:buClr>
                <a:srgbClr val="FF0000"/>
              </a:buClr>
            </a:pPr>
            <a:r>
              <a:rPr lang="en-US" sz="1800" b="1" dirty="0" smtClean="0"/>
              <a:t>Menu selection</a:t>
            </a:r>
          </a:p>
          <a:p>
            <a:pPr algn="just">
              <a:buClr>
                <a:srgbClr val="FF0000"/>
              </a:buClr>
            </a:pPr>
            <a:r>
              <a:rPr lang="en-US" sz="1800" b="1" dirty="0" smtClean="0"/>
              <a:t>Form-fill</a:t>
            </a:r>
          </a:p>
          <a:p>
            <a:pPr algn="just">
              <a:buClr>
                <a:srgbClr val="FF0000"/>
              </a:buClr>
            </a:pPr>
            <a:r>
              <a:rPr lang="en-US" sz="1800" b="1" dirty="0" smtClean="0"/>
              <a:t>Direct manipulation</a:t>
            </a:r>
          </a:p>
          <a:p>
            <a:pPr algn="just">
              <a:buClr>
                <a:srgbClr val="FF0000"/>
              </a:buClr>
            </a:pPr>
            <a:r>
              <a:rPr lang="en-US" sz="1800" b="1" dirty="0" smtClean="0"/>
              <a:t>Anthropomorphic</a:t>
            </a:r>
            <a:endParaRPr lang="en-GB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14"/>
            <a:ext cx="8358246" cy="857256"/>
          </a:xfrm>
        </p:spPr>
        <p:txBody>
          <a:bodyPr/>
          <a:lstStyle/>
          <a:p>
            <a:pPr eaLnBrk="1" hangingPunct="1"/>
            <a:r>
              <a:rPr lang="en-US" sz="2900" dirty="0" smtClean="0"/>
              <a:t>Task Characteristics &amp; Interaction Style</a:t>
            </a:r>
            <a:endParaRPr lang="en-GB" sz="29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500174"/>
            <a:ext cx="758923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992302"/>
            <a:ext cx="7572428" cy="35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14"/>
            <a:ext cx="8358246" cy="857256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User’s Characteristics &amp; Interaction Style</a:t>
            </a:r>
            <a:endParaRPr lang="en-GB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60184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928801"/>
            <a:ext cx="7572428" cy="435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71414"/>
            <a:ext cx="8358246" cy="857256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EXERCISE</a:t>
            </a:r>
            <a:endParaRPr lang="en-GB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24" y="1096946"/>
            <a:ext cx="6891386" cy="518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GB" sz="60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GB" sz="6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Command Line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696200" cy="492922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sz="1800" dirty="0" smtClean="0"/>
              <a:t>The choice of interaction style will also depend on the choice of interaction devices (both input and output devices), and vice versa.</a:t>
            </a:r>
          </a:p>
          <a:p>
            <a:pPr>
              <a:buClr>
                <a:srgbClr val="FF0000"/>
              </a:buClr>
            </a:pPr>
            <a:endParaRPr lang="en-US" sz="1800" dirty="0" smtClean="0"/>
          </a:p>
          <a:p>
            <a:pPr>
              <a:buClr>
                <a:srgbClr val="FF0000"/>
              </a:buClr>
            </a:pPr>
            <a:r>
              <a:rPr lang="en-US" sz="1800" b="1" dirty="0" smtClean="0">
                <a:solidFill>
                  <a:srgbClr val="0070C0"/>
                </a:solidFill>
              </a:rPr>
              <a:t>The Command Line Interface (CLI) </a:t>
            </a:r>
            <a:r>
              <a:rPr lang="en-US" sz="1800" dirty="0" smtClean="0"/>
              <a:t>was the first interactive dialog style to be commonly used.</a:t>
            </a:r>
          </a:p>
          <a:p>
            <a:pPr>
              <a:buClr>
                <a:srgbClr val="FF0000"/>
              </a:buClr>
            </a:pPr>
            <a:endParaRPr lang="en-US" sz="1800" dirty="0" smtClean="0"/>
          </a:p>
          <a:p>
            <a:pPr>
              <a:buClr>
                <a:srgbClr val="FF0000"/>
              </a:buClr>
            </a:pPr>
            <a:r>
              <a:rPr lang="en-US" sz="1800" dirty="0" smtClean="0"/>
              <a:t>Using function keys on a keyboard (F1, F8, etc.), single characters, abbreviations, or whole-word commands.</a:t>
            </a:r>
          </a:p>
          <a:p>
            <a:pPr>
              <a:buClr>
                <a:srgbClr val="FF0000"/>
              </a:buClr>
            </a:pPr>
            <a:endParaRPr lang="de-DE" sz="1800" dirty="0" smtClean="0"/>
          </a:p>
          <a:p>
            <a:pPr>
              <a:buClr>
                <a:srgbClr val="FF0000"/>
              </a:buClr>
            </a:pPr>
            <a:r>
              <a:rPr lang="en-US" sz="1800" dirty="0" smtClean="0"/>
              <a:t>Command line interfaces are </a:t>
            </a:r>
            <a:r>
              <a:rPr lang="en-US" sz="1800" b="1" dirty="0" smtClean="0">
                <a:solidFill>
                  <a:srgbClr val="0070C0"/>
                </a:solidFill>
              </a:rPr>
              <a:t>powerful</a:t>
            </a:r>
            <a:r>
              <a:rPr lang="en-US" sz="1800" dirty="0" smtClean="0"/>
              <a:t> because they offer access to system functionality.</a:t>
            </a:r>
          </a:p>
          <a:p>
            <a:pPr>
              <a:buClr>
                <a:srgbClr val="FF0000"/>
              </a:buClr>
              <a:buNone/>
            </a:pPr>
            <a:endParaRPr lang="en-US" sz="1800" dirty="0" smtClean="0"/>
          </a:p>
          <a:p>
            <a:pPr>
              <a:buClr>
                <a:srgbClr val="FF0000"/>
              </a:buClr>
            </a:pPr>
            <a:r>
              <a:rPr lang="en-US" sz="1800" dirty="0" smtClean="0"/>
              <a:t>They are also </a:t>
            </a:r>
            <a:r>
              <a:rPr lang="en-US" sz="1800" dirty="0" smtClean="0">
                <a:solidFill>
                  <a:srgbClr val="0070C0"/>
                </a:solidFill>
              </a:rPr>
              <a:t>f</a:t>
            </a:r>
            <a:r>
              <a:rPr lang="en-US" sz="1800" b="1" dirty="0" smtClean="0">
                <a:solidFill>
                  <a:srgbClr val="0070C0"/>
                </a:solidFill>
              </a:rPr>
              <a:t>lexible</a:t>
            </a:r>
            <a:r>
              <a:rPr lang="en-US" sz="1800" dirty="0" smtClean="0"/>
              <a:t>: the command often has a number of options or parameters that will vary its behavior in some way. This flexibility and power, as we will discuss, is </a:t>
            </a:r>
            <a:r>
              <a:rPr lang="en-US" sz="1800" b="1" dirty="0" smtClean="0">
                <a:solidFill>
                  <a:srgbClr val="0070C0"/>
                </a:solidFill>
              </a:rPr>
              <a:t>difficult to learn to use</a:t>
            </a:r>
            <a:r>
              <a:rPr lang="en-US" sz="1800" dirty="0" smtClean="0"/>
              <a:t>.</a:t>
            </a:r>
          </a:p>
          <a:p>
            <a:pPr algn="just">
              <a:buClr>
                <a:srgbClr val="FF0000"/>
              </a:buClr>
              <a:buNone/>
            </a:pPr>
            <a:endParaRPr lang="de-DE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Command Line</a:t>
            </a:r>
            <a:endParaRPr lang="en-GB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3264" y="1162050"/>
            <a:ext cx="5490504" cy="512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Guidelines for Designing (CLI)</a:t>
            </a:r>
            <a:endParaRPr lang="en-GB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7298"/>
            <a:ext cx="7881966" cy="785818"/>
          </a:xfrm>
        </p:spPr>
        <p:txBody>
          <a:bodyPr/>
          <a:lstStyle/>
          <a:p>
            <a:pPr marL="177800" indent="-177800" algn="just">
              <a:buClr>
                <a:srgbClr val="FF0000"/>
              </a:buClr>
            </a:pPr>
            <a:r>
              <a:rPr lang="en-US" sz="1800" dirty="0" smtClean="0"/>
              <a:t> Command line interfaces are better for expert users than for novices. However, error rates are typically high, training is necessary.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2214554"/>
            <a:ext cx="7643866" cy="39703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Choose meaningful commands—use specific and distinctive names.</a:t>
            </a:r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Follow consistent syntax (grammatical structure) for all commands.</a:t>
            </a:r>
          </a:p>
          <a:p>
            <a:pPr marL="342900" indent="-342900"/>
            <a:endParaRPr lang="en-US" dirty="0" smtClean="0"/>
          </a:p>
          <a:p>
            <a:r>
              <a:rPr lang="en-US" dirty="0" smtClean="0"/>
              <a:t>3. Support consistent rules for abbreviation.</a:t>
            </a:r>
          </a:p>
          <a:p>
            <a:endParaRPr lang="en-US" dirty="0" smtClean="0"/>
          </a:p>
          <a:p>
            <a:pPr marL="228600" indent="-228600"/>
            <a:r>
              <a:rPr lang="en-US" dirty="0" smtClean="0"/>
              <a:t>4. Give commands a representative (inherent) meaning; for example, use commands such as add, plot, and print.</a:t>
            </a:r>
          </a:p>
          <a:p>
            <a:endParaRPr lang="en-US" dirty="0" smtClean="0"/>
          </a:p>
          <a:p>
            <a:r>
              <a:rPr lang="en-US" dirty="0" smtClean="0"/>
              <a:t>5. Make commands as short as possible to help prevent entry errors and to facilitate the detection and correction of errors.</a:t>
            </a:r>
          </a:p>
          <a:p>
            <a:endParaRPr lang="de-DE" dirty="0" smtClean="0"/>
          </a:p>
          <a:p>
            <a:r>
              <a:rPr lang="en-US" dirty="0" smtClean="0"/>
              <a:t>6. If commands or responses to commands can be abbreviated, use common abbreviations, for example </a:t>
            </a:r>
            <a:r>
              <a:rPr lang="en-US" i="1" dirty="0" smtClean="0"/>
              <a:t>Y for yes and N for no.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Guidelines for Designing (CLI)</a:t>
            </a: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5786" y="1387508"/>
            <a:ext cx="7643866" cy="203132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7. Limit the number of commands and ways of accomplishing a task.</a:t>
            </a:r>
          </a:p>
          <a:p>
            <a:endParaRPr lang="en-US" dirty="0" smtClean="0"/>
          </a:p>
          <a:p>
            <a:r>
              <a:rPr lang="en-US" dirty="0" smtClean="0"/>
              <a:t>8. Offer frequent users the capability to create macros. A </a:t>
            </a:r>
            <a:r>
              <a:rPr lang="en-US" b="1" dirty="0" smtClean="0"/>
              <a:t>macro is a set </a:t>
            </a:r>
            <a:r>
              <a:rPr lang="en-US" dirty="0" smtClean="0"/>
              <a:t>of commands that can be called by a name to be executed in one step; they are useful for combining commands that are to be performed in a strict sequence. The use of macros saves typing effort and means that the user does not have to memorize long command sequences.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42900"/>
            <a:ext cx="809628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Menu Selection</a:t>
            </a: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714348" y="1500174"/>
            <a:ext cx="75724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en-US" b="1" dirty="0" smtClean="0">
                <a:latin typeface="+mn-lt"/>
              </a:rPr>
              <a:t> Menu selection avoids many of the problems associated with command line </a:t>
            </a:r>
            <a:r>
              <a:rPr lang="en-US" dirty="0" smtClean="0">
                <a:latin typeface="+mn-lt"/>
              </a:rPr>
              <a:t>interfaces. A menu is a set of options from which the user must choose.</a:t>
            </a:r>
          </a:p>
          <a:p>
            <a:pPr algn="just">
              <a:buClr>
                <a:srgbClr val="FF0000"/>
              </a:buClr>
              <a:buSzPct val="150000"/>
            </a:pPr>
            <a:endParaRPr lang="de-DE" dirty="0" smtClean="0">
              <a:latin typeface="+mn-lt"/>
            </a:endParaRPr>
          </a:p>
          <a:p>
            <a:pPr marL="177800" indent="-177800"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 Menus are effective because they offer cues for user recognition rather than forcing the users to recall the syntax of a command from memory</a:t>
            </a:r>
          </a:p>
          <a:p>
            <a:pPr algn="just">
              <a:buClr>
                <a:srgbClr val="FF0000"/>
              </a:buClr>
              <a:buSzPct val="150000"/>
            </a:pPr>
            <a:endParaRPr lang="de-DE" dirty="0" smtClean="0">
              <a:latin typeface="+mn-lt"/>
            </a:endParaRPr>
          </a:p>
          <a:p>
            <a:pPr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Menu </a:t>
            </a:r>
            <a:r>
              <a:rPr lang="en-US" dirty="0" smtClean="0">
                <a:latin typeface="+mn-lt"/>
              </a:rPr>
              <a:t>selection can be rapid and accurate.</a:t>
            </a:r>
          </a:p>
          <a:p>
            <a:pPr algn="just">
              <a:buClr>
                <a:srgbClr val="FF0000"/>
              </a:buClr>
              <a:buSzPct val="150000"/>
            </a:pPr>
            <a:endParaRPr lang="en-US" dirty="0" smtClean="0">
              <a:latin typeface="+mn-lt"/>
            </a:endParaRPr>
          </a:p>
          <a:p>
            <a:pPr algn="just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Users </a:t>
            </a:r>
            <a:r>
              <a:rPr lang="en-US" dirty="0" smtClean="0">
                <a:latin typeface="+mn-lt"/>
              </a:rPr>
              <a:t>have little training</a:t>
            </a:r>
          </a:p>
          <a:p>
            <a:pPr algn="just">
              <a:buClr>
                <a:srgbClr val="FF0000"/>
              </a:buClr>
              <a:buSzPct val="150000"/>
            </a:pPr>
            <a:endParaRPr lang="de-DE" dirty="0" smtClean="0">
              <a:latin typeface="+mn-lt"/>
            </a:endParaRPr>
          </a:p>
          <a:p>
            <a:pPr algn="just">
              <a:buClr>
                <a:srgbClr val="FF0000"/>
              </a:buClr>
              <a:buSzPct val="150000"/>
            </a:pPr>
            <a:endParaRPr lang="de-DE" dirty="0" smtClean="0">
              <a:latin typeface="+mn-lt"/>
            </a:endParaRPr>
          </a:p>
          <a:p>
            <a:pPr algn="just">
              <a:buClr>
                <a:srgbClr val="FF0000"/>
              </a:buClr>
              <a:buSzPct val="150000"/>
            </a:pPr>
            <a:endParaRPr lang="de-DE" dirty="0" smtClean="0">
              <a:latin typeface="+mn-lt"/>
            </a:endParaRPr>
          </a:p>
          <a:p>
            <a:pPr algn="just">
              <a:buClr>
                <a:srgbClr val="FF0000"/>
              </a:buClr>
              <a:buSzPct val="150000"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Guidelines for Designing Menu </a:t>
            </a: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09" y="1571612"/>
            <a:ext cx="785274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42900"/>
            <a:ext cx="809628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Form-Fill</a:t>
            </a: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785786" y="1214422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your interface has to gather a lot of information from the user, then it often helps if you provide a form to fill in. An example is the web page;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707040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796</TotalTime>
  <Words>845</Words>
  <Application>Microsoft Office PowerPoint</Application>
  <PresentationFormat>On-screen Show (4:3)</PresentationFormat>
  <Paragraphs>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Studio</vt:lpstr>
      <vt:lpstr>Interaction Styles Lecture 4 </vt:lpstr>
      <vt:lpstr>Interaction Styles</vt:lpstr>
      <vt:lpstr>Command Line</vt:lpstr>
      <vt:lpstr>Command Line</vt:lpstr>
      <vt:lpstr>Guidelines for Designing (CLI)</vt:lpstr>
      <vt:lpstr>Guidelines for Designing (CLI)</vt:lpstr>
      <vt:lpstr>Menu Selection</vt:lpstr>
      <vt:lpstr>Guidelines for Designing Menu </vt:lpstr>
      <vt:lpstr>Form-Fill</vt:lpstr>
      <vt:lpstr>Form-Fill</vt:lpstr>
      <vt:lpstr>Guidelines for Designing Form-Fill</vt:lpstr>
      <vt:lpstr>Direct Manipulation (DM)</vt:lpstr>
      <vt:lpstr>Direct Manipulation (DM)</vt:lpstr>
      <vt:lpstr>Guidelines for Designing DM</vt:lpstr>
      <vt:lpstr>Anthropomorphic</vt:lpstr>
      <vt:lpstr>Adv. &amp;Disadv. of Interaction Styles</vt:lpstr>
      <vt:lpstr>Adv. &amp;Disadv. of Interaction Styles</vt:lpstr>
      <vt:lpstr>Adv. &amp;Disadv. of Interaction Styles</vt:lpstr>
      <vt:lpstr>Task Characteristics &amp; Interaction Style</vt:lpstr>
      <vt:lpstr>Task Characteristics &amp; Interaction Style</vt:lpstr>
      <vt:lpstr>User’s Characteristics &amp; Interaction Style</vt:lpstr>
      <vt:lpstr>EXERCISE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Computer Interface</dc:title>
  <dc:creator>FatMax</dc:creator>
  <cp:lastModifiedBy>Elmezain</cp:lastModifiedBy>
  <cp:revision>110</cp:revision>
  <dcterms:created xsi:type="dcterms:W3CDTF">2007-04-01T08:39:37Z</dcterms:created>
  <dcterms:modified xsi:type="dcterms:W3CDTF">2013-03-12T20:45:34Z</dcterms:modified>
</cp:coreProperties>
</file>