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270" r:id="rId3"/>
    <p:sldId id="274" r:id="rId4"/>
    <p:sldId id="275" r:id="rId5"/>
    <p:sldId id="320" r:id="rId6"/>
    <p:sldId id="321" r:id="rId7"/>
    <p:sldId id="304" r:id="rId8"/>
    <p:sldId id="314" r:id="rId9"/>
    <p:sldId id="276" r:id="rId10"/>
    <p:sldId id="315" r:id="rId11"/>
    <p:sldId id="277" r:id="rId12"/>
    <p:sldId id="328" r:id="rId13"/>
    <p:sldId id="323" r:id="rId14"/>
    <p:sldId id="324" r:id="rId15"/>
    <p:sldId id="305" r:id="rId16"/>
    <p:sldId id="325" r:id="rId17"/>
    <p:sldId id="329" r:id="rId18"/>
    <p:sldId id="296" r:id="rId19"/>
    <p:sldId id="297" r:id="rId20"/>
    <p:sldId id="327" r:id="rId21"/>
    <p:sldId id="298" r:id="rId22"/>
    <p:sldId id="319" r:id="rId23"/>
    <p:sldId id="278" r:id="rId24"/>
    <p:sldId id="306" r:id="rId25"/>
    <p:sldId id="303" r:id="rId2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A6D"/>
    <a:srgbClr val="ED93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60"/>
  </p:normalViewPr>
  <p:slideViewPr>
    <p:cSldViewPr>
      <p:cViewPr>
        <p:scale>
          <a:sx n="80" d="100"/>
          <a:sy n="80" d="100"/>
        </p:scale>
        <p:origin x="-186"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49B6431-B392-4F93-8EEA-B4AD60AE5248}" type="datetimeFigureOut">
              <a:rPr lang="en-US"/>
              <a:pPr>
                <a:defRPr/>
              </a:pPr>
              <a:t>3/27/2013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6EA83AE-5868-46B3-ACA8-4567A3EB4F5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F3B30F-AA72-4ED2-AADF-F55D18C49DA7}" type="datetimeFigureOut">
              <a:rPr lang="en-US" smtClean="0"/>
              <a:pPr/>
              <a:t>3/27/2013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F0F34-F724-4EB6-A10C-E5EE50FADE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2.5/"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defRPr/>
            </a:pPr>
            <a:endParaRPr lang="en-US">
              <a:latin typeface="Arial" pitchFamily="34" charset="0"/>
            </a:endParaRPr>
          </a:p>
        </p:txBody>
      </p:sp>
      <p:pic>
        <p:nvPicPr>
          <p:cNvPr id="7" name="Picture 10" descr="Creative Commons License">
            <a:hlinkClick r:id="rId2"/>
          </p:cNvPr>
          <p:cNvPicPr>
            <a:picLocks noChangeAspect="1" noChangeArrowheads="1"/>
          </p:cNvPicPr>
          <p:nvPr userDrawn="1"/>
        </p:nvPicPr>
        <p:blipFill>
          <a:blip r:embed="rId3" cstate="print"/>
          <a:srcRect/>
          <a:stretch>
            <a:fillRect/>
          </a:stretch>
        </p:blipFill>
        <p:spPr bwMode="auto">
          <a:xfrm>
            <a:off x="468313" y="6518275"/>
            <a:ext cx="838200" cy="295275"/>
          </a:xfrm>
          <a:prstGeom prst="rect">
            <a:avLst/>
          </a:prstGeom>
          <a:noFill/>
          <a:ln w="9525">
            <a:noFill/>
            <a:miter lim="800000"/>
            <a:headEnd/>
            <a:tailEnd/>
          </a:ln>
        </p:spPr>
      </p:pic>
      <p:sp>
        <p:nvSpPr>
          <p:cNvPr id="512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en-GB" noProof="0" smtClean="0"/>
              <a:t>Click to edit Master title style</a:t>
            </a:r>
          </a:p>
        </p:txBody>
      </p:sp>
      <p:sp>
        <p:nvSpPr>
          <p:cNvPr id="512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en-GB" noProof="0" smtClean="0"/>
              <a:t>Click to edit Master subtitle style</a:t>
            </a:r>
          </a:p>
        </p:txBody>
      </p:sp>
      <p:sp>
        <p:nvSpPr>
          <p:cNvPr id="8" name="Rectangle 7"/>
          <p:cNvSpPr>
            <a:spLocks noGrp="1" noChangeArrowheads="1"/>
          </p:cNvSpPr>
          <p:nvPr>
            <p:ph type="dt" sz="half" idx="10"/>
          </p:nvPr>
        </p:nvSpPr>
        <p:spPr/>
        <p:txBody>
          <a:bodyPr/>
          <a:lstStyle>
            <a:lvl1pPr>
              <a:defRPr/>
            </a:lvl1pPr>
          </a:lstStyle>
          <a:p>
            <a:pPr>
              <a:defRPr/>
            </a:pPr>
            <a:endParaRPr lang="en-GB"/>
          </a:p>
        </p:txBody>
      </p:sp>
      <p:sp>
        <p:nvSpPr>
          <p:cNvPr id="9" name="Rectangle 9"/>
          <p:cNvSpPr>
            <a:spLocks noGrp="1" noChangeArrowheads="1"/>
          </p:cNvSpPr>
          <p:nvPr>
            <p:ph type="sldNum" sz="quarter" idx="11"/>
          </p:nvPr>
        </p:nvSpPr>
        <p:spPr>
          <a:xfrm>
            <a:off x="6858000" y="6391275"/>
            <a:ext cx="1600200" cy="457200"/>
          </a:xfrm>
        </p:spPr>
        <p:txBody>
          <a:bodyPr/>
          <a:lstStyle>
            <a:lvl1pPr>
              <a:defRPr/>
            </a:lvl1pPr>
          </a:lstStyle>
          <a:p>
            <a:pPr>
              <a:defRPr/>
            </a:pPr>
            <a:fld id="{265F669A-1629-42A3-A6FE-4476ABE73AA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40FEAB8-03AA-4CD0-A650-84D062F65DC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C05064B-DFBB-4815-A12E-ED87D2C201C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357188" y="6429375"/>
            <a:ext cx="8429625"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62000" y="-142900"/>
            <a:ext cx="7696200" cy="1143000"/>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8C3D76D-3A97-44D6-AAA0-199F363FB1B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96B0042-BB50-465B-8F82-AA821DA99DB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3E263BF-0DD8-4EDF-A46C-E1DECBA3127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A22EFAA0-591F-4CB3-B67E-5DE394DA45A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2398AD5-14AE-4318-A052-5D7EEE2AF08F}"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7C6DE4C-9408-4BA8-B634-9C2FAF33A70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79BF3A7-8005-4312-9FAE-53CBCF9AA7E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creativecommons.org/licenses/by-nc-sa/2.5/"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GB"/>
          </a:p>
        </p:txBody>
      </p:sp>
      <p:sp>
        <p:nvSpPr>
          <p:cNvPr id="4101"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GB"/>
          </a:p>
        </p:txBody>
      </p:sp>
      <p:sp>
        <p:nvSpPr>
          <p:cNvPr id="4102"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fld id="{AF113646-3667-4543-85E2-910D8C377B30}" type="slidenum">
              <a:rPr lang="en-GB"/>
              <a:pPr>
                <a:defRPr/>
              </a:pPr>
              <a:t>‹#›</a:t>
            </a:fld>
            <a:endParaRPr lang="en-GB"/>
          </a:p>
        </p:txBody>
      </p:sp>
      <p:grpSp>
        <p:nvGrpSpPr>
          <p:cNvPr id="1031" name="Group 7"/>
          <p:cNvGrpSpPr>
            <a:grpSpLocks/>
          </p:cNvGrpSpPr>
          <p:nvPr/>
        </p:nvGrpSpPr>
        <p:grpSpPr bwMode="auto">
          <a:xfrm>
            <a:off x="168275" y="228600"/>
            <a:ext cx="8823325" cy="6096000"/>
            <a:chOff x="106" y="144"/>
            <a:chExt cx="5558" cy="3840"/>
          </a:xfrm>
        </p:grpSpPr>
        <p:sp>
          <p:nvSpPr>
            <p:cNvPr id="1034"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defRPr/>
              </a:pPr>
              <a:endParaRPr lang="en-US" sz="2400">
                <a:latin typeface="Times New Roman" pitchFamily="18" charset="0"/>
              </a:endParaRPr>
            </a:p>
          </p:txBody>
        </p:sp>
        <p:sp>
          <p:nvSpPr>
            <p:cNvPr id="1035" name="Line 9"/>
            <p:cNvSpPr>
              <a:spLocks noChangeShapeType="1"/>
            </p:cNvSpPr>
            <p:nvPr/>
          </p:nvSpPr>
          <p:spPr bwMode="auto">
            <a:xfrm>
              <a:off x="480" y="675"/>
              <a:ext cx="4848" cy="0"/>
            </a:xfrm>
            <a:prstGeom prst="line">
              <a:avLst/>
            </a:prstGeom>
            <a:noFill/>
            <a:ln w="38100">
              <a:solidFill>
                <a:schemeClr val="folHlink"/>
              </a:solidFill>
              <a:round/>
              <a:headEnd/>
              <a:tailEnd/>
            </a:ln>
            <a:effectLst/>
          </p:spPr>
          <p:txBody>
            <a:bodyPr/>
            <a:lstStyle/>
            <a:p>
              <a:pPr>
                <a:defRPr/>
              </a:pPr>
              <a:endParaRPr lang="ar-EG">
                <a:latin typeface="Arial" pitchFamily="34" charset="0"/>
              </a:endParaRPr>
            </a:p>
          </p:txBody>
        </p:sp>
      </p:grpSp>
      <p:pic>
        <p:nvPicPr>
          <p:cNvPr id="1032" name="Picture 10" descr="Creative Commons License">
            <a:hlinkClick r:id="rId13"/>
          </p:cNvPr>
          <p:cNvPicPr>
            <a:picLocks noChangeAspect="1" noChangeArrowheads="1"/>
          </p:cNvPicPr>
          <p:nvPr userDrawn="1"/>
        </p:nvPicPr>
        <p:blipFill>
          <a:blip r:embed="rId14" cstate="print"/>
          <a:srcRect/>
          <a:stretch>
            <a:fillRect/>
          </a:stretch>
        </p:blipFill>
        <p:spPr bwMode="auto">
          <a:xfrm>
            <a:off x="468313" y="6518275"/>
            <a:ext cx="838200" cy="295275"/>
          </a:xfrm>
          <a:prstGeom prst="rect">
            <a:avLst/>
          </a:prstGeom>
          <a:noFill/>
          <a:ln w="9525">
            <a:noFill/>
            <a:miter lim="800000"/>
            <a:headEnd/>
            <a:tailEnd/>
          </a:ln>
        </p:spPr>
      </p:pic>
      <p:sp>
        <p:nvSpPr>
          <p:cNvPr id="1033" name="Rectangle 11"/>
          <p:cNvSpPr>
            <a:spLocks noChangeArrowheads="1"/>
          </p:cNvSpPr>
          <p:nvPr userDrawn="1"/>
        </p:nvSpPr>
        <p:spPr bwMode="auto">
          <a:xfrm>
            <a:off x="1547813" y="6518275"/>
            <a:ext cx="7200900" cy="274638"/>
          </a:xfrm>
          <a:prstGeom prst="rect">
            <a:avLst/>
          </a:prstGeom>
          <a:noFill/>
          <a:ln w="9525">
            <a:noFill/>
            <a:miter lim="800000"/>
            <a:headEnd/>
            <a:tailEnd/>
          </a:ln>
          <a:effectLst/>
        </p:spPr>
        <p:txBody>
          <a:bodyPr anchor="ctr">
            <a:spAutoFit/>
          </a:bodyPr>
          <a:lstStyle/>
          <a:p>
            <a:pPr>
              <a:defRPr/>
            </a:pPr>
            <a:r>
              <a:rPr lang="en-GB" sz="1200">
                <a:latin typeface="Arial" pitchFamily="34" charset="0"/>
              </a:rPr>
              <a:t>FatMax 2007. Licensed under a </a:t>
            </a:r>
            <a:r>
              <a:rPr lang="en-GB" sz="1200">
                <a:latin typeface="Arial" pitchFamily="34" charset="0"/>
                <a:hlinkClick r:id="rId13"/>
              </a:rPr>
              <a:t>Creative Commons Attribution-NonCommercial-ShareAlike 2.5 License</a:t>
            </a:r>
            <a:r>
              <a:rPr lang="en-GB" sz="1200">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03350" y="3357563"/>
            <a:ext cx="6337300" cy="2266950"/>
          </a:xfrm>
        </p:spPr>
        <p:txBody>
          <a:bodyPr/>
          <a:lstStyle/>
          <a:p>
            <a:r>
              <a:rPr lang="en-US" sz="3600" i="0" dirty="0" smtClean="0"/>
              <a:t>Choosing Interaction Elements:</a:t>
            </a:r>
            <a:br>
              <a:rPr lang="en-US" sz="3600" i="0" dirty="0" smtClean="0"/>
            </a:br>
            <a:r>
              <a:rPr lang="en-US" sz="3600" i="0" dirty="0" smtClean="0"/>
              <a:t>Software Components</a:t>
            </a:r>
            <a:r>
              <a:rPr lang="de-DE" i="0" dirty="0" smtClean="0"/>
              <a:t/>
            </a:r>
            <a:br>
              <a:rPr lang="de-DE" i="0" dirty="0" smtClean="0"/>
            </a:br>
            <a:r>
              <a:rPr lang="de-DE" i="0" dirty="0" smtClean="0"/>
              <a:t>Lecture 6 </a:t>
            </a:r>
            <a:endParaRPr lang="en-GB" i="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EXERCISE</a:t>
            </a:r>
            <a:endParaRPr lang="en-GB" dirty="0" smtClean="0"/>
          </a:p>
        </p:txBody>
      </p:sp>
      <p:pic>
        <p:nvPicPr>
          <p:cNvPr id="2" name="Picture 2"/>
          <p:cNvPicPr>
            <a:picLocks noChangeAspect="1" noChangeArrowheads="1"/>
          </p:cNvPicPr>
          <p:nvPr/>
        </p:nvPicPr>
        <p:blipFill>
          <a:blip r:embed="rId2" cstate="print"/>
          <a:srcRect/>
          <a:stretch>
            <a:fillRect/>
          </a:stretch>
        </p:blipFill>
        <p:spPr bwMode="auto">
          <a:xfrm>
            <a:off x="6156176" y="1052736"/>
            <a:ext cx="2390775" cy="5172075"/>
          </a:xfrm>
          <a:prstGeom prst="rect">
            <a:avLst/>
          </a:prstGeom>
          <a:noFill/>
          <a:ln w="9525">
            <a:noFill/>
            <a:miter lim="800000"/>
            <a:headEnd/>
            <a:tailEnd/>
          </a:ln>
        </p:spPr>
      </p:pic>
      <p:sp>
        <p:nvSpPr>
          <p:cNvPr id="7" name="Rectangle 6"/>
          <p:cNvSpPr/>
          <p:nvPr/>
        </p:nvSpPr>
        <p:spPr>
          <a:xfrm>
            <a:off x="467544" y="1412776"/>
            <a:ext cx="5472608" cy="4524315"/>
          </a:xfrm>
          <a:prstGeom prst="rect">
            <a:avLst/>
          </a:prstGeom>
        </p:spPr>
        <p:txBody>
          <a:bodyPr wrap="square">
            <a:spAutoFit/>
          </a:bodyPr>
          <a:lstStyle/>
          <a:p>
            <a:pPr algn="just">
              <a:buClr>
                <a:srgbClr val="FF0000"/>
              </a:buClr>
              <a:buSzPct val="150000"/>
            </a:pPr>
            <a:r>
              <a:rPr lang="en-US" b="1" dirty="0" smtClean="0">
                <a:solidFill>
                  <a:srgbClr val="FF0000"/>
                </a:solidFill>
              </a:rPr>
              <a:t>Look at the color chips in this Figure for a moment, and then write down a positive connotation and a negative connotation for each one. </a:t>
            </a:r>
          </a:p>
          <a:p>
            <a:pPr>
              <a:buClr>
                <a:srgbClr val="FF0000"/>
              </a:buClr>
              <a:buSzPct val="150000"/>
            </a:pPr>
            <a:endParaRPr lang="en-US" dirty="0" smtClean="0"/>
          </a:p>
          <a:p>
            <a:pPr>
              <a:buClr>
                <a:srgbClr val="FF0000"/>
              </a:buClr>
              <a:buSzPct val="150000"/>
            </a:pPr>
            <a:r>
              <a:rPr lang="en-US" b="1" dirty="0" smtClean="0"/>
              <a:t>Reactions to colors are:</a:t>
            </a:r>
          </a:p>
          <a:p>
            <a:pPr>
              <a:buClr>
                <a:srgbClr val="FF0000"/>
              </a:buClr>
              <a:buSzPct val="150000"/>
            </a:pPr>
            <a:endParaRPr lang="en-US" b="1" dirty="0" smtClean="0"/>
          </a:p>
          <a:p>
            <a:pPr marL="225425" indent="-225425">
              <a:buClr>
                <a:srgbClr val="FF0000"/>
              </a:buClr>
              <a:buSzPct val="150000"/>
              <a:buFont typeface="Arial" pitchFamily="34" charset="0"/>
              <a:buChar char="•"/>
            </a:pPr>
            <a:r>
              <a:rPr lang="en-US" b="1" dirty="0" smtClean="0">
                <a:solidFill>
                  <a:srgbClr val="0070C0"/>
                </a:solidFill>
              </a:rPr>
              <a:t>Partly personal</a:t>
            </a:r>
            <a:r>
              <a:rPr lang="en-US" dirty="0" smtClean="0"/>
              <a:t>, due to associations that we have each created from childhood.</a:t>
            </a:r>
          </a:p>
          <a:p>
            <a:pPr marL="225425" indent="-225425">
              <a:buClr>
                <a:srgbClr val="FF0000"/>
              </a:buClr>
              <a:buSzPct val="150000"/>
              <a:buFont typeface="Arial" pitchFamily="34" charset="0"/>
              <a:buChar char="•"/>
            </a:pPr>
            <a:endParaRPr lang="en-US" dirty="0" smtClean="0"/>
          </a:p>
          <a:p>
            <a:pPr marL="225425" indent="-225425">
              <a:buClr>
                <a:srgbClr val="FF0000"/>
              </a:buClr>
              <a:buSzPct val="150000"/>
              <a:buFont typeface="Arial" pitchFamily="34" charset="0"/>
              <a:buChar char="•"/>
            </a:pPr>
            <a:r>
              <a:rPr lang="en-US" b="1" dirty="0" smtClean="0">
                <a:solidFill>
                  <a:srgbClr val="0070C0"/>
                </a:solidFill>
              </a:rPr>
              <a:t>Partly cultural</a:t>
            </a:r>
            <a:r>
              <a:rPr lang="en-US" dirty="0" smtClean="0"/>
              <a:t>, due to the way that colors are used in our surroundings.</a:t>
            </a:r>
          </a:p>
          <a:p>
            <a:pPr marL="225425" indent="-225425">
              <a:buClr>
                <a:srgbClr val="FF0000"/>
              </a:buClr>
              <a:buSzPct val="150000"/>
              <a:buFont typeface="Arial" pitchFamily="34" charset="0"/>
              <a:buChar char="•"/>
            </a:pPr>
            <a:endParaRPr lang="en-US" dirty="0" smtClean="0"/>
          </a:p>
          <a:p>
            <a:pPr marL="225425" indent="-225425">
              <a:buClr>
                <a:srgbClr val="FF0000"/>
              </a:buClr>
              <a:buSzPct val="150000"/>
              <a:buFont typeface="Arial" pitchFamily="34" charset="0"/>
              <a:buChar char="•"/>
            </a:pPr>
            <a:r>
              <a:rPr lang="en-US" b="1" dirty="0" smtClean="0">
                <a:solidFill>
                  <a:srgbClr val="0070C0"/>
                </a:solidFill>
              </a:rPr>
              <a:t>Partly contextual</a:t>
            </a:r>
            <a:r>
              <a:rPr lang="en-US" dirty="0" smtClean="0"/>
              <a:t>, inherited from the way the color is used in a specific object.</a:t>
            </a:r>
          </a:p>
          <a:p>
            <a:pPr>
              <a:buClr>
                <a:srgbClr val="FF0000"/>
              </a:buClr>
              <a:buSzPct val="150000"/>
            </a:pPr>
            <a:endParaRPr lang="ar-E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096280" cy="1143000"/>
          </a:xfrm>
        </p:spPr>
        <p:txBody>
          <a:bodyPr/>
          <a:lstStyle/>
          <a:p>
            <a:pPr eaLnBrk="1" hangingPunct="1"/>
            <a:r>
              <a:rPr lang="en-US" dirty="0" smtClean="0"/>
              <a:t>Connotations of Different Colors</a:t>
            </a:r>
            <a:endParaRPr lang="en-GB" dirty="0" smtClean="0"/>
          </a:p>
        </p:txBody>
      </p:sp>
      <p:pic>
        <p:nvPicPr>
          <p:cNvPr id="6146" name="Picture 2"/>
          <p:cNvPicPr>
            <a:picLocks noChangeAspect="1" noChangeArrowheads="1"/>
          </p:cNvPicPr>
          <p:nvPr/>
        </p:nvPicPr>
        <p:blipFill>
          <a:blip r:embed="rId2" cstate="print"/>
          <a:srcRect/>
          <a:stretch>
            <a:fillRect/>
          </a:stretch>
        </p:blipFill>
        <p:spPr bwMode="auto">
          <a:xfrm>
            <a:off x="863209" y="1339739"/>
            <a:ext cx="7459192" cy="303311"/>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33472" y="1643049"/>
            <a:ext cx="7488999" cy="3071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096280" cy="1143000"/>
          </a:xfrm>
        </p:spPr>
        <p:txBody>
          <a:bodyPr/>
          <a:lstStyle/>
          <a:p>
            <a:pPr eaLnBrk="1" hangingPunct="1"/>
            <a:r>
              <a:rPr lang="en-US" dirty="0" smtClean="0"/>
              <a:t>Connotations of Different Colors</a:t>
            </a:r>
            <a:endParaRPr lang="en-GB" dirty="0" smtClean="0"/>
          </a:p>
        </p:txBody>
      </p:sp>
      <p:pic>
        <p:nvPicPr>
          <p:cNvPr id="6146" name="Picture 2"/>
          <p:cNvPicPr>
            <a:picLocks noChangeAspect="1" noChangeArrowheads="1"/>
          </p:cNvPicPr>
          <p:nvPr/>
        </p:nvPicPr>
        <p:blipFill>
          <a:blip r:embed="rId2" cstate="print"/>
          <a:srcRect/>
          <a:stretch>
            <a:fillRect/>
          </a:stretch>
        </p:blipFill>
        <p:spPr bwMode="auto">
          <a:xfrm>
            <a:off x="863209" y="1339739"/>
            <a:ext cx="7459192" cy="30331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863209" y="1652550"/>
            <a:ext cx="7503934" cy="41339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096280" cy="1143000"/>
          </a:xfrm>
        </p:spPr>
        <p:txBody>
          <a:bodyPr/>
          <a:lstStyle/>
          <a:p>
            <a:pPr eaLnBrk="1" hangingPunct="1"/>
            <a:r>
              <a:rPr lang="en-US" b="1" dirty="0" smtClean="0"/>
              <a:t>How to Use Color Effectively</a:t>
            </a:r>
            <a:endParaRPr lang="en-GB" dirty="0" smtClean="0"/>
          </a:p>
        </p:txBody>
      </p:sp>
      <p:pic>
        <p:nvPicPr>
          <p:cNvPr id="8194" name="Picture 2"/>
          <p:cNvPicPr>
            <a:picLocks noChangeAspect="1" noChangeArrowheads="1"/>
          </p:cNvPicPr>
          <p:nvPr/>
        </p:nvPicPr>
        <p:blipFill>
          <a:blip r:embed="rId2" cstate="print"/>
          <a:srcRect/>
          <a:stretch>
            <a:fillRect/>
          </a:stretch>
        </p:blipFill>
        <p:spPr bwMode="auto">
          <a:xfrm>
            <a:off x="785786" y="1142983"/>
            <a:ext cx="7500990" cy="508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096280" cy="1143000"/>
          </a:xfrm>
        </p:spPr>
        <p:txBody>
          <a:bodyPr/>
          <a:lstStyle/>
          <a:p>
            <a:pPr eaLnBrk="1" hangingPunct="1"/>
            <a:r>
              <a:rPr lang="en-US" b="1" dirty="0" smtClean="0"/>
              <a:t>How to Use Color Effectively</a:t>
            </a:r>
            <a:endParaRPr lang="en-GB" dirty="0" smtClean="0"/>
          </a:p>
        </p:txBody>
      </p:sp>
      <p:sp>
        <p:nvSpPr>
          <p:cNvPr id="4" name="Rectangle 3"/>
          <p:cNvSpPr/>
          <p:nvPr/>
        </p:nvSpPr>
        <p:spPr>
          <a:xfrm>
            <a:off x="755576" y="1340768"/>
            <a:ext cx="5328592" cy="3970318"/>
          </a:xfrm>
          <a:prstGeom prst="rect">
            <a:avLst/>
          </a:prstGeom>
        </p:spPr>
        <p:txBody>
          <a:bodyPr wrap="square">
            <a:spAutoFit/>
          </a:bodyPr>
          <a:lstStyle/>
          <a:p>
            <a:pPr algn="just">
              <a:buClr>
                <a:srgbClr val="FF0000"/>
              </a:buClr>
              <a:buSzPct val="150000"/>
            </a:pPr>
            <a:r>
              <a:rPr lang="en-US" b="1" dirty="0" smtClean="0"/>
              <a:t>An important factor when you use several colors is the intrinsic brightness of each, such that</a:t>
            </a:r>
            <a:r>
              <a:rPr lang="ar-EG" b="1" dirty="0" smtClean="0"/>
              <a:t>: </a:t>
            </a:r>
            <a:endParaRPr lang="en-US" b="1" dirty="0" smtClean="0"/>
          </a:p>
          <a:p>
            <a:pPr algn="just">
              <a:buClr>
                <a:srgbClr val="FF0000"/>
              </a:buClr>
              <a:buSzPct val="150000"/>
            </a:pPr>
            <a:endParaRPr lang="en-US" dirty="0" smtClean="0"/>
          </a:p>
          <a:p>
            <a:pPr marL="166688" indent="-166688" algn="just">
              <a:buClr>
                <a:srgbClr val="FF0000"/>
              </a:buClr>
              <a:buSzPct val="150000"/>
              <a:buFont typeface="Arial" pitchFamily="34" charset="0"/>
              <a:buChar char="•"/>
            </a:pPr>
            <a:r>
              <a:rPr lang="en-US" dirty="0" smtClean="0"/>
              <a:t>For legible text, there needs to be sufficient contrast between the brightness of the background and foreground colors.</a:t>
            </a:r>
          </a:p>
          <a:p>
            <a:pPr marL="166688" indent="-166688" algn="just">
              <a:buClr>
                <a:srgbClr val="FF0000"/>
              </a:buClr>
              <a:buSzPct val="150000"/>
            </a:pPr>
            <a:endParaRPr lang="en-US" dirty="0" smtClean="0"/>
          </a:p>
          <a:p>
            <a:pPr marL="166688" indent="-166688" algn="just">
              <a:buClr>
                <a:srgbClr val="FF0000"/>
              </a:buClr>
              <a:buSzPct val="150000"/>
              <a:buFont typeface="Arial" pitchFamily="34" charset="0"/>
              <a:buChar char="•"/>
            </a:pPr>
            <a:r>
              <a:rPr lang="en-US" dirty="0" smtClean="0"/>
              <a:t>You should be careful when using bright colors, such as white or bright yellow, for large areas of the screen</a:t>
            </a:r>
          </a:p>
          <a:p>
            <a:pPr marL="166688" indent="-166688" algn="just">
              <a:buClr>
                <a:srgbClr val="FF0000"/>
              </a:buClr>
              <a:buSzPct val="150000"/>
            </a:pPr>
            <a:endParaRPr lang="en-US" dirty="0" smtClean="0"/>
          </a:p>
          <a:p>
            <a:pPr marL="166688" indent="-166688" algn="just">
              <a:buClr>
                <a:srgbClr val="FF0000"/>
              </a:buClr>
              <a:buSzPct val="150000"/>
              <a:buFont typeface="Arial" pitchFamily="34" charset="0"/>
              <a:buChar char="•"/>
            </a:pPr>
            <a:r>
              <a:rPr lang="en-US" dirty="0" smtClean="0"/>
              <a:t>Contrasts in the brightness should not be too extreme, as this may lead to a blurring.</a:t>
            </a:r>
            <a:endParaRPr lang="ar-EG" dirty="0"/>
          </a:p>
        </p:txBody>
      </p:sp>
      <p:pic>
        <p:nvPicPr>
          <p:cNvPr id="9218" name="Picture 2"/>
          <p:cNvPicPr>
            <a:picLocks noChangeAspect="1" noChangeArrowheads="1"/>
          </p:cNvPicPr>
          <p:nvPr/>
        </p:nvPicPr>
        <p:blipFill>
          <a:blip r:embed="rId2" cstate="print"/>
          <a:srcRect/>
          <a:stretch>
            <a:fillRect/>
          </a:stretch>
        </p:blipFill>
        <p:spPr bwMode="auto">
          <a:xfrm>
            <a:off x="6228184" y="1196752"/>
            <a:ext cx="22764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142900"/>
            <a:ext cx="7953404" cy="1143000"/>
          </a:xfrm>
        </p:spPr>
        <p:txBody>
          <a:bodyPr/>
          <a:lstStyle/>
          <a:p>
            <a:pPr eaLnBrk="1" hangingPunct="1"/>
            <a:r>
              <a:rPr lang="en-US" b="1" dirty="0" smtClean="0"/>
              <a:t>Intrinsic brightness </a:t>
            </a:r>
            <a:endParaRPr lang="en-GB" dirty="0" smtClean="0"/>
          </a:p>
        </p:txBody>
      </p:sp>
      <p:pic>
        <p:nvPicPr>
          <p:cNvPr id="10242" name="Picture 2"/>
          <p:cNvPicPr>
            <a:picLocks noChangeAspect="1" noChangeArrowheads="1"/>
          </p:cNvPicPr>
          <p:nvPr/>
        </p:nvPicPr>
        <p:blipFill>
          <a:blip r:embed="rId2" cstate="print"/>
          <a:srcRect/>
          <a:stretch>
            <a:fillRect/>
          </a:stretch>
        </p:blipFill>
        <p:spPr bwMode="auto">
          <a:xfrm>
            <a:off x="1142976" y="1142984"/>
            <a:ext cx="6572296" cy="5094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142900"/>
            <a:ext cx="7953404" cy="1143000"/>
          </a:xfrm>
        </p:spPr>
        <p:txBody>
          <a:bodyPr/>
          <a:lstStyle/>
          <a:p>
            <a:pPr eaLnBrk="1" hangingPunct="1"/>
            <a:r>
              <a:rPr lang="en-US" b="1" dirty="0" smtClean="0"/>
              <a:t>Color to Represent Information</a:t>
            </a:r>
            <a:endParaRPr lang="en-GB" dirty="0" smtClean="0"/>
          </a:p>
        </p:txBody>
      </p:sp>
      <p:pic>
        <p:nvPicPr>
          <p:cNvPr id="11266" name="Picture 2"/>
          <p:cNvPicPr>
            <a:picLocks noChangeAspect="1" noChangeArrowheads="1"/>
          </p:cNvPicPr>
          <p:nvPr/>
        </p:nvPicPr>
        <p:blipFill>
          <a:blip r:embed="rId2" cstate="print"/>
          <a:srcRect/>
          <a:stretch>
            <a:fillRect/>
          </a:stretch>
        </p:blipFill>
        <p:spPr bwMode="auto">
          <a:xfrm>
            <a:off x="719951" y="1340767"/>
            <a:ext cx="7674076" cy="320593"/>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731825" y="1665183"/>
            <a:ext cx="7660351" cy="4014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142900"/>
            <a:ext cx="7953404" cy="1143000"/>
          </a:xfrm>
        </p:spPr>
        <p:txBody>
          <a:bodyPr/>
          <a:lstStyle/>
          <a:p>
            <a:pPr eaLnBrk="1" hangingPunct="1"/>
            <a:r>
              <a:rPr lang="en-US" b="1" dirty="0" smtClean="0"/>
              <a:t>Color to Represent Information</a:t>
            </a:r>
            <a:endParaRPr lang="en-GB" dirty="0" smtClean="0"/>
          </a:p>
        </p:txBody>
      </p:sp>
      <p:pic>
        <p:nvPicPr>
          <p:cNvPr id="11266" name="Picture 2"/>
          <p:cNvPicPr>
            <a:picLocks noChangeAspect="1" noChangeArrowheads="1"/>
          </p:cNvPicPr>
          <p:nvPr/>
        </p:nvPicPr>
        <p:blipFill>
          <a:blip r:embed="rId2" cstate="print"/>
          <a:srcRect/>
          <a:stretch>
            <a:fillRect/>
          </a:stretch>
        </p:blipFill>
        <p:spPr bwMode="auto">
          <a:xfrm>
            <a:off x="719951" y="1340767"/>
            <a:ext cx="7674076" cy="320593"/>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714347" y="1655112"/>
            <a:ext cx="7750989" cy="2988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096280" cy="1143000"/>
          </a:xfrm>
        </p:spPr>
        <p:txBody>
          <a:bodyPr/>
          <a:lstStyle/>
          <a:p>
            <a:pPr eaLnBrk="1" hangingPunct="1"/>
            <a:r>
              <a:rPr lang="en-US" b="1" dirty="0" smtClean="0"/>
              <a:t>Images</a:t>
            </a:r>
            <a:endParaRPr lang="en-GB" dirty="0" smtClean="0"/>
          </a:p>
        </p:txBody>
      </p:sp>
      <p:sp>
        <p:nvSpPr>
          <p:cNvPr id="10" name="Rectangle 9"/>
          <p:cNvSpPr/>
          <p:nvPr/>
        </p:nvSpPr>
        <p:spPr>
          <a:xfrm>
            <a:off x="5143504" y="2357430"/>
            <a:ext cx="928694" cy="857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9552" y="1166843"/>
            <a:ext cx="7920880" cy="3693319"/>
          </a:xfrm>
          <a:prstGeom prst="rect">
            <a:avLst/>
          </a:prstGeom>
        </p:spPr>
        <p:txBody>
          <a:bodyPr wrap="square">
            <a:spAutoFit/>
          </a:bodyPr>
          <a:lstStyle/>
          <a:p>
            <a:pPr algn="just">
              <a:buClr>
                <a:srgbClr val="FF0000"/>
              </a:buClr>
              <a:buSzPct val="150000"/>
            </a:pPr>
            <a:r>
              <a:rPr lang="en-US" b="1" dirty="0" smtClean="0"/>
              <a:t>We can use images in several ways:</a:t>
            </a:r>
          </a:p>
          <a:p>
            <a:pPr algn="just">
              <a:buClr>
                <a:srgbClr val="FF0000"/>
              </a:buClr>
              <a:buSzPct val="150000"/>
            </a:pPr>
            <a:endParaRPr lang="en-US" dirty="0" smtClean="0"/>
          </a:p>
          <a:p>
            <a:pPr marL="225425" indent="-225425" algn="just">
              <a:buClr>
                <a:srgbClr val="FF0000"/>
              </a:buClr>
              <a:buSzPct val="150000"/>
              <a:buFont typeface="Arial" pitchFamily="34" charset="0"/>
              <a:buChar char="•"/>
            </a:pPr>
            <a:r>
              <a:rPr lang="en-US" b="1" dirty="0" smtClean="0">
                <a:solidFill>
                  <a:srgbClr val="0070C0"/>
                </a:solidFill>
              </a:rPr>
              <a:t>To motivate </a:t>
            </a:r>
            <a:r>
              <a:rPr lang="en-US" dirty="0" smtClean="0"/>
              <a:t>to attract the attention of the user, to amuse, and to persuade. These uses are particularly important in advertising and marketing.</a:t>
            </a:r>
          </a:p>
          <a:p>
            <a:pPr algn="just">
              <a:buClr>
                <a:srgbClr val="FF0000"/>
              </a:buClr>
              <a:buSzPct val="150000"/>
            </a:pPr>
            <a:endParaRPr lang="en-US" dirty="0" smtClean="0"/>
          </a:p>
          <a:p>
            <a:pPr algn="just">
              <a:buClr>
                <a:srgbClr val="FF0000"/>
              </a:buClr>
              <a:buSzPct val="150000"/>
              <a:buFont typeface="Arial" pitchFamily="34" charset="0"/>
              <a:buChar char="•"/>
            </a:pPr>
            <a:r>
              <a:rPr lang="en-US" dirty="0" smtClean="0"/>
              <a:t>  </a:t>
            </a:r>
            <a:r>
              <a:rPr lang="en-US" b="1" dirty="0" smtClean="0">
                <a:solidFill>
                  <a:srgbClr val="0070C0"/>
                </a:solidFill>
              </a:rPr>
              <a:t>To communicate </a:t>
            </a:r>
            <a:r>
              <a:rPr lang="en-US" dirty="0" smtClean="0"/>
              <a:t>information, especially spatial information. </a:t>
            </a:r>
          </a:p>
          <a:p>
            <a:pPr algn="just">
              <a:buClr>
                <a:srgbClr val="FF0000"/>
              </a:buClr>
              <a:buSzPct val="150000"/>
            </a:pPr>
            <a:endParaRPr lang="en-US" dirty="0" smtClean="0"/>
          </a:p>
          <a:p>
            <a:pPr marL="225425" indent="-225425" algn="just">
              <a:buClr>
                <a:srgbClr val="FF0000"/>
              </a:buClr>
              <a:buSzPct val="150000"/>
              <a:buFont typeface="Arial" pitchFamily="34" charset="0"/>
              <a:buChar char="•"/>
            </a:pPr>
            <a:r>
              <a:rPr lang="en-US" b="1" dirty="0" smtClean="0">
                <a:solidFill>
                  <a:srgbClr val="0070C0"/>
                </a:solidFill>
              </a:rPr>
              <a:t>To help overcome language barriers</a:t>
            </a:r>
            <a:r>
              <a:rPr lang="en-US" dirty="0" smtClean="0"/>
              <a:t>. This approach is widely used in instruction manuals for consumer items.</a:t>
            </a:r>
          </a:p>
          <a:p>
            <a:pPr algn="just">
              <a:buClr>
                <a:srgbClr val="FF0000"/>
              </a:buClr>
              <a:buSzPct val="150000"/>
            </a:pPr>
            <a:endParaRPr lang="en-US" dirty="0" smtClean="0"/>
          </a:p>
          <a:p>
            <a:pPr algn="just">
              <a:buClr>
                <a:srgbClr val="FF0000"/>
              </a:buClr>
              <a:buSzPct val="150000"/>
              <a:buFont typeface="Arial" pitchFamily="34" charset="0"/>
              <a:buChar char="•"/>
            </a:pPr>
            <a:r>
              <a:rPr lang="en-US" b="1" dirty="0" smtClean="0">
                <a:solidFill>
                  <a:srgbClr val="0070C0"/>
                </a:solidFill>
              </a:rPr>
              <a:t>  To support interaction</a:t>
            </a:r>
            <a:r>
              <a:rPr lang="en-US" dirty="0" smtClean="0"/>
              <a:t>. Examples include screen metaphors and icons.</a:t>
            </a:r>
          </a:p>
          <a:p>
            <a:pPr algn="just">
              <a:buClr>
                <a:srgbClr val="FF0000"/>
              </a:buClr>
              <a:buSzPct val="150000"/>
            </a:pPr>
            <a:endParaRPr lang="ar-E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215370" cy="1143000"/>
          </a:xfrm>
        </p:spPr>
        <p:txBody>
          <a:bodyPr/>
          <a:lstStyle/>
          <a:p>
            <a:pPr eaLnBrk="1" hangingPunct="1"/>
            <a:r>
              <a:rPr lang="en-US" sz="2800" b="1" dirty="0" smtClean="0"/>
              <a:t>Using Images Effectively</a:t>
            </a:r>
            <a:endParaRPr lang="en-GB" sz="2800" dirty="0" smtClean="0"/>
          </a:p>
        </p:txBody>
      </p:sp>
      <p:sp>
        <p:nvSpPr>
          <p:cNvPr id="7" name="Rectangle 6"/>
          <p:cNvSpPr/>
          <p:nvPr/>
        </p:nvSpPr>
        <p:spPr>
          <a:xfrm>
            <a:off x="683568" y="1268760"/>
            <a:ext cx="7920880" cy="2585323"/>
          </a:xfrm>
          <a:prstGeom prst="rect">
            <a:avLst/>
          </a:prstGeom>
        </p:spPr>
        <p:txBody>
          <a:bodyPr wrap="square">
            <a:spAutoFit/>
          </a:bodyPr>
          <a:lstStyle/>
          <a:p>
            <a:pPr algn="just">
              <a:buClr>
                <a:srgbClr val="FF0000"/>
              </a:buClr>
              <a:buSzPct val="150000"/>
            </a:pPr>
            <a:r>
              <a:rPr lang="en-US" b="1" dirty="0" smtClean="0"/>
              <a:t>The following are the main types of images:</a:t>
            </a:r>
          </a:p>
          <a:p>
            <a:pPr algn="just">
              <a:buClr>
                <a:srgbClr val="FF0000"/>
              </a:buClr>
              <a:buSzPct val="150000"/>
            </a:pPr>
            <a:endParaRPr lang="en-US" dirty="0" smtClean="0"/>
          </a:p>
          <a:p>
            <a:pPr algn="just">
              <a:buClr>
                <a:srgbClr val="FF0000"/>
              </a:buClr>
              <a:buSzPct val="150000"/>
              <a:buFont typeface="Arial" pitchFamily="34" charset="0"/>
              <a:buChar char="•"/>
            </a:pPr>
            <a:r>
              <a:rPr lang="en-US" dirty="0" smtClean="0"/>
              <a:t> </a:t>
            </a:r>
            <a:r>
              <a:rPr lang="en-US" b="1" dirty="0" smtClean="0">
                <a:solidFill>
                  <a:srgbClr val="0070C0"/>
                </a:solidFill>
              </a:rPr>
              <a:t> Pictures</a:t>
            </a:r>
            <a:r>
              <a:rPr lang="en-US" dirty="0" smtClean="0"/>
              <a:t>. These include photographs, drawings, and cartoons.</a:t>
            </a:r>
          </a:p>
          <a:p>
            <a:pPr algn="just">
              <a:buClr>
                <a:srgbClr val="FF0000"/>
              </a:buClr>
              <a:buSzPct val="150000"/>
              <a:buFont typeface="Arial" pitchFamily="34" charset="0"/>
              <a:buChar char="•"/>
            </a:pPr>
            <a:endParaRPr lang="en-US" dirty="0" smtClean="0"/>
          </a:p>
          <a:p>
            <a:pPr marL="225425" indent="-225425" algn="just">
              <a:buClr>
                <a:srgbClr val="FF0000"/>
              </a:buClr>
              <a:buSzPct val="150000"/>
              <a:buFont typeface="Arial" pitchFamily="34" charset="0"/>
              <a:buChar char="•"/>
            </a:pPr>
            <a:r>
              <a:rPr lang="en-US" b="1" dirty="0" smtClean="0">
                <a:solidFill>
                  <a:srgbClr val="0070C0"/>
                </a:solidFill>
              </a:rPr>
              <a:t>Diagrams</a:t>
            </a:r>
            <a:r>
              <a:rPr lang="en-US" dirty="0" smtClean="0"/>
              <a:t>. These include maps and other representations of relationships between objects, such as family trees and Venn diagrams.</a:t>
            </a:r>
          </a:p>
          <a:p>
            <a:pPr algn="just">
              <a:buClr>
                <a:srgbClr val="FF0000"/>
              </a:buClr>
              <a:buSzPct val="150000"/>
            </a:pPr>
            <a:endParaRPr lang="en-US" dirty="0" smtClean="0"/>
          </a:p>
          <a:p>
            <a:pPr marL="166688" indent="-166688" algn="just">
              <a:buClr>
                <a:srgbClr val="FF0000"/>
              </a:buClr>
              <a:buSzPct val="150000"/>
              <a:buFont typeface="Arial" pitchFamily="34" charset="0"/>
              <a:buChar char="•"/>
            </a:pPr>
            <a:r>
              <a:rPr lang="en-US" b="1" dirty="0" smtClean="0">
                <a:solidFill>
                  <a:srgbClr val="0070C0"/>
                </a:solidFill>
              </a:rPr>
              <a:t>Graphs and charts</a:t>
            </a:r>
            <a:r>
              <a:rPr lang="en-US" dirty="0" smtClean="0"/>
              <a:t>. These are visual representations of numbers. Thus, they include pie charts, histograms, line charts, and bar charts.</a:t>
            </a:r>
            <a:endParaRPr lang="ar-E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Introduction</a:t>
            </a:r>
            <a:endParaRPr lang="en-GB" b="1" dirty="0" smtClean="0"/>
          </a:p>
        </p:txBody>
      </p:sp>
      <p:sp>
        <p:nvSpPr>
          <p:cNvPr id="5123" name="Rectangle 3"/>
          <p:cNvSpPr>
            <a:spLocks noGrp="1" noChangeArrowheads="1"/>
          </p:cNvSpPr>
          <p:nvPr>
            <p:ph type="body" idx="1"/>
          </p:nvPr>
        </p:nvSpPr>
        <p:spPr>
          <a:xfrm>
            <a:off x="762000" y="1214422"/>
            <a:ext cx="7696200" cy="5072098"/>
          </a:xfrm>
        </p:spPr>
        <p:txBody>
          <a:bodyPr/>
          <a:lstStyle/>
          <a:p>
            <a:pPr>
              <a:buClr>
                <a:srgbClr val="FF0000"/>
              </a:buClr>
              <a:buNone/>
            </a:pPr>
            <a:r>
              <a:rPr lang="en-US" sz="1800" b="1" dirty="0" smtClean="0"/>
              <a:t>We concentrate on the following software components:</a:t>
            </a:r>
          </a:p>
          <a:p>
            <a:pPr>
              <a:buClr>
                <a:srgbClr val="FF0000"/>
              </a:buClr>
              <a:buNone/>
            </a:pPr>
            <a:endParaRPr lang="en-US" sz="1800" dirty="0" smtClean="0"/>
          </a:p>
          <a:p>
            <a:pPr>
              <a:buClr>
                <a:srgbClr val="FF0000"/>
              </a:buClr>
            </a:pPr>
            <a:r>
              <a:rPr lang="en-US" sz="1800" b="1" dirty="0" smtClean="0">
                <a:solidFill>
                  <a:srgbClr val="0070C0"/>
                </a:solidFill>
              </a:rPr>
              <a:t>Text. </a:t>
            </a:r>
            <a:r>
              <a:rPr lang="en-US" sz="1800" dirty="0" smtClean="0"/>
              <a:t>How can we ensure that the text is legible? Which font should we use? </a:t>
            </a:r>
          </a:p>
          <a:p>
            <a:pPr>
              <a:buClr>
                <a:srgbClr val="FF0000"/>
              </a:buClr>
            </a:pPr>
            <a:endParaRPr lang="en-US" sz="1800" dirty="0" smtClean="0"/>
          </a:p>
          <a:p>
            <a:pPr>
              <a:buClr>
                <a:srgbClr val="FF0000"/>
              </a:buClr>
            </a:pPr>
            <a:r>
              <a:rPr lang="en-US" sz="1800" b="1" dirty="0" smtClean="0">
                <a:solidFill>
                  <a:srgbClr val="0070C0"/>
                </a:solidFill>
              </a:rPr>
              <a:t>Color. </a:t>
            </a:r>
            <a:r>
              <a:rPr lang="en-US" sz="1800" dirty="0" smtClean="0"/>
              <a:t>Which colors go well together? How should color be used to communicate information more effectively? How can we ensure that the colors we use have the correct connotations?</a:t>
            </a:r>
          </a:p>
          <a:p>
            <a:pPr>
              <a:buClr>
                <a:srgbClr val="FF0000"/>
              </a:buClr>
            </a:pPr>
            <a:endParaRPr lang="en-US" sz="1800" dirty="0" smtClean="0"/>
          </a:p>
          <a:p>
            <a:pPr>
              <a:buClr>
                <a:srgbClr val="FF0000"/>
              </a:buClr>
            </a:pPr>
            <a:r>
              <a:rPr lang="en-US" sz="1800" b="1" dirty="0" smtClean="0">
                <a:solidFill>
                  <a:srgbClr val="0070C0"/>
                </a:solidFill>
              </a:rPr>
              <a:t>Images. </a:t>
            </a:r>
            <a:r>
              <a:rPr lang="en-US" sz="1800" dirty="0" smtClean="0"/>
              <a:t>What are the different types of images? How do you choose the right one?</a:t>
            </a:r>
          </a:p>
          <a:p>
            <a:pPr>
              <a:buClr>
                <a:srgbClr val="FF0000"/>
              </a:buClr>
            </a:pPr>
            <a:endParaRPr lang="en-US" sz="1800" dirty="0" smtClean="0"/>
          </a:p>
          <a:p>
            <a:pPr>
              <a:buClr>
                <a:srgbClr val="FF0000"/>
              </a:buClr>
            </a:pPr>
            <a:r>
              <a:rPr lang="en-US" sz="1800" b="1" dirty="0" smtClean="0">
                <a:solidFill>
                  <a:srgbClr val="0070C0"/>
                </a:solidFill>
              </a:rPr>
              <a:t>Moving images. </a:t>
            </a:r>
            <a:r>
              <a:rPr lang="en-US" sz="1800" dirty="0" smtClean="0"/>
              <a:t>When is it useful to animate images? </a:t>
            </a:r>
          </a:p>
          <a:p>
            <a:pPr>
              <a:buClr>
                <a:srgbClr val="FF0000"/>
              </a:buClr>
            </a:pPr>
            <a:endParaRPr lang="en-US" sz="1800" dirty="0" smtClean="0"/>
          </a:p>
          <a:p>
            <a:pPr>
              <a:buClr>
                <a:srgbClr val="FF0000"/>
              </a:buClr>
            </a:pPr>
            <a:r>
              <a:rPr lang="en-US" sz="1800" b="1" dirty="0" smtClean="0">
                <a:solidFill>
                  <a:srgbClr val="0070C0"/>
                </a:solidFill>
              </a:rPr>
              <a:t>Sound. </a:t>
            </a:r>
            <a:r>
              <a:rPr lang="en-US" sz="1800" dirty="0" smtClean="0"/>
              <a:t>When can sound be useful? What are the different categories of sound and when should each be used?</a:t>
            </a:r>
            <a:endParaRPr lang="en-GB" sz="18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215370" cy="1143000"/>
          </a:xfrm>
        </p:spPr>
        <p:txBody>
          <a:bodyPr/>
          <a:lstStyle/>
          <a:p>
            <a:pPr eaLnBrk="1" hangingPunct="1"/>
            <a:r>
              <a:rPr lang="en-US" sz="2800" b="1" dirty="0" smtClean="0"/>
              <a:t>Using Images Effectively</a:t>
            </a:r>
            <a:endParaRPr lang="en-GB" sz="2800" dirty="0" smtClean="0"/>
          </a:p>
        </p:txBody>
      </p:sp>
      <p:sp>
        <p:nvSpPr>
          <p:cNvPr id="4" name="Rectangle 3"/>
          <p:cNvSpPr/>
          <p:nvPr/>
        </p:nvSpPr>
        <p:spPr>
          <a:xfrm>
            <a:off x="755576" y="1166843"/>
            <a:ext cx="7776864" cy="3693319"/>
          </a:xfrm>
          <a:prstGeom prst="rect">
            <a:avLst/>
          </a:prstGeom>
        </p:spPr>
        <p:txBody>
          <a:bodyPr wrap="square">
            <a:spAutoFit/>
          </a:bodyPr>
          <a:lstStyle/>
          <a:p>
            <a:pPr algn="just">
              <a:buClr>
                <a:srgbClr val="FF0000"/>
              </a:buClr>
              <a:buSzPct val="150000"/>
            </a:pPr>
            <a:r>
              <a:rPr lang="en-US" b="1" dirty="0" smtClean="0"/>
              <a:t>When you are considering using an image, you should remember the following points:</a:t>
            </a:r>
          </a:p>
          <a:p>
            <a:pPr algn="just">
              <a:buClr>
                <a:srgbClr val="FF0000"/>
              </a:buClr>
              <a:buSzPct val="150000"/>
            </a:pPr>
            <a:endParaRPr lang="en-US" dirty="0" smtClean="0"/>
          </a:p>
          <a:p>
            <a:pPr marL="225425" indent="-225425" algn="just">
              <a:buClr>
                <a:srgbClr val="FF0000"/>
              </a:buClr>
              <a:buSzPct val="150000"/>
              <a:buFont typeface="Arial" pitchFamily="34" charset="0"/>
              <a:buChar char="•"/>
            </a:pPr>
            <a:r>
              <a:rPr lang="en-US" dirty="0" smtClean="0"/>
              <a:t>Choose the most appropriate type of image (picture, diagram, or graph/chart), according to the information you need.</a:t>
            </a:r>
          </a:p>
          <a:p>
            <a:pPr algn="just">
              <a:buClr>
                <a:srgbClr val="FF0000"/>
              </a:buClr>
              <a:buSzPct val="150000"/>
            </a:pPr>
            <a:endParaRPr lang="en-US" dirty="0" smtClean="0"/>
          </a:p>
          <a:p>
            <a:pPr marL="225425" indent="-225425" algn="just">
              <a:buClr>
                <a:srgbClr val="FF0000"/>
              </a:buClr>
              <a:buSzPct val="150000"/>
              <a:buFont typeface="Arial" pitchFamily="34" charset="0"/>
              <a:buChar char="•"/>
            </a:pPr>
            <a:r>
              <a:rPr lang="en-US" dirty="0" smtClean="0"/>
              <a:t>Design the image so that it meets the requirements of the task as closely as possible. </a:t>
            </a:r>
          </a:p>
          <a:p>
            <a:pPr algn="just">
              <a:buClr>
                <a:srgbClr val="FF0000"/>
              </a:buClr>
              <a:buSzPct val="150000"/>
            </a:pPr>
            <a:endParaRPr lang="en-US" dirty="0" smtClean="0"/>
          </a:p>
          <a:p>
            <a:pPr marL="225425" indent="-225425" algn="just">
              <a:buClr>
                <a:srgbClr val="FF0000"/>
              </a:buClr>
              <a:buSzPct val="150000"/>
              <a:buFont typeface="Arial" pitchFamily="34" charset="0"/>
              <a:buChar char="•"/>
            </a:pPr>
            <a:r>
              <a:rPr lang="en-US" dirty="0" smtClean="0"/>
              <a:t>Follow any relevant conventions, Combining text and images can be particularly effective. </a:t>
            </a:r>
          </a:p>
          <a:p>
            <a:pPr algn="just">
              <a:buClr>
                <a:srgbClr val="FF0000"/>
              </a:buClr>
              <a:buSzPct val="150000"/>
            </a:pPr>
            <a:endParaRPr lang="en-US" dirty="0" smtClean="0"/>
          </a:p>
          <a:p>
            <a:pPr algn="just">
              <a:buClr>
                <a:srgbClr val="FF0000"/>
              </a:buClr>
              <a:buSzPct val="150000"/>
              <a:buFont typeface="Arial" pitchFamily="34" charset="0"/>
              <a:buChar char="•"/>
            </a:pPr>
            <a:r>
              <a:rPr lang="en-US" dirty="0" smtClean="0"/>
              <a:t>  Take the user’s screen resolution into account.</a:t>
            </a:r>
            <a:endParaRPr lang="ar-E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00034" y="-142900"/>
            <a:ext cx="8239156" cy="1143000"/>
          </a:xfrm>
        </p:spPr>
        <p:txBody>
          <a:bodyPr/>
          <a:lstStyle/>
          <a:p>
            <a:r>
              <a:rPr lang="en-US" sz="3200" b="1" dirty="0" smtClean="0"/>
              <a:t>Moving Images</a:t>
            </a:r>
            <a:endParaRPr lang="en-GB" sz="3000" dirty="0" smtClean="0"/>
          </a:p>
        </p:txBody>
      </p:sp>
      <p:sp>
        <p:nvSpPr>
          <p:cNvPr id="3" name="Rectangle 2"/>
          <p:cNvSpPr/>
          <p:nvPr/>
        </p:nvSpPr>
        <p:spPr>
          <a:xfrm>
            <a:off x="714348" y="1357298"/>
            <a:ext cx="7786742" cy="2862322"/>
          </a:xfrm>
          <a:prstGeom prst="rect">
            <a:avLst/>
          </a:prstGeom>
        </p:spPr>
        <p:txBody>
          <a:bodyPr wrap="square">
            <a:spAutoFit/>
          </a:bodyPr>
          <a:lstStyle/>
          <a:p>
            <a:pPr algn="just">
              <a:buClr>
                <a:srgbClr val="FF0000"/>
              </a:buClr>
              <a:buSzPct val="150000"/>
            </a:pPr>
            <a:r>
              <a:rPr lang="en-US" b="1" dirty="0" smtClean="0"/>
              <a:t>At present, most moving images are used in an unsophisticated way that requires little interaction from the user. Some people with disabilities find moving images </a:t>
            </a:r>
            <a:r>
              <a:rPr lang="en-US" b="1" dirty="0" smtClean="0"/>
              <a:t>problematic.</a:t>
            </a:r>
            <a:endParaRPr lang="de-DE" dirty="0" smtClean="0"/>
          </a:p>
          <a:p>
            <a:pPr algn="just">
              <a:buClr>
                <a:srgbClr val="FF0000"/>
              </a:buClr>
              <a:buSzPct val="150000"/>
            </a:pPr>
            <a:endParaRPr lang="en-US" dirty="0" smtClean="0"/>
          </a:p>
          <a:p>
            <a:pPr algn="just">
              <a:buClr>
                <a:srgbClr val="FF0000"/>
              </a:buClr>
              <a:buSzPct val="150000"/>
            </a:pPr>
            <a:r>
              <a:rPr lang="en-US" b="1" dirty="0" smtClean="0"/>
              <a:t>You can use animation for the following purposes:</a:t>
            </a:r>
          </a:p>
          <a:p>
            <a:pPr algn="just">
              <a:buClr>
                <a:srgbClr val="FF0000"/>
              </a:buClr>
              <a:buSzPct val="150000"/>
            </a:pPr>
            <a:endParaRPr lang="en-US" dirty="0" smtClean="0"/>
          </a:p>
          <a:p>
            <a:pPr algn="just">
              <a:buClr>
                <a:srgbClr val="FF0000"/>
              </a:buClr>
              <a:buSzPct val="150000"/>
              <a:buFont typeface="Arial" pitchFamily="34" charset="0"/>
              <a:buChar char="•"/>
            </a:pPr>
            <a:r>
              <a:rPr lang="en-US" dirty="0" smtClean="0"/>
              <a:t>  To illustrate movement. </a:t>
            </a:r>
          </a:p>
          <a:p>
            <a:pPr algn="just">
              <a:buClr>
                <a:srgbClr val="FF0000"/>
              </a:buClr>
              <a:buSzPct val="150000"/>
              <a:buFont typeface="Arial" pitchFamily="34" charset="0"/>
              <a:buChar char="•"/>
            </a:pPr>
            <a:r>
              <a:rPr lang="en-US" dirty="0" smtClean="0"/>
              <a:t>  To provide dynamic feedback. </a:t>
            </a:r>
          </a:p>
          <a:p>
            <a:pPr algn="just">
              <a:buClr>
                <a:srgbClr val="FF0000"/>
              </a:buClr>
              <a:buSzPct val="150000"/>
              <a:buFont typeface="Arial" pitchFamily="34" charset="0"/>
              <a:buChar char="•"/>
            </a:pPr>
            <a:r>
              <a:rPr lang="en-US" dirty="0" smtClean="0"/>
              <a:t>  To attract attention.</a:t>
            </a:r>
          </a:p>
          <a:p>
            <a:pPr algn="just">
              <a:buClr>
                <a:srgbClr val="FF0000"/>
              </a:buClr>
              <a:buSzPct val="150000"/>
              <a:buFont typeface="Arial" pitchFamily="34" charset="0"/>
              <a:buChar char="•"/>
            </a:pPr>
            <a:r>
              <a:rPr lang="en-US" dirty="0" smtClean="0"/>
              <a:t>  To show that the computer system is operating.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00034" y="-142900"/>
            <a:ext cx="8239156" cy="1143000"/>
          </a:xfrm>
        </p:spPr>
        <p:txBody>
          <a:bodyPr/>
          <a:lstStyle/>
          <a:p>
            <a:r>
              <a:rPr lang="en-US" sz="3200" b="1" dirty="0" smtClean="0"/>
              <a:t>Using Video Clips Effectively</a:t>
            </a:r>
            <a:endParaRPr lang="en-GB" sz="3000" dirty="0" smtClean="0"/>
          </a:p>
        </p:txBody>
      </p:sp>
      <p:sp>
        <p:nvSpPr>
          <p:cNvPr id="5" name="Rectangle 4"/>
          <p:cNvSpPr/>
          <p:nvPr/>
        </p:nvSpPr>
        <p:spPr>
          <a:xfrm>
            <a:off x="571472" y="1443841"/>
            <a:ext cx="7858180" cy="2585323"/>
          </a:xfrm>
          <a:prstGeom prst="rect">
            <a:avLst/>
          </a:prstGeom>
        </p:spPr>
        <p:txBody>
          <a:bodyPr wrap="square">
            <a:spAutoFit/>
          </a:bodyPr>
          <a:lstStyle/>
          <a:p>
            <a:pPr algn="just">
              <a:buClr>
                <a:srgbClr val="FF0000"/>
              </a:buClr>
              <a:buSzPct val="150000"/>
            </a:pPr>
            <a:r>
              <a:rPr lang="en-US" dirty="0" smtClean="0"/>
              <a:t>However, video has the following additional uses:</a:t>
            </a:r>
          </a:p>
          <a:p>
            <a:pPr algn="just">
              <a:buClr>
                <a:srgbClr val="FF0000"/>
              </a:buClr>
              <a:buSzPct val="150000"/>
            </a:pPr>
            <a:endParaRPr lang="en-US" dirty="0" smtClean="0"/>
          </a:p>
          <a:p>
            <a:pPr algn="just">
              <a:buClr>
                <a:srgbClr val="FF0000"/>
              </a:buClr>
              <a:buSzPct val="150000"/>
              <a:buFont typeface="Arial" pitchFamily="34" charset="0"/>
              <a:buChar char="•"/>
            </a:pPr>
            <a:r>
              <a:rPr lang="en-US" dirty="0" smtClean="0"/>
              <a:t>  To convey human behavior and emotions. </a:t>
            </a:r>
          </a:p>
          <a:p>
            <a:pPr algn="just">
              <a:buClr>
                <a:srgbClr val="FF0000"/>
              </a:buClr>
              <a:buSzPct val="150000"/>
              <a:buFont typeface="Arial" pitchFamily="34" charset="0"/>
              <a:buChar char="•"/>
            </a:pPr>
            <a:endParaRPr lang="en-US" dirty="0" smtClean="0"/>
          </a:p>
          <a:p>
            <a:pPr algn="just">
              <a:buClr>
                <a:srgbClr val="FF0000"/>
              </a:buClr>
              <a:buSzPct val="150000"/>
              <a:buFont typeface="Arial" pitchFamily="34" charset="0"/>
              <a:buChar char="•"/>
            </a:pPr>
            <a:r>
              <a:rPr lang="en-US" dirty="0" smtClean="0"/>
              <a:t>  To show events that users cannot see directly.</a:t>
            </a:r>
          </a:p>
          <a:p>
            <a:pPr algn="just">
              <a:buClr>
                <a:srgbClr val="FF0000"/>
              </a:buClr>
              <a:buSzPct val="150000"/>
              <a:buFont typeface="Arial" pitchFamily="34" charset="0"/>
              <a:buChar char="•"/>
            </a:pPr>
            <a:endParaRPr lang="en-US" dirty="0" smtClean="0"/>
          </a:p>
          <a:p>
            <a:pPr algn="just">
              <a:buClr>
                <a:srgbClr val="FF0000"/>
              </a:buClr>
              <a:buSzPct val="150000"/>
              <a:buFont typeface="Arial" pitchFamily="34" charset="0"/>
              <a:buChar char="•"/>
            </a:pPr>
            <a:r>
              <a:rPr lang="en-US" dirty="0" smtClean="0"/>
              <a:t>  To motivate.</a:t>
            </a:r>
          </a:p>
          <a:p>
            <a:pPr algn="just">
              <a:buClr>
                <a:srgbClr val="FF0000"/>
              </a:buClr>
              <a:buSzPct val="150000"/>
              <a:buFont typeface="Arial" pitchFamily="34" charset="0"/>
              <a:buChar char="•"/>
            </a:pPr>
            <a:endParaRPr lang="en-US" dirty="0" smtClean="0"/>
          </a:p>
          <a:p>
            <a:pPr algn="just">
              <a:buClr>
                <a:srgbClr val="FF0000"/>
              </a:buClr>
              <a:buSzPct val="150000"/>
              <a:buFont typeface="Arial" pitchFamily="34" charset="0"/>
              <a:buChar char="•"/>
            </a:pPr>
            <a:r>
              <a:rPr lang="en-US" dirty="0" smtClean="0"/>
              <a:t>  To provide additional contextual information.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Sound</a:t>
            </a:r>
            <a:endParaRPr lang="en-GB" dirty="0" smtClean="0"/>
          </a:p>
        </p:txBody>
      </p:sp>
      <p:sp>
        <p:nvSpPr>
          <p:cNvPr id="4" name="Rectangle 3"/>
          <p:cNvSpPr/>
          <p:nvPr/>
        </p:nvSpPr>
        <p:spPr>
          <a:xfrm>
            <a:off x="571472" y="1285860"/>
            <a:ext cx="8001056" cy="4801314"/>
          </a:xfrm>
          <a:prstGeom prst="rect">
            <a:avLst/>
          </a:prstGeom>
        </p:spPr>
        <p:txBody>
          <a:bodyPr wrap="square">
            <a:spAutoFit/>
          </a:bodyPr>
          <a:lstStyle/>
          <a:p>
            <a:pPr algn="just">
              <a:buClr>
                <a:srgbClr val="FF0000"/>
              </a:buClr>
              <a:buSzPct val="150000"/>
            </a:pPr>
            <a:r>
              <a:rPr lang="en-US" b="1" dirty="0" smtClean="0"/>
              <a:t>Sound is especially useful as an output when people cannot easily see a visual  prompt, such as:</a:t>
            </a:r>
          </a:p>
          <a:p>
            <a:pPr>
              <a:buClr>
                <a:srgbClr val="FF0000"/>
              </a:buClr>
              <a:buSzPct val="150000"/>
            </a:pPr>
            <a:endParaRPr lang="en-US" dirty="0" smtClean="0"/>
          </a:p>
          <a:p>
            <a:pPr marL="225425" indent="-225425">
              <a:buClr>
                <a:srgbClr val="FF0000"/>
              </a:buClr>
              <a:buSzPct val="150000"/>
              <a:buFont typeface="Arial" pitchFamily="34" charset="0"/>
              <a:buChar char="•"/>
            </a:pPr>
            <a:r>
              <a:rPr lang="en-US" dirty="0" smtClean="0"/>
              <a:t>Applications where the eyes and attention are required to be away from the screen. </a:t>
            </a:r>
          </a:p>
          <a:p>
            <a:pPr marL="225425" indent="-225425">
              <a:buClr>
                <a:srgbClr val="FF0000"/>
              </a:buClr>
              <a:buSzPct val="150000"/>
              <a:buFont typeface="Arial" pitchFamily="34" charset="0"/>
              <a:buChar char="•"/>
            </a:pPr>
            <a:endParaRPr lang="en-US" dirty="0" smtClean="0"/>
          </a:p>
          <a:p>
            <a:pPr>
              <a:buClr>
                <a:srgbClr val="FF0000"/>
              </a:buClr>
              <a:buSzPct val="150000"/>
              <a:buFont typeface="Arial" pitchFamily="34" charset="0"/>
              <a:buChar char="•"/>
            </a:pPr>
            <a:r>
              <a:rPr lang="en-US" dirty="0" smtClean="0"/>
              <a:t>  Applications involving process control.</a:t>
            </a:r>
          </a:p>
          <a:p>
            <a:pPr>
              <a:buClr>
                <a:srgbClr val="FF0000"/>
              </a:buClr>
              <a:buSzPct val="150000"/>
            </a:pPr>
            <a:r>
              <a:rPr lang="en-US" dirty="0" smtClean="0"/>
              <a:t> </a:t>
            </a:r>
          </a:p>
          <a:p>
            <a:pPr>
              <a:buClr>
                <a:srgbClr val="FF0000"/>
              </a:buClr>
              <a:buSzPct val="150000"/>
              <a:buFont typeface="Arial" pitchFamily="34" charset="0"/>
              <a:buChar char="•"/>
            </a:pPr>
            <a:r>
              <a:rPr lang="en-US" dirty="0" smtClean="0"/>
              <a:t>  Applications addressing the needs of visually impaired users.</a:t>
            </a:r>
          </a:p>
          <a:p>
            <a:pPr>
              <a:buClr>
                <a:srgbClr val="FF0000"/>
              </a:buClr>
              <a:buSzPct val="150000"/>
            </a:pPr>
            <a:endParaRPr lang="en-US" dirty="0" smtClean="0"/>
          </a:p>
          <a:p>
            <a:pPr>
              <a:buClr>
                <a:srgbClr val="FF0000"/>
              </a:buClr>
              <a:buSzPct val="150000"/>
            </a:pPr>
            <a:r>
              <a:rPr lang="en-US" b="1" dirty="0" smtClean="0"/>
              <a:t>Different Types of Sound:</a:t>
            </a:r>
          </a:p>
          <a:p>
            <a:pPr>
              <a:buClr>
                <a:srgbClr val="FF0000"/>
              </a:buClr>
              <a:buSzPct val="150000"/>
            </a:pPr>
            <a:endParaRPr lang="en-US" b="1" dirty="0" smtClean="0"/>
          </a:p>
          <a:p>
            <a:pPr>
              <a:buClr>
                <a:srgbClr val="FF0000"/>
              </a:buClr>
              <a:buSzPct val="150000"/>
            </a:pPr>
            <a:r>
              <a:rPr lang="en-US" dirty="0" smtClean="0"/>
              <a:t>Sounds come in these categories:</a:t>
            </a:r>
          </a:p>
          <a:p>
            <a:pPr>
              <a:buClr>
                <a:srgbClr val="FF0000"/>
              </a:buClr>
              <a:buSzPct val="150000"/>
            </a:pPr>
            <a:endParaRPr lang="en-US" dirty="0" smtClean="0"/>
          </a:p>
          <a:p>
            <a:pPr>
              <a:buClr>
                <a:srgbClr val="FF0000"/>
              </a:buClr>
              <a:buSzPct val="150000"/>
              <a:buFont typeface="Arial" pitchFamily="34" charset="0"/>
              <a:buChar char="•"/>
            </a:pPr>
            <a:r>
              <a:rPr lang="en-US" dirty="0" smtClean="0"/>
              <a:t>  Ambient sounds and sound effects</a:t>
            </a:r>
          </a:p>
          <a:p>
            <a:pPr>
              <a:buClr>
                <a:srgbClr val="FF0000"/>
              </a:buClr>
              <a:buSzPct val="150000"/>
              <a:buFont typeface="Arial" pitchFamily="34" charset="0"/>
              <a:buChar char="•"/>
            </a:pPr>
            <a:r>
              <a:rPr lang="en-US" dirty="0" smtClean="0"/>
              <a:t>  Music</a:t>
            </a:r>
          </a:p>
          <a:p>
            <a:pPr>
              <a:buClr>
                <a:srgbClr val="FF0000"/>
              </a:buClr>
              <a:buSzPct val="150000"/>
              <a:buFont typeface="Arial" pitchFamily="34" charset="0"/>
              <a:buChar char="•"/>
            </a:pPr>
            <a:r>
              <a:rPr lang="en-US" dirty="0" smtClean="0"/>
              <a:t>  Speech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smtClean="0"/>
              <a:t>Good Use of Sound Effects</a:t>
            </a:r>
            <a:endParaRPr lang="en-GB" dirty="0" smtClean="0"/>
          </a:p>
        </p:txBody>
      </p:sp>
      <p:sp>
        <p:nvSpPr>
          <p:cNvPr id="6" name="Rectangle 5"/>
          <p:cNvSpPr/>
          <p:nvPr/>
        </p:nvSpPr>
        <p:spPr>
          <a:xfrm>
            <a:off x="785786" y="1285860"/>
            <a:ext cx="7786742" cy="2554545"/>
          </a:xfrm>
          <a:prstGeom prst="rect">
            <a:avLst/>
          </a:prstGeom>
        </p:spPr>
        <p:txBody>
          <a:bodyPr wrap="square">
            <a:spAutoFit/>
          </a:bodyPr>
          <a:lstStyle/>
          <a:p>
            <a:pPr algn="just">
              <a:buClr>
                <a:srgbClr val="FF0000"/>
              </a:buClr>
              <a:buSzPct val="150000"/>
            </a:pPr>
            <a:r>
              <a:rPr lang="en-US" sz="2000" b="1" dirty="0" smtClean="0"/>
              <a:t>Sound effects can communicate information in a variety of ways. In particular, they can do the following:</a:t>
            </a:r>
          </a:p>
          <a:p>
            <a:pPr algn="just">
              <a:buClr>
                <a:srgbClr val="FF0000"/>
              </a:buClr>
              <a:buSzPct val="150000"/>
            </a:pPr>
            <a:endParaRPr lang="en-US" sz="2000" dirty="0" smtClean="0"/>
          </a:p>
          <a:p>
            <a:pPr algn="just">
              <a:buClr>
                <a:srgbClr val="FF0000"/>
              </a:buClr>
              <a:buSzPct val="150000"/>
              <a:buFont typeface="Arial" pitchFamily="34" charset="0"/>
              <a:buChar char="•"/>
            </a:pPr>
            <a:r>
              <a:rPr lang="en-US" sz="2000" dirty="0" smtClean="0"/>
              <a:t>  Reinforce the visual component of the UI.</a:t>
            </a:r>
          </a:p>
          <a:p>
            <a:pPr algn="just">
              <a:buClr>
                <a:srgbClr val="FF0000"/>
              </a:buClr>
              <a:buSzPct val="150000"/>
              <a:buFont typeface="Arial" pitchFamily="34" charset="0"/>
              <a:buChar char="•"/>
            </a:pPr>
            <a:endParaRPr lang="en-US" sz="2000" dirty="0" smtClean="0"/>
          </a:p>
          <a:p>
            <a:pPr algn="just">
              <a:buClr>
                <a:srgbClr val="FF0000"/>
              </a:buClr>
              <a:buSzPct val="150000"/>
              <a:buFont typeface="Arial" pitchFamily="34" charset="0"/>
              <a:buChar char="•"/>
            </a:pPr>
            <a:r>
              <a:rPr lang="en-US" sz="2000" dirty="0" smtClean="0"/>
              <a:t>  Confirm the successful completion of an operation.</a:t>
            </a:r>
          </a:p>
          <a:p>
            <a:pPr algn="just">
              <a:buClr>
                <a:srgbClr val="FF0000"/>
              </a:buClr>
              <a:buSzPct val="150000"/>
              <a:buFont typeface="Arial" pitchFamily="34" charset="0"/>
              <a:buChar char="•"/>
            </a:pPr>
            <a:endParaRPr lang="en-US" sz="2000" dirty="0" smtClean="0"/>
          </a:p>
          <a:p>
            <a:pPr algn="just">
              <a:buClr>
                <a:srgbClr val="FF0000"/>
              </a:buClr>
              <a:buSzPct val="150000"/>
              <a:buFont typeface="Arial" pitchFamily="34" charset="0"/>
              <a:buChar char="•"/>
            </a:pPr>
            <a:r>
              <a:rPr lang="en-US" sz="2000" dirty="0" smtClean="0"/>
              <a:t>  Attract attention. </a:t>
            </a:r>
            <a:endParaRPr lang="en-US" dirty="0" smtClean="0"/>
          </a:p>
        </p:txBody>
      </p:sp>
      <p:sp>
        <p:nvSpPr>
          <p:cNvPr id="4" name="Rectangle 3"/>
          <p:cNvSpPr/>
          <p:nvPr/>
        </p:nvSpPr>
        <p:spPr>
          <a:xfrm>
            <a:off x="714348" y="4363058"/>
            <a:ext cx="7500990" cy="1477328"/>
          </a:xfrm>
          <a:prstGeom prst="rect">
            <a:avLst/>
          </a:prstGeom>
        </p:spPr>
        <p:txBody>
          <a:bodyPr wrap="square">
            <a:spAutoFit/>
          </a:bodyPr>
          <a:lstStyle/>
          <a:p>
            <a:pPr>
              <a:buClr>
                <a:srgbClr val="FF0000"/>
              </a:buClr>
              <a:buSzPct val="150000"/>
            </a:pPr>
            <a:r>
              <a:rPr lang="en-US" b="1" dirty="0" smtClean="0"/>
              <a:t>Problems with the Use of Sound</a:t>
            </a:r>
          </a:p>
          <a:p>
            <a:pPr>
              <a:buClr>
                <a:srgbClr val="FF0000"/>
              </a:buClr>
              <a:buSzPct val="150000"/>
            </a:pPr>
            <a:endParaRPr lang="en-US" b="1" dirty="0" smtClean="0"/>
          </a:p>
          <a:p>
            <a:pPr>
              <a:buClr>
                <a:srgbClr val="FF0000"/>
              </a:buClr>
              <a:buSzPct val="150000"/>
              <a:buFont typeface="Arial" pitchFamily="34" charset="0"/>
              <a:buChar char="•"/>
            </a:pPr>
            <a:r>
              <a:rPr lang="en-US" dirty="0" smtClean="0"/>
              <a:t>  Sound has the potential to intrude on the environment</a:t>
            </a:r>
          </a:p>
          <a:p>
            <a:pPr>
              <a:buClr>
                <a:srgbClr val="FF0000"/>
              </a:buClr>
              <a:buSzPct val="150000"/>
            </a:pPr>
            <a:endParaRPr lang="en-US" dirty="0" smtClean="0"/>
          </a:p>
          <a:p>
            <a:pPr>
              <a:buClr>
                <a:srgbClr val="FF0000"/>
              </a:buClr>
              <a:buSzPct val="150000"/>
              <a:buFont typeface="Arial" pitchFamily="34" charset="0"/>
              <a:buChar char="•"/>
            </a:pPr>
            <a:r>
              <a:rPr lang="en-US" dirty="0" smtClean="0"/>
              <a:t>  Sound is not good at conveying detailed information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buFont typeface="Wingdings" pitchFamily="2" charset="2"/>
              <a:buNone/>
              <a:defRPr/>
            </a:pPr>
            <a:endParaRPr lang="en-GB" sz="6000" dirty="0" smtClean="0">
              <a:solidFill>
                <a:schemeClr val="tx2"/>
              </a:solidFill>
              <a:latin typeface="+mj-lt"/>
              <a:ea typeface="+mj-ea"/>
              <a:cs typeface="+mj-cs"/>
            </a:endParaRPr>
          </a:p>
          <a:p>
            <a:pPr algn="ctr" eaLnBrk="1" hangingPunct="1">
              <a:buFont typeface="Wingdings" pitchFamily="2" charset="2"/>
              <a:buNone/>
              <a:defRPr/>
            </a:pPr>
            <a:r>
              <a:rPr lang="en-GB" sz="6000" dirty="0" smtClean="0">
                <a:solidFill>
                  <a:schemeClr val="tx2"/>
                </a:solidFill>
                <a:latin typeface="+mj-lt"/>
                <a:ea typeface="+mj-ea"/>
                <a:cs typeface="+mj-cs"/>
              </a:rPr>
              <a:t>THANKS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Text</a:t>
            </a:r>
            <a:endParaRPr lang="en-GB" dirty="0" smtClean="0"/>
          </a:p>
        </p:txBody>
      </p:sp>
      <p:sp>
        <p:nvSpPr>
          <p:cNvPr id="5123" name="Rectangle 3"/>
          <p:cNvSpPr>
            <a:spLocks noGrp="1" noChangeArrowheads="1"/>
          </p:cNvSpPr>
          <p:nvPr>
            <p:ph type="body" idx="1"/>
          </p:nvPr>
        </p:nvSpPr>
        <p:spPr>
          <a:xfrm>
            <a:off x="762000" y="1357298"/>
            <a:ext cx="7696200" cy="4929222"/>
          </a:xfrm>
        </p:spPr>
        <p:txBody>
          <a:bodyPr/>
          <a:lstStyle/>
          <a:p>
            <a:pPr>
              <a:buClr>
                <a:srgbClr val="FF0000"/>
              </a:buClr>
              <a:buNone/>
            </a:pPr>
            <a:r>
              <a:rPr lang="en-US" sz="1800" b="1" dirty="0" smtClean="0"/>
              <a:t>It is a flexible and powerful means of communication.</a:t>
            </a:r>
          </a:p>
          <a:p>
            <a:pPr>
              <a:buClr>
                <a:srgbClr val="FF0000"/>
              </a:buClr>
            </a:pPr>
            <a:endParaRPr lang="en-US" sz="1800" b="1" dirty="0" smtClean="0">
              <a:solidFill>
                <a:srgbClr val="0070C0"/>
              </a:solidFill>
            </a:endParaRPr>
          </a:p>
          <a:p>
            <a:pPr>
              <a:buClr>
                <a:srgbClr val="FF0000"/>
              </a:buClr>
              <a:buNone/>
            </a:pPr>
            <a:r>
              <a:rPr lang="en-US" sz="1800" b="1" dirty="0" smtClean="0"/>
              <a:t>Text has a number of technical advantages:</a:t>
            </a:r>
          </a:p>
          <a:p>
            <a:pPr>
              <a:buClr>
                <a:srgbClr val="FF0000"/>
              </a:buClr>
              <a:buNone/>
            </a:pPr>
            <a:endParaRPr lang="en-US" sz="1800" b="1" dirty="0" smtClean="0"/>
          </a:p>
          <a:p>
            <a:pPr>
              <a:buClr>
                <a:srgbClr val="FF0000"/>
              </a:buClr>
            </a:pPr>
            <a:r>
              <a:rPr lang="en-US" sz="1800" b="1" dirty="0" smtClean="0">
                <a:solidFill>
                  <a:srgbClr val="0070C0"/>
                </a:solidFill>
              </a:rPr>
              <a:t>Text files are small</a:t>
            </a:r>
            <a:r>
              <a:rPr lang="en-US" sz="1800" dirty="0" smtClean="0"/>
              <a:t>. Images, sound, animation, and video all produce large computer files, even when compressed. These files can be slow to load from CD-ROM or to transmit via the Internet; this can reduce the usability of the UI.</a:t>
            </a:r>
          </a:p>
          <a:p>
            <a:pPr>
              <a:buClr>
                <a:srgbClr val="FF0000"/>
              </a:buClr>
            </a:pPr>
            <a:endParaRPr lang="en-US" sz="1800" dirty="0" smtClean="0"/>
          </a:p>
          <a:p>
            <a:pPr>
              <a:buClr>
                <a:srgbClr val="FF0000"/>
              </a:buClr>
            </a:pPr>
            <a:r>
              <a:rPr lang="en-US" sz="1800" b="1" dirty="0" smtClean="0">
                <a:solidFill>
                  <a:srgbClr val="0070C0"/>
                </a:solidFill>
              </a:rPr>
              <a:t>Text can be manipulated very easily</a:t>
            </a:r>
            <a:r>
              <a:rPr lang="en-US" sz="1800" dirty="0" smtClean="0"/>
              <a:t>. For example, it is possible to search for </a:t>
            </a:r>
            <a:r>
              <a:rPr lang="en-US" sz="1800" dirty="0" smtClean="0"/>
              <a:t>words</a:t>
            </a:r>
            <a:r>
              <a:rPr lang="en-US" sz="1800" dirty="0" smtClean="0"/>
              <a:t>. </a:t>
            </a:r>
          </a:p>
          <a:p>
            <a:pPr>
              <a:buClr>
                <a:srgbClr val="FF0000"/>
              </a:buClr>
            </a:pPr>
            <a:endParaRPr lang="en-US" sz="1800" dirty="0" smtClean="0"/>
          </a:p>
          <a:p>
            <a:pPr>
              <a:buClr>
                <a:srgbClr val="FF0000"/>
              </a:buClr>
            </a:pPr>
            <a:r>
              <a:rPr lang="en-US" sz="1800" b="1" dirty="0" smtClean="0">
                <a:solidFill>
                  <a:srgbClr val="0070C0"/>
                </a:solidFill>
              </a:rPr>
              <a:t>Text is less ambiguous</a:t>
            </a:r>
            <a:r>
              <a:rPr lang="en-US" sz="1800" dirty="0" smtClean="0"/>
              <a:t>. </a:t>
            </a:r>
            <a:endParaRPr lang="de-DE"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Text Is Legible</a:t>
            </a:r>
            <a:endParaRPr lang="en-GB" dirty="0" smtClean="0"/>
          </a:p>
        </p:txBody>
      </p:sp>
      <p:pic>
        <p:nvPicPr>
          <p:cNvPr id="1026" name="Picture 2"/>
          <p:cNvPicPr>
            <a:picLocks noChangeAspect="1" noChangeArrowheads="1"/>
          </p:cNvPicPr>
          <p:nvPr/>
        </p:nvPicPr>
        <p:blipFill>
          <a:blip r:embed="rId2" cstate="print"/>
          <a:srcRect/>
          <a:stretch>
            <a:fillRect/>
          </a:stretch>
        </p:blipFill>
        <p:spPr bwMode="auto">
          <a:xfrm>
            <a:off x="783228" y="1272250"/>
            <a:ext cx="7717862" cy="4871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Text Is Legible</a:t>
            </a:r>
            <a:endParaRPr lang="en-GB" dirty="0" smtClean="0"/>
          </a:p>
        </p:txBody>
      </p:sp>
      <p:pic>
        <p:nvPicPr>
          <p:cNvPr id="2050" name="Picture 2"/>
          <p:cNvPicPr>
            <a:picLocks noChangeAspect="1" noChangeArrowheads="1"/>
          </p:cNvPicPr>
          <p:nvPr/>
        </p:nvPicPr>
        <p:blipFill>
          <a:blip r:embed="rId2" cstate="print"/>
          <a:srcRect/>
          <a:stretch>
            <a:fillRect/>
          </a:stretch>
        </p:blipFill>
        <p:spPr bwMode="auto">
          <a:xfrm>
            <a:off x="714348" y="1519412"/>
            <a:ext cx="7803548" cy="3481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Text Is Legible</a:t>
            </a:r>
            <a:endParaRPr lang="en-GB" dirty="0" smtClean="0"/>
          </a:p>
        </p:txBody>
      </p:sp>
      <p:pic>
        <p:nvPicPr>
          <p:cNvPr id="3074" name="Picture 2"/>
          <p:cNvPicPr>
            <a:picLocks noChangeAspect="1" noChangeArrowheads="1"/>
          </p:cNvPicPr>
          <p:nvPr/>
        </p:nvPicPr>
        <p:blipFill>
          <a:blip r:embed="rId2" cstate="print"/>
          <a:srcRect/>
          <a:stretch>
            <a:fillRect/>
          </a:stretch>
        </p:blipFill>
        <p:spPr bwMode="auto">
          <a:xfrm>
            <a:off x="1000100" y="1142984"/>
            <a:ext cx="6923412" cy="5145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Color</a:t>
            </a:r>
            <a:endParaRPr lang="en-GB" dirty="0" smtClean="0"/>
          </a:p>
        </p:txBody>
      </p:sp>
      <p:sp>
        <p:nvSpPr>
          <p:cNvPr id="5123" name="Rectangle 3"/>
          <p:cNvSpPr>
            <a:spLocks noGrp="1" noChangeArrowheads="1"/>
          </p:cNvSpPr>
          <p:nvPr>
            <p:ph type="body" idx="1"/>
          </p:nvPr>
        </p:nvSpPr>
        <p:spPr>
          <a:xfrm>
            <a:off x="762000" y="1357298"/>
            <a:ext cx="7881966" cy="4357718"/>
          </a:xfrm>
        </p:spPr>
        <p:txBody>
          <a:bodyPr/>
          <a:lstStyle/>
          <a:p>
            <a:pPr>
              <a:buClr>
                <a:srgbClr val="FF0000"/>
              </a:buClr>
              <a:buNone/>
            </a:pPr>
            <a:r>
              <a:rPr lang="en-US" sz="1800" b="1" dirty="0" smtClean="0"/>
              <a:t>We can use color for a variety of reasons:</a:t>
            </a:r>
          </a:p>
          <a:p>
            <a:pPr>
              <a:buClr>
                <a:srgbClr val="FF0000"/>
              </a:buClr>
              <a:buNone/>
            </a:pPr>
            <a:endParaRPr lang="en-US" sz="1800" dirty="0" smtClean="0"/>
          </a:p>
          <a:p>
            <a:pPr>
              <a:buClr>
                <a:srgbClr val="FF0000"/>
              </a:buClr>
            </a:pPr>
            <a:r>
              <a:rPr lang="en-US" sz="1800" dirty="0" smtClean="0"/>
              <a:t>To draw attention. </a:t>
            </a:r>
          </a:p>
          <a:p>
            <a:pPr>
              <a:buClr>
                <a:srgbClr val="FF0000"/>
              </a:buClr>
            </a:pPr>
            <a:endParaRPr lang="en-US" sz="1800" dirty="0" smtClean="0"/>
          </a:p>
          <a:p>
            <a:pPr>
              <a:buClr>
                <a:srgbClr val="FF0000"/>
              </a:buClr>
            </a:pPr>
            <a:r>
              <a:rPr lang="en-US" sz="1800" dirty="0" smtClean="0"/>
              <a:t>To show status. As the status becomes more critical, the color might change. An example of this is a traffic light changing from yellow to red.</a:t>
            </a:r>
          </a:p>
          <a:p>
            <a:pPr>
              <a:buClr>
                <a:srgbClr val="FF0000"/>
              </a:buClr>
            </a:pPr>
            <a:endParaRPr lang="en-US" sz="1800" dirty="0" smtClean="0"/>
          </a:p>
          <a:p>
            <a:pPr>
              <a:buClr>
                <a:srgbClr val="FF0000"/>
              </a:buClr>
            </a:pPr>
            <a:r>
              <a:rPr lang="en-US" sz="1800" dirty="0" smtClean="0"/>
              <a:t>To make the information on the display clearer. </a:t>
            </a:r>
          </a:p>
          <a:p>
            <a:pPr>
              <a:buClr>
                <a:srgbClr val="FF0000"/>
              </a:buClr>
            </a:pPr>
            <a:endParaRPr lang="en-US" sz="1800" dirty="0" smtClean="0"/>
          </a:p>
          <a:p>
            <a:pPr>
              <a:buClr>
                <a:srgbClr val="FF0000"/>
              </a:buClr>
            </a:pPr>
            <a:r>
              <a:rPr lang="en-US" sz="1800" dirty="0" smtClean="0"/>
              <a:t>To make the display more attractive. </a:t>
            </a:r>
            <a:endParaRPr lang="en-US" sz="1800" b="1"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Characteristics of Color</a:t>
            </a:r>
            <a:endParaRPr lang="en-GB" dirty="0" smtClean="0"/>
          </a:p>
        </p:txBody>
      </p:sp>
      <p:sp>
        <p:nvSpPr>
          <p:cNvPr id="5123" name="Rectangle 3"/>
          <p:cNvSpPr>
            <a:spLocks noGrp="1" noChangeArrowheads="1"/>
          </p:cNvSpPr>
          <p:nvPr>
            <p:ph type="body" idx="1"/>
          </p:nvPr>
        </p:nvSpPr>
        <p:spPr>
          <a:xfrm>
            <a:off x="762000" y="1357298"/>
            <a:ext cx="7881966" cy="4357718"/>
          </a:xfrm>
        </p:spPr>
        <p:txBody>
          <a:bodyPr/>
          <a:lstStyle/>
          <a:p>
            <a:pPr algn="just">
              <a:buClr>
                <a:srgbClr val="FF0000"/>
              </a:buClr>
            </a:pPr>
            <a:r>
              <a:rPr lang="en-US" sz="1800" dirty="0" smtClean="0"/>
              <a:t>There are also differences in the way we perceive color from a screen compared to the way we perceive color from paper. This means that the screen versions of colors can appear pale and unreal when compared with the equivalent paper versions. It also increases the likelihood of flickering for color combinations such as red and blue, as shown in the following Figure.</a:t>
            </a:r>
          </a:p>
        </p:txBody>
      </p:sp>
      <p:pic>
        <p:nvPicPr>
          <p:cNvPr id="4098" name="Picture 2"/>
          <p:cNvPicPr>
            <a:picLocks noChangeAspect="1" noChangeArrowheads="1"/>
          </p:cNvPicPr>
          <p:nvPr/>
        </p:nvPicPr>
        <p:blipFill>
          <a:blip r:embed="rId2" cstate="print"/>
          <a:srcRect/>
          <a:stretch>
            <a:fillRect/>
          </a:stretch>
        </p:blipFill>
        <p:spPr bwMode="auto">
          <a:xfrm>
            <a:off x="2928926" y="4071942"/>
            <a:ext cx="4496604" cy="1284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42910" y="-142900"/>
            <a:ext cx="8286808" cy="1143000"/>
          </a:xfrm>
        </p:spPr>
        <p:txBody>
          <a:bodyPr/>
          <a:lstStyle/>
          <a:p>
            <a:pPr eaLnBrk="1" hangingPunct="1"/>
            <a:r>
              <a:rPr lang="en-US" sz="2800" b="1" dirty="0" smtClean="0"/>
              <a:t>Choosing Colors with Right Connotations</a:t>
            </a:r>
            <a:endParaRPr lang="en-GB" sz="2800" dirty="0" smtClean="0"/>
          </a:p>
        </p:txBody>
      </p:sp>
      <p:sp>
        <p:nvSpPr>
          <p:cNvPr id="6" name="Rectangle 5"/>
          <p:cNvSpPr/>
          <p:nvPr/>
        </p:nvSpPr>
        <p:spPr>
          <a:xfrm>
            <a:off x="714348" y="1500174"/>
            <a:ext cx="7746084" cy="2585323"/>
          </a:xfrm>
          <a:prstGeom prst="rect">
            <a:avLst/>
          </a:prstGeom>
        </p:spPr>
        <p:txBody>
          <a:bodyPr wrap="square">
            <a:spAutoFit/>
          </a:bodyPr>
          <a:lstStyle/>
          <a:p>
            <a:pPr marL="166688" indent="-166688" algn="just">
              <a:buClr>
                <a:srgbClr val="FF0000"/>
              </a:buClr>
              <a:buSzPct val="150000"/>
              <a:buFont typeface="Arial" pitchFamily="34" charset="0"/>
              <a:buChar char="•"/>
            </a:pPr>
            <a:r>
              <a:rPr lang="en-US" dirty="0" smtClean="0">
                <a:latin typeface="+mn-lt"/>
              </a:rPr>
              <a:t> </a:t>
            </a:r>
            <a:r>
              <a:rPr lang="en-US" dirty="0" smtClean="0"/>
              <a:t>When you use a color, you should think about what it is likely to mean to the people who look at it, as colors can have different connotations. </a:t>
            </a:r>
            <a:r>
              <a:rPr lang="en-US" b="1" dirty="0" smtClean="0"/>
              <a:t>These connotations are partly cultural.</a:t>
            </a:r>
            <a:endParaRPr lang="en-US" b="1" dirty="0" smtClean="0">
              <a:latin typeface="+mn-lt"/>
            </a:endParaRPr>
          </a:p>
          <a:p>
            <a:pPr algn="just">
              <a:buClr>
                <a:srgbClr val="FF0000"/>
              </a:buClr>
              <a:buSzPct val="150000"/>
            </a:pPr>
            <a:endParaRPr lang="en-US" dirty="0" smtClean="0">
              <a:latin typeface="+mn-lt"/>
            </a:endParaRPr>
          </a:p>
          <a:p>
            <a:pPr marL="166688" indent="-166688" algn="just">
              <a:buClr>
                <a:srgbClr val="FF0000"/>
              </a:buClr>
              <a:buSzPct val="150000"/>
              <a:buFont typeface="Arial" pitchFamily="34" charset="0"/>
              <a:buChar char="•"/>
            </a:pPr>
            <a:r>
              <a:rPr lang="en-US" b="1" dirty="0" smtClean="0"/>
              <a:t>The color saturation can also be significant</a:t>
            </a:r>
            <a:r>
              <a:rPr lang="en-US" dirty="0" smtClean="0"/>
              <a:t>. Colors aimed at young people tend to be pure and bright, whereas colors aimed at older people are deeper</a:t>
            </a:r>
          </a:p>
          <a:p>
            <a:pPr algn="just">
              <a:buClr>
                <a:srgbClr val="FF0000"/>
              </a:buClr>
              <a:buSzPct val="150000"/>
            </a:pPr>
            <a:endParaRPr lang="en-US" dirty="0" smtClean="0">
              <a:latin typeface="+mn-lt"/>
            </a:endParaRPr>
          </a:p>
          <a:p>
            <a:pPr algn="just">
              <a:buClr>
                <a:srgbClr val="FF0000"/>
              </a:buClr>
              <a:buSzPct val="150000"/>
              <a:buFont typeface="Arial" pitchFamily="34" charset="0"/>
              <a:buChar char="•"/>
            </a:pPr>
            <a:r>
              <a:rPr lang="en-US" b="1" dirty="0" smtClean="0"/>
              <a:t> Make sure that you apply the colors consistently</a:t>
            </a:r>
            <a:r>
              <a:rPr lang="en-US" dirty="0" smtClean="0"/>
              <a:t>.</a:t>
            </a:r>
            <a:endParaRPr lang="en-US"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1314</TotalTime>
  <Words>1092</Words>
  <Application>Microsoft Office PowerPoint</Application>
  <PresentationFormat>On-screen Show (4:3)</PresentationFormat>
  <Paragraphs>147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Studio</vt:lpstr>
      <vt:lpstr>Choosing Interaction Elements: Software Components Lecture 6 </vt:lpstr>
      <vt:lpstr>Introduction</vt:lpstr>
      <vt:lpstr>Text</vt:lpstr>
      <vt:lpstr>Text Is Legible</vt:lpstr>
      <vt:lpstr>Text Is Legible</vt:lpstr>
      <vt:lpstr>Text Is Legible</vt:lpstr>
      <vt:lpstr>Color</vt:lpstr>
      <vt:lpstr>Characteristics of Color</vt:lpstr>
      <vt:lpstr>Choosing Colors with Right Connotations</vt:lpstr>
      <vt:lpstr>EXERCISE</vt:lpstr>
      <vt:lpstr>Connotations of Different Colors</vt:lpstr>
      <vt:lpstr>Connotations of Different Colors</vt:lpstr>
      <vt:lpstr>How to Use Color Effectively</vt:lpstr>
      <vt:lpstr>How to Use Color Effectively</vt:lpstr>
      <vt:lpstr>Intrinsic brightness </vt:lpstr>
      <vt:lpstr>Color to Represent Information</vt:lpstr>
      <vt:lpstr>Color to Represent Information</vt:lpstr>
      <vt:lpstr>Images</vt:lpstr>
      <vt:lpstr>Using Images Effectively</vt:lpstr>
      <vt:lpstr>Using Images Effectively</vt:lpstr>
      <vt:lpstr>Moving Images</vt:lpstr>
      <vt:lpstr>Using Video Clips Effectively</vt:lpstr>
      <vt:lpstr>Sound</vt:lpstr>
      <vt:lpstr>Good Use of Sound Effects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Interface</dc:title>
  <dc:creator>FatMax</dc:creator>
  <cp:lastModifiedBy>Elmezain</cp:lastModifiedBy>
  <cp:revision>220</cp:revision>
  <dcterms:created xsi:type="dcterms:W3CDTF">2007-04-01T08:39:37Z</dcterms:created>
  <dcterms:modified xsi:type="dcterms:W3CDTF">2013-03-27T04:33:04Z</dcterms:modified>
</cp:coreProperties>
</file>