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56" r:id="rId2"/>
    <p:sldId id="270" r:id="rId3"/>
    <p:sldId id="274"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03"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A6D"/>
    <a:srgbClr val="ED93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60"/>
  </p:normalViewPr>
  <p:slideViewPr>
    <p:cSldViewPr>
      <p:cViewPr>
        <p:scale>
          <a:sx n="70" d="100"/>
          <a:sy n="70" d="100"/>
        </p:scale>
        <p:origin x="-474"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49B6431-B392-4F93-8EEA-B4AD60AE5248}" type="datetimeFigureOut">
              <a:rPr lang="en-US"/>
              <a:pPr>
                <a:defRPr/>
              </a:pPr>
              <a:t>4/2/2013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6EA83AE-5868-46B3-ACA8-4567A3EB4F5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F3B30F-AA72-4ED2-AADF-F55D18C49DA7}" type="datetimeFigureOut">
              <a:rPr lang="en-US" smtClean="0"/>
              <a:pPr/>
              <a:t>4/2/2013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F0F34-F724-4EB6-A10C-E5EE50FADE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AF0F34-F724-4EB6-A10C-E5EE50FADE8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2.5/"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defRPr/>
            </a:pPr>
            <a:endParaRPr lang="en-US">
              <a:latin typeface="Arial" pitchFamily="34" charset="0"/>
            </a:endParaRPr>
          </a:p>
        </p:txBody>
      </p:sp>
      <p:pic>
        <p:nvPicPr>
          <p:cNvPr id="7" name="Picture 10" descr="Creative Commons License">
            <a:hlinkClick r:id="rId2"/>
          </p:cNvPr>
          <p:cNvPicPr>
            <a:picLocks noChangeAspect="1" noChangeArrowheads="1"/>
          </p:cNvPicPr>
          <p:nvPr userDrawn="1"/>
        </p:nvPicPr>
        <p:blipFill>
          <a:blip r:embed="rId3" cstate="print"/>
          <a:srcRect/>
          <a:stretch>
            <a:fillRect/>
          </a:stretch>
        </p:blipFill>
        <p:spPr bwMode="auto">
          <a:xfrm>
            <a:off x="468313" y="6518275"/>
            <a:ext cx="838200" cy="295275"/>
          </a:xfrm>
          <a:prstGeom prst="rect">
            <a:avLst/>
          </a:prstGeom>
          <a:noFill/>
          <a:ln w="9525">
            <a:noFill/>
            <a:miter lim="800000"/>
            <a:headEnd/>
            <a:tailEnd/>
          </a:ln>
        </p:spPr>
      </p:pic>
      <p:sp>
        <p:nvSpPr>
          <p:cNvPr id="512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en-GB" noProof="0" smtClean="0"/>
              <a:t>Click to edit Master title style</a:t>
            </a:r>
          </a:p>
        </p:txBody>
      </p:sp>
      <p:sp>
        <p:nvSpPr>
          <p:cNvPr id="512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en-GB" noProof="0" smtClean="0"/>
              <a:t>Click to edit Master subtitle style</a:t>
            </a:r>
          </a:p>
        </p:txBody>
      </p:sp>
      <p:sp>
        <p:nvSpPr>
          <p:cNvPr id="8" name="Rectangle 7"/>
          <p:cNvSpPr>
            <a:spLocks noGrp="1" noChangeArrowheads="1"/>
          </p:cNvSpPr>
          <p:nvPr>
            <p:ph type="dt" sz="half" idx="10"/>
          </p:nvPr>
        </p:nvSpPr>
        <p:spPr/>
        <p:txBody>
          <a:bodyPr/>
          <a:lstStyle>
            <a:lvl1pPr>
              <a:defRPr/>
            </a:lvl1pPr>
          </a:lstStyle>
          <a:p>
            <a:pPr>
              <a:defRPr/>
            </a:pPr>
            <a:endParaRPr lang="en-GB"/>
          </a:p>
        </p:txBody>
      </p:sp>
      <p:sp>
        <p:nvSpPr>
          <p:cNvPr id="9" name="Rectangle 9"/>
          <p:cNvSpPr>
            <a:spLocks noGrp="1" noChangeArrowheads="1"/>
          </p:cNvSpPr>
          <p:nvPr>
            <p:ph type="sldNum" sz="quarter" idx="11"/>
          </p:nvPr>
        </p:nvSpPr>
        <p:spPr>
          <a:xfrm>
            <a:off x="6858000" y="6391275"/>
            <a:ext cx="1600200" cy="457200"/>
          </a:xfrm>
        </p:spPr>
        <p:txBody>
          <a:bodyPr/>
          <a:lstStyle>
            <a:lvl1pPr>
              <a:defRPr/>
            </a:lvl1pPr>
          </a:lstStyle>
          <a:p>
            <a:pPr>
              <a:defRPr/>
            </a:pPr>
            <a:fld id="{265F669A-1629-42A3-A6FE-4476ABE73AA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40FEAB8-03AA-4CD0-A650-84D062F65DC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C05064B-DFBB-4815-A12E-ED87D2C201C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357188" y="6429375"/>
            <a:ext cx="8429625"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62000" y="-142900"/>
            <a:ext cx="7696200" cy="1143000"/>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8C3D76D-3A97-44D6-AAA0-199F363FB1B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96B0042-BB50-465B-8F82-AA821DA99DB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3E263BF-0DD8-4EDF-A46C-E1DECBA3127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A22EFAA0-591F-4CB3-B67E-5DE394DA45A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2398AD5-14AE-4318-A052-5D7EEE2AF08F}"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7C6DE4C-9408-4BA8-B634-9C2FAF33A70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79BF3A7-8005-4312-9FAE-53CBCF9AA7E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creativecommons.org/licenses/by-nc-sa/2.5/"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GB"/>
          </a:p>
        </p:txBody>
      </p:sp>
      <p:sp>
        <p:nvSpPr>
          <p:cNvPr id="4101"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GB"/>
          </a:p>
        </p:txBody>
      </p:sp>
      <p:sp>
        <p:nvSpPr>
          <p:cNvPr id="4102"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fld id="{AF113646-3667-4543-85E2-910D8C377B30}" type="slidenum">
              <a:rPr lang="en-GB"/>
              <a:pPr>
                <a:defRPr/>
              </a:pPr>
              <a:t>‹#›</a:t>
            </a:fld>
            <a:endParaRPr lang="en-GB"/>
          </a:p>
        </p:txBody>
      </p:sp>
      <p:grpSp>
        <p:nvGrpSpPr>
          <p:cNvPr id="1031" name="Group 7"/>
          <p:cNvGrpSpPr>
            <a:grpSpLocks/>
          </p:cNvGrpSpPr>
          <p:nvPr/>
        </p:nvGrpSpPr>
        <p:grpSpPr bwMode="auto">
          <a:xfrm>
            <a:off x="168275" y="228600"/>
            <a:ext cx="8823325" cy="6096000"/>
            <a:chOff x="106" y="144"/>
            <a:chExt cx="5558" cy="3840"/>
          </a:xfrm>
        </p:grpSpPr>
        <p:sp>
          <p:nvSpPr>
            <p:cNvPr id="1034"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defRPr/>
              </a:pPr>
              <a:endParaRPr lang="en-US" sz="2400">
                <a:latin typeface="Times New Roman" pitchFamily="18" charset="0"/>
              </a:endParaRPr>
            </a:p>
          </p:txBody>
        </p:sp>
        <p:sp>
          <p:nvSpPr>
            <p:cNvPr id="1035" name="Line 9"/>
            <p:cNvSpPr>
              <a:spLocks noChangeShapeType="1"/>
            </p:cNvSpPr>
            <p:nvPr/>
          </p:nvSpPr>
          <p:spPr bwMode="auto">
            <a:xfrm>
              <a:off x="480" y="675"/>
              <a:ext cx="4848" cy="0"/>
            </a:xfrm>
            <a:prstGeom prst="line">
              <a:avLst/>
            </a:prstGeom>
            <a:noFill/>
            <a:ln w="38100">
              <a:solidFill>
                <a:schemeClr val="folHlink"/>
              </a:solidFill>
              <a:round/>
              <a:headEnd/>
              <a:tailEnd/>
            </a:ln>
            <a:effectLst/>
          </p:spPr>
          <p:txBody>
            <a:bodyPr/>
            <a:lstStyle/>
            <a:p>
              <a:pPr>
                <a:defRPr/>
              </a:pPr>
              <a:endParaRPr lang="ar-EG">
                <a:latin typeface="Arial" pitchFamily="34" charset="0"/>
              </a:endParaRPr>
            </a:p>
          </p:txBody>
        </p:sp>
      </p:grpSp>
      <p:pic>
        <p:nvPicPr>
          <p:cNvPr id="1032" name="Picture 10" descr="Creative Commons License">
            <a:hlinkClick r:id="rId13"/>
          </p:cNvPr>
          <p:cNvPicPr>
            <a:picLocks noChangeAspect="1" noChangeArrowheads="1"/>
          </p:cNvPicPr>
          <p:nvPr/>
        </p:nvPicPr>
        <p:blipFill>
          <a:blip r:embed="rId14" cstate="print"/>
          <a:srcRect/>
          <a:stretch>
            <a:fillRect/>
          </a:stretch>
        </p:blipFill>
        <p:spPr bwMode="auto">
          <a:xfrm>
            <a:off x="468313" y="6518275"/>
            <a:ext cx="838200" cy="295275"/>
          </a:xfrm>
          <a:prstGeom prst="rect">
            <a:avLst/>
          </a:prstGeom>
          <a:noFill/>
          <a:ln w="9525">
            <a:noFill/>
            <a:miter lim="800000"/>
            <a:headEnd/>
            <a:tailEnd/>
          </a:ln>
        </p:spPr>
      </p:pic>
      <p:sp>
        <p:nvSpPr>
          <p:cNvPr id="1033" name="Rectangle 11"/>
          <p:cNvSpPr>
            <a:spLocks noChangeArrowheads="1"/>
          </p:cNvSpPr>
          <p:nvPr/>
        </p:nvSpPr>
        <p:spPr bwMode="auto">
          <a:xfrm>
            <a:off x="1547813" y="6518275"/>
            <a:ext cx="7200900" cy="274638"/>
          </a:xfrm>
          <a:prstGeom prst="rect">
            <a:avLst/>
          </a:prstGeom>
          <a:noFill/>
          <a:ln w="9525">
            <a:noFill/>
            <a:miter lim="800000"/>
            <a:headEnd/>
            <a:tailEnd/>
          </a:ln>
          <a:effectLst/>
        </p:spPr>
        <p:txBody>
          <a:bodyPr anchor="ctr">
            <a:spAutoFit/>
          </a:bodyPr>
          <a:lstStyle/>
          <a:p>
            <a:pPr>
              <a:defRPr/>
            </a:pPr>
            <a:r>
              <a:rPr lang="en-GB" sz="1200">
                <a:latin typeface="Arial" pitchFamily="34" charset="0"/>
              </a:rPr>
              <a:t>FatMax 2007. Licensed under a </a:t>
            </a:r>
            <a:r>
              <a:rPr lang="en-GB" sz="1200">
                <a:latin typeface="Arial" pitchFamily="34" charset="0"/>
                <a:hlinkClick r:id="rId13"/>
              </a:rPr>
              <a:t>Creative Commons Attribution-NonCommercial-ShareAlike 2.5 License</a:t>
            </a:r>
            <a:r>
              <a:rPr lang="en-GB" sz="1200">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14414" y="3357563"/>
            <a:ext cx="6526236" cy="2266950"/>
          </a:xfrm>
        </p:spPr>
        <p:txBody>
          <a:bodyPr/>
          <a:lstStyle/>
          <a:p>
            <a:r>
              <a:rPr lang="en-US" sz="3600" i="0" dirty="0" smtClean="0"/>
              <a:t>Moving from choosing</a:t>
            </a:r>
            <a:br>
              <a:rPr lang="en-US" sz="3600" i="0" dirty="0" smtClean="0"/>
            </a:br>
            <a:r>
              <a:rPr lang="en-US" sz="3600" i="0" dirty="0" smtClean="0"/>
              <a:t>components into design areas</a:t>
            </a:r>
            <a:r>
              <a:rPr lang="de-DE" sz="3600" i="0" dirty="0" smtClean="0"/>
              <a:t/>
            </a:r>
            <a:br>
              <a:rPr lang="de-DE" sz="3600" i="0" dirty="0" smtClean="0"/>
            </a:br>
            <a:r>
              <a:rPr lang="de-DE" sz="3600" i="0" dirty="0" smtClean="0"/>
              <a:t>Lecture 7 </a:t>
            </a:r>
            <a:endParaRPr lang="en-GB" sz="3600" i="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Choice of output device</a:t>
            </a:r>
            <a:endParaRPr lang="en-GB" b="1" dirty="0" smtClean="0"/>
          </a:p>
        </p:txBody>
      </p:sp>
      <p:sp>
        <p:nvSpPr>
          <p:cNvPr id="5123" name="Rectangle 3"/>
          <p:cNvSpPr>
            <a:spLocks noGrp="1" noChangeArrowheads="1"/>
          </p:cNvSpPr>
          <p:nvPr>
            <p:ph type="body" idx="1"/>
          </p:nvPr>
        </p:nvSpPr>
        <p:spPr>
          <a:xfrm>
            <a:off x="762000" y="1214422"/>
            <a:ext cx="5524512" cy="5000660"/>
          </a:xfrm>
        </p:spPr>
        <p:txBody>
          <a:bodyPr/>
          <a:lstStyle/>
          <a:p>
            <a:pPr>
              <a:buClr>
                <a:srgbClr val="FF0000"/>
              </a:buClr>
            </a:pPr>
            <a:r>
              <a:rPr lang="en-US" sz="1800" b="1" dirty="0" smtClean="0">
                <a:solidFill>
                  <a:srgbClr val="0070C0"/>
                </a:solidFill>
              </a:rPr>
              <a:t>The screen is an LCD</a:t>
            </a:r>
            <a:r>
              <a:rPr lang="en-US" sz="1800" dirty="0" smtClean="0"/>
              <a:t>, which is appropriate for a portable device. </a:t>
            </a:r>
          </a:p>
          <a:p>
            <a:pPr>
              <a:buClr>
                <a:srgbClr val="FF0000"/>
              </a:buClr>
            </a:pPr>
            <a:endParaRPr lang="en-US" sz="1800" dirty="0" smtClean="0"/>
          </a:p>
          <a:p>
            <a:pPr>
              <a:buClr>
                <a:srgbClr val="FF0000"/>
              </a:buClr>
            </a:pPr>
            <a:r>
              <a:rPr lang="en-US" sz="1800" b="1" dirty="0" smtClean="0">
                <a:solidFill>
                  <a:srgbClr val="0070C0"/>
                </a:solidFill>
              </a:rPr>
              <a:t>The screen is large for a calculator</a:t>
            </a:r>
            <a:r>
              <a:rPr lang="en-US" sz="1800" dirty="0" smtClean="0"/>
              <a:t>, but not too large. There is a trade-off between screen size and keeping the calculator small.</a:t>
            </a:r>
          </a:p>
          <a:p>
            <a:pPr>
              <a:buClr>
                <a:srgbClr val="FF0000"/>
              </a:buClr>
              <a:buNone/>
            </a:pPr>
            <a:r>
              <a:rPr lang="en-US" sz="1800" dirty="0" smtClean="0"/>
              <a:t> </a:t>
            </a:r>
          </a:p>
          <a:p>
            <a:pPr>
              <a:buClr>
                <a:srgbClr val="FF0000"/>
              </a:buClr>
            </a:pPr>
            <a:r>
              <a:rPr lang="en-US" sz="1800" b="1" dirty="0" smtClean="0">
                <a:solidFill>
                  <a:srgbClr val="0070C0"/>
                </a:solidFill>
              </a:rPr>
              <a:t>The resolution is not very good. </a:t>
            </a:r>
            <a:r>
              <a:rPr lang="en-US" sz="1800" dirty="0" smtClean="0"/>
              <a:t>This could be a problem if detailed readings were needed, but it is sufficient to give the general idea. </a:t>
            </a:r>
          </a:p>
          <a:p>
            <a:pPr>
              <a:buClr>
                <a:srgbClr val="FF0000"/>
              </a:buClr>
            </a:pPr>
            <a:endParaRPr lang="en-US" sz="1800" dirty="0" smtClean="0"/>
          </a:p>
          <a:p>
            <a:pPr>
              <a:buClr>
                <a:srgbClr val="FF0000"/>
              </a:buClr>
            </a:pPr>
            <a:r>
              <a:rPr lang="en-US" sz="1800" b="1" dirty="0" smtClean="0">
                <a:solidFill>
                  <a:srgbClr val="0070C0"/>
                </a:solidFill>
              </a:rPr>
              <a:t>The screen is not backlit</a:t>
            </a:r>
            <a:r>
              <a:rPr lang="en-US" sz="1800" dirty="0" smtClean="0"/>
              <a:t>, so it will be of little use if the lighting is poor or the student has poor eyesight. </a:t>
            </a:r>
          </a:p>
          <a:p>
            <a:pPr>
              <a:buClr>
                <a:srgbClr val="FF0000"/>
              </a:buClr>
            </a:pPr>
            <a:endParaRPr lang="en-US" sz="1800" dirty="0" smtClean="0"/>
          </a:p>
          <a:p>
            <a:pPr>
              <a:buClr>
                <a:srgbClr val="FF0000"/>
              </a:buClr>
            </a:pPr>
            <a:r>
              <a:rPr lang="en-US" sz="1800" b="1" dirty="0" smtClean="0">
                <a:solidFill>
                  <a:srgbClr val="0070C0"/>
                </a:solidFill>
              </a:rPr>
              <a:t>A backlit screen might be an improvement.</a:t>
            </a: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The use of text</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lgn="just">
              <a:buClr>
                <a:srgbClr val="FF0000"/>
              </a:buClr>
            </a:pPr>
            <a:r>
              <a:rPr lang="en-US" sz="1800" b="1" dirty="0" smtClean="0">
                <a:solidFill>
                  <a:srgbClr val="0070C0"/>
                </a:solidFill>
              </a:rPr>
              <a:t>A sans serif typeface has been used for the buttons and a serif typeface on the screen. </a:t>
            </a:r>
            <a:r>
              <a:rPr lang="en-US" sz="1800" dirty="0" smtClean="0"/>
              <a:t>The latter is a surprising choice, and to our eyes the screen is slightly less readable than the buttons. </a:t>
            </a:r>
          </a:p>
          <a:p>
            <a:pPr algn="just">
              <a:buClr>
                <a:srgbClr val="FF0000"/>
              </a:buClr>
            </a:pPr>
            <a:endParaRPr lang="en-US" sz="1800" dirty="0" smtClean="0"/>
          </a:p>
          <a:p>
            <a:pPr algn="just">
              <a:buClr>
                <a:srgbClr val="FF0000"/>
              </a:buClr>
            </a:pPr>
            <a:r>
              <a:rPr lang="en-US" sz="1800" b="1" dirty="0" smtClean="0">
                <a:solidFill>
                  <a:srgbClr val="0070C0"/>
                </a:solidFill>
              </a:rPr>
              <a:t>However, the type size is large</a:t>
            </a:r>
            <a:r>
              <a:rPr lang="en-US" sz="1800" dirty="0" smtClean="0"/>
              <a:t>, which helps, and only a limited range of text and numbers is displayed.</a:t>
            </a:r>
            <a:endParaRPr lang="en-US" sz="1800" b="1" dirty="0" smtClean="0">
              <a:solidFill>
                <a:srgbClr val="0070C0"/>
              </a:solidFill>
            </a:endParaRP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The use of color</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lgn="just">
              <a:buClr>
                <a:srgbClr val="FF0000"/>
              </a:buClr>
            </a:pPr>
            <a:r>
              <a:rPr lang="en-US" sz="1800" b="1" dirty="0" smtClean="0">
                <a:solidFill>
                  <a:srgbClr val="0070C0"/>
                </a:solidFill>
              </a:rPr>
              <a:t>The screen can only display black on a gray background. </a:t>
            </a:r>
            <a:r>
              <a:rPr lang="en-US" sz="1800" dirty="0" smtClean="0"/>
              <a:t>This is sufficient for displaying text and graphs.</a:t>
            </a:r>
          </a:p>
          <a:p>
            <a:pPr algn="just">
              <a:buClr>
                <a:srgbClr val="FF0000"/>
              </a:buClr>
              <a:buNone/>
            </a:pPr>
            <a:r>
              <a:rPr lang="en-US" sz="1800" dirty="0" smtClean="0"/>
              <a:t> </a:t>
            </a:r>
          </a:p>
          <a:p>
            <a:pPr algn="just">
              <a:buClr>
                <a:srgbClr val="FF0000"/>
              </a:buClr>
            </a:pPr>
            <a:r>
              <a:rPr lang="en-US" sz="1800" dirty="0" smtClean="0"/>
              <a:t>The </a:t>
            </a:r>
            <a:r>
              <a:rPr lang="en-US" sz="1800" b="1" dirty="0" smtClean="0">
                <a:solidFill>
                  <a:srgbClr val="0070C0"/>
                </a:solidFill>
              </a:rPr>
              <a:t>background color </a:t>
            </a:r>
            <a:r>
              <a:rPr lang="en-US" sz="1800" dirty="0" smtClean="0"/>
              <a:t>of the button section is </a:t>
            </a:r>
            <a:r>
              <a:rPr lang="en-US" sz="1800" b="1" dirty="0" smtClean="0">
                <a:solidFill>
                  <a:srgbClr val="0070C0"/>
                </a:solidFill>
              </a:rPr>
              <a:t>black</a:t>
            </a:r>
            <a:r>
              <a:rPr lang="en-US" sz="1800" dirty="0" smtClean="0"/>
              <a:t>, the </a:t>
            </a:r>
            <a:r>
              <a:rPr lang="en-US" sz="1800" b="1" dirty="0" smtClean="0">
                <a:solidFill>
                  <a:srgbClr val="0070C0"/>
                </a:solidFill>
              </a:rPr>
              <a:t>buttons are five different colors</a:t>
            </a:r>
            <a:r>
              <a:rPr lang="en-US" sz="1800" dirty="0" smtClean="0"/>
              <a:t>, and the </a:t>
            </a:r>
            <a:r>
              <a:rPr lang="en-US" sz="1800" b="1" dirty="0" smtClean="0">
                <a:solidFill>
                  <a:srgbClr val="0070C0"/>
                </a:solidFill>
              </a:rPr>
              <a:t>text on and around the buttons is in four different colors</a:t>
            </a:r>
            <a:r>
              <a:rPr lang="en-US" sz="1800" dirty="0" smtClean="0"/>
              <a:t>. Thus, there are a lot of colors. It is difficult to know how the designers could have used fewer colors, given the complexity of the device. </a:t>
            </a:r>
          </a:p>
          <a:p>
            <a:pPr algn="just">
              <a:buClr>
                <a:srgbClr val="FF0000"/>
              </a:buClr>
              <a:buNone/>
            </a:pPr>
            <a:endParaRPr lang="en-US" sz="1800" dirty="0" smtClean="0"/>
          </a:p>
          <a:p>
            <a:pPr algn="just">
              <a:buClr>
                <a:srgbClr val="FF0000"/>
              </a:buClr>
            </a:pPr>
            <a:r>
              <a:rPr lang="en-US" sz="1800" b="1" dirty="0" smtClean="0">
                <a:solidFill>
                  <a:srgbClr val="0070C0"/>
                </a:solidFill>
              </a:rPr>
              <a:t>The brightest button is the second button, which is orangey yellow. </a:t>
            </a:r>
            <a:r>
              <a:rPr lang="en-US" sz="1800" dirty="0" smtClean="0"/>
              <a:t>This is suitable because it is frequently used.</a:t>
            </a:r>
          </a:p>
          <a:p>
            <a:pPr algn="just">
              <a:buClr>
                <a:srgbClr val="FF0000"/>
              </a:buClr>
            </a:pPr>
            <a:r>
              <a:rPr lang="en-US" sz="1800" b="1" dirty="0" smtClean="0">
                <a:solidFill>
                  <a:srgbClr val="0070C0"/>
                </a:solidFill>
              </a:rPr>
              <a:t>The contrast between the background color and the text colors is generally good.</a:t>
            </a: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The use of images</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lgn="just">
              <a:buClr>
                <a:srgbClr val="FF0000"/>
              </a:buClr>
            </a:pPr>
            <a:r>
              <a:rPr lang="en-US" sz="1800" b="1" dirty="0" smtClean="0">
                <a:solidFill>
                  <a:srgbClr val="0070C0"/>
                </a:solidFill>
              </a:rPr>
              <a:t>Various types of graphs </a:t>
            </a:r>
            <a:r>
              <a:rPr lang="en-US" sz="1800" dirty="0" smtClean="0"/>
              <a:t>can be displayed on the screen.</a:t>
            </a:r>
          </a:p>
          <a:p>
            <a:pPr algn="just">
              <a:buClr>
                <a:srgbClr val="FF0000"/>
              </a:buClr>
              <a:buNone/>
            </a:pPr>
            <a:endParaRPr lang="en-US" sz="1800" dirty="0" smtClean="0"/>
          </a:p>
          <a:p>
            <a:pPr algn="just">
              <a:buClr>
                <a:srgbClr val="FF0000"/>
              </a:buClr>
            </a:pPr>
            <a:r>
              <a:rPr lang="en-US" sz="1800" b="1" dirty="0" smtClean="0">
                <a:solidFill>
                  <a:srgbClr val="0070C0"/>
                </a:solidFill>
              </a:rPr>
              <a:t>This visualization of data gives </a:t>
            </a:r>
            <a:r>
              <a:rPr lang="en-US" sz="1800" dirty="0" smtClean="0"/>
              <a:t>this type of calculator a great advantage over other calculators.</a:t>
            </a:r>
            <a:endParaRPr lang="en-US" sz="1800" b="1" dirty="0" smtClean="0">
              <a:solidFill>
                <a:srgbClr val="0070C0"/>
              </a:solidFill>
            </a:endParaRP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Simplicity of design</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buClr>
                <a:srgbClr val="FF0000"/>
              </a:buClr>
            </a:pPr>
            <a:r>
              <a:rPr lang="en-US" sz="1800" b="1" dirty="0" smtClean="0">
                <a:solidFill>
                  <a:srgbClr val="0070C0"/>
                </a:solidFill>
              </a:rPr>
              <a:t>The screen layout is simple</a:t>
            </a:r>
            <a:r>
              <a:rPr lang="en-US" sz="1800" dirty="0" smtClean="0"/>
              <a:t>. This is necessary because it is so small.</a:t>
            </a:r>
          </a:p>
          <a:p>
            <a:pPr>
              <a:buClr>
                <a:srgbClr val="FF0000"/>
              </a:buClr>
            </a:pPr>
            <a:endParaRPr lang="en-US" sz="1800" dirty="0" smtClean="0"/>
          </a:p>
          <a:p>
            <a:pPr>
              <a:buClr>
                <a:srgbClr val="FF0000"/>
              </a:buClr>
            </a:pPr>
            <a:r>
              <a:rPr lang="en-US" sz="1800" b="1" dirty="0" smtClean="0">
                <a:solidFill>
                  <a:srgbClr val="0070C0"/>
                </a:solidFill>
              </a:rPr>
              <a:t>The layout of the buttons is rather complex</a:t>
            </a:r>
            <a:r>
              <a:rPr lang="en-US" sz="1800" dirty="0" smtClean="0"/>
              <a:t>. Alternatively, an onscreen menu hierarchy could have been included, with the more advanced commands embedded in the hierarchy. </a:t>
            </a:r>
          </a:p>
          <a:p>
            <a:pPr>
              <a:buClr>
                <a:srgbClr val="FF0000"/>
              </a:buClr>
            </a:pPr>
            <a:endParaRPr lang="en-US" sz="1800" dirty="0" smtClean="0"/>
          </a:p>
          <a:p>
            <a:pPr>
              <a:buClr>
                <a:srgbClr val="FF0000"/>
              </a:buClr>
            </a:pPr>
            <a:r>
              <a:rPr lang="en-US" sz="1800" b="1" dirty="0" smtClean="0">
                <a:solidFill>
                  <a:srgbClr val="0070C0"/>
                </a:solidFill>
              </a:rPr>
              <a:t>The mapping for switching the calculator off </a:t>
            </a:r>
            <a:r>
              <a:rPr lang="en-US" sz="1800" dirty="0" smtClean="0"/>
              <a:t>is not as clear and direct as it might be because it requires two key presses (the second button followed by the On button). This is surprising, as it is such a frequent operation.</a:t>
            </a:r>
          </a:p>
          <a:p>
            <a:pPr>
              <a:buClr>
                <a:srgbClr val="FF0000"/>
              </a:buClr>
            </a:pPr>
            <a:endParaRPr lang="en-US" sz="1800" dirty="0" smtClean="0"/>
          </a:p>
          <a:p>
            <a:pPr>
              <a:buClr>
                <a:srgbClr val="FF0000"/>
              </a:buClr>
            </a:pPr>
            <a:r>
              <a:rPr lang="en-US" sz="1800" b="1" dirty="0" smtClean="0">
                <a:solidFill>
                  <a:srgbClr val="0070C0"/>
                </a:solidFill>
              </a:rPr>
              <a:t>A simpler solution</a:t>
            </a:r>
            <a:r>
              <a:rPr lang="en-US" sz="1800" dirty="0" smtClean="0"/>
              <a:t> would have been to make the On button work as a toggle between on and off.</a:t>
            </a:r>
            <a:endParaRPr lang="en-US" sz="1800" b="1" dirty="0" smtClean="0">
              <a:solidFill>
                <a:srgbClr val="0070C0"/>
              </a:solidFill>
            </a:endParaRP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Principles of layout</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lgn="just">
              <a:buClr>
                <a:srgbClr val="FF0000"/>
              </a:buClr>
            </a:pPr>
            <a:r>
              <a:rPr lang="en-US" sz="1800" dirty="0" smtClean="0"/>
              <a:t>Considerable effort has been put into </a:t>
            </a:r>
            <a:r>
              <a:rPr lang="en-US" sz="1800" b="1" dirty="0" smtClean="0">
                <a:solidFill>
                  <a:srgbClr val="0070C0"/>
                </a:solidFill>
              </a:rPr>
              <a:t>grouping the buttons by color. </a:t>
            </a:r>
          </a:p>
          <a:p>
            <a:pPr algn="just">
              <a:buClr>
                <a:srgbClr val="FF0000"/>
              </a:buClr>
            </a:pPr>
            <a:endParaRPr lang="en-US" sz="1800" dirty="0" smtClean="0"/>
          </a:p>
          <a:p>
            <a:pPr algn="just">
              <a:buClr>
                <a:srgbClr val="FF0000"/>
              </a:buClr>
            </a:pPr>
            <a:r>
              <a:rPr lang="en-US" sz="1800" dirty="0" smtClean="0"/>
              <a:t>They are also </a:t>
            </a:r>
            <a:r>
              <a:rPr lang="en-US" sz="1800" b="1" dirty="0" smtClean="0">
                <a:solidFill>
                  <a:srgbClr val="0070C0"/>
                </a:solidFill>
              </a:rPr>
              <a:t>grouped by position</a:t>
            </a:r>
            <a:r>
              <a:rPr lang="en-US" sz="1800" dirty="0" smtClean="0"/>
              <a:t>. </a:t>
            </a:r>
          </a:p>
          <a:p>
            <a:pPr algn="just">
              <a:buClr>
                <a:srgbClr val="FF0000"/>
              </a:buClr>
            </a:pPr>
            <a:endParaRPr lang="en-US" sz="1800" dirty="0" smtClean="0"/>
          </a:p>
          <a:p>
            <a:pPr algn="just">
              <a:buClr>
                <a:srgbClr val="FF0000"/>
              </a:buClr>
            </a:pPr>
            <a:r>
              <a:rPr lang="en-US" sz="1800" dirty="0" smtClean="0"/>
              <a:t>The buttons used for manipulating the graphs are physically </a:t>
            </a:r>
            <a:r>
              <a:rPr lang="en-US" sz="1800" b="1" dirty="0" smtClean="0">
                <a:solidFill>
                  <a:srgbClr val="0070C0"/>
                </a:solidFill>
              </a:rPr>
              <a:t>separate</a:t>
            </a:r>
            <a:r>
              <a:rPr lang="en-US" sz="1800" dirty="0" smtClean="0"/>
              <a:t> from the other buttons. </a:t>
            </a:r>
          </a:p>
          <a:p>
            <a:pPr algn="just">
              <a:buClr>
                <a:srgbClr val="FF0000"/>
              </a:buClr>
            </a:pPr>
            <a:endParaRPr lang="en-US" sz="1800" dirty="0" smtClean="0"/>
          </a:p>
          <a:p>
            <a:pPr algn="just">
              <a:buClr>
                <a:srgbClr val="FF0000"/>
              </a:buClr>
            </a:pPr>
            <a:r>
              <a:rPr lang="en-US" sz="1800" b="1" dirty="0" smtClean="0">
                <a:solidFill>
                  <a:srgbClr val="0070C0"/>
                </a:solidFill>
              </a:rPr>
              <a:t>Color</a:t>
            </a:r>
            <a:r>
              <a:rPr lang="en-US" sz="1800" dirty="0" smtClean="0"/>
              <a:t> is also used to emphasize the important buttons.</a:t>
            </a:r>
          </a:p>
          <a:p>
            <a:pPr algn="just">
              <a:buClr>
                <a:srgbClr val="FF0000"/>
              </a:buClr>
            </a:pPr>
            <a:r>
              <a:rPr lang="en-US" sz="1800" dirty="0" smtClean="0"/>
              <a:t>there is very </a:t>
            </a:r>
            <a:r>
              <a:rPr lang="en-US" sz="1800" b="1" dirty="0" smtClean="0">
                <a:solidFill>
                  <a:srgbClr val="0070C0"/>
                </a:solidFill>
              </a:rPr>
              <a:t>little white space</a:t>
            </a:r>
            <a:r>
              <a:rPr lang="en-US" sz="1800" dirty="0" smtClean="0"/>
              <a:t>. The space around the arrow buttons and beneath the top row of buttons is used effectively. </a:t>
            </a:r>
          </a:p>
          <a:p>
            <a:pPr algn="just">
              <a:buClr>
                <a:srgbClr val="FF0000"/>
              </a:buClr>
            </a:pPr>
            <a:endParaRPr lang="en-US" sz="1800" dirty="0" smtClean="0"/>
          </a:p>
          <a:p>
            <a:pPr algn="just">
              <a:buClr>
                <a:srgbClr val="FF0000"/>
              </a:buClr>
            </a:pPr>
            <a:r>
              <a:rPr lang="en-US" sz="1800" dirty="0" smtClean="0"/>
              <a:t>Most of the buttons are </a:t>
            </a:r>
            <a:r>
              <a:rPr lang="en-US" sz="1800" b="1" dirty="0" smtClean="0">
                <a:solidFill>
                  <a:srgbClr val="0070C0"/>
                </a:solidFill>
              </a:rPr>
              <a:t>well labeled</a:t>
            </a:r>
            <a:r>
              <a:rPr lang="en-US" sz="1800" dirty="0" smtClean="0"/>
              <a:t>, the label indicating the purpose of the button.</a:t>
            </a:r>
            <a:endParaRPr lang="en-US" sz="1800" b="1" dirty="0" smtClean="0">
              <a:solidFill>
                <a:srgbClr val="0070C0"/>
              </a:solidFill>
            </a:endParaRP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Principles of layout</a:t>
            </a:r>
            <a:endParaRPr lang="en-GB" b="1" dirty="0" smtClean="0"/>
          </a:p>
        </p:txBody>
      </p:sp>
      <p:sp>
        <p:nvSpPr>
          <p:cNvPr id="5123" name="Rectangle 3"/>
          <p:cNvSpPr>
            <a:spLocks noGrp="1" noChangeArrowheads="1"/>
          </p:cNvSpPr>
          <p:nvPr>
            <p:ph type="body" idx="1"/>
          </p:nvPr>
        </p:nvSpPr>
        <p:spPr>
          <a:xfrm>
            <a:off x="714348" y="1214422"/>
            <a:ext cx="5524512" cy="5000660"/>
          </a:xfrm>
        </p:spPr>
        <p:txBody>
          <a:bodyPr/>
          <a:lstStyle/>
          <a:p>
            <a:pPr algn="just">
              <a:buClr>
                <a:srgbClr val="FF0000"/>
              </a:buClr>
            </a:pPr>
            <a:r>
              <a:rPr lang="en-US" sz="1800" dirty="0" smtClean="0"/>
              <a:t>Considerable effort has been put into </a:t>
            </a:r>
            <a:r>
              <a:rPr lang="en-US" sz="1800" b="1" dirty="0" smtClean="0">
                <a:solidFill>
                  <a:srgbClr val="0070C0"/>
                </a:solidFill>
              </a:rPr>
              <a:t>grouping the buttons by color. </a:t>
            </a:r>
          </a:p>
          <a:p>
            <a:pPr algn="just">
              <a:buClr>
                <a:srgbClr val="FF0000"/>
              </a:buClr>
            </a:pPr>
            <a:endParaRPr lang="en-US" sz="1800" dirty="0" smtClean="0"/>
          </a:p>
          <a:p>
            <a:pPr algn="just">
              <a:buClr>
                <a:srgbClr val="FF0000"/>
              </a:buClr>
            </a:pPr>
            <a:r>
              <a:rPr lang="en-US" sz="1800" dirty="0" smtClean="0"/>
              <a:t>They are also </a:t>
            </a:r>
            <a:r>
              <a:rPr lang="en-US" sz="1800" b="1" dirty="0" smtClean="0">
                <a:solidFill>
                  <a:srgbClr val="0070C0"/>
                </a:solidFill>
              </a:rPr>
              <a:t>grouped by position</a:t>
            </a:r>
            <a:r>
              <a:rPr lang="en-US" sz="1800" dirty="0" smtClean="0"/>
              <a:t>. </a:t>
            </a:r>
          </a:p>
          <a:p>
            <a:pPr algn="just">
              <a:buClr>
                <a:srgbClr val="FF0000"/>
              </a:buClr>
            </a:pPr>
            <a:endParaRPr lang="en-US" sz="1800" dirty="0" smtClean="0"/>
          </a:p>
          <a:p>
            <a:pPr algn="just">
              <a:buClr>
                <a:srgbClr val="FF0000"/>
              </a:buClr>
            </a:pPr>
            <a:r>
              <a:rPr lang="en-US" sz="1800" dirty="0" smtClean="0"/>
              <a:t>The buttons used for manipulating the graphs are physically </a:t>
            </a:r>
            <a:r>
              <a:rPr lang="en-US" sz="1800" b="1" dirty="0" smtClean="0">
                <a:solidFill>
                  <a:srgbClr val="0070C0"/>
                </a:solidFill>
              </a:rPr>
              <a:t>separate</a:t>
            </a:r>
            <a:r>
              <a:rPr lang="en-US" sz="1800" dirty="0" smtClean="0"/>
              <a:t> from the other buttons. </a:t>
            </a:r>
          </a:p>
          <a:p>
            <a:pPr algn="just">
              <a:buClr>
                <a:srgbClr val="FF0000"/>
              </a:buClr>
            </a:pPr>
            <a:endParaRPr lang="en-US" sz="1800" dirty="0" smtClean="0"/>
          </a:p>
          <a:p>
            <a:pPr algn="just">
              <a:buClr>
                <a:srgbClr val="FF0000"/>
              </a:buClr>
            </a:pPr>
            <a:r>
              <a:rPr lang="en-US" sz="1800" b="1" dirty="0" smtClean="0">
                <a:solidFill>
                  <a:srgbClr val="0070C0"/>
                </a:solidFill>
              </a:rPr>
              <a:t>Color</a:t>
            </a:r>
            <a:r>
              <a:rPr lang="en-US" sz="1800" dirty="0" smtClean="0"/>
              <a:t> is also used to emphasize the important buttons.</a:t>
            </a:r>
          </a:p>
          <a:p>
            <a:pPr algn="just">
              <a:buClr>
                <a:srgbClr val="FF0000"/>
              </a:buClr>
            </a:pPr>
            <a:r>
              <a:rPr lang="en-US" sz="1800" dirty="0" smtClean="0"/>
              <a:t>there is very </a:t>
            </a:r>
            <a:r>
              <a:rPr lang="en-US" sz="1800" b="1" dirty="0" smtClean="0">
                <a:solidFill>
                  <a:srgbClr val="0070C0"/>
                </a:solidFill>
              </a:rPr>
              <a:t>little white space</a:t>
            </a:r>
            <a:r>
              <a:rPr lang="en-US" sz="1800" dirty="0" smtClean="0"/>
              <a:t>. The space around the arrow buttons and beneath the top row of buttons is used effectively. </a:t>
            </a:r>
          </a:p>
          <a:p>
            <a:pPr algn="just">
              <a:buClr>
                <a:srgbClr val="FF0000"/>
              </a:buClr>
            </a:pPr>
            <a:endParaRPr lang="en-US" sz="1800" dirty="0" smtClean="0"/>
          </a:p>
          <a:p>
            <a:pPr algn="just">
              <a:buClr>
                <a:srgbClr val="FF0000"/>
              </a:buClr>
            </a:pPr>
            <a:r>
              <a:rPr lang="en-US" sz="1800" dirty="0" smtClean="0"/>
              <a:t>Most of the buttons are </a:t>
            </a:r>
            <a:r>
              <a:rPr lang="en-US" sz="1800" b="1" dirty="0" smtClean="0">
                <a:solidFill>
                  <a:srgbClr val="0070C0"/>
                </a:solidFill>
              </a:rPr>
              <a:t>well labeled</a:t>
            </a:r>
            <a:r>
              <a:rPr lang="en-US" sz="1800" dirty="0" smtClean="0"/>
              <a:t>, the label indicating the purpose of the button.</a:t>
            </a:r>
            <a:endParaRPr lang="en-US" sz="1800" b="1" dirty="0" smtClean="0">
              <a:solidFill>
                <a:srgbClr val="0070C0"/>
              </a:solidFill>
            </a:endParaRP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Design Area</a:t>
            </a:r>
            <a:endParaRPr lang="en-GB" b="1" dirty="0" smtClean="0"/>
          </a:p>
        </p:txBody>
      </p:sp>
      <p:sp>
        <p:nvSpPr>
          <p:cNvPr id="5123" name="Rectangle 3"/>
          <p:cNvSpPr>
            <a:spLocks noGrp="1" noChangeArrowheads="1"/>
          </p:cNvSpPr>
          <p:nvPr>
            <p:ph type="body" idx="1"/>
          </p:nvPr>
        </p:nvSpPr>
        <p:spPr>
          <a:xfrm>
            <a:off x="714348" y="1214422"/>
            <a:ext cx="7786742" cy="5000660"/>
          </a:xfrm>
        </p:spPr>
        <p:txBody>
          <a:bodyPr/>
          <a:lstStyle/>
          <a:p>
            <a:pPr algn="just">
              <a:buClr>
                <a:srgbClr val="FF0000"/>
              </a:buClr>
            </a:pPr>
            <a:r>
              <a:rPr lang="en-US" sz="1800" b="1" dirty="0" smtClean="0"/>
              <a:t>Question: How is a web site like a mobile telephone?</a:t>
            </a:r>
          </a:p>
          <a:p>
            <a:pPr algn="just">
              <a:buClr>
                <a:srgbClr val="FF0000"/>
              </a:buClr>
            </a:pPr>
            <a:endParaRPr lang="en-US" sz="1800" b="1" dirty="0" smtClean="0"/>
          </a:p>
          <a:p>
            <a:pPr algn="just">
              <a:buClr>
                <a:srgbClr val="FF0000"/>
              </a:buClr>
            </a:pPr>
            <a:r>
              <a:rPr lang="en-US" sz="1800" dirty="0" smtClean="0"/>
              <a:t>Answer: In some ways they are quite different, but there are similarities: they both use color and text, they are both laid out for ease of use (or should be), and they both respond when you select a button.</a:t>
            </a:r>
          </a:p>
          <a:p>
            <a:pPr algn="just">
              <a:buClr>
                <a:srgbClr val="FF0000"/>
              </a:buClr>
              <a:buNone/>
            </a:pPr>
            <a:endParaRPr lang="en-US" sz="1800" dirty="0" smtClean="0"/>
          </a:p>
          <a:p>
            <a:pPr algn="just">
              <a:buClr>
                <a:srgbClr val="FF0000"/>
              </a:buClr>
              <a:buNone/>
            </a:pPr>
            <a:r>
              <a:rPr lang="en-US" sz="1800" b="1" dirty="0" smtClean="0">
                <a:solidFill>
                  <a:srgbClr val="0070C0"/>
                </a:solidFill>
              </a:rPr>
              <a:t>A design area:</a:t>
            </a:r>
          </a:p>
          <a:p>
            <a:pPr algn="just">
              <a:buClr>
                <a:srgbClr val="FF0000"/>
              </a:buClr>
            </a:pPr>
            <a:endParaRPr lang="de-DE" sz="1800" b="1" dirty="0" smtClean="0">
              <a:solidFill>
                <a:srgbClr val="0070C0"/>
              </a:solidFill>
            </a:endParaRPr>
          </a:p>
          <a:p>
            <a:pPr algn="just">
              <a:buClr>
                <a:srgbClr val="FF0000"/>
              </a:buClr>
            </a:pPr>
            <a:r>
              <a:rPr lang="en-US" sz="1800" dirty="0" smtClean="0"/>
              <a:t>Graphical user interfaces (GUIs).</a:t>
            </a:r>
          </a:p>
          <a:p>
            <a:pPr algn="just">
              <a:buClr>
                <a:srgbClr val="FF0000"/>
              </a:buClr>
            </a:pPr>
            <a:r>
              <a:rPr lang="en-US" sz="1800" dirty="0" smtClean="0"/>
              <a:t>Web pages.</a:t>
            </a:r>
          </a:p>
          <a:p>
            <a:pPr algn="just">
              <a:buClr>
                <a:srgbClr val="FF0000"/>
              </a:buClr>
            </a:pPr>
            <a:r>
              <a:rPr lang="en-US" sz="1800" dirty="0" smtClean="0"/>
              <a:t>Embedded systems, such as handheld devices.</a:t>
            </a:r>
          </a:p>
          <a:p>
            <a:pPr algn="just">
              <a:buClr>
                <a:srgbClr val="FF0000"/>
              </a:buClr>
              <a:buNone/>
            </a:pPr>
            <a:endParaRPr lang="en-US" sz="1800" dirty="0" smtClean="0"/>
          </a:p>
          <a:p>
            <a:pPr marL="0" indent="0" algn="just">
              <a:buClr>
                <a:srgbClr val="FF0000"/>
              </a:buClr>
              <a:buNone/>
            </a:pPr>
            <a:r>
              <a:rPr lang="en-US" sz="1800" dirty="0" smtClean="0"/>
              <a:t>For example, web pages often include GUI widgets, and handheld devices can be used to access the Web. This merging of different design areas is known as </a:t>
            </a:r>
            <a:r>
              <a:rPr lang="en-US" sz="1800" b="1" dirty="0" smtClean="0">
                <a:solidFill>
                  <a:srgbClr val="0070C0"/>
                </a:solidFill>
              </a:rPr>
              <a:t>technological convergence</a:t>
            </a:r>
            <a:r>
              <a:rPr lang="en-US" sz="1800" b="1" dirty="0" smtClean="0"/>
              <a:t>.</a:t>
            </a:r>
            <a:endParaRPr lang="en-US" sz="1800" b="1" dirty="0" smtClean="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800" b="1" dirty="0" smtClean="0"/>
              <a:t>Design Components and Design Areas</a:t>
            </a:r>
            <a:endParaRPr lang="en-GB" sz="2800" b="1" dirty="0" smtClean="0"/>
          </a:p>
        </p:txBody>
      </p:sp>
      <p:sp>
        <p:nvSpPr>
          <p:cNvPr id="5123" name="Rectangle 3"/>
          <p:cNvSpPr>
            <a:spLocks noGrp="1" noChangeArrowheads="1"/>
          </p:cNvSpPr>
          <p:nvPr>
            <p:ph type="body" idx="1"/>
          </p:nvPr>
        </p:nvSpPr>
        <p:spPr>
          <a:xfrm>
            <a:off x="714348" y="1214422"/>
            <a:ext cx="7786742" cy="5000660"/>
          </a:xfrm>
        </p:spPr>
        <p:txBody>
          <a:bodyPr/>
          <a:lstStyle/>
          <a:p>
            <a:pPr algn="just">
              <a:buClr>
                <a:srgbClr val="FF0000"/>
              </a:buClr>
            </a:pPr>
            <a:r>
              <a:rPr lang="en-US" sz="1800" b="1" dirty="0" smtClean="0"/>
              <a:t>When you design a UI, you need to perform the following tasks:</a:t>
            </a:r>
          </a:p>
          <a:p>
            <a:pPr algn="just">
              <a:buClr>
                <a:srgbClr val="FF0000"/>
              </a:buClr>
              <a:buNone/>
            </a:pPr>
            <a:endParaRPr lang="en-US" sz="1800" dirty="0" smtClean="0"/>
          </a:p>
          <a:p>
            <a:pPr algn="just">
              <a:buClr>
                <a:srgbClr val="FF0000"/>
              </a:buClr>
              <a:buNone/>
            </a:pPr>
            <a:r>
              <a:rPr lang="en-US" sz="1800" dirty="0" smtClean="0"/>
              <a:t>1. </a:t>
            </a:r>
            <a:r>
              <a:rPr lang="en-US" sz="1800" b="1" dirty="0" smtClean="0">
                <a:solidFill>
                  <a:srgbClr val="0070C0"/>
                </a:solidFill>
              </a:rPr>
              <a:t>Identify the relevant design area</a:t>
            </a:r>
            <a:r>
              <a:rPr lang="en-US" sz="1800" dirty="0" smtClean="0"/>
              <a:t>, and think about the specific principles, guidelines, and issues for that design area.</a:t>
            </a:r>
          </a:p>
          <a:p>
            <a:pPr algn="just">
              <a:buClr>
                <a:srgbClr val="FF0000"/>
              </a:buClr>
              <a:buNone/>
            </a:pPr>
            <a:r>
              <a:rPr lang="en-US" sz="1800" dirty="0" smtClean="0"/>
              <a:t>2. </a:t>
            </a:r>
            <a:r>
              <a:rPr lang="en-US" sz="1800" b="1" dirty="0" smtClean="0">
                <a:solidFill>
                  <a:srgbClr val="0070C0"/>
                </a:solidFill>
              </a:rPr>
              <a:t>Consider the conceptual design </a:t>
            </a:r>
            <a:r>
              <a:rPr lang="en-US" sz="1800" dirty="0" smtClean="0"/>
              <a:t>that you created in response to your requirements-gathering activities.</a:t>
            </a:r>
          </a:p>
          <a:p>
            <a:pPr algn="just">
              <a:buClr>
                <a:srgbClr val="FF0000"/>
              </a:buClr>
              <a:buNone/>
            </a:pPr>
            <a:r>
              <a:rPr lang="en-US" sz="1800" dirty="0" smtClean="0"/>
              <a:t>3. </a:t>
            </a:r>
            <a:r>
              <a:rPr lang="en-US" sz="1800" b="1" dirty="0" smtClean="0">
                <a:solidFill>
                  <a:srgbClr val="0070C0"/>
                </a:solidFill>
              </a:rPr>
              <a:t>Combine the design components </a:t>
            </a:r>
            <a:r>
              <a:rPr lang="en-US" sz="1800" dirty="0" smtClean="0"/>
              <a:t>taking into account the demands of the design area and what you want to happen in the UI to meet the requirements.</a:t>
            </a:r>
          </a:p>
          <a:p>
            <a:pPr algn="just">
              <a:buClr>
                <a:srgbClr val="FF0000"/>
              </a:buClr>
              <a:buNone/>
            </a:pPr>
            <a:endParaRPr lang="en-US" sz="1800" b="1" dirty="0" smtClean="0">
              <a:solidFill>
                <a:srgbClr val="0070C0"/>
              </a:solidFill>
            </a:endParaRPr>
          </a:p>
          <a:p>
            <a:pPr algn="just">
              <a:buClr>
                <a:srgbClr val="FF0000"/>
              </a:buClr>
            </a:pPr>
            <a:r>
              <a:rPr lang="en-US" sz="1800" b="1" dirty="0" smtClean="0">
                <a:solidFill>
                  <a:srgbClr val="0070C0"/>
                </a:solidFill>
              </a:rPr>
              <a:t>In the next chapter</a:t>
            </a:r>
            <a:r>
              <a:rPr lang="en-US" sz="1800" dirty="0" smtClean="0"/>
              <a:t>, we will look at how </a:t>
            </a:r>
            <a:r>
              <a:rPr lang="en-US" sz="1800" dirty="0" err="1" smtClean="0"/>
              <a:t>Tokairo</a:t>
            </a:r>
            <a:r>
              <a:rPr lang="en-US" sz="1800" dirty="0" smtClean="0"/>
              <a:t> designed the driver’s system. This will be followed </a:t>
            </a:r>
            <a:r>
              <a:rPr lang="en-US" sz="1800" b="1" dirty="0" smtClean="0">
                <a:solidFill>
                  <a:srgbClr val="0070C0"/>
                </a:solidFill>
              </a:rPr>
              <a:t>by three chapters that look at specific design areas in more detail.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buFont typeface="Wingdings" pitchFamily="2" charset="2"/>
              <a:buNone/>
              <a:defRPr/>
            </a:pPr>
            <a:endParaRPr lang="en-GB" sz="6000" dirty="0" smtClean="0">
              <a:solidFill>
                <a:schemeClr val="tx2"/>
              </a:solidFill>
              <a:latin typeface="+mj-lt"/>
              <a:ea typeface="+mj-ea"/>
              <a:cs typeface="+mj-cs"/>
            </a:endParaRPr>
          </a:p>
          <a:p>
            <a:pPr algn="ctr" eaLnBrk="1" hangingPunct="1">
              <a:buFont typeface="Wingdings" pitchFamily="2" charset="2"/>
              <a:buNone/>
              <a:defRPr/>
            </a:pPr>
            <a:r>
              <a:rPr lang="en-GB" sz="6000" dirty="0" smtClean="0">
                <a:solidFill>
                  <a:schemeClr val="tx2"/>
                </a:solidFill>
                <a:latin typeface="+mj-lt"/>
                <a:ea typeface="+mj-ea"/>
                <a:cs typeface="+mj-cs"/>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Exercise</a:t>
            </a:r>
            <a:endParaRPr lang="en-GB" b="1" dirty="0" smtClean="0"/>
          </a:p>
        </p:txBody>
      </p:sp>
      <p:sp>
        <p:nvSpPr>
          <p:cNvPr id="5123" name="Rectangle 3"/>
          <p:cNvSpPr>
            <a:spLocks noGrp="1" noChangeArrowheads="1"/>
          </p:cNvSpPr>
          <p:nvPr>
            <p:ph type="body" idx="1"/>
          </p:nvPr>
        </p:nvSpPr>
        <p:spPr>
          <a:xfrm>
            <a:off x="762000" y="1214422"/>
            <a:ext cx="7696200" cy="1928826"/>
          </a:xfrm>
        </p:spPr>
        <p:txBody>
          <a:bodyPr/>
          <a:lstStyle/>
          <a:p>
            <a:pPr algn="just">
              <a:buClr>
                <a:srgbClr val="FF0000"/>
              </a:buClr>
            </a:pPr>
            <a:r>
              <a:rPr lang="en-US" sz="1800" dirty="0" smtClean="0"/>
              <a:t>Design a remote control for a television that will be used by an elderly technophobe relative. The television does not pick up cable or satellite channels, so only a few channels are available. It should be as simple as possible. Include as few buttons as you can. Assume the current channel number is displayed on the television screen and that the brightness and contrast are already set correctly.</a:t>
            </a:r>
          </a:p>
        </p:txBody>
      </p:sp>
      <p:pic>
        <p:nvPicPr>
          <p:cNvPr id="1026" name="Picture 2"/>
          <p:cNvPicPr>
            <a:picLocks noChangeAspect="1" noChangeArrowheads="1"/>
          </p:cNvPicPr>
          <p:nvPr/>
        </p:nvPicPr>
        <p:blipFill>
          <a:blip r:embed="rId3"/>
          <a:srcRect/>
          <a:stretch>
            <a:fillRect/>
          </a:stretch>
        </p:blipFill>
        <p:spPr bwMode="auto">
          <a:xfrm>
            <a:off x="6500826" y="3357562"/>
            <a:ext cx="2364974" cy="2643206"/>
          </a:xfrm>
          <a:prstGeom prst="rect">
            <a:avLst/>
          </a:prstGeom>
          <a:noFill/>
          <a:ln w="9525">
            <a:noFill/>
            <a:miter lim="800000"/>
            <a:headEnd/>
            <a:tailEnd/>
          </a:ln>
          <a:effectLst/>
        </p:spPr>
      </p:pic>
      <p:sp>
        <p:nvSpPr>
          <p:cNvPr id="5" name="Rectangle 3"/>
          <p:cNvSpPr txBox="1">
            <a:spLocks noChangeArrowheads="1"/>
          </p:cNvSpPr>
          <p:nvPr/>
        </p:nvSpPr>
        <p:spPr bwMode="auto">
          <a:xfrm>
            <a:off x="785786" y="3429000"/>
            <a:ext cx="5572164" cy="2857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eaLnBrk="0" hangingPunct="0">
              <a:spcBef>
                <a:spcPct val="20000"/>
              </a:spcBef>
              <a:buClr>
                <a:srgbClr val="FF0000"/>
              </a:buClr>
              <a:buSzPct val="70000"/>
              <a:buFont typeface="Wingdings" pitchFamily="2" charset="2"/>
              <a:buChar char="l"/>
            </a:pPr>
            <a:r>
              <a:rPr lang="en-US" b="1" dirty="0" smtClean="0">
                <a:solidFill>
                  <a:srgbClr val="0070C0"/>
                </a:solidFill>
                <a:latin typeface="+mn-lt"/>
              </a:rPr>
              <a:t>We came up with the sketch shown in Figure.</a:t>
            </a:r>
          </a:p>
          <a:p>
            <a:pPr marL="342900" lvl="0" indent="-342900" algn="just" eaLnBrk="0" hangingPunct="0">
              <a:spcBef>
                <a:spcPct val="20000"/>
              </a:spcBef>
              <a:buClr>
                <a:srgbClr val="FF0000"/>
              </a:buClr>
              <a:buSzPct val="70000"/>
              <a:buFont typeface="Wingdings" pitchFamily="2" charset="2"/>
              <a:buChar char="l"/>
            </a:pPr>
            <a:r>
              <a:rPr lang="en-US" b="1" dirty="0" smtClean="0">
                <a:solidFill>
                  <a:srgbClr val="0070C0"/>
                </a:solidFill>
                <a:latin typeface="+mn-lt"/>
              </a:rPr>
              <a:t>This allows your relative to switch the television on and off and move between channels. </a:t>
            </a:r>
          </a:p>
          <a:p>
            <a:pPr marL="342900" lvl="0" indent="-342900" algn="just" eaLnBrk="0" hangingPunct="0">
              <a:spcBef>
                <a:spcPct val="20000"/>
              </a:spcBef>
              <a:buClr>
                <a:srgbClr val="FF0000"/>
              </a:buClr>
              <a:buSzPct val="70000"/>
              <a:buFont typeface="Wingdings" pitchFamily="2" charset="2"/>
              <a:buChar char="l"/>
            </a:pPr>
            <a:r>
              <a:rPr lang="en-US" b="1" dirty="0" smtClean="0">
                <a:solidFill>
                  <a:srgbClr val="0070C0"/>
                </a:solidFill>
                <a:latin typeface="+mn-lt"/>
              </a:rPr>
              <a:t>We have also made it possible to change the volume.</a:t>
            </a:r>
          </a:p>
          <a:p>
            <a:pPr marL="342900" lvl="0" indent="-342900" algn="just" eaLnBrk="0" hangingPunct="0">
              <a:spcBef>
                <a:spcPct val="20000"/>
              </a:spcBef>
              <a:buClr>
                <a:srgbClr val="FF0000"/>
              </a:buClr>
              <a:buSzPct val="70000"/>
              <a:buFont typeface="Wingdings" pitchFamily="2" charset="2"/>
              <a:buChar char="l"/>
            </a:pPr>
            <a:r>
              <a:rPr lang="en-US" b="1" dirty="0" smtClean="0">
                <a:solidFill>
                  <a:srgbClr val="0070C0"/>
                </a:solidFill>
                <a:latin typeface="+mn-lt"/>
              </a:rPr>
              <a:t>device should be easy to use, as there is a clear and simple mapping between the tasks the user wishes to carry out and the controls.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Principles of Good Layout</a:t>
            </a:r>
            <a:endParaRPr lang="en-GB" dirty="0" smtClean="0"/>
          </a:p>
        </p:txBody>
      </p:sp>
      <p:sp>
        <p:nvSpPr>
          <p:cNvPr id="5123" name="Rectangle 3"/>
          <p:cNvSpPr>
            <a:spLocks noGrp="1" noChangeArrowheads="1"/>
          </p:cNvSpPr>
          <p:nvPr>
            <p:ph type="body" idx="1"/>
          </p:nvPr>
        </p:nvSpPr>
        <p:spPr>
          <a:xfrm>
            <a:off x="762000" y="1357298"/>
            <a:ext cx="7696200" cy="4929222"/>
          </a:xfrm>
        </p:spPr>
        <p:txBody>
          <a:bodyPr/>
          <a:lstStyle/>
          <a:p>
            <a:pPr algn="just">
              <a:buClr>
                <a:srgbClr val="C00000"/>
              </a:buClr>
            </a:pPr>
            <a:r>
              <a:rPr lang="en-US" sz="1800" b="1" dirty="0" smtClean="0"/>
              <a:t>To create a usable UI, Both the software components and the interaction devices need to be well laid out</a:t>
            </a:r>
          </a:p>
          <a:p>
            <a:pPr algn="just">
              <a:buClr>
                <a:srgbClr val="C00000"/>
              </a:buClr>
            </a:pPr>
            <a:endParaRPr lang="en-US" sz="1800" b="1" dirty="0" smtClean="0">
              <a:solidFill>
                <a:srgbClr val="0070C0"/>
              </a:solidFill>
            </a:endParaRPr>
          </a:p>
          <a:p>
            <a:pPr algn="just">
              <a:buClr>
                <a:srgbClr val="C00000"/>
              </a:buClr>
            </a:pPr>
            <a:r>
              <a:rPr lang="en-US" sz="1800" b="1" dirty="0" smtClean="0">
                <a:solidFill>
                  <a:srgbClr val="0070C0"/>
                </a:solidFill>
              </a:rPr>
              <a:t>Create Natural Groupings. </a:t>
            </a:r>
            <a:r>
              <a:rPr lang="en-US" sz="1800" dirty="0" smtClean="0"/>
              <a:t>you need to think about the natural structure of the information. For example, group together all the menus or all the icons that relate to a particular concept such as drawing or formatting.</a:t>
            </a:r>
          </a:p>
          <a:p>
            <a:pPr algn="just">
              <a:buClr>
                <a:srgbClr val="C00000"/>
              </a:buClr>
            </a:pPr>
            <a:endParaRPr lang="en-US" sz="1800" dirty="0" smtClean="0"/>
          </a:p>
          <a:p>
            <a:pPr algn="just">
              <a:buClr>
                <a:srgbClr val="C00000"/>
              </a:buClr>
            </a:pPr>
            <a:r>
              <a:rPr lang="en-US" sz="1800" b="1" dirty="0" smtClean="0">
                <a:solidFill>
                  <a:srgbClr val="0070C0"/>
                </a:solidFill>
              </a:rPr>
              <a:t>Separate the Currently Active Components. </a:t>
            </a:r>
            <a:r>
              <a:rPr lang="en-US" sz="1800" dirty="0" smtClean="0"/>
              <a:t>It is important to emphasize what the user is currently doing.</a:t>
            </a:r>
          </a:p>
          <a:p>
            <a:pPr algn="just">
              <a:buClr>
                <a:srgbClr val="C00000"/>
              </a:buClr>
            </a:pPr>
            <a:endParaRPr lang="en-US" sz="1800" dirty="0" smtClean="0"/>
          </a:p>
          <a:p>
            <a:pPr algn="just">
              <a:buClr>
                <a:srgbClr val="C00000"/>
              </a:buClr>
            </a:pPr>
            <a:r>
              <a:rPr lang="en-US" sz="1800" b="1" dirty="0" smtClean="0">
                <a:solidFill>
                  <a:srgbClr val="0070C0"/>
                </a:solidFill>
              </a:rPr>
              <a:t>Emphasize Important Components</a:t>
            </a:r>
            <a:r>
              <a:rPr lang="en-US" sz="1800" dirty="0" smtClean="0"/>
              <a:t>. It is important to emphasize the components that really matter. That is why panic buttons are red.</a:t>
            </a:r>
          </a:p>
          <a:p>
            <a:pPr algn="just">
              <a:buClr>
                <a:srgbClr val="C00000"/>
              </a:buClr>
              <a:buNone/>
            </a:pPr>
            <a:endParaRPr lang="en-US" sz="1800" dirty="0" smtClean="0"/>
          </a:p>
          <a:p>
            <a:pPr>
              <a:buClr>
                <a:srgbClr val="C00000"/>
              </a:buClr>
            </a:pPr>
            <a:r>
              <a:rPr lang="en-US" sz="1800" b="1" dirty="0" smtClean="0">
                <a:solidFill>
                  <a:srgbClr val="0070C0"/>
                </a:solidFill>
              </a:rPr>
              <a:t>Use White Space Effectively</a:t>
            </a:r>
            <a:r>
              <a:rPr lang="en-US" sz="1800" b="1" dirty="0" smtClean="0"/>
              <a:t>. </a:t>
            </a:r>
            <a:r>
              <a:rPr lang="en-US" sz="1800" dirty="0" smtClean="0"/>
              <a:t>White space refers to areas of the screen that do not contain any other software components.</a:t>
            </a:r>
            <a:endParaRPr lang="de-DE"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Principles of Good Layout</a:t>
            </a:r>
            <a:endParaRPr lang="en-GB" dirty="0" smtClean="0"/>
          </a:p>
        </p:txBody>
      </p:sp>
      <p:sp>
        <p:nvSpPr>
          <p:cNvPr id="5123" name="Rectangle 3"/>
          <p:cNvSpPr>
            <a:spLocks noGrp="1" noChangeArrowheads="1"/>
          </p:cNvSpPr>
          <p:nvPr>
            <p:ph type="body" idx="1"/>
          </p:nvPr>
        </p:nvSpPr>
        <p:spPr>
          <a:xfrm>
            <a:off x="762000" y="1357298"/>
            <a:ext cx="7696200" cy="4929222"/>
          </a:xfrm>
        </p:spPr>
        <p:txBody>
          <a:bodyPr/>
          <a:lstStyle/>
          <a:p>
            <a:pPr algn="just">
              <a:buClr>
                <a:srgbClr val="FF0000"/>
              </a:buClr>
            </a:pPr>
            <a:r>
              <a:rPr lang="en-US" sz="1800" b="1" dirty="0" smtClean="0"/>
              <a:t>To create a usable UI, Both the software components and the interaction devices need to be well laid out</a:t>
            </a:r>
          </a:p>
          <a:p>
            <a:pPr algn="just">
              <a:buClr>
                <a:srgbClr val="FF0000"/>
              </a:buClr>
            </a:pPr>
            <a:endParaRPr lang="en-US" sz="1800" b="1" dirty="0" smtClean="0">
              <a:solidFill>
                <a:srgbClr val="0070C0"/>
              </a:solidFill>
            </a:endParaRPr>
          </a:p>
          <a:p>
            <a:pPr algn="just">
              <a:buClr>
                <a:srgbClr val="FF0000"/>
              </a:buClr>
            </a:pPr>
            <a:r>
              <a:rPr lang="en-US" sz="1800" b="1" dirty="0" smtClean="0">
                <a:solidFill>
                  <a:srgbClr val="0070C0"/>
                </a:solidFill>
              </a:rPr>
              <a:t>Make the Controls Visible. </a:t>
            </a:r>
            <a:r>
              <a:rPr lang="en-US" sz="1800" dirty="0" smtClean="0"/>
              <a:t>its function needs to be obvious.</a:t>
            </a:r>
          </a:p>
          <a:p>
            <a:pPr algn="just">
              <a:buClr>
                <a:srgbClr val="FF0000"/>
              </a:buClr>
            </a:pPr>
            <a:endParaRPr lang="en-US" sz="1800" dirty="0" smtClean="0"/>
          </a:p>
          <a:p>
            <a:pPr algn="just">
              <a:buClr>
                <a:srgbClr val="FF0000"/>
              </a:buClr>
            </a:pPr>
            <a:r>
              <a:rPr lang="en-US" sz="1800" b="1" dirty="0" smtClean="0">
                <a:solidFill>
                  <a:srgbClr val="0070C0"/>
                </a:solidFill>
              </a:rPr>
              <a:t>Balance Aesthetics and Usability. </a:t>
            </a:r>
            <a:r>
              <a:rPr lang="en-US" sz="1800" dirty="0" smtClean="0"/>
              <a:t>The appearance of the UI is becoming increasingly important. This is particularly true in areas such as design and fashion, where UIs are often eye-catching and attractive.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Exercise</a:t>
            </a:r>
            <a:endParaRPr lang="en-GB" b="1" dirty="0" smtClean="0"/>
          </a:p>
        </p:txBody>
      </p:sp>
      <p:sp>
        <p:nvSpPr>
          <p:cNvPr id="5123" name="Rectangle 3"/>
          <p:cNvSpPr>
            <a:spLocks noGrp="1" noChangeArrowheads="1"/>
          </p:cNvSpPr>
          <p:nvPr>
            <p:ph type="body" idx="1"/>
          </p:nvPr>
        </p:nvSpPr>
        <p:spPr>
          <a:xfrm>
            <a:off x="762000" y="1214422"/>
            <a:ext cx="7696200" cy="3857652"/>
          </a:xfrm>
        </p:spPr>
        <p:txBody>
          <a:bodyPr/>
          <a:lstStyle/>
          <a:p>
            <a:pPr algn="just">
              <a:buClr>
                <a:srgbClr val="FF0000"/>
              </a:buClr>
            </a:pPr>
            <a:r>
              <a:rPr lang="en-US" sz="1800" dirty="0" smtClean="0"/>
              <a:t>Sketch a web page for selling computer printers. This page is aimed at computer enthusiasts browsing on their home PCs. The users are interested in the price and functionality of printers. The screen should show details of several printers, along with prices and photographs.</a:t>
            </a:r>
          </a:p>
          <a:p>
            <a:pPr algn="just">
              <a:buClr>
                <a:srgbClr val="FF0000"/>
              </a:buClr>
              <a:buNone/>
            </a:pPr>
            <a:endParaRPr lang="en-US" sz="1800" dirty="0" smtClean="0"/>
          </a:p>
          <a:p>
            <a:pPr algn="just">
              <a:buClr>
                <a:srgbClr val="FF0000"/>
              </a:buClr>
              <a:buNone/>
            </a:pPr>
            <a:r>
              <a:rPr lang="en-US" sz="1800" dirty="0" smtClean="0"/>
              <a:t>       Explain how you have achieved the following:</a:t>
            </a:r>
          </a:p>
          <a:p>
            <a:pPr marL="688975" indent="-238125" algn="just">
              <a:buClr>
                <a:srgbClr val="FF0000"/>
              </a:buClr>
            </a:pPr>
            <a:r>
              <a:rPr lang="en-US" sz="1800" dirty="0" smtClean="0"/>
              <a:t>Created natural groupings</a:t>
            </a:r>
          </a:p>
          <a:p>
            <a:pPr marL="688975" indent="-238125" algn="just">
              <a:buClr>
                <a:srgbClr val="FF0000"/>
              </a:buClr>
            </a:pPr>
            <a:r>
              <a:rPr lang="en-US" sz="1800" dirty="0" smtClean="0"/>
              <a:t>Emphasized important components</a:t>
            </a:r>
          </a:p>
          <a:p>
            <a:pPr marL="688975" indent="-238125" algn="just">
              <a:buClr>
                <a:srgbClr val="FF0000"/>
              </a:buClr>
            </a:pPr>
            <a:r>
              <a:rPr lang="en-US" sz="1800" dirty="0" smtClean="0"/>
              <a:t>Used white space effectively</a:t>
            </a:r>
          </a:p>
          <a:p>
            <a:pPr marL="688975" indent="-238125" algn="just">
              <a:buClr>
                <a:srgbClr val="FF0000"/>
              </a:buClr>
            </a:pPr>
            <a:r>
              <a:rPr lang="en-US" sz="1800" dirty="0" smtClean="0"/>
              <a:t>Made the controls visible</a:t>
            </a:r>
          </a:p>
          <a:p>
            <a:pPr marL="688975" indent="-238125" algn="just">
              <a:buClr>
                <a:srgbClr val="FF0000"/>
              </a:buClr>
            </a:pPr>
            <a:r>
              <a:rPr lang="en-US" sz="1800" dirty="0" smtClean="0"/>
              <a:t>Balanced aesthetics and usability</a:t>
            </a:r>
          </a:p>
        </p:txBody>
      </p:sp>
      <p:pic>
        <p:nvPicPr>
          <p:cNvPr id="2050" name="Picture 2"/>
          <p:cNvPicPr>
            <a:picLocks noChangeAspect="1" noChangeArrowheads="1"/>
          </p:cNvPicPr>
          <p:nvPr/>
        </p:nvPicPr>
        <p:blipFill>
          <a:blip r:embed="rId3"/>
          <a:srcRect/>
          <a:stretch>
            <a:fillRect/>
          </a:stretch>
        </p:blipFill>
        <p:spPr bwMode="auto">
          <a:xfrm>
            <a:off x="5214942" y="3214686"/>
            <a:ext cx="3535160"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Exercise</a:t>
            </a:r>
            <a:endParaRPr lang="en-GB" b="1" dirty="0" smtClean="0"/>
          </a:p>
        </p:txBody>
      </p:sp>
      <p:sp>
        <p:nvSpPr>
          <p:cNvPr id="5123" name="Rectangle 3"/>
          <p:cNvSpPr>
            <a:spLocks noGrp="1" noChangeArrowheads="1"/>
          </p:cNvSpPr>
          <p:nvPr>
            <p:ph type="body" idx="1"/>
          </p:nvPr>
        </p:nvSpPr>
        <p:spPr>
          <a:xfrm>
            <a:off x="762000" y="1214422"/>
            <a:ext cx="3167058" cy="5000660"/>
          </a:xfrm>
        </p:spPr>
        <p:txBody>
          <a:bodyPr/>
          <a:lstStyle/>
          <a:p>
            <a:pPr algn="just">
              <a:buClr>
                <a:srgbClr val="FF0000"/>
              </a:buClr>
            </a:pPr>
            <a:r>
              <a:rPr lang="en-US" sz="1800" dirty="0" smtClean="0"/>
              <a:t>Sketch Give a critique of the graphic calculator illustrated in Figure bellow. This calculator is used by students who are studying mathematics at university level. The following features of the calculator cannot be identified from the figure: the screen is not backlit, the screen is not a touch screen, and there is no pen input - there is only keyboard input.</a:t>
            </a:r>
          </a:p>
          <a:p>
            <a:pPr algn="just">
              <a:buClr>
                <a:srgbClr val="FF0000"/>
              </a:buClr>
              <a:buNone/>
            </a:pPr>
            <a:endParaRPr lang="en-US" sz="1800" dirty="0" smtClean="0"/>
          </a:p>
        </p:txBody>
      </p:sp>
      <p:pic>
        <p:nvPicPr>
          <p:cNvPr id="3074" name="Picture 2"/>
          <p:cNvPicPr>
            <a:picLocks noChangeAspect="1" noChangeArrowheads="1"/>
          </p:cNvPicPr>
          <p:nvPr/>
        </p:nvPicPr>
        <p:blipFill>
          <a:blip r:embed="rId3"/>
          <a:srcRect/>
          <a:stretch>
            <a:fillRect/>
          </a:stretch>
        </p:blipFill>
        <p:spPr bwMode="auto">
          <a:xfrm>
            <a:off x="4238849" y="1142984"/>
            <a:ext cx="4680437"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t>Exercise</a:t>
            </a:r>
            <a:endParaRPr lang="en-GB" b="1" dirty="0" smtClean="0"/>
          </a:p>
        </p:txBody>
      </p:sp>
      <p:sp>
        <p:nvSpPr>
          <p:cNvPr id="5123" name="Rectangle 3"/>
          <p:cNvSpPr>
            <a:spLocks noGrp="1" noChangeArrowheads="1"/>
          </p:cNvSpPr>
          <p:nvPr>
            <p:ph type="body" idx="1"/>
          </p:nvPr>
        </p:nvSpPr>
        <p:spPr>
          <a:xfrm>
            <a:off x="762000" y="1214422"/>
            <a:ext cx="5524512" cy="5000660"/>
          </a:xfrm>
        </p:spPr>
        <p:txBody>
          <a:bodyPr/>
          <a:lstStyle/>
          <a:p>
            <a:pPr marL="0" indent="0" algn="just">
              <a:buClr>
                <a:srgbClr val="FF0000"/>
              </a:buClr>
              <a:buNone/>
            </a:pPr>
            <a:r>
              <a:rPr lang="en-US" sz="1800" b="1" dirty="0" smtClean="0"/>
              <a:t>Comment on each of the following areas, and suggest how the design could be improved:</a:t>
            </a:r>
          </a:p>
          <a:p>
            <a:pPr marL="0" indent="0" algn="just">
              <a:buClr>
                <a:srgbClr val="FF0000"/>
              </a:buClr>
              <a:buNone/>
            </a:pPr>
            <a:endParaRPr lang="en-US" sz="1800" b="1" dirty="0" smtClean="0"/>
          </a:p>
          <a:p>
            <a:pPr algn="just">
              <a:buClr>
                <a:srgbClr val="FF0000"/>
              </a:buClr>
            </a:pPr>
            <a:r>
              <a:rPr lang="en-US" sz="1800" b="1" dirty="0" smtClean="0">
                <a:solidFill>
                  <a:srgbClr val="0070C0"/>
                </a:solidFill>
              </a:rPr>
              <a:t>Whether the psychological principles for the UI designer have been taken into account.</a:t>
            </a:r>
          </a:p>
          <a:p>
            <a:pPr algn="just">
              <a:buClr>
                <a:srgbClr val="FF0000"/>
              </a:buClr>
            </a:pPr>
            <a:r>
              <a:rPr lang="en-US" sz="1800" b="1" dirty="0" smtClean="0">
                <a:solidFill>
                  <a:srgbClr val="0070C0"/>
                </a:solidFill>
              </a:rPr>
              <a:t>The choice of input and output devices</a:t>
            </a:r>
          </a:p>
          <a:p>
            <a:pPr algn="just">
              <a:buClr>
                <a:srgbClr val="FF0000"/>
              </a:buClr>
            </a:pPr>
            <a:r>
              <a:rPr lang="en-US" sz="1800" b="1" dirty="0" smtClean="0">
                <a:solidFill>
                  <a:srgbClr val="0070C0"/>
                </a:solidFill>
              </a:rPr>
              <a:t>The use of text</a:t>
            </a:r>
          </a:p>
          <a:p>
            <a:pPr algn="just">
              <a:buClr>
                <a:srgbClr val="FF0000"/>
              </a:buClr>
            </a:pPr>
            <a:r>
              <a:rPr lang="en-US" sz="1800" b="1" dirty="0" smtClean="0">
                <a:solidFill>
                  <a:srgbClr val="0070C0"/>
                </a:solidFill>
              </a:rPr>
              <a:t>The use of color</a:t>
            </a:r>
          </a:p>
          <a:p>
            <a:pPr algn="just">
              <a:buClr>
                <a:srgbClr val="FF0000"/>
              </a:buClr>
            </a:pPr>
            <a:r>
              <a:rPr lang="en-US" sz="1800" b="1" dirty="0" smtClean="0">
                <a:solidFill>
                  <a:srgbClr val="0070C0"/>
                </a:solidFill>
              </a:rPr>
              <a:t>The use of images</a:t>
            </a:r>
          </a:p>
          <a:p>
            <a:pPr algn="just">
              <a:buClr>
                <a:srgbClr val="FF0000"/>
              </a:buClr>
            </a:pPr>
            <a:r>
              <a:rPr lang="en-US" sz="1800" b="1" dirty="0" smtClean="0">
                <a:solidFill>
                  <a:srgbClr val="0070C0"/>
                </a:solidFill>
              </a:rPr>
              <a:t>Simplicity of design, taking into account the task–action mapping</a:t>
            </a:r>
          </a:p>
          <a:p>
            <a:pPr algn="just">
              <a:buClr>
                <a:srgbClr val="FF0000"/>
              </a:buClr>
            </a:pPr>
            <a:r>
              <a:rPr lang="en-US" sz="1800" b="1" dirty="0" smtClean="0">
                <a:solidFill>
                  <a:srgbClr val="0070C0"/>
                </a:solidFill>
              </a:rPr>
              <a:t> Whether the principles of layout have been applied</a:t>
            </a:r>
          </a:p>
          <a:p>
            <a:pPr algn="just">
              <a:buClr>
                <a:srgbClr val="FF0000"/>
              </a:buClr>
              <a:buNone/>
            </a:pPr>
            <a:endParaRPr lang="en-US" sz="1800" dirty="0" smtClean="0"/>
          </a:p>
        </p:txBody>
      </p:sp>
      <p:pic>
        <p:nvPicPr>
          <p:cNvPr id="4" name="Picture 2"/>
          <p:cNvPicPr>
            <a:picLocks noChangeAspect="1" noChangeArrowheads="1"/>
          </p:cNvPicPr>
          <p:nvPr/>
        </p:nvPicPr>
        <p:blipFill>
          <a:blip r:embed="rId3"/>
          <a:srcRect/>
          <a:stretch>
            <a:fillRect/>
          </a:stretch>
        </p:blipFill>
        <p:spPr bwMode="auto">
          <a:xfrm>
            <a:off x="6500826" y="1857364"/>
            <a:ext cx="2275584"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Psychological principles</a:t>
            </a:r>
            <a:endParaRPr lang="en-GB" b="1" dirty="0" smtClean="0"/>
          </a:p>
        </p:txBody>
      </p:sp>
      <p:sp>
        <p:nvSpPr>
          <p:cNvPr id="5123" name="Rectangle 3"/>
          <p:cNvSpPr>
            <a:spLocks noGrp="1" noChangeArrowheads="1"/>
          </p:cNvSpPr>
          <p:nvPr>
            <p:ph type="body" idx="1"/>
          </p:nvPr>
        </p:nvSpPr>
        <p:spPr>
          <a:xfrm>
            <a:off x="762000" y="1214422"/>
            <a:ext cx="5524512" cy="5000660"/>
          </a:xfrm>
        </p:spPr>
        <p:txBody>
          <a:bodyPr/>
          <a:lstStyle/>
          <a:p>
            <a:pPr algn="just">
              <a:buClr>
                <a:srgbClr val="FF0000"/>
              </a:buClr>
            </a:pPr>
            <a:r>
              <a:rPr lang="en-US" sz="1800" b="1" dirty="0" smtClean="0">
                <a:solidFill>
                  <a:srgbClr val="0070C0"/>
                </a:solidFill>
              </a:rPr>
              <a:t>The layout of the keypad </a:t>
            </a:r>
            <a:r>
              <a:rPr lang="en-US" sz="1800" dirty="0" smtClean="0"/>
              <a:t>is similar to that of a conventional calculator, so there is a degree of consistency. </a:t>
            </a:r>
          </a:p>
          <a:p>
            <a:pPr algn="just">
              <a:buClr>
                <a:srgbClr val="FF0000"/>
              </a:buClr>
            </a:pPr>
            <a:r>
              <a:rPr lang="en-US" sz="1800" b="1" dirty="0" smtClean="0">
                <a:solidFill>
                  <a:srgbClr val="0070C0"/>
                </a:solidFill>
              </a:rPr>
              <a:t>when entering a calculation</a:t>
            </a:r>
            <a:r>
              <a:rPr lang="en-US" sz="1800" dirty="0" smtClean="0"/>
              <a:t>, the screen shows what has been entered and the flashing black cursor indicates where the next number or operator will be displayed. </a:t>
            </a:r>
          </a:p>
          <a:p>
            <a:pPr algn="just">
              <a:buClr>
                <a:srgbClr val="FF0000"/>
              </a:buClr>
              <a:buNone/>
            </a:pPr>
            <a:endParaRPr lang="en-US" sz="1800" dirty="0" smtClean="0"/>
          </a:p>
          <a:p>
            <a:pPr algn="just">
              <a:buClr>
                <a:srgbClr val="FF0000"/>
              </a:buClr>
            </a:pPr>
            <a:r>
              <a:rPr lang="en-US" sz="1800" b="1" dirty="0" smtClean="0">
                <a:solidFill>
                  <a:srgbClr val="0070C0"/>
                </a:solidFill>
              </a:rPr>
              <a:t>The structure of the keypad is quite complex. </a:t>
            </a:r>
            <a:r>
              <a:rPr lang="en-US" sz="1800" dirty="0" smtClean="0"/>
              <a:t>One of the reasons that the calculator appears so difficult to use is that most of the buttons can be used for at least two different functions, and each of these functions is written either on or beside the relevant button. This means that the student can recognize these, rather than recall them, which is good, but the overall effect is overwhelming. </a:t>
            </a:r>
          </a:p>
        </p:txBody>
      </p:sp>
      <p:pic>
        <p:nvPicPr>
          <p:cNvPr id="4098" name="Picture 2"/>
          <p:cNvPicPr>
            <a:picLocks noChangeAspect="1" noChangeArrowheads="1"/>
          </p:cNvPicPr>
          <p:nvPr/>
        </p:nvPicPr>
        <p:blipFill>
          <a:blip r:embed="rId3"/>
          <a:srcRect/>
          <a:stretch>
            <a:fillRect/>
          </a:stretch>
        </p:blipFill>
        <p:spPr bwMode="auto">
          <a:xfrm>
            <a:off x="6303585" y="1857364"/>
            <a:ext cx="2617159"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Choice of input device</a:t>
            </a:r>
            <a:endParaRPr lang="en-GB" b="1" dirty="0" smtClean="0"/>
          </a:p>
        </p:txBody>
      </p:sp>
      <p:sp>
        <p:nvSpPr>
          <p:cNvPr id="5123" name="Rectangle 3"/>
          <p:cNvSpPr>
            <a:spLocks noGrp="1" noChangeArrowheads="1"/>
          </p:cNvSpPr>
          <p:nvPr>
            <p:ph type="body" idx="1"/>
          </p:nvPr>
        </p:nvSpPr>
        <p:spPr>
          <a:xfrm>
            <a:off x="762000" y="1214422"/>
            <a:ext cx="5381636" cy="5000660"/>
          </a:xfrm>
        </p:spPr>
        <p:txBody>
          <a:bodyPr/>
          <a:lstStyle/>
          <a:p>
            <a:pPr algn="just">
              <a:buClr>
                <a:srgbClr val="FF0000"/>
              </a:buClr>
            </a:pPr>
            <a:r>
              <a:rPr lang="en-US" sz="1800" dirty="0" smtClean="0"/>
              <a:t>There is a keypad containing a </a:t>
            </a:r>
            <a:r>
              <a:rPr lang="en-US" sz="1800" b="1" dirty="0" smtClean="0">
                <a:solidFill>
                  <a:srgbClr val="0070C0"/>
                </a:solidFill>
              </a:rPr>
              <a:t>large number of buttons and an LCD screen</a:t>
            </a:r>
            <a:r>
              <a:rPr lang="en-US" sz="1800" dirty="0" smtClean="0"/>
              <a:t>. The buttons are reasonably large, allowing the user to press them quite easily. </a:t>
            </a:r>
          </a:p>
          <a:p>
            <a:pPr algn="just">
              <a:buClr>
                <a:srgbClr val="FF0000"/>
              </a:buClr>
            </a:pPr>
            <a:r>
              <a:rPr lang="en-US" sz="1800" b="1" dirty="0" smtClean="0">
                <a:solidFill>
                  <a:srgbClr val="0070C0"/>
                </a:solidFill>
              </a:rPr>
              <a:t>The device is portable </a:t>
            </a:r>
            <a:r>
              <a:rPr lang="en-US" sz="1800" dirty="0" smtClean="0"/>
              <a:t>and will usually only be operated by one hand. </a:t>
            </a:r>
          </a:p>
          <a:p>
            <a:pPr algn="just">
              <a:buClr>
                <a:srgbClr val="FF0000"/>
              </a:buClr>
            </a:pPr>
            <a:r>
              <a:rPr lang="en-US" sz="1800" b="1" dirty="0" smtClean="0">
                <a:solidFill>
                  <a:srgbClr val="0070C0"/>
                </a:solidFill>
              </a:rPr>
              <a:t>The arrow buttons are a different shape </a:t>
            </a:r>
            <a:r>
              <a:rPr lang="en-US" sz="1800" dirty="0" smtClean="0"/>
              <a:t>which makes it easy to distinguish them and to guess the direction of moving cursor on the screen as each button is pressed. </a:t>
            </a:r>
          </a:p>
          <a:p>
            <a:pPr algn="just">
              <a:buClr>
                <a:srgbClr val="FF0000"/>
              </a:buClr>
            </a:pPr>
            <a:r>
              <a:rPr lang="en-US" sz="1800" b="1" dirty="0" smtClean="0">
                <a:solidFill>
                  <a:srgbClr val="0070C0"/>
                </a:solidFill>
              </a:rPr>
              <a:t>The keypad is not sealed</a:t>
            </a:r>
            <a:r>
              <a:rPr lang="en-US" sz="1800" dirty="0" smtClean="0"/>
              <a:t>, so it would not be suitable for a dirty environment, but it should work well in the students study environment. </a:t>
            </a:r>
          </a:p>
          <a:p>
            <a:pPr algn="just">
              <a:buClr>
                <a:srgbClr val="FF0000"/>
              </a:buClr>
            </a:pPr>
            <a:r>
              <a:rPr lang="en-US" sz="1800" b="1" dirty="0" smtClean="0">
                <a:solidFill>
                  <a:srgbClr val="0070C0"/>
                </a:solidFill>
              </a:rPr>
              <a:t>If a large </a:t>
            </a:r>
            <a:r>
              <a:rPr lang="en-US" sz="1800" b="1" dirty="0" err="1" smtClean="0">
                <a:solidFill>
                  <a:srgbClr val="0070C0"/>
                </a:solidFill>
              </a:rPr>
              <a:t>touchscreen</a:t>
            </a:r>
            <a:r>
              <a:rPr lang="en-US" sz="1800" b="1" dirty="0" smtClean="0">
                <a:solidFill>
                  <a:srgbClr val="0070C0"/>
                </a:solidFill>
              </a:rPr>
              <a:t> with a pen had been used</a:t>
            </a:r>
            <a:r>
              <a:rPr lang="en-US" sz="1800" dirty="0" smtClean="0"/>
              <a:t>, it </a:t>
            </a:r>
            <a:r>
              <a:rPr lang="en-US" sz="1800" dirty="0" smtClean="0"/>
              <a:t>made </a:t>
            </a:r>
            <a:r>
              <a:rPr lang="en-US" sz="1800" dirty="0" smtClean="0"/>
              <a:t>the device more flexible.</a:t>
            </a:r>
          </a:p>
        </p:txBody>
      </p:sp>
      <p:pic>
        <p:nvPicPr>
          <p:cNvPr id="2" name="Picture 2"/>
          <p:cNvPicPr>
            <a:picLocks noChangeAspect="1" noChangeArrowheads="1"/>
          </p:cNvPicPr>
          <p:nvPr/>
        </p:nvPicPr>
        <p:blipFill>
          <a:blip r:embed="rId3"/>
          <a:srcRect/>
          <a:stretch>
            <a:fillRect/>
          </a:stretch>
        </p:blipFill>
        <p:spPr bwMode="auto">
          <a:xfrm>
            <a:off x="6215074" y="1571612"/>
            <a:ext cx="2714612" cy="3291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1453</TotalTime>
  <Words>1675</Words>
  <Application>Microsoft Office PowerPoint</Application>
  <PresentationFormat>On-screen Show (4:3)</PresentationFormat>
  <Paragraphs>147</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Studio</vt:lpstr>
      <vt:lpstr>Moving from choosing components into design areas Lecture 7 </vt:lpstr>
      <vt:lpstr>Exercise</vt:lpstr>
      <vt:lpstr>Principles of Good Layout</vt:lpstr>
      <vt:lpstr>Principles of Good Layout</vt:lpstr>
      <vt:lpstr>Exercise</vt:lpstr>
      <vt:lpstr>Exercise</vt:lpstr>
      <vt:lpstr>Exercise</vt:lpstr>
      <vt:lpstr>Psychological principles</vt:lpstr>
      <vt:lpstr>Choice of input device</vt:lpstr>
      <vt:lpstr>Choice of output device</vt:lpstr>
      <vt:lpstr>The use of text</vt:lpstr>
      <vt:lpstr>The use of color</vt:lpstr>
      <vt:lpstr>The use of images</vt:lpstr>
      <vt:lpstr>Simplicity of design</vt:lpstr>
      <vt:lpstr>Principles of layout</vt:lpstr>
      <vt:lpstr>Principles of layout</vt:lpstr>
      <vt:lpstr>Design Area</vt:lpstr>
      <vt:lpstr>Design Components and Design Areas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Interface</dc:title>
  <dc:creator>FatMax</dc:creator>
  <cp:lastModifiedBy>Elmezain</cp:lastModifiedBy>
  <cp:revision>259</cp:revision>
  <dcterms:created xsi:type="dcterms:W3CDTF">2007-04-01T08:39:37Z</dcterms:created>
  <dcterms:modified xsi:type="dcterms:W3CDTF">2013-04-02T20:11:07Z</dcterms:modified>
</cp:coreProperties>
</file>