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768" r:id="rId2"/>
    <p:sldId id="770" r:id="rId3"/>
    <p:sldId id="546" r:id="rId4"/>
    <p:sldId id="793" r:id="rId5"/>
    <p:sldId id="661" r:id="rId6"/>
    <p:sldId id="559" r:id="rId7"/>
    <p:sldId id="753" r:id="rId8"/>
    <p:sldId id="666" r:id="rId9"/>
    <p:sldId id="747" r:id="rId10"/>
    <p:sldId id="754" r:id="rId11"/>
    <p:sldId id="807" r:id="rId12"/>
    <p:sldId id="574" r:id="rId13"/>
    <p:sldId id="803" r:id="rId14"/>
    <p:sldId id="804" r:id="rId15"/>
    <p:sldId id="795" r:id="rId16"/>
    <p:sldId id="567" r:id="rId17"/>
    <p:sldId id="743" r:id="rId18"/>
    <p:sldId id="744" r:id="rId19"/>
    <p:sldId id="791" r:id="rId20"/>
    <p:sldId id="757" r:id="rId21"/>
    <p:sldId id="812" r:id="rId22"/>
    <p:sldId id="814" r:id="rId23"/>
    <p:sldId id="798" r:id="rId24"/>
    <p:sldId id="808" r:id="rId25"/>
    <p:sldId id="809" r:id="rId26"/>
    <p:sldId id="603" r:id="rId27"/>
  </p:sldIdLst>
  <p:sldSz cx="9144000" cy="6858000" type="screen4x3"/>
  <p:notesSz cx="6735763" cy="9866313"/>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D1DE3-8670-42B7-AFE4-77F756FEF7D2}" v="2" dt="2020-02-02T05:07:07.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5" autoAdjust="0"/>
    <p:restoredTop sz="88950" autoAdjust="0"/>
  </p:normalViewPr>
  <p:slideViewPr>
    <p:cSldViewPr>
      <p:cViewPr varScale="1">
        <p:scale>
          <a:sx n="77" d="100"/>
          <a:sy n="77" d="100"/>
        </p:scale>
        <p:origin x="1902"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1770" y="-78"/>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313D1DE3-8670-42B7-AFE4-77F756FEF7D2}"/>
    <pc:docChg chg="modSld modNotesMaster modHandout">
      <pc:chgData name="Osama Mohammed Moustafa Hosam Elde" userId="ab8f451e-a635-42ee-be12-e2dde55852bf" providerId="ADAL" clId="{313D1DE3-8670-42B7-AFE4-77F756FEF7D2}" dt="2020-02-02T05:07:07.782" v="1"/>
      <pc:docMkLst>
        <pc:docMk/>
      </pc:docMkLst>
      <pc:sldChg chg="modNotes">
        <pc:chgData name="Osama Mohammed Moustafa Hosam Elde" userId="ab8f451e-a635-42ee-be12-e2dde55852bf" providerId="ADAL" clId="{313D1DE3-8670-42B7-AFE4-77F756FEF7D2}" dt="2020-02-02T05:07:07.782" v="1"/>
        <pc:sldMkLst>
          <pc:docMk/>
          <pc:sldMk cId="0" sldId="768"/>
        </pc:sldMkLst>
      </pc:sldChg>
    </pc:docChg>
  </pc:docChgLst>
  <pc:docChgLst>
    <pc:chgData name="Osama hosam elde" userId="ab8f451e-a635-42ee-be12-e2dde55852bf" providerId="ADAL" clId="{8AD7CAFA-0483-4B60-B1A1-C06A34FAEA57}"/>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C2EA5FD0-C1AF-46B7-9269-2F3152BAF4FA}"/>
              </a:ext>
            </a:extLst>
          </p:cNvPr>
          <p:cNvSpPr>
            <a:spLocks noGrp="1" noChangeArrowheads="1"/>
          </p:cNvSpPr>
          <p:nvPr>
            <p:ph type="hdr" sz="quarter"/>
          </p:nvPr>
        </p:nvSpPr>
        <p:spPr bwMode="auto">
          <a:xfrm>
            <a:off x="0" y="2"/>
            <a:ext cx="2930118" cy="495337"/>
          </a:xfrm>
          <a:prstGeom prst="rect">
            <a:avLst/>
          </a:prstGeom>
          <a:noFill/>
          <a:ln w="28575">
            <a:noFill/>
            <a:miter lim="800000"/>
            <a:headEnd/>
            <a:tailEnd/>
          </a:ln>
          <a:effectLst/>
        </p:spPr>
        <p:txBody>
          <a:bodyPr vert="horz" wrap="none" lIns="89403" tIns="44701" rIns="89403" bIns="44701" numCol="1" anchor="t" anchorCtr="0" compatLnSpc="1">
            <a:prstTxWarp prst="textNoShape">
              <a:avLst/>
            </a:prstTxWarp>
          </a:bodyPr>
          <a:lstStyle>
            <a:lvl1pPr defTabSz="894177">
              <a:defRPr sz="1100"/>
            </a:lvl1pPr>
          </a:lstStyle>
          <a:p>
            <a:pPr>
              <a:defRPr/>
            </a:pPr>
            <a:endParaRPr lang="en-US"/>
          </a:p>
        </p:txBody>
      </p:sp>
      <p:sp>
        <p:nvSpPr>
          <p:cNvPr id="464899" name="Rectangle 3">
            <a:extLst>
              <a:ext uri="{FF2B5EF4-FFF2-40B4-BE49-F238E27FC236}">
                <a16:creationId xmlns:a16="http://schemas.microsoft.com/office/drawing/2014/main" id="{A3C5D00F-070C-47A8-8EB4-13DBD95A417E}"/>
              </a:ext>
            </a:extLst>
          </p:cNvPr>
          <p:cNvSpPr>
            <a:spLocks noGrp="1" noChangeArrowheads="1"/>
          </p:cNvSpPr>
          <p:nvPr>
            <p:ph type="dt" sz="quarter" idx="1"/>
          </p:nvPr>
        </p:nvSpPr>
        <p:spPr bwMode="auto">
          <a:xfrm>
            <a:off x="3831577" y="2"/>
            <a:ext cx="2930118" cy="495337"/>
          </a:xfrm>
          <a:prstGeom prst="rect">
            <a:avLst/>
          </a:prstGeom>
          <a:noFill/>
          <a:ln w="28575">
            <a:noFill/>
            <a:miter lim="800000"/>
            <a:headEnd/>
            <a:tailEnd/>
          </a:ln>
          <a:effectLst/>
        </p:spPr>
        <p:txBody>
          <a:bodyPr vert="horz" wrap="none" lIns="89403" tIns="44701" rIns="89403" bIns="44701" numCol="1" anchor="t" anchorCtr="0" compatLnSpc="1">
            <a:prstTxWarp prst="textNoShape">
              <a:avLst/>
            </a:prstTxWarp>
          </a:bodyPr>
          <a:lstStyle>
            <a:lvl1pPr algn="r" defTabSz="894177">
              <a:defRPr sz="1100"/>
            </a:lvl1pPr>
          </a:lstStyle>
          <a:p>
            <a:pPr>
              <a:defRPr/>
            </a:pPr>
            <a:endParaRPr lang="en-US"/>
          </a:p>
        </p:txBody>
      </p:sp>
      <p:sp>
        <p:nvSpPr>
          <p:cNvPr id="464900" name="Rectangle 4">
            <a:extLst>
              <a:ext uri="{FF2B5EF4-FFF2-40B4-BE49-F238E27FC236}">
                <a16:creationId xmlns:a16="http://schemas.microsoft.com/office/drawing/2014/main" id="{46B4C7F2-158F-457B-8554-4B3238CA5B4A}"/>
              </a:ext>
            </a:extLst>
          </p:cNvPr>
          <p:cNvSpPr>
            <a:spLocks noGrp="1" noChangeArrowheads="1"/>
          </p:cNvSpPr>
          <p:nvPr>
            <p:ph type="ftr" sz="quarter" idx="2"/>
          </p:nvPr>
        </p:nvSpPr>
        <p:spPr bwMode="auto">
          <a:xfrm>
            <a:off x="0" y="9401302"/>
            <a:ext cx="2930118" cy="493653"/>
          </a:xfrm>
          <a:prstGeom prst="rect">
            <a:avLst/>
          </a:prstGeom>
          <a:noFill/>
          <a:ln w="28575">
            <a:noFill/>
            <a:miter lim="800000"/>
            <a:headEnd/>
            <a:tailEnd/>
          </a:ln>
          <a:effectLst/>
        </p:spPr>
        <p:txBody>
          <a:bodyPr vert="horz" wrap="none" lIns="89403" tIns="44701" rIns="89403" bIns="44701" numCol="1" anchor="b" anchorCtr="0" compatLnSpc="1">
            <a:prstTxWarp prst="textNoShape">
              <a:avLst/>
            </a:prstTxWarp>
          </a:bodyPr>
          <a:lstStyle>
            <a:lvl1pPr defTabSz="894177">
              <a:defRPr sz="1100"/>
            </a:lvl1pPr>
          </a:lstStyle>
          <a:p>
            <a:pPr>
              <a:defRPr/>
            </a:pPr>
            <a:endParaRPr lang="en-US"/>
          </a:p>
        </p:txBody>
      </p:sp>
      <p:sp>
        <p:nvSpPr>
          <p:cNvPr id="464901" name="Rectangle 5">
            <a:extLst>
              <a:ext uri="{FF2B5EF4-FFF2-40B4-BE49-F238E27FC236}">
                <a16:creationId xmlns:a16="http://schemas.microsoft.com/office/drawing/2014/main" id="{DC05598A-B63F-4576-B21C-6CC566336857}"/>
              </a:ext>
            </a:extLst>
          </p:cNvPr>
          <p:cNvSpPr>
            <a:spLocks noGrp="1" noChangeArrowheads="1"/>
          </p:cNvSpPr>
          <p:nvPr>
            <p:ph type="sldNum" sz="quarter" idx="3"/>
          </p:nvPr>
        </p:nvSpPr>
        <p:spPr bwMode="auto">
          <a:xfrm>
            <a:off x="3831577" y="9401302"/>
            <a:ext cx="2930118" cy="493653"/>
          </a:xfrm>
          <a:prstGeom prst="rect">
            <a:avLst/>
          </a:prstGeom>
          <a:noFill/>
          <a:ln w="28575">
            <a:noFill/>
            <a:miter lim="800000"/>
            <a:headEnd/>
            <a:tailEnd/>
          </a:ln>
          <a:effectLst/>
        </p:spPr>
        <p:txBody>
          <a:bodyPr vert="horz" wrap="none" lIns="89403" tIns="44701" rIns="89403" bIns="44701" numCol="1" anchor="b" anchorCtr="0" compatLnSpc="1">
            <a:prstTxWarp prst="textNoShape">
              <a:avLst/>
            </a:prstTxWarp>
          </a:bodyPr>
          <a:lstStyle>
            <a:lvl1pPr algn="r" defTabSz="894177">
              <a:defRPr sz="1100"/>
            </a:lvl1pPr>
          </a:lstStyle>
          <a:p>
            <a:fld id="{0C149A69-CC23-4D52-8915-1BD51387D37C}"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D655AF9-ACFA-49AE-A64E-37BAE883C94A}"/>
              </a:ext>
            </a:extLst>
          </p:cNvPr>
          <p:cNvSpPr>
            <a:spLocks noGrp="1" noChangeArrowheads="1"/>
          </p:cNvSpPr>
          <p:nvPr>
            <p:ph type="hdr" sz="quarter"/>
          </p:nvPr>
        </p:nvSpPr>
        <p:spPr bwMode="auto">
          <a:xfrm>
            <a:off x="1" y="1"/>
            <a:ext cx="2919441" cy="493653"/>
          </a:xfrm>
          <a:prstGeom prst="rect">
            <a:avLst/>
          </a:prstGeom>
          <a:noFill/>
          <a:ln w="9525">
            <a:noFill/>
            <a:miter lim="800000"/>
            <a:headEnd/>
            <a:tailEnd/>
          </a:ln>
          <a:effectLst/>
        </p:spPr>
        <p:txBody>
          <a:bodyPr vert="horz" wrap="square" lIns="89098" tIns="44550" rIns="89098" bIns="44550" numCol="1" anchor="t" anchorCtr="0" compatLnSpc="1">
            <a:prstTxWarp prst="textNoShape">
              <a:avLst/>
            </a:prstTxWarp>
          </a:bodyPr>
          <a:lstStyle>
            <a:lvl1pPr defTabSz="891141">
              <a:defRPr sz="1100"/>
            </a:lvl1pPr>
          </a:lstStyle>
          <a:p>
            <a:pPr>
              <a:defRPr/>
            </a:pPr>
            <a:endParaRPr lang="en-US"/>
          </a:p>
        </p:txBody>
      </p:sp>
      <p:sp>
        <p:nvSpPr>
          <p:cNvPr id="43011" name="Rectangle 3">
            <a:extLst>
              <a:ext uri="{FF2B5EF4-FFF2-40B4-BE49-F238E27FC236}">
                <a16:creationId xmlns:a16="http://schemas.microsoft.com/office/drawing/2014/main" id="{07A47B63-680F-4A5B-9742-FD333D146367}"/>
              </a:ext>
            </a:extLst>
          </p:cNvPr>
          <p:cNvSpPr>
            <a:spLocks noGrp="1" noChangeArrowheads="1"/>
          </p:cNvSpPr>
          <p:nvPr>
            <p:ph type="dt" idx="1"/>
          </p:nvPr>
        </p:nvSpPr>
        <p:spPr bwMode="auto">
          <a:xfrm>
            <a:off x="3816325" y="1"/>
            <a:ext cx="2919441" cy="493653"/>
          </a:xfrm>
          <a:prstGeom prst="rect">
            <a:avLst/>
          </a:prstGeom>
          <a:noFill/>
          <a:ln w="9525">
            <a:noFill/>
            <a:miter lim="800000"/>
            <a:headEnd/>
            <a:tailEnd/>
          </a:ln>
          <a:effectLst/>
        </p:spPr>
        <p:txBody>
          <a:bodyPr vert="horz" wrap="square" lIns="89098" tIns="44550" rIns="89098" bIns="44550" numCol="1" anchor="t" anchorCtr="0" compatLnSpc="1">
            <a:prstTxWarp prst="textNoShape">
              <a:avLst/>
            </a:prstTxWarp>
          </a:bodyPr>
          <a:lstStyle>
            <a:lvl1pPr algn="r" defTabSz="891141">
              <a:defRPr sz="1100"/>
            </a:lvl1pPr>
          </a:lstStyle>
          <a:p>
            <a:pPr>
              <a:defRPr/>
            </a:pPr>
            <a:endParaRPr lang="en-US"/>
          </a:p>
        </p:txBody>
      </p:sp>
      <p:sp>
        <p:nvSpPr>
          <p:cNvPr id="45060" name="Rectangle 4">
            <a:extLst>
              <a:ext uri="{FF2B5EF4-FFF2-40B4-BE49-F238E27FC236}">
                <a16:creationId xmlns:a16="http://schemas.microsoft.com/office/drawing/2014/main" id="{14EA02E9-C319-4E4B-87AF-D46709F4CD00}"/>
              </a:ext>
            </a:extLst>
          </p:cNvPr>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2F10215-D3D4-4D2C-927A-2ABC917A4B22}"/>
              </a:ext>
            </a:extLst>
          </p:cNvPr>
          <p:cNvSpPr>
            <a:spLocks noGrp="1" noChangeArrowheads="1"/>
          </p:cNvSpPr>
          <p:nvPr>
            <p:ph type="body" sz="quarter" idx="3"/>
          </p:nvPr>
        </p:nvSpPr>
        <p:spPr bwMode="auto">
          <a:xfrm>
            <a:off x="898409" y="4687173"/>
            <a:ext cx="4938949" cy="4439503"/>
          </a:xfrm>
          <a:prstGeom prst="rect">
            <a:avLst/>
          </a:prstGeom>
          <a:noFill/>
          <a:ln w="9525">
            <a:noFill/>
            <a:miter lim="800000"/>
            <a:headEnd/>
            <a:tailEnd/>
          </a:ln>
          <a:effectLst/>
        </p:spPr>
        <p:txBody>
          <a:bodyPr vert="horz" wrap="square" lIns="89098" tIns="44550" rIns="89098" bIns="445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91D8B3EC-8CE2-475A-8E78-6C64C11BB652}"/>
              </a:ext>
            </a:extLst>
          </p:cNvPr>
          <p:cNvSpPr>
            <a:spLocks noGrp="1" noChangeArrowheads="1"/>
          </p:cNvSpPr>
          <p:nvPr>
            <p:ph type="ftr" sz="quarter" idx="4"/>
          </p:nvPr>
        </p:nvSpPr>
        <p:spPr bwMode="auto">
          <a:xfrm>
            <a:off x="1" y="9372663"/>
            <a:ext cx="2919441" cy="493652"/>
          </a:xfrm>
          <a:prstGeom prst="rect">
            <a:avLst/>
          </a:prstGeom>
          <a:noFill/>
          <a:ln w="9525">
            <a:noFill/>
            <a:miter lim="800000"/>
            <a:headEnd/>
            <a:tailEnd/>
          </a:ln>
          <a:effectLst/>
        </p:spPr>
        <p:txBody>
          <a:bodyPr vert="horz" wrap="square" lIns="89098" tIns="44550" rIns="89098" bIns="44550" numCol="1" anchor="b" anchorCtr="0" compatLnSpc="1">
            <a:prstTxWarp prst="textNoShape">
              <a:avLst/>
            </a:prstTxWarp>
          </a:bodyPr>
          <a:lstStyle>
            <a:lvl1pPr defTabSz="891141">
              <a:defRPr sz="1100"/>
            </a:lvl1pPr>
          </a:lstStyle>
          <a:p>
            <a:pPr>
              <a:defRPr/>
            </a:pPr>
            <a:endParaRPr lang="en-US"/>
          </a:p>
        </p:txBody>
      </p:sp>
      <p:sp>
        <p:nvSpPr>
          <p:cNvPr id="43015" name="Rectangle 7">
            <a:extLst>
              <a:ext uri="{FF2B5EF4-FFF2-40B4-BE49-F238E27FC236}">
                <a16:creationId xmlns:a16="http://schemas.microsoft.com/office/drawing/2014/main" id="{B876C6EB-4A72-4E50-A4E1-7D255DA7595E}"/>
              </a:ext>
            </a:extLst>
          </p:cNvPr>
          <p:cNvSpPr>
            <a:spLocks noGrp="1" noChangeArrowheads="1"/>
          </p:cNvSpPr>
          <p:nvPr>
            <p:ph type="sldNum" sz="quarter" idx="5"/>
          </p:nvPr>
        </p:nvSpPr>
        <p:spPr bwMode="auto">
          <a:xfrm>
            <a:off x="3816325" y="9372663"/>
            <a:ext cx="2919441" cy="493652"/>
          </a:xfrm>
          <a:prstGeom prst="rect">
            <a:avLst/>
          </a:prstGeom>
          <a:noFill/>
          <a:ln w="9525">
            <a:noFill/>
            <a:miter lim="800000"/>
            <a:headEnd/>
            <a:tailEnd/>
          </a:ln>
          <a:effectLst/>
        </p:spPr>
        <p:txBody>
          <a:bodyPr vert="horz" wrap="square" lIns="89098" tIns="44550" rIns="89098" bIns="44550" numCol="1" anchor="b" anchorCtr="0" compatLnSpc="1">
            <a:prstTxWarp prst="textNoShape">
              <a:avLst/>
            </a:prstTxWarp>
          </a:bodyPr>
          <a:lstStyle>
            <a:lvl1pPr algn="r" defTabSz="891141">
              <a:defRPr sz="1100"/>
            </a:lvl1pPr>
          </a:lstStyle>
          <a:p>
            <a:fld id="{A4855AEC-5CE3-40E6-90B1-8EB19130163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09F733B-B424-4A63-B5B1-95F9C4BF0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6B9BF4E1-920B-43D3-ABC5-317B5FDD5603}" type="slidenum">
              <a:rPr lang="en-US" altLang="en-US" sz="1100"/>
              <a:pPr eaLnBrk="1" hangingPunct="1"/>
              <a:t>1</a:t>
            </a:fld>
            <a:endParaRPr lang="en-US" altLang="en-US" sz="1100"/>
          </a:p>
        </p:txBody>
      </p:sp>
      <p:sp>
        <p:nvSpPr>
          <p:cNvPr id="46083" name="Rectangle 7">
            <a:extLst>
              <a:ext uri="{FF2B5EF4-FFF2-40B4-BE49-F238E27FC236}">
                <a16:creationId xmlns:a16="http://schemas.microsoft.com/office/drawing/2014/main" id="{53B61A12-4A0E-4637-BA4F-0A48DF8F87D1}"/>
              </a:ext>
            </a:extLst>
          </p:cNvPr>
          <p:cNvSpPr txBox="1">
            <a:spLocks noGrp="1" noChangeArrowheads="1"/>
          </p:cNvSpPr>
          <p:nvPr/>
        </p:nvSpPr>
        <p:spPr bwMode="auto">
          <a:xfrm>
            <a:off x="3816325" y="9372663"/>
            <a:ext cx="2919441" cy="49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98" tIns="44550" rIns="89098" bIns="44550" anchor="b"/>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algn="r"/>
            <a:fld id="{E03E3A4F-1F8F-48B9-BDAA-9B7951580529}" type="slidenum">
              <a:rPr lang="zh-CN" altLang="en-US" sz="1100">
                <a:latin typeface="Times New Roman" panose="02020603050405020304" pitchFamily="18" charset="0"/>
              </a:rPr>
              <a:pPr algn="r"/>
              <a:t>1</a:t>
            </a:fld>
            <a:endParaRPr lang="en-US" altLang="zh-CN" sz="1100">
              <a:latin typeface="Times New Roman" panose="02020603050405020304" pitchFamily="18" charset="0"/>
            </a:endParaRPr>
          </a:p>
        </p:txBody>
      </p:sp>
      <p:sp>
        <p:nvSpPr>
          <p:cNvPr id="46084" name="Rectangle 2">
            <a:extLst>
              <a:ext uri="{FF2B5EF4-FFF2-40B4-BE49-F238E27FC236}">
                <a16:creationId xmlns:a16="http://schemas.microsoft.com/office/drawing/2014/main" id="{741F0F02-D164-4EFB-A660-31F6AFA9A557}"/>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id="{20330936-1FF4-431D-A557-241AE23783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06BAA4D-AE20-4AE5-AA30-0078C19A6C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CB00538E-0C59-4EB5-A9D0-1A858950A1AD}" type="slidenum">
              <a:rPr lang="en-US" altLang="en-US" sz="1100"/>
              <a:pPr eaLnBrk="1" hangingPunct="1"/>
              <a:t>10</a:t>
            </a:fld>
            <a:endParaRPr lang="en-US" altLang="en-US" sz="1100"/>
          </a:p>
        </p:txBody>
      </p:sp>
      <p:sp>
        <p:nvSpPr>
          <p:cNvPr id="58371" name="Rectangle 2">
            <a:extLst>
              <a:ext uri="{FF2B5EF4-FFF2-40B4-BE49-F238E27FC236}">
                <a16:creationId xmlns:a16="http://schemas.microsoft.com/office/drawing/2014/main" id="{27BC4B8C-543B-48CC-9C9F-BE35F890EB3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9748719-CBB9-40AF-AC0E-54117249C5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B61C2AC-DFE5-4265-ABEF-7FA3B23A8B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D12D018D-6B69-4361-A8E8-22A627B5810B}" type="slidenum">
              <a:rPr lang="en-US" altLang="en-US" sz="1100"/>
              <a:pPr eaLnBrk="1" hangingPunct="1"/>
              <a:t>11</a:t>
            </a:fld>
            <a:endParaRPr lang="en-US" altLang="en-US" sz="1100"/>
          </a:p>
        </p:txBody>
      </p:sp>
      <p:sp>
        <p:nvSpPr>
          <p:cNvPr id="59395" name="Rectangle 2">
            <a:extLst>
              <a:ext uri="{FF2B5EF4-FFF2-40B4-BE49-F238E27FC236}">
                <a16:creationId xmlns:a16="http://schemas.microsoft.com/office/drawing/2014/main" id="{0C8C5D3D-BD5C-40EC-ADE2-AC79AE88EC3A}"/>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0A89DF3-6B38-450C-B584-7CADC9577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2DC0401-2C70-4983-B7A6-1B8C17A0E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CED4E049-17E1-4A72-BC09-0AE3D6C2197F}" type="slidenum">
              <a:rPr lang="en-US" altLang="en-US" sz="1100"/>
              <a:pPr eaLnBrk="1" hangingPunct="1"/>
              <a:t>12</a:t>
            </a:fld>
            <a:endParaRPr lang="en-US" altLang="en-US" sz="1100"/>
          </a:p>
        </p:txBody>
      </p:sp>
      <p:sp>
        <p:nvSpPr>
          <p:cNvPr id="60419" name="Rectangle 2">
            <a:extLst>
              <a:ext uri="{FF2B5EF4-FFF2-40B4-BE49-F238E27FC236}">
                <a16:creationId xmlns:a16="http://schemas.microsoft.com/office/drawing/2014/main" id="{F37710CF-7581-4A02-8EE9-22DBD415B256}"/>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37CD5A8-127E-4CF2-A4A8-ADAEDA5F0F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AD70588-AD38-4D4F-B7AA-E58D7DB41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1A33CC81-9C81-49CA-9C71-732AD2AC0558}" type="slidenum">
              <a:rPr lang="en-US" altLang="en-US" sz="1100"/>
              <a:pPr eaLnBrk="1" hangingPunct="1"/>
              <a:t>13</a:t>
            </a:fld>
            <a:endParaRPr lang="en-US" altLang="en-US" sz="1100"/>
          </a:p>
        </p:txBody>
      </p:sp>
      <p:sp>
        <p:nvSpPr>
          <p:cNvPr id="61443" name="Rectangle 2">
            <a:extLst>
              <a:ext uri="{FF2B5EF4-FFF2-40B4-BE49-F238E27FC236}">
                <a16:creationId xmlns:a16="http://schemas.microsoft.com/office/drawing/2014/main" id="{0A56761A-6400-4D9F-805E-7E53F97DEA3F}"/>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D3792A31-FA4B-4416-AB5A-BB5539119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BB22379-EB18-406B-97DD-121A4BF168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31E19506-D749-4AB1-A4B3-043F2506A51B}" type="slidenum">
              <a:rPr lang="en-US" altLang="en-US" sz="1100"/>
              <a:pPr eaLnBrk="1" hangingPunct="1"/>
              <a:t>14</a:t>
            </a:fld>
            <a:endParaRPr lang="en-US" altLang="en-US" sz="1100"/>
          </a:p>
        </p:txBody>
      </p:sp>
      <p:sp>
        <p:nvSpPr>
          <p:cNvPr id="62467" name="Rectangle 2">
            <a:extLst>
              <a:ext uri="{FF2B5EF4-FFF2-40B4-BE49-F238E27FC236}">
                <a16:creationId xmlns:a16="http://schemas.microsoft.com/office/drawing/2014/main" id="{BD2C12E1-BFA8-49C4-9C3C-6D264FB0B36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CE2B2B1C-9C2C-4A31-8866-EC37F30EDA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C7433FF-02EC-4327-87B2-EBEEC6808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A586B645-BDB7-42F9-9891-2C8A86F78DB9}" type="slidenum">
              <a:rPr lang="en-US" altLang="en-US" sz="1100"/>
              <a:pPr eaLnBrk="1" hangingPunct="1"/>
              <a:t>15</a:t>
            </a:fld>
            <a:endParaRPr lang="en-US" altLang="en-US" sz="1100"/>
          </a:p>
        </p:txBody>
      </p:sp>
      <p:sp>
        <p:nvSpPr>
          <p:cNvPr id="63491" name="Rectangle 2">
            <a:extLst>
              <a:ext uri="{FF2B5EF4-FFF2-40B4-BE49-F238E27FC236}">
                <a16:creationId xmlns:a16="http://schemas.microsoft.com/office/drawing/2014/main" id="{716E11C8-A273-46E3-A6B5-AA05707106B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28BB171-9E52-4E04-BC3B-E6A1713F84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E6AEDDD-C2A6-47C1-A585-0D88AFC5C0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02D18832-3BB5-487C-88BF-865ACF09252E}" type="slidenum">
              <a:rPr lang="en-US" altLang="en-US" sz="1100"/>
              <a:pPr eaLnBrk="1" hangingPunct="1"/>
              <a:t>16</a:t>
            </a:fld>
            <a:endParaRPr lang="en-US" altLang="en-US" sz="1100"/>
          </a:p>
        </p:txBody>
      </p:sp>
      <p:sp>
        <p:nvSpPr>
          <p:cNvPr id="64515" name="Rectangle 2">
            <a:extLst>
              <a:ext uri="{FF2B5EF4-FFF2-40B4-BE49-F238E27FC236}">
                <a16:creationId xmlns:a16="http://schemas.microsoft.com/office/drawing/2014/main" id="{4347DB74-6ED1-4114-9686-05476D7F5CC4}"/>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7269F32-98D2-445D-BC5C-56678C4012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100" b="1" dirty="0"/>
              <a:t>Data Characterization </a:t>
            </a:r>
            <a:r>
              <a:rPr lang="en-US" sz="1100" dirty="0"/>
              <a:t>is all about slicing and dicing the data to understand what it is all about.  Without understanding the contents in the data, practically the data is unusable, despite having lot of potential.  Data mining builds on the results of characterization.</a:t>
            </a:r>
            <a:br>
              <a:rPr lang="en-US" dirty="0"/>
            </a:br>
            <a:br>
              <a:rPr lang="en-US" dirty="0"/>
            </a:br>
            <a:r>
              <a:rPr lang="en-US" sz="1100" b="1" dirty="0"/>
              <a:t>Data Discrimination </a:t>
            </a:r>
            <a:r>
              <a:rPr lang="en-US" sz="1100" dirty="0"/>
              <a:t>is identifying splitting conditions to partition the data into independent bins.  Although data discrimination is a part of characterization, the objectives are very different.  In general, classifier tools could be used to perform the discrimination task.</a:t>
            </a:r>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08E8553D-7930-484B-A045-ABFD8FEBEE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6D53E0A7-B3C8-4B64-816C-A62DF792A0D4}" type="slidenum">
              <a:rPr lang="en-US" altLang="en-US" sz="1100"/>
              <a:pPr eaLnBrk="1" hangingPunct="1"/>
              <a:t>17</a:t>
            </a:fld>
            <a:endParaRPr lang="en-US" altLang="en-US" sz="1100"/>
          </a:p>
        </p:txBody>
      </p:sp>
      <p:sp>
        <p:nvSpPr>
          <p:cNvPr id="65539" name="Rectangle 2">
            <a:extLst>
              <a:ext uri="{FF2B5EF4-FFF2-40B4-BE49-F238E27FC236}">
                <a16:creationId xmlns:a16="http://schemas.microsoft.com/office/drawing/2014/main" id="{9CB1655E-3203-4CE6-A768-12049CCDFE2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F1F05AF8-B9BB-406C-9AFF-ABE923250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9E84488-8322-4BD6-AD3A-2AA0759A30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E42C6977-B44C-4350-BEA2-7D297C486F6A}" type="slidenum">
              <a:rPr lang="en-US" altLang="en-US" sz="1100"/>
              <a:pPr eaLnBrk="1" hangingPunct="1"/>
              <a:t>18</a:t>
            </a:fld>
            <a:endParaRPr lang="en-US" altLang="en-US" sz="1100"/>
          </a:p>
        </p:txBody>
      </p:sp>
      <p:sp>
        <p:nvSpPr>
          <p:cNvPr id="66563" name="Rectangle 2">
            <a:extLst>
              <a:ext uri="{FF2B5EF4-FFF2-40B4-BE49-F238E27FC236}">
                <a16:creationId xmlns:a16="http://schemas.microsoft.com/office/drawing/2014/main" id="{CE552977-93C6-4238-BFBE-286CAE62B50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CDAE8F7A-E12B-454D-9074-B29AA11972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1ECE37F-D9B7-4C09-87DE-F6CDA38E6F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9D7ED10E-4B53-4BB1-AE79-3654C29C082D}" type="slidenum">
              <a:rPr lang="en-US" altLang="en-US" sz="1100"/>
              <a:pPr eaLnBrk="1" hangingPunct="1"/>
              <a:t>19</a:t>
            </a:fld>
            <a:endParaRPr lang="en-US" altLang="en-US" sz="1100"/>
          </a:p>
        </p:txBody>
      </p:sp>
      <p:sp>
        <p:nvSpPr>
          <p:cNvPr id="67587" name="Rectangle 2">
            <a:extLst>
              <a:ext uri="{FF2B5EF4-FFF2-40B4-BE49-F238E27FC236}">
                <a16:creationId xmlns:a16="http://schemas.microsoft.com/office/drawing/2014/main" id="{A2645B74-4290-4147-8628-76534188D6CC}"/>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0C8D1F67-FA58-46E1-B319-2B055DE65C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AAC889B-76C4-4906-9C1A-3FEC8825F8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4363BBFD-89EB-4C24-873F-2EE3C6616CED}" type="slidenum">
              <a:rPr lang="en-US" altLang="en-US" sz="1100"/>
              <a:pPr eaLnBrk="1" hangingPunct="1"/>
              <a:t>2</a:t>
            </a:fld>
            <a:endParaRPr lang="en-US" altLang="en-US" sz="1100"/>
          </a:p>
        </p:txBody>
      </p:sp>
      <p:sp>
        <p:nvSpPr>
          <p:cNvPr id="47107" name="Rectangle 2">
            <a:extLst>
              <a:ext uri="{FF2B5EF4-FFF2-40B4-BE49-F238E27FC236}">
                <a16:creationId xmlns:a16="http://schemas.microsoft.com/office/drawing/2014/main" id="{CA85B538-4ED3-456C-95D5-DF42CF4DE4A2}"/>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79970850-5CDC-42D3-A786-FAC25A0531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5C1B3E2-E234-47A1-9496-020BF3F594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8E00B551-BFC8-4EB7-BED2-D2684C2D6F0A}" type="slidenum">
              <a:rPr lang="en-US" altLang="en-US" sz="1100"/>
              <a:pPr eaLnBrk="1" hangingPunct="1"/>
              <a:t>20</a:t>
            </a:fld>
            <a:endParaRPr lang="en-US" altLang="en-US" sz="1100"/>
          </a:p>
        </p:txBody>
      </p:sp>
      <p:sp>
        <p:nvSpPr>
          <p:cNvPr id="68611" name="Rectangle 2">
            <a:extLst>
              <a:ext uri="{FF2B5EF4-FFF2-40B4-BE49-F238E27FC236}">
                <a16:creationId xmlns:a16="http://schemas.microsoft.com/office/drawing/2014/main" id="{29BD607A-417A-4F82-A779-2C84A3C73DB9}"/>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BE465E6-2483-456D-B047-0EA18A23A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4DD839C-B1B0-4B65-BCA0-3F9C52A2D4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CA57B98C-1620-4AAC-8F94-A1F752374371}" type="slidenum">
              <a:rPr lang="en-US" altLang="en-US" sz="1100"/>
              <a:pPr eaLnBrk="1" hangingPunct="1"/>
              <a:t>21</a:t>
            </a:fld>
            <a:endParaRPr lang="en-US" altLang="en-US" sz="1100"/>
          </a:p>
        </p:txBody>
      </p:sp>
      <p:sp>
        <p:nvSpPr>
          <p:cNvPr id="69635" name="Rectangle 2">
            <a:extLst>
              <a:ext uri="{FF2B5EF4-FFF2-40B4-BE49-F238E27FC236}">
                <a16:creationId xmlns:a16="http://schemas.microsoft.com/office/drawing/2014/main" id="{F0BC9CC1-A677-4EFD-871E-2F4762BE7771}"/>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C481279-5CF9-4EF3-9DA0-5393F5A216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3C9ABB4-5C3C-4E11-948C-A4BBEE3A3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F4EB2DAE-449C-403D-9286-431CB5EDD19F}" type="slidenum">
              <a:rPr lang="en-US" altLang="en-US" sz="1100"/>
              <a:pPr eaLnBrk="1" hangingPunct="1"/>
              <a:t>22</a:t>
            </a:fld>
            <a:endParaRPr lang="en-US" altLang="en-US" sz="1100"/>
          </a:p>
        </p:txBody>
      </p:sp>
      <p:sp>
        <p:nvSpPr>
          <p:cNvPr id="71683" name="Rectangle 2">
            <a:extLst>
              <a:ext uri="{FF2B5EF4-FFF2-40B4-BE49-F238E27FC236}">
                <a16:creationId xmlns:a16="http://schemas.microsoft.com/office/drawing/2014/main" id="{9C01864B-4AC6-439D-9429-22883B81C9B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767D8E5-2FD9-4057-9EF4-F24C109238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E529E1A-23D4-4B9D-AE88-C84063E96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4AE68D34-DB3A-450B-997B-36F0CFE6E2A1}" type="slidenum">
              <a:rPr lang="en-US" altLang="en-US" sz="1100"/>
              <a:pPr eaLnBrk="1" hangingPunct="1"/>
              <a:t>23</a:t>
            </a:fld>
            <a:endParaRPr lang="en-US" altLang="en-US" sz="1100"/>
          </a:p>
        </p:txBody>
      </p:sp>
      <p:sp>
        <p:nvSpPr>
          <p:cNvPr id="72707" name="Rectangle 2">
            <a:extLst>
              <a:ext uri="{FF2B5EF4-FFF2-40B4-BE49-F238E27FC236}">
                <a16:creationId xmlns:a16="http://schemas.microsoft.com/office/drawing/2014/main" id="{E61D02A2-FAEC-43B0-A42D-34E0CDDBFF7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8B5EC6C5-C553-4DF6-BDFB-64C1007E09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F0C9A833-9E9D-4EA6-9DC6-CEE638D3D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AC04FA2B-01E7-48B5-BACA-AAB8DFE31DBE}" type="slidenum">
              <a:rPr lang="en-US" altLang="en-US" sz="1100"/>
              <a:pPr eaLnBrk="1" hangingPunct="1"/>
              <a:t>24</a:t>
            </a:fld>
            <a:endParaRPr lang="en-US" altLang="en-US" sz="1100"/>
          </a:p>
        </p:txBody>
      </p:sp>
      <p:sp>
        <p:nvSpPr>
          <p:cNvPr id="73731" name="Rectangle 2">
            <a:extLst>
              <a:ext uri="{FF2B5EF4-FFF2-40B4-BE49-F238E27FC236}">
                <a16:creationId xmlns:a16="http://schemas.microsoft.com/office/drawing/2014/main" id="{DBF3FFFF-86AE-4286-B09D-13A8C8A2D9AC}"/>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437838D3-EA8E-4A11-B7ED-BDA210CC33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42CE455-AC5E-44EF-AC5E-D64A7D675A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1793B3FD-3609-4B86-B2BF-0457D85931B1}" type="slidenum">
              <a:rPr lang="en-US" altLang="en-US" sz="1100"/>
              <a:pPr eaLnBrk="1" hangingPunct="1"/>
              <a:t>25</a:t>
            </a:fld>
            <a:endParaRPr lang="en-US" altLang="en-US" sz="1100"/>
          </a:p>
        </p:txBody>
      </p:sp>
      <p:sp>
        <p:nvSpPr>
          <p:cNvPr id="74755" name="Rectangle 2">
            <a:extLst>
              <a:ext uri="{FF2B5EF4-FFF2-40B4-BE49-F238E27FC236}">
                <a16:creationId xmlns:a16="http://schemas.microsoft.com/office/drawing/2014/main" id="{B9920037-16BD-4036-B396-DFB2C186E28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C1FAE6E-B94B-4320-8F9C-F011FD1957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definition/description of “traditional data analysis”.</a:t>
            </a:r>
          </a:p>
          <a:p>
            <a:pPr eaLnBrk="1" hangingPunct="1"/>
            <a:endParaRPr lang="en-US" altLang="en-US"/>
          </a:p>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0DB717C9-317B-4ACA-8DA8-80FF4137A8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0CB44065-3E1B-47F0-A7CD-D31EF84FB225}" type="slidenum">
              <a:rPr lang="en-US" altLang="en-US" sz="1100"/>
              <a:pPr eaLnBrk="1" hangingPunct="1"/>
              <a:t>26</a:t>
            </a:fld>
            <a:endParaRPr lang="en-US" alt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7B41E47-96B7-4141-93E4-BDF36B5D81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A9C0818C-2D4B-46CC-8FDB-F086B715F10E}" type="slidenum">
              <a:rPr lang="en-US" altLang="en-US" sz="1100"/>
              <a:pPr eaLnBrk="1" hangingPunct="1"/>
              <a:t>3</a:t>
            </a:fld>
            <a:endParaRPr lang="en-US" altLang="en-US" sz="1100"/>
          </a:p>
        </p:txBody>
      </p:sp>
      <p:sp>
        <p:nvSpPr>
          <p:cNvPr id="48131" name="Rectangle 2">
            <a:extLst>
              <a:ext uri="{FF2B5EF4-FFF2-40B4-BE49-F238E27FC236}">
                <a16:creationId xmlns:a16="http://schemas.microsoft.com/office/drawing/2014/main" id="{525D1FA0-590B-4943-9CA5-DBA20F8F7F2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382377C-A0C2-4AA1-A363-3955BC2E07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8834912-F240-49CD-939D-2AFCA97D5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056AF65F-2465-4751-AC40-49FFCEEB8FCE}" type="slidenum">
              <a:rPr lang="en-US" altLang="en-US" sz="1100"/>
              <a:pPr eaLnBrk="1" hangingPunct="1"/>
              <a:t>4</a:t>
            </a:fld>
            <a:endParaRPr lang="en-US" altLang="en-US" sz="1100"/>
          </a:p>
        </p:txBody>
      </p:sp>
      <p:sp>
        <p:nvSpPr>
          <p:cNvPr id="51203" name="Rectangle 2">
            <a:extLst>
              <a:ext uri="{FF2B5EF4-FFF2-40B4-BE49-F238E27FC236}">
                <a16:creationId xmlns:a16="http://schemas.microsoft.com/office/drawing/2014/main" id="{AB4F30E4-E27E-4109-BABB-5160B7FF6BE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A730868B-A097-4CF0-9C86-F255C286E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7039205-D08F-4F9F-8A6A-740B78F23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355BA47D-6BF4-4A6F-AB41-6B4B6A86C9CA}" type="slidenum">
              <a:rPr lang="en-US" altLang="en-US" sz="1100"/>
              <a:pPr eaLnBrk="1" hangingPunct="1"/>
              <a:t>5</a:t>
            </a:fld>
            <a:endParaRPr lang="en-US" altLang="en-US" sz="1100"/>
          </a:p>
        </p:txBody>
      </p:sp>
      <p:sp>
        <p:nvSpPr>
          <p:cNvPr id="52227" name="Rectangle 2">
            <a:extLst>
              <a:ext uri="{FF2B5EF4-FFF2-40B4-BE49-F238E27FC236}">
                <a16:creationId xmlns:a16="http://schemas.microsoft.com/office/drawing/2014/main" id="{BDA80317-78FD-41CA-866D-B5BD0E5D985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8A2F018-FEBC-4258-9A3B-9714123684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226F40A-2E59-4B10-9BF4-05F15A74E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5B7208A3-FEEC-48E8-A00C-92157F72F4E9}" type="slidenum">
              <a:rPr lang="en-US" altLang="en-US" sz="1100"/>
              <a:pPr eaLnBrk="1" hangingPunct="1"/>
              <a:t>6</a:t>
            </a:fld>
            <a:endParaRPr lang="en-US" altLang="en-US" sz="1100"/>
          </a:p>
        </p:txBody>
      </p:sp>
      <p:sp>
        <p:nvSpPr>
          <p:cNvPr id="53251" name="Rectangle 2">
            <a:extLst>
              <a:ext uri="{FF2B5EF4-FFF2-40B4-BE49-F238E27FC236}">
                <a16:creationId xmlns:a16="http://schemas.microsoft.com/office/drawing/2014/main" id="{89C7A539-E756-41C6-BF9C-EF9496014DD8}"/>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6CA57385-892B-496C-A397-B1B9174D7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46394F8-8CF2-41D0-A29B-F1B910046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682854ED-4402-4551-8F9E-32AC8454A9DF}" type="slidenum">
              <a:rPr lang="en-US" altLang="en-US" sz="1100"/>
              <a:pPr eaLnBrk="1" hangingPunct="1"/>
              <a:t>7</a:t>
            </a:fld>
            <a:endParaRPr lang="en-US" altLang="en-US" sz="1100"/>
          </a:p>
        </p:txBody>
      </p:sp>
      <p:sp>
        <p:nvSpPr>
          <p:cNvPr id="54275" name="Rectangle 2">
            <a:extLst>
              <a:ext uri="{FF2B5EF4-FFF2-40B4-BE49-F238E27FC236}">
                <a16:creationId xmlns:a16="http://schemas.microsoft.com/office/drawing/2014/main" id="{4F7B89AC-E2C0-4872-A85B-9636834A1A3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6ACF36E-1060-43CB-BF0F-2310B640A5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CC2DD8A-9757-4AA9-92D3-268B7C0AD2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11A1059C-F39B-4FE6-BA0B-EFED64D9C68F}" type="slidenum">
              <a:rPr lang="en-US" altLang="en-US" sz="1100"/>
              <a:pPr eaLnBrk="1" hangingPunct="1"/>
              <a:t>8</a:t>
            </a:fld>
            <a:endParaRPr lang="en-US" altLang="en-US" sz="1100"/>
          </a:p>
        </p:txBody>
      </p:sp>
      <p:sp>
        <p:nvSpPr>
          <p:cNvPr id="55299" name="Rectangle 2">
            <a:extLst>
              <a:ext uri="{FF2B5EF4-FFF2-40B4-BE49-F238E27FC236}">
                <a16:creationId xmlns:a16="http://schemas.microsoft.com/office/drawing/2014/main" id="{40685EA6-FDE9-4092-933B-A0430FAA0F1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886AC67-4F43-4628-9012-2B38981627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C8A4775-66BA-41DB-844A-8A88B254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1141" eaLnBrk="0" hangingPunct="0">
              <a:defRPr sz="2700">
                <a:solidFill>
                  <a:schemeClr val="tx1"/>
                </a:solidFill>
                <a:latin typeface="Tahoma" panose="020B0604030504040204" pitchFamily="34" charset="0"/>
              </a:defRPr>
            </a:lvl1pPr>
            <a:lvl2pPr marL="710483" indent="-273263" defTabSz="891141" eaLnBrk="0" hangingPunct="0">
              <a:defRPr sz="2700">
                <a:solidFill>
                  <a:schemeClr val="tx1"/>
                </a:solidFill>
                <a:latin typeface="Tahoma" panose="020B0604030504040204" pitchFamily="34" charset="0"/>
              </a:defRPr>
            </a:lvl2pPr>
            <a:lvl3pPr marL="1093051" indent="-218610" defTabSz="891141" eaLnBrk="0" hangingPunct="0">
              <a:defRPr sz="2700">
                <a:solidFill>
                  <a:schemeClr val="tx1"/>
                </a:solidFill>
                <a:latin typeface="Tahoma" panose="020B0604030504040204" pitchFamily="34" charset="0"/>
              </a:defRPr>
            </a:lvl3pPr>
            <a:lvl4pPr marL="1530271" indent="-218610" defTabSz="891141" eaLnBrk="0" hangingPunct="0">
              <a:defRPr sz="2700">
                <a:solidFill>
                  <a:schemeClr val="tx1"/>
                </a:solidFill>
                <a:latin typeface="Tahoma" panose="020B0604030504040204" pitchFamily="34" charset="0"/>
              </a:defRPr>
            </a:lvl4pPr>
            <a:lvl5pPr marL="1967492" indent="-218610" defTabSz="891141" eaLnBrk="0" hangingPunct="0">
              <a:defRPr sz="2700">
                <a:solidFill>
                  <a:schemeClr val="tx1"/>
                </a:solidFill>
                <a:latin typeface="Tahoma" panose="020B0604030504040204" pitchFamily="34" charset="0"/>
              </a:defRPr>
            </a:lvl5pPr>
            <a:lvl6pPr marL="2404712" indent="-218610" defTabSz="891141" eaLnBrk="0" fontAlgn="base" hangingPunct="0">
              <a:spcBef>
                <a:spcPct val="0"/>
              </a:spcBef>
              <a:spcAft>
                <a:spcPct val="0"/>
              </a:spcAft>
              <a:defRPr sz="2700">
                <a:solidFill>
                  <a:schemeClr val="tx1"/>
                </a:solidFill>
                <a:latin typeface="Tahoma" panose="020B0604030504040204" pitchFamily="34" charset="0"/>
              </a:defRPr>
            </a:lvl6pPr>
            <a:lvl7pPr marL="2841932" indent="-218610" defTabSz="891141" eaLnBrk="0" fontAlgn="base" hangingPunct="0">
              <a:spcBef>
                <a:spcPct val="0"/>
              </a:spcBef>
              <a:spcAft>
                <a:spcPct val="0"/>
              </a:spcAft>
              <a:defRPr sz="2700">
                <a:solidFill>
                  <a:schemeClr val="tx1"/>
                </a:solidFill>
                <a:latin typeface="Tahoma" panose="020B0604030504040204" pitchFamily="34" charset="0"/>
              </a:defRPr>
            </a:lvl7pPr>
            <a:lvl8pPr marL="3279153" indent="-218610" defTabSz="891141" eaLnBrk="0" fontAlgn="base" hangingPunct="0">
              <a:spcBef>
                <a:spcPct val="0"/>
              </a:spcBef>
              <a:spcAft>
                <a:spcPct val="0"/>
              </a:spcAft>
              <a:defRPr sz="2700">
                <a:solidFill>
                  <a:schemeClr val="tx1"/>
                </a:solidFill>
                <a:latin typeface="Tahoma" panose="020B0604030504040204" pitchFamily="34" charset="0"/>
              </a:defRPr>
            </a:lvl8pPr>
            <a:lvl9pPr marL="3716373" indent="-218610" defTabSz="891141" eaLnBrk="0" fontAlgn="base" hangingPunct="0">
              <a:spcBef>
                <a:spcPct val="0"/>
              </a:spcBef>
              <a:spcAft>
                <a:spcPct val="0"/>
              </a:spcAft>
              <a:defRPr sz="2700">
                <a:solidFill>
                  <a:schemeClr val="tx1"/>
                </a:solidFill>
                <a:latin typeface="Tahoma" panose="020B0604030504040204" pitchFamily="34" charset="0"/>
              </a:defRPr>
            </a:lvl9pPr>
          </a:lstStyle>
          <a:p>
            <a:pPr eaLnBrk="1" hangingPunct="1"/>
            <a:fld id="{BFFD6DE1-9AAD-44D5-A03A-716B7E6B41B9}" type="slidenum">
              <a:rPr lang="en-US" altLang="en-US" sz="1100"/>
              <a:pPr eaLnBrk="1" hangingPunct="1"/>
              <a:t>9</a:t>
            </a:fld>
            <a:endParaRPr lang="en-US" altLang="en-US" sz="1100"/>
          </a:p>
        </p:txBody>
      </p:sp>
      <p:sp>
        <p:nvSpPr>
          <p:cNvPr id="57347" name="Rectangle 2">
            <a:extLst>
              <a:ext uri="{FF2B5EF4-FFF2-40B4-BE49-F238E27FC236}">
                <a16:creationId xmlns:a16="http://schemas.microsoft.com/office/drawing/2014/main" id="{F02263E1-1383-4B24-9A09-7FBB3431A5B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9A95206-1FCC-416B-A6B8-318B1D1FA4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13FD99C-A4C2-483E-A42A-59CAB2185E4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F8FA33D2-C9DC-4001-AEF0-258AC79D2336}"/>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9495B8AD-F5FD-4217-9C36-3DB9B606F33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3" name="Rectangle 5">
                <a:extLst>
                  <a:ext uri="{FF2B5EF4-FFF2-40B4-BE49-F238E27FC236}">
                    <a16:creationId xmlns:a16="http://schemas.microsoft.com/office/drawing/2014/main" id="{AF17777A-7EE6-41E2-949B-454E1DD7825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6" name="Group 6">
              <a:extLst>
                <a:ext uri="{FF2B5EF4-FFF2-40B4-BE49-F238E27FC236}">
                  <a16:creationId xmlns:a16="http://schemas.microsoft.com/office/drawing/2014/main" id="{73832613-C429-44FC-9117-89C066FC1506}"/>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7E8E6F3B-ACFC-472A-BB7D-4B1E09BE067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8">
                <a:extLst>
                  <a:ext uri="{FF2B5EF4-FFF2-40B4-BE49-F238E27FC236}">
                    <a16:creationId xmlns:a16="http://schemas.microsoft.com/office/drawing/2014/main" id="{91454082-12D5-41D8-A1EC-98B36E154167}"/>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7" name="Rectangle 9">
              <a:extLst>
                <a:ext uri="{FF2B5EF4-FFF2-40B4-BE49-F238E27FC236}">
                  <a16:creationId xmlns:a16="http://schemas.microsoft.com/office/drawing/2014/main" id="{4E195C58-470B-47D3-9C02-F33B8535F20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10">
              <a:extLst>
                <a:ext uri="{FF2B5EF4-FFF2-40B4-BE49-F238E27FC236}">
                  <a16:creationId xmlns:a16="http://schemas.microsoft.com/office/drawing/2014/main" id="{D19A7965-0578-4F78-8519-84D95FEA2E5B}"/>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1">
              <a:extLst>
                <a:ext uri="{FF2B5EF4-FFF2-40B4-BE49-F238E27FC236}">
                  <a16:creationId xmlns:a16="http://schemas.microsoft.com/office/drawing/2014/main" id="{A5D78656-CBE1-498F-9262-F2892F08D90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14" name="Rectangle 17">
            <a:extLst>
              <a:ext uri="{FF2B5EF4-FFF2-40B4-BE49-F238E27FC236}">
                <a16:creationId xmlns:a16="http://schemas.microsoft.com/office/drawing/2014/main" id="{B5F64C99-C008-4037-943B-81288DE35E8F}"/>
              </a:ext>
            </a:extLst>
          </p:cNvPr>
          <p:cNvSpPr>
            <a:spLocks noChangeArrowheads="1"/>
          </p:cNvSpPr>
          <p:nvPr/>
        </p:nvSpPr>
        <p:spPr bwMode="auto">
          <a:xfrm>
            <a:off x="8694738" y="6553200"/>
            <a:ext cx="449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5259F7B-8F06-405A-8DE0-37E52522700A}" type="slidenum">
              <a:rPr lang="en-US" altLang="en-US" sz="1400">
                <a:solidFill>
                  <a:schemeClr val="bg2"/>
                </a:solidFill>
              </a:rPr>
              <a:pPr eaLnBrk="1" hangingPunct="1"/>
              <a:t>‹#›</a:t>
            </a:fld>
            <a:endParaRPr lang="en-US" alt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Date Placeholder 14">
            <a:extLst>
              <a:ext uri="{FF2B5EF4-FFF2-40B4-BE49-F238E27FC236}">
                <a16:creationId xmlns:a16="http://schemas.microsoft.com/office/drawing/2014/main" id="{FD674340-6449-477D-ABAF-B30FE2460469}"/>
              </a:ext>
            </a:extLst>
          </p:cNvPr>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C52E3D1B-D947-4546-8CA8-09CDACFFAF78}" type="datetime4">
              <a:rPr lang="en-US"/>
              <a:pPr>
                <a:defRPr/>
              </a:pPr>
              <a:t>February 2, 2020</a:t>
            </a:fld>
            <a:endParaRPr lang="en-US"/>
          </a:p>
        </p:txBody>
      </p:sp>
      <p:sp>
        <p:nvSpPr>
          <p:cNvPr id="16" name="Footer Placeholder 15">
            <a:extLst>
              <a:ext uri="{FF2B5EF4-FFF2-40B4-BE49-F238E27FC236}">
                <a16:creationId xmlns:a16="http://schemas.microsoft.com/office/drawing/2014/main" id="{9FDE938F-A073-4819-A67E-788F5510A543}"/>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Slide Number Placeholder 16">
            <a:extLst>
              <a:ext uri="{FF2B5EF4-FFF2-40B4-BE49-F238E27FC236}">
                <a16:creationId xmlns:a16="http://schemas.microsoft.com/office/drawing/2014/main" id="{E0F34E17-13A8-4C1C-9AA4-D43CA34FE6FE}"/>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0B3DC6C4-C132-460B-94AC-73D9ADC69167}" type="slidenum">
              <a:rPr lang="en-US" altLang="en-US"/>
              <a:pPr/>
              <a:t>‹#›</a:t>
            </a:fld>
            <a:endParaRPr lang="en-US" altLang="en-US"/>
          </a:p>
        </p:txBody>
      </p:sp>
    </p:spTree>
    <p:extLst>
      <p:ext uri="{BB962C8B-B14F-4D97-AF65-F5344CB8AC3E}">
        <p14:creationId xmlns:p14="http://schemas.microsoft.com/office/powerpoint/2010/main" val="53249469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F363A46-0329-4DFB-9113-D270DB0B46D6}"/>
              </a:ext>
            </a:extLst>
          </p:cNvPr>
          <p:cNvSpPr>
            <a:spLocks noGrp="1" noChangeArrowheads="1"/>
          </p:cNvSpPr>
          <p:nvPr>
            <p:ph type="dt" sz="half" idx="10"/>
          </p:nvPr>
        </p:nvSpPr>
        <p:spPr>
          <a:ln/>
        </p:spPr>
        <p:txBody>
          <a:bodyPr/>
          <a:lstStyle>
            <a:lvl1pPr>
              <a:defRPr/>
            </a:lvl1pPr>
          </a:lstStyle>
          <a:p>
            <a:pPr>
              <a:defRPr/>
            </a:pPr>
            <a:fld id="{EF060ECD-0EC2-44EE-BB6E-C56C34F39CEB}" type="datetime4">
              <a:rPr lang="en-US"/>
              <a:pPr>
                <a:defRPr/>
              </a:pPr>
              <a:t>February 2, 2020</a:t>
            </a:fld>
            <a:endParaRPr lang="en-US"/>
          </a:p>
        </p:txBody>
      </p:sp>
      <p:sp>
        <p:nvSpPr>
          <p:cNvPr id="5" name="Rectangle 12">
            <a:extLst>
              <a:ext uri="{FF2B5EF4-FFF2-40B4-BE49-F238E27FC236}">
                <a16:creationId xmlns:a16="http://schemas.microsoft.com/office/drawing/2014/main" id="{C263E5A7-ADD5-44B5-A070-81EE7DFD756F}"/>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a:extLst>
              <a:ext uri="{FF2B5EF4-FFF2-40B4-BE49-F238E27FC236}">
                <a16:creationId xmlns:a16="http://schemas.microsoft.com/office/drawing/2014/main" id="{0E00430B-5EDD-48DB-8B0F-007111B89A3F}"/>
              </a:ext>
            </a:extLst>
          </p:cNvPr>
          <p:cNvSpPr>
            <a:spLocks noGrp="1" noChangeArrowheads="1"/>
          </p:cNvSpPr>
          <p:nvPr>
            <p:ph type="sldNum" sz="quarter" idx="12"/>
          </p:nvPr>
        </p:nvSpPr>
        <p:spPr>
          <a:ln/>
        </p:spPr>
        <p:txBody>
          <a:bodyPr/>
          <a:lstStyle>
            <a:lvl1pPr>
              <a:defRPr/>
            </a:lvl1pPr>
          </a:lstStyle>
          <a:p>
            <a:fld id="{ACE47E0E-C14B-49E2-A6DA-67A287CF433E}" type="slidenum">
              <a:rPr lang="en-US" altLang="en-US"/>
              <a:pPr/>
              <a:t>‹#›</a:t>
            </a:fld>
            <a:endParaRPr lang="en-US" altLang="en-US"/>
          </a:p>
        </p:txBody>
      </p:sp>
    </p:spTree>
    <p:extLst>
      <p:ext uri="{BB962C8B-B14F-4D97-AF65-F5344CB8AC3E}">
        <p14:creationId xmlns:p14="http://schemas.microsoft.com/office/powerpoint/2010/main" val="40597855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1D28CE3-356D-476D-97A9-6D9314CD2B9B}"/>
              </a:ext>
            </a:extLst>
          </p:cNvPr>
          <p:cNvSpPr>
            <a:spLocks noGrp="1" noChangeArrowheads="1"/>
          </p:cNvSpPr>
          <p:nvPr>
            <p:ph type="dt" sz="half" idx="10"/>
          </p:nvPr>
        </p:nvSpPr>
        <p:spPr>
          <a:ln/>
        </p:spPr>
        <p:txBody>
          <a:bodyPr/>
          <a:lstStyle>
            <a:lvl1pPr>
              <a:defRPr/>
            </a:lvl1pPr>
          </a:lstStyle>
          <a:p>
            <a:pPr>
              <a:defRPr/>
            </a:pPr>
            <a:fld id="{AF1A21D4-A5DC-49FD-B9C6-2AE907119BFA}" type="datetime4">
              <a:rPr lang="en-US"/>
              <a:pPr>
                <a:defRPr/>
              </a:pPr>
              <a:t>February 2, 2020</a:t>
            </a:fld>
            <a:endParaRPr lang="en-US"/>
          </a:p>
        </p:txBody>
      </p:sp>
      <p:sp>
        <p:nvSpPr>
          <p:cNvPr id="5" name="Rectangle 12">
            <a:extLst>
              <a:ext uri="{FF2B5EF4-FFF2-40B4-BE49-F238E27FC236}">
                <a16:creationId xmlns:a16="http://schemas.microsoft.com/office/drawing/2014/main" id="{1ACA34B8-2F3D-4950-96AF-15076924AC7F}"/>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a:extLst>
              <a:ext uri="{FF2B5EF4-FFF2-40B4-BE49-F238E27FC236}">
                <a16:creationId xmlns:a16="http://schemas.microsoft.com/office/drawing/2014/main" id="{E5E18D5E-9757-4BF4-B8AD-BE74E642C5AB}"/>
              </a:ext>
            </a:extLst>
          </p:cNvPr>
          <p:cNvSpPr>
            <a:spLocks noGrp="1" noChangeArrowheads="1"/>
          </p:cNvSpPr>
          <p:nvPr>
            <p:ph type="sldNum" sz="quarter" idx="12"/>
          </p:nvPr>
        </p:nvSpPr>
        <p:spPr>
          <a:ln/>
        </p:spPr>
        <p:txBody>
          <a:bodyPr/>
          <a:lstStyle>
            <a:lvl1pPr>
              <a:defRPr/>
            </a:lvl1pPr>
          </a:lstStyle>
          <a:p>
            <a:fld id="{299FDEFB-7F87-4C32-AFEE-B7DAEBA26DD4}" type="slidenum">
              <a:rPr lang="en-US" altLang="en-US"/>
              <a:pPr/>
              <a:t>‹#›</a:t>
            </a:fld>
            <a:endParaRPr lang="en-US" altLang="en-US"/>
          </a:p>
        </p:txBody>
      </p:sp>
    </p:spTree>
    <p:extLst>
      <p:ext uri="{BB962C8B-B14F-4D97-AF65-F5344CB8AC3E}">
        <p14:creationId xmlns:p14="http://schemas.microsoft.com/office/powerpoint/2010/main" val="413491167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EA39FFC-874B-44DB-8AD2-586A76331801}"/>
              </a:ext>
            </a:extLst>
          </p:cNvPr>
          <p:cNvSpPr>
            <a:spLocks noGrp="1" noChangeArrowheads="1"/>
          </p:cNvSpPr>
          <p:nvPr>
            <p:ph type="dt" sz="half" idx="10"/>
          </p:nvPr>
        </p:nvSpPr>
        <p:spPr>
          <a:ln/>
        </p:spPr>
        <p:txBody>
          <a:bodyPr/>
          <a:lstStyle>
            <a:lvl1pPr>
              <a:defRPr/>
            </a:lvl1pPr>
          </a:lstStyle>
          <a:p>
            <a:pPr>
              <a:defRPr/>
            </a:pPr>
            <a:fld id="{57EBBE08-C7BC-426E-9668-7B5E8F4C1916}" type="datetime4">
              <a:rPr lang="en-US"/>
              <a:pPr>
                <a:defRPr/>
              </a:pPr>
              <a:t>February 2, 2020</a:t>
            </a:fld>
            <a:endParaRPr lang="en-US"/>
          </a:p>
        </p:txBody>
      </p:sp>
      <p:sp>
        <p:nvSpPr>
          <p:cNvPr id="5" name="Rectangle 12">
            <a:extLst>
              <a:ext uri="{FF2B5EF4-FFF2-40B4-BE49-F238E27FC236}">
                <a16:creationId xmlns:a16="http://schemas.microsoft.com/office/drawing/2014/main" id="{C1255498-8EBD-4CC5-847E-F942562C8B87}"/>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a:extLst>
              <a:ext uri="{FF2B5EF4-FFF2-40B4-BE49-F238E27FC236}">
                <a16:creationId xmlns:a16="http://schemas.microsoft.com/office/drawing/2014/main" id="{3251E175-49DC-477D-A66D-AA8E1ED398C2}"/>
              </a:ext>
            </a:extLst>
          </p:cNvPr>
          <p:cNvSpPr>
            <a:spLocks noGrp="1" noChangeArrowheads="1"/>
          </p:cNvSpPr>
          <p:nvPr>
            <p:ph type="sldNum" sz="quarter" idx="12"/>
          </p:nvPr>
        </p:nvSpPr>
        <p:spPr>
          <a:ln/>
        </p:spPr>
        <p:txBody>
          <a:bodyPr/>
          <a:lstStyle>
            <a:lvl1pPr>
              <a:defRPr/>
            </a:lvl1pPr>
          </a:lstStyle>
          <a:p>
            <a:fld id="{DCDC21C3-6783-40B7-AE35-0A4F2A5660E6}" type="slidenum">
              <a:rPr lang="en-US" altLang="en-US"/>
              <a:pPr/>
              <a:t>‹#›</a:t>
            </a:fld>
            <a:endParaRPr lang="en-US" altLang="en-US"/>
          </a:p>
        </p:txBody>
      </p:sp>
    </p:spTree>
    <p:extLst>
      <p:ext uri="{BB962C8B-B14F-4D97-AF65-F5344CB8AC3E}">
        <p14:creationId xmlns:p14="http://schemas.microsoft.com/office/powerpoint/2010/main" val="2415195525"/>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46A46819-DFA1-4910-A7D6-05580822D60A}"/>
              </a:ext>
            </a:extLst>
          </p:cNvPr>
          <p:cNvSpPr>
            <a:spLocks noGrp="1" noChangeArrowheads="1"/>
          </p:cNvSpPr>
          <p:nvPr>
            <p:ph type="dt" sz="half" idx="10"/>
          </p:nvPr>
        </p:nvSpPr>
        <p:spPr>
          <a:ln/>
        </p:spPr>
        <p:txBody>
          <a:bodyPr/>
          <a:lstStyle>
            <a:lvl1pPr>
              <a:defRPr/>
            </a:lvl1pPr>
          </a:lstStyle>
          <a:p>
            <a:pPr>
              <a:defRPr/>
            </a:pPr>
            <a:fld id="{867E28AC-075C-45E1-AA64-78C2B7673BD1}" type="datetime4">
              <a:rPr lang="en-US"/>
              <a:pPr>
                <a:defRPr/>
              </a:pPr>
              <a:t>February 2, 2020</a:t>
            </a:fld>
            <a:endParaRPr lang="en-US"/>
          </a:p>
        </p:txBody>
      </p:sp>
      <p:sp>
        <p:nvSpPr>
          <p:cNvPr id="5" name="Rectangle 12">
            <a:extLst>
              <a:ext uri="{FF2B5EF4-FFF2-40B4-BE49-F238E27FC236}">
                <a16:creationId xmlns:a16="http://schemas.microsoft.com/office/drawing/2014/main" id="{C7B58729-FAE7-468D-8A0E-0A0B5E147775}"/>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a:extLst>
              <a:ext uri="{FF2B5EF4-FFF2-40B4-BE49-F238E27FC236}">
                <a16:creationId xmlns:a16="http://schemas.microsoft.com/office/drawing/2014/main" id="{A0548314-EE9C-41F2-8CA0-673FD3F83600}"/>
              </a:ext>
            </a:extLst>
          </p:cNvPr>
          <p:cNvSpPr>
            <a:spLocks noGrp="1" noChangeArrowheads="1"/>
          </p:cNvSpPr>
          <p:nvPr>
            <p:ph type="sldNum" sz="quarter" idx="12"/>
          </p:nvPr>
        </p:nvSpPr>
        <p:spPr>
          <a:ln/>
        </p:spPr>
        <p:txBody>
          <a:bodyPr/>
          <a:lstStyle>
            <a:lvl1pPr>
              <a:defRPr/>
            </a:lvl1pPr>
          </a:lstStyle>
          <a:p>
            <a:fld id="{0366201E-8924-4AB1-A9FB-64034E03B4B3}" type="slidenum">
              <a:rPr lang="en-US" altLang="en-US"/>
              <a:pPr/>
              <a:t>‹#›</a:t>
            </a:fld>
            <a:endParaRPr lang="en-US" altLang="en-US"/>
          </a:p>
        </p:txBody>
      </p:sp>
    </p:spTree>
    <p:extLst>
      <p:ext uri="{BB962C8B-B14F-4D97-AF65-F5344CB8AC3E}">
        <p14:creationId xmlns:p14="http://schemas.microsoft.com/office/powerpoint/2010/main" val="23756938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2D80B414-F1A1-476E-AFCC-3D393821951C}"/>
              </a:ext>
            </a:extLst>
          </p:cNvPr>
          <p:cNvSpPr>
            <a:spLocks noGrp="1" noChangeArrowheads="1"/>
          </p:cNvSpPr>
          <p:nvPr>
            <p:ph type="dt" sz="half" idx="10"/>
          </p:nvPr>
        </p:nvSpPr>
        <p:spPr>
          <a:ln/>
        </p:spPr>
        <p:txBody>
          <a:bodyPr/>
          <a:lstStyle>
            <a:lvl1pPr>
              <a:defRPr/>
            </a:lvl1pPr>
          </a:lstStyle>
          <a:p>
            <a:pPr>
              <a:defRPr/>
            </a:pPr>
            <a:fld id="{0A4EC926-4A95-499D-BFC4-77F904FB55A4}" type="datetime4">
              <a:rPr lang="en-US"/>
              <a:pPr>
                <a:defRPr/>
              </a:pPr>
              <a:t>February 2, 2020</a:t>
            </a:fld>
            <a:endParaRPr lang="en-US"/>
          </a:p>
        </p:txBody>
      </p:sp>
      <p:sp>
        <p:nvSpPr>
          <p:cNvPr id="6" name="Rectangle 12">
            <a:extLst>
              <a:ext uri="{FF2B5EF4-FFF2-40B4-BE49-F238E27FC236}">
                <a16:creationId xmlns:a16="http://schemas.microsoft.com/office/drawing/2014/main" id="{9B544D61-587E-4BD6-BD16-1446788538F4}"/>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a:extLst>
              <a:ext uri="{FF2B5EF4-FFF2-40B4-BE49-F238E27FC236}">
                <a16:creationId xmlns:a16="http://schemas.microsoft.com/office/drawing/2014/main" id="{9A5B94A8-D9B7-4192-BB36-4BE1AB58AA3F}"/>
              </a:ext>
            </a:extLst>
          </p:cNvPr>
          <p:cNvSpPr>
            <a:spLocks noGrp="1" noChangeArrowheads="1"/>
          </p:cNvSpPr>
          <p:nvPr>
            <p:ph type="sldNum" sz="quarter" idx="12"/>
          </p:nvPr>
        </p:nvSpPr>
        <p:spPr>
          <a:ln/>
        </p:spPr>
        <p:txBody>
          <a:bodyPr/>
          <a:lstStyle>
            <a:lvl1pPr>
              <a:defRPr/>
            </a:lvl1pPr>
          </a:lstStyle>
          <a:p>
            <a:fld id="{03918E97-115A-4684-A6AB-15FF090E05AF}" type="slidenum">
              <a:rPr lang="en-US" altLang="en-US"/>
              <a:pPr/>
              <a:t>‹#›</a:t>
            </a:fld>
            <a:endParaRPr lang="en-US" altLang="en-US"/>
          </a:p>
        </p:txBody>
      </p:sp>
    </p:spTree>
    <p:extLst>
      <p:ext uri="{BB962C8B-B14F-4D97-AF65-F5344CB8AC3E}">
        <p14:creationId xmlns:p14="http://schemas.microsoft.com/office/powerpoint/2010/main" val="263584096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80DE0F1C-8732-450B-A2AA-8DCC0AFD7292}"/>
              </a:ext>
            </a:extLst>
          </p:cNvPr>
          <p:cNvSpPr>
            <a:spLocks noGrp="1" noChangeArrowheads="1"/>
          </p:cNvSpPr>
          <p:nvPr>
            <p:ph type="dt" sz="half" idx="10"/>
          </p:nvPr>
        </p:nvSpPr>
        <p:spPr>
          <a:ln/>
        </p:spPr>
        <p:txBody>
          <a:bodyPr/>
          <a:lstStyle>
            <a:lvl1pPr>
              <a:defRPr/>
            </a:lvl1pPr>
          </a:lstStyle>
          <a:p>
            <a:pPr>
              <a:defRPr/>
            </a:pPr>
            <a:fld id="{774BAFA3-5026-4135-883C-AB80BB764163}" type="datetime4">
              <a:rPr lang="en-US"/>
              <a:pPr>
                <a:defRPr/>
              </a:pPr>
              <a:t>February 2, 2020</a:t>
            </a:fld>
            <a:endParaRPr lang="en-US"/>
          </a:p>
        </p:txBody>
      </p:sp>
      <p:sp>
        <p:nvSpPr>
          <p:cNvPr id="8" name="Rectangle 12">
            <a:extLst>
              <a:ext uri="{FF2B5EF4-FFF2-40B4-BE49-F238E27FC236}">
                <a16:creationId xmlns:a16="http://schemas.microsoft.com/office/drawing/2014/main" id="{865E09BC-6DAD-4EBD-9203-F7765FB03D4B}"/>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a:extLst>
              <a:ext uri="{FF2B5EF4-FFF2-40B4-BE49-F238E27FC236}">
                <a16:creationId xmlns:a16="http://schemas.microsoft.com/office/drawing/2014/main" id="{1C9DEA26-86F2-48D1-9477-158EB6C2D1EE}"/>
              </a:ext>
            </a:extLst>
          </p:cNvPr>
          <p:cNvSpPr>
            <a:spLocks noGrp="1" noChangeArrowheads="1"/>
          </p:cNvSpPr>
          <p:nvPr>
            <p:ph type="sldNum" sz="quarter" idx="12"/>
          </p:nvPr>
        </p:nvSpPr>
        <p:spPr>
          <a:ln/>
        </p:spPr>
        <p:txBody>
          <a:bodyPr/>
          <a:lstStyle>
            <a:lvl1pPr>
              <a:defRPr/>
            </a:lvl1pPr>
          </a:lstStyle>
          <a:p>
            <a:fld id="{C0EE4E31-0A5E-47DE-8EF7-A9C24F02D23A}" type="slidenum">
              <a:rPr lang="en-US" altLang="en-US"/>
              <a:pPr/>
              <a:t>‹#›</a:t>
            </a:fld>
            <a:endParaRPr lang="en-US" altLang="en-US"/>
          </a:p>
        </p:txBody>
      </p:sp>
    </p:spTree>
    <p:extLst>
      <p:ext uri="{BB962C8B-B14F-4D97-AF65-F5344CB8AC3E}">
        <p14:creationId xmlns:p14="http://schemas.microsoft.com/office/powerpoint/2010/main" val="143028144"/>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EFF38353-4640-4786-9861-F7A26ED9B802}"/>
              </a:ext>
            </a:extLst>
          </p:cNvPr>
          <p:cNvSpPr>
            <a:spLocks noGrp="1" noChangeArrowheads="1"/>
          </p:cNvSpPr>
          <p:nvPr>
            <p:ph type="dt" sz="half" idx="10"/>
          </p:nvPr>
        </p:nvSpPr>
        <p:spPr>
          <a:ln/>
        </p:spPr>
        <p:txBody>
          <a:bodyPr/>
          <a:lstStyle>
            <a:lvl1pPr>
              <a:defRPr/>
            </a:lvl1pPr>
          </a:lstStyle>
          <a:p>
            <a:pPr>
              <a:defRPr/>
            </a:pPr>
            <a:fld id="{C3B1CAF1-A5FB-4CB1-B088-6348BC88AFF3}" type="datetime4">
              <a:rPr lang="en-US"/>
              <a:pPr>
                <a:defRPr/>
              </a:pPr>
              <a:t>February 2, 2020</a:t>
            </a:fld>
            <a:endParaRPr lang="en-US"/>
          </a:p>
        </p:txBody>
      </p:sp>
      <p:sp>
        <p:nvSpPr>
          <p:cNvPr id="4" name="Rectangle 12">
            <a:extLst>
              <a:ext uri="{FF2B5EF4-FFF2-40B4-BE49-F238E27FC236}">
                <a16:creationId xmlns:a16="http://schemas.microsoft.com/office/drawing/2014/main" id="{67E41318-DC88-4717-9E6B-B7A4C4908E10}"/>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a:extLst>
              <a:ext uri="{FF2B5EF4-FFF2-40B4-BE49-F238E27FC236}">
                <a16:creationId xmlns:a16="http://schemas.microsoft.com/office/drawing/2014/main" id="{910CD155-6B25-4054-9904-F4B11ADBC4A6}"/>
              </a:ext>
            </a:extLst>
          </p:cNvPr>
          <p:cNvSpPr>
            <a:spLocks noGrp="1" noChangeArrowheads="1"/>
          </p:cNvSpPr>
          <p:nvPr>
            <p:ph type="sldNum" sz="quarter" idx="12"/>
          </p:nvPr>
        </p:nvSpPr>
        <p:spPr>
          <a:ln/>
        </p:spPr>
        <p:txBody>
          <a:bodyPr/>
          <a:lstStyle>
            <a:lvl1pPr>
              <a:defRPr/>
            </a:lvl1pPr>
          </a:lstStyle>
          <a:p>
            <a:fld id="{E36A72CA-C5BA-40E5-9350-9C0818392C48}" type="slidenum">
              <a:rPr lang="en-US" altLang="en-US"/>
              <a:pPr/>
              <a:t>‹#›</a:t>
            </a:fld>
            <a:endParaRPr lang="en-US" altLang="en-US"/>
          </a:p>
        </p:txBody>
      </p:sp>
    </p:spTree>
    <p:extLst>
      <p:ext uri="{BB962C8B-B14F-4D97-AF65-F5344CB8AC3E}">
        <p14:creationId xmlns:p14="http://schemas.microsoft.com/office/powerpoint/2010/main" val="352094170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D4A8D26-5E32-4C3E-A68F-F5774921A37F}"/>
              </a:ext>
            </a:extLst>
          </p:cNvPr>
          <p:cNvSpPr>
            <a:spLocks noGrp="1" noChangeArrowheads="1"/>
          </p:cNvSpPr>
          <p:nvPr>
            <p:ph type="dt" sz="half" idx="10"/>
          </p:nvPr>
        </p:nvSpPr>
        <p:spPr>
          <a:ln/>
        </p:spPr>
        <p:txBody>
          <a:bodyPr/>
          <a:lstStyle>
            <a:lvl1pPr>
              <a:defRPr/>
            </a:lvl1pPr>
          </a:lstStyle>
          <a:p>
            <a:pPr>
              <a:defRPr/>
            </a:pPr>
            <a:fld id="{CECB2C1B-B8B0-4466-8E60-B5C371C54357}" type="datetime4">
              <a:rPr lang="en-US"/>
              <a:pPr>
                <a:defRPr/>
              </a:pPr>
              <a:t>February 2, 2020</a:t>
            </a:fld>
            <a:endParaRPr lang="en-US"/>
          </a:p>
        </p:txBody>
      </p:sp>
      <p:sp>
        <p:nvSpPr>
          <p:cNvPr id="3" name="Rectangle 12">
            <a:extLst>
              <a:ext uri="{FF2B5EF4-FFF2-40B4-BE49-F238E27FC236}">
                <a16:creationId xmlns:a16="http://schemas.microsoft.com/office/drawing/2014/main" id="{AF07B7A2-0955-4411-8A5C-294C8BEFA616}"/>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a:extLst>
              <a:ext uri="{FF2B5EF4-FFF2-40B4-BE49-F238E27FC236}">
                <a16:creationId xmlns:a16="http://schemas.microsoft.com/office/drawing/2014/main" id="{D15584EC-7589-40BF-8002-CF8F22296617}"/>
              </a:ext>
            </a:extLst>
          </p:cNvPr>
          <p:cNvSpPr>
            <a:spLocks noGrp="1" noChangeArrowheads="1"/>
          </p:cNvSpPr>
          <p:nvPr>
            <p:ph type="sldNum" sz="quarter" idx="12"/>
          </p:nvPr>
        </p:nvSpPr>
        <p:spPr>
          <a:ln/>
        </p:spPr>
        <p:txBody>
          <a:bodyPr/>
          <a:lstStyle>
            <a:lvl1pPr>
              <a:defRPr/>
            </a:lvl1pPr>
          </a:lstStyle>
          <a:p>
            <a:fld id="{68806485-6476-4DB0-88AB-D735D41C4489}" type="slidenum">
              <a:rPr lang="en-US" altLang="en-US"/>
              <a:pPr/>
              <a:t>‹#›</a:t>
            </a:fld>
            <a:endParaRPr lang="en-US" altLang="en-US"/>
          </a:p>
        </p:txBody>
      </p:sp>
    </p:spTree>
    <p:extLst>
      <p:ext uri="{BB962C8B-B14F-4D97-AF65-F5344CB8AC3E}">
        <p14:creationId xmlns:p14="http://schemas.microsoft.com/office/powerpoint/2010/main" val="71051810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AE218D9D-00D7-4562-A4DA-717567B0FAA5}"/>
              </a:ext>
            </a:extLst>
          </p:cNvPr>
          <p:cNvSpPr>
            <a:spLocks noGrp="1" noChangeArrowheads="1"/>
          </p:cNvSpPr>
          <p:nvPr>
            <p:ph type="dt" sz="half" idx="10"/>
          </p:nvPr>
        </p:nvSpPr>
        <p:spPr>
          <a:ln/>
        </p:spPr>
        <p:txBody>
          <a:bodyPr/>
          <a:lstStyle>
            <a:lvl1pPr>
              <a:defRPr/>
            </a:lvl1pPr>
          </a:lstStyle>
          <a:p>
            <a:pPr>
              <a:defRPr/>
            </a:pPr>
            <a:fld id="{EB9AAAE9-FE8B-4BC6-8E6D-56CE8E3A9AAF}" type="datetime4">
              <a:rPr lang="en-US"/>
              <a:pPr>
                <a:defRPr/>
              </a:pPr>
              <a:t>February 2, 2020</a:t>
            </a:fld>
            <a:endParaRPr lang="en-US"/>
          </a:p>
        </p:txBody>
      </p:sp>
      <p:sp>
        <p:nvSpPr>
          <p:cNvPr id="6" name="Rectangle 12">
            <a:extLst>
              <a:ext uri="{FF2B5EF4-FFF2-40B4-BE49-F238E27FC236}">
                <a16:creationId xmlns:a16="http://schemas.microsoft.com/office/drawing/2014/main" id="{CC18E141-22E4-435A-8D49-460C1AA4A017}"/>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a:extLst>
              <a:ext uri="{FF2B5EF4-FFF2-40B4-BE49-F238E27FC236}">
                <a16:creationId xmlns:a16="http://schemas.microsoft.com/office/drawing/2014/main" id="{B1CF61C3-7EFB-4D1A-8B83-35761B6F5A2F}"/>
              </a:ext>
            </a:extLst>
          </p:cNvPr>
          <p:cNvSpPr>
            <a:spLocks noGrp="1" noChangeArrowheads="1"/>
          </p:cNvSpPr>
          <p:nvPr>
            <p:ph type="sldNum" sz="quarter" idx="12"/>
          </p:nvPr>
        </p:nvSpPr>
        <p:spPr>
          <a:ln/>
        </p:spPr>
        <p:txBody>
          <a:bodyPr/>
          <a:lstStyle>
            <a:lvl1pPr>
              <a:defRPr/>
            </a:lvl1pPr>
          </a:lstStyle>
          <a:p>
            <a:fld id="{3AFD74AA-940B-42B4-A9D4-47C2F6E16259}" type="slidenum">
              <a:rPr lang="en-US" altLang="en-US"/>
              <a:pPr/>
              <a:t>‹#›</a:t>
            </a:fld>
            <a:endParaRPr lang="en-US" altLang="en-US"/>
          </a:p>
        </p:txBody>
      </p:sp>
    </p:spTree>
    <p:extLst>
      <p:ext uri="{BB962C8B-B14F-4D97-AF65-F5344CB8AC3E}">
        <p14:creationId xmlns:p14="http://schemas.microsoft.com/office/powerpoint/2010/main" val="3373612352"/>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7B99BBC4-82A2-40E4-97ED-690D4B349A7C}"/>
              </a:ext>
            </a:extLst>
          </p:cNvPr>
          <p:cNvSpPr>
            <a:spLocks noGrp="1" noChangeArrowheads="1"/>
          </p:cNvSpPr>
          <p:nvPr>
            <p:ph type="dt" sz="half" idx="10"/>
          </p:nvPr>
        </p:nvSpPr>
        <p:spPr>
          <a:ln/>
        </p:spPr>
        <p:txBody>
          <a:bodyPr/>
          <a:lstStyle>
            <a:lvl1pPr>
              <a:defRPr/>
            </a:lvl1pPr>
          </a:lstStyle>
          <a:p>
            <a:pPr>
              <a:defRPr/>
            </a:pPr>
            <a:fld id="{AA5CE82F-B83C-4E12-A7C0-51AA51D93DB9}" type="datetime4">
              <a:rPr lang="en-US"/>
              <a:pPr>
                <a:defRPr/>
              </a:pPr>
              <a:t>February 2, 2020</a:t>
            </a:fld>
            <a:endParaRPr lang="en-US"/>
          </a:p>
        </p:txBody>
      </p:sp>
      <p:sp>
        <p:nvSpPr>
          <p:cNvPr id="6" name="Rectangle 12">
            <a:extLst>
              <a:ext uri="{FF2B5EF4-FFF2-40B4-BE49-F238E27FC236}">
                <a16:creationId xmlns:a16="http://schemas.microsoft.com/office/drawing/2014/main" id="{E86DAC32-02D6-4186-8B58-7887D540D252}"/>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a:extLst>
              <a:ext uri="{FF2B5EF4-FFF2-40B4-BE49-F238E27FC236}">
                <a16:creationId xmlns:a16="http://schemas.microsoft.com/office/drawing/2014/main" id="{40CEE121-8F94-42F8-BEA0-F02BBE1D16F0}"/>
              </a:ext>
            </a:extLst>
          </p:cNvPr>
          <p:cNvSpPr>
            <a:spLocks noGrp="1" noChangeArrowheads="1"/>
          </p:cNvSpPr>
          <p:nvPr>
            <p:ph type="sldNum" sz="quarter" idx="12"/>
          </p:nvPr>
        </p:nvSpPr>
        <p:spPr>
          <a:ln/>
        </p:spPr>
        <p:txBody>
          <a:bodyPr/>
          <a:lstStyle>
            <a:lvl1pPr>
              <a:defRPr/>
            </a:lvl1pPr>
          </a:lstStyle>
          <a:p>
            <a:fld id="{83936305-CA83-4912-A21E-4DCEFE5D1136}" type="slidenum">
              <a:rPr lang="en-US" altLang="en-US"/>
              <a:pPr/>
              <a:t>‹#›</a:t>
            </a:fld>
            <a:endParaRPr lang="en-US" altLang="en-US"/>
          </a:p>
        </p:txBody>
      </p:sp>
    </p:spTree>
    <p:extLst>
      <p:ext uri="{BB962C8B-B14F-4D97-AF65-F5344CB8AC3E}">
        <p14:creationId xmlns:p14="http://schemas.microsoft.com/office/powerpoint/2010/main" val="403841894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3C039B65-5F56-4110-BFDF-B479CFF4574F}"/>
              </a:ext>
            </a:extLst>
          </p:cNvPr>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0">
            <a:extLst>
              <a:ext uri="{FF2B5EF4-FFF2-40B4-BE49-F238E27FC236}">
                <a16:creationId xmlns:a16="http://schemas.microsoft.com/office/drawing/2014/main" id="{40369A64-2AEE-4CEA-B4D4-7011D84DE7F2}"/>
              </a:ext>
            </a:extLst>
          </p:cNvPr>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323" name="Rectangle 11">
            <a:extLst>
              <a:ext uri="{FF2B5EF4-FFF2-40B4-BE49-F238E27FC236}">
                <a16:creationId xmlns:a16="http://schemas.microsoft.com/office/drawing/2014/main" id="{93A02FAA-9636-49CC-8DE6-2D62BE791DFF}"/>
              </a:ext>
            </a:extLst>
          </p:cNvPr>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A492EEF0-CFB3-40F0-9437-5CC754F75F43}" type="datetime4">
              <a:rPr lang="en-US"/>
              <a:pPr>
                <a:defRPr/>
              </a:pPr>
              <a:t>February 2, 2020</a:t>
            </a:fld>
            <a:endParaRPr lang="en-US"/>
          </a:p>
        </p:txBody>
      </p:sp>
      <p:sp>
        <p:nvSpPr>
          <p:cNvPr id="13324" name="Rectangle 12">
            <a:extLst>
              <a:ext uri="{FF2B5EF4-FFF2-40B4-BE49-F238E27FC236}">
                <a16:creationId xmlns:a16="http://schemas.microsoft.com/office/drawing/2014/main" id="{5F83AA0E-C472-49D0-95A2-28EF67D5ED36}"/>
              </a:ext>
            </a:extLst>
          </p:cNvPr>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a:extLst>
              <a:ext uri="{FF2B5EF4-FFF2-40B4-BE49-F238E27FC236}">
                <a16:creationId xmlns:a16="http://schemas.microsoft.com/office/drawing/2014/main" id="{F41A2D8C-C070-4D09-9717-60EB96EADB8A}"/>
              </a:ext>
            </a:extLst>
          </p:cNvPr>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D8E2421-6393-4CF5-BE81-293C0C71097D}" type="slidenum">
              <a:rPr lang="en-US" altLang="en-US"/>
              <a:pPr/>
              <a:t>‹#›</a:t>
            </a:fld>
            <a:endParaRPr lang="en-US" altLang="en-US"/>
          </a:p>
        </p:txBody>
      </p:sp>
      <p:graphicFrame>
        <p:nvGraphicFramePr>
          <p:cNvPr id="1031" name="Object 23">
            <a:extLst>
              <a:ext uri="{FF2B5EF4-FFF2-40B4-BE49-F238E27FC236}">
                <a16:creationId xmlns:a16="http://schemas.microsoft.com/office/drawing/2014/main" id="{D80D9D8D-C144-4928-B284-0174AEB08E44}"/>
              </a:ext>
            </a:extLst>
          </p:cNvPr>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6" name="Clip" r:id="rId14" imgW="6857143" imgH="48963" progId="MS_ClipArt_Gallery.5">
                  <p:embed/>
                </p:oleObj>
              </mc:Choice>
              <mc:Fallback>
                <p:oleObj name="Clip" r:id="rId14" imgW="6857143" imgH="48963" progId="MS_ClipArt_Gallery.5">
                  <p:embed/>
                  <p:pic>
                    <p:nvPicPr>
                      <p:cNvPr id="1031" name="Object 23">
                        <a:extLst>
                          <a:ext uri="{FF2B5EF4-FFF2-40B4-BE49-F238E27FC236}">
                            <a16:creationId xmlns:a16="http://schemas.microsoft.com/office/drawing/2014/main" id="{D80D9D8D-C144-4928-B284-0174AEB08E44}"/>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a:extLst>
              <a:ext uri="{FF2B5EF4-FFF2-40B4-BE49-F238E27FC236}">
                <a16:creationId xmlns:a16="http://schemas.microsoft.com/office/drawing/2014/main" id="{EC67E432-E2F3-4931-A404-2F1BC6F5B2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A139953-C49E-4A36-949A-41854508DF4C}" type="slidenum">
              <a:rPr lang="en-US" altLang="en-US" sz="1400"/>
              <a:pPr eaLnBrk="1" hangingPunct="1"/>
              <a:t>1</a:t>
            </a:fld>
            <a:endParaRPr lang="en-US" altLang="en-US" sz="1400"/>
          </a:p>
        </p:txBody>
      </p:sp>
      <p:sp>
        <p:nvSpPr>
          <p:cNvPr id="3075" name="Slide Number Placeholder 5">
            <a:extLst>
              <a:ext uri="{FF2B5EF4-FFF2-40B4-BE49-F238E27FC236}">
                <a16:creationId xmlns:a16="http://schemas.microsoft.com/office/drawing/2014/main" id="{9CDA6EEC-7D25-434F-93EA-7B43165CC77E}"/>
              </a:ext>
            </a:extLst>
          </p:cNvPr>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eaLnBrk="1" hangingPunct="1"/>
            <a:fld id="{331D5F13-096E-4FB2-9CE8-F00631D707E3}" type="slidenum">
              <a:rPr lang="zh-CN" altLang="en-US" sz="1200">
                <a:ea typeface="SimSun" panose="02010600030101010101" pitchFamily="2" charset="-122"/>
              </a:rPr>
              <a:pPr algn="r" eaLnBrk="1" hangingPunct="1"/>
              <a:t>1</a:t>
            </a:fld>
            <a:endParaRPr lang="en-US" altLang="zh-CN" sz="1200">
              <a:ea typeface="SimSun" panose="02010600030101010101" pitchFamily="2" charset="-122"/>
            </a:endParaRPr>
          </a:p>
        </p:txBody>
      </p:sp>
      <p:sp>
        <p:nvSpPr>
          <p:cNvPr id="3076" name="Rectangle 2">
            <a:extLst>
              <a:ext uri="{FF2B5EF4-FFF2-40B4-BE49-F238E27FC236}">
                <a16:creationId xmlns:a16="http://schemas.microsoft.com/office/drawing/2014/main" id="{F41981EB-F6F6-481E-A73D-16AEFF992A32}"/>
              </a:ext>
            </a:extLst>
          </p:cNvPr>
          <p:cNvSpPr>
            <a:spLocks noGrp="1" noChangeArrowheads="1"/>
          </p:cNvSpPr>
          <p:nvPr>
            <p:ph type="title" idx="4294967295"/>
          </p:nvPr>
        </p:nvSpPr>
        <p:spPr>
          <a:xfrm>
            <a:off x="152400" y="152400"/>
            <a:ext cx="8763000" cy="3886200"/>
          </a:xfrm>
        </p:spPr>
        <p:txBody>
          <a:bodyPr/>
          <a:lstStyle/>
          <a:p>
            <a:pPr eaLnBrk="1" hangingPunct="1"/>
            <a:r>
              <a:rPr lang="en-US" altLang="en-US" sz="6000" dirty="0"/>
              <a:t>Data Mining: </a:t>
            </a:r>
            <a:br>
              <a:rPr lang="en-US" altLang="en-US" sz="6000" dirty="0"/>
            </a:br>
            <a:r>
              <a:rPr lang="en-US" altLang="en-US" sz="6000" dirty="0"/>
              <a:t> </a:t>
            </a:r>
            <a:r>
              <a:rPr lang="en-US" altLang="en-US" sz="4800" dirty="0"/>
              <a:t>Concepts and Techniques</a:t>
            </a:r>
            <a:br>
              <a:rPr lang="en-US" altLang="en-US" sz="4800" dirty="0"/>
            </a:br>
            <a:r>
              <a:rPr lang="en-US" altLang="en-US" sz="4800" dirty="0"/>
              <a:t> </a:t>
            </a:r>
            <a:r>
              <a:rPr lang="en-US" altLang="en-US" sz="2800" dirty="0"/>
              <a:t>(3</a:t>
            </a:r>
            <a:r>
              <a:rPr lang="en-US" altLang="en-US" sz="2800" baseline="30000" dirty="0"/>
              <a:t>rd</a:t>
            </a:r>
            <a:r>
              <a:rPr lang="en-US" altLang="en-US" sz="2800" dirty="0"/>
              <a:t> ed.)</a:t>
            </a:r>
            <a:br>
              <a:rPr lang="en-US" altLang="en-US" sz="4800" dirty="0"/>
            </a:br>
            <a:br>
              <a:rPr lang="en-US" altLang="en-US" sz="4800" dirty="0"/>
            </a:br>
            <a:r>
              <a:rPr lang="en-US" altLang="en-US" sz="3200" dirty="0"/>
              <a:t>— Chapter 1</a:t>
            </a:r>
            <a:r>
              <a:rPr lang="en-US" altLang="en-US" sz="2800" dirty="0"/>
              <a:t> —</a:t>
            </a:r>
          </a:p>
        </p:txBody>
      </p:sp>
      <p:sp>
        <p:nvSpPr>
          <p:cNvPr id="3077" name="Rectangle 3">
            <a:extLst>
              <a:ext uri="{FF2B5EF4-FFF2-40B4-BE49-F238E27FC236}">
                <a16:creationId xmlns:a16="http://schemas.microsoft.com/office/drawing/2014/main" id="{5097741E-317E-4F19-B2A7-FFF290CA8F19}"/>
              </a:ext>
            </a:extLst>
          </p:cNvPr>
          <p:cNvSpPr>
            <a:spLocks noGrp="1" noChangeArrowheads="1"/>
          </p:cNvSpPr>
          <p:nvPr>
            <p:ph type="body" idx="4294967295"/>
          </p:nvPr>
        </p:nvSpPr>
        <p:spPr>
          <a:xfrm>
            <a:off x="304800" y="4419600"/>
            <a:ext cx="8610600" cy="1905000"/>
          </a:xfrm>
        </p:spPr>
        <p:txBody>
          <a:bodyPr/>
          <a:lstStyle/>
          <a:p>
            <a:pPr algn="ctr" eaLnBrk="1" hangingPunct="1">
              <a:lnSpc>
                <a:spcPct val="110000"/>
              </a:lnSpc>
              <a:buFont typeface="Wingdings" panose="05000000000000000000" pitchFamily="2" charset="2"/>
              <a:buNone/>
            </a:pPr>
            <a:r>
              <a:rPr lang="en-US" altLang="en-US" sz="2400" dirty="0"/>
              <a:t>Jiawei Han, Micheline </a:t>
            </a:r>
            <a:r>
              <a:rPr lang="en-US" altLang="en-US" sz="2400" dirty="0" err="1"/>
              <a:t>Kamber</a:t>
            </a:r>
            <a:r>
              <a:rPr lang="en-US" altLang="en-US" sz="2400" dirty="0"/>
              <a:t>, and Jian Pei</a:t>
            </a:r>
          </a:p>
          <a:p>
            <a:pPr algn="ctr" eaLnBrk="1" hangingPunct="1">
              <a:lnSpc>
                <a:spcPct val="110000"/>
              </a:lnSpc>
              <a:buFont typeface="Wingdings" panose="05000000000000000000" pitchFamily="2" charset="2"/>
              <a:buNone/>
            </a:pPr>
            <a:r>
              <a:rPr lang="en-US" altLang="en-US" sz="2400" dirty="0"/>
              <a:t>University of Illinois at Urbana-Champaign &amp;</a:t>
            </a:r>
          </a:p>
          <a:p>
            <a:pPr algn="ctr" eaLnBrk="1" hangingPunct="1">
              <a:lnSpc>
                <a:spcPct val="110000"/>
              </a:lnSpc>
              <a:buFont typeface="Wingdings" panose="05000000000000000000" pitchFamily="2" charset="2"/>
              <a:buNone/>
            </a:pPr>
            <a:r>
              <a:rPr lang="en-US" altLang="en-US" sz="2400" dirty="0"/>
              <a:t>Simon Fraser University</a:t>
            </a:r>
          </a:p>
          <a:p>
            <a:pPr algn="ctr" eaLnBrk="1" hangingPunct="1">
              <a:lnSpc>
                <a:spcPct val="110000"/>
              </a:lnSpc>
              <a:buFont typeface="Wingdings" panose="05000000000000000000" pitchFamily="2" charset="2"/>
              <a:buNone/>
            </a:pPr>
            <a:r>
              <a:rPr lang="en-US" altLang="en-US" sz="2400" dirty="0"/>
              <a:t>©2011 Han, </a:t>
            </a:r>
            <a:r>
              <a:rPr lang="en-US" altLang="en-US" sz="2400" dirty="0" err="1"/>
              <a:t>Kamber</a:t>
            </a:r>
            <a:r>
              <a:rPr lang="en-US" altLang="en-US" sz="2400" dirty="0"/>
              <a:t> &amp; Pei.  All rights reserved.</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AD6D3E85-D97B-41C0-A768-4F367880FF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FAB6FDC-737E-4CEA-82F9-F09651297DB9}" type="slidenum">
              <a:rPr lang="en-US" altLang="en-US" sz="1400"/>
              <a:pPr eaLnBrk="1" hangingPunct="1"/>
              <a:t>10</a:t>
            </a:fld>
            <a:endParaRPr lang="en-US" altLang="en-US" sz="1400"/>
          </a:p>
        </p:txBody>
      </p:sp>
      <p:sp>
        <p:nvSpPr>
          <p:cNvPr id="15363" name="Rectangle 2">
            <a:extLst>
              <a:ext uri="{FF2B5EF4-FFF2-40B4-BE49-F238E27FC236}">
                <a16:creationId xmlns:a16="http://schemas.microsoft.com/office/drawing/2014/main" id="{40B5572D-75E0-45F9-B8E5-C5455D5CF390}"/>
              </a:ext>
            </a:extLst>
          </p:cNvPr>
          <p:cNvSpPr>
            <a:spLocks noGrp="1" noChangeArrowheads="1"/>
          </p:cNvSpPr>
          <p:nvPr>
            <p:ph type="title"/>
          </p:nvPr>
        </p:nvSpPr>
        <p:spPr/>
        <p:txBody>
          <a:bodyPr/>
          <a:lstStyle/>
          <a:p>
            <a:pPr eaLnBrk="1" hangingPunct="1"/>
            <a:r>
              <a:rPr lang="en-US" altLang="en-US"/>
              <a:t>Example: Medical Data Mining </a:t>
            </a:r>
          </a:p>
        </p:txBody>
      </p:sp>
      <p:sp>
        <p:nvSpPr>
          <p:cNvPr id="15364" name="Rectangle 3">
            <a:extLst>
              <a:ext uri="{FF2B5EF4-FFF2-40B4-BE49-F238E27FC236}">
                <a16:creationId xmlns:a16="http://schemas.microsoft.com/office/drawing/2014/main" id="{41B1C9F7-B01F-40E9-A02F-19CDC8671C60}"/>
              </a:ext>
            </a:extLst>
          </p:cNvPr>
          <p:cNvSpPr>
            <a:spLocks noGrp="1" noChangeArrowheads="1"/>
          </p:cNvSpPr>
          <p:nvPr>
            <p:ph type="body" idx="1"/>
          </p:nvPr>
        </p:nvSpPr>
        <p:spPr/>
        <p:txBody>
          <a:bodyPr/>
          <a:lstStyle/>
          <a:p>
            <a:pPr eaLnBrk="1" hangingPunct="1">
              <a:lnSpc>
                <a:spcPct val="120000"/>
              </a:lnSpc>
            </a:pPr>
            <a:r>
              <a:rPr lang="en-US" altLang="en-US"/>
              <a:t>Health care &amp; medical data mining – often adopted such a view in statistics and machine learning</a:t>
            </a:r>
          </a:p>
          <a:p>
            <a:pPr eaLnBrk="1" hangingPunct="1">
              <a:lnSpc>
                <a:spcPct val="120000"/>
              </a:lnSpc>
            </a:pPr>
            <a:r>
              <a:rPr lang="en-US" altLang="en-US"/>
              <a:t>Preprocessing of the data (including feature extraction and dimension reduction)</a:t>
            </a:r>
          </a:p>
          <a:p>
            <a:pPr eaLnBrk="1" hangingPunct="1">
              <a:lnSpc>
                <a:spcPct val="120000"/>
              </a:lnSpc>
            </a:pPr>
            <a:r>
              <a:rPr lang="en-US" altLang="en-US"/>
              <a:t>Classification or/and clustering processes</a:t>
            </a:r>
          </a:p>
          <a:p>
            <a:pPr eaLnBrk="1" hangingPunct="1">
              <a:lnSpc>
                <a:spcPct val="120000"/>
              </a:lnSpc>
            </a:pPr>
            <a:r>
              <a:rPr lang="en-US" altLang="en-US"/>
              <a:t>Post-processing for presentation</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DB84E3FD-6085-4DC8-893E-2D0AE1164C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376843C8-2950-43A5-96C3-07D55A5D62EE}" type="slidenum">
              <a:rPr lang="en-US" altLang="en-US" sz="1400"/>
              <a:pPr eaLnBrk="1" hangingPunct="1"/>
              <a:t>11</a:t>
            </a:fld>
            <a:endParaRPr lang="en-US" altLang="en-US" sz="1400"/>
          </a:p>
        </p:txBody>
      </p:sp>
      <p:sp>
        <p:nvSpPr>
          <p:cNvPr id="16387" name="Rectangle 2">
            <a:extLst>
              <a:ext uri="{FF2B5EF4-FFF2-40B4-BE49-F238E27FC236}">
                <a16:creationId xmlns:a16="http://schemas.microsoft.com/office/drawing/2014/main" id="{3C452AB2-473E-442D-AA51-EE5408D6DDAA}"/>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16388" name="Rectangle 3">
            <a:extLst>
              <a:ext uri="{FF2B5EF4-FFF2-40B4-BE49-F238E27FC236}">
                <a16:creationId xmlns:a16="http://schemas.microsoft.com/office/drawing/2014/main" id="{C650E5B2-77D3-4547-978C-430C2C5AA728}"/>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p:txBody>
      </p:sp>
      <p:sp>
        <p:nvSpPr>
          <p:cNvPr id="16389" name="AutoShape 4">
            <a:extLst>
              <a:ext uri="{FF2B5EF4-FFF2-40B4-BE49-F238E27FC236}">
                <a16:creationId xmlns:a16="http://schemas.microsoft.com/office/drawing/2014/main" id="{9FFD869A-7FAE-441F-97E9-E453C4AABF15}"/>
              </a:ext>
            </a:extLst>
          </p:cNvPr>
          <p:cNvSpPr>
            <a:spLocks noChangeArrowheads="1"/>
          </p:cNvSpPr>
          <p:nvPr/>
        </p:nvSpPr>
        <p:spPr bwMode="auto">
          <a:xfrm rot="9724325">
            <a:off x="5753100" y="2287588"/>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100A7DC0-FBDE-4F41-BB70-973ABE3E43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5C17C42-D007-4E0E-9543-206ADBC88F25}" type="slidenum">
              <a:rPr lang="en-US" altLang="en-US" sz="1400"/>
              <a:pPr eaLnBrk="1" hangingPunct="1"/>
              <a:t>12</a:t>
            </a:fld>
            <a:endParaRPr lang="en-US" altLang="en-US" sz="1400"/>
          </a:p>
        </p:txBody>
      </p:sp>
      <p:sp>
        <p:nvSpPr>
          <p:cNvPr id="17411" name="Rectangle 2">
            <a:extLst>
              <a:ext uri="{FF2B5EF4-FFF2-40B4-BE49-F238E27FC236}">
                <a16:creationId xmlns:a16="http://schemas.microsoft.com/office/drawing/2014/main" id="{D228310D-EE42-4282-B266-80CEBDC62A30}"/>
              </a:ext>
            </a:extLst>
          </p:cNvPr>
          <p:cNvSpPr>
            <a:spLocks noGrp="1" noChangeArrowheads="1"/>
          </p:cNvSpPr>
          <p:nvPr>
            <p:ph type="title"/>
          </p:nvPr>
        </p:nvSpPr>
        <p:spPr>
          <a:xfrm>
            <a:off x="304800" y="304800"/>
            <a:ext cx="8458200" cy="685800"/>
          </a:xfrm>
          <a:noFill/>
        </p:spPr>
        <p:txBody>
          <a:bodyPr lIns="92075" tIns="46038" rIns="92075" bIns="46038" anchor="ctr"/>
          <a:lstStyle/>
          <a:p>
            <a:pPr eaLnBrk="1" hangingPunct="1"/>
            <a:r>
              <a:rPr lang="en-US" altLang="en-US" sz="3200"/>
              <a:t>Multi-Dimensional View of Data Mining</a:t>
            </a:r>
          </a:p>
        </p:txBody>
      </p:sp>
      <p:sp>
        <p:nvSpPr>
          <p:cNvPr id="17412" name="Rectangle 3">
            <a:extLst>
              <a:ext uri="{FF2B5EF4-FFF2-40B4-BE49-F238E27FC236}">
                <a16:creationId xmlns:a16="http://schemas.microsoft.com/office/drawing/2014/main" id="{C158C7C3-19FB-400A-9D81-E14D9587426A}"/>
              </a:ext>
            </a:extLst>
          </p:cNvPr>
          <p:cNvSpPr>
            <a:spLocks noGrp="1" noChangeArrowheads="1"/>
          </p:cNvSpPr>
          <p:nvPr>
            <p:ph type="body" idx="1"/>
          </p:nvPr>
        </p:nvSpPr>
        <p:spPr>
          <a:xfrm>
            <a:off x="304800" y="1219200"/>
            <a:ext cx="8686800" cy="5486400"/>
          </a:xfrm>
          <a:noFill/>
        </p:spPr>
        <p:txBody>
          <a:bodyPr lIns="92075" tIns="46038" rIns="92075" bIns="46038"/>
          <a:lstStyle/>
          <a:p>
            <a:pPr eaLnBrk="1" hangingPunct="1">
              <a:lnSpc>
                <a:spcPct val="100000"/>
              </a:lnSpc>
            </a:pPr>
            <a:r>
              <a:rPr lang="en-US" altLang="en-US" sz="2000" b="1" u="sng" dirty="0"/>
              <a:t>Data to be mined</a:t>
            </a:r>
            <a:endParaRPr lang="en-US" altLang="en-US" sz="2000" dirty="0"/>
          </a:p>
          <a:p>
            <a:pPr lvl="1" eaLnBrk="1" hangingPunct="1">
              <a:lnSpc>
                <a:spcPct val="100000"/>
              </a:lnSpc>
            </a:pPr>
            <a:r>
              <a:rPr lang="en-US" altLang="en-US" sz="2000" dirty="0"/>
              <a:t>Database data (extended-relational, object-oriented, heterogeneous, legacy), data warehouse, transactional data, stream</a:t>
            </a:r>
          </a:p>
          <a:p>
            <a:pPr eaLnBrk="1" hangingPunct="1">
              <a:lnSpc>
                <a:spcPct val="100000"/>
              </a:lnSpc>
            </a:pPr>
            <a:r>
              <a:rPr lang="en-US" altLang="en-US" sz="2000" b="1" u="sng" dirty="0"/>
              <a:t>Knowledge to be mined (or: Data mining functions)</a:t>
            </a:r>
            <a:endParaRPr lang="en-US" altLang="en-US" sz="2000" dirty="0"/>
          </a:p>
          <a:p>
            <a:pPr lvl="1" eaLnBrk="1" hangingPunct="1">
              <a:lnSpc>
                <a:spcPct val="100000"/>
              </a:lnSpc>
            </a:pPr>
            <a:r>
              <a:rPr lang="en-US" altLang="en-US" sz="2000" dirty="0"/>
              <a:t>Association, classification, clustering, trend/deviation, outlier analysis, etc.</a:t>
            </a:r>
          </a:p>
          <a:p>
            <a:pPr lvl="1" eaLnBrk="1" hangingPunct="1">
              <a:lnSpc>
                <a:spcPct val="100000"/>
              </a:lnSpc>
            </a:pPr>
            <a:r>
              <a:rPr lang="en-US" altLang="en-US" sz="2000" dirty="0"/>
              <a:t>Descriptive vs. predictive data mining </a:t>
            </a:r>
          </a:p>
          <a:p>
            <a:pPr lvl="1" eaLnBrk="1" hangingPunct="1">
              <a:lnSpc>
                <a:spcPct val="100000"/>
              </a:lnSpc>
            </a:pPr>
            <a:r>
              <a:rPr lang="en-US" altLang="en-US" sz="2000" dirty="0"/>
              <a:t>Multiple/integrated functions and mining at multiple levels</a:t>
            </a:r>
          </a:p>
          <a:p>
            <a:pPr eaLnBrk="1" hangingPunct="1">
              <a:lnSpc>
                <a:spcPct val="100000"/>
              </a:lnSpc>
            </a:pPr>
            <a:r>
              <a:rPr lang="en-US" altLang="en-US" sz="2000" b="1" u="sng" dirty="0"/>
              <a:t>Techniques utilized</a:t>
            </a:r>
            <a:endParaRPr lang="en-US" altLang="en-US" sz="2000" b="1" dirty="0"/>
          </a:p>
          <a:p>
            <a:pPr lvl="1" eaLnBrk="1" hangingPunct="1">
              <a:lnSpc>
                <a:spcPct val="100000"/>
              </a:lnSpc>
            </a:pPr>
            <a:r>
              <a:rPr lang="en-US" altLang="en-US" sz="2000" dirty="0"/>
              <a:t>Data warehouse (OLAP), machine learning, statistics, pattern recognition, visualization, etc.</a:t>
            </a:r>
          </a:p>
          <a:p>
            <a:pPr eaLnBrk="1" hangingPunct="1">
              <a:lnSpc>
                <a:spcPct val="100000"/>
              </a:lnSpc>
            </a:pPr>
            <a:r>
              <a:rPr lang="en-US" altLang="en-US" sz="2000" b="1" u="sng" dirty="0"/>
              <a:t>Applications adapted</a:t>
            </a:r>
          </a:p>
          <a:p>
            <a:pPr lvl="1" eaLnBrk="1" hangingPunct="1">
              <a:lnSpc>
                <a:spcPct val="100000"/>
              </a:lnSpc>
            </a:pPr>
            <a:r>
              <a:rPr lang="en-US" altLang="en-US" sz="2000" dirty="0"/>
              <a:t>Retail, telecommunication, banking, fraud analysis, bio-data mining, stock market analysis, text mining, Web mining, etc.</a:t>
            </a: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888CBF5D-FA55-4BCD-AD85-40A123DFD8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83A69297-1FDF-483F-903C-FAE36567B4DB}" type="slidenum">
              <a:rPr lang="en-US" altLang="en-US" sz="1400"/>
              <a:pPr eaLnBrk="1" hangingPunct="1"/>
              <a:t>13</a:t>
            </a:fld>
            <a:endParaRPr lang="en-US" altLang="en-US" sz="1400"/>
          </a:p>
        </p:txBody>
      </p:sp>
      <p:sp>
        <p:nvSpPr>
          <p:cNvPr id="18435" name="Rectangle 2">
            <a:extLst>
              <a:ext uri="{FF2B5EF4-FFF2-40B4-BE49-F238E27FC236}">
                <a16:creationId xmlns:a16="http://schemas.microsoft.com/office/drawing/2014/main" id="{93E659DC-C62C-4D14-99DC-528309BC2F87}"/>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18436" name="Rectangle 3">
            <a:extLst>
              <a:ext uri="{FF2B5EF4-FFF2-40B4-BE49-F238E27FC236}">
                <a16:creationId xmlns:a16="http://schemas.microsoft.com/office/drawing/2014/main" id="{5D4961B5-4A45-41B1-AD1C-10947AF15B66}"/>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p:txBody>
      </p:sp>
      <p:sp>
        <p:nvSpPr>
          <p:cNvPr id="18437" name="AutoShape 4">
            <a:extLst>
              <a:ext uri="{FF2B5EF4-FFF2-40B4-BE49-F238E27FC236}">
                <a16:creationId xmlns:a16="http://schemas.microsoft.com/office/drawing/2014/main" id="{46FE29C4-7E8E-4F62-9654-08BA0041C9AE}"/>
              </a:ext>
            </a:extLst>
          </p:cNvPr>
          <p:cNvSpPr>
            <a:spLocks noChangeArrowheads="1"/>
          </p:cNvSpPr>
          <p:nvPr/>
        </p:nvSpPr>
        <p:spPr bwMode="auto">
          <a:xfrm rot="9724325">
            <a:off x="4914900" y="28702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7384D00D-E174-4323-A2D0-1489146B9A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B7DB48A-7F69-49EA-A80E-B36AA1D99AE2}" type="slidenum">
              <a:rPr lang="en-US" altLang="en-US" sz="1400"/>
              <a:pPr eaLnBrk="1" hangingPunct="1"/>
              <a:t>14</a:t>
            </a:fld>
            <a:endParaRPr lang="en-US" altLang="en-US" sz="1400"/>
          </a:p>
        </p:txBody>
      </p:sp>
      <p:sp>
        <p:nvSpPr>
          <p:cNvPr id="19459" name="Rectangle 2">
            <a:extLst>
              <a:ext uri="{FF2B5EF4-FFF2-40B4-BE49-F238E27FC236}">
                <a16:creationId xmlns:a16="http://schemas.microsoft.com/office/drawing/2014/main" id="{187AC53E-ED02-4D2A-9C2B-AC7A7CA9A43A}"/>
              </a:ext>
            </a:extLst>
          </p:cNvPr>
          <p:cNvSpPr>
            <a:spLocks noGrp="1" noChangeArrowheads="1"/>
          </p:cNvSpPr>
          <p:nvPr>
            <p:ph type="title"/>
          </p:nvPr>
        </p:nvSpPr>
        <p:spPr>
          <a:xfrm>
            <a:off x="457200" y="304800"/>
            <a:ext cx="8229600" cy="685800"/>
          </a:xfrm>
          <a:noFill/>
        </p:spPr>
        <p:txBody>
          <a:bodyPr lIns="92075" tIns="46038" rIns="92075" bIns="46038" anchor="ctr"/>
          <a:lstStyle/>
          <a:p>
            <a:pPr eaLnBrk="1" hangingPunct="1"/>
            <a:r>
              <a:rPr lang="en-US" altLang="en-US" sz="3200"/>
              <a:t>Data Mining: On What Kinds of Data?</a:t>
            </a:r>
            <a:endParaRPr lang="en-US" altLang="en-US" sz="3200" b="0" u="sng"/>
          </a:p>
        </p:txBody>
      </p:sp>
      <p:sp>
        <p:nvSpPr>
          <p:cNvPr id="19460" name="Rectangle 3">
            <a:extLst>
              <a:ext uri="{FF2B5EF4-FFF2-40B4-BE49-F238E27FC236}">
                <a16:creationId xmlns:a16="http://schemas.microsoft.com/office/drawing/2014/main" id="{AF339A97-09DB-4003-851B-4C02F9DAE7C5}"/>
              </a:ext>
            </a:extLst>
          </p:cNvPr>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30000"/>
              </a:lnSpc>
            </a:pPr>
            <a:r>
              <a:rPr lang="en-US" altLang="en-US" sz="1800"/>
              <a:t>Database-oriented data sets and applications</a:t>
            </a:r>
          </a:p>
          <a:p>
            <a:pPr lvl="1" eaLnBrk="1" hangingPunct="1">
              <a:lnSpc>
                <a:spcPct val="130000"/>
              </a:lnSpc>
            </a:pPr>
            <a:r>
              <a:rPr lang="en-US" altLang="en-US" sz="1800"/>
              <a:t>Relational database, data warehouse, transactional database</a:t>
            </a:r>
          </a:p>
          <a:p>
            <a:pPr eaLnBrk="1" hangingPunct="1">
              <a:lnSpc>
                <a:spcPct val="130000"/>
              </a:lnSpc>
            </a:pPr>
            <a:r>
              <a:rPr lang="en-US" altLang="en-US" sz="1800"/>
              <a:t>Advanced data sets and advanced applications </a:t>
            </a:r>
          </a:p>
          <a:p>
            <a:pPr lvl="1" eaLnBrk="1" hangingPunct="1">
              <a:lnSpc>
                <a:spcPct val="130000"/>
              </a:lnSpc>
            </a:pPr>
            <a:r>
              <a:rPr lang="en-US" altLang="en-US" sz="1800"/>
              <a:t>Data streams and sensor data</a:t>
            </a:r>
          </a:p>
          <a:p>
            <a:pPr lvl="1" eaLnBrk="1" hangingPunct="1">
              <a:lnSpc>
                <a:spcPct val="130000"/>
              </a:lnSpc>
            </a:pPr>
            <a:r>
              <a:rPr lang="en-US" altLang="en-US" sz="1800"/>
              <a:t>Time-series data, temporal data, sequence data (incl. bio-sequences) </a:t>
            </a:r>
          </a:p>
          <a:p>
            <a:pPr lvl="1" eaLnBrk="1" hangingPunct="1">
              <a:lnSpc>
                <a:spcPct val="130000"/>
              </a:lnSpc>
            </a:pPr>
            <a:r>
              <a:rPr lang="en-US" altLang="en-US" sz="1800"/>
              <a:t>Structure data, graphs, social networks and multi-linked data</a:t>
            </a:r>
          </a:p>
          <a:p>
            <a:pPr lvl="1" eaLnBrk="1" hangingPunct="1">
              <a:lnSpc>
                <a:spcPct val="130000"/>
              </a:lnSpc>
            </a:pPr>
            <a:r>
              <a:rPr lang="en-US" altLang="en-US" sz="1800"/>
              <a:t>Object-relational databases</a:t>
            </a:r>
          </a:p>
          <a:p>
            <a:pPr lvl="1" eaLnBrk="1" hangingPunct="1">
              <a:lnSpc>
                <a:spcPct val="130000"/>
              </a:lnSpc>
            </a:pPr>
            <a:r>
              <a:rPr lang="en-US" altLang="en-US" sz="1800"/>
              <a:t>Heterogeneous databases and legacy databases</a:t>
            </a:r>
          </a:p>
          <a:p>
            <a:pPr lvl="1" eaLnBrk="1" hangingPunct="1">
              <a:lnSpc>
                <a:spcPct val="130000"/>
              </a:lnSpc>
            </a:pPr>
            <a:r>
              <a:rPr lang="en-US" altLang="en-US" sz="1800"/>
              <a:t>Spatial data and spatiotemporal data</a:t>
            </a:r>
          </a:p>
          <a:p>
            <a:pPr lvl="1" eaLnBrk="1" hangingPunct="1">
              <a:lnSpc>
                <a:spcPct val="130000"/>
              </a:lnSpc>
            </a:pPr>
            <a:r>
              <a:rPr lang="en-US" altLang="en-US" sz="1800"/>
              <a:t>Multimedia database</a:t>
            </a:r>
          </a:p>
          <a:p>
            <a:pPr lvl="1" eaLnBrk="1" hangingPunct="1">
              <a:lnSpc>
                <a:spcPct val="130000"/>
              </a:lnSpc>
            </a:pPr>
            <a:r>
              <a:rPr lang="en-US" altLang="en-US" sz="1800"/>
              <a:t>Text databases</a:t>
            </a:r>
          </a:p>
          <a:p>
            <a:pPr lvl="1" eaLnBrk="1" hangingPunct="1">
              <a:lnSpc>
                <a:spcPct val="130000"/>
              </a:lnSpc>
            </a:pPr>
            <a:r>
              <a:rPr lang="en-US" altLang="en-US" sz="1800"/>
              <a:t>The World-Wide Web</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E0F0716-200A-47CC-8592-142DD536E5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0F02EFE6-5E56-4712-98FF-0F09F046E99C}" type="slidenum">
              <a:rPr lang="en-US" altLang="en-US" sz="1400"/>
              <a:pPr eaLnBrk="1" hangingPunct="1"/>
              <a:t>15</a:t>
            </a:fld>
            <a:endParaRPr lang="en-US" altLang="en-US" sz="1400"/>
          </a:p>
        </p:txBody>
      </p:sp>
      <p:sp>
        <p:nvSpPr>
          <p:cNvPr id="20483" name="Rectangle 2">
            <a:extLst>
              <a:ext uri="{FF2B5EF4-FFF2-40B4-BE49-F238E27FC236}">
                <a16:creationId xmlns:a16="http://schemas.microsoft.com/office/drawing/2014/main" id="{EB2FAF5F-0CCE-4982-B2F9-98ED0227E2EC}"/>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20484" name="Rectangle 3">
            <a:extLst>
              <a:ext uri="{FF2B5EF4-FFF2-40B4-BE49-F238E27FC236}">
                <a16:creationId xmlns:a16="http://schemas.microsoft.com/office/drawing/2014/main" id="{D1195C88-31E2-446F-9196-A20DA7A14F26}"/>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p:txBody>
      </p:sp>
      <p:sp>
        <p:nvSpPr>
          <p:cNvPr id="20485" name="AutoShape 4">
            <a:extLst>
              <a:ext uri="{FF2B5EF4-FFF2-40B4-BE49-F238E27FC236}">
                <a16:creationId xmlns:a16="http://schemas.microsoft.com/office/drawing/2014/main" id="{CDA2C285-70A6-43DC-9ED3-027919A5CD23}"/>
              </a:ext>
            </a:extLst>
          </p:cNvPr>
          <p:cNvSpPr>
            <a:spLocks noChangeArrowheads="1"/>
          </p:cNvSpPr>
          <p:nvPr/>
        </p:nvSpPr>
        <p:spPr bwMode="auto">
          <a:xfrm rot="9724325">
            <a:off x="5372100" y="33274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03EC6252-A94F-4114-9587-9A74CE2430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D02141A2-E917-431A-9E26-69571D5F2A85}" type="slidenum">
              <a:rPr lang="en-US" altLang="en-US" sz="1400"/>
              <a:pPr eaLnBrk="1" hangingPunct="1"/>
              <a:t>16</a:t>
            </a:fld>
            <a:endParaRPr lang="en-US" altLang="en-US" sz="1400"/>
          </a:p>
        </p:txBody>
      </p:sp>
      <p:sp>
        <p:nvSpPr>
          <p:cNvPr id="21507" name="Rectangle 2">
            <a:extLst>
              <a:ext uri="{FF2B5EF4-FFF2-40B4-BE49-F238E27FC236}">
                <a16:creationId xmlns:a16="http://schemas.microsoft.com/office/drawing/2014/main" id="{B7D187AD-8D56-422F-AC8A-A5AA58C64BB7}"/>
              </a:ext>
            </a:extLst>
          </p:cNvPr>
          <p:cNvSpPr>
            <a:spLocks noGrp="1" noChangeArrowheads="1"/>
          </p:cNvSpPr>
          <p:nvPr>
            <p:ph type="title"/>
          </p:nvPr>
        </p:nvSpPr>
        <p:spPr>
          <a:xfrm>
            <a:off x="0" y="381000"/>
            <a:ext cx="9144000" cy="561975"/>
          </a:xfrm>
          <a:noFill/>
        </p:spPr>
        <p:txBody>
          <a:bodyPr lIns="92075" tIns="46038" rIns="92075" bIns="46038" anchor="ctr"/>
          <a:lstStyle/>
          <a:p>
            <a:pPr eaLnBrk="1" hangingPunct="1"/>
            <a:r>
              <a:rPr lang="en-US" altLang="en-US" sz="3200"/>
              <a:t>Data Mining Function: (1) Generalization</a:t>
            </a:r>
            <a:endParaRPr lang="en-US" altLang="en-US" sz="2800" b="0"/>
          </a:p>
        </p:txBody>
      </p:sp>
      <p:sp>
        <p:nvSpPr>
          <p:cNvPr id="21508" name="Rectangle 3">
            <a:extLst>
              <a:ext uri="{FF2B5EF4-FFF2-40B4-BE49-F238E27FC236}">
                <a16:creationId xmlns:a16="http://schemas.microsoft.com/office/drawing/2014/main" id="{76648CCA-0677-44A7-B69E-40C553FFE66F}"/>
              </a:ext>
            </a:extLst>
          </p:cNvPr>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dirty="0"/>
              <a:t>Information integration and data warehouse construction</a:t>
            </a:r>
          </a:p>
          <a:p>
            <a:pPr lvl="1" eaLnBrk="1" hangingPunct="1">
              <a:lnSpc>
                <a:spcPct val="110000"/>
              </a:lnSpc>
            </a:pPr>
            <a:r>
              <a:rPr lang="en-US" altLang="en-US" dirty="0"/>
              <a:t>Data cleaning, transformation, integration, and multidimensional data model</a:t>
            </a:r>
          </a:p>
          <a:p>
            <a:pPr eaLnBrk="1" hangingPunct="1">
              <a:lnSpc>
                <a:spcPct val="110000"/>
              </a:lnSpc>
            </a:pPr>
            <a:r>
              <a:rPr lang="en-US" altLang="en-US" sz="2400" dirty="0"/>
              <a:t>Data cube technology</a:t>
            </a:r>
          </a:p>
          <a:p>
            <a:pPr lvl="1" eaLnBrk="1" hangingPunct="1">
              <a:lnSpc>
                <a:spcPct val="110000"/>
              </a:lnSpc>
            </a:pPr>
            <a:r>
              <a:rPr lang="en-US" altLang="en-US" dirty="0"/>
              <a:t>Scalable methods for computing (i.e., materializing) multidimensional aggregates</a:t>
            </a:r>
          </a:p>
          <a:p>
            <a:pPr lvl="1" eaLnBrk="1" hangingPunct="1">
              <a:lnSpc>
                <a:spcPct val="110000"/>
              </a:lnSpc>
            </a:pPr>
            <a:r>
              <a:rPr lang="en-US" altLang="en-US" dirty="0"/>
              <a:t>OLAP (online analytical processing)</a:t>
            </a:r>
          </a:p>
          <a:p>
            <a:pPr eaLnBrk="1" hangingPunct="1">
              <a:lnSpc>
                <a:spcPct val="110000"/>
              </a:lnSpc>
            </a:pPr>
            <a:r>
              <a:rPr lang="en-US" altLang="en-US" sz="2400" dirty="0"/>
              <a:t>Multidimensional concept description: Characterization and discrimination</a:t>
            </a:r>
          </a:p>
          <a:p>
            <a:pPr lvl="1" eaLnBrk="1" hangingPunct="1">
              <a:lnSpc>
                <a:spcPct val="110000"/>
              </a:lnSpc>
            </a:pPr>
            <a:r>
              <a:rPr lang="en-US" altLang="en-US" dirty="0"/>
              <a:t>Generalize, summarize, and contrast data characteristics, e.g., dry vs. wet region</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192725DC-7460-45AC-8E29-5E4D673CEB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CCD1668-EC03-4039-A2B1-08E21372AA56}" type="slidenum">
              <a:rPr lang="en-US" altLang="en-US" sz="1400"/>
              <a:pPr eaLnBrk="1" hangingPunct="1"/>
              <a:t>17</a:t>
            </a:fld>
            <a:endParaRPr lang="en-US" altLang="en-US" sz="1400"/>
          </a:p>
        </p:txBody>
      </p:sp>
      <p:sp>
        <p:nvSpPr>
          <p:cNvPr id="22531" name="Rectangle 2">
            <a:extLst>
              <a:ext uri="{FF2B5EF4-FFF2-40B4-BE49-F238E27FC236}">
                <a16:creationId xmlns:a16="http://schemas.microsoft.com/office/drawing/2014/main" id="{40FFDEA7-2581-4B7F-A5C0-130D72CC6084}"/>
              </a:ext>
            </a:extLst>
          </p:cNvPr>
          <p:cNvSpPr>
            <a:spLocks noGrp="1" noChangeArrowheads="1"/>
          </p:cNvSpPr>
          <p:nvPr>
            <p:ph type="title"/>
          </p:nvPr>
        </p:nvSpPr>
        <p:spPr>
          <a:xfrm>
            <a:off x="228600" y="152400"/>
            <a:ext cx="8763000" cy="990600"/>
          </a:xfrm>
          <a:noFill/>
        </p:spPr>
        <p:txBody>
          <a:bodyPr lIns="92075" tIns="46038" rIns="92075" bIns="46038" anchor="ctr"/>
          <a:lstStyle/>
          <a:p>
            <a:pPr eaLnBrk="1" hangingPunct="1"/>
            <a:r>
              <a:rPr lang="en-US" altLang="en-US" sz="3200"/>
              <a:t>Data Mining Function: (2) Association and Correlation Analysis</a:t>
            </a:r>
            <a:endParaRPr lang="en-US" altLang="en-US" sz="2800" b="0"/>
          </a:p>
        </p:txBody>
      </p:sp>
      <p:sp>
        <p:nvSpPr>
          <p:cNvPr id="22532" name="Rectangle 3">
            <a:extLst>
              <a:ext uri="{FF2B5EF4-FFF2-40B4-BE49-F238E27FC236}">
                <a16:creationId xmlns:a16="http://schemas.microsoft.com/office/drawing/2014/main" id="{65F75B32-5D88-4560-9746-9C7DA4C74ABE}"/>
              </a:ext>
            </a:extLst>
          </p:cNvPr>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10000"/>
              </a:lnSpc>
            </a:pPr>
            <a:r>
              <a:rPr lang="en-US" altLang="en-US" sz="2400"/>
              <a:t>Frequent patterns (or frequent itemsets)</a:t>
            </a:r>
          </a:p>
          <a:p>
            <a:pPr lvl="1" eaLnBrk="1" hangingPunct="1">
              <a:lnSpc>
                <a:spcPct val="110000"/>
              </a:lnSpc>
            </a:pPr>
            <a:r>
              <a:rPr lang="en-US" altLang="en-US"/>
              <a:t>What items are frequently purchased together in your Walmart?</a:t>
            </a:r>
          </a:p>
          <a:p>
            <a:pPr eaLnBrk="1" hangingPunct="1">
              <a:lnSpc>
                <a:spcPct val="110000"/>
              </a:lnSpc>
            </a:pPr>
            <a:r>
              <a:rPr lang="en-US" altLang="en-US" sz="2400"/>
              <a:t>Association, correlation vs. causality</a:t>
            </a:r>
          </a:p>
          <a:p>
            <a:pPr lvl="1" eaLnBrk="1" hangingPunct="1">
              <a:lnSpc>
                <a:spcPct val="110000"/>
              </a:lnSpc>
            </a:pPr>
            <a:r>
              <a:rPr lang="en-US" altLang="en-US"/>
              <a:t>A typical association rule</a:t>
            </a:r>
          </a:p>
          <a:p>
            <a:pPr lvl="2" eaLnBrk="1" hangingPunct="1">
              <a:lnSpc>
                <a:spcPct val="110000"/>
              </a:lnSpc>
            </a:pPr>
            <a:r>
              <a:rPr lang="en-US" altLang="en-US"/>
              <a:t>Diaper </a:t>
            </a:r>
            <a:r>
              <a:rPr lang="en-US" altLang="en-US">
                <a:sym typeface="Wingdings" panose="05000000000000000000" pitchFamily="2" charset="2"/>
              </a:rPr>
              <a:t></a:t>
            </a:r>
            <a:r>
              <a:rPr lang="en-US" altLang="en-US"/>
              <a:t> Beer [0.5%, 75%]  (support, confidence)</a:t>
            </a:r>
          </a:p>
          <a:p>
            <a:pPr lvl="1" eaLnBrk="1" hangingPunct="1">
              <a:lnSpc>
                <a:spcPct val="110000"/>
              </a:lnSpc>
            </a:pPr>
            <a:r>
              <a:rPr lang="en-US" altLang="en-US"/>
              <a:t>Are strongly associated items also strongly correlated?</a:t>
            </a:r>
          </a:p>
          <a:p>
            <a:pPr eaLnBrk="1" hangingPunct="1">
              <a:lnSpc>
                <a:spcPct val="110000"/>
              </a:lnSpc>
            </a:pPr>
            <a:r>
              <a:rPr lang="en-US" altLang="en-US" sz="2400"/>
              <a:t>How to mine such patterns and rules efficiently in large datasets?</a:t>
            </a:r>
          </a:p>
          <a:p>
            <a:pPr eaLnBrk="1" hangingPunct="1">
              <a:lnSpc>
                <a:spcPct val="110000"/>
              </a:lnSpc>
            </a:pPr>
            <a:r>
              <a:rPr lang="en-US" altLang="en-US" sz="2400"/>
              <a:t>How to use such patterns for classification, clustering, and other applications?</a:t>
            </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B38724DE-C30B-44FD-8AF8-B0352D5C74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75FEF3DA-1F89-448A-912A-7F2196011820}" type="slidenum">
              <a:rPr lang="en-US" altLang="en-US" sz="1400"/>
              <a:pPr eaLnBrk="1" hangingPunct="1"/>
              <a:t>18</a:t>
            </a:fld>
            <a:endParaRPr lang="en-US" altLang="en-US" sz="1400"/>
          </a:p>
        </p:txBody>
      </p:sp>
      <p:sp>
        <p:nvSpPr>
          <p:cNvPr id="23555" name="Rectangle 2">
            <a:extLst>
              <a:ext uri="{FF2B5EF4-FFF2-40B4-BE49-F238E27FC236}">
                <a16:creationId xmlns:a16="http://schemas.microsoft.com/office/drawing/2014/main" id="{C83FDA80-B573-46F8-A769-FCE33BAD10FC}"/>
              </a:ext>
            </a:extLst>
          </p:cNvPr>
          <p:cNvSpPr>
            <a:spLocks noGrp="1" noChangeArrowheads="1"/>
          </p:cNvSpPr>
          <p:nvPr>
            <p:ph type="title"/>
          </p:nvPr>
        </p:nvSpPr>
        <p:spPr>
          <a:xfrm>
            <a:off x="228600" y="152400"/>
            <a:ext cx="8763000" cy="914400"/>
          </a:xfrm>
          <a:noFill/>
        </p:spPr>
        <p:txBody>
          <a:bodyPr lIns="92075" tIns="46038" rIns="92075" bIns="46038" anchor="ctr"/>
          <a:lstStyle/>
          <a:p>
            <a:pPr eaLnBrk="1" hangingPunct="1"/>
            <a:r>
              <a:rPr lang="en-US" altLang="en-US" sz="3200"/>
              <a:t>Data Mining Function: (3) Classification</a:t>
            </a:r>
            <a:endParaRPr lang="en-US" altLang="en-US" sz="2800" b="0"/>
          </a:p>
        </p:txBody>
      </p:sp>
      <p:sp>
        <p:nvSpPr>
          <p:cNvPr id="23556" name="Rectangle 3">
            <a:extLst>
              <a:ext uri="{FF2B5EF4-FFF2-40B4-BE49-F238E27FC236}">
                <a16:creationId xmlns:a16="http://schemas.microsoft.com/office/drawing/2014/main" id="{761FF479-D6F2-4FE8-A406-96947C0227CF}"/>
              </a:ext>
            </a:extLst>
          </p:cNvPr>
          <p:cNvSpPr>
            <a:spLocks noGrp="1" noChangeArrowheads="1"/>
          </p:cNvSpPr>
          <p:nvPr>
            <p:ph type="body" idx="1"/>
          </p:nvPr>
        </p:nvSpPr>
        <p:spPr>
          <a:xfrm>
            <a:off x="381000" y="1371600"/>
            <a:ext cx="8458200" cy="5181600"/>
          </a:xfrm>
          <a:noFill/>
        </p:spPr>
        <p:txBody>
          <a:bodyPr lIns="92075" tIns="46038" rIns="92075" bIns="46038"/>
          <a:lstStyle/>
          <a:p>
            <a:pPr eaLnBrk="1" hangingPunct="1">
              <a:lnSpc>
                <a:spcPct val="110000"/>
              </a:lnSpc>
            </a:pPr>
            <a:r>
              <a:rPr lang="en-US" altLang="en-US" sz="2000"/>
              <a:t>Classification and label prediction  </a:t>
            </a:r>
          </a:p>
          <a:p>
            <a:pPr lvl="1" eaLnBrk="1" hangingPunct="1">
              <a:lnSpc>
                <a:spcPct val="110000"/>
              </a:lnSpc>
            </a:pPr>
            <a:r>
              <a:rPr lang="en-US" altLang="en-US" sz="2000"/>
              <a:t>Construct models (functions) based on some training examples</a:t>
            </a:r>
          </a:p>
          <a:p>
            <a:pPr lvl="1" eaLnBrk="1" hangingPunct="1">
              <a:lnSpc>
                <a:spcPct val="110000"/>
              </a:lnSpc>
            </a:pPr>
            <a:r>
              <a:rPr lang="en-US" altLang="en-US" sz="2000"/>
              <a:t>Describe and distinguish classes or concepts for future prediction</a:t>
            </a:r>
          </a:p>
          <a:p>
            <a:pPr lvl="2" eaLnBrk="1" hangingPunct="1">
              <a:lnSpc>
                <a:spcPct val="110000"/>
              </a:lnSpc>
            </a:pPr>
            <a:r>
              <a:rPr lang="en-US" altLang="en-US" sz="2000"/>
              <a:t>E.g., classify countries based on (climate), or classify cars based on (gas mileage)</a:t>
            </a:r>
          </a:p>
          <a:p>
            <a:pPr lvl="1" eaLnBrk="1" hangingPunct="1">
              <a:lnSpc>
                <a:spcPct val="110000"/>
              </a:lnSpc>
            </a:pPr>
            <a:r>
              <a:rPr lang="en-US" altLang="en-US" sz="2000"/>
              <a:t>Predict some unknown class labels</a:t>
            </a:r>
          </a:p>
          <a:p>
            <a:pPr eaLnBrk="1" hangingPunct="1">
              <a:lnSpc>
                <a:spcPct val="110000"/>
              </a:lnSpc>
            </a:pPr>
            <a:r>
              <a:rPr lang="en-US" altLang="en-US" sz="2000"/>
              <a:t>Typical methods</a:t>
            </a:r>
          </a:p>
          <a:p>
            <a:pPr lvl="1" eaLnBrk="1" hangingPunct="1">
              <a:lnSpc>
                <a:spcPct val="110000"/>
              </a:lnSpc>
            </a:pPr>
            <a:r>
              <a:rPr lang="en-US" altLang="en-US" sz="2000"/>
              <a:t>Decision trees, naïve Bayesian classification, support vector machines, neural networks, rule-based classification, pattern-based classification, logistic regression, …</a:t>
            </a:r>
          </a:p>
          <a:p>
            <a:pPr eaLnBrk="1" hangingPunct="1">
              <a:lnSpc>
                <a:spcPct val="110000"/>
              </a:lnSpc>
            </a:pPr>
            <a:r>
              <a:rPr lang="en-US" altLang="en-US" sz="2000"/>
              <a:t>Typical applications:</a:t>
            </a:r>
          </a:p>
          <a:p>
            <a:pPr lvl="1" eaLnBrk="1" hangingPunct="1">
              <a:lnSpc>
                <a:spcPct val="110000"/>
              </a:lnSpc>
            </a:pPr>
            <a:r>
              <a:rPr lang="en-US" altLang="en-US" sz="2000"/>
              <a:t>Credit card fraud detection, direct marketing, classifying stars, diseases,  web-pages, …</a:t>
            </a: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28C70B7-9B16-4318-B6D7-B8AFEE1E9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A61BC4A-5B75-48C0-9D01-4B6283470146}" type="slidenum">
              <a:rPr lang="en-US" altLang="en-US" sz="1400"/>
              <a:pPr eaLnBrk="1" hangingPunct="1"/>
              <a:t>19</a:t>
            </a:fld>
            <a:endParaRPr lang="en-US" altLang="en-US" sz="1400"/>
          </a:p>
        </p:txBody>
      </p:sp>
      <p:sp>
        <p:nvSpPr>
          <p:cNvPr id="24579" name="Rectangle 2">
            <a:extLst>
              <a:ext uri="{FF2B5EF4-FFF2-40B4-BE49-F238E27FC236}">
                <a16:creationId xmlns:a16="http://schemas.microsoft.com/office/drawing/2014/main" id="{FEE1D89B-E569-42EE-BAFF-6664C67F943F}"/>
              </a:ext>
            </a:extLst>
          </p:cNvPr>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a:t>Data Mining Function: (4) Cluster Analysis</a:t>
            </a:r>
          </a:p>
        </p:txBody>
      </p:sp>
      <p:sp>
        <p:nvSpPr>
          <p:cNvPr id="24580" name="Rectangle 3">
            <a:extLst>
              <a:ext uri="{FF2B5EF4-FFF2-40B4-BE49-F238E27FC236}">
                <a16:creationId xmlns:a16="http://schemas.microsoft.com/office/drawing/2014/main" id="{731AA910-AF33-431B-B198-A63A0BDBD9B7}"/>
              </a:ext>
            </a:extLst>
          </p:cNvPr>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400"/>
              <a:t>Unsupervised learning (i.e., Class label is unknown)</a:t>
            </a:r>
          </a:p>
          <a:p>
            <a:pPr eaLnBrk="1" hangingPunct="1">
              <a:lnSpc>
                <a:spcPct val="110000"/>
              </a:lnSpc>
            </a:pPr>
            <a:r>
              <a:rPr lang="en-US" altLang="en-US" sz="2400"/>
              <a:t>Group data to form new categories (i.e., clusters), e.g., cluster houses to find distribution patterns</a:t>
            </a:r>
          </a:p>
          <a:p>
            <a:pPr eaLnBrk="1" hangingPunct="1">
              <a:lnSpc>
                <a:spcPct val="110000"/>
              </a:lnSpc>
            </a:pPr>
            <a:r>
              <a:rPr lang="en-US" altLang="en-US" sz="2400"/>
              <a:t>Principle: Maximizing intra-class similarity &amp; minimizing interclass similarity</a:t>
            </a:r>
          </a:p>
          <a:p>
            <a:pPr eaLnBrk="1" hangingPunct="1">
              <a:lnSpc>
                <a:spcPct val="110000"/>
              </a:lnSpc>
            </a:pPr>
            <a:r>
              <a:rPr lang="en-US" altLang="en-US" sz="2400"/>
              <a:t>Many methods and applications</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29E4AA27-AF38-4EAE-A728-37FA39F856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7612528-DD20-4E4F-A450-DCB038BA7733}" type="slidenum">
              <a:rPr lang="en-US" altLang="en-US" sz="1400"/>
              <a:pPr eaLnBrk="1" hangingPunct="1"/>
              <a:t>2</a:t>
            </a:fld>
            <a:endParaRPr lang="en-US" altLang="en-US" sz="1400"/>
          </a:p>
        </p:txBody>
      </p:sp>
      <p:sp>
        <p:nvSpPr>
          <p:cNvPr id="4099" name="Rectangle 2">
            <a:extLst>
              <a:ext uri="{FF2B5EF4-FFF2-40B4-BE49-F238E27FC236}">
                <a16:creationId xmlns:a16="http://schemas.microsoft.com/office/drawing/2014/main" id="{10545458-BCB5-4617-95EA-FAA11A82439F}"/>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4100" name="Rectangle 3">
            <a:extLst>
              <a:ext uri="{FF2B5EF4-FFF2-40B4-BE49-F238E27FC236}">
                <a16:creationId xmlns:a16="http://schemas.microsoft.com/office/drawing/2014/main" id="{FF53B39E-1B01-4C78-BD3F-7046371D5C2F}"/>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p:txBody>
      </p:sp>
      <p:sp>
        <p:nvSpPr>
          <p:cNvPr id="4101" name="AutoShape 4">
            <a:extLst>
              <a:ext uri="{FF2B5EF4-FFF2-40B4-BE49-F238E27FC236}">
                <a16:creationId xmlns:a16="http://schemas.microsoft.com/office/drawing/2014/main" id="{93AABC8E-5DC2-49D3-BB00-702F1C1D91C7}"/>
              </a:ext>
            </a:extLst>
          </p:cNvPr>
          <p:cNvSpPr>
            <a:spLocks noChangeArrowheads="1"/>
          </p:cNvSpPr>
          <p:nvPr/>
        </p:nvSpPr>
        <p:spPr bwMode="auto">
          <a:xfrm rot="9724325">
            <a:off x="3314700" y="13462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CE0CBA9A-9007-4173-88D3-42EE34FE63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980C98C-32ED-4641-B424-27286BF42110}" type="slidenum">
              <a:rPr lang="en-US" altLang="en-US" sz="1400"/>
              <a:pPr eaLnBrk="1" hangingPunct="1"/>
              <a:t>20</a:t>
            </a:fld>
            <a:endParaRPr lang="en-US" altLang="en-US" sz="1400"/>
          </a:p>
        </p:txBody>
      </p:sp>
      <p:sp>
        <p:nvSpPr>
          <p:cNvPr id="25603" name="Rectangle 2">
            <a:extLst>
              <a:ext uri="{FF2B5EF4-FFF2-40B4-BE49-F238E27FC236}">
                <a16:creationId xmlns:a16="http://schemas.microsoft.com/office/drawing/2014/main" id="{FA329D00-9127-4676-BAFB-728CF8154559}"/>
              </a:ext>
            </a:extLst>
          </p:cNvPr>
          <p:cNvSpPr>
            <a:spLocks noGrp="1" noChangeArrowheads="1"/>
          </p:cNvSpPr>
          <p:nvPr>
            <p:ph type="title"/>
          </p:nvPr>
        </p:nvSpPr>
        <p:spPr>
          <a:xfrm>
            <a:off x="0" y="304800"/>
            <a:ext cx="8991600" cy="635000"/>
          </a:xfrm>
          <a:noFill/>
        </p:spPr>
        <p:txBody>
          <a:bodyPr lIns="92075" tIns="46038" rIns="92075" bIns="46038" anchor="ctr"/>
          <a:lstStyle/>
          <a:p>
            <a:pPr eaLnBrk="1" hangingPunct="1"/>
            <a:r>
              <a:rPr lang="en-US" altLang="en-US" sz="3200"/>
              <a:t>Data Mining Function: (5) Outlier Analysis</a:t>
            </a:r>
          </a:p>
        </p:txBody>
      </p:sp>
      <p:sp>
        <p:nvSpPr>
          <p:cNvPr id="25604" name="Rectangle 3">
            <a:extLst>
              <a:ext uri="{FF2B5EF4-FFF2-40B4-BE49-F238E27FC236}">
                <a16:creationId xmlns:a16="http://schemas.microsoft.com/office/drawing/2014/main" id="{F16F42C5-0BEA-4C6F-802E-3C25A408F31C}"/>
              </a:ext>
            </a:extLst>
          </p:cNvPr>
          <p:cNvSpPr>
            <a:spLocks noGrp="1" noChangeArrowheads="1"/>
          </p:cNvSpPr>
          <p:nvPr>
            <p:ph type="body" idx="1"/>
          </p:nvPr>
        </p:nvSpPr>
        <p:spPr>
          <a:xfrm>
            <a:off x="304800" y="1295400"/>
            <a:ext cx="8534400" cy="5257800"/>
          </a:xfrm>
          <a:noFill/>
        </p:spPr>
        <p:txBody>
          <a:bodyPr lIns="92075" tIns="46038" rIns="92075" bIns="46038"/>
          <a:lstStyle/>
          <a:p>
            <a:pPr eaLnBrk="1" hangingPunct="1">
              <a:lnSpc>
                <a:spcPct val="110000"/>
              </a:lnSpc>
            </a:pPr>
            <a:r>
              <a:rPr lang="en-US" altLang="en-US" sz="2000"/>
              <a:t>Outlier analysis</a:t>
            </a:r>
          </a:p>
          <a:p>
            <a:pPr lvl="1" eaLnBrk="1" hangingPunct="1">
              <a:lnSpc>
                <a:spcPct val="110000"/>
              </a:lnSpc>
            </a:pPr>
            <a:r>
              <a:rPr lang="en-US" altLang="en-US" sz="2000"/>
              <a:t>Outlier: A data object that does not comply with the general behavior of the data</a:t>
            </a:r>
          </a:p>
          <a:p>
            <a:pPr lvl="1" eaLnBrk="1" hangingPunct="1">
              <a:lnSpc>
                <a:spcPct val="110000"/>
              </a:lnSpc>
            </a:pPr>
            <a:r>
              <a:rPr lang="en-US" altLang="en-US" sz="2000"/>
              <a:t>Noise or exception? </a:t>
            </a:r>
            <a:r>
              <a:rPr lang="en-US" altLang="en-US" sz="2000">
                <a:cs typeface="Tahoma" panose="020B0604030504040204" pitchFamily="34" charset="0"/>
              </a:rPr>
              <a:t>― One person’s garbage could be another person’s treasure</a:t>
            </a:r>
          </a:p>
          <a:p>
            <a:pPr lvl="1" eaLnBrk="1" hangingPunct="1">
              <a:lnSpc>
                <a:spcPct val="110000"/>
              </a:lnSpc>
            </a:pPr>
            <a:r>
              <a:rPr lang="en-US" altLang="en-US" sz="2000"/>
              <a:t>Methods: by product of clustering or regression analysis, …</a:t>
            </a:r>
          </a:p>
          <a:p>
            <a:pPr lvl="1" eaLnBrk="1" hangingPunct="1">
              <a:lnSpc>
                <a:spcPct val="110000"/>
              </a:lnSpc>
            </a:pPr>
            <a:r>
              <a:rPr lang="en-US" altLang="en-US" sz="2000"/>
              <a:t>Useful in fraud detection, rare events analysis</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ADA8C54-5505-4756-875B-8BBC9BBAFB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B6B9B5C-4B98-4386-B808-A2303E9CEA8D}" type="slidenum">
              <a:rPr lang="en-US" altLang="en-US" sz="1400"/>
              <a:pPr eaLnBrk="1" hangingPunct="1"/>
              <a:t>21</a:t>
            </a:fld>
            <a:endParaRPr lang="en-US" altLang="en-US" sz="1400"/>
          </a:p>
        </p:txBody>
      </p:sp>
      <p:sp>
        <p:nvSpPr>
          <p:cNvPr id="26627" name="Rectangle 2">
            <a:extLst>
              <a:ext uri="{FF2B5EF4-FFF2-40B4-BE49-F238E27FC236}">
                <a16:creationId xmlns:a16="http://schemas.microsoft.com/office/drawing/2014/main" id="{41E3BBB0-65A8-4DF4-AC10-B8125EB4F1AF}"/>
              </a:ext>
            </a:extLst>
          </p:cNvPr>
          <p:cNvSpPr>
            <a:spLocks noGrp="1" noChangeArrowheads="1"/>
          </p:cNvSpPr>
          <p:nvPr>
            <p:ph type="title"/>
          </p:nvPr>
        </p:nvSpPr>
        <p:spPr>
          <a:xfrm>
            <a:off x="0" y="152400"/>
            <a:ext cx="8991600" cy="914400"/>
          </a:xfrm>
          <a:noFill/>
        </p:spPr>
        <p:txBody>
          <a:bodyPr lIns="92075" tIns="46038" rIns="92075" bIns="46038" anchor="ctr"/>
          <a:lstStyle/>
          <a:p>
            <a:pPr eaLnBrk="1" hangingPunct="1"/>
            <a:r>
              <a:rPr lang="en-US" altLang="en-US" sz="3200"/>
              <a:t>Time and Ordering: Sequential Pattern, Trend and Evolution Analysis</a:t>
            </a:r>
          </a:p>
        </p:txBody>
      </p:sp>
      <p:sp>
        <p:nvSpPr>
          <p:cNvPr id="26628" name="Rectangle 3">
            <a:extLst>
              <a:ext uri="{FF2B5EF4-FFF2-40B4-BE49-F238E27FC236}">
                <a16:creationId xmlns:a16="http://schemas.microsoft.com/office/drawing/2014/main" id="{205453EF-537A-4B85-98DB-74493E08C7A2}"/>
              </a:ext>
            </a:extLst>
          </p:cNvPr>
          <p:cNvSpPr>
            <a:spLocks noGrp="1" noChangeArrowheads="1"/>
          </p:cNvSpPr>
          <p:nvPr>
            <p:ph type="body" idx="1"/>
          </p:nvPr>
        </p:nvSpPr>
        <p:spPr>
          <a:xfrm>
            <a:off x="304800" y="1371600"/>
            <a:ext cx="8534400" cy="4953000"/>
          </a:xfrm>
          <a:noFill/>
        </p:spPr>
        <p:txBody>
          <a:bodyPr lIns="92075" tIns="46038" rIns="92075" bIns="46038"/>
          <a:lstStyle/>
          <a:p>
            <a:pPr eaLnBrk="1" hangingPunct="1">
              <a:lnSpc>
                <a:spcPct val="100000"/>
              </a:lnSpc>
            </a:pPr>
            <a:r>
              <a:rPr lang="en-US" altLang="en-US" sz="2400" dirty="0"/>
              <a:t>Sequence, trend and evolution analysis</a:t>
            </a:r>
          </a:p>
          <a:p>
            <a:pPr lvl="1" eaLnBrk="1" hangingPunct="1">
              <a:lnSpc>
                <a:spcPct val="100000"/>
              </a:lnSpc>
            </a:pPr>
            <a:r>
              <a:rPr lang="en-US" altLang="en-US" dirty="0"/>
              <a:t>Trend, time-series, and deviation analysis: e.g., regression and value prediction</a:t>
            </a:r>
          </a:p>
          <a:p>
            <a:pPr lvl="1" eaLnBrk="1" hangingPunct="1">
              <a:lnSpc>
                <a:spcPct val="100000"/>
              </a:lnSpc>
            </a:pPr>
            <a:r>
              <a:rPr lang="en-US" altLang="en-US" dirty="0"/>
              <a:t>Sequential pattern mining</a:t>
            </a:r>
          </a:p>
          <a:p>
            <a:pPr lvl="2" eaLnBrk="1" hangingPunct="1">
              <a:lnSpc>
                <a:spcPct val="100000"/>
              </a:lnSpc>
            </a:pPr>
            <a:r>
              <a:rPr lang="en-US" altLang="en-US" dirty="0"/>
              <a:t>e.g., first buy digital camera, then buy </a:t>
            </a:r>
            <a:r>
              <a:rPr lang="en-US" altLang="en-US" dirty="0">
                <a:sym typeface="Wingdings" panose="05000000000000000000" pitchFamily="2" charset="2"/>
              </a:rPr>
              <a:t>large SD memory cards</a:t>
            </a:r>
            <a:endParaRPr lang="en-US" altLang="en-US" dirty="0"/>
          </a:p>
          <a:p>
            <a:pPr lvl="1" eaLnBrk="1" hangingPunct="1">
              <a:lnSpc>
                <a:spcPct val="100000"/>
              </a:lnSpc>
            </a:pPr>
            <a:r>
              <a:rPr lang="en-US" altLang="en-US" dirty="0"/>
              <a:t>Periodicity analysis</a:t>
            </a:r>
          </a:p>
          <a:p>
            <a:pPr lvl="1" eaLnBrk="1" hangingPunct="1">
              <a:lnSpc>
                <a:spcPct val="100000"/>
              </a:lnSpc>
            </a:pPr>
            <a:r>
              <a:rPr lang="en-US" altLang="en-US" dirty="0"/>
              <a:t>Similarity-based analysis</a:t>
            </a:r>
          </a:p>
          <a:p>
            <a:pPr eaLnBrk="1" hangingPunct="1">
              <a:lnSpc>
                <a:spcPct val="100000"/>
              </a:lnSpc>
            </a:pPr>
            <a:r>
              <a:rPr lang="en-US" altLang="en-US" sz="2400" dirty="0"/>
              <a:t>Mining data streams</a:t>
            </a:r>
          </a:p>
          <a:p>
            <a:pPr lvl="1" eaLnBrk="1" hangingPunct="1">
              <a:lnSpc>
                <a:spcPct val="100000"/>
              </a:lnSpc>
            </a:pPr>
            <a:r>
              <a:rPr lang="en-US" altLang="en-US" dirty="0"/>
              <a:t>Ordered, time-varying, potentially infinite, data streams</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F52D3459-AF64-42EC-9E42-04FE50C2FD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B30521EF-44C2-4DCD-8DCC-382C41E72A00}" type="slidenum">
              <a:rPr lang="en-US" altLang="en-US" sz="1400"/>
              <a:pPr eaLnBrk="1" hangingPunct="1"/>
              <a:t>22</a:t>
            </a:fld>
            <a:endParaRPr lang="en-US" altLang="en-US" sz="1400"/>
          </a:p>
        </p:txBody>
      </p:sp>
      <p:sp>
        <p:nvSpPr>
          <p:cNvPr id="28675" name="Rectangle 2">
            <a:extLst>
              <a:ext uri="{FF2B5EF4-FFF2-40B4-BE49-F238E27FC236}">
                <a16:creationId xmlns:a16="http://schemas.microsoft.com/office/drawing/2014/main" id="{964AD4D1-0748-4D6B-9C35-C67E04FDCCF5}"/>
              </a:ext>
            </a:extLst>
          </p:cNvPr>
          <p:cNvSpPr>
            <a:spLocks noGrp="1" noChangeArrowheads="1"/>
          </p:cNvSpPr>
          <p:nvPr>
            <p:ph type="title"/>
          </p:nvPr>
        </p:nvSpPr>
        <p:spPr/>
        <p:txBody>
          <a:bodyPr/>
          <a:lstStyle/>
          <a:p>
            <a:pPr eaLnBrk="1" hangingPunct="1"/>
            <a:r>
              <a:rPr lang="en-US" altLang="en-US"/>
              <a:t>Evaluation of Knowledge</a:t>
            </a:r>
          </a:p>
        </p:txBody>
      </p:sp>
      <p:sp>
        <p:nvSpPr>
          <p:cNvPr id="28676" name="Rectangle 3">
            <a:extLst>
              <a:ext uri="{FF2B5EF4-FFF2-40B4-BE49-F238E27FC236}">
                <a16:creationId xmlns:a16="http://schemas.microsoft.com/office/drawing/2014/main" id="{8BE2738E-1099-46A8-BB5A-A471FF1C1D48}"/>
              </a:ext>
            </a:extLst>
          </p:cNvPr>
          <p:cNvSpPr>
            <a:spLocks noGrp="1" noChangeArrowheads="1"/>
          </p:cNvSpPr>
          <p:nvPr>
            <p:ph type="body" idx="1"/>
          </p:nvPr>
        </p:nvSpPr>
        <p:spPr>
          <a:xfrm>
            <a:off x="381000" y="1295400"/>
            <a:ext cx="8458200" cy="5257800"/>
          </a:xfrm>
        </p:spPr>
        <p:txBody>
          <a:bodyPr/>
          <a:lstStyle/>
          <a:p>
            <a:pPr eaLnBrk="1" hangingPunct="1">
              <a:lnSpc>
                <a:spcPct val="120000"/>
              </a:lnSpc>
            </a:pPr>
            <a:r>
              <a:rPr lang="en-US" altLang="en-US" sz="2400"/>
              <a:t>Are all mined knowledge interesting?</a:t>
            </a:r>
          </a:p>
          <a:p>
            <a:pPr lvl="1" eaLnBrk="1" hangingPunct="1">
              <a:lnSpc>
                <a:spcPct val="120000"/>
              </a:lnSpc>
            </a:pPr>
            <a:r>
              <a:rPr lang="en-US" altLang="en-US" sz="2000"/>
              <a:t>One can mine tremendous amount of “patterns” and knowledge</a:t>
            </a:r>
          </a:p>
          <a:p>
            <a:pPr lvl="1" eaLnBrk="1" hangingPunct="1">
              <a:lnSpc>
                <a:spcPct val="120000"/>
              </a:lnSpc>
            </a:pPr>
            <a:r>
              <a:rPr lang="en-US" altLang="en-US" sz="2000"/>
              <a:t>Some may fit only certain dimension space (time, location, …)</a:t>
            </a:r>
          </a:p>
          <a:p>
            <a:pPr lvl="1" eaLnBrk="1" hangingPunct="1">
              <a:lnSpc>
                <a:spcPct val="120000"/>
              </a:lnSpc>
            </a:pPr>
            <a:r>
              <a:rPr lang="en-US" altLang="en-US" sz="2000"/>
              <a:t>Some may not be representative, may be transient, …</a:t>
            </a:r>
          </a:p>
          <a:p>
            <a:pPr eaLnBrk="1" hangingPunct="1">
              <a:lnSpc>
                <a:spcPct val="120000"/>
              </a:lnSpc>
            </a:pPr>
            <a:r>
              <a:rPr lang="en-US" altLang="en-US" sz="2400"/>
              <a:t>Evaluation of mined knowledge </a:t>
            </a:r>
            <a:r>
              <a:rPr lang="en-US" altLang="en-US" sz="2400">
                <a:latin typeface="Arial" panose="020B0604020202020204" pitchFamily="34" charset="0"/>
                <a:cs typeface="Arial" panose="020B0604020202020204" pitchFamily="34" charset="0"/>
              </a:rPr>
              <a:t>→ directly mine only interesting knowledge?</a:t>
            </a:r>
          </a:p>
          <a:p>
            <a:pPr lvl="1" eaLnBrk="1" hangingPunct="1">
              <a:lnSpc>
                <a:spcPct val="120000"/>
              </a:lnSpc>
            </a:pPr>
            <a:r>
              <a:rPr lang="en-US" altLang="en-US" sz="2000"/>
              <a:t>Descriptive vs. predictive</a:t>
            </a:r>
          </a:p>
          <a:p>
            <a:pPr lvl="1" eaLnBrk="1" hangingPunct="1">
              <a:lnSpc>
                <a:spcPct val="120000"/>
              </a:lnSpc>
            </a:pPr>
            <a:r>
              <a:rPr lang="en-US" altLang="en-US" sz="2000"/>
              <a:t>Coverage</a:t>
            </a:r>
          </a:p>
          <a:p>
            <a:pPr lvl="1" eaLnBrk="1" hangingPunct="1">
              <a:lnSpc>
                <a:spcPct val="120000"/>
              </a:lnSpc>
            </a:pPr>
            <a:r>
              <a:rPr lang="en-US" altLang="en-US" sz="2000"/>
              <a:t>Typicality vs. novelty</a:t>
            </a:r>
          </a:p>
          <a:p>
            <a:pPr lvl="1" eaLnBrk="1" hangingPunct="1">
              <a:lnSpc>
                <a:spcPct val="120000"/>
              </a:lnSpc>
            </a:pPr>
            <a:r>
              <a:rPr lang="en-US" altLang="en-US" sz="2000"/>
              <a:t>Accuracy</a:t>
            </a:r>
          </a:p>
          <a:p>
            <a:pPr lvl="1" eaLnBrk="1" hangingPunct="1">
              <a:lnSpc>
                <a:spcPct val="120000"/>
              </a:lnSpc>
            </a:pPr>
            <a:r>
              <a:rPr lang="en-US" altLang="en-US" sz="2000"/>
              <a:t>Timeliness</a:t>
            </a:r>
          </a:p>
          <a:p>
            <a:pPr lvl="1" eaLnBrk="1" hangingPunct="1">
              <a:lnSpc>
                <a:spcPct val="120000"/>
              </a:lnSpc>
            </a:pPr>
            <a:r>
              <a:rPr lang="en-US" altLang="en-US" sz="2000"/>
              <a:t>…</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75FB466F-6431-4E76-AE34-8730586AE1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E5B9B859-C890-489C-BE9A-3E4DB3BC6A9F}" type="slidenum">
              <a:rPr lang="en-US" altLang="en-US" sz="1400"/>
              <a:pPr eaLnBrk="1" hangingPunct="1"/>
              <a:t>23</a:t>
            </a:fld>
            <a:endParaRPr lang="en-US" altLang="en-US" sz="1400"/>
          </a:p>
        </p:txBody>
      </p:sp>
      <p:sp>
        <p:nvSpPr>
          <p:cNvPr id="29699" name="Rectangle 2">
            <a:extLst>
              <a:ext uri="{FF2B5EF4-FFF2-40B4-BE49-F238E27FC236}">
                <a16:creationId xmlns:a16="http://schemas.microsoft.com/office/drawing/2014/main" id="{FEA80D8E-576A-4B13-B292-F7D328D7AF7B}"/>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29700" name="Rectangle 3">
            <a:extLst>
              <a:ext uri="{FF2B5EF4-FFF2-40B4-BE49-F238E27FC236}">
                <a16:creationId xmlns:a16="http://schemas.microsoft.com/office/drawing/2014/main" id="{3DE6E3B8-6D35-4A8C-81E8-10248B192C86}"/>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a:p>
            <a:pPr eaLnBrk="1" hangingPunct="1">
              <a:lnSpc>
                <a:spcPct val="150000"/>
              </a:lnSpc>
              <a:tabLst>
                <a:tab pos="6178550" algn="l"/>
              </a:tabLst>
            </a:pPr>
            <a:r>
              <a:rPr lang="en-US" altLang="en-US" sz="2000" dirty="0"/>
              <a:t>Summary</a:t>
            </a:r>
          </a:p>
        </p:txBody>
      </p:sp>
      <p:sp>
        <p:nvSpPr>
          <p:cNvPr id="29701" name="AutoShape 4">
            <a:extLst>
              <a:ext uri="{FF2B5EF4-FFF2-40B4-BE49-F238E27FC236}">
                <a16:creationId xmlns:a16="http://schemas.microsoft.com/office/drawing/2014/main" id="{026D069F-D26F-4D8B-9E63-D3E601099636}"/>
              </a:ext>
            </a:extLst>
          </p:cNvPr>
          <p:cNvSpPr>
            <a:spLocks noChangeArrowheads="1"/>
          </p:cNvSpPr>
          <p:nvPr/>
        </p:nvSpPr>
        <p:spPr bwMode="auto">
          <a:xfrm rot="9724325">
            <a:off x="4305300" y="39370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35794A8-5E97-475C-BCCA-824FC21334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814B202D-9F43-408B-A2A0-9F85599D61D6}" type="slidenum">
              <a:rPr lang="en-US" altLang="en-US" sz="1400"/>
              <a:pPr eaLnBrk="1" hangingPunct="1"/>
              <a:t>24</a:t>
            </a:fld>
            <a:endParaRPr lang="en-US" altLang="en-US" sz="1400"/>
          </a:p>
        </p:txBody>
      </p:sp>
      <p:sp>
        <p:nvSpPr>
          <p:cNvPr id="30723" name="Rectangle 2">
            <a:extLst>
              <a:ext uri="{FF2B5EF4-FFF2-40B4-BE49-F238E27FC236}">
                <a16:creationId xmlns:a16="http://schemas.microsoft.com/office/drawing/2014/main" id="{7686EFEA-CE54-4491-9A1E-AA599BA9B085}"/>
              </a:ext>
            </a:extLst>
          </p:cNvPr>
          <p:cNvSpPr>
            <a:spLocks noGrp="1" noChangeArrowheads="1"/>
          </p:cNvSpPr>
          <p:nvPr>
            <p:ph type="title"/>
          </p:nvPr>
        </p:nvSpPr>
        <p:spPr>
          <a:xfrm>
            <a:off x="381000" y="304800"/>
            <a:ext cx="8610600" cy="762000"/>
          </a:xfrm>
          <a:noFill/>
        </p:spPr>
        <p:txBody>
          <a:bodyPr lIns="92075" tIns="46038" rIns="92075" bIns="46038" anchor="ctr"/>
          <a:lstStyle/>
          <a:p>
            <a:pPr eaLnBrk="1" hangingPunct="1"/>
            <a:r>
              <a:rPr lang="en-US" altLang="en-US" sz="2800"/>
              <a:t>Data Mining: Confluence of Multiple Disciplines</a:t>
            </a:r>
            <a:r>
              <a:rPr lang="en-US" altLang="en-US" sz="3200" b="0"/>
              <a:t> </a:t>
            </a:r>
          </a:p>
        </p:txBody>
      </p:sp>
      <p:sp>
        <p:nvSpPr>
          <p:cNvPr id="30724" name="Oval 19">
            <a:extLst>
              <a:ext uri="{FF2B5EF4-FFF2-40B4-BE49-F238E27FC236}">
                <a16:creationId xmlns:a16="http://schemas.microsoft.com/office/drawing/2014/main" id="{7C2DC605-A2F2-4433-BDC8-0FF7A9B7B8BB}"/>
              </a:ext>
            </a:extLst>
          </p:cNvPr>
          <p:cNvSpPr>
            <a:spLocks noChangeArrowheads="1"/>
          </p:cNvSpPr>
          <p:nvPr/>
        </p:nvSpPr>
        <p:spPr bwMode="auto">
          <a:xfrm>
            <a:off x="3429000" y="3200400"/>
            <a:ext cx="2286000" cy="1066800"/>
          </a:xfrm>
          <a:prstGeom prst="ellipse">
            <a:avLst/>
          </a:prstGeom>
          <a:solidFill>
            <a:schemeClr val="accent2"/>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b="1"/>
              <a:t>Data Mining</a:t>
            </a:r>
          </a:p>
        </p:txBody>
      </p:sp>
      <p:sp>
        <p:nvSpPr>
          <p:cNvPr id="30725" name="Line 13">
            <a:extLst>
              <a:ext uri="{FF2B5EF4-FFF2-40B4-BE49-F238E27FC236}">
                <a16:creationId xmlns:a16="http://schemas.microsoft.com/office/drawing/2014/main" id="{E13D2D15-26B8-477A-AEAB-D2DB01FCF15B}"/>
              </a:ext>
            </a:extLst>
          </p:cNvPr>
          <p:cNvSpPr>
            <a:spLocks noChangeShapeType="1"/>
          </p:cNvSpPr>
          <p:nvPr/>
        </p:nvSpPr>
        <p:spPr bwMode="auto">
          <a:xfrm>
            <a:off x="23622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26" name="Line 14">
            <a:extLst>
              <a:ext uri="{FF2B5EF4-FFF2-40B4-BE49-F238E27FC236}">
                <a16:creationId xmlns:a16="http://schemas.microsoft.com/office/drawing/2014/main" id="{B8169ADC-514E-436C-BFBC-FC24B6480F07}"/>
              </a:ext>
            </a:extLst>
          </p:cNvPr>
          <p:cNvSpPr>
            <a:spLocks noChangeShapeType="1"/>
          </p:cNvSpPr>
          <p:nvPr/>
        </p:nvSpPr>
        <p:spPr bwMode="auto">
          <a:xfrm>
            <a:off x="2286000" y="2438400"/>
            <a:ext cx="19050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27" name="Line 15">
            <a:extLst>
              <a:ext uri="{FF2B5EF4-FFF2-40B4-BE49-F238E27FC236}">
                <a16:creationId xmlns:a16="http://schemas.microsoft.com/office/drawing/2014/main" id="{F4341AA7-45ED-420F-99E7-165A9209079C}"/>
              </a:ext>
            </a:extLst>
          </p:cNvPr>
          <p:cNvSpPr>
            <a:spLocks noChangeShapeType="1"/>
          </p:cNvSpPr>
          <p:nvPr/>
        </p:nvSpPr>
        <p:spPr bwMode="auto">
          <a:xfrm flipH="1">
            <a:off x="4876800" y="2362200"/>
            <a:ext cx="190500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28" name="Line 16">
            <a:extLst>
              <a:ext uri="{FF2B5EF4-FFF2-40B4-BE49-F238E27FC236}">
                <a16:creationId xmlns:a16="http://schemas.microsoft.com/office/drawing/2014/main" id="{E5786EA3-944C-486E-88C2-14D334B2000A}"/>
              </a:ext>
            </a:extLst>
          </p:cNvPr>
          <p:cNvSpPr>
            <a:spLocks noChangeShapeType="1"/>
          </p:cNvSpPr>
          <p:nvPr/>
        </p:nvSpPr>
        <p:spPr bwMode="auto">
          <a:xfrm flipH="1">
            <a:off x="5715000" y="3657600"/>
            <a:ext cx="10668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29" name="Line 17">
            <a:extLst>
              <a:ext uri="{FF2B5EF4-FFF2-40B4-BE49-F238E27FC236}">
                <a16:creationId xmlns:a16="http://schemas.microsoft.com/office/drawing/2014/main" id="{0428877A-445D-4C9F-8C66-2C44287F8745}"/>
              </a:ext>
            </a:extLst>
          </p:cNvPr>
          <p:cNvSpPr>
            <a:spLocks noChangeShapeType="1"/>
          </p:cNvSpPr>
          <p:nvPr/>
        </p:nvSpPr>
        <p:spPr bwMode="auto">
          <a:xfrm flipH="1" flipV="1">
            <a:off x="5029200" y="4191000"/>
            <a:ext cx="1981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0" name="Line 18">
            <a:extLst>
              <a:ext uri="{FF2B5EF4-FFF2-40B4-BE49-F238E27FC236}">
                <a16:creationId xmlns:a16="http://schemas.microsoft.com/office/drawing/2014/main" id="{5B9AEF7F-2765-4298-9B91-EF88D6682155}"/>
              </a:ext>
            </a:extLst>
          </p:cNvPr>
          <p:cNvSpPr>
            <a:spLocks noChangeShapeType="1"/>
          </p:cNvSpPr>
          <p:nvPr/>
        </p:nvSpPr>
        <p:spPr bwMode="auto">
          <a:xfrm flipV="1">
            <a:off x="2438400" y="4191000"/>
            <a:ext cx="160020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1" name="Oval 21">
            <a:extLst>
              <a:ext uri="{FF2B5EF4-FFF2-40B4-BE49-F238E27FC236}">
                <a16:creationId xmlns:a16="http://schemas.microsoft.com/office/drawing/2014/main" id="{5D0D5403-9B71-4E00-83FB-16388EFA39C2}"/>
              </a:ext>
            </a:extLst>
          </p:cNvPr>
          <p:cNvSpPr>
            <a:spLocks noChangeArrowheads="1"/>
          </p:cNvSpPr>
          <p:nvPr/>
        </p:nvSpPr>
        <p:spPr bwMode="auto">
          <a:xfrm>
            <a:off x="10668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Machine</a:t>
            </a:r>
          </a:p>
          <a:p>
            <a:pPr algn="ctr" eaLnBrk="1" hangingPunct="1"/>
            <a:r>
              <a:rPr lang="en-US" altLang="en-US" sz="2400"/>
              <a:t>Learning</a:t>
            </a:r>
          </a:p>
        </p:txBody>
      </p:sp>
      <p:sp>
        <p:nvSpPr>
          <p:cNvPr id="30732" name="Oval 22">
            <a:extLst>
              <a:ext uri="{FF2B5EF4-FFF2-40B4-BE49-F238E27FC236}">
                <a16:creationId xmlns:a16="http://schemas.microsoft.com/office/drawing/2014/main" id="{6658F8DF-F313-4A4F-ABBC-2D18607FD871}"/>
              </a:ext>
            </a:extLst>
          </p:cNvPr>
          <p:cNvSpPr>
            <a:spLocks noChangeArrowheads="1"/>
          </p:cNvSpPr>
          <p:nvPr/>
        </p:nvSpPr>
        <p:spPr bwMode="auto">
          <a:xfrm>
            <a:off x="5867400" y="1600200"/>
            <a:ext cx="2057400" cy="7620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Statistics</a:t>
            </a:r>
          </a:p>
        </p:txBody>
      </p:sp>
      <p:sp>
        <p:nvSpPr>
          <p:cNvPr id="30733" name="Oval 23">
            <a:extLst>
              <a:ext uri="{FF2B5EF4-FFF2-40B4-BE49-F238E27FC236}">
                <a16:creationId xmlns:a16="http://schemas.microsoft.com/office/drawing/2014/main" id="{72E9D9AA-2DF3-451C-B1CD-6253849DBE4A}"/>
              </a:ext>
            </a:extLst>
          </p:cNvPr>
          <p:cNvSpPr>
            <a:spLocks noChangeArrowheads="1"/>
          </p:cNvSpPr>
          <p:nvPr/>
        </p:nvSpPr>
        <p:spPr bwMode="auto">
          <a:xfrm>
            <a:off x="304800" y="3276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Applications</a:t>
            </a:r>
          </a:p>
        </p:txBody>
      </p:sp>
      <p:sp>
        <p:nvSpPr>
          <p:cNvPr id="30734" name="Oval 24">
            <a:extLst>
              <a:ext uri="{FF2B5EF4-FFF2-40B4-BE49-F238E27FC236}">
                <a16:creationId xmlns:a16="http://schemas.microsoft.com/office/drawing/2014/main" id="{E894D572-41C4-41BD-BF48-D458294C641A}"/>
              </a:ext>
            </a:extLst>
          </p:cNvPr>
          <p:cNvSpPr>
            <a:spLocks noChangeArrowheads="1"/>
          </p:cNvSpPr>
          <p:nvPr/>
        </p:nvSpPr>
        <p:spPr bwMode="auto">
          <a:xfrm>
            <a:off x="533400" y="4724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Algorithm</a:t>
            </a:r>
          </a:p>
        </p:txBody>
      </p:sp>
      <p:sp>
        <p:nvSpPr>
          <p:cNvPr id="30735" name="Oval 25">
            <a:extLst>
              <a:ext uri="{FF2B5EF4-FFF2-40B4-BE49-F238E27FC236}">
                <a16:creationId xmlns:a16="http://schemas.microsoft.com/office/drawing/2014/main" id="{E98F391D-B148-4DFD-BD9C-99F6ED543E3A}"/>
              </a:ext>
            </a:extLst>
          </p:cNvPr>
          <p:cNvSpPr>
            <a:spLocks noChangeArrowheads="1"/>
          </p:cNvSpPr>
          <p:nvPr/>
        </p:nvSpPr>
        <p:spPr bwMode="auto">
          <a:xfrm>
            <a:off x="3505200" y="16002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Pattern</a:t>
            </a:r>
          </a:p>
          <a:p>
            <a:pPr algn="ctr" eaLnBrk="1" hangingPunct="1"/>
            <a:r>
              <a:rPr lang="en-US" altLang="en-US" sz="2400"/>
              <a:t>Recognition</a:t>
            </a:r>
          </a:p>
        </p:txBody>
      </p:sp>
      <p:sp>
        <p:nvSpPr>
          <p:cNvPr id="30736" name="Oval 26">
            <a:extLst>
              <a:ext uri="{FF2B5EF4-FFF2-40B4-BE49-F238E27FC236}">
                <a16:creationId xmlns:a16="http://schemas.microsoft.com/office/drawing/2014/main" id="{D93F6CC7-BC38-4E13-A1DB-A16E5D3F904A}"/>
              </a:ext>
            </a:extLst>
          </p:cNvPr>
          <p:cNvSpPr>
            <a:spLocks noChangeArrowheads="1"/>
          </p:cNvSpPr>
          <p:nvPr/>
        </p:nvSpPr>
        <p:spPr bwMode="auto">
          <a:xfrm>
            <a:off x="6400800" y="48768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800"/>
              <a:t>High-Performance</a:t>
            </a:r>
          </a:p>
          <a:p>
            <a:pPr algn="ctr" eaLnBrk="1" hangingPunct="1"/>
            <a:r>
              <a:rPr lang="en-US" altLang="en-US" sz="1800"/>
              <a:t>Computing</a:t>
            </a:r>
          </a:p>
        </p:txBody>
      </p:sp>
      <p:sp>
        <p:nvSpPr>
          <p:cNvPr id="30737" name="Oval 27">
            <a:extLst>
              <a:ext uri="{FF2B5EF4-FFF2-40B4-BE49-F238E27FC236}">
                <a16:creationId xmlns:a16="http://schemas.microsoft.com/office/drawing/2014/main" id="{6ED53C4F-366E-428D-AEE1-56ECAFD28083}"/>
              </a:ext>
            </a:extLst>
          </p:cNvPr>
          <p:cNvSpPr>
            <a:spLocks noChangeArrowheads="1"/>
          </p:cNvSpPr>
          <p:nvPr/>
        </p:nvSpPr>
        <p:spPr bwMode="auto">
          <a:xfrm>
            <a:off x="6781800" y="32004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lang="en-US" altLang="en-US" sz="2400"/>
              <a:t>Visualization</a:t>
            </a:r>
            <a:endParaRPr lang="en-US" altLang="en-US" sz="2000"/>
          </a:p>
        </p:txBody>
      </p:sp>
      <p:sp>
        <p:nvSpPr>
          <p:cNvPr id="30738" name="Line 28">
            <a:extLst>
              <a:ext uri="{FF2B5EF4-FFF2-40B4-BE49-F238E27FC236}">
                <a16:creationId xmlns:a16="http://schemas.microsoft.com/office/drawing/2014/main" id="{910DB88C-C0AF-47DA-B320-889DF200890C}"/>
              </a:ext>
            </a:extLst>
          </p:cNvPr>
          <p:cNvSpPr>
            <a:spLocks noChangeShapeType="1"/>
          </p:cNvSpPr>
          <p:nvPr/>
        </p:nvSpPr>
        <p:spPr bwMode="auto">
          <a:xfrm flipH="1" flipV="1">
            <a:off x="4495800" y="4267200"/>
            <a:ext cx="0" cy="8382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39" name="Oval 30">
            <a:extLst>
              <a:ext uri="{FF2B5EF4-FFF2-40B4-BE49-F238E27FC236}">
                <a16:creationId xmlns:a16="http://schemas.microsoft.com/office/drawing/2014/main" id="{A1D90F51-7243-479A-BB28-4D038A97F6B5}"/>
              </a:ext>
            </a:extLst>
          </p:cNvPr>
          <p:cNvSpPr>
            <a:spLocks noChangeArrowheads="1"/>
          </p:cNvSpPr>
          <p:nvPr/>
        </p:nvSpPr>
        <p:spPr bwMode="auto">
          <a:xfrm>
            <a:off x="3505200" y="4800600"/>
            <a:ext cx="2057400" cy="838200"/>
          </a:xfrm>
          <a:prstGeom prst="ellipse">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400"/>
              <a:t>Database </a:t>
            </a:r>
          </a:p>
          <a:p>
            <a:pPr algn="ctr" eaLnBrk="1" hangingPunct="1"/>
            <a:r>
              <a:rPr lang="en-US" altLang="en-US" sz="2400"/>
              <a:t>Technology</a:t>
            </a:r>
          </a:p>
        </p:txBody>
      </p:sp>
      <p:sp>
        <p:nvSpPr>
          <p:cNvPr id="30740" name="Line 31">
            <a:extLst>
              <a:ext uri="{FF2B5EF4-FFF2-40B4-BE49-F238E27FC236}">
                <a16:creationId xmlns:a16="http://schemas.microsoft.com/office/drawing/2014/main" id="{42281C0C-FF1F-415A-B6D1-4F55D01D4B3C}"/>
              </a:ext>
            </a:extLst>
          </p:cNvPr>
          <p:cNvSpPr>
            <a:spLocks noChangeShapeType="1"/>
          </p:cNvSpPr>
          <p:nvPr/>
        </p:nvSpPr>
        <p:spPr bwMode="auto">
          <a:xfrm>
            <a:off x="4495800" y="2438400"/>
            <a:ext cx="0" cy="76200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1D2D7134-57B8-4936-9120-B3E236B25D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309C86B-315B-45C2-A1D0-03990AD2505F}" type="slidenum">
              <a:rPr lang="en-US" altLang="en-US" sz="1400"/>
              <a:pPr eaLnBrk="1" hangingPunct="1"/>
              <a:t>25</a:t>
            </a:fld>
            <a:endParaRPr lang="en-US" altLang="en-US" sz="1400"/>
          </a:p>
        </p:txBody>
      </p:sp>
      <p:sp>
        <p:nvSpPr>
          <p:cNvPr id="31747" name="Rectangle 2">
            <a:extLst>
              <a:ext uri="{FF2B5EF4-FFF2-40B4-BE49-F238E27FC236}">
                <a16:creationId xmlns:a16="http://schemas.microsoft.com/office/drawing/2014/main" id="{454A37DF-CDB6-4BB3-845E-117482493034}"/>
              </a:ext>
            </a:extLst>
          </p:cNvPr>
          <p:cNvSpPr>
            <a:spLocks noGrp="1" noChangeArrowheads="1"/>
          </p:cNvSpPr>
          <p:nvPr>
            <p:ph type="title"/>
          </p:nvPr>
        </p:nvSpPr>
        <p:spPr>
          <a:xfrm>
            <a:off x="0" y="304800"/>
            <a:ext cx="9144000" cy="685800"/>
          </a:xfrm>
          <a:noFill/>
        </p:spPr>
        <p:txBody>
          <a:bodyPr lIns="92075" tIns="46038" rIns="92075" bIns="46038" anchor="ctr"/>
          <a:lstStyle/>
          <a:p>
            <a:pPr eaLnBrk="1" hangingPunct="1"/>
            <a:r>
              <a:rPr lang="en-US" altLang="en-US" sz="3200"/>
              <a:t>Why Confluence of Multiple Disciplines?</a:t>
            </a:r>
            <a:endParaRPr lang="en-US" altLang="en-US" sz="3200" b="0" u="sng"/>
          </a:p>
        </p:txBody>
      </p:sp>
      <p:sp>
        <p:nvSpPr>
          <p:cNvPr id="31748" name="Rectangle 3">
            <a:extLst>
              <a:ext uri="{FF2B5EF4-FFF2-40B4-BE49-F238E27FC236}">
                <a16:creationId xmlns:a16="http://schemas.microsoft.com/office/drawing/2014/main" id="{C650E5CF-E2DD-4F05-AC96-531F2570E383}"/>
              </a:ext>
            </a:extLst>
          </p:cNvPr>
          <p:cNvSpPr>
            <a:spLocks noGrp="1" noChangeArrowheads="1"/>
          </p:cNvSpPr>
          <p:nvPr>
            <p:ph type="body" idx="1"/>
          </p:nvPr>
        </p:nvSpPr>
        <p:spPr>
          <a:xfrm>
            <a:off x="381000" y="1295400"/>
            <a:ext cx="8610600" cy="5181600"/>
          </a:xfrm>
          <a:noFill/>
        </p:spPr>
        <p:txBody>
          <a:bodyPr lIns="92075" tIns="46038" rIns="92075" bIns="46038"/>
          <a:lstStyle/>
          <a:p>
            <a:pPr eaLnBrk="1" hangingPunct="1">
              <a:lnSpc>
                <a:spcPct val="100000"/>
              </a:lnSpc>
            </a:pPr>
            <a:r>
              <a:rPr lang="en-US" altLang="en-US" sz="2400"/>
              <a:t>Tremendous amount of data</a:t>
            </a:r>
          </a:p>
          <a:p>
            <a:pPr lvl="1" eaLnBrk="1" hangingPunct="1">
              <a:lnSpc>
                <a:spcPct val="100000"/>
              </a:lnSpc>
            </a:pPr>
            <a:r>
              <a:rPr lang="en-US" altLang="en-US" sz="2000"/>
              <a:t>Algorithms must be highly scalable to handle such as tera-bytes of data</a:t>
            </a:r>
          </a:p>
          <a:p>
            <a:pPr eaLnBrk="1" hangingPunct="1">
              <a:lnSpc>
                <a:spcPct val="100000"/>
              </a:lnSpc>
            </a:pPr>
            <a:r>
              <a:rPr lang="en-US" altLang="en-US" sz="2400"/>
              <a:t>High-dimensionality of data </a:t>
            </a:r>
          </a:p>
          <a:p>
            <a:pPr lvl="1" eaLnBrk="1" hangingPunct="1">
              <a:lnSpc>
                <a:spcPct val="100000"/>
              </a:lnSpc>
            </a:pPr>
            <a:r>
              <a:rPr lang="en-US" altLang="en-US" sz="2000"/>
              <a:t>Micro-array may have tens of thousands of dimensions</a:t>
            </a:r>
          </a:p>
          <a:p>
            <a:pPr eaLnBrk="1" hangingPunct="1">
              <a:lnSpc>
                <a:spcPct val="100000"/>
              </a:lnSpc>
            </a:pPr>
            <a:r>
              <a:rPr lang="en-US" altLang="en-US" sz="2400"/>
              <a:t>High complexity of data</a:t>
            </a:r>
          </a:p>
          <a:p>
            <a:pPr lvl="1" eaLnBrk="1" hangingPunct="1">
              <a:lnSpc>
                <a:spcPct val="100000"/>
              </a:lnSpc>
            </a:pPr>
            <a:r>
              <a:rPr lang="en-US" altLang="en-US" sz="2000"/>
              <a:t>Data streams and sensor data</a:t>
            </a:r>
          </a:p>
          <a:p>
            <a:pPr lvl="1" eaLnBrk="1" hangingPunct="1">
              <a:lnSpc>
                <a:spcPct val="100000"/>
              </a:lnSpc>
            </a:pPr>
            <a:r>
              <a:rPr lang="en-US" altLang="en-US" sz="2000"/>
              <a:t>Time-series data, temporal data, sequence data </a:t>
            </a:r>
          </a:p>
          <a:p>
            <a:pPr lvl="1" eaLnBrk="1" hangingPunct="1">
              <a:lnSpc>
                <a:spcPct val="100000"/>
              </a:lnSpc>
            </a:pPr>
            <a:r>
              <a:rPr lang="en-US" altLang="en-US" sz="2000"/>
              <a:t>Structure data, graphs, social networks and multi-linked data</a:t>
            </a:r>
          </a:p>
          <a:p>
            <a:pPr lvl="1" eaLnBrk="1" hangingPunct="1">
              <a:lnSpc>
                <a:spcPct val="100000"/>
              </a:lnSpc>
            </a:pPr>
            <a:r>
              <a:rPr lang="en-US" altLang="en-US" sz="2000"/>
              <a:t>Heterogeneous databases and legacy databases</a:t>
            </a:r>
          </a:p>
          <a:p>
            <a:pPr lvl="1" eaLnBrk="1" hangingPunct="1">
              <a:lnSpc>
                <a:spcPct val="100000"/>
              </a:lnSpc>
            </a:pPr>
            <a:r>
              <a:rPr lang="en-US" altLang="en-US" sz="2000"/>
              <a:t>Spatial, spatiotemporal, multimedia, text and Web data</a:t>
            </a:r>
          </a:p>
          <a:p>
            <a:pPr lvl="1" eaLnBrk="1" hangingPunct="1">
              <a:lnSpc>
                <a:spcPct val="100000"/>
              </a:lnSpc>
            </a:pPr>
            <a:r>
              <a:rPr lang="en-US" altLang="en-US" sz="2000"/>
              <a:t>Software programs, scientific simulations</a:t>
            </a:r>
          </a:p>
          <a:p>
            <a:pPr eaLnBrk="1" hangingPunct="1">
              <a:lnSpc>
                <a:spcPct val="100000"/>
              </a:lnSpc>
            </a:pPr>
            <a:r>
              <a:rPr lang="en-US" altLang="en-US" sz="2400"/>
              <a:t>New and sophisticated applications</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D203174F-D7D1-4DD2-8098-26409AD326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BEB69E1-6908-4055-B769-77C248BEAB9F}" type="slidenum">
              <a:rPr lang="en-US" altLang="en-US" sz="1400"/>
              <a:pPr eaLnBrk="1" hangingPunct="1"/>
              <a:t>26</a:t>
            </a:fld>
            <a:endParaRPr lang="en-US" altLang="en-US" sz="1400"/>
          </a:p>
        </p:txBody>
      </p:sp>
      <p:sp>
        <p:nvSpPr>
          <p:cNvPr id="43011" name="Rectangle 2">
            <a:extLst>
              <a:ext uri="{FF2B5EF4-FFF2-40B4-BE49-F238E27FC236}">
                <a16:creationId xmlns:a16="http://schemas.microsoft.com/office/drawing/2014/main" id="{612E0EB3-2DAC-4044-9AE0-700246B2456F}"/>
              </a:ext>
            </a:extLst>
          </p:cNvPr>
          <p:cNvSpPr>
            <a:spLocks noGrp="1" noChangeArrowheads="1"/>
          </p:cNvSpPr>
          <p:nvPr>
            <p:ph type="title"/>
          </p:nvPr>
        </p:nvSpPr>
        <p:spPr>
          <a:xfrm>
            <a:off x="1066800" y="404813"/>
            <a:ext cx="7010400" cy="528637"/>
          </a:xfrm>
          <a:noFill/>
        </p:spPr>
        <p:txBody>
          <a:bodyPr lIns="92075" tIns="46038" rIns="92075" bIns="46038" anchor="ctr"/>
          <a:lstStyle/>
          <a:p>
            <a:pPr eaLnBrk="1" hangingPunct="1"/>
            <a:r>
              <a:rPr lang="en-US" altLang="en-US" sz="3200"/>
              <a:t>Summary</a:t>
            </a:r>
            <a:endParaRPr lang="en-US" altLang="en-US" sz="2800" b="0"/>
          </a:p>
        </p:txBody>
      </p:sp>
      <p:sp>
        <p:nvSpPr>
          <p:cNvPr id="43012" name="Rectangle 3">
            <a:extLst>
              <a:ext uri="{FF2B5EF4-FFF2-40B4-BE49-F238E27FC236}">
                <a16:creationId xmlns:a16="http://schemas.microsoft.com/office/drawing/2014/main" id="{97CA28A0-B167-4C9E-B20C-6F154561E732}"/>
              </a:ext>
            </a:extLst>
          </p:cNvPr>
          <p:cNvSpPr>
            <a:spLocks noGrp="1" noChangeArrowheads="1"/>
          </p:cNvSpPr>
          <p:nvPr>
            <p:ph type="body" idx="1"/>
          </p:nvPr>
        </p:nvSpPr>
        <p:spPr>
          <a:xfrm>
            <a:off x="381000" y="1295400"/>
            <a:ext cx="8418513" cy="5105400"/>
          </a:xfrm>
          <a:noFill/>
        </p:spPr>
        <p:txBody>
          <a:bodyPr lIns="92075" tIns="46038" rIns="92075" bIns="46038"/>
          <a:lstStyle/>
          <a:p>
            <a:pPr eaLnBrk="1" hangingPunct="1">
              <a:lnSpc>
                <a:spcPct val="120000"/>
              </a:lnSpc>
            </a:pPr>
            <a:r>
              <a:rPr lang="en-US" altLang="en-US" sz="2000" dirty="0"/>
              <a:t>Data mining: Discovering interesting patterns and knowledge from massive amount of data</a:t>
            </a:r>
          </a:p>
          <a:p>
            <a:pPr eaLnBrk="1" hangingPunct="1">
              <a:lnSpc>
                <a:spcPct val="120000"/>
              </a:lnSpc>
            </a:pPr>
            <a:r>
              <a:rPr lang="en-US" altLang="en-US" sz="2000" dirty="0"/>
              <a:t>A natural evolution of database technology, in great demand, with wide applications</a:t>
            </a:r>
          </a:p>
          <a:p>
            <a:pPr eaLnBrk="1" hangingPunct="1">
              <a:lnSpc>
                <a:spcPct val="120000"/>
              </a:lnSpc>
            </a:pPr>
            <a:r>
              <a:rPr lang="en-US" altLang="en-US" sz="2000" dirty="0"/>
              <a:t>A KDD process includes data cleaning, data integration, data selection, transformation, data mining, pattern evaluation, and knowledge presentation</a:t>
            </a:r>
          </a:p>
          <a:p>
            <a:pPr eaLnBrk="1" hangingPunct="1">
              <a:lnSpc>
                <a:spcPct val="120000"/>
              </a:lnSpc>
            </a:pPr>
            <a:r>
              <a:rPr lang="en-US" altLang="en-US" sz="2000" dirty="0"/>
              <a:t>Mining can be performed in a variety of data</a:t>
            </a:r>
          </a:p>
          <a:p>
            <a:pPr eaLnBrk="1" hangingPunct="1">
              <a:lnSpc>
                <a:spcPct val="120000"/>
              </a:lnSpc>
            </a:pPr>
            <a:r>
              <a:rPr lang="en-US" altLang="en-US" sz="2000" dirty="0"/>
              <a:t>Data mining functionalities: characterization, discrimination, association, classification, clustering, outlier and trend analysis, etc.</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1B38BB96-7943-49FA-9D1F-41A1A8CFC2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7CB6B1B-ECC0-4E70-A99B-8A11AB694EB6}" type="slidenum">
              <a:rPr lang="en-US" altLang="en-US" sz="1400"/>
              <a:pPr eaLnBrk="1" hangingPunct="1"/>
              <a:t>3</a:t>
            </a:fld>
            <a:endParaRPr lang="en-US" altLang="en-US" sz="1400"/>
          </a:p>
        </p:txBody>
      </p:sp>
      <p:sp>
        <p:nvSpPr>
          <p:cNvPr id="5123" name="Rectangle 2">
            <a:extLst>
              <a:ext uri="{FF2B5EF4-FFF2-40B4-BE49-F238E27FC236}">
                <a16:creationId xmlns:a16="http://schemas.microsoft.com/office/drawing/2014/main" id="{43B6578F-501B-408F-ABDB-33354EF744D9}"/>
              </a:ext>
            </a:extLst>
          </p:cNvPr>
          <p:cNvSpPr>
            <a:spLocks noGrp="1" noChangeArrowheads="1"/>
          </p:cNvSpPr>
          <p:nvPr>
            <p:ph type="title"/>
          </p:nvPr>
        </p:nvSpPr>
        <p:spPr>
          <a:xfrm>
            <a:off x="533400" y="304800"/>
            <a:ext cx="8153400" cy="685800"/>
          </a:xfrm>
          <a:noFill/>
        </p:spPr>
        <p:txBody>
          <a:bodyPr lIns="92075" tIns="46038" rIns="92075" bIns="46038" anchor="ctr"/>
          <a:lstStyle/>
          <a:p>
            <a:pPr eaLnBrk="1" hangingPunct="1"/>
            <a:r>
              <a:rPr lang="en-US" altLang="en-US" sz="3200"/>
              <a:t>Why Data Mining? </a:t>
            </a:r>
          </a:p>
        </p:txBody>
      </p:sp>
      <p:sp>
        <p:nvSpPr>
          <p:cNvPr id="5124" name="Rectangle 3">
            <a:extLst>
              <a:ext uri="{FF2B5EF4-FFF2-40B4-BE49-F238E27FC236}">
                <a16:creationId xmlns:a16="http://schemas.microsoft.com/office/drawing/2014/main" id="{1CA8688F-9AE4-4F2C-BE9A-9C6345E1DBED}"/>
              </a:ext>
            </a:extLst>
          </p:cNvPr>
          <p:cNvSpPr>
            <a:spLocks noGrp="1" noChangeArrowheads="1"/>
          </p:cNvSpPr>
          <p:nvPr>
            <p:ph type="body" idx="1"/>
          </p:nvPr>
        </p:nvSpPr>
        <p:spPr>
          <a:xfrm>
            <a:off x="381000" y="1295400"/>
            <a:ext cx="8610600" cy="5105400"/>
          </a:xfrm>
          <a:noFill/>
        </p:spPr>
        <p:txBody>
          <a:bodyPr lIns="92075" tIns="46038" rIns="92075" bIns="46038"/>
          <a:lstStyle/>
          <a:p>
            <a:pPr eaLnBrk="1" hangingPunct="1">
              <a:lnSpc>
                <a:spcPct val="130000"/>
              </a:lnSpc>
            </a:pPr>
            <a:r>
              <a:rPr lang="en-US" altLang="en-US" sz="2000"/>
              <a:t>The Explosive Growth of Data: from terabytes to petabytes</a:t>
            </a:r>
          </a:p>
          <a:p>
            <a:pPr lvl="1" eaLnBrk="1" hangingPunct="1">
              <a:lnSpc>
                <a:spcPct val="130000"/>
              </a:lnSpc>
            </a:pPr>
            <a:r>
              <a:rPr lang="en-US" altLang="en-US" sz="2000"/>
              <a:t>Data collection and data availability</a:t>
            </a:r>
          </a:p>
          <a:p>
            <a:pPr lvl="2" eaLnBrk="1" hangingPunct="1">
              <a:lnSpc>
                <a:spcPct val="130000"/>
              </a:lnSpc>
            </a:pPr>
            <a:r>
              <a:rPr lang="en-US" altLang="en-US" sz="2000"/>
              <a:t>Automated data collection tools, database systems, Web, computerized society</a:t>
            </a:r>
          </a:p>
          <a:p>
            <a:pPr lvl="1" eaLnBrk="1" hangingPunct="1">
              <a:lnSpc>
                <a:spcPct val="130000"/>
              </a:lnSpc>
            </a:pPr>
            <a:r>
              <a:rPr lang="en-US" altLang="en-US" sz="2000"/>
              <a:t>Major sources of abundant data</a:t>
            </a:r>
          </a:p>
          <a:p>
            <a:pPr lvl="2" eaLnBrk="1" hangingPunct="1">
              <a:lnSpc>
                <a:spcPct val="130000"/>
              </a:lnSpc>
            </a:pPr>
            <a:r>
              <a:rPr lang="en-US" altLang="en-US" sz="2000"/>
              <a:t>Business: Web, e-commerce, transactions, stocks, … </a:t>
            </a:r>
          </a:p>
          <a:p>
            <a:pPr lvl="2" eaLnBrk="1" hangingPunct="1">
              <a:lnSpc>
                <a:spcPct val="130000"/>
              </a:lnSpc>
            </a:pPr>
            <a:r>
              <a:rPr lang="en-US" altLang="en-US" sz="2000"/>
              <a:t>Science: Remote sensing, bioinformatics, scientific simulation, … </a:t>
            </a:r>
          </a:p>
          <a:p>
            <a:pPr lvl="2" eaLnBrk="1" hangingPunct="1">
              <a:lnSpc>
                <a:spcPct val="130000"/>
              </a:lnSpc>
            </a:pPr>
            <a:r>
              <a:rPr lang="en-US" altLang="en-US" sz="2000"/>
              <a:t>Society and everyone: news, digital cameras, YouTube   </a:t>
            </a:r>
          </a:p>
          <a:p>
            <a:pPr eaLnBrk="1" hangingPunct="1">
              <a:lnSpc>
                <a:spcPct val="130000"/>
              </a:lnSpc>
            </a:pPr>
            <a:r>
              <a:rPr lang="en-US" altLang="en-US" sz="2000" u="sng"/>
              <a:t>We are drowning in data, but starving for knowledge!</a:t>
            </a:r>
            <a:r>
              <a:rPr lang="en-US" altLang="en-US" sz="2000"/>
              <a:t> </a:t>
            </a:r>
          </a:p>
          <a:p>
            <a:pPr eaLnBrk="1" hangingPunct="1">
              <a:lnSpc>
                <a:spcPct val="130000"/>
              </a:lnSpc>
            </a:pPr>
            <a:r>
              <a:rPr lang="en-US" altLang="en-US" sz="2000"/>
              <a:t>“Necessity is the mother of invention”</a:t>
            </a:r>
            <a:r>
              <a:rPr lang="en-US" altLang="en-US" sz="2000">
                <a:cs typeface="Tahoma" panose="020B0604030504040204" pitchFamily="34" charset="0"/>
              </a:rPr>
              <a:t>—</a:t>
            </a:r>
            <a:r>
              <a:rPr lang="en-US" altLang="en-US" sz="2000"/>
              <a:t>Data mining</a:t>
            </a:r>
            <a:r>
              <a:rPr lang="en-US" altLang="en-US" sz="2000">
                <a:cs typeface="Tahoma" panose="020B0604030504040204" pitchFamily="34" charset="0"/>
              </a:rPr>
              <a:t>—</a:t>
            </a:r>
            <a:r>
              <a:rPr lang="en-US" altLang="en-US" sz="2000"/>
              <a:t>Automated analysis of massive data sets</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29C4A8AB-6BAD-4BE1-AD69-1D9E6A5180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A1D52BD-EE6D-4082-93C9-9601AD600FD9}" type="slidenum">
              <a:rPr lang="en-US" altLang="en-US" sz="1400"/>
              <a:pPr eaLnBrk="1" hangingPunct="1"/>
              <a:t>4</a:t>
            </a:fld>
            <a:endParaRPr lang="en-US" altLang="en-US" sz="1400"/>
          </a:p>
        </p:txBody>
      </p:sp>
      <p:sp>
        <p:nvSpPr>
          <p:cNvPr id="8195" name="Rectangle 2">
            <a:extLst>
              <a:ext uri="{FF2B5EF4-FFF2-40B4-BE49-F238E27FC236}">
                <a16:creationId xmlns:a16="http://schemas.microsoft.com/office/drawing/2014/main" id="{0FECBD09-12AB-4D7A-BC84-2A8A3314E93D}"/>
              </a:ext>
            </a:extLst>
          </p:cNvPr>
          <p:cNvSpPr>
            <a:spLocks noGrp="1" noChangeArrowheads="1"/>
          </p:cNvSpPr>
          <p:nvPr>
            <p:ph type="title"/>
          </p:nvPr>
        </p:nvSpPr>
        <p:spPr>
          <a:xfrm>
            <a:off x="381000" y="228600"/>
            <a:ext cx="8382000" cy="838200"/>
          </a:xfrm>
        </p:spPr>
        <p:txBody>
          <a:bodyPr/>
          <a:lstStyle/>
          <a:p>
            <a:pPr eaLnBrk="1" hangingPunct="1"/>
            <a:r>
              <a:rPr lang="en-US" altLang="en-US"/>
              <a:t>Chapter 1.  Introduction</a:t>
            </a:r>
          </a:p>
        </p:txBody>
      </p:sp>
      <p:sp>
        <p:nvSpPr>
          <p:cNvPr id="8196" name="Rectangle 3">
            <a:extLst>
              <a:ext uri="{FF2B5EF4-FFF2-40B4-BE49-F238E27FC236}">
                <a16:creationId xmlns:a16="http://schemas.microsoft.com/office/drawing/2014/main" id="{36BC04E4-BD6B-4148-A14B-BD72FCC0CF05}"/>
              </a:ext>
            </a:extLst>
          </p:cNvPr>
          <p:cNvSpPr>
            <a:spLocks noGrp="1" noChangeArrowheads="1"/>
          </p:cNvSpPr>
          <p:nvPr>
            <p:ph type="body" idx="1"/>
          </p:nvPr>
        </p:nvSpPr>
        <p:spPr>
          <a:xfrm>
            <a:off x="381000" y="1295400"/>
            <a:ext cx="8229600" cy="5257800"/>
          </a:xfrm>
        </p:spPr>
        <p:txBody>
          <a:bodyPr/>
          <a:lstStyle/>
          <a:p>
            <a:pPr eaLnBrk="1" hangingPunct="1">
              <a:lnSpc>
                <a:spcPct val="150000"/>
              </a:lnSpc>
              <a:tabLst>
                <a:tab pos="6178550" algn="l"/>
              </a:tabLst>
            </a:pPr>
            <a:r>
              <a:rPr lang="en-US" altLang="en-US" sz="2000" dirty="0"/>
              <a:t>Why Data Mining?</a:t>
            </a:r>
          </a:p>
          <a:p>
            <a:pPr eaLnBrk="1" hangingPunct="1">
              <a:lnSpc>
                <a:spcPct val="150000"/>
              </a:lnSpc>
              <a:tabLst>
                <a:tab pos="6178550" algn="l"/>
              </a:tabLst>
            </a:pPr>
            <a:r>
              <a:rPr lang="en-US" altLang="en-US" sz="2000" dirty="0"/>
              <a:t>What Is Data Mining?</a:t>
            </a:r>
          </a:p>
          <a:p>
            <a:pPr eaLnBrk="1" hangingPunct="1">
              <a:lnSpc>
                <a:spcPct val="150000"/>
              </a:lnSpc>
              <a:tabLst>
                <a:tab pos="6178550" algn="l"/>
              </a:tabLst>
            </a:pPr>
            <a:r>
              <a:rPr lang="en-US" altLang="en-US" sz="2000" dirty="0"/>
              <a:t>A Multi-Dimensional View of Data Mining</a:t>
            </a:r>
          </a:p>
          <a:p>
            <a:pPr eaLnBrk="1" hangingPunct="1">
              <a:lnSpc>
                <a:spcPct val="150000"/>
              </a:lnSpc>
              <a:tabLst>
                <a:tab pos="6178550" algn="l"/>
              </a:tabLst>
            </a:pPr>
            <a:r>
              <a:rPr lang="en-US" altLang="en-US" sz="2000" dirty="0"/>
              <a:t>What Kind of Data Can Be Mined?</a:t>
            </a:r>
          </a:p>
          <a:p>
            <a:pPr eaLnBrk="1" hangingPunct="1">
              <a:lnSpc>
                <a:spcPct val="150000"/>
              </a:lnSpc>
              <a:tabLst>
                <a:tab pos="6178550" algn="l"/>
              </a:tabLst>
            </a:pPr>
            <a:r>
              <a:rPr lang="en-US" altLang="en-US" sz="2000" dirty="0"/>
              <a:t>What Kinds of Patterns Can Be Mined?</a:t>
            </a:r>
          </a:p>
          <a:p>
            <a:pPr eaLnBrk="1" hangingPunct="1">
              <a:lnSpc>
                <a:spcPct val="150000"/>
              </a:lnSpc>
              <a:tabLst>
                <a:tab pos="6178550" algn="l"/>
              </a:tabLst>
            </a:pPr>
            <a:r>
              <a:rPr lang="en-US" altLang="en-US" sz="2000" dirty="0"/>
              <a:t>What Technology Are Used?</a:t>
            </a:r>
          </a:p>
        </p:txBody>
      </p:sp>
      <p:sp>
        <p:nvSpPr>
          <p:cNvPr id="8197" name="AutoShape 4">
            <a:extLst>
              <a:ext uri="{FF2B5EF4-FFF2-40B4-BE49-F238E27FC236}">
                <a16:creationId xmlns:a16="http://schemas.microsoft.com/office/drawing/2014/main" id="{35915616-DC79-43E3-8F55-3D81E4246997}"/>
              </a:ext>
            </a:extLst>
          </p:cNvPr>
          <p:cNvSpPr>
            <a:spLocks noChangeArrowheads="1"/>
          </p:cNvSpPr>
          <p:nvPr/>
        </p:nvSpPr>
        <p:spPr bwMode="auto">
          <a:xfrm rot="9724325">
            <a:off x="3467100" y="1879600"/>
            <a:ext cx="3810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800080"/>
          </a:solidFill>
          <a:ln w="9525">
            <a:solidFill>
              <a:schemeClr val="tx1"/>
            </a:solidFill>
            <a:miter lim="800000"/>
            <a:headEnd/>
            <a:tailEnd/>
          </a:ln>
        </p:spPr>
        <p:txBody>
          <a:bodyPr wrap="none" anchor="ctr"/>
          <a:lstStyle/>
          <a:p>
            <a:endParaRPr lang="en-US"/>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3C617FC8-F170-42CB-9968-2C3BEA3C14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60B392A-EF3D-47A0-8A28-9CBA392F8C04}" type="slidenum">
              <a:rPr lang="en-US" altLang="en-US" sz="1400"/>
              <a:pPr eaLnBrk="1" hangingPunct="1"/>
              <a:t>5</a:t>
            </a:fld>
            <a:endParaRPr lang="en-US" altLang="en-US" sz="1400"/>
          </a:p>
        </p:txBody>
      </p:sp>
      <p:sp>
        <p:nvSpPr>
          <p:cNvPr id="9219" name="Rectangle 2">
            <a:extLst>
              <a:ext uri="{FF2B5EF4-FFF2-40B4-BE49-F238E27FC236}">
                <a16:creationId xmlns:a16="http://schemas.microsoft.com/office/drawing/2014/main" id="{1C55B174-E827-4F31-AF7F-0F7C78428928}"/>
              </a:ext>
            </a:extLst>
          </p:cNvPr>
          <p:cNvSpPr>
            <a:spLocks noGrp="1" noChangeArrowheads="1"/>
          </p:cNvSpPr>
          <p:nvPr>
            <p:ph type="title"/>
          </p:nvPr>
        </p:nvSpPr>
        <p:spPr>
          <a:xfrm>
            <a:off x="901700" y="300038"/>
            <a:ext cx="6794500" cy="619125"/>
          </a:xfrm>
          <a:noFill/>
        </p:spPr>
        <p:txBody>
          <a:bodyPr lIns="92075" tIns="46038" rIns="92075" bIns="46038" anchor="ctr"/>
          <a:lstStyle/>
          <a:p>
            <a:pPr eaLnBrk="1" hangingPunct="1"/>
            <a:r>
              <a:rPr lang="en-US" altLang="en-US" sz="3200"/>
              <a:t>What Is Data Mining?</a:t>
            </a:r>
          </a:p>
        </p:txBody>
      </p:sp>
      <p:sp>
        <p:nvSpPr>
          <p:cNvPr id="9220" name="Rectangle 3">
            <a:extLst>
              <a:ext uri="{FF2B5EF4-FFF2-40B4-BE49-F238E27FC236}">
                <a16:creationId xmlns:a16="http://schemas.microsoft.com/office/drawing/2014/main" id="{72EA63D1-0606-44D5-A64E-0164CC0D28EF}"/>
              </a:ext>
            </a:extLst>
          </p:cNvPr>
          <p:cNvSpPr>
            <a:spLocks noGrp="1" noChangeArrowheads="1"/>
          </p:cNvSpPr>
          <p:nvPr>
            <p:ph type="body" idx="1"/>
          </p:nvPr>
        </p:nvSpPr>
        <p:spPr>
          <a:xfrm>
            <a:off x="381000" y="1371600"/>
            <a:ext cx="8153400" cy="5105400"/>
          </a:xfrm>
          <a:noFill/>
        </p:spPr>
        <p:txBody>
          <a:bodyPr lIns="92075" tIns="46038" rIns="92075" bIns="46038"/>
          <a:lstStyle/>
          <a:p>
            <a:pPr eaLnBrk="1" hangingPunct="1">
              <a:lnSpc>
                <a:spcPct val="110000"/>
              </a:lnSpc>
            </a:pPr>
            <a:r>
              <a:rPr lang="en-US" altLang="en-US" sz="2400" dirty="0"/>
              <a:t>Data mining (knowledge discovery from data) </a:t>
            </a:r>
          </a:p>
          <a:p>
            <a:pPr lvl="1" eaLnBrk="1" hangingPunct="1">
              <a:lnSpc>
                <a:spcPct val="110000"/>
              </a:lnSpc>
            </a:pPr>
            <a:r>
              <a:rPr lang="en-US" altLang="en-US" sz="2000" dirty="0"/>
              <a:t>Extraction of interesting </a:t>
            </a:r>
            <a:r>
              <a:rPr lang="en-US" altLang="en-US" sz="1600" dirty="0"/>
              <a:t>(</a:t>
            </a:r>
            <a:r>
              <a:rPr lang="en-GB" altLang="en-US" sz="2000" u="sng" dirty="0"/>
              <a:t>non-trivial,</a:t>
            </a:r>
            <a:r>
              <a:rPr lang="en-GB" altLang="en-US" sz="2000" dirty="0"/>
              <a:t> </a:t>
            </a:r>
            <a:r>
              <a:rPr lang="en-GB" altLang="en-US" sz="2000" u="sng" dirty="0"/>
              <a:t>implicit</a:t>
            </a:r>
            <a:r>
              <a:rPr lang="en-GB" altLang="en-US" sz="2000" dirty="0"/>
              <a:t>, </a:t>
            </a:r>
            <a:r>
              <a:rPr lang="en-GB" altLang="en-US" sz="2000" u="sng" dirty="0"/>
              <a:t>previously unknown</a:t>
            </a:r>
            <a:r>
              <a:rPr lang="en-GB" altLang="en-US" sz="2000" dirty="0"/>
              <a:t> and </a:t>
            </a:r>
            <a:r>
              <a:rPr lang="en-GB" altLang="en-US" sz="2000" u="sng" dirty="0"/>
              <a:t>potentially useful)</a:t>
            </a:r>
            <a:r>
              <a:rPr lang="en-GB" altLang="en-US" sz="2800" dirty="0"/>
              <a:t> </a:t>
            </a:r>
            <a:r>
              <a:rPr lang="en-GB" altLang="en-US" sz="2000" dirty="0"/>
              <a:t>patterns or knowledge from huge amount of data</a:t>
            </a:r>
          </a:p>
          <a:p>
            <a:pPr eaLnBrk="1" hangingPunct="1">
              <a:lnSpc>
                <a:spcPct val="110000"/>
              </a:lnSpc>
            </a:pPr>
            <a:r>
              <a:rPr lang="en-US" altLang="en-US" sz="2400" dirty="0"/>
              <a:t>Alternative names</a:t>
            </a:r>
          </a:p>
          <a:p>
            <a:pPr lvl="1" eaLnBrk="1" hangingPunct="1">
              <a:lnSpc>
                <a:spcPct val="110000"/>
              </a:lnSpc>
            </a:pPr>
            <a:r>
              <a:rPr lang="en-US" altLang="en-US" sz="2000" dirty="0"/>
              <a:t>Knowledge discovery (mining) in databases (KDD), knowledge extraction, data/pattern analysis, data archeology, information harvesting, business intelligence, etc.</a:t>
            </a:r>
          </a:p>
          <a:p>
            <a:pPr eaLnBrk="1" hangingPunct="1">
              <a:lnSpc>
                <a:spcPct val="110000"/>
              </a:lnSpc>
            </a:pPr>
            <a:r>
              <a:rPr lang="en-US" altLang="en-US" sz="2400" dirty="0"/>
              <a:t>Watch out: Is everything “data mining”? </a:t>
            </a:r>
          </a:p>
          <a:p>
            <a:pPr lvl="1" eaLnBrk="1" hangingPunct="1">
              <a:lnSpc>
                <a:spcPct val="110000"/>
              </a:lnSpc>
            </a:pPr>
            <a:r>
              <a:rPr lang="en-US" altLang="en-US" sz="2000" dirty="0"/>
              <a:t>Simple search and query processing   </a:t>
            </a:r>
          </a:p>
          <a:p>
            <a:pPr lvl="1" eaLnBrk="1" hangingPunct="1">
              <a:lnSpc>
                <a:spcPct val="110000"/>
              </a:lnSpc>
            </a:pPr>
            <a:r>
              <a:rPr lang="en-US" altLang="en-US" sz="2000" dirty="0"/>
              <a:t>(Deductive) expert systems</a:t>
            </a:r>
          </a:p>
        </p:txBody>
      </p:sp>
      <p:graphicFrame>
        <p:nvGraphicFramePr>
          <p:cNvPr id="9221" name="Object 2048">
            <a:extLst>
              <a:ext uri="{FF2B5EF4-FFF2-40B4-BE49-F238E27FC236}">
                <a16:creationId xmlns:a16="http://schemas.microsoft.com/office/drawing/2014/main" id="{DA2452A9-97C6-49B8-A714-3BDE006BEC6C}"/>
              </a:ext>
            </a:extLst>
          </p:cNvPr>
          <p:cNvGraphicFramePr>
            <a:graphicFrameLocks noChangeAspect="1"/>
          </p:cNvGraphicFramePr>
          <p:nvPr/>
        </p:nvGraphicFramePr>
        <p:xfrm>
          <a:off x="7848600" y="0"/>
          <a:ext cx="1087438" cy="1295400"/>
        </p:xfrm>
        <a:graphic>
          <a:graphicData uri="http://schemas.openxmlformats.org/presentationml/2006/ole">
            <mc:AlternateContent xmlns:mc="http://schemas.openxmlformats.org/markup-compatibility/2006">
              <mc:Choice xmlns:v="urn:schemas-microsoft-com:vml" Requires="v">
                <p:oleObj spid="_x0000_s2050" name="Clip" r:id="rId4" imgW="1089050" imgH="1175004" progId="MS_ClipArt_Gallery.2">
                  <p:embed/>
                </p:oleObj>
              </mc:Choice>
              <mc:Fallback>
                <p:oleObj name="Clip" r:id="rId4" imgW="1089050" imgH="1175004" progId="MS_ClipArt_Gallery.2">
                  <p:embed/>
                  <p:pic>
                    <p:nvPicPr>
                      <p:cNvPr id="9221" name="Object 2048">
                        <a:extLst>
                          <a:ext uri="{FF2B5EF4-FFF2-40B4-BE49-F238E27FC236}">
                            <a16:creationId xmlns:a16="http://schemas.microsoft.com/office/drawing/2014/main" id="{DA2452A9-97C6-49B8-A714-3BDE006BEC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0"/>
                        <a:ext cx="108743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049">
            <a:extLst>
              <a:ext uri="{FF2B5EF4-FFF2-40B4-BE49-F238E27FC236}">
                <a16:creationId xmlns:a16="http://schemas.microsoft.com/office/drawing/2014/main" id="{A08E4ADE-62E3-49CB-837B-5B0AE577EFAD}"/>
              </a:ext>
            </a:extLst>
          </p:cNvPr>
          <p:cNvGraphicFramePr>
            <a:graphicFrameLocks noChangeAspect="1"/>
          </p:cNvGraphicFramePr>
          <p:nvPr/>
        </p:nvGraphicFramePr>
        <p:xfrm>
          <a:off x="7239000" y="5105400"/>
          <a:ext cx="1905000" cy="1397000"/>
        </p:xfrm>
        <a:graphic>
          <a:graphicData uri="http://schemas.openxmlformats.org/presentationml/2006/ole">
            <mc:AlternateContent xmlns:mc="http://schemas.openxmlformats.org/markup-compatibility/2006">
              <mc:Choice xmlns:v="urn:schemas-microsoft-com:vml" Requires="v">
                <p:oleObj spid="_x0000_s2051" name="Clip" r:id="rId6" imgW="4582562" imgH="3358836" progId="MS_ClipArt_Gallery.2">
                  <p:embed/>
                </p:oleObj>
              </mc:Choice>
              <mc:Fallback>
                <p:oleObj name="Clip" r:id="rId6" imgW="4582562" imgH="3358836" progId="MS_ClipArt_Gallery.2">
                  <p:embed/>
                  <p:pic>
                    <p:nvPicPr>
                      <p:cNvPr id="9222" name="Object 2049">
                        <a:extLst>
                          <a:ext uri="{FF2B5EF4-FFF2-40B4-BE49-F238E27FC236}">
                            <a16:creationId xmlns:a16="http://schemas.microsoft.com/office/drawing/2014/main" id="{A08E4ADE-62E3-49CB-837B-5B0AE577EF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5105400"/>
                        <a:ext cx="19050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657D9FDA-A2A6-437A-B0C7-76E6389279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69BF06D-2730-4F28-9C9B-40908423BA0C}" type="slidenum">
              <a:rPr lang="en-US" altLang="en-US" sz="1400"/>
              <a:pPr eaLnBrk="1" hangingPunct="1"/>
              <a:t>6</a:t>
            </a:fld>
            <a:endParaRPr lang="en-US" altLang="en-US" sz="1400"/>
          </a:p>
        </p:txBody>
      </p:sp>
      <p:sp>
        <p:nvSpPr>
          <p:cNvPr id="10243" name="Rectangle 2050">
            <a:extLst>
              <a:ext uri="{FF2B5EF4-FFF2-40B4-BE49-F238E27FC236}">
                <a16:creationId xmlns:a16="http://schemas.microsoft.com/office/drawing/2014/main" id="{4839064E-28CE-429E-8FE6-4A03595FD14F}"/>
              </a:ext>
            </a:extLst>
          </p:cNvPr>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Knowledge Discovery (KDD) Process</a:t>
            </a:r>
            <a:endParaRPr lang="en-US" altLang="en-US" sz="3200" b="0"/>
          </a:p>
        </p:txBody>
      </p:sp>
      <p:sp>
        <p:nvSpPr>
          <p:cNvPr id="10244" name="Rectangle 2051">
            <a:extLst>
              <a:ext uri="{FF2B5EF4-FFF2-40B4-BE49-F238E27FC236}">
                <a16:creationId xmlns:a16="http://schemas.microsoft.com/office/drawing/2014/main" id="{EF736171-6719-4E82-925A-BD20AE93A697}"/>
              </a:ext>
            </a:extLst>
          </p:cNvPr>
          <p:cNvSpPr>
            <a:spLocks noGrp="1" noChangeArrowheads="1"/>
          </p:cNvSpPr>
          <p:nvPr>
            <p:ph type="body" idx="1"/>
          </p:nvPr>
        </p:nvSpPr>
        <p:spPr>
          <a:xfrm>
            <a:off x="152400" y="1295400"/>
            <a:ext cx="4419600" cy="1752600"/>
          </a:xfrm>
          <a:noFill/>
        </p:spPr>
        <p:txBody>
          <a:bodyPr lIns="92075" tIns="46038" rIns="92075" bIns="46038"/>
          <a:lstStyle/>
          <a:p>
            <a:pPr eaLnBrk="1" hangingPunct="1">
              <a:lnSpc>
                <a:spcPct val="90000"/>
              </a:lnSpc>
            </a:pPr>
            <a:r>
              <a:rPr lang="en-US" altLang="en-US" sz="2000"/>
              <a:t>This is a view from typical database systems and data warehousing communities</a:t>
            </a:r>
          </a:p>
          <a:p>
            <a:pPr eaLnBrk="1" hangingPunct="1">
              <a:lnSpc>
                <a:spcPct val="90000"/>
              </a:lnSpc>
            </a:pPr>
            <a:r>
              <a:rPr lang="en-US" altLang="en-US" sz="2000"/>
              <a:t>Data mining plays an essential role in the knowledge discovery process</a:t>
            </a:r>
            <a:endParaRPr lang="en-US" altLang="en-US" sz="2000" b="1"/>
          </a:p>
        </p:txBody>
      </p:sp>
      <p:sp>
        <p:nvSpPr>
          <p:cNvPr id="10245" name="Line 2052">
            <a:extLst>
              <a:ext uri="{FF2B5EF4-FFF2-40B4-BE49-F238E27FC236}">
                <a16:creationId xmlns:a16="http://schemas.microsoft.com/office/drawing/2014/main" id="{92205629-FBA8-452D-97C2-C6F5424E3F05}"/>
              </a:ext>
            </a:extLst>
          </p:cNvPr>
          <p:cNvSpPr>
            <a:spLocks noChangeShapeType="1"/>
          </p:cNvSpPr>
          <p:nvPr/>
        </p:nvSpPr>
        <p:spPr bwMode="auto">
          <a:xfrm flipV="1">
            <a:off x="1219200" y="51054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6" name="Line 2053">
            <a:extLst>
              <a:ext uri="{FF2B5EF4-FFF2-40B4-BE49-F238E27FC236}">
                <a16:creationId xmlns:a16="http://schemas.microsoft.com/office/drawing/2014/main" id="{B3460AF7-6D5E-437F-8E81-349001C01ADB}"/>
              </a:ext>
            </a:extLst>
          </p:cNvPr>
          <p:cNvSpPr>
            <a:spLocks noChangeShapeType="1"/>
          </p:cNvSpPr>
          <p:nvPr/>
        </p:nvSpPr>
        <p:spPr bwMode="auto">
          <a:xfrm flipV="1">
            <a:off x="6781800" y="16002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7" name="Line 2054">
            <a:extLst>
              <a:ext uri="{FF2B5EF4-FFF2-40B4-BE49-F238E27FC236}">
                <a16:creationId xmlns:a16="http://schemas.microsoft.com/office/drawing/2014/main" id="{2F2B33E5-04D5-40DB-9EBE-F3AC500CA4DB}"/>
              </a:ext>
            </a:extLst>
          </p:cNvPr>
          <p:cNvSpPr>
            <a:spLocks noChangeShapeType="1"/>
          </p:cNvSpPr>
          <p:nvPr/>
        </p:nvSpPr>
        <p:spPr bwMode="auto">
          <a:xfrm flipV="1">
            <a:off x="5105400" y="26670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8" name="Line 2055">
            <a:extLst>
              <a:ext uri="{FF2B5EF4-FFF2-40B4-BE49-F238E27FC236}">
                <a16:creationId xmlns:a16="http://schemas.microsoft.com/office/drawing/2014/main" id="{9EE90153-85AF-47DB-9CD1-1C03C99EA2A8}"/>
              </a:ext>
            </a:extLst>
          </p:cNvPr>
          <p:cNvSpPr>
            <a:spLocks noChangeShapeType="1"/>
          </p:cNvSpPr>
          <p:nvPr/>
        </p:nvSpPr>
        <p:spPr bwMode="auto">
          <a:xfrm flipV="1">
            <a:off x="3276600" y="37338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Oval 2056">
            <a:extLst>
              <a:ext uri="{FF2B5EF4-FFF2-40B4-BE49-F238E27FC236}">
                <a16:creationId xmlns:a16="http://schemas.microsoft.com/office/drawing/2014/main" id="{505A18FA-32DC-4DC7-86E7-8E9727DC20E4}"/>
              </a:ext>
            </a:extLst>
          </p:cNvPr>
          <p:cNvSpPr>
            <a:spLocks noChangeArrowheads="1"/>
          </p:cNvSpPr>
          <p:nvPr/>
        </p:nvSpPr>
        <p:spPr bwMode="auto">
          <a:xfrm>
            <a:off x="228600" y="5562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0" name="Rectangle 2057">
            <a:extLst>
              <a:ext uri="{FF2B5EF4-FFF2-40B4-BE49-F238E27FC236}">
                <a16:creationId xmlns:a16="http://schemas.microsoft.com/office/drawing/2014/main" id="{E275F685-9A77-4FE8-A394-9B530B982248}"/>
              </a:ext>
            </a:extLst>
          </p:cNvPr>
          <p:cNvSpPr>
            <a:spLocks noChangeArrowheads="1"/>
          </p:cNvSpPr>
          <p:nvPr/>
        </p:nvSpPr>
        <p:spPr bwMode="auto">
          <a:xfrm>
            <a:off x="228600" y="5638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1" name="Oval 2058">
            <a:extLst>
              <a:ext uri="{FF2B5EF4-FFF2-40B4-BE49-F238E27FC236}">
                <a16:creationId xmlns:a16="http://schemas.microsoft.com/office/drawing/2014/main" id="{3E11F581-329D-435F-9AAD-E118B4F0D512}"/>
              </a:ext>
            </a:extLst>
          </p:cNvPr>
          <p:cNvSpPr>
            <a:spLocks noChangeArrowheads="1"/>
          </p:cNvSpPr>
          <p:nvPr/>
        </p:nvSpPr>
        <p:spPr bwMode="auto">
          <a:xfrm>
            <a:off x="228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2" name="Oval 2059">
            <a:extLst>
              <a:ext uri="{FF2B5EF4-FFF2-40B4-BE49-F238E27FC236}">
                <a16:creationId xmlns:a16="http://schemas.microsoft.com/office/drawing/2014/main" id="{E65D240D-4230-446C-8AB2-5188F2D2A2FB}"/>
              </a:ext>
            </a:extLst>
          </p:cNvPr>
          <p:cNvSpPr>
            <a:spLocks noChangeArrowheads="1"/>
          </p:cNvSpPr>
          <p:nvPr/>
        </p:nvSpPr>
        <p:spPr bwMode="auto">
          <a:xfrm>
            <a:off x="609600" y="5943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3" name="Rectangle 2060">
            <a:extLst>
              <a:ext uri="{FF2B5EF4-FFF2-40B4-BE49-F238E27FC236}">
                <a16:creationId xmlns:a16="http://schemas.microsoft.com/office/drawing/2014/main" id="{EA8DD1D0-C919-422F-9488-B63730FEA742}"/>
              </a:ext>
            </a:extLst>
          </p:cNvPr>
          <p:cNvSpPr>
            <a:spLocks noChangeArrowheads="1"/>
          </p:cNvSpPr>
          <p:nvPr/>
        </p:nvSpPr>
        <p:spPr bwMode="auto">
          <a:xfrm>
            <a:off x="609600" y="60198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4" name="Oval 2061">
            <a:extLst>
              <a:ext uri="{FF2B5EF4-FFF2-40B4-BE49-F238E27FC236}">
                <a16:creationId xmlns:a16="http://schemas.microsoft.com/office/drawing/2014/main" id="{4CCD6363-9C46-4C33-BC2E-D7FEF1FE4AD4}"/>
              </a:ext>
            </a:extLst>
          </p:cNvPr>
          <p:cNvSpPr>
            <a:spLocks noChangeArrowheads="1"/>
          </p:cNvSpPr>
          <p:nvPr/>
        </p:nvSpPr>
        <p:spPr bwMode="auto">
          <a:xfrm>
            <a:off x="609600" y="63246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5" name="Oval 2062">
            <a:extLst>
              <a:ext uri="{FF2B5EF4-FFF2-40B4-BE49-F238E27FC236}">
                <a16:creationId xmlns:a16="http://schemas.microsoft.com/office/drawing/2014/main" id="{A2480CB2-D75E-48C6-968F-CE9B0EDB1072}"/>
              </a:ext>
            </a:extLst>
          </p:cNvPr>
          <p:cNvSpPr>
            <a:spLocks noChangeArrowheads="1"/>
          </p:cNvSpPr>
          <p:nvPr/>
        </p:nvSpPr>
        <p:spPr bwMode="auto">
          <a:xfrm>
            <a:off x="1295400" y="5715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6" name="Rectangle 2063">
            <a:extLst>
              <a:ext uri="{FF2B5EF4-FFF2-40B4-BE49-F238E27FC236}">
                <a16:creationId xmlns:a16="http://schemas.microsoft.com/office/drawing/2014/main" id="{BDB2E460-711A-4B21-81B1-F4711130B7E0}"/>
              </a:ext>
            </a:extLst>
          </p:cNvPr>
          <p:cNvSpPr>
            <a:spLocks noChangeArrowheads="1"/>
          </p:cNvSpPr>
          <p:nvPr/>
        </p:nvSpPr>
        <p:spPr bwMode="auto">
          <a:xfrm>
            <a:off x="1295400" y="5791200"/>
            <a:ext cx="685800" cy="406400"/>
          </a:xfrm>
          <a:prstGeom prst="rect">
            <a:avLst/>
          </a:prstGeom>
          <a:solidFill>
            <a:srgbClr val="00CC66"/>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7" name="Oval 2064">
            <a:extLst>
              <a:ext uri="{FF2B5EF4-FFF2-40B4-BE49-F238E27FC236}">
                <a16:creationId xmlns:a16="http://schemas.microsoft.com/office/drawing/2014/main" id="{74876B5D-CB25-496B-AEC0-54F54219E4D9}"/>
              </a:ext>
            </a:extLst>
          </p:cNvPr>
          <p:cNvSpPr>
            <a:spLocks noChangeArrowheads="1"/>
          </p:cNvSpPr>
          <p:nvPr/>
        </p:nvSpPr>
        <p:spPr bwMode="auto">
          <a:xfrm>
            <a:off x="1295400" y="6096000"/>
            <a:ext cx="685800" cy="152400"/>
          </a:xfrm>
          <a:prstGeom prst="ellipse">
            <a:avLst/>
          </a:prstGeom>
          <a:solidFill>
            <a:srgbClr val="00CC66"/>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58" name="Text Box 2065">
            <a:extLst>
              <a:ext uri="{FF2B5EF4-FFF2-40B4-BE49-F238E27FC236}">
                <a16:creationId xmlns:a16="http://schemas.microsoft.com/office/drawing/2014/main" id="{6FC2BE63-9809-4A90-9906-7656025FFE7E}"/>
              </a:ext>
            </a:extLst>
          </p:cNvPr>
          <p:cNvSpPr txBox="1">
            <a:spLocks noChangeArrowheads="1"/>
          </p:cNvSpPr>
          <p:nvPr/>
        </p:nvSpPr>
        <p:spPr bwMode="auto">
          <a:xfrm>
            <a:off x="304800" y="4876800"/>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latin typeface="Times New Roman" panose="02020603050405020304" pitchFamily="18" charset="0"/>
              </a:rPr>
              <a:t>Data Cleaning</a:t>
            </a:r>
            <a:endParaRPr lang="en-US" altLang="en-US" sz="1800">
              <a:latin typeface="Times New Roman" panose="02020603050405020304" pitchFamily="18" charset="0"/>
            </a:endParaRPr>
          </a:p>
        </p:txBody>
      </p:sp>
      <p:sp>
        <p:nvSpPr>
          <p:cNvPr id="10259" name="Text Box 2066">
            <a:extLst>
              <a:ext uri="{FF2B5EF4-FFF2-40B4-BE49-F238E27FC236}">
                <a16:creationId xmlns:a16="http://schemas.microsoft.com/office/drawing/2014/main" id="{7CDC664B-C037-46F9-884D-4F226C87DC01}"/>
              </a:ext>
            </a:extLst>
          </p:cNvPr>
          <p:cNvSpPr txBox="1">
            <a:spLocks noChangeArrowheads="1"/>
          </p:cNvSpPr>
          <p:nvPr/>
        </p:nvSpPr>
        <p:spPr bwMode="auto">
          <a:xfrm>
            <a:off x="1600200" y="5410200"/>
            <a:ext cx="1995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latin typeface="Times New Roman" panose="02020603050405020304" pitchFamily="18" charset="0"/>
              </a:rPr>
              <a:t>Data Integration</a:t>
            </a:r>
            <a:endParaRPr lang="en-US" altLang="en-US" sz="1800">
              <a:latin typeface="Times New Roman" panose="02020603050405020304" pitchFamily="18" charset="0"/>
            </a:endParaRPr>
          </a:p>
        </p:txBody>
      </p:sp>
      <p:sp>
        <p:nvSpPr>
          <p:cNvPr id="10260" name="Text Box 2067">
            <a:extLst>
              <a:ext uri="{FF2B5EF4-FFF2-40B4-BE49-F238E27FC236}">
                <a16:creationId xmlns:a16="http://schemas.microsoft.com/office/drawing/2014/main" id="{22DB881D-C98D-400E-B42F-375576E128B6}"/>
              </a:ext>
            </a:extLst>
          </p:cNvPr>
          <p:cNvSpPr txBox="1">
            <a:spLocks noChangeArrowheads="1"/>
          </p:cNvSpPr>
          <p:nvPr/>
        </p:nvSpPr>
        <p:spPr bwMode="auto">
          <a:xfrm>
            <a:off x="1371600" y="6248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solidFill>
                  <a:srgbClr val="000099"/>
                </a:solidFill>
                <a:latin typeface="Times New Roman" panose="02020603050405020304" pitchFamily="18" charset="0"/>
              </a:rPr>
              <a:t>Databases</a:t>
            </a:r>
          </a:p>
        </p:txBody>
      </p:sp>
      <p:sp>
        <p:nvSpPr>
          <p:cNvPr id="10261" name="Text Box 2068">
            <a:extLst>
              <a:ext uri="{FF2B5EF4-FFF2-40B4-BE49-F238E27FC236}">
                <a16:creationId xmlns:a16="http://schemas.microsoft.com/office/drawing/2014/main" id="{14BF20F7-3626-479A-A49F-0C60699073AA}"/>
              </a:ext>
            </a:extLst>
          </p:cNvPr>
          <p:cNvSpPr txBox="1">
            <a:spLocks noChangeArrowheads="1"/>
          </p:cNvSpPr>
          <p:nvPr/>
        </p:nvSpPr>
        <p:spPr bwMode="auto">
          <a:xfrm>
            <a:off x="1066800" y="411480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solidFill>
                  <a:srgbClr val="000099"/>
                </a:solidFill>
                <a:latin typeface="Times New Roman" panose="02020603050405020304" pitchFamily="18" charset="0"/>
              </a:rPr>
              <a:t>Data Warehouse</a:t>
            </a:r>
          </a:p>
        </p:txBody>
      </p:sp>
      <p:sp>
        <p:nvSpPr>
          <p:cNvPr id="10262" name="Rectangle 2069">
            <a:extLst>
              <a:ext uri="{FF2B5EF4-FFF2-40B4-BE49-F238E27FC236}">
                <a16:creationId xmlns:a16="http://schemas.microsoft.com/office/drawing/2014/main" id="{C9CFA3CA-BAE0-4A28-94C0-BA24772869F2}"/>
              </a:ext>
            </a:extLst>
          </p:cNvPr>
          <p:cNvSpPr>
            <a:spLocks noChangeArrowheads="1"/>
          </p:cNvSpPr>
          <p:nvPr/>
        </p:nvSpPr>
        <p:spPr bwMode="auto">
          <a:xfrm>
            <a:off x="2362200" y="4572000"/>
            <a:ext cx="685800" cy="685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3" name="Rectangle 2070">
            <a:extLst>
              <a:ext uri="{FF2B5EF4-FFF2-40B4-BE49-F238E27FC236}">
                <a16:creationId xmlns:a16="http://schemas.microsoft.com/office/drawing/2014/main" id="{7E6573F8-4800-4906-A863-588F7B60474D}"/>
              </a:ext>
            </a:extLst>
          </p:cNvPr>
          <p:cNvSpPr>
            <a:spLocks noChangeArrowheads="1"/>
          </p:cNvSpPr>
          <p:nvPr/>
        </p:nvSpPr>
        <p:spPr bwMode="auto">
          <a:xfrm>
            <a:off x="4419600" y="3429000"/>
            <a:ext cx="457200" cy="4572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4" name="Rectangle 2071">
            <a:extLst>
              <a:ext uri="{FF2B5EF4-FFF2-40B4-BE49-F238E27FC236}">
                <a16:creationId xmlns:a16="http://schemas.microsoft.com/office/drawing/2014/main" id="{33BCEEF6-0389-4AE8-B62F-BBCD9AAEC7A1}"/>
              </a:ext>
            </a:extLst>
          </p:cNvPr>
          <p:cNvSpPr>
            <a:spLocks noChangeArrowheads="1"/>
          </p:cNvSpPr>
          <p:nvPr/>
        </p:nvSpPr>
        <p:spPr bwMode="auto">
          <a:xfrm>
            <a:off x="6477000" y="1981200"/>
            <a:ext cx="76200" cy="609600"/>
          </a:xfrm>
          <a:prstGeom prst="rect">
            <a:avLst/>
          </a:prstGeom>
          <a:solidFill>
            <a:schemeClr val="hlink"/>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5" name="Rectangle 2072">
            <a:extLst>
              <a:ext uri="{FF2B5EF4-FFF2-40B4-BE49-F238E27FC236}">
                <a16:creationId xmlns:a16="http://schemas.microsoft.com/office/drawing/2014/main" id="{AFBF63E1-2070-4688-9625-24CF08CB8F93}"/>
              </a:ext>
            </a:extLst>
          </p:cNvPr>
          <p:cNvSpPr>
            <a:spLocks noChangeArrowheads="1"/>
          </p:cNvSpPr>
          <p:nvPr/>
        </p:nvSpPr>
        <p:spPr bwMode="auto">
          <a:xfrm>
            <a:off x="6553200" y="2209800"/>
            <a:ext cx="76200" cy="381000"/>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6" name="Rectangle 2073">
            <a:extLst>
              <a:ext uri="{FF2B5EF4-FFF2-40B4-BE49-F238E27FC236}">
                <a16:creationId xmlns:a16="http://schemas.microsoft.com/office/drawing/2014/main" id="{6CD0FAE6-4D91-4577-93C0-4A1E466BF81B}"/>
              </a:ext>
            </a:extLst>
          </p:cNvPr>
          <p:cNvSpPr>
            <a:spLocks noChangeArrowheads="1"/>
          </p:cNvSpPr>
          <p:nvPr/>
        </p:nvSpPr>
        <p:spPr bwMode="auto">
          <a:xfrm>
            <a:off x="6400800" y="2133600"/>
            <a:ext cx="76200" cy="457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7" name="Rectangle 2074">
            <a:extLst>
              <a:ext uri="{FF2B5EF4-FFF2-40B4-BE49-F238E27FC236}">
                <a16:creationId xmlns:a16="http://schemas.microsoft.com/office/drawing/2014/main" id="{F17C0623-CFB6-4BCE-BA27-744FEE395140}"/>
              </a:ext>
            </a:extLst>
          </p:cNvPr>
          <p:cNvSpPr>
            <a:spLocks noChangeArrowheads="1"/>
          </p:cNvSpPr>
          <p:nvPr/>
        </p:nvSpPr>
        <p:spPr bwMode="auto">
          <a:xfrm>
            <a:off x="6629400" y="2362200"/>
            <a:ext cx="76200" cy="228600"/>
          </a:xfrm>
          <a:prstGeom prst="rect">
            <a:avLst/>
          </a:prstGeom>
          <a:solidFill>
            <a:schemeClr val="tx1"/>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8" name="Rectangle 2075">
            <a:extLst>
              <a:ext uri="{FF2B5EF4-FFF2-40B4-BE49-F238E27FC236}">
                <a16:creationId xmlns:a16="http://schemas.microsoft.com/office/drawing/2014/main" id="{7B3E64DA-0B55-4DA5-BA30-D97318448C4C}"/>
              </a:ext>
            </a:extLst>
          </p:cNvPr>
          <p:cNvSpPr>
            <a:spLocks noChangeArrowheads="1"/>
          </p:cNvSpPr>
          <p:nvPr/>
        </p:nvSpPr>
        <p:spPr bwMode="auto">
          <a:xfrm>
            <a:off x="6172200" y="2590800"/>
            <a:ext cx="685800" cy="76200"/>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69" name="Rectangle 2076">
            <a:extLst>
              <a:ext uri="{FF2B5EF4-FFF2-40B4-BE49-F238E27FC236}">
                <a16:creationId xmlns:a16="http://schemas.microsoft.com/office/drawing/2014/main" id="{7C72072A-F10B-414B-99A1-507A0A4E82DD}"/>
              </a:ext>
            </a:extLst>
          </p:cNvPr>
          <p:cNvSpPr>
            <a:spLocks noChangeArrowheads="1"/>
          </p:cNvSpPr>
          <p:nvPr/>
        </p:nvSpPr>
        <p:spPr bwMode="auto">
          <a:xfrm>
            <a:off x="6248400" y="2362200"/>
            <a:ext cx="152400" cy="228600"/>
          </a:xfrm>
          <a:prstGeom prst="rect">
            <a:avLst/>
          </a:prstGeom>
          <a:solidFill>
            <a:srgbClr val="FF99FF"/>
          </a:solidFill>
          <a:ln w="12700">
            <a:solidFill>
              <a:schemeClr val="tx1"/>
            </a:solidFill>
            <a:miter lim="800000"/>
            <a:headEnd type="none" w="sm" len="sm"/>
            <a:tailEnd type="none" w="sm" len="sm"/>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0270" name="WordArt 2077">
            <a:extLst>
              <a:ext uri="{FF2B5EF4-FFF2-40B4-BE49-F238E27FC236}">
                <a16:creationId xmlns:a16="http://schemas.microsoft.com/office/drawing/2014/main" id="{573CB00A-7348-476C-8E1F-9D0E4B6A2817}"/>
              </a:ext>
            </a:extLst>
          </p:cNvPr>
          <p:cNvSpPr>
            <a:spLocks noChangeArrowheads="1" noChangeShapeType="1" noTextEdit="1"/>
          </p:cNvSpPr>
          <p:nvPr/>
        </p:nvSpPr>
        <p:spPr bwMode="auto">
          <a:xfrm>
            <a:off x="7086600" y="990600"/>
            <a:ext cx="1743075" cy="612775"/>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a:ln w="9525">
                  <a:round/>
                  <a:headEnd/>
                  <a:tailEnd/>
                </a:ln>
                <a:gradFill rotWithShape="1">
                  <a:gsLst>
                    <a:gs pos="0">
                      <a:srgbClr val="FFE701"/>
                    </a:gs>
                    <a:gs pos="100000">
                      <a:srgbClr val="FE3E02"/>
                    </a:gs>
                  </a:gsLst>
                  <a:lin ang="5400000" scaled="1"/>
                </a:gradFill>
                <a:latin typeface="Impact" panose="020B0806030902050204" pitchFamily="34" charset="0"/>
              </a:rPr>
              <a:t>Knowledge</a:t>
            </a:r>
          </a:p>
        </p:txBody>
      </p:sp>
      <p:sp>
        <p:nvSpPr>
          <p:cNvPr id="10271" name="Text Box 2078">
            <a:extLst>
              <a:ext uri="{FF2B5EF4-FFF2-40B4-BE49-F238E27FC236}">
                <a16:creationId xmlns:a16="http://schemas.microsoft.com/office/drawing/2014/main" id="{7510E390-9043-4B13-A855-6D76248092B7}"/>
              </a:ext>
            </a:extLst>
          </p:cNvPr>
          <p:cNvSpPr txBox="1">
            <a:spLocks noChangeArrowheads="1"/>
          </p:cNvSpPr>
          <p:nvPr/>
        </p:nvSpPr>
        <p:spPr bwMode="auto">
          <a:xfrm>
            <a:off x="2514600" y="3276600"/>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solidFill>
                  <a:srgbClr val="000099"/>
                </a:solidFill>
                <a:latin typeface="Times New Roman" panose="02020603050405020304" pitchFamily="18" charset="0"/>
              </a:rPr>
              <a:t>Task-relevant Data</a:t>
            </a:r>
          </a:p>
        </p:txBody>
      </p:sp>
      <p:sp>
        <p:nvSpPr>
          <p:cNvPr id="10272" name="Text Box 2079">
            <a:extLst>
              <a:ext uri="{FF2B5EF4-FFF2-40B4-BE49-F238E27FC236}">
                <a16:creationId xmlns:a16="http://schemas.microsoft.com/office/drawing/2014/main" id="{004647AD-5594-494C-B3BD-9EEEE3BBAFF0}"/>
              </a:ext>
            </a:extLst>
          </p:cNvPr>
          <p:cNvSpPr txBox="1">
            <a:spLocks noChangeArrowheads="1"/>
          </p:cNvSpPr>
          <p:nvPr/>
        </p:nvSpPr>
        <p:spPr bwMode="auto">
          <a:xfrm>
            <a:off x="3641725" y="405288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latin typeface="Times New Roman" panose="02020603050405020304" pitchFamily="18" charset="0"/>
              </a:rPr>
              <a:t>Selection</a:t>
            </a:r>
          </a:p>
        </p:txBody>
      </p:sp>
      <p:sp>
        <p:nvSpPr>
          <p:cNvPr id="10273" name="Text Box 2080">
            <a:extLst>
              <a:ext uri="{FF2B5EF4-FFF2-40B4-BE49-F238E27FC236}">
                <a16:creationId xmlns:a16="http://schemas.microsoft.com/office/drawing/2014/main" id="{E41A8FB6-ADC2-43CD-BA30-48B0D61C7717}"/>
              </a:ext>
            </a:extLst>
          </p:cNvPr>
          <p:cNvSpPr txBox="1">
            <a:spLocks noChangeArrowheads="1"/>
          </p:cNvSpPr>
          <p:nvPr/>
        </p:nvSpPr>
        <p:spPr bwMode="auto">
          <a:xfrm>
            <a:off x="4267200" y="2590800"/>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solidFill>
                  <a:schemeClr val="hlink"/>
                </a:solidFill>
                <a:latin typeface="Times New Roman" panose="02020603050405020304" pitchFamily="18" charset="0"/>
              </a:rPr>
              <a:t>Data Mining</a:t>
            </a:r>
          </a:p>
        </p:txBody>
      </p:sp>
      <p:sp>
        <p:nvSpPr>
          <p:cNvPr id="10274" name="Text Box 2081">
            <a:extLst>
              <a:ext uri="{FF2B5EF4-FFF2-40B4-BE49-F238E27FC236}">
                <a16:creationId xmlns:a16="http://schemas.microsoft.com/office/drawing/2014/main" id="{C8D48972-E192-432B-897E-9CAF87AC201E}"/>
              </a:ext>
            </a:extLst>
          </p:cNvPr>
          <p:cNvSpPr txBox="1">
            <a:spLocks noChangeArrowheads="1"/>
          </p:cNvSpPr>
          <p:nvPr/>
        </p:nvSpPr>
        <p:spPr bwMode="auto">
          <a:xfrm>
            <a:off x="5257800" y="1676400"/>
            <a:ext cx="224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2000" b="1">
                <a:latin typeface="Times New Roman" panose="02020603050405020304" pitchFamily="18" charset="0"/>
              </a:rPr>
              <a:t>Pattern Evaluation</a:t>
            </a:r>
          </a:p>
        </p:txBody>
      </p:sp>
      <p:sp>
        <p:nvSpPr>
          <p:cNvPr id="10275" name="Line 2082">
            <a:extLst>
              <a:ext uri="{FF2B5EF4-FFF2-40B4-BE49-F238E27FC236}">
                <a16:creationId xmlns:a16="http://schemas.microsoft.com/office/drawing/2014/main" id="{B9283953-374A-49AB-8060-AFE69A9EA665}"/>
              </a:ext>
            </a:extLst>
          </p:cNvPr>
          <p:cNvSpPr>
            <a:spLocks noChangeShapeType="1"/>
          </p:cNvSpPr>
          <p:nvPr/>
        </p:nvSpPr>
        <p:spPr bwMode="auto">
          <a:xfrm>
            <a:off x="5638800" y="312420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2083">
            <a:extLst>
              <a:ext uri="{FF2B5EF4-FFF2-40B4-BE49-F238E27FC236}">
                <a16:creationId xmlns:a16="http://schemas.microsoft.com/office/drawing/2014/main" id="{6CC3D511-883B-4A63-A7C5-F5B37960197B}"/>
              </a:ext>
            </a:extLst>
          </p:cNvPr>
          <p:cNvSpPr>
            <a:spLocks noChangeShapeType="1"/>
          </p:cNvSpPr>
          <p:nvPr/>
        </p:nvSpPr>
        <p:spPr bwMode="auto">
          <a:xfrm>
            <a:off x="7315200" y="2057400"/>
            <a:ext cx="0" cy="3200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7" name="Line 2084">
            <a:extLst>
              <a:ext uri="{FF2B5EF4-FFF2-40B4-BE49-F238E27FC236}">
                <a16:creationId xmlns:a16="http://schemas.microsoft.com/office/drawing/2014/main" id="{FFA9FA33-9CBE-4707-B260-52038EEA365B}"/>
              </a:ext>
            </a:extLst>
          </p:cNvPr>
          <p:cNvSpPr>
            <a:spLocks noChangeShapeType="1"/>
          </p:cNvSpPr>
          <p:nvPr/>
        </p:nvSpPr>
        <p:spPr bwMode="auto">
          <a:xfrm flipH="1">
            <a:off x="3962400" y="525780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8" name="Line 2085">
            <a:extLst>
              <a:ext uri="{FF2B5EF4-FFF2-40B4-BE49-F238E27FC236}">
                <a16:creationId xmlns:a16="http://schemas.microsoft.com/office/drawing/2014/main" id="{58AAC6D1-43A9-4AFA-B463-C8115CD56634}"/>
              </a:ext>
            </a:extLst>
          </p:cNvPr>
          <p:cNvSpPr>
            <a:spLocks noChangeShapeType="1"/>
          </p:cNvSpPr>
          <p:nvPr/>
        </p:nvSpPr>
        <p:spPr bwMode="auto">
          <a:xfrm flipV="1">
            <a:off x="3962400" y="434340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79" name="Line 2086">
            <a:extLst>
              <a:ext uri="{FF2B5EF4-FFF2-40B4-BE49-F238E27FC236}">
                <a16:creationId xmlns:a16="http://schemas.microsoft.com/office/drawing/2014/main" id="{FA4E4662-9EBD-4BC4-9898-31D6368041AD}"/>
              </a:ext>
            </a:extLst>
          </p:cNvPr>
          <p:cNvSpPr>
            <a:spLocks noChangeShapeType="1"/>
          </p:cNvSpPr>
          <p:nvPr/>
        </p:nvSpPr>
        <p:spPr bwMode="auto">
          <a:xfrm>
            <a:off x="7315200" y="525780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80" name="Line 2087">
            <a:extLst>
              <a:ext uri="{FF2B5EF4-FFF2-40B4-BE49-F238E27FC236}">
                <a16:creationId xmlns:a16="http://schemas.microsoft.com/office/drawing/2014/main" id="{F33B4AB0-CAEC-4FD5-9601-279E4EEE22BD}"/>
              </a:ext>
            </a:extLst>
          </p:cNvPr>
          <p:cNvSpPr>
            <a:spLocks noChangeShapeType="1"/>
          </p:cNvSpPr>
          <p:nvPr/>
        </p:nvSpPr>
        <p:spPr bwMode="auto">
          <a:xfrm flipH="1">
            <a:off x="2286000" y="609600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81" name="Line 2088">
            <a:extLst>
              <a:ext uri="{FF2B5EF4-FFF2-40B4-BE49-F238E27FC236}">
                <a16:creationId xmlns:a16="http://schemas.microsoft.com/office/drawing/2014/main" id="{C1546D1A-D819-482A-9E5B-4EABD5DB2F94}"/>
              </a:ext>
            </a:extLst>
          </p:cNvPr>
          <p:cNvSpPr>
            <a:spLocks noChangeShapeType="1"/>
          </p:cNvSpPr>
          <p:nvPr/>
        </p:nvSpPr>
        <p:spPr bwMode="auto">
          <a:xfrm flipH="1" flipV="1">
            <a:off x="1905000" y="5410200"/>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82" name="Line 2089">
            <a:extLst>
              <a:ext uri="{FF2B5EF4-FFF2-40B4-BE49-F238E27FC236}">
                <a16:creationId xmlns:a16="http://schemas.microsoft.com/office/drawing/2014/main" id="{1F1393E8-0AFA-4597-9291-C93A75AF7513}"/>
              </a:ext>
            </a:extLst>
          </p:cNvPr>
          <p:cNvSpPr>
            <a:spLocks noChangeShapeType="1"/>
          </p:cNvSpPr>
          <p:nvPr/>
        </p:nvSpPr>
        <p:spPr bwMode="auto">
          <a:xfrm>
            <a:off x="2057400" y="5410200"/>
            <a:ext cx="16002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0283" name="Line 2090">
            <a:extLst>
              <a:ext uri="{FF2B5EF4-FFF2-40B4-BE49-F238E27FC236}">
                <a16:creationId xmlns:a16="http://schemas.microsoft.com/office/drawing/2014/main" id="{AFD4EFC2-6138-4CE8-A478-2DDBA44A3381}"/>
              </a:ext>
            </a:extLst>
          </p:cNvPr>
          <p:cNvSpPr>
            <a:spLocks noChangeShapeType="1"/>
          </p:cNvSpPr>
          <p:nvPr/>
        </p:nvSpPr>
        <p:spPr bwMode="auto">
          <a:xfrm flipV="1">
            <a:off x="3657600" y="4191000"/>
            <a:ext cx="0" cy="1219200"/>
          </a:xfrm>
          <a:prstGeom prst="line">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36AD3391-A600-428E-95DD-5378D5F96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30CCA991-FE95-4D69-83B6-622BA94F2E8B}" type="slidenum">
              <a:rPr lang="en-US" altLang="en-US" sz="1400"/>
              <a:pPr eaLnBrk="1" hangingPunct="1"/>
              <a:t>7</a:t>
            </a:fld>
            <a:endParaRPr lang="en-US" altLang="en-US" sz="1400"/>
          </a:p>
        </p:txBody>
      </p:sp>
      <p:sp>
        <p:nvSpPr>
          <p:cNvPr id="11267" name="Rectangle 2">
            <a:extLst>
              <a:ext uri="{FF2B5EF4-FFF2-40B4-BE49-F238E27FC236}">
                <a16:creationId xmlns:a16="http://schemas.microsoft.com/office/drawing/2014/main" id="{D7E9785F-1ABE-4CD0-A790-FC168A443D3B}"/>
              </a:ext>
            </a:extLst>
          </p:cNvPr>
          <p:cNvSpPr>
            <a:spLocks noGrp="1" noChangeArrowheads="1"/>
          </p:cNvSpPr>
          <p:nvPr>
            <p:ph type="title"/>
          </p:nvPr>
        </p:nvSpPr>
        <p:spPr/>
        <p:txBody>
          <a:bodyPr/>
          <a:lstStyle/>
          <a:p>
            <a:pPr eaLnBrk="1" hangingPunct="1"/>
            <a:r>
              <a:rPr lang="en-US" altLang="en-US" sz="3200"/>
              <a:t>Example: A Web Mining Framework</a:t>
            </a:r>
          </a:p>
        </p:txBody>
      </p:sp>
      <p:sp>
        <p:nvSpPr>
          <p:cNvPr id="11268" name="Rectangle 3">
            <a:extLst>
              <a:ext uri="{FF2B5EF4-FFF2-40B4-BE49-F238E27FC236}">
                <a16:creationId xmlns:a16="http://schemas.microsoft.com/office/drawing/2014/main" id="{4930548B-0E12-4314-8877-FA6C404EC352}"/>
              </a:ext>
            </a:extLst>
          </p:cNvPr>
          <p:cNvSpPr>
            <a:spLocks noGrp="1" noChangeArrowheads="1"/>
          </p:cNvSpPr>
          <p:nvPr>
            <p:ph type="body" idx="1"/>
          </p:nvPr>
        </p:nvSpPr>
        <p:spPr/>
        <p:txBody>
          <a:bodyPr/>
          <a:lstStyle/>
          <a:p>
            <a:pPr eaLnBrk="1" hangingPunct="1">
              <a:lnSpc>
                <a:spcPct val="110000"/>
              </a:lnSpc>
            </a:pPr>
            <a:r>
              <a:rPr lang="en-US" altLang="en-US"/>
              <a:t>Web mining usually involves</a:t>
            </a:r>
          </a:p>
          <a:p>
            <a:pPr lvl="1" eaLnBrk="1" hangingPunct="1">
              <a:lnSpc>
                <a:spcPct val="110000"/>
              </a:lnSpc>
            </a:pPr>
            <a:r>
              <a:rPr lang="en-US" altLang="en-US"/>
              <a:t>Data cleaning</a:t>
            </a:r>
          </a:p>
          <a:p>
            <a:pPr lvl="1" eaLnBrk="1" hangingPunct="1">
              <a:lnSpc>
                <a:spcPct val="110000"/>
              </a:lnSpc>
            </a:pPr>
            <a:r>
              <a:rPr lang="en-US" altLang="en-US"/>
              <a:t>Data integration from multiple sources</a:t>
            </a:r>
          </a:p>
          <a:p>
            <a:pPr lvl="1" eaLnBrk="1" hangingPunct="1">
              <a:lnSpc>
                <a:spcPct val="110000"/>
              </a:lnSpc>
            </a:pPr>
            <a:r>
              <a:rPr lang="en-US" altLang="en-US"/>
              <a:t>Warehousing the data</a:t>
            </a:r>
          </a:p>
          <a:p>
            <a:pPr lvl="1" eaLnBrk="1" hangingPunct="1">
              <a:lnSpc>
                <a:spcPct val="110000"/>
              </a:lnSpc>
            </a:pPr>
            <a:r>
              <a:rPr lang="en-US" altLang="en-US"/>
              <a:t>Data cube construction</a:t>
            </a:r>
          </a:p>
          <a:p>
            <a:pPr lvl="1" eaLnBrk="1" hangingPunct="1">
              <a:lnSpc>
                <a:spcPct val="110000"/>
              </a:lnSpc>
            </a:pPr>
            <a:r>
              <a:rPr lang="en-US" altLang="en-US"/>
              <a:t>Data selection for data mining</a:t>
            </a:r>
          </a:p>
          <a:p>
            <a:pPr lvl="1" eaLnBrk="1" hangingPunct="1">
              <a:lnSpc>
                <a:spcPct val="110000"/>
              </a:lnSpc>
            </a:pPr>
            <a:r>
              <a:rPr lang="en-US" altLang="en-US"/>
              <a:t>Data mining</a:t>
            </a:r>
          </a:p>
          <a:p>
            <a:pPr lvl="1" eaLnBrk="1" hangingPunct="1">
              <a:lnSpc>
                <a:spcPct val="110000"/>
              </a:lnSpc>
            </a:pPr>
            <a:r>
              <a:rPr lang="en-US" altLang="en-US"/>
              <a:t>Presentation of the mining results</a:t>
            </a:r>
          </a:p>
          <a:p>
            <a:pPr lvl="1" eaLnBrk="1" hangingPunct="1">
              <a:lnSpc>
                <a:spcPct val="110000"/>
              </a:lnSpc>
            </a:pPr>
            <a:r>
              <a:rPr lang="en-US" altLang="en-US"/>
              <a:t>Patterns and knowledge to be used or stored into knowledge-base</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9DC78711-99BC-41FB-9128-A27C309BC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DB8D7AE7-DEBD-4016-91DD-6CC2593365EB}" type="slidenum">
              <a:rPr lang="en-US" altLang="en-US" sz="1400"/>
              <a:pPr eaLnBrk="1" hangingPunct="1"/>
              <a:t>8</a:t>
            </a:fld>
            <a:endParaRPr lang="en-US" altLang="en-US" sz="1400"/>
          </a:p>
        </p:txBody>
      </p:sp>
      <p:sp>
        <p:nvSpPr>
          <p:cNvPr id="12291" name="Rectangle 2">
            <a:extLst>
              <a:ext uri="{FF2B5EF4-FFF2-40B4-BE49-F238E27FC236}">
                <a16:creationId xmlns:a16="http://schemas.microsoft.com/office/drawing/2014/main" id="{3A6391CC-6F60-4BFF-BB01-D3AAC218D4D2}"/>
              </a:ext>
            </a:extLst>
          </p:cNvPr>
          <p:cNvSpPr>
            <a:spLocks noGrp="1" noChangeArrowheads="1"/>
          </p:cNvSpPr>
          <p:nvPr>
            <p:ph type="title"/>
          </p:nvPr>
        </p:nvSpPr>
        <p:spPr>
          <a:xfrm>
            <a:off x="228600" y="381000"/>
            <a:ext cx="8686800" cy="533400"/>
          </a:xfrm>
          <a:noFill/>
        </p:spPr>
        <p:txBody>
          <a:bodyPr lIns="92075" tIns="46038" rIns="92075" bIns="46038" anchor="ctr"/>
          <a:lstStyle/>
          <a:p>
            <a:pPr eaLnBrk="1" hangingPunct="1"/>
            <a:r>
              <a:rPr lang="en-US" altLang="en-US" sz="3200"/>
              <a:t>Data Mining in Business Intelligence</a:t>
            </a:r>
            <a:r>
              <a:rPr lang="en-US" altLang="en-US" sz="2800" b="0"/>
              <a:t> </a:t>
            </a:r>
          </a:p>
        </p:txBody>
      </p:sp>
      <p:sp>
        <p:nvSpPr>
          <p:cNvPr id="12292" name="AutoShape 3">
            <a:extLst>
              <a:ext uri="{FF2B5EF4-FFF2-40B4-BE49-F238E27FC236}">
                <a16:creationId xmlns:a16="http://schemas.microsoft.com/office/drawing/2014/main" id="{8B4E29B3-4C0D-4DA0-B5CC-A89A3F44C271}"/>
              </a:ext>
            </a:extLst>
          </p:cNvPr>
          <p:cNvSpPr>
            <a:spLocks noChangeArrowheads="1"/>
          </p:cNvSpPr>
          <p:nvPr/>
        </p:nvSpPr>
        <p:spPr bwMode="auto">
          <a:xfrm>
            <a:off x="762000" y="1447800"/>
            <a:ext cx="7467600" cy="50292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a:latin typeface="Times New Roman" panose="02020603050405020304" pitchFamily="18" charset="0"/>
            </a:endParaRPr>
          </a:p>
        </p:txBody>
      </p:sp>
      <p:sp>
        <p:nvSpPr>
          <p:cNvPr id="12293" name="Line 4">
            <a:extLst>
              <a:ext uri="{FF2B5EF4-FFF2-40B4-BE49-F238E27FC236}">
                <a16:creationId xmlns:a16="http://schemas.microsoft.com/office/drawing/2014/main" id="{59442B28-BC4C-4B82-959E-73EAD066D433}"/>
              </a:ext>
            </a:extLst>
          </p:cNvPr>
          <p:cNvSpPr>
            <a:spLocks noChangeShapeType="1"/>
          </p:cNvSpPr>
          <p:nvPr/>
        </p:nvSpPr>
        <p:spPr bwMode="auto">
          <a:xfrm>
            <a:off x="1219200" y="58674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4" name="Line 5">
            <a:extLst>
              <a:ext uri="{FF2B5EF4-FFF2-40B4-BE49-F238E27FC236}">
                <a16:creationId xmlns:a16="http://schemas.microsoft.com/office/drawing/2014/main" id="{8025C3C7-EB5D-4B05-A4DB-3EBA55D84921}"/>
              </a:ext>
            </a:extLst>
          </p:cNvPr>
          <p:cNvSpPr>
            <a:spLocks noChangeShapeType="1"/>
          </p:cNvSpPr>
          <p:nvPr/>
        </p:nvSpPr>
        <p:spPr bwMode="auto">
          <a:xfrm>
            <a:off x="1676400" y="5257800"/>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6">
            <a:extLst>
              <a:ext uri="{FF2B5EF4-FFF2-40B4-BE49-F238E27FC236}">
                <a16:creationId xmlns:a16="http://schemas.microsoft.com/office/drawing/2014/main" id="{95604152-97C2-4012-A2ED-EC65FD59C3F9}"/>
              </a:ext>
            </a:extLst>
          </p:cNvPr>
          <p:cNvSpPr>
            <a:spLocks noChangeShapeType="1"/>
          </p:cNvSpPr>
          <p:nvPr/>
        </p:nvSpPr>
        <p:spPr bwMode="auto">
          <a:xfrm>
            <a:off x="2209800" y="4495800"/>
            <a:ext cx="457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7">
            <a:extLst>
              <a:ext uri="{FF2B5EF4-FFF2-40B4-BE49-F238E27FC236}">
                <a16:creationId xmlns:a16="http://schemas.microsoft.com/office/drawing/2014/main" id="{9F062FD3-0271-4FB7-8A1A-0D253BC3667F}"/>
              </a:ext>
            </a:extLst>
          </p:cNvPr>
          <p:cNvSpPr>
            <a:spLocks noChangeShapeType="1"/>
          </p:cNvSpPr>
          <p:nvPr/>
        </p:nvSpPr>
        <p:spPr bwMode="auto">
          <a:xfrm>
            <a:off x="2819400" y="37338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8">
            <a:extLst>
              <a:ext uri="{FF2B5EF4-FFF2-40B4-BE49-F238E27FC236}">
                <a16:creationId xmlns:a16="http://schemas.microsoft.com/office/drawing/2014/main" id="{866DBF72-5C56-46AC-B4BB-78EA9F6B5D6A}"/>
              </a:ext>
            </a:extLst>
          </p:cNvPr>
          <p:cNvSpPr>
            <a:spLocks noChangeShapeType="1"/>
          </p:cNvSpPr>
          <p:nvPr/>
        </p:nvSpPr>
        <p:spPr bwMode="auto">
          <a:xfrm>
            <a:off x="3429000" y="289560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9">
            <a:extLst>
              <a:ext uri="{FF2B5EF4-FFF2-40B4-BE49-F238E27FC236}">
                <a16:creationId xmlns:a16="http://schemas.microsoft.com/office/drawing/2014/main" id="{34343593-62F7-4FB8-89DC-4FFC93B96D35}"/>
              </a:ext>
            </a:extLst>
          </p:cNvPr>
          <p:cNvSpPr>
            <a:spLocks noChangeShapeType="1"/>
          </p:cNvSpPr>
          <p:nvPr/>
        </p:nvSpPr>
        <p:spPr bwMode="auto">
          <a:xfrm flipV="1">
            <a:off x="5334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0">
            <a:extLst>
              <a:ext uri="{FF2B5EF4-FFF2-40B4-BE49-F238E27FC236}">
                <a16:creationId xmlns:a16="http://schemas.microsoft.com/office/drawing/2014/main" id="{670D4DF7-18F6-4F91-9C09-E0B18F1C4179}"/>
              </a:ext>
            </a:extLst>
          </p:cNvPr>
          <p:cNvSpPr>
            <a:spLocks noChangeShapeType="1"/>
          </p:cNvSpPr>
          <p:nvPr/>
        </p:nvSpPr>
        <p:spPr bwMode="auto">
          <a:xfrm flipV="1">
            <a:off x="8839200" y="1447800"/>
            <a:ext cx="0" cy="502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1">
            <a:extLst>
              <a:ext uri="{FF2B5EF4-FFF2-40B4-BE49-F238E27FC236}">
                <a16:creationId xmlns:a16="http://schemas.microsoft.com/office/drawing/2014/main" id="{73EC19B9-0063-43C3-91CC-8B1CF75E273A}"/>
              </a:ext>
            </a:extLst>
          </p:cNvPr>
          <p:cNvSpPr txBox="1">
            <a:spLocks noChangeArrowheads="1"/>
          </p:cNvSpPr>
          <p:nvPr/>
        </p:nvSpPr>
        <p:spPr bwMode="auto">
          <a:xfrm>
            <a:off x="593725" y="1509713"/>
            <a:ext cx="1920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b="1">
                <a:latin typeface="Times New Roman" panose="02020603050405020304" pitchFamily="18" charset="0"/>
              </a:rPr>
              <a:t>Increasing potential</a:t>
            </a:r>
          </a:p>
          <a:p>
            <a:r>
              <a:rPr lang="en-US" altLang="en-US" sz="1600" b="1">
                <a:latin typeface="Times New Roman" panose="02020603050405020304" pitchFamily="18" charset="0"/>
              </a:rPr>
              <a:t>to support</a:t>
            </a:r>
          </a:p>
          <a:p>
            <a:r>
              <a:rPr lang="en-US" altLang="en-US" sz="1600" b="1">
                <a:latin typeface="Times New Roman" panose="02020603050405020304" pitchFamily="18" charset="0"/>
              </a:rPr>
              <a:t>business decisions</a:t>
            </a:r>
          </a:p>
        </p:txBody>
      </p:sp>
      <p:sp>
        <p:nvSpPr>
          <p:cNvPr id="12301" name="Text Box 12">
            <a:extLst>
              <a:ext uri="{FF2B5EF4-FFF2-40B4-BE49-F238E27FC236}">
                <a16:creationId xmlns:a16="http://schemas.microsoft.com/office/drawing/2014/main" id="{8EED73C9-7F77-4735-81CB-01B6C75DF7D4}"/>
              </a:ext>
            </a:extLst>
          </p:cNvPr>
          <p:cNvSpPr txBox="1">
            <a:spLocks noChangeArrowheads="1"/>
          </p:cNvSpPr>
          <p:nvPr/>
        </p:nvSpPr>
        <p:spPr bwMode="auto">
          <a:xfrm>
            <a:off x="7748588" y="1955800"/>
            <a:ext cx="1001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End User</a:t>
            </a:r>
            <a:endParaRPr lang="en-US" altLang="en-US" sz="1600">
              <a:latin typeface="Times New Roman" panose="02020603050405020304" pitchFamily="18" charset="0"/>
            </a:endParaRPr>
          </a:p>
        </p:txBody>
      </p:sp>
      <p:sp>
        <p:nvSpPr>
          <p:cNvPr id="12302" name="Text Box 13">
            <a:extLst>
              <a:ext uri="{FF2B5EF4-FFF2-40B4-BE49-F238E27FC236}">
                <a16:creationId xmlns:a16="http://schemas.microsoft.com/office/drawing/2014/main" id="{D0921DB6-EAC7-40D4-A608-46C802E994CE}"/>
              </a:ext>
            </a:extLst>
          </p:cNvPr>
          <p:cNvSpPr txBox="1">
            <a:spLocks noChangeArrowheads="1"/>
          </p:cNvSpPr>
          <p:nvPr/>
        </p:nvSpPr>
        <p:spPr bwMode="auto">
          <a:xfrm>
            <a:off x="7751763" y="2946400"/>
            <a:ext cx="952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Business</a:t>
            </a:r>
          </a:p>
          <a:p>
            <a:pPr algn="r"/>
            <a:r>
              <a:rPr lang="en-US" altLang="en-US" sz="1600" b="1">
                <a:latin typeface="Times New Roman" panose="02020603050405020304" pitchFamily="18" charset="0"/>
              </a:rPr>
              <a:t>  Analyst</a:t>
            </a:r>
          </a:p>
        </p:txBody>
      </p:sp>
      <p:sp>
        <p:nvSpPr>
          <p:cNvPr id="12303" name="Text Box 14">
            <a:extLst>
              <a:ext uri="{FF2B5EF4-FFF2-40B4-BE49-F238E27FC236}">
                <a16:creationId xmlns:a16="http://schemas.microsoft.com/office/drawing/2014/main" id="{5CD5B10E-39C9-4302-8C28-C708F507626A}"/>
              </a:ext>
            </a:extLst>
          </p:cNvPr>
          <p:cNvSpPr txBox="1">
            <a:spLocks noChangeArrowheads="1"/>
          </p:cNvSpPr>
          <p:nvPr/>
        </p:nvSpPr>
        <p:spPr bwMode="auto">
          <a:xfrm>
            <a:off x="7840663" y="3784600"/>
            <a:ext cx="8556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     Data</a:t>
            </a:r>
          </a:p>
          <a:p>
            <a:pPr algn="r"/>
            <a:r>
              <a:rPr lang="en-US" altLang="en-US" sz="1600" b="1">
                <a:latin typeface="Times New Roman" panose="02020603050405020304" pitchFamily="18" charset="0"/>
              </a:rPr>
              <a:t>Analyst</a:t>
            </a:r>
          </a:p>
        </p:txBody>
      </p:sp>
      <p:sp>
        <p:nvSpPr>
          <p:cNvPr id="12304" name="Text Box 15">
            <a:extLst>
              <a:ext uri="{FF2B5EF4-FFF2-40B4-BE49-F238E27FC236}">
                <a16:creationId xmlns:a16="http://schemas.microsoft.com/office/drawing/2014/main" id="{D8ADDB3E-8790-460D-9C39-E60BC1615D02}"/>
              </a:ext>
            </a:extLst>
          </p:cNvPr>
          <p:cNvSpPr txBox="1">
            <a:spLocks noChangeArrowheads="1"/>
          </p:cNvSpPr>
          <p:nvPr/>
        </p:nvSpPr>
        <p:spPr bwMode="auto">
          <a:xfrm>
            <a:off x="8102600" y="5689600"/>
            <a:ext cx="611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600" b="1">
                <a:latin typeface="Times New Roman" panose="02020603050405020304" pitchFamily="18" charset="0"/>
              </a:rPr>
              <a:t>DBA</a:t>
            </a:r>
          </a:p>
        </p:txBody>
      </p:sp>
      <p:sp>
        <p:nvSpPr>
          <p:cNvPr id="12305" name="Text Box 16">
            <a:extLst>
              <a:ext uri="{FF2B5EF4-FFF2-40B4-BE49-F238E27FC236}">
                <a16:creationId xmlns:a16="http://schemas.microsoft.com/office/drawing/2014/main" id="{6D5BC747-B711-4BDD-B360-75A5AC66AADA}"/>
              </a:ext>
            </a:extLst>
          </p:cNvPr>
          <p:cNvSpPr txBox="1">
            <a:spLocks noChangeArrowheads="1"/>
          </p:cNvSpPr>
          <p:nvPr/>
        </p:nvSpPr>
        <p:spPr bwMode="auto">
          <a:xfrm>
            <a:off x="3886200" y="217805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b="1"/>
              <a:t>Decision</a:t>
            </a:r>
            <a:r>
              <a:rPr lang="en-US" altLang="en-US" sz="1800"/>
              <a:t> </a:t>
            </a:r>
            <a:r>
              <a:rPr lang="en-US" altLang="en-US" sz="1800" b="1"/>
              <a:t>Making</a:t>
            </a:r>
          </a:p>
        </p:txBody>
      </p:sp>
      <p:sp>
        <p:nvSpPr>
          <p:cNvPr id="12306" name="Text Box 17">
            <a:extLst>
              <a:ext uri="{FF2B5EF4-FFF2-40B4-BE49-F238E27FC236}">
                <a16:creationId xmlns:a16="http://schemas.microsoft.com/office/drawing/2014/main" id="{8D66476D-0E22-4600-AA78-5C554A9A55F3}"/>
              </a:ext>
            </a:extLst>
          </p:cNvPr>
          <p:cNvSpPr txBox="1">
            <a:spLocks noChangeArrowheads="1"/>
          </p:cNvSpPr>
          <p:nvPr/>
        </p:nvSpPr>
        <p:spPr bwMode="auto">
          <a:xfrm>
            <a:off x="3352800" y="2992438"/>
            <a:ext cx="226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Presentation</a:t>
            </a:r>
          </a:p>
        </p:txBody>
      </p:sp>
      <p:sp>
        <p:nvSpPr>
          <p:cNvPr id="12307" name="Text Box 18">
            <a:extLst>
              <a:ext uri="{FF2B5EF4-FFF2-40B4-BE49-F238E27FC236}">
                <a16:creationId xmlns:a16="http://schemas.microsoft.com/office/drawing/2014/main" id="{BC77AC88-4EE6-445C-8FB9-F4ED65D2D9F8}"/>
              </a:ext>
            </a:extLst>
          </p:cNvPr>
          <p:cNvSpPr txBox="1">
            <a:spLocks noChangeArrowheads="1"/>
          </p:cNvSpPr>
          <p:nvPr/>
        </p:nvSpPr>
        <p:spPr bwMode="auto">
          <a:xfrm>
            <a:off x="3276600" y="3352800"/>
            <a:ext cx="257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Visualization Techniques</a:t>
            </a:r>
          </a:p>
        </p:txBody>
      </p:sp>
      <p:sp>
        <p:nvSpPr>
          <p:cNvPr id="12308" name="Text Box 19">
            <a:extLst>
              <a:ext uri="{FF2B5EF4-FFF2-40B4-BE49-F238E27FC236}">
                <a16:creationId xmlns:a16="http://schemas.microsoft.com/office/drawing/2014/main" id="{B9624C7F-2866-4FEC-A645-7D52B4732D0A}"/>
              </a:ext>
            </a:extLst>
          </p:cNvPr>
          <p:cNvSpPr txBox="1">
            <a:spLocks noChangeArrowheads="1"/>
          </p:cNvSpPr>
          <p:nvPr/>
        </p:nvSpPr>
        <p:spPr bwMode="auto">
          <a:xfrm>
            <a:off x="3657600" y="3765550"/>
            <a:ext cx="178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Mining</a:t>
            </a:r>
            <a:endParaRPr lang="en-US" altLang="en-US" sz="1800" b="1">
              <a:solidFill>
                <a:schemeClr val="bg1"/>
              </a:solidFill>
            </a:endParaRPr>
          </a:p>
        </p:txBody>
      </p:sp>
      <p:sp>
        <p:nvSpPr>
          <p:cNvPr id="12309" name="Text Box 20">
            <a:extLst>
              <a:ext uri="{FF2B5EF4-FFF2-40B4-BE49-F238E27FC236}">
                <a16:creationId xmlns:a16="http://schemas.microsoft.com/office/drawing/2014/main" id="{B3F31181-54C5-4459-BB71-E3C52601773D}"/>
              </a:ext>
            </a:extLst>
          </p:cNvPr>
          <p:cNvSpPr txBox="1">
            <a:spLocks noChangeArrowheads="1"/>
          </p:cNvSpPr>
          <p:nvPr/>
        </p:nvSpPr>
        <p:spPr bwMode="auto">
          <a:xfrm>
            <a:off x="3581400" y="4038600"/>
            <a:ext cx="232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Information Discovery</a:t>
            </a:r>
          </a:p>
        </p:txBody>
      </p:sp>
      <p:sp>
        <p:nvSpPr>
          <p:cNvPr id="12310" name="Text Box 21">
            <a:extLst>
              <a:ext uri="{FF2B5EF4-FFF2-40B4-BE49-F238E27FC236}">
                <a16:creationId xmlns:a16="http://schemas.microsoft.com/office/drawing/2014/main" id="{ACD348D2-19E9-4F4D-A74C-DF79EB8FFB1D}"/>
              </a:ext>
            </a:extLst>
          </p:cNvPr>
          <p:cNvSpPr txBox="1">
            <a:spLocks noChangeArrowheads="1"/>
          </p:cNvSpPr>
          <p:nvPr/>
        </p:nvSpPr>
        <p:spPr bwMode="auto">
          <a:xfrm>
            <a:off x="3368675" y="4572000"/>
            <a:ext cx="2346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b="1"/>
              <a:t>Data Exploration</a:t>
            </a:r>
          </a:p>
        </p:txBody>
      </p:sp>
      <p:sp>
        <p:nvSpPr>
          <p:cNvPr id="12311" name="Text Box 23">
            <a:extLst>
              <a:ext uri="{FF2B5EF4-FFF2-40B4-BE49-F238E27FC236}">
                <a16:creationId xmlns:a16="http://schemas.microsoft.com/office/drawing/2014/main" id="{4BD45B30-55BC-419E-826F-7F594604076C}"/>
              </a:ext>
            </a:extLst>
          </p:cNvPr>
          <p:cNvSpPr txBox="1">
            <a:spLocks noChangeArrowheads="1"/>
          </p:cNvSpPr>
          <p:nvPr/>
        </p:nvSpPr>
        <p:spPr bwMode="auto">
          <a:xfrm>
            <a:off x="2133600" y="48768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Statistical Summary, Querying, and Reporting</a:t>
            </a:r>
            <a:endParaRPr lang="en-US" altLang="en-US" sz="1800" b="1" i="1">
              <a:solidFill>
                <a:schemeClr val="bg1"/>
              </a:solidFill>
              <a:latin typeface="Times New Roman" panose="02020603050405020304" pitchFamily="18" charset="0"/>
            </a:endParaRPr>
          </a:p>
        </p:txBody>
      </p:sp>
      <p:sp>
        <p:nvSpPr>
          <p:cNvPr id="12312" name="Text Box 24">
            <a:extLst>
              <a:ext uri="{FF2B5EF4-FFF2-40B4-BE49-F238E27FC236}">
                <a16:creationId xmlns:a16="http://schemas.microsoft.com/office/drawing/2014/main" id="{AECB90E9-104D-4BA6-8583-B85C4D9ABE61}"/>
              </a:ext>
            </a:extLst>
          </p:cNvPr>
          <p:cNvSpPr txBox="1">
            <a:spLocks noChangeArrowheads="1"/>
          </p:cNvSpPr>
          <p:nvPr/>
        </p:nvSpPr>
        <p:spPr bwMode="auto">
          <a:xfrm>
            <a:off x="1600200" y="5410200"/>
            <a:ext cx="6021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Preprocessing/Integration, Data Warehouses</a:t>
            </a:r>
          </a:p>
        </p:txBody>
      </p:sp>
      <p:sp>
        <p:nvSpPr>
          <p:cNvPr id="12313" name="Text Box 25">
            <a:extLst>
              <a:ext uri="{FF2B5EF4-FFF2-40B4-BE49-F238E27FC236}">
                <a16:creationId xmlns:a16="http://schemas.microsoft.com/office/drawing/2014/main" id="{C7A58B59-DE26-4D89-A237-7A2E5D559FEF}"/>
              </a:ext>
            </a:extLst>
          </p:cNvPr>
          <p:cNvSpPr txBox="1">
            <a:spLocks noChangeArrowheads="1"/>
          </p:cNvSpPr>
          <p:nvPr/>
        </p:nvSpPr>
        <p:spPr bwMode="auto">
          <a:xfrm>
            <a:off x="3581400" y="5791200"/>
            <a:ext cx="169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t>Data Sources</a:t>
            </a:r>
            <a:endParaRPr lang="en-US" altLang="en-US" sz="1800" b="1">
              <a:solidFill>
                <a:schemeClr val="bg1"/>
              </a:solidFill>
            </a:endParaRPr>
          </a:p>
        </p:txBody>
      </p:sp>
      <p:sp>
        <p:nvSpPr>
          <p:cNvPr id="12314" name="Text Box 26">
            <a:extLst>
              <a:ext uri="{FF2B5EF4-FFF2-40B4-BE49-F238E27FC236}">
                <a16:creationId xmlns:a16="http://schemas.microsoft.com/office/drawing/2014/main" id="{A9E8DEE2-FF25-4512-8CB8-824E5EFE26A6}"/>
              </a:ext>
            </a:extLst>
          </p:cNvPr>
          <p:cNvSpPr txBox="1">
            <a:spLocks noChangeArrowheads="1"/>
          </p:cNvSpPr>
          <p:nvPr/>
        </p:nvSpPr>
        <p:spPr bwMode="auto">
          <a:xfrm>
            <a:off x="1066800" y="6096000"/>
            <a:ext cx="711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i="1">
                <a:latin typeface="Times New Roman" panose="02020603050405020304" pitchFamily="18" charset="0"/>
              </a:rPr>
              <a:t>Paper, Files, Web documents, Scientific experiments, Database Systems</a:t>
            </a:r>
          </a:p>
        </p:txBody>
      </p:sp>
      <p:sp>
        <p:nvSpPr>
          <p:cNvPr id="12315" name="Line 27">
            <a:extLst>
              <a:ext uri="{FF2B5EF4-FFF2-40B4-BE49-F238E27FC236}">
                <a16:creationId xmlns:a16="http://schemas.microsoft.com/office/drawing/2014/main" id="{EE9978DC-A0E9-41A1-89FF-F7EFBA23726E}"/>
              </a:ext>
            </a:extLst>
          </p:cNvPr>
          <p:cNvSpPr>
            <a:spLocks noChangeShapeType="1"/>
          </p:cNvSpPr>
          <p:nvPr/>
        </p:nvSpPr>
        <p:spPr bwMode="auto">
          <a:xfrm>
            <a:off x="457200" y="64770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4E104E2C-8280-409E-ADA5-AED762ED77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CFD8122-68B1-4158-9DC3-DACA56C3DF8B}" type="slidenum">
              <a:rPr lang="en-US" altLang="en-US" sz="1400"/>
              <a:pPr eaLnBrk="1" hangingPunct="1"/>
              <a:t>9</a:t>
            </a:fld>
            <a:endParaRPr lang="en-US" altLang="en-US" sz="1400"/>
          </a:p>
        </p:txBody>
      </p:sp>
      <p:sp>
        <p:nvSpPr>
          <p:cNvPr id="14339" name="Rectangle 2">
            <a:extLst>
              <a:ext uri="{FF2B5EF4-FFF2-40B4-BE49-F238E27FC236}">
                <a16:creationId xmlns:a16="http://schemas.microsoft.com/office/drawing/2014/main" id="{63E08F85-602B-4868-819A-3072B56E4179}"/>
              </a:ext>
            </a:extLst>
          </p:cNvPr>
          <p:cNvSpPr>
            <a:spLocks noGrp="1" noChangeArrowheads="1"/>
          </p:cNvSpPr>
          <p:nvPr>
            <p:ph type="title"/>
          </p:nvPr>
        </p:nvSpPr>
        <p:spPr>
          <a:xfrm>
            <a:off x="0" y="228600"/>
            <a:ext cx="9144000" cy="914400"/>
          </a:xfrm>
          <a:noFill/>
        </p:spPr>
        <p:txBody>
          <a:bodyPr lIns="92075" tIns="46038" rIns="92075" bIns="46038" anchor="ctr"/>
          <a:lstStyle/>
          <a:p>
            <a:pPr eaLnBrk="1" hangingPunct="1"/>
            <a:r>
              <a:rPr lang="en-US" altLang="en-US" sz="3200"/>
              <a:t>KDD Process: A Typical View from ML and Statistics</a:t>
            </a:r>
            <a:endParaRPr lang="en-US" altLang="en-US" sz="3200" b="0"/>
          </a:p>
        </p:txBody>
      </p:sp>
      <p:sp>
        <p:nvSpPr>
          <p:cNvPr id="14340" name="Line 4">
            <a:extLst>
              <a:ext uri="{FF2B5EF4-FFF2-40B4-BE49-F238E27FC236}">
                <a16:creationId xmlns:a16="http://schemas.microsoft.com/office/drawing/2014/main" id="{C250B660-61D0-49EA-84DC-E25F12E86955}"/>
              </a:ext>
            </a:extLst>
          </p:cNvPr>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5">
            <a:extLst>
              <a:ext uri="{FF2B5EF4-FFF2-40B4-BE49-F238E27FC236}">
                <a16:creationId xmlns:a16="http://schemas.microsoft.com/office/drawing/2014/main" id="{B73AC915-41D6-44C6-A557-DAAB3F487590}"/>
              </a:ext>
            </a:extLst>
          </p:cNvPr>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Text Box 17">
            <a:extLst>
              <a:ext uri="{FF2B5EF4-FFF2-40B4-BE49-F238E27FC236}">
                <a16:creationId xmlns:a16="http://schemas.microsoft.com/office/drawing/2014/main" id="{982A9FF3-7615-4B5D-A90B-807F6A0AAA6E}"/>
              </a:ext>
            </a:extLst>
          </p:cNvPr>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1800" b="1"/>
              <a:t>Input Data</a:t>
            </a:r>
            <a:endParaRPr lang="en-US" altLang="en-US" sz="1600"/>
          </a:p>
        </p:txBody>
      </p:sp>
      <p:sp>
        <p:nvSpPr>
          <p:cNvPr id="14343" name="Rectangle 21">
            <a:extLst>
              <a:ext uri="{FF2B5EF4-FFF2-40B4-BE49-F238E27FC236}">
                <a16:creationId xmlns:a16="http://schemas.microsoft.com/office/drawing/2014/main" id="{8E1EF87F-9376-4AF5-8520-828E676FA878}"/>
              </a:ext>
            </a:extLst>
          </p:cNvPr>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44" name="Rectangle 22">
            <a:extLst>
              <a:ext uri="{FF2B5EF4-FFF2-40B4-BE49-F238E27FC236}">
                <a16:creationId xmlns:a16="http://schemas.microsoft.com/office/drawing/2014/main" id="{DD3EFADB-3206-4C84-B645-5B83B729408E}"/>
              </a:ext>
            </a:extLst>
          </p:cNvPr>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45" name="WordArt 29">
            <a:extLst>
              <a:ext uri="{FF2B5EF4-FFF2-40B4-BE49-F238E27FC236}">
                <a16:creationId xmlns:a16="http://schemas.microsoft.com/office/drawing/2014/main" id="{E80AC8E5-23FE-4030-A504-DB03335FC716}"/>
              </a:ext>
            </a:extLst>
          </p:cNvPr>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Knowledge</a:t>
            </a:r>
          </a:p>
        </p:txBody>
      </p:sp>
      <p:sp>
        <p:nvSpPr>
          <p:cNvPr id="14346" name="Text Box 32">
            <a:extLst>
              <a:ext uri="{FF2B5EF4-FFF2-40B4-BE49-F238E27FC236}">
                <a16:creationId xmlns:a16="http://schemas.microsoft.com/office/drawing/2014/main" id="{A28E2841-5CDA-4386-BBDD-062E4A896B29}"/>
              </a:ext>
            </a:extLst>
          </p:cNvPr>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000" b="1">
                <a:solidFill>
                  <a:schemeClr val="hlink"/>
                </a:solidFill>
              </a:rPr>
              <a:t>Data Mining</a:t>
            </a:r>
          </a:p>
        </p:txBody>
      </p:sp>
      <p:sp>
        <p:nvSpPr>
          <p:cNvPr id="14347" name="Text Box 44">
            <a:extLst>
              <a:ext uri="{FF2B5EF4-FFF2-40B4-BE49-F238E27FC236}">
                <a16:creationId xmlns:a16="http://schemas.microsoft.com/office/drawing/2014/main" id="{802BF258-906A-4372-B852-F62BED12628E}"/>
              </a:ext>
            </a:extLst>
          </p:cNvPr>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en-US" altLang="en-US" sz="1400" b="1"/>
              <a:t>Data Pre-Processing</a:t>
            </a:r>
          </a:p>
        </p:txBody>
      </p:sp>
      <p:sp>
        <p:nvSpPr>
          <p:cNvPr id="14348" name="Line 45">
            <a:extLst>
              <a:ext uri="{FF2B5EF4-FFF2-40B4-BE49-F238E27FC236}">
                <a16:creationId xmlns:a16="http://schemas.microsoft.com/office/drawing/2014/main" id="{4177E7B7-D723-4996-9312-FC8089EC9505}"/>
              </a:ext>
            </a:extLst>
          </p:cNvPr>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46">
            <a:extLst>
              <a:ext uri="{FF2B5EF4-FFF2-40B4-BE49-F238E27FC236}">
                <a16:creationId xmlns:a16="http://schemas.microsoft.com/office/drawing/2014/main" id="{F89A0577-EEFD-4995-B367-9DBFB5039BAE}"/>
              </a:ext>
            </a:extLst>
          </p:cNvPr>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Rectangle 47">
            <a:extLst>
              <a:ext uri="{FF2B5EF4-FFF2-40B4-BE49-F238E27FC236}">
                <a16:creationId xmlns:a16="http://schemas.microsoft.com/office/drawing/2014/main" id="{EFA03D0F-2057-42A9-ACBF-226EC16C9E3A}"/>
              </a:ext>
            </a:extLst>
          </p:cNvPr>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1" name="Text Box 48">
            <a:extLst>
              <a:ext uri="{FF2B5EF4-FFF2-40B4-BE49-F238E27FC236}">
                <a16:creationId xmlns:a16="http://schemas.microsoft.com/office/drawing/2014/main" id="{5B3F3C73-FC28-48A8-AFA8-D37547AF36A1}"/>
              </a:ext>
            </a:extLst>
          </p:cNvPr>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600" b="1"/>
              <a:t>Post-Processing</a:t>
            </a:r>
          </a:p>
        </p:txBody>
      </p:sp>
      <p:sp>
        <p:nvSpPr>
          <p:cNvPr id="14352" name="Rectangle 49">
            <a:extLst>
              <a:ext uri="{FF2B5EF4-FFF2-40B4-BE49-F238E27FC236}">
                <a16:creationId xmlns:a16="http://schemas.microsoft.com/office/drawing/2014/main" id="{1434A4E0-01BD-4935-953C-DF1C09DDD668}"/>
              </a:ext>
            </a:extLst>
          </p:cNvPr>
          <p:cNvSpPr>
            <a:spLocks noGrp="1" noChangeArrowheads="1"/>
          </p:cNvSpPr>
          <p:nvPr>
            <p:ph type="body" idx="1"/>
          </p:nvPr>
        </p:nvSpPr>
        <p:spPr>
          <a:xfrm>
            <a:off x="381000" y="5791200"/>
            <a:ext cx="8153400" cy="457200"/>
          </a:xfrm>
          <a:noFill/>
        </p:spPr>
        <p:txBody>
          <a:bodyPr lIns="92075" tIns="46038" rIns="92075" bIns="46038"/>
          <a:lstStyle/>
          <a:p>
            <a:pPr eaLnBrk="1" hangingPunct="1">
              <a:lnSpc>
                <a:spcPct val="130000"/>
              </a:lnSpc>
            </a:pPr>
            <a:r>
              <a:rPr lang="en-US" altLang="en-US" sz="1800"/>
              <a:t>This is a view from typical machine learning and statistics communities</a:t>
            </a:r>
          </a:p>
        </p:txBody>
      </p:sp>
      <p:grpSp>
        <p:nvGrpSpPr>
          <p:cNvPr id="14353" name="Group 52">
            <a:extLst>
              <a:ext uri="{FF2B5EF4-FFF2-40B4-BE49-F238E27FC236}">
                <a16:creationId xmlns:a16="http://schemas.microsoft.com/office/drawing/2014/main" id="{7ECBF9E1-96DC-4A49-9987-9CB44999975F}"/>
              </a:ext>
            </a:extLst>
          </p:cNvPr>
          <p:cNvGrpSpPr>
            <a:grpSpLocks/>
          </p:cNvGrpSpPr>
          <p:nvPr/>
        </p:nvGrpSpPr>
        <p:grpSpPr bwMode="auto">
          <a:xfrm>
            <a:off x="542925" y="3886200"/>
            <a:ext cx="2362200" cy="1143000"/>
            <a:chOff x="288" y="2880"/>
            <a:chExt cx="1488" cy="720"/>
          </a:xfrm>
        </p:grpSpPr>
        <p:sp>
          <p:nvSpPr>
            <p:cNvPr id="14362" name="Rectangle 50">
              <a:extLst>
                <a:ext uri="{FF2B5EF4-FFF2-40B4-BE49-F238E27FC236}">
                  <a16:creationId xmlns:a16="http://schemas.microsoft.com/office/drawing/2014/main" id="{58F2E7E8-E320-4BC4-AE1E-3B2537EDA63B}"/>
                </a:ext>
              </a:extLst>
            </p:cNvPr>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63" name="Text Box 51">
              <a:extLst>
                <a:ext uri="{FF2B5EF4-FFF2-40B4-BE49-F238E27FC236}">
                  <a16:creationId xmlns:a16="http://schemas.microsoft.com/office/drawing/2014/main" id="{EFA90083-9B5F-490D-8AA1-2D557E79F4D7}"/>
                </a:ext>
              </a:extLst>
            </p:cNvPr>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14354" name="Rectangle 54">
            <a:extLst>
              <a:ext uri="{FF2B5EF4-FFF2-40B4-BE49-F238E27FC236}">
                <a16:creationId xmlns:a16="http://schemas.microsoft.com/office/drawing/2014/main" id="{8786CD5F-0C42-4B9E-B1E5-589BFEEAA95A}"/>
              </a:ext>
            </a:extLst>
          </p:cNvPr>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5" name="Text Box 55">
            <a:extLst>
              <a:ext uri="{FF2B5EF4-FFF2-40B4-BE49-F238E27FC236}">
                <a16:creationId xmlns:a16="http://schemas.microsoft.com/office/drawing/2014/main" id="{1298767B-B43C-461C-B801-10239AF28198}"/>
              </a:ext>
            </a:extLst>
          </p:cNvPr>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14356" name="Group 56">
            <a:extLst>
              <a:ext uri="{FF2B5EF4-FFF2-40B4-BE49-F238E27FC236}">
                <a16:creationId xmlns:a16="http://schemas.microsoft.com/office/drawing/2014/main" id="{3F28129B-7F01-4C6D-8A6F-B34EC7F7AEE5}"/>
              </a:ext>
            </a:extLst>
          </p:cNvPr>
          <p:cNvGrpSpPr>
            <a:grpSpLocks/>
          </p:cNvGrpSpPr>
          <p:nvPr/>
        </p:nvGrpSpPr>
        <p:grpSpPr bwMode="auto">
          <a:xfrm>
            <a:off x="5876925" y="3886200"/>
            <a:ext cx="2362200" cy="1143000"/>
            <a:chOff x="288" y="2880"/>
            <a:chExt cx="1488" cy="720"/>
          </a:xfrm>
        </p:grpSpPr>
        <p:sp>
          <p:nvSpPr>
            <p:cNvPr id="14360" name="Rectangle 57">
              <a:extLst>
                <a:ext uri="{FF2B5EF4-FFF2-40B4-BE49-F238E27FC236}">
                  <a16:creationId xmlns:a16="http://schemas.microsoft.com/office/drawing/2014/main" id="{0EA1D13F-E6FD-4041-A969-5300F3BC1BE5}"/>
                </a:ext>
              </a:extLst>
            </p:cNvPr>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61" name="Text Box 58">
              <a:extLst>
                <a:ext uri="{FF2B5EF4-FFF2-40B4-BE49-F238E27FC236}">
                  <a16:creationId xmlns:a16="http://schemas.microsoft.com/office/drawing/2014/main" id="{F207964D-618E-4854-BA53-CA53EDF058C3}"/>
                </a:ext>
              </a:extLst>
            </p:cNvPr>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14357" name="AutoShape 62">
            <a:extLst>
              <a:ext uri="{FF2B5EF4-FFF2-40B4-BE49-F238E27FC236}">
                <a16:creationId xmlns:a16="http://schemas.microsoft.com/office/drawing/2014/main" id="{E11687D4-2F14-4AA0-894A-66567B28DBE8}"/>
              </a:ext>
            </a:extLst>
          </p:cNvPr>
          <p:cNvSpPr>
            <a:spLocks noChangeArrowheads="1"/>
          </p:cNvSpPr>
          <p:nvPr/>
        </p:nvSpPr>
        <p:spPr bwMode="auto">
          <a:xfrm rot="-1025601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8" name="AutoShape 63">
            <a:extLst>
              <a:ext uri="{FF2B5EF4-FFF2-40B4-BE49-F238E27FC236}">
                <a16:creationId xmlns:a16="http://schemas.microsoft.com/office/drawing/2014/main" id="{5E658ACC-E5F7-4185-9510-22440A67CDD3}"/>
              </a:ext>
            </a:extLst>
          </p:cNvPr>
          <p:cNvSpPr>
            <a:spLocks noChangeArrowheads="1"/>
          </p:cNvSpPr>
          <p:nvPr/>
        </p:nvSpPr>
        <p:spPr bwMode="auto">
          <a:xfrm rot="-1025601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4359" name="AutoShape 64">
            <a:extLst>
              <a:ext uri="{FF2B5EF4-FFF2-40B4-BE49-F238E27FC236}">
                <a16:creationId xmlns:a16="http://schemas.microsoft.com/office/drawing/2014/main" id="{CDAF2CC4-7E84-4066-9493-59DF33775F27}"/>
              </a:ext>
            </a:extLst>
          </p:cNvPr>
          <p:cNvSpPr>
            <a:spLocks noChangeArrowheads="1"/>
          </p:cNvSpPr>
          <p:nvPr/>
        </p:nvSpPr>
        <p:spPr bwMode="auto">
          <a:xfrm rot="-1025601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Tree>
  </p:cSld>
  <p:clrMapOvr>
    <a:masterClrMapping/>
  </p:clrMapOvr>
  <p:transition>
    <p:zoom/>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5050</TotalTime>
  <Words>1672</Words>
  <Application>Microsoft Office PowerPoint</Application>
  <PresentationFormat>On-screen Show (4:3)</PresentationFormat>
  <Paragraphs>308</Paragraphs>
  <Slides>26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SimSun</vt:lpstr>
      <vt:lpstr>SimSun</vt:lpstr>
      <vt:lpstr>Arial</vt:lpstr>
      <vt:lpstr>Impact</vt:lpstr>
      <vt:lpstr>Tahoma</vt:lpstr>
      <vt:lpstr>Times New Roman</vt:lpstr>
      <vt:lpstr>Wingdings</vt:lpstr>
      <vt:lpstr>Blends</vt:lpstr>
      <vt:lpstr>Clip</vt:lpstr>
      <vt:lpstr>Data Mining:   Concepts and Techniques  (3rd ed.)  — Chapter 1 —</vt:lpstr>
      <vt:lpstr>Chapter 1.  Introduction</vt:lpstr>
      <vt:lpstr>Why Data Mining? </vt:lpstr>
      <vt:lpstr>Chapter 1.  Introduction</vt:lpstr>
      <vt:lpstr>What Is Data Mining?</vt:lpstr>
      <vt:lpstr>Knowledge Discovery (KDD) Process</vt:lpstr>
      <vt:lpstr>Example: A Web Mining Framework</vt:lpstr>
      <vt:lpstr>Data Mining in Business Intelligence </vt:lpstr>
      <vt:lpstr>KDD Process: A Typical View from ML and Statistics</vt:lpstr>
      <vt:lpstr>Example: Medical Data Mining </vt:lpstr>
      <vt:lpstr>Chapter 1.  Introduction</vt:lpstr>
      <vt:lpstr>Multi-Dimensional View of Data Mining</vt:lpstr>
      <vt:lpstr>Chapter 1.  Introduction</vt:lpstr>
      <vt:lpstr>Data Mining: On What Kinds of Data?</vt:lpstr>
      <vt:lpstr>Chapter 1.  Introduction</vt:lpstr>
      <vt:lpstr>Data Mining Function: (1) Generalization</vt:lpstr>
      <vt:lpstr>Data Mining Function: (2) Association and Correlation Analysis</vt:lpstr>
      <vt:lpstr>Data Mining Function: (3) Classification</vt:lpstr>
      <vt:lpstr>Data Mining Function: (4) Cluster Analysis</vt:lpstr>
      <vt:lpstr>Data Mining Function: (5) Outlier Analysis</vt:lpstr>
      <vt:lpstr>Time and Ordering: Sequential Pattern, Trend and Evolution Analysis</vt:lpstr>
      <vt:lpstr>Evaluation of Knowledge</vt:lpstr>
      <vt:lpstr>Chapter 1.  Introduction</vt:lpstr>
      <vt:lpstr>Data Mining: Confluence of Multiple Disciplines </vt:lpstr>
      <vt:lpstr>Why Confluence of Multiple Disciplines?</vt:lpstr>
      <vt:lpstr>Summary</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Osama Mohammed Moustafa Hosam Elde</cp:lastModifiedBy>
  <cp:revision>432</cp:revision>
  <cp:lastPrinted>2020-02-02T05:07:15Z</cp:lastPrinted>
  <dcterms:created xsi:type="dcterms:W3CDTF">1999-12-01T22:01:55Z</dcterms:created>
  <dcterms:modified xsi:type="dcterms:W3CDTF">2020-02-02T05:07:19Z</dcterms:modified>
</cp:coreProperties>
</file>