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43"/>
  </p:notesMasterIdLst>
  <p:sldIdLst>
    <p:sldId id="256" r:id="rId5"/>
    <p:sldId id="292" r:id="rId6"/>
    <p:sldId id="293" r:id="rId7"/>
    <p:sldId id="311" r:id="rId8"/>
    <p:sldId id="328" r:id="rId9"/>
    <p:sldId id="294" r:id="rId10"/>
    <p:sldId id="295" r:id="rId11"/>
    <p:sldId id="329" r:id="rId12"/>
    <p:sldId id="296" r:id="rId13"/>
    <p:sldId id="342" r:id="rId14"/>
    <p:sldId id="297" r:id="rId15"/>
    <p:sldId id="343" r:id="rId16"/>
    <p:sldId id="298" r:id="rId17"/>
    <p:sldId id="330" r:id="rId18"/>
    <p:sldId id="331" r:id="rId19"/>
    <p:sldId id="332" r:id="rId20"/>
    <p:sldId id="334" r:id="rId21"/>
    <p:sldId id="335" r:id="rId22"/>
    <p:sldId id="300" r:id="rId23"/>
    <p:sldId id="301" r:id="rId24"/>
    <p:sldId id="302" r:id="rId25"/>
    <p:sldId id="336" r:id="rId26"/>
    <p:sldId id="303" r:id="rId27"/>
    <p:sldId id="337" r:id="rId28"/>
    <p:sldId id="338" r:id="rId29"/>
    <p:sldId id="339" r:id="rId30"/>
    <p:sldId id="315" r:id="rId31"/>
    <p:sldId id="320" r:id="rId32"/>
    <p:sldId id="321" r:id="rId33"/>
    <p:sldId id="322" r:id="rId34"/>
    <p:sldId id="316" r:id="rId35"/>
    <p:sldId id="344" r:id="rId36"/>
    <p:sldId id="323" r:id="rId37"/>
    <p:sldId id="327" r:id="rId38"/>
    <p:sldId id="307" r:id="rId39"/>
    <p:sldId id="308" r:id="rId40"/>
    <p:sldId id="324" r:id="rId41"/>
    <p:sldId id="310" r:id="rId42"/>
  </p:sldIdLst>
  <p:sldSz cx="9144000" cy="6858000" type="screen4x3"/>
  <p:notesSz cx="6858000" cy="91440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A2D3D-DAD6-4323-9B94-4536F3BEF5EA}" v="26" dt="2019-12-31T15:06:41.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81" autoAdjust="0"/>
    <p:restoredTop sz="94701" autoAdjust="0"/>
  </p:normalViewPr>
  <p:slideViewPr>
    <p:cSldViewPr snapToGrid="0">
      <p:cViewPr varScale="1">
        <p:scale>
          <a:sx n="82" d="100"/>
          <a:sy n="82" d="100"/>
        </p:scale>
        <p:origin x="171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53FA2D3D-DAD6-4323-9B94-4536F3BEF5EA}"/>
    <pc:docChg chg="delSld modSld">
      <pc:chgData name="Osama Mohammed Moustafa Hosam Elde" userId="ab8f451e-a635-42ee-be12-e2dde55852bf" providerId="ADAL" clId="{53FA2D3D-DAD6-4323-9B94-4536F3BEF5EA}" dt="2019-12-31T15:06:41.836" v="25" actId="20577"/>
      <pc:docMkLst>
        <pc:docMk/>
      </pc:docMkLst>
      <pc:sldChg chg="modSp">
        <pc:chgData name="Osama Mohammed Moustafa Hosam Elde" userId="ab8f451e-a635-42ee-be12-e2dde55852bf" providerId="ADAL" clId="{53FA2D3D-DAD6-4323-9B94-4536F3BEF5EA}" dt="2019-12-31T15:06:41.836" v="25" actId="20577"/>
        <pc:sldMkLst>
          <pc:docMk/>
          <pc:sldMk cId="0" sldId="293"/>
        </pc:sldMkLst>
        <pc:spChg chg="mod">
          <ac:chgData name="Osama Mohammed Moustafa Hosam Elde" userId="ab8f451e-a635-42ee-be12-e2dde55852bf" providerId="ADAL" clId="{53FA2D3D-DAD6-4323-9B94-4536F3BEF5EA}" dt="2019-12-31T15:06:41.836" v="25" actId="20577"/>
          <ac:spMkLst>
            <pc:docMk/>
            <pc:sldMk cId="0" sldId="293"/>
            <ac:spMk id="54274" creationId="{00000000-0000-0000-0000-000000000000}"/>
          </ac:spMkLst>
        </pc:spChg>
      </pc:sldChg>
      <pc:sldChg chg="modSp">
        <pc:chgData name="Osama Mohammed Moustafa Hosam Elde" userId="ab8f451e-a635-42ee-be12-e2dde55852bf" providerId="ADAL" clId="{53FA2D3D-DAD6-4323-9B94-4536F3BEF5EA}" dt="2019-12-31T15:05:45.617" v="22"/>
        <pc:sldMkLst>
          <pc:docMk/>
          <pc:sldMk cId="0" sldId="295"/>
        </pc:sldMkLst>
        <pc:spChg chg="mod">
          <ac:chgData name="Osama Mohammed Moustafa Hosam Elde" userId="ab8f451e-a635-42ee-be12-e2dde55852bf" providerId="ADAL" clId="{53FA2D3D-DAD6-4323-9B94-4536F3BEF5EA}" dt="2019-12-31T15:05:45.617" v="22"/>
          <ac:spMkLst>
            <pc:docMk/>
            <pc:sldMk cId="0" sldId="295"/>
            <ac:spMk id="58370" creationId="{00000000-0000-0000-0000-000000000000}"/>
          </ac:spMkLst>
        </pc:spChg>
      </pc:sldChg>
      <pc:sldChg chg="modSp">
        <pc:chgData name="Osama Mohammed Moustafa Hosam Elde" userId="ab8f451e-a635-42ee-be12-e2dde55852bf" providerId="ADAL" clId="{53FA2D3D-DAD6-4323-9B94-4536F3BEF5EA}" dt="2019-12-31T14:37:07.282" v="8" actId="20578"/>
        <pc:sldMkLst>
          <pc:docMk/>
          <pc:sldMk cId="0" sldId="300"/>
        </pc:sldMkLst>
        <pc:spChg chg="mod">
          <ac:chgData name="Osama Mohammed Moustafa Hosam Elde" userId="ab8f451e-a635-42ee-be12-e2dde55852bf" providerId="ADAL" clId="{53FA2D3D-DAD6-4323-9B94-4536F3BEF5EA}" dt="2019-12-31T14:37:07.282" v="8" actId="20578"/>
          <ac:spMkLst>
            <pc:docMk/>
            <pc:sldMk cId="0" sldId="300"/>
            <ac:spMk id="71683" creationId="{00000000-0000-0000-0000-000000000000}"/>
          </ac:spMkLst>
        </pc:spChg>
      </pc:sldChg>
      <pc:sldChg chg="del">
        <pc:chgData name="Osama Mohammed Moustafa Hosam Elde" userId="ab8f451e-a635-42ee-be12-e2dde55852bf" providerId="ADAL" clId="{53FA2D3D-DAD6-4323-9B94-4536F3BEF5EA}" dt="2019-12-31T15:03:02.632" v="9" actId="2696"/>
        <pc:sldMkLst>
          <pc:docMk/>
          <pc:sldMk cId="0" sldId="305"/>
        </pc:sldMkLst>
      </pc:sldChg>
      <pc:sldChg chg="del">
        <pc:chgData name="Osama Mohammed Moustafa Hosam Elde" userId="ab8f451e-a635-42ee-be12-e2dde55852bf" providerId="ADAL" clId="{53FA2D3D-DAD6-4323-9B94-4536F3BEF5EA}" dt="2019-12-31T15:03:04.194" v="10" actId="2696"/>
        <pc:sldMkLst>
          <pc:docMk/>
          <pc:sldMk cId="0" sldId="306"/>
        </pc:sldMkLst>
      </pc:sldChg>
      <pc:sldChg chg="del">
        <pc:chgData name="Osama Mohammed Moustafa Hosam Elde" userId="ab8f451e-a635-42ee-be12-e2dde55852bf" providerId="ADAL" clId="{53FA2D3D-DAD6-4323-9B94-4536F3BEF5EA}" dt="2019-12-31T14:29:03.774" v="4" actId="2696"/>
        <pc:sldMkLst>
          <pc:docMk/>
          <pc:sldMk cId="0" sldId="309"/>
        </pc:sldMkLst>
      </pc:sldChg>
      <pc:sldChg chg="modSp">
        <pc:chgData name="Osama Mohammed Moustafa Hosam Elde" userId="ab8f451e-a635-42ee-be12-e2dde55852bf" providerId="ADAL" clId="{53FA2D3D-DAD6-4323-9B94-4536F3BEF5EA}" dt="2019-12-31T15:06:21.961" v="24" actId="6549"/>
        <pc:sldMkLst>
          <pc:docMk/>
          <pc:sldMk cId="0" sldId="311"/>
        </pc:sldMkLst>
        <pc:spChg chg="mod">
          <ac:chgData name="Osama Mohammed Moustafa Hosam Elde" userId="ab8f451e-a635-42ee-be12-e2dde55852bf" providerId="ADAL" clId="{53FA2D3D-DAD6-4323-9B94-4536F3BEF5EA}" dt="2019-12-31T15:06:21.961" v="24" actId="6549"/>
          <ac:spMkLst>
            <pc:docMk/>
            <pc:sldMk cId="0" sldId="311"/>
            <ac:spMk id="55298" creationId="{00000000-0000-0000-0000-000000000000}"/>
          </ac:spMkLst>
        </pc:spChg>
      </pc:sldChg>
      <pc:sldChg chg="del">
        <pc:chgData name="Osama Mohammed Moustafa Hosam Elde" userId="ab8f451e-a635-42ee-be12-e2dde55852bf" providerId="ADAL" clId="{53FA2D3D-DAD6-4323-9B94-4536F3BEF5EA}" dt="2019-12-31T15:03:05.366" v="11" actId="2696"/>
        <pc:sldMkLst>
          <pc:docMk/>
          <pc:sldMk cId="0" sldId="312"/>
        </pc:sldMkLst>
      </pc:sldChg>
      <pc:sldChg chg="del">
        <pc:chgData name="Osama Mohammed Moustafa Hosam Elde" userId="ab8f451e-a635-42ee-be12-e2dde55852bf" providerId="ADAL" clId="{53FA2D3D-DAD6-4323-9B94-4536F3BEF5EA}" dt="2019-12-31T15:03:06.257" v="12" actId="2696"/>
        <pc:sldMkLst>
          <pc:docMk/>
          <pc:sldMk cId="0" sldId="313"/>
        </pc:sldMkLst>
      </pc:sldChg>
      <pc:sldChg chg="del">
        <pc:chgData name="Osama Mohammed Moustafa Hosam Elde" userId="ab8f451e-a635-42ee-be12-e2dde55852bf" providerId="ADAL" clId="{53FA2D3D-DAD6-4323-9B94-4536F3BEF5EA}" dt="2019-12-31T15:04:20.396" v="13" actId="2696"/>
        <pc:sldMkLst>
          <pc:docMk/>
          <pc:sldMk cId="0" sldId="314"/>
        </pc:sldMkLst>
      </pc:sldChg>
      <pc:sldChg chg="del">
        <pc:chgData name="Osama Mohammed Moustafa Hosam Elde" userId="ab8f451e-a635-42ee-be12-e2dde55852bf" providerId="ADAL" clId="{53FA2D3D-DAD6-4323-9B94-4536F3BEF5EA}" dt="2019-12-31T15:04:37.820" v="16" actId="2696"/>
        <pc:sldMkLst>
          <pc:docMk/>
          <pc:sldMk cId="0" sldId="317"/>
        </pc:sldMkLst>
      </pc:sldChg>
      <pc:sldChg chg="del">
        <pc:chgData name="Osama Mohammed Moustafa Hosam Elde" userId="ab8f451e-a635-42ee-be12-e2dde55852bf" providerId="ADAL" clId="{53FA2D3D-DAD6-4323-9B94-4536F3BEF5EA}" dt="2019-12-31T15:04:20.943" v="14" actId="2696"/>
        <pc:sldMkLst>
          <pc:docMk/>
          <pc:sldMk cId="0" sldId="318"/>
        </pc:sldMkLst>
      </pc:sldChg>
      <pc:sldChg chg="del">
        <pc:chgData name="Osama Mohammed Moustafa Hosam Elde" userId="ab8f451e-a635-42ee-be12-e2dde55852bf" providerId="ADAL" clId="{53FA2D3D-DAD6-4323-9B94-4536F3BEF5EA}" dt="2019-12-31T14:29:01.102" v="0" actId="2696"/>
        <pc:sldMkLst>
          <pc:docMk/>
          <pc:sldMk cId="0" sldId="325"/>
        </pc:sldMkLst>
      </pc:sldChg>
      <pc:sldChg chg="del">
        <pc:chgData name="Osama Mohammed Moustafa Hosam Elde" userId="ab8f451e-a635-42ee-be12-e2dde55852bf" providerId="ADAL" clId="{53FA2D3D-DAD6-4323-9B94-4536F3BEF5EA}" dt="2019-12-31T14:29:01.914" v="1" actId="2696"/>
        <pc:sldMkLst>
          <pc:docMk/>
          <pc:sldMk cId="0" sldId="326"/>
        </pc:sldMkLst>
      </pc:sldChg>
      <pc:sldChg chg="modSp del">
        <pc:chgData name="Osama Mohammed Moustafa Hosam Elde" userId="ab8f451e-a635-42ee-be12-e2dde55852bf" providerId="ADAL" clId="{53FA2D3D-DAD6-4323-9B94-4536F3BEF5EA}" dt="2019-12-31T15:05:48.336" v="23" actId="2696"/>
        <pc:sldMkLst>
          <pc:docMk/>
          <pc:sldMk cId="0" sldId="340"/>
        </pc:sldMkLst>
        <pc:spChg chg="mod">
          <ac:chgData name="Osama Mohammed Moustafa Hosam Elde" userId="ab8f451e-a635-42ee-be12-e2dde55852bf" providerId="ADAL" clId="{53FA2D3D-DAD6-4323-9B94-4536F3BEF5EA}" dt="2019-12-31T15:05:38.398" v="20" actId="20577"/>
          <ac:spMkLst>
            <pc:docMk/>
            <pc:sldMk cId="0" sldId="340"/>
            <ac:spMk id="59394" creationId="{00000000-0000-0000-0000-000000000000}"/>
          </ac:spMkLst>
        </pc:spChg>
      </pc:sldChg>
      <pc:sldChg chg="del">
        <pc:chgData name="Osama Mohammed Moustafa Hosam Elde" userId="ab8f451e-a635-42ee-be12-e2dde55852bf" providerId="ADAL" clId="{53FA2D3D-DAD6-4323-9B94-4536F3BEF5EA}" dt="2019-12-31T15:04:35.101" v="15" actId="2696"/>
        <pc:sldMkLst>
          <pc:docMk/>
          <pc:sldMk cId="0" sldId="345"/>
        </pc:sldMkLst>
      </pc:sldChg>
      <pc:sldChg chg="del">
        <pc:chgData name="Osama Mohammed Moustafa Hosam Elde" userId="ab8f451e-a635-42ee-be12-e2dde55852bf" providerId="ADAL" clId="{53FA2D3D-DAD6-4323-9B94-4536F3BEF5EA}" dt="2019-12-31T14:29:02.586" v="2" actId="2696"/>
        <pc:sldMkLst>
          <pc:docMk/>
          <pc:sldMk cId="0" sldId="346"/>
        </pc:sldMkLst>
      </pc:sldChg>
      <pc:sldChg chg="del">
        <pc:chgData name="Osama Mohammed Moustafa Hosam Elde" userId="ab8f451e-a635-42ee-be12-e2dde55852bf" providerId="ADAL" clId="{53FA2D3D-DAD6-4323-9B94-4536F3BEF5EA}" dt="2019-12-31T14:29:03.195" v="3" actId="2696"/>
        <pc:sldMkLst>
          <pc:docMk/>
          <pc:sldMk cId="0" sldId="347"/>
        </pc:sldMkLst>
      </pc:sldChg>
      <pc:sldChg chg="del">
        <pc:chgData name="Osama Mohammed Moustafa Hosam Elde" userId="ab8f451e-a635-42ee-be12-e2dde55852bf" providerId="ADAL" clId="{53FA2D3D-DAD6-4323-9B94-4536F3BEF5EA}" dt="2019-12-31T14:29:04.899" v="5" actId="2696"/>
        <pc:sldMkLst>
          <pc:docMk/>
          <pc:sldMk cId="0" sldId="3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6BC068-9AAE-432D-A6D2-892B7120336B}" type="datetimeFigureOut">
              <a:rPr lang="en-US"/>
              <a:pPr>
                <a:defRPr/>
              </a:pPr>
              <a:t>12/31/2019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4A3D7C8-FFE4-4532-91DC-A63567AB6B3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9D8AA1-1A67-412E-A63C-C23999A68FBE}"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5865773"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 Management Tools</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a:t>Click to edit Master text</a:t>
            </a:r>
          </a:p>
        </p:txBody>
      </p:sp>
      <p:sp>
        <p:nvSpPr>
          <p:cNvPr id="5" name="Date Placeholder 3"/>
          <p:cNvSpPr>
            <a:spLocks noGrp="1"/>
          </p:cNvSpPr>
          <p:nvPr>
            <p:ph type="dt" sz="half" idx="14"/>
          </p:nvPr>
        </p:nvSpPr>
        <p:spPr/>
        <p:txBody>
          <a:bodyPr/>
          <a:lstStyle>
            <a:lvl1pPr>
              <a:defRPr/>
            </a:lvl1pPr>
          </a:lstStyle>
          <a:p>
            <a:pPr>
              <a:defRPr/>
            </a:pPr>
            <a:fld id="{6BEC15C9-2B5A-4A92-975F-096ED7866D73}" type="datetime1">
              <a:rPr lang="en-US"/>
              <a:pPr>
                <a:defRPr/>
              </a:pPr>
              <a:t>12/31/2019</a:t>
            </a:fld>
            <a:endParaRPr lang="en-US"/>
          </a:p>
        </p:txBody>
      </p:sp>
      <p:sp>
        <p:nvSpPr>
          <p:cNvPr id="6" name="Footer Placeholder 4"/>
          <p:cNvSpPr>
            <a:spLocks noGrp="1"/>
          </p:cNvSpPr>
          <p:nvPr>
            <p:ph type="ftr" sz="quarter" idx="15"/>
          </p:nvPr>
        </p:nvSpPr>
        <p:spPr/>
        <p:txBody>
          <a:bodyPr/>
          <a:lstStyle>
            <a:lvl1pPr>
              <a:defRPr sz="1000" b="1"/>
            </a:lvl1pPr>
          </a:lstStyle>
          <a:p>
            <a:pPr>
              <a:defRPr/>
            </a:pPr>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3-</a:t>
            </a:r>
            <a:fld id="{70DB875B-DAF4-4231-8128-45EF619BD7B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071A72C-686F-4C49-9E33-0BE76301007E}"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C66F1C9-9B66-471B-BB4E-48A17CA0977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53B6E1-4BA8-4DE1-B985-6C69BDF646FD}"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71B4E0D-B1D6-493D-8D0D-5CEB22EE3D5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C1B9B6-75B0-47A6-B5FF-1B50E12E68A9}"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81B7F44-04AC-4A21-84A6-A3A7D17BC62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70AC55-8A0C-4C0D-BB50-4E2CC57EE611}"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79E9FD3-3225-4828-A24F-D56DAEF57AA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41684F7-6BB8-4C27-AF21-F773D106A4AB}"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2425829-B32B-4CE0-8BB8-62F8EF2557E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A5230D-2ED1-4542-AD83-A69C772E3B59}"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5A1F4D8-E281-4F50-A369-F14B96D6229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849A76E-37F0-4FF8-88BC-348125826DAD}" type="datetime1">
              <a:rPr lang="en-US"/>
              <a:pPr>
                <a:defRPr/>
              </a:pPr>
              <a:t>12/31/2019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C9014B8C-4F2E-4352-B855-E1D1F88B0B9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2525334-BC3B-4ABB-95E5-28B4C504B12C}" type="datetime1">
              <a:rPr lang="en-US"/>
              <a:pPr>
                <a:defRPr/>
              </a:pPr>
              <a:t>12/31/2019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A476DD27-4749-4401-8C84-330C7FEBE59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8754E2-4DA8-47BE-914F-B5433CC21A9E}" type="datetime1">
              <a:rPr lang="en-US"/>
              <a:pPr>
                <a:defRPr/>
              </a:pPr>
              <a:t>12/31/2019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55991059-B0FF-43E4-BD13-7B4C3BD8CC7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6A735CD-5E5F-408B-8384-3CEBB1ABE7FE}"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C589BC3-5E9B-44A4-BCAA-E320D3E679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98A698-43CF-42B4-BC72-930AFBFCF401}"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E8B0DE73-F2B0-4609-BE87-C2F6736F26D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C9550D-BC92-49CF-A9B6-958836704EAE}"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F8D4CAA-9D53-4961-B0F5-6779FF4375C2}"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D76030F-0FB6-4007-8A73-BE24B24EFE4D}"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E044E74-AA9C-403F-A900-9BE9FE6DF85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EE1CEA4-673F-41C2-9411-282F38A1B74E}"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827EB9E-3B3A-48F8-8A16-2C93E41C9E7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9D0F575-39ED-4704-9011-3D9E31CCA663}"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3FDBE2A-79CC-471D-8B6F-121E1D5A331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B3F983-0B3A-485E-9CA0-2DDFF27FD1EB}"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47C2FF3-1D62-4F06-9F2E-03DD086370FB}"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841FA3-0BAE-47DB-A730-168AD0C87FB6}"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C6ADF1A-BAF4-4BBB-A064-61F8B559625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4951685-CAE6-46AE-9BEE-DFC54AC18B68}"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EA5CB52-89B8-46D8-934D-A106F19B1E80}"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8AEE345-F173-4B9E-82F2-29DAEA445F95}" type="datetime1">
              <a:rPr lang="en-US"/>
              <a:pPr>
                <a:defRPr/>
              </a:pPr>
              <a:t>12/31/2019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C993D17A-1F8E-4CF2-94C0-A05BD3B3DCE7}"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A006AD1-67AE-427A-8D5C-C165F2870A24}" type="datetime1">
              <a:rPr lang="en-US"/>
              <a:pPr>
                <a:defRPr/>
              </a:pPr>
              <a:t>12/31/2019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23492105-543C-4876-AD85-A8A5F29D0C1A}"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07A9DE-A669-4676-8C00-1B61366D1C2A}" type="datetime1">
              <a:rPr lang="en-US"/>
              <a:pPr>
                <a:defRPr/>
              </a:pPr>
              <a:t>12/31/2019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21D6FF60-68F8-4F48-BE56-C69D3774FA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6CE3C2-A0E8-4554-8167-4EB6E41CCE37}"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3D47586-A96F-4B0C-8129-1C85455335C5}"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C8F234-C7B4-4A6C-A311-677DE386CD1E}"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16849AB-0D40-48D7-9BB2-768336203410}"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F61704-92D2-4AAD-A5AA-0761B39B4E7A}"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1611BDC-F3EE-4A5A-B085-CA189F592578}"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B9609C-E332-45C3-901C-65E20CEB92DA}"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F880E2D-0BB2-4B6A-9877-BABC1587C0B0}"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99196D-6E21-4681-B8AD-12B905745867}"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67CE8BD-6949-45A1-AB71-7C41813EDD75}"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7569178-3A33-48EB-A8BF-3EA345E45C92}"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F03D4E2-6BA6-4870-A108-74C6034DFAD1}"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702629-62F4-42BE-8440-71ECF1F0E49C}"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46B8400-E9C5-40BE-802B-8E420118B3C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18A12FC-5D2A-42DA-B284-7282B8957698}"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9461663-F28D-4795-AAB6-7155C4A9DD76}"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F4BC8B2-E68F-4911-A0FB-4B4B32EF8EDE}"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56E75E3-0AE9-4AC1-9B85-3AD0F4CE2F1E}"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91280CC-CD3B-4DBD-856D-4B6B3996D144}" type="datetime1">
              <a:rPr lang="en-US"/>
              <a:pPr>
                <a:defRPr/>
              </a:pPr>
              <a:t>12/31/2019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B957E5F-4E81-47F3-82E6-EFD8399A6EE6}"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AB4892-284B-4204-A7E0-196B3073CCF6}" type="datetime1">
              <a:rPr lang="en-US"/>
              <a:pPr>
                <a:defRPr/>
              </a:pPr>
              <a:t>12/31/2019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7D265F0B-D5BA-4A38-A71F-E43762A1A96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2E54CE-6886-49EB-94C1-B10FA0C32BBC}" type="datetime1">
              <a:rPr lang="en-US"/>
              <a:pPr>
                <a:defRPr/>
              </a:pPr>
              <a:t>12/31/2019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6B479F70-5190-4143-9AE0-959944DC592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D308E8-DB81-4E83-81E8-C503F4336D59}" type="datetime1">
              <a:rPr lang="en-US"/>
              <a:pPr>
                <a:defRPr/>
              </a:pPr>
              <a:t>12/31/2019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D98D2DF6-C02B-45A9-8E76-E51720CC9E3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1FF200D-E9AB-429F-94C1-AA8791B36862}"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9A789D1-3D1D-4A38-B968-A9206D8CF90D}"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C8CD55-9FF3-4C3E-A38F-C13388F8A9EA}" type="datetime1">
              <a:rPr lang="en-US"/>
              <a:pPr>
                <a:defRPr/>
              </a:pPr>
              <a:t>12/31/2019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30ECDA8-55F0-46EE-B428-BBE037E5960B}"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BB3DE48-5AA5-4964-AE70-36AA2096BE98}"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9B19F15-0E07-417B-850C-F171DAB2DDF6}"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898286-741D-4446-8929-315202019D93}" type="datetime1">
              <a:rPr lang="en-US"/>
              <a:pPr>
                <a:defRPr/>
              </a:pPr>
              <a:t>12/31/2019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CF42B84-8027-457B-9E48-76FB1B2C8A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59DC1F97-964E-4E27-A6BE-EC3B00049EB4}" type="datetime1">
              <a:rPr lang="en-US"/>
              <a:pPr>
                <a:defRPr/>
              </a:pPr>
              <a:t>12/31/2019</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0A399FB6-7904-45FA-B40C-21B6A5F412B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024B5AE7-3DAC-4D47-98F5-FF042ACA0A97}" type="datetime1">
              <a:rPr lang="en-US"/>
              <a:pPr>
                <a:defRPr/>
              </a:pPr>
              <a:t>12/31/2019</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660A5E7E-7BA1-4700-A9CA-EB0221CFE9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C5E0182B-8657-4DF2-B441-854A9C1F93C8}" type="datetime1">
              <a:rPr lang="en-US"/>
              <a:pPr>
                <a:defRPr/>
              </a:pPr>
              <a:t>12/31/2019</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84964EDE-1675-4BAC-B119-DF45BA4FD9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591E253-92C8-47B7-885B-D06F36CC5204}" type="datetime1">
              <a:rPr lang="en-US"/>
              <a:pPr>
                <a:defRPr/>
              </a:pPr>
              <a:t>12/31/2019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BC3BD17C-BCD5-4546-8152-766C12AF5C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E2E34881-FD0E-4214-B857-439B6F302229}" type="datetime1">
              <a:rPr lang="en-US"/>
              <a:pPr>
                <a:defRPr/>
              </a:pPr>
              <a:t>12/31/2019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92AE7A85-AD6F-4FB7-83DA-5E083B000F0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F7612683-BBC8-4A62-9A36-924B8BBB9694}"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2013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5DC74F7B-9C99-4CB4-87D4-90CBB6BFEC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695"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9920E81C-37C3-47D4-B953-4850729E8668}"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300EB73-B91D-42BC-ABD1-2B52EE4D08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62EC5419-D41D-418E-8196-C93A0781753D}"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9DED2AC-7978-4EC6-AE3B-A829B69458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8FCB77D1-AB43-4773-9FB7-E1D8E7529618}" type="datetime1">
              <a:rPr lang="en-US"/>
              <a:pPr>
                <a:defRPr/>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9930325-61A8-4AD9-AC39-4DDAA16E9E2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office.microsoft.com/assistance/asstvid.aspx?assetid=XT100627131033&amp;vwidth=700&amp;vheight=530&amp;type=flash" TargetMode="External"/><Relationship Id="rId2" Type="http://schemas.openxmlformats.org/officeDocument/2006/relationships/hyperlink" Target="http://www.youtube.com/watch?v=kmgRnk5VSO0" TargetMode="External"/><Relationship Id="rId1" Type="http://schemas.openxmlformats.org/officeDocument/2006/relationships/slideLayout" Target="../slideLayouts/slideLayout1.xml"/><Relationship Id="rId4" Type="http://schemas.openxmlformats.org/officeDocument/2006/relationships/hyperlink" Target="http://www.microsoft.com/project/en-us/demos.asp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bwMode="auto">
          <a:noFill/>
          <a:ln>
            <a:miter lim="800000"/>
            <a:headEnd/>
            <a:tailEnd/>
          </a:ln>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3</a:t>
            </a:r>
          </a:p>
          <a:p>
            <a:pPr algn="r" fontAlgn="auto">
              <a:spcBef>
                <a:spcPts val="0"/>
              </a:spcBef>
              <a:spcAft>
                <a:spcPts val="0"/>
              </a:spcAft>
              <a:defRPr/>
            </a:pPr>
            <a:r>
              <a:rPr lang="en-US" sz="2800" dirty="0">
                <a:latin typeface="+mn-lt"/>
                <a:cs typeface="+mn-cs"/>
              </a:rPr>
              <a:t>Project Management Tools</a:t>
            </a:r>
          </a:p>
        </p:txBody>
      </p:sp>
      <p:sp>
        <p:nvSpPr>
          <p:cNvPr id="5" name="Slide Number Placeholder 4"/>
          <p:cNvSpPr>
            <a:spLocks noGrp="1"/>
          </p:cNvSpPr>
          <p:nvPr>
            <p:ph type="sldNum" sz="quarter" idx="12"/>
          </p:nvPr>
        </p:nvSpPr>
        <p:spPr/>
        <p:txBody>
          <a:bodyPr/>
          <a:lstStyle/>
          <a:p>
            <a:pPr>
              <a:defRPr/>
            </a:pPr>
            <a:r>
              <a:rPr lang="en-US"/>
              <a:t>3-</a:t>
            </a:r>
            <a:fld id="{867CAF79-1254-4AAC-81A8-16C68DC7D604}"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2466" name="Content Placeholder 1"/>
          <p:cNvSpPr>
            <a:spLocks noGrp="1"/>
          </p:cNvSpPr>
          <p:nvPr>
            <p:ph idx="1"/>
          </p:nvPr>
        </p:nvSpPr>
        <p:spPr>
          <a:xfrm>
            <a:off x="444500" y="1600200"/>
            <a:ext cx="8394700" cy="4525963"/>
          </a:xfrm>
        </p:spPr>
        <p:txBody>
          <a:bodyPr/>
          <a:lstStyle/>
          <a:p>
            <a:pPr eaLnBrk="1" hangingPunct="1"/>
            <a:r>
              <a:rPr lang="en-US" sz="2400"/>
              <a:t>Ring-Exchange Technique, originally named Method 635</a:t>
            </a:r>
          </a:p>
          <a:p>
            <a:pPr lvl="1" eaLnBrk="1" hangingPunct="1">
              <a:buFont typeface="Arial" charset="0"/>
              <a:buChar char="•"/>
            </a:pPr>
            <a:r>
              <a:rPr lang="en-US" sz="2400"/>
              <a:t>Six members sit around a table.</a:t>
            </a:r>
          </a:p>
          <a:p>
            <a:pPr lvl="1" eaLnBrk="1" hangingPunct="1">
              <a:buFont typeface="Arial" charset="0"/>
              <a:buChar char="•"/>
            </a:pPr>
            <a:r>
              <a:rPr lang="en-US" sz="2400"/>
              <a:t>Team members generate three ideas and put them at the top of three columns on a sheet. </a:t>
            </a:r>
          </a:p>
          <a:p>
            <a:pPr lvl="1" eaLnBrk="1" hangingPunct="1">
              <a:buFont typeface="Arial" charset="0"/>
              <a:buChar char="•"/>
            </a:pPr>
            <a:r>
              <a:rPr lang="en-US" sz="2400"/>
              <a:t>On command, the sheets are passed to the neighbor who tries to further develop the ideas. </a:t>
            </a:r>
          </a:p>
          <a:p>
            <a:pPr lvl="1" eaLnBrk="1" hangingPunct="1">
              <a:buFont typeface="Arial" charset="0"/>
              <a:buChar char="•"/>
            </a:pPr>
            <a:r>
              <a:rPr lang="en-US" sz="2400"/>
              <a:t>New ideas are built on previous ideas in the same column. </a:t>
            </a:r>
          </a:p>
          <a:p>
            <a:pPr lvl="1" eaLnBrk="1" hangingPunct="1">
              <a:buFont typeface="Arial" charset="0"/>
              <a:buChar char="•"/>
            </a:pPr>
            <a:r>
              <a:rPr lang="en-US" sz="2400"/>
              <a:t>Sheets are passed around five times and the time allotted for each round is limited to approximately five minutes. </a:t>
            </a:r>
          </a:p>
        </p:txBody>
      </p:sp>
      <p:sp>
        <p:nvSpPr>
          <p:cNvPr id="62467" name="Text Placeholder 2"/>
          <p:cNvSpPr>
            <a:spLocks noGrp="1"/>
          </p:cNvSpPr>
          <p:nvPr>
            <p:ph type="body" sz="quarter" idx="13"/>
          </p:nvPr>
        </p:nvSpPr>
        <p:spPr>
          <a:xfrm>
            <a:off x="1316038" y="1071563"/>
            <a:ext cx="3925887" cy="339725"/>
          </a:xfrm>
        </p:spPr>
        <p:txBody>
          <a:bodyPr/>
          <a:lstStyle/>
          <a:p>
            <a:pPr eaLnBrk="1" hangingPunct="1"/>
            <a:r>
              <a:rPr lang="en-US"/>
              <a:t>Brainstorming</a:t>
            </a:r>
          </a:p>
        </p:txBody>
      </p:sp>
      <p:sp>
        <p:nvSpPr>
          <p:cNvPr id="5" name="Slide Number Placeholder 4"/>
          <p:cNvSpPr>
            <a:spLocks noGrp="1"/>
          </p:cNvSpPr>
          <p:nvPr>
            <p:ph type="sldNum" sz="quarter" idx="16"/>
          </p:nvPr>
        </p:nvSpPr>
        <p:spPr/>
        <p:txBody>
          <a:bodyPr/>
          <a:lstStyle/>
          <a:p>
            <a:pPr>
              <a:defRPr/>
            </a:pPr>
            <a:r>
              <a:rPr lang="en-US"/>
              <a:t>3-</a:t>
            </a:r>
            <a:fld id="{CD04917A-02B0-440B-88F2-4BD4FE8099EC}"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3490" name="Content Placeholder 1"/>
          <p:cNvSpPr>
            <a:spLocks noGrp="1"/>
          </p:cNvSpPr>
          <p:nvPr>
            <p:ph idx="1"/>
          </p:nvPr>
        </p:nvSpPr>
        <p:spPr>
          <a:xfrm>
            <a:off x="381000" y="1600200"/>
            <a:ext cx="8305800" cy="4525963"/>
          </a:xfrm>
        </p:spPr>
        <p:txBody>
          <a:bodyPr/>
          <a:lstStyle/>
          <a:p>
            <a:pPr eaLnBrk="1" hangingPunct="1"/>
            <a:r>
              <a:rPr lang="en-US" sz="2400"/>
              <a:t>A graphical representation of a series of ideas or thoughts or decisions of a person or a team </a:t>
            </a:r>
          </a:p>
          <a:p>
            <a:pPr eaLnBrk="1" hangingPunct="1"/>
            <a:r>
              <a:rPr lang="en-US" sz="2400"/>
              <a:t>An initial process for accomplishment of the project goals </a:t>
            </a:r>
          </a:p>
          <a:p>
            <a:pPr eaLnBrk="1" hangingPunct="1"/>
            <a:r>
              <a:rPr lang="en-US" sz="2400"/>
              <a:t>A visual representation of an entire team's thoughts, ideas and questions relative to accomplishing the project goal </a:t>
            </a:r>
          </a:p>
          <a:p>
            <a:pPr eaLnBrk="1" hangingPunct="1"/>
            <a:r>
              <a:rPr lang="en-US" sz="2400"/>
              <a:t>Should be one of the first tools employed when starting any project</a:t>
            </a:r>
          </a:p>
          <a:p>
            <a:pPr eaLnBrk="1" hangingPunct="1"/>
            <a:r>
              <a:rPr lang="en-US" sz="2400"/>
              <a:t>Presents a structure of information and helps a team progress through the project process</a:t>
            </a:r>
          </a:p>
          <a:p>
            <a:pPr eaLnBrk="1" hangingPunct="1"/>
            <a:r>
              <a:rPr lang="en-US" sz="2400"/>
              <a:t>A living document that will change throughout the project and has no set format</a:t>
            </a:r>
          </a:p>
          <a:p>
            <a:pPr eaLnBrk="1" hangingPunct="1"/>
            <a:endParaRPr lang="en-US" sz="2400"/>
          </a:p>
          <a:p>
            <a:pPr eaLnBrk="1" hangingPunct="1"/>
            <a:endParaRPr lang="en-US" sz="2400"/>
          </a:p>
          <a:p>
            <a:pPr eaLnBrk="1" hangingPunct="1"/>
            <a:endParaRPr lang="en-US" sz="2400"/>
          </a:p>
        </p:txBody>
      </p:sp>
      <p:sp>
        <p:nvSpPr>
          <p:cNvPr id="63491"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5" name="Slide Number Placeholder 4"/>
          <p:cNvSpPr>
            <a:spLocks noGrp="1"/>
          </p:cNvSpPr>
          <p:nvPr>
            <p:ph type="sldNum" sz="quarter" idx="16"/>
          </p:nvPr>
        </p:nvSpPr>
        <p:spPr/>
        <p:txBody>
          <a:bodyPr/>
          <a:lstStyle/>
          <a:p>
            <a:pPr>
              <a:defRPr/>
            </a:pPr>
            <a:r>
              <a:rPr lang="en-US"/>
              <a:t>3-</a:t>
            </a:r>
            <a:fld id="{D87959BC-C939-44A6-A719-8019ECA11A4B}"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4514" name="Content Placeholder 1"/>
          <p:cNvSpPr>
            <a:spLocks noGrp="1"/>
          </p:cNvSpPr>
          <p:nvPr>
            <p:ph idx="1"/>
          </p:nvPr>
        </p:nvSpPr>
        <p:spPr>
          <a:xfrm>
            <a:off x="381000" y="1600200"/>
            <a:ext cx="8305800" cy="4525963"/>
          </a:xfrm>
        </p:spPr>
        <p:txBody>
          <a:bodyPr/>
          <a:lstStyle/>
          <a:p>
            <a:pPr eaLnBrk="1" hangingPunct="1"/>
            <a:r>
              <a:rPr lang="en-US" sz="2400"/>
              <a:t>A TMAP can be used to drive specific actions and select tools that are needed to complement those actions. </a:t>
            </a:r>
          </a:p>
          <a:p>
            <a:pPr eaLnBrk="1" hangingPunct="1"/>
            <a:r>
              <a:rPr lang="en-US" sz="2400"/>
              <a:t>It also allows the team members to refer back to how, why, and when decisions were made.</a:t>
            </a:r>
          </a:p>
          <a:p>
            <a:pPr eaLnBrk="1" hangingPunct="1"/>
            <a:endParaRPr lang="en-US" sz="2400"/>
          </a:p>
          <a:p>
            <a:pPr eaLnBrk="1" hangingPunct="1"/>
            <a:endParaRPr lang="en-US" sz="2400"/>
          </a:p>
          <a:p>
            <a:pPr eaLnBrk="1" hangingPunct="1"/>
            <a:endParaRPr lang="en-US" sz="2400"/>
          </a:p>
        </p:txBody>
      </p:sp>
      <p:sp>
        <p:nvSpPr>
          <p:cNvPr id="64515"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5" name="Slide Number Placeholder 4"/>
          <p:cNvSpPr>
            <a:spLocks noGrp="1"/>
          </p:cNvSpPr>
          <p:nvPr>
            <p:ph type="sldNum" sz="quarter" idx="16"/>
          </p:nvPr>
        </p:nvSpPr>
        <p:spPr/>
        <p:txBody>
          <a:bodyPr/>
          <a:lstStyle/>
          <a:p>
            <a:pPr>
              <a:defRPr/>
            </a:pPr>
            <a:r>
              <a:rPr lang="en-US"/>
              <a:t>3-</a:t>
            </a:r>
            <a:fld id="{4D3F155D-6A7C-44FB-B948-F0787B462916}"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5538"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65539" name="Content Placeholder 1"/>
          <p:cNvSpPr>
            <a:spLocks noGrp="1"/>
          </p:cNvSpPr>
          <p:nvPr>
            <p:ph idx="1"/>
          </p:nvPr>
        </p:nvSpPr>
        <p:spPr>
          <a:xfrm>
            <a:off x="563563" y="1600200"/>
            <a:ext cx="8123237" cy="4525963"/>
          </a:xfrm>
        </p:spPr>
        <p:txBody>
          <a:bodyPr/>
          <a:lstStyle/>
          <a:p>
            <a:pPr eaLnBrk="1" hangingPunct="1"/>
            <a:r>
              <a:rPr lang="en-US" sz="2400"/>
              <a:t>Define the project goal(s) </a:t>
            </a:r>
          </a:p>
          <a:p>
            <a:pPr eaLnBrk="1" hangingPunct="1"/>
            <a:r>
              <a:rPr lang="en-US" sz="2400"/>
              <a:t>List the knowns, unknowns, and constraints</a:t>
            </a:r>
          </a:p>
          <a:p>
            <a:pPr eaLnBrk="1" hangingPunct="1"/>
            <a:r>
              <a:rPr lang="en-US" sz="2400"/>
              <a:t>Ask DMAIC questions and "grouped" questions </a:t>
            </a:r>
          </a:p>
          <a:p>
            <a:pPr eaLnBrk="1" hangingPunct="1"/>
            <a:r>
              <a:rPr lang="en-US" sz="2400"/>
              <a:t>Sequence and link all team comments, responses, and questions</a:t>
            </a:r>
          </a:p>
          <a:p>
            <a:pPr eaLnBrk="1" hangingPunct="1"/>
            <a:r>
              <a:rPr lang="en-US" sz="2400"/>
              <a:t>Improve and link all responses to form a thought map </a:t>
            </a:r>
          </a:p>
          <a:p>
            <a:pPr eaLnBrk="1" hangingPunct="1"/>
            <a:r>
              <a:rPr lang="en-US" sz="2400"/>
              <a:t>Identify possible tools to be used</a:t>
            </a:r>
          </a:p>
        </p:txBody>
      </p:sp>
      <p:sp>
        <p:nvSpPr>
          <p:cNvPr id="5" name="Slide Number Placeholder 4"/>
          <p:cNvSpPr>
            <a:spLocks noGrp="1"/>
          </p:cNvSpPr>
          <p:nvPr>
            <p:ph type="sldNum" sz="quarter" idx="16"/>
          </p:nvPr>
        </p:nvSpPr>
        <p:spPr/>
        <p:txBody>
          <a:bodyPr/>
          <a:lstStyle/>
          <a:p>
            <a:pPr>
              <a:defRPr/>
            </a:pPr>
            <a:r>
              <a:rPr lang="en-US"/>
              <a:t>3-</a:t>
            </a:r>
            <a:fld id="{975631B3-7914-4359-A7CB-124CC7B0BFAF}"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6562"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66563" name="Content Placeholder 1"/>
          <p:cNvSpPr>
            <a:spLocks noGrp="1"/>
          </p:cNvSpPr>
          <p:nvPr>
            <p:ph idx="1"/>
          </p:nvPr>
        </p:nvSpPr>
        <p:spPr>
          <a:xfrm>
            <a:off x="563563" y="1600200"/>
            <a:ext cx="8123237" cy="4525963"/>
          </a:xfrm>
        </p:spPr>
        <p:txBody>
          <a:bodyPr/>
          <a:lstStyle/>
          <a:p>
            <a:pPr eaLnBrk="1" hangingPunct="1"/>
            <a:r>
              <a:rPr lang="en-US" sz="2400"/>
              <a:t>Define the project goal(s) </a:t>
            </a:r>
          </a:p>
        </p:txBody>
      </p:sp>
      <p:sp>
        <p:nvSpPr>
          <p:cNvPr id="5" name="Slide Number Placeholder 4"/>
          <p:cNvSpPr>
            <a:spLocks noGrp="1"/>
          </p:cNvSpPr>
          <p:nvPr>
            <p:ph type="sldNum" sz="quarter" idx="16"/>
          </p:nvPr>
        </p:nvSpPr>
        <p:spPr/>
        <p:txBody>
          <a:bodyPr/>
          <a:lstStyle/>
          <a:p>
            <a:pPr>
              <a:defRPr/>
            </a:pPr>
            <a:r>
              <a:rPr lang="en-US"/>
              <a:t>3-</a:t>
            </a:r>
            <a:fld id="{385A3123-94E8-4B85-8145-A6436AA98FE5}" type="slidenum">
              <a:rPr lang="en-US"/>
              <a:pPr>
                <a:defRPr/>
              </a:pPr>
              <a:t>14</a:t>
            </a:fld>
            <a:endParaRPr lang="en-US"/>
          </a:p>
        </p:txBody>
      </p:sp>
      <p:sp>
        <p:nvSpPr>
          <p:cNvPr id="66565" name="TextBox 5"/>
          <p:cNvSpPr txBox="1">
            <a:spLocks noChangeArrowheads="1"/>
          </p:cNvSpPr>
          <p:nvPr/>
        </p:nvSpPr>
        <p:spPr bwMode="auto">
          <a:xfrm>
            <a:off x="2241550" y="2781300"/>
            <a:ext cx="5184775" cy="830263"/>
          </a:xfrm>
          <a:prstGeom prst="rect">
            <a:avLst/>
          </a:prstGeom>
          <a:noFill/>
          <a:ln w="9525">
            <a:noFill/>
            <a:miter lim="800000"/>
            <a:headEnd/>
            <a:tailEnd/>
          </a:ln>
        </p:spPr>
        <p:txBody>
          <a:bodyPr wrap="none">
            <a:spAutoFit/>
          </a:bodyPr>
          <a:lstStyle/>
          <a:p>
            <a:r>
              <a:rPr lang="en-US" sz="2400" b="1">
                <a:latin typeface="Calibri" pitchFamily="34" charset="0"/>
              </a:rPr>
              <a:t>Problem Statement:</a:t>
            </a:r>
            <a:endParaRPr lang="en-US" sz="2400">
              <a:latin typeface="Calibri" pitchFamily="34" charset="0"/>
            </a:endParaRPr>
          </a:p>
          <a:p>
            <a:r>
              <a:rPr lang="en-US" sz="2400">
                <a:latin typeface="Calibri" pitchFamily="34" charset="0"/>
              </a:rPr>
              <a:t>"Financial reports are late every month"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7586"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67587" name="Content Placeholder 1"/>
          <p:cNvSpPr>
            <a:spLocks noGrp="1"/>
          </p:cNvSpPr>
          <p:nvPr>
            <p:ph idx="1"/>
          </p:nvPr>
        </p:nvSpPr>
        <p:spPr>
          <a:xfrm>
            <a:off x="563563" y="1600200"/>
            <a:ext cx="8123237" cy="4525963"/>
          </a:xfrm>
        </p:spPr>
        <p:txBody>
          <a:bodyPr/>
          <a:lstStyle/>
          <a:p>
            <a:pPr eaLnBrk="1" hangingPunct="1"/>
            <a:r>
              <a:rPr lang="en-US" sz="2400"/>
              <a:t>List the knowns, unknowns, and Constraints</a:t>
            </a:r>
          </a:p>
        </p:txBody>
      </p:sp>
      <p:sp>
        <p:nvSpPr>
          <p:cNvPr id="5" name="Slide Number Placeholder 4"/>
          <p:cNvSpPr>
            <a:spLocks noGrp="1"/>
          </p:cNvSpPr>
          <p:nvPr>
            <p:ph type="sldNum" sz="quarter" idx="16"/>
          </p:nvPr>
        </p:nvSpPr>
        <p:spPr/>
        <p:txBody>
          <a:bodyPr/>
          <a:lstStyle/>
          <a:p>
            <a:pPr>
              <a:defRPr/>
            </a:pPr>
            <a:r>
              <a:rPr lang="en-US"/>
              <a:t>3-</a:t>
            </a:r>
            <a:fld id="{0F81F1E9-5F6B-450F-B01B-0EE29CFB652D}" type="slidenum">
              <a:rPr lang="en-US"/>
              <a:pPr>
                <a:defRPr/>
              </a:pPr>
              <a:t>15</a:t>
            </a:fld>
            <a:endParaRPr lang="en-US"/>
          </a:p>
        </p:txBody>
      </p:sp>
      <p:pic>
        <p:nvPicPr>
          <p:cNvPr id="67589" name="Picture 1"/>
          <p:cNvPicPr>
            <a:picLocks noChangeAspect="1" noChangeArrowheads="1"/>
          </p:cNvPicPr>
          <p:nvPr/>
        </p:nvPicPr>
        <p:blipFill>
          <a:blip r:embed="rId2"/>
          <a:srcRect/>
          <a:stretch>
            <a:fillRect/>
          </a:stretch>
        </p:blipFill>
        <p:spPr bwMode="auto">
          <a:xfrm>
            <a:off x="1090613" y="2111375"/>
            <a:ext cx="6962775" cy="38004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8610"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68611" name="Content Placeholder 1"/>
          <p:cNvSpPr>
            <a:spLocks noGrp="1"/>
          </p:cNvSpPr>
          <p:nvPr>
            <p:ph idx="1"/>
          </p:nvPr>
        </p:nvSpPr>
        <p:spPr>
          <a:xfrm>
            <a:off x="563563" y="1600200"/>
            <a:ext cx="8123237" cy="4525963"/>
          </a:xfrm>
        </p:spPr>
        <p:txBody>
          <a:bodyPr/>
          <a:lstStyle/>
          <a:p>
            <a:pPr eaLnBrk="1" hangingPunct="1"/>
            <a:r>
              <a:rPr lang="en-US" sz="2400"/>
              <a:t>Ask DMAIC questions and "grouped" questions </a:t>
            </a:r>
          </a:p>
        </p:txBody>
      </p:sp>
      <p:sp>
        <p:nvSpPr>
          <p:cNvPr id="5" name="Slide Number Placeholder 4"/>
          <p:cNvSpPr>
            <a:spLocks noGrp="1"/>
          </p:cNvSpPr>
          <p:nvPr>
            <p:ph type="sldNum" sz="quarter" idx="16"/>
          </p:nvPr>
        </p:nvSpPr>
        <p:spPr/>
        <p:txBody>
          <a:bodyPr/>
          <a:lstStyle/>
          <a:p>
            <a:pPr>
              <a:defRPr/>
            </a:pPr>
            <a:r>
              <a:rPr lang="en-US"/>
              <a:t>3-</a:t>
            </a:r>
            <a:fld id="{34EE8FB3-70F4-4DB3-942C-EE2E1F3054A0}" type="slidenum">
              <a:rPr lang="en-US"/>
              <a:pPr>
                <a:defRPr/>
              </a:pPr>
              <a:t>16</a:t>
            </a:fld>
            <a:endParaRPr lang="en-US"/>
          </a:p>
        </p:txBody>
      </p:sp>
      <p:pic>
        <p:nvPicPr>
          <p:cNvPr id="68613" name="Picture 1"/>
          <p:cNvPicPr>
            <a:picLocks noChangeAspect="1" noChangeArrowheads="1"/>
          </p:cNvPicPr>
          <p:nvPr/>
        </p:nvPicPr>
        <p:blipFill>
          <a:blip r:embed="rId2"/>
          <a:srcRect/>
          <a:stretch>
            <a:fillRect/>
          </a:stretch>
        </p:blipFill>
        <p:spPr bwMode="auto">
          <a:xfrm>
            <a:off x="2058988" y="1985963"/>
            <a:ext cx="4940300" cy="4394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9634"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4" name="Content Placeholder 1"/>
          <p:cNvSpPr>
            <a:spLocks noGrp="1"/>
          </p:cNvSpPr>
          <p:nvPr>
            <p:ph idx="1"/>
          </p:nvPr>
        </p:nvSpPr>
        <p:spPr>
          <a:xfrm>
            <a:off x="312738" y="1584325"/>
            <a:ext cx="2114550" cy="4627563"/>
          </a:xfrm>
        </p:spPr>
        <p:txBody>
          <a:bodyPr rtlCol="0">
            <a:normAutofit lnSpcReduction="10000"/>
          </a:bodyPr>
          <a:lstStyle/>
          <a:p>
            <a:pPr eaLnBrk="1" fontAlgn="auto" hangingPunct="1">
              <a:spcAft>
                <a:spcPts val="0"/>
              </a:spcAft>
              <a:defRPr/>
            </a:pPr>
            <a:r>
              <a:rPr lang="en-US" sz="2400" dirty="0"/>
              <a:t>Sequence and link all team comments, responses, and questions</a:t>
            </a:r>
          </a:p>
          <a:p>
            <a:pPr eaLnBrk="1" fontAlgn="auto" hangingPunct="1">
              <a:spcAft>
                <a:spcPts val="0"/>
              </a:spcAft>
              <a:defRPr/>
            </a:pPr>
            <a:r>
              <a:rPr lang="en-US" sz="2400" dirty="0"/>
              <a:t>Improve and link all responses to form a thought map </a:t>
            </a:r>
          </a:p>
        </p:txBody>
      </p:sp>
      <p:sp>
        <p:nvSpPr>
          <p:cNvPr id="5" name="Slide Number Placeholder 4"/>
          <p:cNvSpPr>
            <a:spLocks noGrp="1"/>
          </p:cNvSpPr>
          <p:nvPr>
            <p:ph type="sldNum" sz="quarter" idx="16"/>
          </p:nvPr>
        </p:nvSpPr>
        <p:spPr/>
        <p:txBody>
          <a:bodyPr/>
          <a:lstStyle/>
          <a:p>
            <a:pPr>
              <a:defRPr/>
            </a:pPr>
            <a:r>
              <a:rPr lang="en-US"/>
              <a:t>3-</a:t>
            </a:r>
            <a:fld id="{F681D246-2CE6-46EC-A552-9BBB0AC11C59}" type="slidenum">
              <a:rPr lang="en-US"/>
              <a:pPr>
                <a:defRPr/>
              </a:pPr>
              <a:t>17</a:t>
            </a:fld>
            <a:endParaRPr lang="en-US"/>
          </a:p>
        </p:txBody>
      </p:sp>
      <p:pic>
        <p:nvPicPr>
          <p:cNvPr id="69637" name="Picture 1"/>
          <p:cNvPicPr>
            <a:picLocks noChangeAspect="1" noChangeArrowheads="1"/>
          </p:cNvPicPr>
          <p:nvPr/>
        </p:nvPicPr>
        <p:blipFill>
          <a:blip r:embed="rId2"/>
          <a:srcRect/>
          <a:stretch>
            <a:fillRect/>
          </a:stretch>
        </p:blipFill>
        <p:spPr bwMode="auto">
          <a:xfrm>
            <a:off x="2443163" y="1365250"/>
            <a:ext cx="6511925" cy="48180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0658" name="Text Placeholder 2"/>
          <p:cNvSpPr>
            <a:spLocks noGrp="1"/>
          </p:cNvSpPr>
          <p:nvPr>
            <p:ph type="body" sz="quarter" idx="13"/>
          </p:nvPr>
        </p:nvSpPr>
        <p:spPr>
          <a:xfrm>
            <a:off x="1316038" y="1071563"/>
            <a:ext cx="3925887" cy="339725"/>
          </a:xfrm>
        </p:spPr>
        <p:txBody>
          <a:bodyPr/>
          <a:lstStyle/>
          <a:p>
            <a:pPr eaLnBrk="1" hangingPunct="1"/>
            <a:r>
              <a:rPr lang="en-US"/>
              <a:t>TMAP</a:t>
            </a:r>
          </a:p>
        </p:txBody>
      </p:sp>
      <p:sp>
        <p:nvSpPr>
          <p:cNvPr id="70659" name="Content Placeholder 1"/>
          <p:cNvSpPr>
            <a:spLocks noGrp="1"/>
          </p:cNvSpPr>
          <p:nvPr>
            <p:ph idx="1"/>
          </p:nvPr>
        </p:nvSpPr>
        <p:spPr>
          <a:xfrm>
            <a:off x="563563" y="1511300"/>
            <a:ext cx="8224837" cy="393700"/>
          </a:xfrm>
        </p:spPr>
        <p:txBody>
          <a:bodyPr/>
          <a:lstStyle/>
          <a:p>
            <a:pPr eaLnBrk="1" hangingPunct="1"/>
            <a:r>
              <a:rPr lang="en-US" sz="2400"/>
              <a:t>Identify possible tools to be used</a:t>
            </a:r>
          </a:p>
        </p:txBody>
      </p:sp>
      <p:sp>
        <p:nvSpPr>
          <p:cNvPr id="5" name="Slide Number Placeholder 4"/>
          <p:cNvSpPr>
            <a:spLocks noGrp="1"/>
          </p:cNvSpPr>
          <p:nvPr>
            <p:ph type="sldNum" sz="quarter" idx="16"/>
          </p:nvPr>
        </p:nvSpPr>
        <p:spPr/>
        <p:txBody>
          <a:bodyPr/>
          <a:lstStyle/>
          <a:p>
            <a:pPr>
              <a:defRPr/>
            </a:pPr>
            <a:r>
              <a:rPr lang="en-US"/>
              <a:t>3-</a:t>
            </a:r>
            <a:fld id="{F0E6E3A9-E7A9-470D-848B-9B4FD98B6E15}" type="slidenum">
              <a:rPr lang="en-US"/>
              <a:pPr>
                <a:defRPr/>
              </a:pPr>
              <a:t>18</a:t>
            </a:fld>
            <a:endParaRPr lang="en-US"/>
          </a:p>
        </p:txBody>
      </p:sp>
      <p:graphicFrame>
        <p:nvGraphicFramePr>
          <p:cNvPr id="6" name="Table 5"/>
          <p:cNvGraphicFramePr>
            <a:graphicFrameLocks noGrp="1"/>
          </p:cNvGraphicFramePr>
          <p:nvPr/>
        </p:nvGraphicFramePr>
        <p:xfrm>
          <a:off x="292100" y="2182813"/>
          <a:ext cx="8648701" cy="4023360"/>
        </p:xfrm>
        <a:graphic>
          <a:graphicData uri="http://schemas.openxmlformats.org/drawingml/2006/table">
            <a:tbl>
              <a:tblPr/>
              <a:tblGrid>
                <a:gridCol w="2890476">
                  <a:extLst>
                    <a:ext uri="{9D8B030D-6E8A-4147-A177-3AD203B41FA5}">
                      <a16:colId xmlns:a16="http://schemas.microsoft.com/office/drawing/2014/main" val="20000"/>
                    </a:ext>
                  </a:extLst>
                </a:gridCol>
                <a:gridCol w="2405424">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638301">
                  <a:extLst>
                    <a:ext uri="{9D8B030D-6E8A-4147-A177-3AD203B41FA5}">
                      <a16:colId xmlns:a16="http://schemas.microsoft.com/office/drawing/2014/main" val="20003"/>
                    </a:ext>
                  </a:extLst>
                </a:gridCol>
              </a:tblGrid>
              <a:tr h="241990">
                <a:tc>
                  <a:txBody>
                    <a:bodyPr/>
                    <a:lstStyle/>
                    <a:p>
                      <a:pPr marL="0" marR="0">
                        <a:spcBef>
                          <a:spcPts val="0"/>
                        </a:spcBef>
                        <a:spcAft>
                          <a:spcPts val="0"/>
                        </a:spcAft>
                      </a:pPr>
                      <a:r>
                        <a:rPr lang="en-US" sz="2400" b="1" dirty="0">
                          <a:latin typeface="Times New Roman"/>
                          <a:ea typeface="Times New Roman"/>
                          <a:cs typeface="Times New Roman"/>
                        </a:rPr>
                        <a:t>Questions</a:t>
                      </a:r>
                      <a:endParaRPr lang="en-US" sz="2400" dirty="0">
                        <a:latin typeface="Times New Roman"/>
                        <a:ea typeface="Times New Roman"/>
                        <a:cs typeface="Times New Roman"/>
                      </a:endParaRPr>
                    </a:p>
                  </a:txBody>
                  <a:tcPr marL="37171" marR="37171"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endParaRPr lang="en-US" sz="2400" dirty="0">
                        <a:latin typeface="Calibri"/>
                        <a:cs typeface="Times New Roman"/>
                      </a:endParaRPr>
                    </a:p>
                  </a:txBody>
                  <a:tcPr marL="37171" marR="37171"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2400" b="1">
                          <a:latin typeface="Times New Roman"/>
                          <a:ea typeface="Times New Roman"/>
                          <a:cs typeface="Times New Roman"/>
                        </a:rPr>
                        <a:t>Responsible Person</a:t>
                      </a:r>
                      <a:endParaRPr lang="en-US" sz="2400">
                        <a:latin typeface="Times New Roman"/>
                        <a:ea typeface="Times New Roman"/>
                        <a:cs typeface="Times New Roman"/>
                      </a:endParaRPr>
                    </a:p>
                  </a:txBody>
                  <a:tcPr marL="37171" marR="37171"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2400" b="1">
                          <a:latin typeface="Times New Roman"/>
                          <a:ea typeface="Times New Roman"/>
                          <a:cs typeface="Times New Roman"/>
                        </a:rPr>
                        <a:t>Completion</a:t>
                      </a:r>
                      <a:endParaRPr lang="en-US" sz="2400">
                        <a:latin typeface="Times New Roman"/>
                        <a:ea typeface="Times New Roman"/>
                        <a:cs typeface="Times New Roman"/>
                      </a:endParaRPr>
                    </a:p>
                    <a:p>
                      <a:pPr marL="0" marR="0">
                        <a:spcBef>
                          <a:spcPts val="0"/>
                        </a:spcBef>
                        <a:spcAft>
                          <a:spcPts val="0"/>
                        </a:spcAft>
                      </a:pPr>
                      <a:r>
                        <a:rPr lang="en-US" sz="2400" b="1">
                          <a:latin typeface="Times New Roman"/>
                          <a:ea typeface="Times New Roman"/>
                          <a:cs typeface="Times New Roman"/>
                        </a:rPr>
                        <a:t>Date</a:t>
                      </a:r>
                      <a:endParaRPr lang="en-US" sz="2400">
                        <a:latin typeface="Times New Roman"/>
                        <a:ea typeface="Times New Roman"/>
                        <a:cs typeface="Times New Roman"/>
                      </a:endParaRPr>
                    </a:p>
                  </a:txBody>
                  <a:tcPr marL="37171" marR="37171"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0"/>
                  </a:ext>
                </a:extLst>
              </a:tr>
              <a:tr h="362985">
                <a:tc>
                  <a:txBody>
                    <a:bodyPr/>
                    <a:lstStyle/>
                    <a:p>
                      <a:pPr marL="0" marR="0">
                        <a:spcBef>
                          <a:spcPts val="0"/>
                        </a:spcBef>
                        <a:spcAft>
                          <a:spcPts val="0"/>
                        </a:spcAft>
                      </a:pPr>
                      <a:r>
                        <a:rPr lang="en-US" sz="2400" b="1" dirty="0">
                          <a:solidFill>
                            <a:srgbClr val="FFFFFF"/>
                          </a:solidFill>
                          <a:latin typeface="Times New Roman"/>
                          <a:ea typeface="Times New Roman"/>
                          <a:cs typeface="Times New Roman"/>
                        </a:rPr>
                        <a:t>What metrics are used to measure performance?</a:t>
                      </a:r>
                      <a:endParaRPr lang="en-US" sz="2400" dirty="0">
                        <a:latin typeface="Times New Roman"/>
                        <a:ea typeface="Times New Roman"/>
                        <a:cs typeface="Times New Roman"/>
                      </a:endParaRPr>
                    </a:p>
                  </a:txBody>
                  <a:tcPr marL="37171" marR="37171"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dirty="0">
                          <a:latin typeface="Times New Roman"/>
                          <a:ea typeface="Times New Roman"/>
                          <a:cs typeface="Times New Roman"/>
                        </a:rPr>
                        <a:t>Gather data on how late reports get ready</a:t>
                      </a:r>
                    </a:p>
                  </a:txBody>
                  <a:tcPr marL="37171" marR="3717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XXX</a:t>
                      </a:r>
                    </a:p>
                  </a:txBody>
                  <a:tcPr marL="37171" marR="3717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MM/DD/YYYY</a:t>
                      </a:r>
                    </a:p>
                  </a:txBody>
                  <a:tcPr marL="37171" marR="37171"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83980">
                <a:tc>
                  <a:txBody>
                    <a:bodyPr/>
                    <a:lstStyle/>
                    <a:p>
                      <a:pPr marL="0" marR="0">
                        <a:spcBef>
                          <a:spcPts val="0"/>
                        </a:spcBef>
                        <a:spcAft>
                          <a:spcPts val="0"/>
                        </a:spcAft>
                      </a:pPr>
                      <a:r>
                        <a:rPr lang="en-US" sz="2400" b="1" dirty="0">
                          <a:solidFill>
                            <a:srgbClr val="FFFFFF"/>
                          </a:solidFill>
                          <a:latin typeface="Times New Roman"/>
                          <a:ea typeface="Times New Roman"/>
                          <a:cs typeface="Times New Roman"/>
                        </a:rPr>
                        <a:t>Do we have all necessary data in the financial system?</a:t>
                      </a:r>
                      <a:endParaRPr lang="en-US" sz="2400" dirty="0">
                        <a:latin typeface="Times New Roman"/>
                        <a:ea typeface="Times New Roman"/>
                        <a:cs typeface="Times New Roman"/>
                      </a:endParaRPr>
                    </a:p>
                  </a:txBody>
                  <a:tcPr marL="37171" marR="37171"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Times New Roman"/>
                          <a:ea typeface="Times New Roman"/>
                          <a:cs typeface="Times New Roman"/>
                        </a:rPr>
                        <a:t>Check all data in monthly financials</a:t>
                      </a:r>
                    </a:p>
                  </a:txBody>
                  <a:tcPr marL="37171" marR="37171" marT="0" marB="0">
                    <a:lnL>
                      <a:noFill/>
                    </a:lnL>
                    <a:lnR>
                      <a:noFill/>
                    </a:lnR>
                    <a:lnT>
                      <a:noFill/>
                    </a:lnT>
                    <a:lnB>
                      <a:noFill/>
                    </a:lnB>
                    <a:solidFill>
                      <a:srgbClr val="D8D8D8"/>
                    </a:solidFill>
                  </a:tcPr>
                </a:tc>
                <a:tc>
                  <a:txBody>
                    <a:bodyPr/>
                    <a:lstStyle/>
                    <a:p>
                      <a:pPr marL="0" marR="0">
                        <a:spcBef>
                          <a:spcPts val="0"/>
                        </a:spcBef>
                        <a:spcAft>
                          <a:spcPts val="0"/>
                        </a:spcAft>
                      </a:pPr>
                      <a:r>
                        <a:rPr lang="en-US" sz="2400">
                          <a:latin typeface="Times New Roman"/>
                          <a:ea typeface="Times New Roman"/>
                          <a:cs typeface="Times New Roman"/>
                        </a:rPr>
                        <a:t>XXX</a:t>
                      </a:r>
                    </a:p>
                  </a:txBody>
                  <a:tcPr marL="37171" marR="37171" marT="0" marB="0">
                    <a:lnL>
                      <a:noFill/>
                    </a:lnL>
                    <a:lnR>
                      <a:noFill/>
                    </a:lnR>
                    <a:lnT>
                      <a:noFill/>
                    </a:lnT>
                    <a:lnB>
                      <a:noFill/>
                    </a:lnB>
                    <a:solidFill>
                      <a:srgbClr val="D8D8D8"/>
                    </a:solidFill>
                  </a:tcPr>
                </a:tc>
                <a:tc>
                  <a:txBody>
                    <a:bodyPr/>
                    <a:lstStyle/>
                    <a:p>
                      <a:pPr marL="0" marR="0">
                        <a:spcBef>
                          <a:spcPts val="0"/>
                        </a:spcBef>
                        <a:spcAft>
                          <a:spcPts val="0"/>
                        </a:spcAft>
                      </a:pPr>
                      <a:r>
                        <a:rPr lang="en-US" sz="2400">
                          <a:latin typeface="Times New Roman"/>
                          <a:ea typeface="Times New Roman"/>
                          <a:cs typeface="Times New Roman"/>
                        </a:rPr>
                        <a:t>MM/DD/YYYY</a:t>
                      </a:r>
                    </a:p>
                  </a:txBody>
                  <a:tcPr marL="37171" marR="37171" marT="0" marB="0">
                    <a:lnL>
                      <a:noFill/>
                    </a:lnL>
                    <a:lnR>
                      <a:noFill/>
                    </a:lnR>
                    <a:lnT>
                      <a:noFill/>
                    </a:lnT>
                    <a:lnB>
                      <a:noFill/>
                    </a:lnB>
                    <a:solidFill>
                      <a:srgbClr val="D8D8D8"/>
                    </a:solidFill>
                  </a:tcPr>
                </a:tc>
                <a:extLst>
                  <a:ext uri="{0D108BD9-81ED-4DB2-BD59-A6C34878D82A}">
                    <a16:rowId xmlns:a16="http://schemas.microsoft.com/office/drawing/2014/main" val="10002"/>
                  </a:ext>
                </a:extLst>
              </a:tr>
              <a:tr h="483980">
                <a:tc>
                  <a:txBody>
                    <a:bodyPr/>
                    <a:lstStyle/>
                    <a:p>
                      <a:pPr marL="0" marR="0">
                        <a:spcBef>
                          <a:spcPts val="0"/>
                        </a:spcBef>
                        <a:spcAft>
                          <a:spcPts val="0"/>
                        </a:spcAft>
                      </a:pPr>
                      <a:r>
                        <a:rPr lang="en-US" sz="2400" b="1" dirty="0">
                          <a:solidFill>
                            <a:srgbClr val="FFFFFF"/>
                          </a:solidFill>
                          <a:latin typeface="Times New Roman"/>
                          <a:ea typeface="Times New Roman"/>
                          <a:cs typeface="Times New Roman"/>
                        </a:rPr>
                        <a:t>Are the accounts in sync with all company activities?</a:t>
                      </a:r>
                      <a:endParaRPr lang="en-US" sz="2400" dirty="0">
                        <a:latin typeface="Times New Roman"/>
                        <a:ea typeface="Times New Roman"/>
                        <a:cs typeface="Times New Roman"/>
                      </a:endParaRPr>
                    </a:p>
                  </a:txBody>
                  <a:tcPr marL="37171" marR="37171" marT="0" marB="0">
                    <a:lnL>
                      <a:noFill/>
                    </a:lnL>
                    <a:lnR>
                      <a:noFill/>
                    </a:lnR>
                    <a:lnT>
                      <a:noFill/>
                    </a:lnT>
                    <a:lnB>
                      <a:noFill/>
                    </a:lnB>
                    <a:solidFill>
                      <a:srgbClr val="4F81BD"/>
                    </a:solidFill>
                  </a:tcPr>
                </a:tc>
                <a:tc>
                  <a:txBody>
                    <a:bodyPr/>
                    <a:lstStyle/>
                    <a:p>
                      <a:pPr marL="0" marR="0">
                        <a:spcBef>
                          <a:spcPts val="0"/>
                        </a:spcBef>
                        <a:spcAft>
                          <a:spcPts val="0"/>
                        </a:spcAft>
                      </a:pPr>
                      <a:r>
                        <a:rPr lang="en-US" sz="2400" dirty="0">
                          <a:latin typeface="Times New Roman"/>
                          <a:ea typeface="Times New Roman"/>
                          <a:cs typeface="Times New Roman"/>
                        </a:rPr>
                        <a:t>Check General Ledger for errors</a:t>
                      </a:r>
                    </a:p>
                  </a:txBody>
                  <a:tcPr marL="37171" marR="37171" marT="0" marB="0">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XXX</a:t>
                      </a:r>
                    </a:p>
                  </a:txBody>
                  <a:tcPr marL="37171" marR="37171" marT="0" marB="0">
                    <a:lnL>
                      <a:noFill/>
                    </a:lnL>
                    <a:lnR>
                      <a:noFill/>
                    </a:lnR>
                    <a:lnT>
                      <a:noFill/>
                    </a:lnT>
                    <a:lnB>
                      <a:noFill/>
                    </a:lnB>
                  </a:tcPr>
                </a:tc>
                <a:tc>
                  <a:txBody>
                    <a:bodyPr/>
                    <a:lstStyle/>
                    <a:p>
                      <a:pPr marL="0" marR="0">
                        <a:spcBef>
                          <a:spcPts val="0"/>
                        </a:spcBef>
                        <a:spcAft>
                          <a:spcPts val="0"/>
                        </a:spcAft>
                      </a:pPr>
                      <a:r>
                        <a:rPr lang="en-US" sz="2400" dirty="0">
                          <a:latin typeface="Times New Roman"/>
                          <a:ea typeface="Times New Roman"/>
                          <a:cs typeface="Times New Roman"/>
                        </a:rPr>
                        <a:t>MM/DD/YYYY</a:t>
                      </a:r>
                    </a:p>
                  </a:txBody>
                  <a:tcPr marL="37171" marR="37171" marT="0" marB="0">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1682" name="Content Placeholder 1"/>
          <p:cNvSpPr>
            <a:spLocks noGrp="1"/>
          </p:cNvSpPr>
          <p:nvPr>
            <p:ph idx="1"/>
          </p:nvPr>
        </p:nvSpPr>
        <p:spPr>
          <a:xfrm>
            <a:off x="368300" y="1600200"/>
            <a:ext cx="8445500" cy="4525963"/>
          </a:xfrm>
        </p:spPr>
        <p:txBody>
          <a:bodyPr/>
          <a:lstStyle/>
          <a:p>
            <a:pPr eaLnBrk="1" hangingPunct="1"/>
            <a:r>
              <a:rPr lang="en-US" sz="2400" dirty="0"/>
              <a:t>House of quality </a:t>
            </a:r>
          </a:p>
          <a:p>
            <a:pPr eaLnBrk="1" hangingPunct="1"/>
            <a:r>
              <a:rPr lang="en-US" sz="2400" dirty="0"/>
              <a:t>A fundamental foundation in understanding customer requirements;  links customer requirements to project planning, analysis, design, and implementation</a:t>
            </a:r>
          </a:p>
          <a:p>
            <a:pPr eaLnBrk="1" hangingPunct="1"/>
            <a:r>
              <a:rPr lang="en-US" sz="2400" dirty="0"/>
              <a:t>Consists of six major components:</a:t>
            </a:r>
          </a:p>
          <a:p>
            <a:pPr lvl="1" eaLnBrk="1" hangingPunct="1">
              <a:buFont typeface="Arial" charset="0"/>
              <a:buChar char="•"/>
            </a:pPr>
            <a:r>
              <a:rPr lang="en-US" sz="2400" dirty="0"/>
              <a:t>Customer requirements</a:t>
            </a:r>
          </a:p>
          <a:p>
            <a:pPr lvl="1" eaLnBrk="1" hangingPunct="1">
              <a:buFont typeface="Arial" charset="0"/>
              <a:buChar char="•"/>
            </a:pPr>
            <a:r>
              <a:rPr lang="en-US" sz="2400" dirty="0"/>
              <a:t>Technical requirements</a:t>
            </a:r>
          </a:p>
          <a:p>
            <a:pPr lvl="1" eaLnBrk="1" hangingPunct="1">
              <a:buFont typeface="Arial" charset="0"/>
              <a:buChar char="•"/>
            </a:pPr>
            <a:r>
              <a:rPr lang="en-US" sz="2400" dirty="0"/>
              <a:t>Planning matrix</a:t>
            </a:r>
          </a:p>
          <a:p>
            <a:pPr lvl="1" eaLnBrk="1" hangingPunct="1">
              <a:buFont typeface="Arial" charset="0"/>
              <a:buChar char="•"/>
            </a:pPr>
            <a:r>
              <a:rPr lang="en-US" sz="2400" dirty="0"/>
              <a:t>Inter relationships</a:t>
            </a:r>
          </a:p>
          <a:p>
            <a:pPr lvl="1" eaLnBrk="1" hangingPunct="1">
              <a:buFont typeface="Arial" charset="0"/>
              <a:buChar char="•"/>
            </a:pPr>
            <a:r>
              <a:rPr lang="en-US" sz="2400" dirty="0"/>
              <a:t>Technical correlations</a:t>
            </a:r>
          </a:p>
          <a:p>
            <a:pPr lvl="1" eaLnBrk="1" hangingPunct="1">
              <a:buFont typeface="Arial" charset="0"/>
              <a:buChar char="•"/>
            </a:pPr>
            <a:r>
              <a:rPr lang="en-US" sz="2400" dirty="0"/>
              <a:t>Technical priorities, benchmarks, and targets</a:t>
            </a:r>
          </a:p>
        </p:txBody>
      </p:sp>
      <p:sp>
        <p:nvSpPr>
          <p:cNvPr id="71683" name="Text Placeholder 2"/>
          <p:cNvSpPr>
            <a:spLocks noGrp="1"/>
          </p:cNvSpPr>
          <p:nvPr>
            <p:ph type="body" sz="quarter" idx="13"/>
          </p:nvPr>
        </p:nvSpPr>
        <p:spPr>
          <a:xfrm>
            <a:off x="1316038" y="1071563"/>
            <a:ext cx="7270750" cy="339725"/>
          </a:xfrm>
        </p:spPr>
        <p:txBody>
          <a:bodyPr/>
          <a:lstStyle/>
          <a:p>
            <a:pPr eaLnBrk="1" hangingPunct="1"/>
            <a:r>
              <a:rPr lang="en-US" dirty="0"/>
              <a:t>Quality Functional Deployment QFD</a:t>
            </a:r>
          </a:p>
        </p:txBody>
      </p:sp>
      <p:sp>
        <p:nvSpPr>
          <p:cNvPr id="5" name="Slide Number Placeholder 4"/>
          <p:cNvSpPr>
            <a:spLocks noGrp="1"/>
          </p:cNvSpPr>
          <p:nvPr>
            <p:ph type="sldNum" sz="quarter" idx="16"/>
          </p:nvPr>
        </p:nvSpPr>
        <p:spPr/>
        <p:txBody>
          <a:bodyPr/>
          <a:lstStyle/>
          <a:p>
            <a:pPr>
              <a:defRPr/>
            </a:pPr>
            <a:r>
              <a:rPr lang="en-US"/>
              <a:t>3-</a:t>
            </a:r>
            <a:fld id="{FA7510AF-E1C1-49A7-9963-BE2D0F435637}"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3250" name="Text Placeholder 2"/>
          <p:cNvSpPr>
            <a:spLocks noGrp="1"/>
          </p:cNvSpPr>
          <p:nvPr>
            <p:ph type="body" sz="quarter" idx="13"/>
          </p:nvPr>
        </p:nvSpPr>
        <p:spPr>
          <a:xfrm>
            <a:off x="1316038" y="1071563"/>
            <a:ext cx="5402262" cy="339725"/>
          </a:xfrm>
        </p:spPr>
        <p:txBody>
          <a:bodyPr/>
          <a:lstStyle/>
          <a:p>
            <a:pPr eaLnBrk="1" hangingPunct="1"/>
            <a:r>
              <a:rPr lang="en-US"/>
              <a:t>Tools</a:t>
            </a:r>
          </a:p>
        </p:txBody>
      </p:sp>
      <p:sp>
        <p:nvSpPr>
          <p:cNvPr id="7" name="Slide Number Placeholder 6"/>
          <p:cNvSpPr>
            <a:spLocks noGrp="1"/>
          </p:cNvSpPr>
          <p:nvPr>
            <p:ph type="sldNum" sz="quarter" idx="16"/>
          </p:nvPr>
        </p:nvSpPr>
        <p:spPr/>
        <p:txBody>
          <a:bodyPr/>
          <a:lstStyle/>
          <a:p>
            <a:pPr>
              <a:defRPr/>
            </a:pPr>
            <a:r>
              <a:rPr lang="en-US"/>
              <a:t>3-</a:t>
            </a:r>
            <a:fld id="{FAFF8878-341D-4FB8-B3C0-2F8E79D36688}" type="slidenum">
              <a:rPr lang="en-US"/>
              <a:pPr>
                <a:defRPr/>
              </a:pPr>
              <a:t>2</a:t>
            </a:fld>
            <a:endParaRPr lang="en-US"/>
          </a:p>
        </p:txBody>
      </p:sp>
      <p:pic>
        <p:nvPicPr>
          <p:cNvPr id="53252" name="Picture 4" descr="C:\Documents and Settings\Ganesh\Local Settings\Temporary Internet Files\Content.IE5\JUO00DLK\MC900353592[1].wmf"/>
          <p:cNvPicPr>
            <a:picLocks noChangeAspect="1" noChangeArrowheads="1"/>
          </p:cNvPicPr>
          <p:nvPr/>
        </p:nvPicPr>
        <p:blipFill>
          <a:blip r:embed="rId2"/>
          <a:srcRect/>
          <a:stretch>
            <a:fillRect/>
          </a:stretch>
        </p:blipFill>
        <p:spPr bwMode="auto">
          <a:xfrm>
            <a:off x="2632075" y="2168525"/>
            <a:ext cx="3921125" cy="31591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2706" name="Text Placeholder 2"/>
          <p:cNvSpPr>
            <a:spLocks noGrp="1"/>
          </p:cNvSpPr>
          <p:nvPr>
            <p:ph type="body" sz="quarter" idx="13"/>
          </p:nvPr>
        </p:nvSpPr>
        <p:spPr>
          <a:xfrm>
            <a:off x="1316038" y="1071563"/>
            <a:ext cx="3925887" cy="339725"/>
          </a:xfrm>
        </p:spPr>
        <p:txBody>
          <a:bodyPr/>
          <a:lstStyle/>
          <a:p>
            <a:pPr eaLnBrk="1" hangingPunct="1"/>
            <a:r>
              <a:rPr lang="en-US"/>
              <a:t>QFD</a:t>
            </a:r>
          </a:p>
        </p:txBody>
      </p:sp>
      <p:sp>
        <p:nvSpPr>
          <p:cNvPr id="4" name="Slide Number Placeholder 3"/>
          <p:cNvSpPr>
            <a:spLocks noGrp="1"/>
          </p:cNvSpPr>
          <p:nvPr>
            <p:ph type="sldNum" sz="quarter" idx="16"/>
          </p:nvPr>
        </p:nvSpPr>
        <p:spPr/>
        <p:txBody>
          <a:bodyPr/>
          <a:lstStyle/>
          <a:p>
            <a:pPr>
              <a:defRPr/>
            </a:pPr>
            <a:r>
              <a:rPr lang="en-US"/>
              <a:t>3-</a:t>
            </a:r>
            <a:fld id="{BA10A727-81C0-49FA-9FF9-0A9937DF15BF}" type="slidenum">
              <a:rPr lang="en-US"/>
              <a:pPr>
                <a:defRPr/>
              </a:pPr>
              <a:t>20</a:t>
            </a:fld>
            <a:endParaRPr lang="en-US"/>
          </a:p>
        </p:txBody>
      </p:sp>
      <p:pic>
        <p:nvPicPr>
          <p:cNvPr id="72708" name="Picture 1"/>
          <p:cNvPicPr>
            <a:picLocks noChangeAspect="1" noChangeArrowheads="1"/>
          </p:cNvPicPr>
          <p:nvPr/>
        </p:nvPicPr>
        <p:blipFill>
          <a:blip r:embed="rId2"/>
          <a:srcRect/>
          <a:stretch>
            <a:fillRect/>
          </a:stretch>
        </p:blipFill>
        <p:spPr bwMode="auto">
          <a:xfrm>
            <a:off x="835025" y="1558925"/>
            <a:ext cx="7272338" cy="48228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3730" name="Text Placeholder 2"/>
          <p:cNvSpPr>
            <a:spLocks noGrp="1"/>
          </p:cNvSpPr>
          <p:nvPr>
            <p:ph type="body" sz="quarter" idx="13"/>
          </p:nvPr>
        </p:nvSpPr>
        <p:spPr>
          <a:xfrm>
            <a:off x="1316038" y="1071563"/>
            <a:ext cx="3925887" cy="339725"/>
          </a:xfrm>
        </p:spPr>
        <p:txBody>
          <a:bodyPr/>
          <a:lstStyle/>
          <a:p>
            <a:pPr eaLnBrk="1" hangingPunct="1"/>
            <a:r>
              <a:rPr lang="en-US"/>
              <a:t>QFD</a:t>
            </a:r>
          </a:p>
        </p:txBody>
      </p:sp>
      <p:sp>
        <p:nvSpPr>
          <p:cNvPr id="73731" name="Content Placeholder 34"/>
          <p:cNvSpPr>
            <a:spLocks noGrp="1"/>
          </p:cNvSpPr>
          <p:nvPr>
            <p:ph idx="1"/>
          </p:nvPr>
        </p:nvSpPr>
        <p:spPr>
          <a:xfrm>
            <a:off x="317500" y="1600200"/>
            <a:ext cx="8369300" cy="4525963"/>
          </a:xfrm>
        </p:spPr>
        <p:txBody>
          <a:bodyPr/>
          <a:lstStyle/>
          <a:p>
            <a:pPr eaLnBrk="1" hangingPunct="1"/>
            <a:r>
              <a:rPr lang="en-US" sz="2400"/>
              <a:t>Determine, clarify, and specify customer needs in customer requirements component</a:t>
            </a:r>
          </a:p>
          <a:p>
            <a:pPr eaLnBrk="1" hangingPunct="1"/>
            <a:r>
              <a:rPr lang="en-US" sz="2400"/>
              <a:t>Identify what customers want and how to satisfy these wants in technical requirements component</a:t>
            </a:r>
          </a:p>
          <a:p>
            <a:pPr eaLnBrk="1" hangingPunct="1"/>
            <a:r>
              <a:rPr lang="en-US" sz="2400"/>
              <a:t>Complete planning matrix</a:t>
            </a:r>
          </a:p>
          <a:p>
            <a:pPr eaLnBrk="1" hangingPunct="1"/>
            <a:r>
              <a:rPr lang="en-US" sz="2400"/>
              <a:t>Establish a connection between customer requirements and performance measures in interrelationships component</a:t>
            </a:r>
          </a:p>
          <a:p>
            <a:pPr eaLnBrk="1" hangingPunct="1"/>
            <a:r>
              <a:rPr lang="en-US" sz="2400"/>
              <a:t>Complete technical correlations on the roof of the house of quality</a:t>
            </a:r>
          </a:p>
          <a:p>
            <a:pPr eaLnBrk="1" hangingPunct="1"/>
            <a:r>
              <a:rPr lang="en-US" sz="2400"/>
              <a:t>Complete technical properties, set design targets and benchmarks</a:t>
            </a:r>
          </a:p>
        </p:txBody>
      </p:sp>
      <p:sp>
        <p:nvSpPr>
          <p:cNvPr id="4" name="Slide Number Placeholder 3"/>
          <p:cNvSpPr>
            <a:spLocks noGrp="1"/>
          </p:cNvSpPr>
          <p:nvPr>
            <p:ph type="sldNum" sz="quarter" idx="16"/>
          </p:nvPr>
        </p:nvSpPr>
        <p:spPr/>
        <p:txBody>
          <a:bodyPr/>
          <a:lstStyle/>
          <a:p>
            <a:pPr>
              <a:defRPr/>
            </a:pPr>
            <a:r>
              <a:rPr lang="en-US"/>
              <a:t>3-</a:t>
            </a:r>
            <a:fld id="{B720A71C-E746-4F99-82D7-7B739418A4C1}"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4754" name="Text Placeholder 2"/>
          <p:cNvSpPr>
            <a:spLocks noGrp="1"/>
          </p:cNvSpPr>
          <p:nvPr>
            <p:ph type="body" sz="quarter" idx="13"/>
          </p:nvPr>
        </p:nvSpPr>
        <p:spPr>
          <a:xfrm>
            <a:off x="1316038" y="1071563"/>
            <a:ext cx="3925887" cy="339725"/>
          </a:xfrm>
        </p:spPr>
        <p:txBody>
          <a:bodyPr/>
          <a:lstStyle/>
          <a:p>
            <a:pPr eaLnBrk="1" hangingPunct="1"/>
            <a:r>
              <a:rPr lang="en-US"/>
              <a:t>QFD</a:t>
            </a:r>
          </a:p>
        </p:txBody>
      </p:sp>
      <p:sp>
        <p:nvSpPr>
          <p:cNvPr id="5" name="Slide Number Placeholder 4"/>
          <p:cNvSpPr>
            <a:spLocks noGrp="1"/>
          </p:cNvSpPr>
          <p:nvPr>
            <p:ph type="sldNum" sz="quarter" idx="16"/>
          </p:nvPr>
        </p:nvSpPr>
        <p:spPr/>
        <p:txBody>
          <a:bodyPr/>
          <a:lstStyle/>
          <a:p>
            <a:pPr>
              <a:defRPr/>
            </a:pPr>
            <a:r>
              <a:rPr lang="en-US"/>
              <a:t>3-</a:t>
            </a:r>
            <a:fld id="{056EAAC5-AF06-42E3-927E-B2964CD7C416}" type="slidenum">
              <a:rPr lang="en-US"/>
              <a:pPr>
                <a:defRPr/>
              </a:pPr>
              <a:t>22</a:t>
            </a:fld>
            <a:endParaRPr lang="en-US"/>
          </a:p>
        </p:txBody>
      </p:sp>
      <p:pic>
        <p:nvPicPr>
          <p:cNvPr id="74756" name="Picture 5"/>
          <p:cNvPicPr>
            <a:picLocks noChangeAspect="1" noChangeArrowheads="1"/>
          </p:cNvPicPr>
          <p:nvPr/>
        </p:nvPicPr>
        <p:blipFill>
          <a:blip r:embed="rId2"/>
          <a:srcRect/>
          <a:stretch>
            <a:fillRect/>
          </a:stretch>
        </p:blipFill>
        <p:spPr bwMode="auto">
          <a:xfrm>
            <a:off x="1109663" y="1435100"/>
            <a:ext cx="6924675" cy="4933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5778" name="Text Placeholder 58"/>
          <p:cNvSpPr>
            <a:spLocks noGrp="1"/>
          </p:cNvSpPr>
          <p:nvPr>
            <p:ph type="body" sz="quarter" idx="13"/>
          </p:nvPr>
        </p:nvSpPr>
        <p:spPr>
          <a:xfrm>
            <a:off x="1316038" y="1071563"/>
            <a:ext cx="3925887" cy="339725"/>
          </a:xfrm>
        </p:spPr>
        <p:txBody>
          <a:bodyPr/>
          <a:lstStyle/>
          <a:p>
            <a:pPr eaLnBrk="1" hangingPunct="1"/>
            <a:r>
              <a:rPr lang="en-US"/>
              <a:t>Kano Model</a:t>
            </a:r>
          </a:p>
        </p:txBody>
      </p:sp>
      <p:sp>
        <p:nvSpPr>
          <p:cNvPr id="75779" name="Content Placeholder 34"/>
          <p:cNvSpPr>
            <a:spLocks noGrp="1"/>
          </p:cNvSpPr>
          <p:nvPr>
            <p:ph idx="1"/>
          </p:nvPr>
        </p:nvSpPr>
        <p:spPr>
          <a:xfrm>
            <a:off x="215900" y="1600200"/>
            <a:ext cx="3128963" cy="4525963"/>
          </a:xfrm>
        </p:spPr>
        <p:txBody>
          <a:bodyPr/>
          <a:lstStyle/>
          <a:p>
            <a:pPr eaLnBrk="1" hangingPunct="1"/>
            <a:r>
              <a:rPr lang="en-US" sz="2400"/>
              <a:t>Distinguishes between three types of product requirements which influence customer satisfaction:</a:t>
            </a:r>
          </a:p>
          <a:p>
            <a:pPr lvl="1" eaLnBrk="1" hangingPunct="1">
              <a:buFont typeface="Arial" charset="0"/>
              <a:buChar char="•"/>
            </a:pPr>
            <a:r>
              <a:rPr lang="en-US" sz="2400"/>
              <a:t>must-be requirements</a:t>
            </a:r>
          </a:p>
          <a:p>
            <a:pPr lvl="1" eaLnBrk="1" hangingPunct="1">
              <a:buFont typeface="Arial" charset="0"/>
              <a:buChar char="•"/>
            </a:pPr>
            <a:r>
              <a:rPr lang="en-US" sz="2400"/>
              <a:t>one-dimensional requirements</a:t>
            </a:r>
          </a:p>
          <a:p>
            <a:pPr lvl="1" eaLnBrk="1" hangingPunct="1">
              <a:buFont typeface="Arial" charset="0"/>
              <a:buChar char="•"/>
            </a:pPr>
            <a:r>
              <a:rPr lang="en-US" sz="2400"/>
              <a:t>attractive requirements </a:t>
            </a:r>
          </a:p>
        </p:txBody>
      </p:sp>
      <p:sp>
        <p:nvSpPr>
          <p:cNvPr id="3" name="Slide Number Placeholder 2"/>
          <p:cNvSpPr>
            <a:spLocks noGrp="1"/>
          </p:cNvSpPr>
          <p:nvPr>
            <p:ph type="sldNum" sz="quarter" idx="16"/>
          </p:nvPr>
        </p:nvSpPr>
        <p:spPr/>
        <p:txBody>
          <a:bodyPr/>
          <a:lstStyle/>
          <a:p>
            <a:pPr>
              <a:defRPr/>
            </a:pPr>
            <a:r>
              <a:rPr lang="en-US"/>
              <a:t>3-</a:t>
            </a:r>
            <a:fld id="{5458378E-1953-432F-AFAE-7926B8729F5E}" type="slidenum">
              <a:rPr lang="en-US"/>
              <a:pPr>
                <a:defRPr/>
              </a:pPr>
              <a:t>23</a:t>
            </a:fld>
            <a:endParaRPr lang="en-US"/>
          </a:p>
        </p:txBody>
      </p:sp>
      <p:pic>
        <p:nvPicPr>
          <p:cNvPr id="75781" name="Picture 2"/>
          <p:cNvPicPr>
            <a:picLocks noChangeAspect="1" noChangeArrowheads="1"/>
          </p:cNvPicPr>
          <p:nvPr/>
        </p:nvPicPr>
        <p:blipFill>
          <a:blip r:embed="rId2"/>
          <a:srcRect/>
          <a:stretch>
            <a:fillRect/>
          </a:stretch>
        </p:blipFill>
        <p:spPr bwMode="auto">
          <a:xfrm>
            <a:off x="3376613" y="1682750"/>
            <a:ext cx="5529262" cy="3914775"/>
          </a:xfrm>
          <a:prstGeom prst="rect">
            <a:avLst/>
          </a:prstGeom>
          <a:noFill/>
          <a:ln w="9525">
            <a:noFill/>
            <a:miter lim="800000"/>
            <a:headEnd/>
            <a:tailEnd/>
          </a:ln>
        </p:spPr>
      </p:pic>
      <p:sp>
        <p:nvSpPr>
          <p:cNvPr id="75782" name="TextBox 63"/>
          <p:cNvSpPr txBox="1">
            <a:spLocks noChangeArrowheads="1"/>
          </p:cNvSpPr>
          <p:nvPr/>
        </p:nvSpPr>
        <p:spPr bwMode="auto">
          <a:xfrm>
            <a:off x="3538538" y="2130425"/>
            <a:ext cx="2019300" cy="307975"/>
          </a:xfrm>
          <a:prstGeom prst="rect">
            <a:avLst/>
          </a:prstGeom>
          <a:noFill/>
          <a:ln w="9525">
            <a:noFill/>
            <a:miter lim="800000"/>
            <a:headEnd/>
            <a:tailEnd/>
          </a:ln>
        </p:spPr>
        <p:txBody>
          <a:bodyPr>
            <a:spAutoFit/>
          </a:bodyPr>
          <a:lstStyle/>
          <a:p>
            <a:pPr marL="0" lvl="1"/>
            <a:r>
              <a:rPr lang="en-US" sz="1400" b="1">
                <a:solidFill>
                  <a:srgbClr val="C00000"/>
                </a:solidFill>
                <a:latin typeface="Calibri" pitchFamily="34" charset="0"/>
              </a:rPr>
              <a:t>Leather/colors Seats</a:t>
            </a:r>
          </a:p>
        </p:txBody>
      </p:sp>
      <p:sp>
        <p:nvSpPr>
          <p:cNvPr id="75783" name="TextBox 61"/>
          <p:cNvSpPr txBox="1">
            <a:spLocks noChangeArrowheads="1"/>
          </p:cNvSpPr>
          <p:nvPr/>
        </p:nvSpPr>
        <p:spPr bwMode="auto">
          <a:xfrm>
            <a:off x="6767513" y="4627563"/>
            <a:ext cx="1631950" cy="306387"/>
          </a:xfrm>
          <a:prstGeom prst="rect">
            <a:avLst/>
          </a:prstGeom>
          <a:noFill/>
          <a:ln w="9525">
            <a:noFill/>
            <a:miter lim="800000"/>
            <a:headEnd/>
            <a:tailEnd/>
          </a:ln>
        </p:spPr>
        <p:txBody>
          <a:bodyPr>
            <a:spAutoFit/>
          </a:bodyPr>
          <a:lstStyle/>
          <a:p>
            <a:pPr marL="0" lvl="1"/>
            <a:r>
              <a:rPr lang="en-US" sz="1400" b="1">
                <a:solidFill>
                  <a:srgbClr val="C00000"/>
                </a:solidFill>
                <a:latin typeface="Calibri" pitchFamily="34" charset="0"/>
              </a:rPr>
              <a:t>Automobile Seats</a:t>
            </a:r>
          </a:p>
        </p:txBody>
      </p:sp>
      <p:sp>
        <p:nvSpPr>
          <p:cNvPr id="75784" name="TextBox 62"/>
          <p:cNvSpPr txBox="1">
            <a:spLocks noChangeArrowheads="1"/>
          </p:cNvSpPr>
          <p:nvPr/>
        </p:nvSpPr>
        <p:spPr bwMode="auto">
          <a:xfrm>
            <a:off x="3484563" y="4579938"/>
            <a:ext cx="1631950" cy="307975"/>
          </a:xfrm>
          <a:prstGeom prst="rect">
            <a:avLst/>
          </a:prstGeom>
          <a:noFill/>
          <a:ln w="9525">
            <a:noFill/>
            <a:miter lim="800000"/>
            <a:headEnd/>
            <a:tailEnd/>
          </a:ln>
        </p:spPr>
        <p:txBody>
          <a:bodyPr>
            <a:spAutoFit/>
          </a:bodyPr>
          <a:lstStyle/>
          <a:p>
            <a:pPr marL="0" lvl="1"/>
            <a:r>
              <a:rPr lang="en-US" sz="1400" b="1">
                <a:solidFill>
                  <a:srgbClr val="C00000"/>
                </a:solidFill>
                <a:latin typeface="Calibri" pitchFamily="34" charset="0"/>
              </a:rPr>
              <a:t>Heated Seats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6802" name="Content Placeholder 1"/>
          <p:cNvSpPr>
            <a:spLocks noGrp="1"/>
          </p:cNvSpPr>
          <p:nvPr>
            <p:ph idx="1"/>
          </p:nvPr>
        </p:nvSpPr>
        <p:spPr>
          <a:xfrm>
            <a:off x="425450" y="1600200"/>
            <a:ext cx="8362950" cy="4525963"/>
          </a:xfrm>
        </p:spPr>
        <p:txBody>
          <a:bodyPr/>
          <a:lstStyle/>
          <a:p>
            <a:pPr eaLnBrk="1" hangingPunct="1"/>
            <a:r>
              <a:rPr lang="en-US" sz="2400" b="1" i="1"/>
              <a:t>Must-be requirements: </a:t>
            </a:r>
            <a:r>
              <a:rPr lang="en-US" sz="2400"/>
              <a:t>The customer will be extremely dissatisfied if these requirements are not fulfilled. Fulfillment of these requirements will not increase customer satisfaction as customers can take these requirements for granted.</a:t>
            </a:r>
          </a:p>
          <a:p>
            <a:pPr lvl="1" eaLnBrk="1" hangingPunct="1">
              <a:buFont typeface="Arial" charset="0"/>
              <a:buChar char="•"/>
            </a:pPr>
            <a:r>
              <a:rPr lang="en-US" sz="2400"/>
              <a:t>Example: Brakes in an automobile.</a:t>
            </a:r>
          </a:p>
          <a:p>
            <a:pPr eaLnBrk="1" hangingPunct="1"/>
            <a:r>
              <a:rPr lang="en-US" sz="2400" b="1" i="1"/>
              <a:t>One-dimensional requirements:</a:t>
            </a:r>
            <a:r>
              <a:rPr lang="en-US" sz="2400"/>
              <a:t> Customer satisfaction is proportional to the level of fulfillment — the higher the level of fulfillment, the higher the customer satisfaction and vice versa. These requirements are usually explicitly demanded by the customer. </a:t>
            </a:r>
          </a:p>
          <a:p>
            <a:pPr lvl="1" eaLnBrk="1" hangingPunct="1">
              <a:buFont typeface="Arial" charset="0"/>
              <a:buChar char="•"/>
            </a:pPr>
            <a:r>
              <a:rPr lang="en-US" sz="2400"/>
              <a:t>Example : Better fuel economy in an automobile.</a:t>
            </a:r>
          </a:p>
        </p:txBody>
      </p:sp>
      <p:sp>
        <p:nvSpPr>
          <p:cNvPr id="76803" name="Text Placeholder 2"/>
          <p:cNvSpPr>
            <a:spLocks noGrp="1"/>
          </p:cNvSpPr>
          <p:nvPr>
            <p:ph type="body" sz="quarter" idx="13"/>
          </p:nvPr>
        </p:nvSpPr>
        <p:spPr>
          <a:xfrm>
            <a:off x="1316038" y="1071563"/>
            <a:ext cx="3925887" cy="339725"/>
          </a:xfrm>
        </p:spPr>
        <p:txBody>
          <a:bodyPr/>
          <a:lstStyle/>
          <a:p>
            <a:pPr eaLnBrk="1" hangingPunct="1"/>
            <a:r>
              <a:rPr lang="en-US"/>
              <a:t>Kano Model</a:t>
            </a:r>
          </a:p>
        </p:txBody>
      </p:sp>
      <p:sp>
        <p:nvSpPr>
          <p:cNvPr id="5" name="Slide Number Placeholder 4"/>
          <p:cNvSpPr>
            <a:spLocks noGrp="1"/>
          </p:cNvSpPr>
          <p:nvPr>
            <p:ph type="sldNum" sz="quarter" idx="16"/>
          </p:nvPr>
        </p:nvSpPr>
        <p:spPr/>
        <p:txBody>
          <a:bodyPr/>
          <a:lstStyle/>
          <a:p>
            <a:pPr>
              <a:defRPr/>
            </a:pPr>
            <a:r>
              <a:rPr lang="en-US"/>
              <a:t>3-</a:t>
            </a:r>
            <a:fld id="{94DEE067-B1FB-4B82-B6D7-A60D5E2A5354}"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7826" name="Content Placeholder 1"/>
          <p:cNvSpPr>
            <a:spLocks noGrp="1"/>
          </p:cNvSpPr>
          <p:nvPr>
            <p:ph idx="1"/>
          </p:nvPr>
        </p:nvSpPr>
        <p:spPr>
          <a:xfrm>
            <a:off x="292100" y="1600200"/>
            <a:ext cx="8661400" cy="4525963"/>
          </a:xfrm>
        </p:spPr>
        <p:txBody>
          <a:bodyPr/>
          <a:lstStyle/>
          <a:p>
            <a:pPr eaLnBrk="1" hangingPunct="1"/>
            <a:r>
              <a:rPr lang="en-US" sz="2400" b="1" i="1"/>
              <a:t>Attractive requirements:</a:t>
            </a:r>
            <a:r>
              <a:rPr lang="en-US" sz="2400"/>
              <a:t> These requirements have the greatest influence on customer satisfaction. They are neither explicitly expressed nor expected by a customer. If fulfilled, customers are very satisfied. There is no feeling of dissatisfaction if they are not met. These are of exciting quality to customers. </a:t>
            </a:r>
          </a:p>
          <a:p>
            <a:pPr lvl="1" eaLnBrk="1" hangingPunct="1">
              <a:buFont typeface="Arial" charset="0"/>
              <a:buChar char="•"/>
            </a:pPr>
            <a:r>
              <a:rPr lang="en-US" sz="2400"/>
              <a:t>Example: Selection of attractive seat colors, real leather seats, bigger trunk space, power, and more storage space</a:t>
            </a:r>
          </a:p>
          <a:p>
            <a:pPr eaLnBrk="1" hangingPunct="1"/>
            <a:r>
              <a:rPr lang="en-US" sz="2600" b="1" i="1"/>
              <a:t>Indifferent requirements:</a:t>
            </a:r>
            <a:r>
              <a:rPr lang="en-US" sz="2600"/>
              <a:t> These requirements result in neither satisfaction nor dissatisfaction regardless of whether they are fulfilled or not. Customers just do not care. </a:t>
            </a:r>
          </a:p>
          <a:p>
            <a:pPr lvl="1" eaLnBrk="1" hangingPunct="1">
              <a:buFont typeface="Arial" charset="0"/>
              <a:buChar char="•"/>
            </a:pPr>
            <a:r>
              <a:rPr lang="en-US" sz="2400"/>
              <a:t>Example: Various mechanical mechanisms to adjust the rear seat.</a:t>
            </a:r>
          </a:p>
          <a:p>
            <a:pPr eaLnBrk="1" hangingPunct="1">
              <a:buFont typeface="Wingdings" pitchFamily="2" charset="2"/>
              <a:buNone/>
            </a:pPr>
            <a:endParaRPr lang="en-US" sz="2400"/>
          </a:p>
        </p:txBody>
      </p:sp>
      <p:sp>
        <p:nvSpPr>
          <p:cNvPr id="77827" name="Text Placeholder 2"/>
          <p:cNvSpPr>
            <a:spLocks noGrp="1"/>
          </p:cNvSpPr>
          <p:nvPr>
            <p:ph type="body" sz="quarter" idx="13"/>
          </p:nvPr>
        </p:nvSpPr>
        <p:spPr>
          <a:xfrm>
            <a:off x="1316038" y="1071563"/>
            <a:ext cx="3925887" cy="339725"/>
          </a:xfrm>
        </p:spPr>
        <p:txBody>
          <a:bodyPr/>
          <a:lstStyle/>
          <a:p>
            <a:pPr eaLnBrk="1" hangingPunct="1"/>
            <a:r>
              <a:rPr lang="en-US"/>
              <a:t>Kano Model</a:t>
            </a:r>
          </a:p>
        </p:txBody>
      </p:sp>
      <p:sp>
        <p:nvSpPr>
          <p:cNvPr id="5" name="Slide Number Placeholder 4"/>
          <p:cNvSpPr>
            <a:spLocks noGrp="1"/>
          </p:cNvSpPr>
          <p:nvPr>
            <p:ph type="sldNum" sz="quarter" idx="16"/>
          </p:nvPr>
        </p:nvSpPr>
        <p:spPr/>
        <p:txBody>
          <a:bodyPr/>
          <a:lstStyle/>
          <a:p>
            <a:pPr>
              <a:defRPr/>
            </a:pPr>
            <a:r>
              <a:rPr lang="en-US"/>
              <a:t>3-</a:t>
            </a:r>
            <a:fld id="{1D2E1A6C-083F-4406-B0C9-D414E2FB5492}"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8850" name="Content Placeholder 1"/>
          <p:cNvSpPr>
            <a:spLocks noGrp="1"/>
          </p:cNvSpPr>
          <p:nvPr>
            <p:ph idx="1"/>
          </p:nvPr>
        </p:nvSpPr>
        <p:spPr>
          <a:xfrm>
            <a:off x="425450" y="1600200"/>
            <a:ext cx="8261350" cy="4525963"/>
          </a:xfrm>
        </p:spPr>
        <p:txBody>
          <a:bodyPr/>
          <a:lstStyle/>
          <a:p>
            <a:pPr eaLnBrk="1" hangingPunct="1"/>
            <a:r>
              <a:rPr lang="en-US" sz="2400" b="1" i="1"/>
              <a:t>Reverse requirements:</a:t>
            </a:r>
            <a:r>
              <a:rPr lang="en-US" sz="2400"/>
              <a:t>  These requirements result in dissatisfaction when fulfilled and satisfaction when not fulfilled. </a:t>
            </a:r>
          </a:p>
          <a:p>
            <a:pPr lvl="1" eaLnBrk="1" hangingPunct="1">
              <a:buFont typeface="Arial" charset="0"/>
              <a:buChar char="•"/>
            </a:pPr>
            <a:r>
              <a:rPr lang="en-US" sz="2400"/>
              <a:t>Example: Sinking feeling in some car seats. </a:t>
            </a:r>
          </a:p>
          <a:p>
            <a:pPr eaLnBrk="1" hangingPunct="1">
              <a:buFont typeface="Wingdings" pitchFamily="2" charset="2"/>
              <a:buNone/>
            </a:pPr>
            <a:endParaRPr lang="en-US" sz="2400"/>
          </a:p>
          <a:p>
            <a:pPr eaLnBrk="1" hangingPunct="1"/>
            <a:r>
              <a:rPr lang="en-US" sz="2400"/>
              <a:t>In projects, Kano model can be employed to identify customer needs and functional requirements as well as during concept development.</a:t>
            </a:r>
          </a:p>
          <a:p>
            <a:pPr eaLnBrk="1" hangingPunct="1"/>
            <a:endParaRPr lang="en-US" sz="2400"/>
          </a:p>
        </p:txBody>
      </p:sp>
      <p:sp>
        <p:nvSpPr>
          <p:cNvPr id="78851" name="Text Placeholder 2"/>
          <p:cNvSpPr>
            <a:spLocks noGrp="1"/>
          </p:cNvSpPr>
          <p:nvPr>
            <p:ph type="body" sz="quarter" idx="13"/>
          </p:nvPr>
        </p:nvSpPr>
        <p:spPr>
          <a:xfrm>
            <a:off x="1316038" y="1071563"/>
            <a:ext cx="3925887" cy="339725"/>
          </a:xfrm>
        </p:spPr>
        <p:txBody>
          <a:bodyPr/>
          <a:lstStyle/>
          <a:p>
            <a:pPr eaLnBrk="1" hangingPunct="1"/>
            <a:r>
              <a:rPr lang="en-US"/>
              <a:t>Kano Model</a:t>
            </a:r>
          </a:p>
        </p:txBody>
      </p:sp>
      <p:sp>
        <p:nvSpPr>
          <p:cNvPr id="5" name="Slide Number Placeholder 4"/>
          <p:cNvSpPr>
            <a:spLocks noGrp="1"/>
          </p:cNvSpPr>
          <p:nvPr>
            <p:ph type="sldNum" sz="quarter" idx="16"/>
          </p:nvPr>
        </p:nvSpPr>
        <p:spPr/>
        <p:txBody>
          <a:bodyPr/>
          <a:lstStyle/>
          <a:p>
            <a:pPr>
              <a:defRPr/>
            </a:pPr>
            <a:r>
              <a:rPr lang="en-US"/>
              <a:t>3-</a:t>
            </a:r>
            <a:fld id="{F3FFA0F4-697F-42A9-A26F-B1AE01A73D82}"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6018" name="Text Placeholder 2"/>
          <p:cNvSpPr>
            <a:spLocks noGrp="1"/>
          </p:cNvSpPr>
          <p:nvPr>
            <p:ph type="body" sz="quarter" idx="13"/>
          </p:nvPr>
        </p:nvSpPr>
        <p:spPr>
          <a:xfrm>
            <a:off x="1316038" y="1071563"/>
            <a:ext cx="3925887" cy="339725"/>
          </a:xfrm>
        </p:spPr>
        <p:txBody>
          <a:bodyPr/>
          <a:lstStyle/>
          <a:p>
            <a:pPr eaLnBrk="1" hangingPunct="1"/>
            <a:r>
              <a:rPr lang="en-US"/>
              <a:t>Delphi Technique</a:t>
            </a:r>
          </a:p>
        </p:txBody>
      </p:sp>
      <p:sp>
        <p:nvSpPr>
          <p:cNvPr id="86019" name="Content Placeholder 34"/>
          <p:cNvSpPr>
            <a:spLocks noGrp="1"/>
          </p:cNvSpPr>
          <p:nvPr>
            <p:ph idx="1"/>
          </p:nvPr>
        </p:nvSpPr>
        <p:spPr>
          <a:xfrm>
            <a:off x="254000" y="1600200"/>
            <a:ext cx="8432800" cy="4525963"/>
          </a:xfrm>
        </p:spPr>
        <p:txBody>
          <a:bodyPr/>
          <a:lstStyle/>
          <a:p>
            <a:pPr eaLnBrk="1" hangingPunct="1"/>
            <a:r>
              <a:rPr lang="en-US" sz="2400"/>
              <a:t>This is a widely used tool to achieve aggregate opinions concerning real-world knowledge solicited from experts within certain topic areas. </a:t>
            </a:r>
          </a:p>
          <a:p>
            <a:pPr eaLnBrk="1" hangingPunct="1"/>
            <a:r>
              <a:rPr lang="en-US" sz="2400"/>
              <a:t>Procedure:</a:t>
            </a:r>
          </a:p>
          <a:p>
            <a:pPr lvl="1" eaLnBrk="1" hangingPunct="1">
              <a:buFont typeface="Arial" charset="0"/>
              <a:buChar char="•"/>
            </a:pPr>
            <a:r>
              <a:rPr lang="en-US" sz="2400"/>
              <a:t>Round 1: An open-ended questionnaire soliciting information about a specific content or problem or issue is designed. The questionnaire is sent to all those who have been identified as respondents, the DT participants. After receiving the responses, the collected information is used to design a well-structured questionnaire. This questionnaire is used as the survey instrument for the second round of data collection.</a:t>
            </a:r>
          </a:p>
        </p:txBody>
      </p:sp>
      <p:sp>
        <p:nvSpPr>
          <p:cNvPr id="4" name="Slide Number Placeholder 3"/>
          <p:cNvSpPr>
            <a:spLocks noGrp="1"/>
          </p:cNvSpPr>
          <p:nvPr>
            <p:ph type="sldNum" sz="quarter" idx="16"/>
          </p:nvPr>
        </p:nvSpPr>
        <p:spPr/>
        <p:txBody>
          <a:bodyPr/>
          <a:lstStyle/>
          <a:p>
            <a:pPr>
              <a:defRPr/>
            </a:pPr>
            <a:r>
              <a:rPr lang="en-US"/>
              <a:t>3-</a:t>
            </a:r>
            <a:fld id="{92BF8CF8-D5F8-4142-A4AE-F94623646D9D}"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7042" name="Text Placeholder 2"/>
          <p:cNvSpPr>
            <a:spLocks noGrp="1"/>
          </p:cNvSpPr>
          <p:nvPr>
            <p:ph type="body" sz="quarter" idx="13"/>
          </p:nvPr>
        </p:nvSpPr>
        <p:spPr>
          <a:xfrm>
            <a:off x="1316038" y="1071563"/>
            <a:ext cx="3925887" cy="339725"/>
          </a:xfrm>
        </p:spPr>
        <p:txBody>
          <a:bodyPr/>
          <a:lstStyle/>
          <a:p>
            <a:pPr eaLnBrk="1" hangingPunct="1"/>
            <a:r>
              <a:rPr lang="en-US"/>
              <a:t>Delphi Technique</a:t>
            </a:r>
          </a:p>
        </p:txBody>
      </p:sp>
      <p:sp>
        <p:nvSpPr>
          <p:cNvPr id="87043" name="Content Placeholder 34"/>
          <p:cNvSpPr>
            <a:spLocks noGrp="1"/>
          </p:cNvSpPr>
          <p:nvPr>
            <p:ph idx="1"/>
          </p:nvPr>
        </p:nvSpPr>
        <p:spPr>
          <a:xfrm>
            <a:off x="388938" y="1600200"/>
            <a:ext cx="8297862" cy="4525963"/>
          </a:xfrm>
        </p:spPr>
        <p:txBody>
          <a:bodyPr/>
          <a:lstStyle/>
          <a:p>
            <a:pPr eaLnBrk="1" hangingPunct="1"/>
            <a:r>
              <a:rPr lang="en-US" sz="2400"/>
              <a:t>Round 2: </a:t>
            </a:r>
          </a:p>
          <a:p>
            <a:pPr lvl="1" eaLnBrk="1" hangingPunct="1">
              <a:buFont typeface="Arial" charset="0"/>
              <a:buChar char="•"/>
            </a:pPr>
            <a:r>
              <a:rPr lang="en-US" sz="2400"/>
              <a:t>Based on the responses from the first round questionnaire, a summary of all results is collated by the project manager and a second questionnaire is designed. Each DT participant receives the second questionnaire and is asked to review and respond. The DT participants are also asked to rate or rank items to establish preliminary priorities among them. They are also asked to state the rationale concerning rating priorities among items. Using the results of round 2, areas of disagreement and agreement are identified. Usually in this round, consensus begins to form and the actual outcomes can be discovered among the responses. </a:t>
            </a:r>
          </a:p>
        </p:txBody>
      </p:sp>
      <p:sp>
        <p:nvSpPr>
          <p:cNvPr id="4" name="Slide Number Placeholder 3"/>
          <p:cNvSpPr>
            <a:spLocks noGrp="1"/>
          </p:cNvSpPr>
          <p:nvPr>
            <p:ph type="sldNum" sz="quarter" idx="16"/>
          </p:nvPr>
        </p:nvSpPr>
        <p:spPr/>
        <p:txBody>
          <a:bodyPr/>
          <a:lstStyle/>
          <a:p>
            <a:pPr>
              <a:defRPr/>
            </a:pPr>
            <a:r>
              <a:rPr lang="en-US"/>
              <a:t>3-</a:t>
            </a:r>
            <a:fld id="{16185157-98FA-4187-AA57-48506CBE71B2}"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8066" name="Text Placeholder 2"/>
          <p:cNvSpPr>
            <a:spLocks noGrp="1"/>
          </p:cNvSpPr>
          <p:nvPr>
            <p:ph type="body" sz="quarter" idx="13"/>
          </p:nvPr>
        </p:nvSpPr>
        <p:spPr>
          <a:xfrm>
            <a:off x="1316038" y="1071563"/>
            <a:ext cx="3925887" cy="339725"/>
          </a:xfrm>
        </p:spPr>
        <p:txBody>
          <a:bodyPr/>
          <a:lstStyle/>
          <a:p>
            <a:pPr eaLnBrk="1" hangingPunct="1"/>
            <a:r>
              <a:rPr lang="en-US"/>
              <a:t>Delphi Technique</a:t>
            </a:r>
          </a:p>
        </p:txBody>
      </p:sp>
      <p:sp>
        <p:nvSpPr>
          <p:cNvPr id="88067" name="Content Placeholder 34"/>
          <p:cNvSpPr>
            <a:spLocks noGrp="1"/>
          </p:cNvSpPr>
          <p:nvPr>
            <p:ph idx="1"/>
          </p:nvPr>
        </p:nvSpPr>
        <p:spPr>
          <a:xfrm>
            <a:off x="388938" y="1600200"/>
            <a:ext cx="8297862" cy="4525963"/>
          </a:xfrm>
        </p:spPr>
        <p:txBody>
          <a:bodyPr/>
          <a:lstStyle/>
          <a:p>
            <a:pPr eaLnBrk="1" hangingPunct="1"/>
            <a:r>
              <a:rPr lang="en-US" sz="2400"/>
              <a:t>Round 3: The results from second round are sent to the DT participants in the third round. Each DT participant receives a questionnaire that includes the items and ratings summarized by the investigators in the previous round. The DT participants are asked to revise their judgments or to specify the reasons for remaining outside the consensus. The third round provides an opportunity for the DT participants to make further clarifications in their responses. Prior research has concluded that a slight increase in the degree of consensus can be expected at the end of this round as the participants have the last chance to revise their judgments.</a:t>
            </a:r>
          </a:p>
        </p:txBody>
      </p:sp>
      <p:sp>
        <p:nvSpPr>
          <p:cNvPr id="4" name="Slide Number Placeholder 3"/>
          <p:cNvSpPr>
            <a:spLocks noGrp="1"/>
          </p:cNvSpPr>
          <p:nvPr>
            <p:ph type="sldNum" sz="quarter" idx="16"/>
          </p:nvPr>
        </p:nvSpPr>
        <p:spPr/>
        <p:txBody>
          <a:bodyPr/>
          <a:lstStyle/>
          <a:p>
            <a:pPr>
              <a:defRPr/>
            </a:pPr>
            <a:r>
              <a:rPr lang="en-US"/>
              <a:t>3-</a:t>
            </a:r>
            <a:fld id="{08252459-B2D4-45F1-8513-809624996211}"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4274" name="Content Placeholder 1"/>
          <p:cNvSpPr>
            <a:spLocks noGrp="1"/>
          </p:cNvSpPr>
          <p:nvPr>
            <p:ph idx="1"/>
          </p:nvPr>
        </p:nvSpPr>
        <p:spPr>
          <a:xfrm>
            <a:off x="330200" y="1600200"/>
            <a:ext cx="8483600" cy="4525963"/>
          </a:xfrm>
        </p:spPr>
        <p:txBody>
          <a:bodyPr/>
          <a:lstStyle/>
          <a:p>
            <a:pPr eaLnBrk="1" hangingPunct="1"/>
            <a:r>
              <a:rPr lang="en-US" sz="2400" dirty="0"/>
              <a:t>Describe various tools that are available for project managers</a:t>
            </a:r>
          </a:p>
          <a:p>
            <a:pPr eaLnBrk="1" hangingPunct="1"/>
            <a:r>
              <a:rPr lang="en-US" sz="2400" dirty="0"/>
              <a:t>Explain how to brainstorm with your project team and come up with decisions</a:t>
            </a:r>
          </a:p>
          <a:p>
            <a:pPr eaLnBrk="1" hangingPunct="1"/>
            <a:r>
              <a:rPr lang="en-US" sz="2400" dirty="0"/>
              <a:t>Explain how to use a Thought Process Map with a project team to represent the entire team’s thoughts, ideas, and questions relative to accomplishing the project goal</a:t>
            </a:r>
          </a:p>
          <a:p>
            <a:pPr eaLnBrk="1" hangingPunct="1"/>
            <a:r>
              <a:rPr lang="en-US" sz="2400" dirty="0"/>
              <a:t>Explain how to use Quality Functional Deployment and understand customer requirements for scope development</a:t>
            </a:r>
          </a:p>
          <a:p>
            <a:pPr eaLnBrk="1" hangingPunct="1"/>
            <a:r>
              <a:rPr lang="en-US" sz="2400" dirty="0"/>
              <a:t>Understand how to satisfy customers using the Kano Model </a:t>
            </a:r>
          </a:p>
          <a:p>
            <a:pPr eaLnBrk="1" hangingPunct="1"/>
            <a:endParaRPr lang="en-US" sz="2400" dirty="0"/>
          </a:p>
        </p:txBody>
      </p:sp>
      <p:sp>
        <p:nvSpPr>
          <p:cNvPr id="54275"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5" name="Slide Number Placeholder 4"/>
          <p:cNvSpPr>
            <a:spLocks noGrp="1"/>
          </p:cNvSpPr>
          <p:nvPr>
            <p:ph type="sldNum" sz="quarter" idx="16"/>
          </p:nvPr>
        </p:nvSpPr>
        <p:spPr/>
        <p:txBody>
          <a:bodyPr/>
          <a:lstStyle/>
          <a:p>
            <a:pPr>
              <a:defRPr/>
            </a:pPr>
            <a:r>
              <a:rPr lang="en-US"/>
              <a:t>3-</a:t>
            </a:r>
            <a:fld id="{10D4ECBF-2442-4530-B5C2-8CE1288C3377}"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9090" name="Text Placeholder 2"/>
          <p:cNvSpPr>
            <a:spLocks noGrp="1"/>
          </p:cNvSpPr>
          <p:nvPr>
            <p:ph type="body" sz="quarter" idx="13"/>
          </p:nvPr>
        </p:nvSpPr>
        <p:spPr>
          <a:xfrm>
            <a:off x="1316038" y="1071563"/>
            <a:ext cx="3925887" cy="339725"/>
          </a:xfrm>
        </p:spPr>
        <p:txBody>
          <a:bodyPr/>
          <a:lstStyle/>
          <a:p>
            <a:pPr eaLnBrk="1" hangingPunct="1"/>
            <a:r>
              <a:rPr lang="en-US"/>
              <a:t>Delphi Technique</a:t>
            </a:r>
          </a:p>
        </p:txBody>
      </p:sp>
      <p:sp>
        <p:nvSpPr>
          <p:cNvPr id="89091" name="Content Placeholder 34"/>
          <p:cNvSpPr>
            <a:spLocks noGrp="1"/>
          </p:cNvSpPr>
          <p:nvPr>
            <p:ph idx="1"/>
          </p:nvPr>
        </p:nvSpPr>
        <p:spPr>
          <a:xfrm>
            <a:off x="388938" y="1600200"/>
            <a:ext cx="8297862" cy="4525963"/>
          </a:xfrm>
        </p:spPr>
        <p:txBody>
          <a:bodyPr/>
          <a:lstStyle/>
          <a:p>
            <a:pPr eaLnBrk="1" hangingPunct="1"/>
            <a:r>
              <a:rPr lang="en-US" sz="2400"/>
              <a:t>Round 4: The list of remaining items, their ratings, minority opinions, and items achieving consensus are distributed to the DT participants. This round provides a final opportunity for all participants to revise their judgments and provide any other feedback on the problem or issue at hand.</a:t>
            </a:r>
          </a:p>
        </p:txBody>
      </p:sp>
      <p:sp>
        <p:nvSpPr>
          <p:cNvPr id="4" name="Slide Number Placeholder 3"/>
          <p:cNvSpPr>
            <a:spLocks noGrp="1"/>
          </p:cNvSpPr>
          <p:nvPr>
            <p:ph type="sldNum" sz="quarter" idx="16"/>
          </p:nvPr>
        </p:nvSpPr>
        <p:spPr/>
        <p:txBody>
          <a:bodyPr/>
          <a:lstStyle/>
          <a:p>
            <a:pPr>
              <a:defRPr/>
            </a:pPr>
            <a:r>
              <a:rPr lang="en-US"/>
              <a:t>3-</a:t>
            </a:r>
            <a:fld id="{B14208B0-0367-46C7-9165-471D5A225D76}"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0114" name="Text Placeholder 2"/>
          <p:cNvSpPr>
            <a:spLocks noGrp="1"/>
          </p:cNvSpPr>
          <p:nvPr>
            <p:ph type="body" sz="quarter" idx="13"/>
          </p:nvPr>
        </p:nvSpPr>
        <p:spPr>
          <a:xfrm>
            <a:off x="1316038" y="1071563"/>
            <a:ext cx="3925887" cy="339725"/>
          </a:xfrm>
        </p:spPr>
        <p:txBody>
          <a:bodyPr/>
          <a:lstStyle/>
          <a:p>
            <a:pPr eaLnBrk="1" hangingPunct="1"/>
            <a:r>
              <a:rPr lang="en-US"/>
              <a:t>SWOT</a:t>
            </a:r>
          </a:p>
        </p:txBody>
      </p:sp>
      <p:sp>
        <p:nvSpPr>
          <p:cNvPr id="90115" name="Content Placeholder 34"/>
          <p:cNvSpPr>
            <a:spLocks noGrp="1"/>
          </p:cNvSpPr>
          <p:nvPr>
            <p:ph idx="1"/>
          </p:nvPr>
        </p:nvSpPr>
        <p:spPr>
          <a:xfrm>
            <a:off x="388938" y="1452563"/>
            <a:ext cx="8297862" cy="4525962"/>
          </a:xfrm>
        </p:spPr>
        <p:txBody>
          <a:bodyPr/>
          <a:lstStyle/>
          <a:p>
            <a:pPr eaLnBrk="1" hangingPunct="1"/>
            <a:r>
              <a:rPr lang="en-US" sz="2400"/>
              <a:t>A strategic method for identifying whether to use a component or a feature in a project</a:t>
            </a:r>
          </a:p>
          <a:p>
            <a:pPr eaLnBrk="1" hangingPunct="1"/>
            <a:r>
              <a:rPr lang="en-US" sz="2400"/>
              <a:t>Commonly used tool for identifying gaps and potential for improvements in projects</a:t>
            </a:r>
          </a:p>
          <a:p>
            <a:pPr eaLnBrk="1" hangingPunct="1"/>
            <a:r>
              <a:rPr lang="en-US" sz="2400"/>
              <a:t>Internal strengths and weaknesses of a project</a:t>
            </a:r>
          </a:p>
          <a:p>
            <a:pPr eaLnBrk="1" hangingPunct="1"/>
            <a:r>
              <a:rPr lang="en-US" sz="2400"/>
              <a:t>External environmental opportunities and threats facing that project</a:t>
            </a:r>
          </a:p>
        </p:txBody>
      </p:sp>
      <p:sp>
        <p:nvSpPr>
          <p:cNvPr id="4" name="Slide Number Placeholder 3"/>
          <p:cNvSpPr>
            <a:spLocks noGrp="1"/>
          </p:cNvSpPr>
          <p:nvPr>
            <p:ph type="sldNum" sz="quarter" idx="16"/>
          </p:nvPr>
        </p:nvSpPr>
        <p:spPr/>
        <p:txBody>
          <a:bodyPr/>
          <a:lstStyle/>
          <a:p>
            <a:pPr>
              <a:defRPr/>
            </a:pPr>
            <a:r>
              <a:rPr lang="en-US"/>
              <a:t>3-</a:t>
            </a:r>
            <a:fld id="{398FA2F4-7CA0-4C3C-9456-C49DC9C78695}"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1138" name="Text Placeholder 2"/>
          <p:cNvSpPr>
            <a:spLocks noGrp="1"/>
          </p:cNvSpPr>
          <p:nvPr>
            <p:ph type="body" sz="quarter" idx="13"/>
          </p:nvPr>
        </p:nvSpPr>
        <p:spPr>
          <a:xfrm>
            <a:off x="1316038" y="1071563"/>
            <a:ext cx="3925887" cy="339725"/>
          </a:xfrm>
        </p:spPr>
        <p:txBody>
          <a:bodyPr/>
          <a:lstStyle/>
          <a:p>
            <a:pPr eaLnBrk="1" hangingPunct="1"/>
            <a:r>
              <a:rPr lang="en-US"/>
              <a:t>SWOT</a:t>
            </a:r>
          </a:p>
        </p:txBody>
      </p:sp>
      <p:sp>
        <p:nvSpPr>
          <p:cNvPr id="91139" name="Content Placeholder 34"/>
          <p:cNvSpPr>
            <a:spLocks noGrp="1"/>
          </p:cNvSpPr>
          <p:nvPr>
            <p:ph idx="1"/>
          </p:nvPr>
        </p:nvSpPr>
        <p:spPr>
          <a:xfrm>
            <a:off x="388938" y="1452563"/>
            <a:ext cx="8297862" cy="4525962"/>
          </a:xfrm>
        </p:spPr>
        <p:txBody>
          <a:bodyPr/>
          <a:lstStyle/>
          <a:p>
            <a:pPr eaLnBrk="1" hangingPunct="1"/>
            <a:r>
              <a:rPr lang="en-US" sz="2400"/>
              <a:t>Procedure:</a:t>
            </a:r>
          </a:p>
          <a:p>
            <a:pPr lvl="1" eaLnBrk="1" hangingPunct="1">
              <a:buFont typeface="Arial" charset="0"/>
              <a:buChar char="•"/>
            </a:pPr>
            <a:r>
              <a:rPr lang="en-US" sz="2400" i="1"/>
              <a:t>Establish objectives:</a:t>
            </a:r>
            <a:r>
              <a:rPr lang="en-US" sz="2400"/>
              <a:t> The objectives of the project issue need to be clearly expressed. The purpose of conducting a SWOT analysis must be discussed at first with the team and a consensus to a clear topic must be attained. The scope of the topic may be wide, narrow, general, or specific. The project manager needs to establish that the final outcome of the SWOT analysis would emerge from contribution and discussion and not from personal views, no matter how much expertise the participants possess individually. </a:t>
            </a:r>
          </a:p>
        </p:txBody>
      </p:sp>
      <p:sp>
        <p:nvSpPr>
          <p:cNvPr id="4" name="Slide Number Placeholder 3"/>
          <p:cNvSpPr>
            <a:spLocks noGrp="1"/>
          </p:cNvSpPr>
          <p:nvPr>
            <p:ph type="sldNum" sz="quarter" idx="16"/>
          </p:nvPr>
        </p:nvSpPr>
        <p:spPr/>
        <p:txBody>
          <a:bodyPr/>
          <a:lstStyle/>
          <a:p>
            <a:pPr>
              <a:defRPr/>
            </a:pPr>
            <a:r>
              <a:rPr lang="en-US"/>
              <a:t>3-</a:t>
            </a:r>
            <a:fld id="{0077DE06-7AC7-46F0-B4DB-4A7F8E46478F}"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2162" name="Text Placeholder 2"/>
          <p:cNvSpPr>
            <a:spLocks noGrp="1"/>
          </p:cNvSpPr>
          <p:nvPr>
            <p:ph type="body" sz="quarter" idx="13"/>
          </p:nvPr>
        </p:nvSpPr>
        <p:spPr>
          <a:xfrm>
            <a:off x="1316038" y="1071563"/>
            <a:ext cx="3925887" cy="339725"/>
          </a:xfrm>
        </p:spPr>
        <p:txBody>
          <a:bodyPr/>
          <a:lstStyle/>
          <a:p>
            <a:pPr eaLnBrk="1" hangingPunct="1"/>
            <a:r>
              <a:rPr lang="en-US"/>
              <a:t>SWOT</a:t>
            </a:r>
          </a:p>
        </p:txBody>
      </p:sp>
      <p:sp>
        <p:nvSpPr>
          <p:cNvPr id="92163" name="Content Placeholder 34"/>
          <p:cNvSpPr>
            <a:spLocks noGrp="1"/>
          </p:cNvSpPr>
          <p:nvPr>
            <p:ph idx="1"/>
          </p:nvPr>
        </p:nvSpPr>
        <p:spPr>
          <a:xfrm>
            <a:off x="388938" y="1482725"/>
            <a:ext cx="8297862" cy="4525963"/>
          </a:xfrm>
        </p:spPr>
        <p:txBody>
          <a:bodyPr/>
          <a:lstStyle/>
          <a:p>
            <a:pPr eaLnBrk="1" hangingPunct="1"/>
            <a:r>
              <a:rPr lang="en-US" sz="2400"/>
              <a:t>Procedure:</a:t>
            </a:r>
          </a:p>
          <a:p>
            <a:pPr lvl="1" eaLnBrk="1" hangingPunct="1">
              <a:buFont typeface="Arial" charset="0"/>
              <a:buChar char="•"/>
            </a:pPr>
            <a:r>
              <a:rPr lang="en-US" sz="2400" i="1"/>
              <a:t>Delegate research and information-gathering task:</a:t>
            </a:r>
            <a:r>
              <a:rPr lang="en-US" sz="2400"/>
              <a:t> The project manager has to ask each participant in the SWOT analysis team to prepare all background information. This preparation is an important part of an effective SWOT analysis. The background preparation is gathering information on strengths and weaknesses of the project issue and should focus on the internal factors of skills, resources, assets, or lack of them. Opportunities and threats should focus on external factors over which the participants have little or no control, for example, social or economic factors.</a:t>
            </a:r>
          </a:p>
        </p:txBody>
      </p:sp>
      <p:sp>
        <p:nvSpPr>
          <p:cNvPr id="4" name="Slide Number Placeholder 3"/>
          <p:cNvSpPr>
            <a:spLocks noGrp="1"/>
          </p:cNvSpPr>
          <p:nvPr>
            <p:ph type="sldNum" sz="quarter" idx="16"/>
          </p:nvPr>
        </p:nvSpPr>
        <p:spPr/>
        <p:txBody>
          <a:bodyPr/>
          <a:lstStyle/>
          <a:p>
            <a:pPr>
              <a:defRPr/>
            </a:pPr>
            <a:r>
              <a:rPr lang="en-US"/>
              <a:t>3-</a:t>
            </a:r>
            <a:fld id="{EF29B94D-C67C-4E8D-9793-F35C5B961DE9}"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3186" name="Text Placeholder 2"/>
          <p:cNvSpPr>
            <a:spLocks noGrp="1"/>
          </p:cNvSpPr>
          <p:nvPr>
            <p:ph type="body" sz="quarter" idx="13"/>
          </p:nvPr>
        </p:nvSpPr>
        <p:spPr>
          <a:xfrm>
            <a:off x="1316038" y="1071563"/>
            <a:ext cx="3925887" cy="339725"/>
          </a:xfrm>
        </p:spPr>
        <p:txBody>
          <a:bodyPr/>
          <a:lstStyle/>
          <a:p>
            <a:pPr eaLnBrk="1" hangingPunct="1"/>
            <a:r>
              <a:rPr lang="en-US"/>
              <a:t>SWOT</a:t>
            </a:r>
          </a:p>
        </p:txBody>
      </p:sp>
      <p:sp>
        <p:nvSpPr>
          <p:cNvPr id="15" name="Content Placeholder 34"/>
          <p:cNvSpPr>
            <a:spLocks noGrp="1"/>
          </p:cNvSpPr>
          <p:nvPr>
            <p:ph idx="1"/>
          </p:nvPr>
        </p:nvSpPr>
        <p:spPr>
          <a:xfrm>
            <a:off x="388938" y="1482725"/>
            <a:ext cx="8297862" cy="4525963"/>
          </a:xfrm>
        </p:spPr>
        <p:txBody>
          <a:bodyPr rtlCol="0">
            <a:noAutofit/>
          </a:bodyPr>
          <a:lstStyle/>
          <a:p>
            <a:pPr marL="342900" lvl="1" indent="-342900" eaLnBrk="1" fontAlgn="auto" hangingPunct="1">
              <a:spcAft>
                <a:spcPts val="0"/>
              </a:spcAft>
              <a:buFont typeface="Wingdings" pitchFamily="2" charset="2"/>
              <a:buChar char="§"/>
              <a:defRPr/>
            </a:pPr>
            <a:r>
              <a:rPr lang="en-US" sz="2400" i="1" dirty="0"/>
              <a:t>SWOT analysis:</a:t>
            </a:r>
            <a:r>
              <a:rPr lang="en-US" sz="2400" dirty="0"/>
              <a:t> The project manager should call for a SWOT analysis meeting to discuss the findings of all participants. </a:t>
            </a:r>
          </a:p>
          <a:p>
            <a:pPr eaLnBrk="1" fontAlgn="auto" hangingPunct="1">
              <a:spcAft>
                <a:spcPts val="0"/>
              </a:spcAft>
              <a:defRPr/>
            </a:pPr>
            <a:r>
              <a:rPr lang="en-US" sz="2400" dirty="0"/>
              <a:t>Procedure:</a:t>
            </a:r>
          </a:p>
          <a:p>
            <a:pPr lvl="1" eaLnBrk="1" fontAlgn="auto" hangingPunct="1">
              <a:spcAft>
                <a:spcPts val="0"/>
              </a:spcAft>
              <a:defRPr/>
            </a:pPr>
            <a:r>
              <a:rPr lang="en-US" sz="2400" i="1" dirty="0"/>
              <a:t>List SWOT factors:</a:t>
            </a:r>
            <a:r>
              <a:rPr lang="en-US" sz="2400" dirty="0"/>
              <a:t> List all the internal strengths and weaknesses of the project and the environmental opportunities and threats facing the project.</a:t>
            </a:r>
          </a:p>
          <a:p>
            <a:pPr lvl="1" eaLnBrk="1" fontAlgn="auto" hangingPunct="1">
              <a:spcAft>
                <a:spcPts val="0"/>
              </a:spcAft>
              <a:defRPr/>
            </a:pPr>
            <a:r>
              <a:rPr lang="en-US" sz="2400" i="1" dirty="0"/>
              <a:t>Evaluate SWOT factors against established objectives:</a:t>
            </a:r>
            <a:r>
              <a:rPr lang="en-US" sz="2400" dirty="0"/>
              <a:t> Sort and group the listed SWOT factors in relation to the already established objectives. Use those SWOT factors to come up with new strategies, priorities, schedules, project selection, project organizational structure, and outsourcing of projects.</a:t>
            </a:r>
          </a:p>
          <a:p>
            <a:pPr lvl="1" eaLnBrk="1" fontAlgn="auto" hangingPunct="1">
              <a:spcAft>
                <a:spcPts val="0"/>
              </a:spcAft>
              <a:defRPr/>
            </a:pPr>
            <a:endParaRPr lang="en-US" sz="2400" dirty="0"/>
          </a:p>
        </p:txBody>
      </p:sp>
      <p:sp>
        <p:nvSpPr>
          <p:cNvPr id="4" name="Slide Number Placeholder 3"/>
          <p:cNvSpPr>
            <a:spLocks noGrp="1"/>
          </p:cNvSpPr>
          <p:nvPr>
            <p:ph type="sldNum" sz="quarter" idx="16"/>
          </p:nvPr>
        </p:nvSpPr>
        <p:spPr/>
        <p:txBody>
          <a:bodyPr/>
          <a:lstStyle/>
          <a:p>
            <a:pPr>
              <a:defRPr/>
            </a:pPr>
            <a:r>
              <a:rPr lang="en-US"/>
              <a:t>3-</a:t>
            </a:r>
            <a:fld id="{2020F41B-7740-47EB-96CD-D44BF9E7A5EA}"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6258" name="Content Placeholder 1"/>
          <p:cNvSpPr>
            <a:spLocks noGrp="1"/>
          </p:cNvSpPr>
          <p:nvPr>
            <p:ph idx="1"/>
          </p:nvPr>
        </p:nvSpPr>
        <p:spPr>
          <a:xfrm>
            <a:off x="469900" y="1600200"/>
            <a:ext cx="8216900" cy="4525963"/>
          </a:xfrm>
        </p:spPr>
        <p:txBody>
          <a:bodyPr/>
          <a:lstStyle/>
          <a:p>
            <a:pPr eaLnBrk="1" hangingPunct="1"/>
            <a:r>
              <a:rPr lang="en-US" sz="2400" b="1" i="1"/>
              <a:t>Lotus Domino </a:t>
            </a:r>
            <a:r>
              <a:rPr lang="en-US" sz="2400">
                <a:hlinkClick r:id="rId2"/>
              </a:rPr>
              <a:t>http://www.youtube.com/watch?v=kmgRnk5VSO0</a:t>
            </a:r>
            <a:endParaRPr lang="en-US" sz="2400"/>
          </a:p>
          <a:p>
            <a:pPr eaLnBrk="1" hangingPunct="1"/>
            <a:endParaRPr lang="en-US" sz="2400" b="1" i="1"/>
          </a:p>
          <a:p>
            <a:pPr eaLnBrk="1" hangingPunct="1"/>
            <a:r>
              <a:rPr lang="en-US" sz="2400" b="1" i="1"/>
              <a:t>Office Groove</a:t>
            </a:r>
          </a:p>
          <a:p>
            <a:pPr marL="400050" lvl="1" indent="0" eaLnBrk="1" hangingPunct="1">
              <a:buFont typeface="Arial" charset="0"/>
              <a:buNone/>
            </a:pPr>
            <a:r>
              <a:rPr lang="en-US" sz="2400">
                <a:hlinkClick r:id="rId3"/>
              </a:rPr>
              <a:t>http://office.microsoft.com/assistance/asstvid.aspx?assetid=XT100627131033&amp;vwidth=700&amp;vheight=530&amp;type=flash</a:t>
            </a:r>
            <a:endParaRPr lang="en-US" sz="2400"/>
          </a:p>
          <a:p>
            <a:pPr eaLnBrk="1" hangingPunct="1"/>
            <a:endParaRPr lang="en-US" sz="2400"/>
          </a:p>
          <a:p>
            <a:pPr eaLnBrk="1" hangingPunct="1"/>
            <a:r>
              <a:rPr lang="en-US" sz="2400" b="1" i="1"/>
              <a:t>MS Project</a:t>
            </a:r>
          </a:p>
          <a:p>
            <a:pPr marL="400050" lvl="1" indent="0" eaLnBrk="1" hangingPunct="1">
              <a:buFont typeface="Arial" charset="0"/>
              <a:buNone/>
            </a:pPr>
            <a:r>
              <a:rPr lang="en-US" sz="2400">
                <a:hlinkClick r:id="rId4"/>
              </a:rPr>
              <a:t>http://www.microsoft.com/project/en-us/demos.aspx</a:t>
            </a:r>
            <a:r>
              <a:rPr lang="en-US" sz="2400"/>
              <a:t> </a:t>
            </a:r>
          </a:p>
        </p:txBody>
      </p:sp>
      <p:sp>
        <p:nvSpPr>
          <p:cNvPr id="96259" name="Text Placeholder 2"/>
          <p:cNvSpPr>
            <a:spLocks noGrp="1"/>
          </p:cNvSpPr>
          <p:nvPr>
            <p:ph type="body" sz="quarter" idx="13"/>
          </p:nvPr>
        </p:nvSpPr>
        <p:spPr>
          <a:xfrm>
            <a:off x="1316038" y="1071563"/>
            <a:ext cx="3925887" cy="339725"/>
          </a:xfrm>
        </p:spPr>
        <p:txBody>
          <a:bodyPr/>
          <a:lstStyle/>
          <a:p>
            <a:pPr eaLnBrk="1" hangingPunct="1"/>
            <a:r>
              <a:rPr lang="en-US"/>
              <a:t>Collaboration Tools</a:t>
            </a:r>
          </a:p>
        </p:txBody>
      </p:sp>
      <p:sp>
        <p:nvSpPr>
          <p:cNvPr id="5" name="Slide Number Placeholder 4"/>
          <p:cNvSpPr>
            <a:spLocks noGrp="1"/>
          </p:cNvSpPr>
          <p:nvPr>
            <p:ph type="sldNum" sz="quarter" idx="16"/>
          </p:nvPr>
        </p:nvSpPr>
        <p:spPr/>
        <p:txBody>
          <a:bodyPr/>
          <a:lstStyle/>
          <a:p>
            <a:pPr>
              <a:defRPr/>
            </a:pPr>
            <a:r>
              <a:rPr lang="en-US"/>
              <a:t>3-</a:t>
            </a:r>
            <a:fld id="{4AFEF5C9-8DC9-4B09-A377-3FA87800E4B7}"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7282" name="Text Placeholder 2"/>
          <p:cNvSpPr>
            <a:spLocks noGrp="1"/>
          </p:cNvSpPr>
          <p:nvPr>
            <p:ph type="body" sz="quarter" idx="13"/>
          </p:nvPr>
        </p:nvSpPr>
        <p:spPr>
          <a:xfrm>
            <a:off x="1316038" y="1071563"/>
            <a:ext cx="3925887" cy="339725"/>
          </a:xfrm>
        </p:spPr>
        <p:txBody>
          <a:bodyPr/>
          <a:lstStyle/>
          <a:p>
            <a:pPr eaLnBrk="1" hangingPunct="1"/>
            <a:r>
              <a:rPr lang="en-US"/>
              <a:t>Project Tools</a:t>
            </a:r>
          </a:p>
        </p:txBody>
      </p:sp>
      <p:sp>
        <p:nvSpPr>
          <p:cNvPr id="97283" name="Rectangle 4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97284" name="Rectangle 47"/>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4" name="Slide Number Placeholder 3"/>
          <p:cNvSpPr>
            <a:spLocks noGrp="1"/>
          </p:cNvSpPr>
          <p:nvPr>
            <p:ph type="sldNum" sz="quarter" idx="16"/>
          </p:nvPr>
        </p:nvSpPr>
        <p:spPr/>
        <p:txBody>
          <a:bodyPr/>
          <a:lstStyle/>
          <a:p>
            <a:pPr>
              <a:defRPr/>
            </a:pPr>
            <a:r>
              <a:rPr lang="en-US"/>
              <a:t>3-</a:t>
            </a:r>
            <a:fld id="{0918097D-3B48-467E-965D-09EB0C02C1E2}" type="slidenum">
              <a:rPr lang="en-US"/>
              <a:pPr>
                <a:defRPr/>
              </a:pPr>
              <a:t>36</a:t>
            </a:fld>
            <a:endParaRPr lang="en-US"/>
          </a:p>
        </p:txBody>
      </p:sp>
      <p:sp>
        <p:nvSpPr>
          <p:cNvPr id="9240" name="Oval 292"/>
          <p:cNvSpPr>
            <a:spLocks noChangeArrowheads="1"/>
          </p:cNvSpPr>
          <p:nvPr/>
        </p:nvSpPr>
        <p:spPr bwMode="auto">
          <a:xfrm>
            <a:off x="288925" y="571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9" name="Oval 291"/>
          <p:cNvSpPr>
            <a:spLocks noChangeArrowheads="1"/>
          </p:cNvSpPr>
          <p:nvPr/>
        </p:nvSpPr>
        <p:spPr bwMode="auto">
          <a:xfrm>
            <a:off x="298450" y="333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7" name="Oval 289"/>
          <p:cNvSpPr>
            <a:spLocks noChangeArrowheads="1"/>
          </p:cNvSpPr>
          <p:nvPr/>
        </p:nvSpPr>
        <p:spPr bwMode="auto">
          <a:xfrm>
            <a:off x="307975" y="5238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6" name="Oval 288"/>
          <p:cNvSpPr>
            <a:spLocks noChangeArrowheads="1"/>
          </p:cNvSpPr>
          <p:nvPr/>
        </p:nvSpPr>
        <p:spPr bwMode="auto">
          <a:xfrm>
            <a:off x="303213" y="5238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8" name="Oval 290"/>
          <p:cNvSpPr>
            <a:spLocks noChangeArrowheads="1"/>
          </p:cNvSpPr>
          <p:nvPr/>
        </p:nvSpPr>
        <p:spPr bwMode="auto">
          <a:xfrm>
            <a:off x="303213" y="333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5" name="Oval 575"/>
          <p:cNvSpPr>
            <a:spLocks noChangeArrowheads="1"/>
          </p:cNvSpPr>
          <p:nvPr/>
        </p:nvSpPr>
        <p:spPr bwMode="auto">
          <a:xfrm>
            <a:off x="307975"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4" name="Oval 574"/>
          <p:cNvSpPr>
            <a:spLocks noChangeArrowheads="1"/>
          </p:cNvSpPr>
          <p:nvPr/>
        </p:nvSpPr>
        <p:spPr bwMode="auto">
          <a:xfrm>
            <a:off x="303213"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3" name="Oval 573"/>
          <p:cNvSpPr>
            <a:spLocks noChangeArrowheads="1"/>
          </p:cNvSpPr>
          <p:nvPr/>
        </p:nvSpPr>
        <p:spPr bwMode="auto">
          <a:xfrm>
            <a:off x="298450" y="2381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2" name="Oval 572"/>
          <p:cNvSpPr>
            <a:spLocks noChangeArrowheads="1"/>
          </p:cNvSpPr>
          <p:nvPr/>
        </p:nvSpPr>
        <p:spPr bwMode="auto">
          <a:xfrm>
            <a:off x="322263" y="2381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1" name="Oval 571"/>
          <p:cNvSpPr>
            <a:spLocks noChangeArrowheads="1"/>
          </p:cNvSpPr>
          <p:nvPr/>
        </p:nvSpPr>
        <p:spPr bwMode="auto">
          <a:xfrm>
            <a:off x="307975"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30" name="Oval 570"/>
          <p:cNvSpPr>
            <a:spLocks noChangeArrowheads="1"/>
          </p:cNvSpPr>
          <p:nvPr/>
        </p:nvSpPr>
        <p:spPr bwMode="auto">
          <a:xfrm>
            <a:off x="322263"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0" name="Oval 569"/>
          <p:cNvSpPr>
            <a:spLocks noChangeArrowheads="1"/>
          </p:cNvSpPr>
          <p:nvPr/>
        </p:nvSpPr>
        <p:spPr bwMode="auto">
          <a:xfrm>
            <a:off x="307975"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19" name="Oval 568"/>
          <p:cNvSpPr>
            <a:spLocks noChangeArrowheads="1"/>
          </p:cNvSpPr>
          <p:nvPr/>
        </p:nvSpPr>
        <p:spPr bwMode="auto">
          <a:xfrm>
            <a:off x="322263"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18" name="Oval 567"/>
          <p:cNvSpPr>
            <a:spLocks noChangeArrowheads="1"/>
          </p:cNvSpPr>
          <p:nvPr/>
        </p:nvSpPr>
        <p:spPr bwMode="auto">
          <a:xfrm>
            <a:off x="439738"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17" name="Oval 566"/>
          <p:cNvSpPr>
            <a:spLocks noChangeArrowheads="1"/>
          </p:cNvSpPr>
          <p:nvPr/>
        </p:nvSpPr>
        <p:spPr bwMode="auto">
          <a:xfrm>
            <a:off x="439738"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8" name="Oval 12"/>
          <p:cNvSpPr>
            <a:spLocks noChangeArrowheads="1"/>
          </p:cNvSpPr>
          <p:nvPr/>
        </p:nvSpPr>
        <p:spPr bwMode="auto">
          <a:xfrm>
            <a:off x="307975"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6" name="Oval 10"/>
          <p:cNvSpPr>
            <a:spLocks noChangeArrowheads="1"/>
          </p:cNvSpPr>
          <p:nvPr/>
        </p:nvSpPr>
        <p:spPr bwMode="auto">
          <a:xfrm>
            <a:off x="307975"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3" name="Oval 7"/>
          <p:cNvSpPr>
            <a:spLocks noChangeArrowheads="1"/>
          </p:cNvSpPr>
          <p:nvPr/>
        </p:nvSpPr>
        <p:spPr bwMode="auto">
          <a:xfrm>
            <a:off x="307975" y="571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9" name="Oval 13"/>
          <p:cNvSpPr>
            <a:spLocks noChangeArrowheads="1"/>
          </p:cNvSpPr>
          <p:nvPr/>
        </p:nvSpPr>
        <p:spPr bwMode="auto">
          <a:xfrm>
            <a:off x="322263" y="5397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7" name="Oval 11"/>
          <p:cNvSpPr>
            <a:spLocks noChangeArrowheads="1"/>
          </p:cNvSpPr>
          <p:nvPr/>
        </p:nvSpPr>
        <p:spPr bwMode="auto">
          <a:xfrm>
            <a:off x="322263"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5" name="Oval 9"/>
          <p:cNvSpPr>
            <a:spLocks noChangeArrowheads="1"/>
          </p:cNvSpPr>
          <p:nvPr/>
        </p:nvSpPr>
        <p:spPr bwMode="auto">
          <a:xfrm>
            <a:off x="322263"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2" name="Oval 6"/>
          <p:cNvSpPr>
            <a:spLocks noChangeArrowheads="1"/>
          </p:cNvSpPr>
          <p:nvPr/>
        </p:nvSpPr>
        <p:spPr bwMode="auto">
          <a:xfrm>
            <a:off x="322263" y="571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1" name="Oval 5"/>
          <p:cNvSpPr>
            <a:spLocks noChangeArrowheads="1"/>
          </p:cNvSpPr>
          <p:nvPr/>
        </p:nvSpPr>
        <p:spPr bwMode="auto">
          <a:xfrm>
            <a:off x="439738" y="333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24" name="Oval 8"/>
          <p:cNvSpPr>
            <a:spLocks noChangeArrowheads="1"/>
          </p:cNvSpPr>
          <p:nvPr/>
        </p:nvSpPr>
        <p:spPr bwMode="auto">
          <a:xfrm>
            <a:off x="322263" y="7620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graphicFrame>
        <p:nvGraphicFramePr>
          <p:cNvPr id="33" name="Table 32"/>
          <p:cNvGraphicFramePr>
            <a:graphicFrameLocks noGrp="1"/>
          </p:cNvGraphicFramePr>
          <p:nvPr/>
        </p:nvGraphicFramePr>
        <p:xfrm>
          <a:off x="1789113" y="1973263"/>
          <a:ext cx="5516674" cy="4088331"/>
        </p:xfrm>
        <a:graphic>
          <a:graphicData uri="http://schemas.openxmlformats.org/drawingml/2006/table">
            <a:tbl>
              <a:tblPr/>
              <a:tblGrid>
                <a:gridCol w="1805253">
                  <a:extLst>
                    <a:ext uri="{9D8B030D-6E8A-4147-A177-3AD203B41FA5}">
                      <a16:colId xmlns:a16="http://schemas.microsoft.com/office/drawing/2014/main" val="20000"/>
                    </a:ext>
                  </a:extLst>
                </a:gridCol>
                <a:gridCol w="1289467">
                  <a:extLst>
                    <a:ext uri="{9D8B030D-6E8A-4147-A177-3AD203B41FA5}">
                      <a16:colId xmlns:a16="http://schemas.microsoft.com/office/drawing/2014/main" val="20001"/>
                    </a:ext>
                  </a:extLst>
                </a:gridCol>
                <a:gridCol w="1065211">
                  <a:extLst>
                    <a:ext uri="{9D8B030D-6E8A-4147-A177-3AD203B41FA5}">
                      <a16:colId xmlns:a16="http://schemas.microsoft.com/office/drawing/2014/main" val="20002"/>
                    </a:ext>
                  </a:extLst>
                </a:gridCol>
                <a:gridCol w="1356743">
                  <a:extLst>
                    <a:ext uri="{9D8B030D-6E8A-4147-A177-3AD203B41FA5}">
                      <a16:colId xmlns:a16="http://schemas.microsoft.com/office/drawing/2014/main" val="20003"/>
                    </a:ext>
                  </a:extLst>
                </a:gridCol>
              </a:tblGrid>
              <a:tr h="179404">
                <a:tc gridSpan="4">
                  <a:txBody>
                    <a:bodyPr/>
                    <a:lstStyle/>
                    <a:p>
                      <a:pPr marL="0" marR="0">
                        <a:spcBef>
                          <a:spcPts val="0"/>
                        </a:spcBef>
                        <a:spcAft>
                          <a:spcPts val="0"/>
                        </a:spcAft>
                      </a:pPr>
                      <a:r>
                        <a:rPr lang="en-US" sz="1200" b="1" dirty="0">
                          <a:solidFill>
                            <a:srgbClr val="FFFFFF"/>
                          </a:solidFill>
                          <a:latin typeface="Times New Roman"/>
                          <a:ea typeface="Times New Roman"/>
                          <a:cs typeface="Times New Roman"/>
                        </a:rPr>
                        <a:t>Table 3.3  Tool Selection</a:t>
                      </a:r>
                      <a:endParaRPr lang="en-US" sz="1200" dirty="0">
                        <a:latin typeface="Times New Roman"/>
                        <a:ea typeface="Times New Roman"/>
                        <a:cs typeface="Times New Roman"/>
                      </a:endParaRPr>
                    </a:p>
                  </a:txBody>
                  <a:tcPr marL="67277" marR="67277" marT="0" marB="0">
                    <a:lnL>
                      <a:noFill/>
                    </a:lnL>
                    <a:lnR>
                      <a:noFill/>
                    </a:lnR>
                    <a:lnT w="28575" cap="flat" cmpd="sng" algn="ctr">
                      <a:solidFill>
                        <a:srgbClr val="000000"/>
                      </a:solidFill>
                      <a:prstDash val="solid"/>
                      <a:round/>
                      <a:headEnd type="none" w="med" len="med"/>
                      <a:tailEnd type="none" w="med" len="med"/>
                    </a:lnT>
                    <a:lnB>
                      <a:noFill/>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808">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200">
                          <a:latin typeface="Times New Roman"/>
                          <a:ea typeface="Times New Roman"/>
                          <a:cs typeface="Times New Roman"/>
                        </a:rPr>
                        <a:t>Generating ideas</a:t>
                      </a:r>
                    </a:p>
                  </a:txBody>
                  <a:tcPr marL="67277" marR="67277" marT="0" marB="0">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1200">
                          <a:latin typeface="Times New Roman"/>
                          <a:ea typeface="Times New Roman"/>
                          <a:cs typeface="Times New Roman"/>
                        </a:rPr>
                        <a:t>Making Decisions</a:t>
                      </a:r>
                    </a:p>
                  </a:txBody>
                  <a:tcPr marL="67277" marR="67277" marT="0" marB="0">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1200">
                          <a:latin typeface="Times New Roman"/>
                          <a:ea typeface="Times New Roman"/>
                          <a:cs typeface="Times New Roman"/>
                        </a:rPr>
                        <a:t>Project Implementation</a:t>
                      </a:r>
                    </a:p>
                  </a:txBody>
                  <a:tcPr marL="67277" marR="67277" marT="0" marB="0">
                    <a:lnL>
                      <a:noFill/>
                    </a:lnL>
                    <a:lnR>
                      <a:noFill/>
                    </a:lnR>
                    <a:lnT>
                      <a:noFill/>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29238">
                <a:tc>
                  <a:txBody>
                    <a:bodyPr/>
                    <a:lstStyle/>
                    <a:p>
                      <a:pPr marL="0" marR="0">
                        <a:spcBef>
                          <a:spcPts val="0"/>
                        </a:spcBef>
                        <a:spcAft>
                          <a:spcPts val="0"/>
                        </a:spcAft>
                      </a:pPr>
                      <a:r>
                        <a:rPr lang="en-US" sz="1200" b="1">
                          <a:solidFill>
                            <a:srgbClr val="FFFFFF"/>
                          </a:solidFill>
                          <a:latin typeface="Times New Roman"/>
                          <a:ea typeface="Times New Roman"/>
                          <a:cs typeface="Times New Roman"/>
                        </a:rPr>
                        <a:t>Brainstorming</a:t>
                      </a:r>
                      <a:endParaRPr lang="en-US" sz="1200">
                        <a:latin typeface="Times New Roman"/>
                        <a:ea typeface="Times New Roman"/>
                        <a:cs typeface="Times New Roman"/>
                      </a:endParaRPr>
                    </a:p>
                  </a:txBody>
                  <a:tcPr marL="67277" marR="67277"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TMAP</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03"/>
                  </a:ext>
                </a:extLst>
              </a:tr>
              <a:tr h="280319">
                <a:tc>
                  <a:txBody>
                    <a:bodyPr/>
                    <a:lstStyle/>
                    <a:p>
                      <a:pPr marL="0" marR="0">
                        <a:spcBef>
                          <a:spcPts val="0"/>
                        </a:spcBef>
                        <a:spcAft>
                          <a:spcPts val="0"/>
                        </a:spcAft>
                      </a:pPr>
                      <a:r>
                        <a:rPr lang="en-US" sz="1200" b="1">
                          <a:solidFill>
                            <a:srgbClr val="FFFFFF"/>
                          </a:solidFill>
                          <a:latin typeface="Times New Roman"/>
                          <a:ea typeface="Times New Roman"/>
                          <a:cs typeface="Times New Roman"/>
                        </a:rPr>
                        <a:t>QFD</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extLst>
                  <a:ext uri="{0D108BD9-81ED-4DB2-BD59-A6C34878D82A}">
                    <a16:rowId xmlns:a16="http://schemas.microsoft.com/office/drawing/2014/main" val="10004"/>
                  </a:ext>
                </a:extLst>
              </a:tr>
              <a:tr h="280319">
                <a:tc>
                  <a:txBody>
                    <a:bodyPr/>
                    <a:lstStyle/>
                    <a:p>
                      <a:pPr marL="0" marR="0">
                        <a:spcBef>
                          <a:spcPts val="0"/>
                        </a:spcBef>
                        <a:spcAft>
                          <a:spcPts val="0"/>
                        </a:spcAft>
                      </a:pPr>
                      <a:r>
                        <a:rPr lang="en-US" sz="1200" b="1">
                          <a:solidFill>
                            <a:srgbClr val="FFFFFF"/>
                          </a:solidFill>
                          <a:latin typeface="Times New Roman"/>
                          <a:ea typeface="Times New Roman"/>
                          <a:cs typeface="Times New Roman"/>
                        </a:rPr>
                        <a:t>Kano Model</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05"/>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Affinity diagram</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extLst>
                  <a:ext uri="{0D108BD9-81ED-4DB2-BD59-A6C34878D82A}">
                    <a16:rowId xmlns:a16="http://schemas.microsoft.com/office/drawing/2014/main" val="10006"/>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Fishbone diagram</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07"/>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Check sheets</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extLst>
                  <a:ext uri="{0D108BD9-81ED-4DB2-BD59-A6C34878D82A}">
                    <a16:rowId xmlns:a16="http://schemas.microsoft.com/office/drawing/2014/main" val="10008"/>
                  </a:ext>
                </a:extLst>
              </a:tr>
              <a:tr h="358808">
                <a:tc>
                  <a:txBody>
                    <a:bodyPr/>
                    <a:lstStyle/>
                    <a:p>
                      <a:pPr marL="0" marR="0">
                        <a:spcBef>
                          <a:spcPts val="0"/>
                        </a:spcBef>
                        <a:spcAft>
                          <a:spcPts val="0"/>
                        </a:spcAft>
                      </a:pPr>
                      <a:r>
                        <a:rPr lang="en-US" sz="1200" b="1">
                          <a:solidFill>
                            <a:srgbClr val="FFFFFF"/>
                          </a:solidFill>
                          <a:latin typeface="Times New Roman"/>
                          <a:ea typeface="Times New Roman"/>
                          <a:cs typeface="Times New Roman"/>
                        </a:rPr>
                        <a:t>Nominal Grouping Technique</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09"/>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Delphi technique</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extLst>
                  <a:ext uri="{0D108BD9-81ED-4DB2-BD59-A6C34878D82A}">
                    <a16:rowId xmlns:a16="http://schemas.microsoft.com/office/drawing/2014/main" val="10010"/>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Pareto Charts</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dirty="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11"/>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SWOT analysis</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12"/>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Burndown charts</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tcPr>
                </a:tc>
                <a:extLst>
                  <a:ext uri="{0D108BD9-81ED-4DB2-BD59-A6C34878D82A}">
                    <a16:rowId xmlns:a16="http://schemas.microsoft.com/office/drawing/2014/main" val="10013"/>
                  </a:ext>
                </a:extLst>
              </a:tr>
              <a:tr h="224255">
                <a:tc>
                  <a:txBody>
                    <a:bodyPr/>
                    <a:lstStyle/>
                    <a:p>
                      <a:pPr marL="0" marR="0">
                        <a:spcBef>
                          <a:spcPts val="0"/>
                        </a:spcBef>
                        <a:spcAft>
                          <a:spcPts val="0"/>
                        </a:spcAft>
                      </a:pPr>
                      <a:r>
                        <a:rPr lang="en-US" sz="1200" b="1">
                          <a:solidFill>
                            <a:srgbClr val="FFFFFF"/>
                          </a:solidFill>
                          <a:latin typeface="Times New Roman"/>
                          <a:ea typeface="Times New Roman"/>
                          <a:cs typeface="Times New Roman"/>
                        </a:rPr>
                        <a:t>Collaboration Software</a:t>
                      </a:r>
                      <a:endParaRPr lang="en-US" sz="1200">
                        <a:latin typeface="Times New Roman"/>
                        <a:ea typeface="Times New Roman"/>
                        <a:cs typeface="Times New Roman"/>
                      </a:endParaRPr>
                    </a:p>
                  </a:txBody>
                  <a:tcPr marL="67277" marR="67277" marT="0" marB="0">
                    <a:lnL>
                      <a:noFill/>
                    </a:lnL>
                    <a:lnR>
                      <a:noFill/>
                    </a:lnR>
                    <a:lnT>
                      <a:noFill/>
                    </a:lnT>
                    <a:lnB>
                      <a:noFill/>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a:noFill/>
                    </a:lnB>
                    <a:solidFill>
                      <a:srgbClr val="D8D8D8"/>
                    </a:solidFill>
                  </a:tcPr>
                </a:tc>
                <a:extLst>
                  <a:ext uri="{0D108BD9-81ED-4DB2-BD59-A6C34878D82A}">
                    <a16:rowId xmlns:a16="http://schemas.microsoft.com/office/drawing/2014/main" val="10014"/>
                  </a:ext>
                </a:extLst>
              </a:tr>
              <a:tr h="358808">
                <a:tc>
                  <a:txBody>
                    <a:bodyPr/>
                    <a:lstStyle/>
                    <a:p>
                      <a:pPr marL="0" marR="0">
                        <a:spcBef>
                          <a:spcPts val="0"/>
                        </a:spcBef>
                        <a:spcAft>
                          <a:spcPts val="0"/>
                        </a:spcAft>
                      </a:pPr>
                      <a:r>
                        <a:rPr lang="en-US" sz="1200" b="1">
                          <a:solidFill>
                            <a:srgbClr val="FFFFFF"/>
                          </a:solidFill>
                          <a:latin typeface="Times New Roman"/>
                          <a:ea typeface="Times New Roman"/>
                          <a:cs typeface="Times New Roman"/>
                        </a:rPr>
                        <a:t>Project Management Software</a:t>
                      </a:r>
                      <a:endParaRPr lang="en-US" sz="1200">
                        <a:latin typeface="Times New Roman"/>
                        <a:ea typeface="Times New Roman"/>
                        <a:cs typeface="Times New Roman"/>
                      </a:endParaRPr>
                    </a:p>
                  </a:txBody>
                  <a:tcPr marL="67277" marR="67277"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cs typeface="Times New Roman"/>
                      </a:endParaRPr>
                    </a:p>
                  </a:txBody>
                  <a:tcPr marL="67277" marR="67277"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latin typeface="Times New Roman"/>
                        <a:ea typeface="Times New Roman"/>
                        <a:cs typeface="Times New Roman"/>
                      </a:endParaRPr>
                    </a:p>
                  </a:txBody>
                  <a:tcPr marL="67277" marR="67277"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9264" name="Oval 292"/>
          <p:cNvSpPr>
            <a:spLocks noChangeArrowheads="1"/>
          </p:cNvSpPr>
          <p:nvPr/>
        </p:nvSpPr>
        <p:spPr bwMode="auto">
          <a:xfrm>
            <a:off x="288925" y="571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63" name="Oval 291"/>
          <p:cNvSpPr>
            <a:spLocks noChangeArrowheads="1"/>
          </p:cNvSpPr>
          <p:nvPr/>
        </p:nvSpPr>
        <p:spPr bwMode="auto">
          <a:xfrm>
            <a:off x="298450" y="333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61" name="Oval 289"/>
          <p:cNvSpPr>
            <a:spLocks noChangeArrowheads="1"/>
          </p:cNvSpPr>
          <p:nvPr/>
        </p:nvSpPr>
        <p:spPr bwMode="auto">
          <a:xfrm>
            <a:off x="307975" y="5238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60" name="Oval 288"/>
          <p:cNvSpPr>
            <a:spLocks noChangeArrowheads="1"/>
          </p:cNvSpPr>
          <p:nvPr/>
        </p:nvSpPr>
        <p:spPr bwMode="auto">
          <a:xfrm>
            <a:off x="303213" y="5238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62" name="Oval 290"/>
          <p:cNvSpPr>
            <a:spLocks noChangeArrowheads="1"/>
          </p:cNvSpPr>
          <p:nvPr/>
        </p:nvSpPr>
        <p:spPr bwMode="auto">
          <a:xfrm>
            <a:off x="303213" y="333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9" name="Oval 575"/>
          <p:cNvSpPr>
            <a:spLocks noChangeArrowheads="1"/>
          </p:cNvSpPr>
          <p:nvPr/>
        </p:nvSpPr>
        <p:spPr bwMode="auto">
          <a:xfrm>
            <a:off x="307975"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8" name="Oval 574"/>
          <p:cNvSpPr>
            <a:spLocks noChangeArrowheads="1"/>
          </p:cNvSpPr>
          <p:nvPr/>
        </p:nvSpPr>
        <p:spPr bwMode="auto">
          <a:xfrm>
            <a:off x="303213"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7" name="Oval 573"/>
          <p:cNvSpPr>
            <a:spLocks noChangeArrowheads="1"/>
          </p:cNvSpPr>
          <p:nvPr/>
        </p:nvSpPr>
        <p:spPr bwMode="auto">
          <a:xfrm>
            <a:off x="298450" y="2381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6" name="Oval 572"/>
          <p:cNvSpPr>
            <a:spLocks noChangeArrowheads="1"/>
          </p:cNvSpPr>
          <p:nvPr/>
        </p:nvSpPr>
        <p:spPr bwMode="auto">
          <a:xfrm>
            <a:off x="322263" y="2381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5" name="Oval 571"/>
          <p:cNvSpPr>
            <a:spLocks noChangeArrowheads="1"/>
          </p:cNvSpPr>
          <p:nvPr/>
        </p:nvSpPr>
        <p:spPr bwMode="auto">
          <a:xfrm>
            <a:off x="307975"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4" name="Oval 570"/>
          <p:cNvSpPr>
            <a:spLocks noChangeArrowheads="1"/>
          </p:cNvSpPr>
          <p:nvPr/>
        </p:nvSpPr>
        <p:spPr bwMode="auto">
          <a:xfrm>
            <a:off x="322263"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4" name="Oval 569"/>
          <p:cNvSpPr>
            <a:spLocks noChangeArrowheads="1"/>
          </p:cNvSpPr>
          <p:nvPr/>
        </p:nvSpPr>
        <p:spPr bwMode="auto">
          <a:xfrm>
            <a:off x="307975"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3" name="Oval 568"/>
          <p:cNvSpPr>
            <a:spLocks noChangeArrowheads="1"/>
          </p:cNvSpPr>
          <p:nvPr/>
        </p:nvSpPr>
        <p:spPr bwMode="auto">
          <a:xfrm>
            <a:off x="322263"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2" name="Oval 567"/>
          <p:cNvSpPr>
            <a:spLocks noChangeArrowheads="1"/>
          </p:cNvSpPr>
          <p:nvPr/>
        </p:nvSpPr>
        <p:spPr bwMode="auto">
          <a:xfrm>
            <a:off x="439738"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1" name="Oval 566"/>
          <p:cNvSpPr>
            <a:spLocks noChangeArrowheads="1"/>
          </p:cNvSpPr>
          <p:nvPr/>
        </p:nvSpPr>
        <p:spPr bwMode="auto">
          <a:xfrm>
            <a:off x="439738" y="4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2" name="Oval 36"/>
          <p:cNvSpPr>
            <a:spLocks noChangeArrowheads="1"/>
          </p:cNvSpPr>
          <p:nvPr/>
        </p:nvSpPr>
        <p:spPr bwMode="auto">
          <a:xfrm>
            <a:off x="307975"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0" name="Oval 34"/>
          <p:cNvSpPr>
            <a:spLocks noChangeArrowheads="1"/>
          </p:cNvSpPr>
          <p:nvPr/>
        </p:nvSpPr>
        <p:spPr bwMode="auto">
          <a:xfrm>
            <a:off x="307975"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7" name="Oval 31"/>
          <p:cNvSpPr>
            <a:spLocks noChangeArrowheads="1"/>
          </p:cNvSpPr>
          <p:nvPr/>
        </p:nvSpPr>
        <p:spPr bwMode="auto">
          <a:xfrm>
            <a:off x="307975" y="571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3" name="Oval 37"/>
          <p:cNvSpPr>
            <a:spLocks noChangeArrowheads="1"/>
          </p:cNvSpPr>
          <p:nvPr/>
        </p:nvSpPr>
        <p:spPr bwMode="auto">
          <a:xfrm>
            <a:off x="322263" y="5397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51" name="Oval 35"/>
          <p:cNvSpPr>
            <a:spLocks noChangeArrowheads="1"/>
          </p:cNvSpPr>
          <p:nvPr/>
        </p:nvSpPr>
        <p:spPr bwMode="auto">
          <a:xfrm>
            <a:off x="322263"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9" name="Oval 33"/>
          <p:cNvSpPr>
            <a:spLocks noChangeArrowheads="1"/>
          </p:cNvSpPr>
          <p:nvPr/>
        </p:nvSpPr>
        <p:spPr bwMode="auto">
          <a:xfrm>
            <a:off x="322263" y="476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6" name="Oval 30"/>
          <p:cNvSpPr>
            <a:spLocks noChangeArrowheads="1"/>
          </p:cNvSpPr>
          <p:nvPr/>
        </p:nvSpPr>
        <p:spPr bwMode="auto">
          <a:xfrm>
            <a:off x="322263" y="571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5" name="Oval 29"/>
          <p:cNvSpPr>
            <a:spLocks noChangeArrowheads="1"/>
          </p:cNvSpPr>
          <p:nvPr/>
        </p:nvSpPr>
        <p:spPr bwMode="auto">
          <a:xfrm>
            <a:off x="439738" y="333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248" name="Oval 32"/>
          <p:cNvSpPr>
            <a:spLocks noChangeArrowheads="1"/>
          </p:cNvSpPr>
          <p:nvPr/>
        </p:nvSpPr>
        <p:spPr bwMode="auto">
          <a:xfrm>
            <a:off x="322263" y="7620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97399" name="Rectangle 4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97400" name="Rectangle 50"/>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9267" name="Oval 574"/>
          <p:cNvSpPr>
            <a:spLocks noChangeArrowheads="1"/>
          </p:cNvSpPr>
          <p:nvPr/>
        </p:nvSpPr>
        <p:spPr bwMode="auto">
          <a:xfrm>
            <a:off x="4241800" y="25828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1" name="Oval 574"/>
          <p:cNvSpPr>
            <a:spLocks noChangeArrowheads="1"/>
          </p:cNvSpPr>
          <p:nvPr/>
        </p:nvSpPr>
        <p:spPr bwMode="auto">
          <a:xfrm>
            <a:off x="4241800" y="27860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2" name="Oval 574"/>
          <p:cNvSpPr>
            <a:spLocks noChangeArrowheads="1"/>
          </p:cNvSpPr>
          <p:nvPr/>
        </p:nvSpPr>
        <p:spPr bwMode="auto">
          <a:xfrm>
            <a:off x="5202238" y="27876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3" name="Oval 574"/>
          <p:cNvSpPr>
            <a:spLocks noChangeArrowheads="1"/>
          </p:cNvSpPr>
          <p:nvPr/>
        </p:nvSpPr>
        <p:spPr bwMode="auto">
          <a:xfrm>
            <a:off x="4241800" y="305117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4" name="Oval 574"/>
          <p:cNvSpPr>
            <a:spLocks noChangeArrowheads="1"/>
          </p:cNvSpPr>
          <p:nvPr/>
        </p:nvSpPr>
        <p:spPr bwMode="auto">
          <a:xfrm>
            <a:off x="5202238" y="30527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5" name="Oval 574"/>
          <p:cNvSpPr>
            <a:spLocks noChangeArrowheads="1"/>
          </p:cNvSpPr>
          <p:nvPr/>
        </p:nvSpPr>
        <p:spPr bwMode="auto">
          <a:xfrm>
            <a:off x="4241800" y="331628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6" name="Oval 574"/>
          <p:cNvSpPr>
            <a:spLocks noChangeArrowheads="1"/>
          </p:cNvSpPr>
          <p:nvPr/>
        </p:nvSpPr>
        <p:spPr bwMode="auto">
          <a:xfrm>
            <a:off x="5202238" y="331787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7" name="Oval 574"/>
          <p:cNvSpPr>
            <a:spLocks noChangeArrowheads="1"/>
          </p:cNvSpPr>
          <p:nvPr/>
        </p:nvSpPr>
        <p:spPr bwMode="auto">
          <a:xfrm>
            <a:off x="4241800" y="358140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8" name="Oval 574"/>
          <p:cNvSpPr>
            <a:spLocks noChangeArrowheads="1"/>
          </p:cNvSpPr>
          <p:nvPr/>
        </p:nvSpPr>
        <p:spPr bwMode="auto">
          <a:xfrm>
            <a:off x="5202238" y="358298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69" name="Oval 574"/>
          <p:cNvSpPr>
            <a:spLocks noChangeArrowheads="1"/>
          </p:cNvSpPr>
          <p:nvPr/>
        </p:nvSpPr>
        <p:spPr bwMode="auto">
          <a:xfrm>
            <a:off x="4241800" y="380841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0" name="Oval 574"/>
          <p:cNvSpPr>
            <a:spLocks noChangeArrowheads="1"/>
          </p:cNvSpPr>
          <p:nvPr/>
        </p:nvSpPr>
        <p:spPr bwMode="auto">
          <a:xfrm>
            <a:off x="5202238" y="381000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1" name="Oval 574"/>
          <p:cNvSpPr>
            <a:spLocks noChangeArrowheads="1"/>
          </p:cNvSpPr>
          <p:nvPr/>
        </p:nvSpPr>
        <p:spPr bwMode="auto">
          <a:xfrm>
            <a:off x="4241800" y="403542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2" name="Oval 574"/>
          <p:cNvSpPr>
            <a:spLocks noChangeArrowheads="1"/>
          </p:cNvSpPr>
          <p:nvPr/>
        </p:nvSpPr>
        <p:spPr bwMode="auto">
          <a:xfrm>
            <a:off x="5202238" y="403860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3" name="Oval 574"/>
          <p:cNvSpPr>
            <a:spLocks noChangeArrowheads="1"/>
          </p:cNvSpPr>
          <p:nvPr/>
        </p:nvSpPr>
        <p:spPr bwMode="auto">
          <a:xfrm>
            <a:off x="4241800" y="43132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4" name="Oval 574"/>
          <p:cNvSpPr>
            <a:spLocks noChangeArrowheads="1"/>
          </p:cNvSpPr>
          <p:nvPr/>
        </p:nvSpPr>
        <p:spPr bwMode="auto">
          <a:xfrm>
            <a:off x="5202238" y="431641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5" name="Oval 574"/>
          <p:cNvSpPr>
            <a:spLocks noChangeArrowheads="1"/>
          </p:cNvSpPr>
          <p:nvPr/>
        </p:nvSpPr>
        <p:spPr bwMode="auto">
          <a:xfrm>
            <a:off x="4241800" y="46545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6" name="Oval 574"/>
          <p:cNvSpPr>
            <a:spLocks noChangeArrowheads="1"/>
          </p:cNvSpPr>
          <p:nvPr/>
        </p:nvSpPr>
        <p:spPr bwMode="auto">
          <a:xfrm>
            <a:off x="5202238" y="4656138"/>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8" name="Oval 574"/>
          <p:cNvSpPr>
            <a:spLocks noChangeArrowheads="1"/>
          </p:cNvSpPr>
          <p:nvPr/>
        </p:nvSpPr>
        <p:spPr bwMode="auto">
          <a:xfrm>
            <a:off x="5202238" y="49085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79" name="Oval 574"/>
          <p:cNvSpPr>
            <a:spLocks noChangeArrowheads="1"/>
          </p:cNvSpPr>
          <p:nvPr/>
        </p:nvSpPr>
        <p:spPr bwMode="auto">
          <a:xfrm>
            <a:off x="4241800" y="509587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80" name="Oval 574"/>
          <p:cNvSpPr>
            <a:spLocks noChangeArrowheads="1"/>
          </p:cNvSpPr>
          <p:nvPr/>
        </p:nvSpPr>
        <p:spPr bwMode="auto">
          <a:xfrm>
            <a:off x="5202238" y="50990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83" name="Oval 574"/>
          <p:cNvSpPr>
            <a:spLocks noChangeArrowheads="1"/>
          </p:cNvSpPr>
          <p:nvPr/>
        </p:nvSpPr>
        <p:spPr bwMode="auto">
          <a:xfrm>
            <a:off x="6340475" y="5276850"/>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84" name="Oval 574"/>
          <p:cNvSpPr>
            <a:spLocks noChangeArrowheads="1"/>
          </p:cNvSpPr>
          <p:nvPr/>
        </p:nvSpPr>
        <p:spPr bwMode="auto">
          <a:xfrm>
            <a:off x="6340475" y="5516563"/>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
        <p:nvSpPr>
          <p:cNvPr id="85" name="Oval 574"/>
          <p:cNvSpPr>
            <a:spLocks noChangeArrowheads="1"/>
          </p:cNvSpPr>
          <p:nvPr/>
        </p:nvSpPr>
        <p:spPr bwMode="auto">
          <a:xfrm>
            <a:off x="6340475" y="5794375"/>
            <a:ext cx="133350" cy="114300"/>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a:lstStyle/>
          <a:p>
            <a:pPr fontAlgn="auto">
              <a:spcBef>
                <a:spcPts val="0"/>
              </a:spcBef>
              <a:spcAft>
                <a:spcPts val="0"/>
              </a:spcAft>
              <a:defRPr/>
            </a:pPr>
            <a:endParaRPr lang="en-US">
              <a:latin typeface="+mn-lt"/>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8306" name="Text Placeholder 2"/>
          <p:cNvSpPr>
            <a:spLocks noGrp="1"/>
          </p:cNvSpPr>
          <p:nvPr>
            <p:ph type="body" sz="quarter" idx="13"/>
          </p:nvPr>
        </p:nvSpPr>
        <p:spPr>
          <a:xfrm>
            <a:off x="1316038" y="1071563"/>
            <a:ext cx="3925887" cy="339725"/>
          </a:xfrm>
        </p:spPr>
        <p:txBody>
          <a:bodyPr/>
          <a:lstStyle/>
          <a:p>
            <a:pPr eaLnBrk="1" hangingPunct="1"/>
            <a:r>
              <a:rPr lang="en-US"/>
              <a:t>Summary</a:t>
            </a:r>
          </a:p>
        </p:txBody>
      </p:sp>
      <p:sp>
        <p:nvSpPr>
          <p:cNvPr id="98307" name="Content Placeholder 34"/>
          <p:cNvSpPr>
            <a:spLocks noGrp="1"/>
          </p:cNvSpPr>
          <p:nvPr>
            <p:ph idx="1"/>
          </p:nvPr>
        </p:nvSpPr>
        <p:spPr>
          <a:xfrm>
            <a:off x="388938" y="1600200"/>
            <a:ext cx="8297862" cy="4525963"/>
          </a:xfrm>
        </p:spPr>
        <p:txBody>
          <a:bodyPr/>
          <a:lstStyle/>
          <a:p>
            <a:pPr eaLnBrk="1" hangingPunct="1"/>
            <a:r>
              <a:rPr lang="en-US" sz="2400"/>
              <a:t>Brainstorming collects team knowledge and encourages open thinking among team members. This tool is used extensively in project management to involve all members and obtain input from all team members. </a:t>
            </a:r>
          </a:p>
          <a:p>
            <a:pPr eaLnBrk="1" hangingPunct="1"/>
            <a:r>
              <a:rPr lang="en-US" sz="2400"/>
              <a:t>A Thought Process Map is a graphical representation of a series of ideas or thoughts or decisions of a person or a team to accomplish a project goal. It is the first tool to be employed when starting any project. This collaborative team effort is used to encapsulate all factors affecting a project. It is typically represented by information in a structured visual format that can be referred to throughout the project by the project team. </a:t>
            </a:r>
          </a:p>
        </p:txBody>
      </p:sp>
      <p:sp>
        <p:nvSpPr>
          <p:cNvPr id="4" name="Slide Number Placeholder 3"/>
          <p:cNvSpPr>
            <a:spLocks noGrp="1"/>
          </p:cNvSpPr>
          <p:nvPr>
            <p:ph type="sldNum" sz="quarter" idx="16"/>
          </p:nvPr>
        </p:nvSpPr>
        <p:spPr/>
        <p:txBody>
          <a:bodyPr/>
          <a:lstStyle/>
          <a:p>
            <a:pPr>
              <a:defRPr/>
            </a:pPr>
            <a:r>
              <a:rPr lang="en-US"/>
              <a:t>3-</a:t>
            </a:r>
            <a:fld id="{2EFFF33C-66AF-4858-9A93-B722E26D68B2}"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3-</a:t>
            </a:r>
            <a:fld id="{5F181AD1-6509-454E-9BD5-15116DD70AA7}" type="slidenum">
              <a:rPr lang="en-US"/>
              <a:pPr>
                <a:defRPr/>
              </a:pPr>
              <a:t>38</a:t>
            </a:fld>
            <a:endParaRPr lang="en-US"/>
          </a:p>
        </p:txBody>
      </p:sp>
      <p:pic>
        <p:nvPicPr>
          <p:cNvPr id="105475"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5298" name="Content Placeholder 1"/>
          <p:cNvSpPr>
            <a:spLocks noGrp="1"/>
          </p:cNvSpPr>
          <p:nvPr>
            <p:ph idx="1"/>
          </p:nvPr>
        </p:nvSpPr>
        <p:spPr>
          <a:xfrm>
            <a:off x="563563" y="1600200"/>
            <a:ext cx="8191500" cy="4525963"/>
          </a:xfrm>
        </p:spPr>
        <p:txBody>
          <a:bodyPr/>
          <a:lstStyle/>
          <a:p>
            <a:pPr eaLnBrk="1" hangingPunct="1"/>
            <a:r>
              <a:rPr lang="en-US" sz="2400" dirty="0"/>
              <a:t>Discuss how to find the cause and the effects of problems using fishbone diagrams</a:t>
            </a:r>
          </a:p>
          <a:p>
            <a:pPr eaLnBrk="1" hangingPunct="1"/>
            <a:r>
              <a:rPr lang="en-US" sz="2400" dirty="0"/>
              <a:t>Explain how to use the Delphi technique in projects</a:t>
            </a:r>
          </a:p>
          <a:p>
            <a:pPr eaLnBrk="1" hangingPunct="1"/>
            <a:r>
              <a:rPr lang="en-US" sz="2400" dirty="0"/>
              <a:t>Implement SWOT analysis and burndown charts</a:t>
            </a:r>
          </a:p>
          <a:p>
            <a:pPr eaLnBrk="1" hangingPunct="1"/>
            <a:r>
              <a:rPr lang="en-US" sz="2400" dirty="0"/>
              <a:t>Understand various collaboration tools and project management software</a:t>
            </a:r>
          </a:p>
        </p:txBody>
      </p:sp>
      <p:sp>
        <p:nvSpPr>
          <p:cNvPr id="55299"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5" name="Slide Number Placeholder 4"/>
          <p:cNvSpPr>
            <a:spLocks noGrp="1"/>
          </p:cNvSpPr>
          <p:nvPr>
            <p:ph type="sldNum" sz="quarter" idx="16"/>
          </p:nvPr>
        </p:nvSpPr>
        <p:spPr/>
        <p:txBody>
          <a:bodyPr/>
          <a:lstStyle/>
          <a:p>
            <a:pPr>
              <a:defRPr/>
            </a:pPr>
            <a:r>
              <a:rPr lang="en-US"/>
              <a:t>3-</a:t>
            </a:r>
            <a:fld id="{4AE48CDE-9E81-4B9A-90CE-A38E5F67027A}"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3-</a:t>
            </a:r>
            <a:fld id="{7322B33E-7F5F-4F10-B28F-E11D9A956F17}" type="slidenum">
              <a:rPr lang="en-US"/>
              <a:pPr>
                <a:defRPr/>
              </a:pPr>
              <a:t>5</a:t>
            </a:fld>
            <a:endParaRPr lang="en-US"/>
          </a:p>
        </p:txBody>
      </p:sp>
      <p:pic>
        <p:nvPicPr>
          <p:cNvPr id="56323" name="Picture 1"/>
          <p:cNvPicPr>
            <a:picLocks noChangeAspect="1" noChangeArrowheads="1"/>
          </p:cNvPicPr>
          <p:nvPr/>
        </p:nvPicPr>
        <p:blipFill>
          <a:blip r:embed="rId2"/>
          <a:srcRect/>
          <a:stretch>
            <a:fillRect/>
          </a:stretch>
        </p:blipFill>
        <p:spPr bwMode="auto">
          <a:xfrm>
            <a:off x="1477963" y="1276350"/>
            <a:ext cx="6459537" cy="48720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7346" name="TextBox 8"/>
          <p:cNvSpPr txBox="1">
            <a:spLocks noChangeArrowheads="1"/>
          </p:cNvSpPr>
          <p:nvPr/>
        </p:nvSpPr>
        <p:spPr bwMode="auto">
          <a:xfrm>
            <a:off x="1270000" y="1020763"/>
            <a:ext cx="1147763" cy="400050"/>
          </a:xfrm>
          <a:prstGeom prst="rect">
            <a:avLst/>
          </a:prstGeom>
          <a:noFill/>
          <a:ln w="9525">
            <a:noFill/>
            <a:miter lim="800000"/>
            <a:headEnd/>
            <a:tailEnd/>
          </a:ln>
        </p:spPr>
        <p:txBody>
          <a:bodyPr wrap="none">
            <a:spAutoFit/>
          </a:bodyPr>
          <a:lstStyle/>
          <a:p>
            <a:r>
              <a:rPr lang="en-US" sz="2000" b="1">
                <a:latin typeface="Calibri" pitchFamily="34" charset="0"/>
              </a:rPr>
              <a:t>PM Tools</a:t>
            </a:r>
          </a:p>
        </p:txBody>
      </p:sp>
      <p:sp>
        <p:nvSpPr>
          <p:cNvPr id="11" name="TextBox 10"/>
          <p:cNvSpPr txBox="1"/>
          <p:nvPr/>
        </p:nvSpPr>
        <p:spPr>
          <a:xfrm>
            <a:off x="268288" y="5597525"/>
            <a:ext cx="8643937" cy="461963"/>
          </a:xfrm>
          <a:prstGeom prst="rect">
            <a:avLst/>
          </a:prstGeom>
          <a:solidFill>
            <a:schemeClr val="accent6"/>
          </a:solidFill>
        </p:spPr>
        <p:txBody>
          <a:bodyPr wrap="none">
            <a:spAutoFit/>
          </a:bodyPr>
          <a:lstStyle/>
          <a:p>
            <a:pPr marL="0" lvl="1" fontAlgn="auto">
              <a:spcBef>
                <a:spcPts val="0"/>
              </a:spcBef>
              <a:spcAft>
                <a:spcPts val="0"/>
              </a:spcAft>
              <a:defRPr/>
            </a:pPr>
            <a:r>
              <a:rPr lang="en-US" sz="2400" dirty="0">
                <a:latin typeface="+mn-lt"/>
                <a:cs typeface="+mn-cs"/>
              </a:rPr>
              <a:t>Project process improvements contribute to the success of projects.</a:t>
            </a:r>
          </a:p>
        </p:txBody>
      </p:sp>
      <p:sp>
        <p:nvSpPr>
          <p:cNvPr id="3" name="Slide Number Placeholder 2"/>
          <p:cNvSpPr>
            <a:spLocks noGrp="1"/>
          </p:cNvSpPr>
          <p:nvPr>
            <p:ph type="sldNum" sz="quarter" idx="16"/>
          </p:nvPr>
        </p:nvSpPr>
        <p:spPr/>
        <p:txBody>
          <a:bodyPr/>
          <a:lstStyle/>
          <a:p>
            <a:pPr>
              <a:defRPr/>
            </a:pPr>
            <a:r>
              <a:rPr lang="en-US"/>
              <a:t>3-</a:t>
            </a:r>
            <a:fld id="{85B3D37D-2FF2-44ED-BC6B-CD8575FE4691}" type="slidenum">
              <a:rPr lang="en-US"/>
              <a:pPr>
                <a:defRPr/>
              </a:pPr>
              <a:t>6</a:t>
            </a:fld>
            <a:endParaRPr lang="en-US"/>
          </a:p>
        </p:txBody>
      </p:sp>
      <p:pic>
        <p:nvPicPr>
          <p:cNvPr id="57349" name="Picture 2"/>
          <p:cNvPicPr>
            <a:picLocks noChangeAspect="1" noChangeArrowheads="1"/>
          </p:cNvPicPr>
          <p:nvPr/>
        </p:nvPicPr>
        <p:blipFill>
          <a:blip r:embed="rId2"/>
          <a:srcRect/>
          <a:stretch>
            <a:fillRect/>
          </a:stretch>
        </p:blipFill>
        <p:spPr bwMode="auto">
          <a:xfrm>
            <a:off x="2160588" y="1439863"/>
            <a:ext cx="5235575" cy="4044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8370" name="Content Placeholder 1"/>
          <p:cNvSpPr>
            <a:spLocks noGrp="1"/>
          </p:cNvSpPr>
          <p:nvPr>
            <p:ph idx="1"/>
          </p:nvPr>
        </p:nvSpPr>
        <p:spPr>
          <a:xfrm>
            <a:off x="312738" y="1487488"/>
            <a:ext cx="8643937" cy="4525962"/>
          </a:xfrm>
        </p:spPr>
        <p:txBody>
          <a:bodyPr/>
          <a:lstStyle/>
          <a:p>
            <a:pPr eaLnBrk="1" hangingPunct="1"/>
            <a:r>
              <a:rPr lang="en-US" sz="2400" dirty="0"/>
              <a:t>Brainstorming</a:t>
            </a:r>
          </a:p>
          <a:p>
            <a:pPr eaLnBrk="1" hangingPunct="1"/>
            <a:r>
              <a:rPr lang="en-US" sz="2400" dirty="0"/>
              <a:t>Thought Process Map (TMAP)</a:t>
            </a:r>
          </a:p>
          <a:p>
            <a:pPr eaLnBrk="1" hangingPunct="1"/>
            <a:r>
              <a:rPr lang="en-US" sz="2400" dirty="0"/>
              <a:t>Quality Functional Deployment (QFD)</a:t>
            </a:r>
          </a:p>
          <a:p>
            <a:pPr eaLnBrk="1" hangingPunct="1"/>
            <a:r>
              <a:rPr lang="en-US" sz="2400" dirty="0"/>
              <a:t>Kano model</a:t>
            </a:r>
          </a:p>
          <a:p>
            <a:pPr eaLnBrk="1" hangingPunct="1"/>
            <a:r>
              <a:rPr lang="en-US" sz="2400" dirty="0"/>
              <a:t>Delphi Technique</a:t>
            </a:r>
          </a:p>
          <a:p>
            <a:pPr eaLnBrk="1" hangingPunct="1"/>
            <a:r>
              <a:rPr lang="en-US" sz="2400" dirty="0"/>
              <a:t>SWOT analysis</a:t>
            </a:r>
          </a:p>
          <a:p>
            <a:pPr eaLnBrk="1" hangingPunct="1"/>
            <a:r>
              <a:rPr lang="en-US" sz="2400" dirty="0"/>
              <a:t>Communication and Collaboration Tools</a:t>
            </a:r>
          </a:p>
          <a:p>
            <a:pPr eaLnBrk="1" hangingPunct="1"/>
            <a:endParaRPr lang="en-US" sz="2400" dirty="0"/>
          </a:p>
        </p:txBody>
      </p:sp>
      <p:sp>
        <p:nvSpPr>
          <p:cNvPr id="58371" name="Text Placeholder 2"/>
          <p:cNvSpPr>
            <a:spLocks noGrp="1"/>
          </p:cNvSpPr>
          <p:nvPr>
            <p:ph type="body" sz="quarter" idx="13"/>
          </p:nvPr>
        </p:nvSpPr>
        <p:spPr>
          <a:xfrm>
            <a:off x="1316038" y="1071563"/>
            <a:ext cx="3925887" cy="339725"/>
          </a:xfrm>
        </p:spPr>
        <p:txBody>
          <a:bodyPr/>
          <a:lstStyle/>
          <a:p>
            <a:pPr eaLnBrk="1" hangingPunct="1"/>
            <a:r>
              <a:rPr lang="en-US"/>
              <a:t>Tools</a:t>
            </a:r>
          </a:p>
        </p:txBody>
      </p:sp>
      <p:sp>
        <p:nvSpPr>
          <p:cNvPr id="5" name="Slide Number Placeholder 4"/>
          <p:cNvSpPr>
            <a:spLocks noGrp="1"/>
          </p:cNvSpPr>
          <p:nvPr>
            <p:ph type="sldNum" sz="quarter" idx="16"/>
          </p:nvPr>
        </p:nvSpPr>
        <p:spPr/>
        <p:txBody>
          <a:bodyPr/>
          <a:lstStyle/>
          <a:p>
            <a:pPr>
              <a:defRPr/>
            </a:pPr>
            <a:r>
              <a:rPr lang="en-US"/>
              <a:t>3-</a:t>
            </a:r>
            <a:fld id="{0FB1C43A-A036-4F8A-B8EF-E22CF734CF44}"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0418" name="Content Placeholder 1"/>
          <p:cNvSpPr>
            <a:spLocks noGrp="1"/>
          </p:cNvSpPr>
          <p:nvPr>
            <p:ph idx="1"/>
          </p:nvPr>
        </p:nvSpPr>
        <p:spPr>
          <a:xfrm>
            <a:off x="525463" y="1600200"/>
            <a:ext cx="8161337" cy="4525963"/>
          </a:xfrm>
        </p:spPr>
        <p:txBody>
          <a:bodyPr/>
          <a:lstStyle/>
          <a:p>
            <a:pPr eaLnBrk="1" hangingPunct="1"/>
            <a:r>
              <a:rPr lang="en-US" sz="2400"/>
              <a:t>Teams often meet to generate ideas on any topic. </a:t>
            </a:r>
          </a:p>
          <a:p>
            <a:pPr eaLnBrk="1" hangingPunct="1"/>
            <a:r>
              <a:rPr lang="en-US" sz="2400"/>
              <a:t>Brainstorming </a:t>
            </a:r>
          </a:p>
          <a:p>
            <a:pPr lvl="1" eaLnBrk="1" hangingPunct="1">
              <a:buFont typeface="Arial" charset="0"/>
              <a:buChar char="•"/>
            </a:pPr>
            <a:r>
              <a:rPr lang="en-US" sz="2400"/>
              <a:t>Establishes an efficient process that is free of criticism and judgment.</a:t>
            </a:r>
          </a:p>
          <a:p>
            <a:pPr lvl="1" eaLnBrk="1" hangingPunct="1">
              <a:buFont typeface="Arial" charset="0"/>
              <a:buChar char="•"/>
            </a:pPr>
            <a:r>
              <a:rPr lang="en-US" sz="2400"/>
              <a:t>Encourages open thinking among team members and involves all team members in the process.</a:t>
            </a:r>
          </a:p>
          <a:p>
            <a:pPr lvl="1" eaLnBrk="1" hangingPunct="1">
              <a:buFont typeface="Arial" charset="0"/>
              <a:buChar char="•"/>
            </a:pPr>
            <a:r>
              <a:rPr lang="en-US" sz="2400"/>
              <a:t>Works well if team members build on each other’s creativity focusing on a single topic. </a:t>
            </a:r>
          </a:p>
          <a:p>
            <a:pPr lvl="1" eaLnBrk="1" hangingPunct="1">
              <a:buFont typeface="Arial" charset="0"/>
              <a:buChar char="•"/>
            </a:pPr>
            <a:r>
              <a:rPr lang="en-US" sz="2400"/>
              <a:t>Collects team knowledge.</a:t>
            </a:r>
          </a:p>
          <a:p>
            <a:pPr eaLnBrk="1" hangingPunct="1"/>
            <a:r>
              <a:rPr lang="en-US" sz="2600"/>
              <a:t>As a structured process</a:t>
            </a:r>
          </a:p>
          <a:p>
            <a:pPr lvl="1" eaLnBrk="1" hangingPunct="1">
              <a:buFont typeface="Arial" charset="0"/>
              <a:buChar char="•"/>
            </a:pPr>
            <a:r>
              <a:rPr lang="en-US" sz="2600"/>
              <a:t>Team members provide ideas in turn.</a:t>
            </a:r>
          </a:p>
        </p:txBody>
      </p:sp>
      <p:sp>
        <p:nvSpPr>
          <p:cNvPr id="60419" name="Text Placeholder 2"/>
          <p:cNvSpPr>
            <a:spLocks noGrp="1"/>
          </p:cNvSpPr>
          <p:nvPr>
            <p:ph type="body" sz="quarter" idx="13"/>
          </p:nvPr>
        </p:nvSpPr>
        <p:spPr>
          <a:xfrm>
            <a:off x="1316038" y="1071563"/>
            <a:ext cx="3925887" cy="339725"/>
          </a:xfrm>
        </p:spPr>
        <p:txBody>
          <a:bodyPr/>
          <a:lstStyle/>
          <a:p>
            <a:pPr eaLnBrk="1" hangingPunct="1"/>
            <a:r>
              <a:rPr lang="en-US"/>
              <a:t>Brainstorming</a:t>
            </a:r>
          </a:p>
        </p:txBody>
      </p:sp>
      <p:sp>
        <p:nvSpPr>
          <p:cNvPr id="5" name="Slide Number Placeholder 4"/>
          <p:cNvSpPr>
            <a:spLocks noGrp="1"/>
          </p:cNvSpPr>
          <p:nvPr>
            <p:ph type="sldNum" sz="quarter" idx="16"/>
          </p:nvPr>
        </p:nvSpPr>
        <p:spPr/>
        <p:txBody>
          <a:bodyPr/>
          <a:lstStyle/>
          <a:p>
            <a:pPr>
              <a:defRPr/>
            </a:pPr>
            <a:r>
              <a:rPr lang="en-US"/>
              <a:t>3-</a:t>
            </a:r>
            <a:fld id="{E3C09447-A70B-404F-9FC7-0D011E916AAB}"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1442" name="Content Placeholder 1"/>
          <p:cNvSpPr>
            <a:spLocks noGrp="1"/>
          </p:cNvSpPr>
          <p:nvPr>
            <p:ph idx="1"/>
          </p:nvPr>
        </p:nvSpPr>
        <p:spPr>
          <a:xfrm>
            <a:off x="444500" y="1600200"/>
            <a:ext cx="8394700" cy="4525963"/>
          </a:xfrm>
        </p:spPr>
        <p:txBody>
          <a:bodyPr/>
          <a:lstStyle/>
          <a:p>
            <a:pPr eaLnBrk="1" hangingPunct="1"/>
            <a:r>
              <a:rPr lang="en-US" sz="2400"/>
              <a:t>As an unstructured process </a:t>
            </a:r>
          </a:p>
          <a:p>
            <a:pPr lvl="1" eaLnBrk="1" hangingPunct="1">
              <a:buFont typeface="Arial" charset="0"/>
              <a:buChar char="•"/>
            </a:pPr>
            <a:r>
              <a:rPr lang="en-US" sz="2400"/>
              <a:t>Team members provide ideas at random.</a:t>
            </a:r>
          </a:p>
          <a:p>
            <a:pPr eaLnBrk="1" hangingPunct="1"/>
            <a:r>
              <a:rPr lang="en-US" sz="2400"/>
              <a:t>Individual team members paraphrase their ideas, clarify, and record them on a flipchart or board.</a:t>
            </a:r>
          </a:p>
        </p:txBody>
      </p:sp>
      <p:sp>
        <p:nvSpPr>
          <p:cNvPr id="61443" name="Text Placeholder 2"/>
          <p:cNvSpPr>
            <a:spLocks noGrp="1"/>
          </p:cNvSpPr>
          <p:nvPr>
            <p:ph type="body" sz="quarter" idx="13"/>
          </p:nvPr>
        </p:nvSpPr>
        <p:spPr>
          <a:xfrm>
            <a:off x="1316038" y="1071563"/>
            <a:ext cx="3925887" cy="339725"/>
          </a:xfrm>
        </p:spPr>
        <p:txBody>
          <a:bodyPr/>
          <a:lstStyle/>
          <a:p>
            <a:pPr eaLnBrk="1" hangingPunct="1"/>
            <a:r>
              <a:rPr lang="en-US"/>
              <a:t>Brainstorming</a:t>
            </a:r>
          </a:p>
        </p:txBody>
      </p:sp>
      <p:sp>
        <p:nvSpPr>
          <p:cNvPr id="5" name="Slide Number Placeholder 4"/>
          <p:cNvSpPr>
            <a:spLocks noGrp="1"/>
          </p:cNvSpPr>
          <p:nvPr>
            <p:ph type="sldNum" sz="quarter" idx="16"/>
          </p:nvPr>
        </p:nvSpPr>
        <p:spPr/>
        <p:txBody>
          <a:bodyPr/>
          <a:lstStyle/>
          <a:p>
            <a:pPr>
              <a:defRPr/>
            </a:pPr>
            <a:r>
              <a:rPr lang="en-US"/>
              <a:t>3-</a:t>
            </a:r>
            <a:fld id="{433CD7E3-4E8E-430E-8349-BFA73AF91138}" type="slidenum">
              <a:rPr lang="en-US"/>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TotalTime>
  <Words>2487</Words>
  <Application>Microsoft Office PowerPoint</Application>
  <PresentationFormat>On-screen Show (4:3)</PresentationFormat>
  <Paragraphs>276</Paragraphs>
  <Slides>38</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38</vt:i4>
      </vt:variant>
    </vt:vector>
  </HeadingPairs>
  <TitlesOfParts>
    <vt:vector size="46" baseType="lpstr">
      <vt:lpstr>Arial</vt:lpstr>
      <vt:lpstr>Calibri</vt:lpstr>
      <vt:lpstr>Times New Roman</vt:lpstr>
      <vt:lpstr>Wingdings</vt: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Osama Mohammed Moustafa Hosam Elde</cp:lastModifiedBy>
  <cp:revision>21</cp:revision>
  <cp:lastPrinted>2019-12-31T14:44:15Z</cp:lastPrinted>
  <dcterms:created xsi:type="dcterms:W3CDTF">2010-09-09T12:21:19Z</dcterms:created>
  <dcterms:modified xsi:type="dcterms:W3CDTF">2019-12-31T15:06:50Z</dcterms:modified>
</cp:coreProperties>
</file>