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72" r:id="rId3"/>
    <p:sldMasterId id="2147483660" r:id="rId4"/>
  </p:sldMasterIdLst>
  <p:notesMasterIdLst>
    <p:notesMasterId r:id="rId47"/>
  </p:notesMasterIdLst>
  <p:sldIdLst>
    <p:sldId id="256" r:id="rId5"/>
    <p:sldId id="312" r:id="rId6"/>
    <p:sldId id="369" r:id="rId7"/>
    <p:sldId id="313" r:id="rId8"/>
    <p:sldId id="355" r:id="rId9"/>
    <p:sldId id="356" r:id="rId10"/>
    <p:sldId id="316" r:id="rId11"/>
    <p:sldId id="340" r:id="rId12"/>
    <p:sldId id="322" r:id="rId13"/>
    <p:sldId id="341" r:id="rId14"/>
    <p:sldId id="323" r:id="rId15"/>
    <p:sldId id="342" r:id="rId16"/>
    <p:sldId id="324" r:id="rId17"/>
    <p:sldId id="334" r:id="rId18"/>
    <p:sldId id="362" r:id="rId19"/>
    <p:sldId id="329" r:id="rId20"/>
    <p:sldId id="330" r:id="rId21"/>
    <p:sldId id="338" r:id="rId22"/>
    <p:sldId id="331" r:id="rId23"/>
    <p:sldId id="332" r:id="rId24"/>
    <p:sldId id="345" r:id="rId25"/>
    <p:sldId id="333" r:id="rId26"/>
    <p:sldId id="363" r:id="rId27"/>
    <p:sldId id="339" r:id="rId28"/>
    <p:sldId id="364" r:id="rId29"/>
    <p:sldId id="346" r:id="rId30"/>
    <p:sldId id="348" r:id="rId31"/>
    <p:sldId id="347" r:id="rId32"/>
    <p:sldId id="335" r:id="rId33"/>
    <p:sldId id="336" r:id="rId34"/>
    <p:sldId id="365" r:id="rId35"/>
    <p:sldId id="350" r:id="rId36"/>
    <p:sldId id="349" r:id="rId37"/>
    <p:sldId id="351" r:id="rId38"/>
    <p:sldId id="352" r:id="rId39"/>
    <p:sldId id="353" r:id="rId40"/>
    <p:sldId id="366" r:id="rId41"/>
    <p:sldId id="367" r:id="rId42"/>
    <p:sldId id="354" r:id="rId43"/>
    <p:sldId id="368" r:id="rId44"/>
    <p:sldId id="337" r:id="rId45"/>
    <p:sldId id="310" r:id="rId46"/>
  </p:sldIdLst>
  <p:sldSz cx="9144000" cy="6858000" type="screen4x3"/>
  <p:notesSz cx="6858000" cy="9144000"/>
  <p:custDataLst>
    <p:tags r:id="rId48"/>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e S."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74" autoAdjust="0"/>
    <p:restoredTop sz="94701" autoAdjust="0"/>
  </p:normalViewPr>
  <p:slideViewPr>
    <p:cSldViewPr snapToGrid="0">
      <p:cViewPr varScale="1">
        <p:scale>
          <a:sx n="70" d="100"/>
          <a:sy n="70" d="100"/>
        </p:scale>
        <p:origin x="-61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0490B987-45BE-45DC-8409-0602DE382554}" type="datetimeFigureOut">
              <a:rPr lang="en-US"/>
              <a:pPr>
                <a:defRPr/>
              </a:pPr>
              <a:t>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E36BBD36-0A64-43B3-887A-7780C9953B8D}" type="slidenum">
              <a:rPr lang="en-US"/>
              <a:pPr>
                <a:defRPr/>
              </a:pPr>
              <a:t>‹#›</a:t>
            </a:fld>
            <a:endParaRPr lang="en-US"/>
          </a:p>
        </p:txBody>
      </p:sp>
    </p:spTree>
    <p:extLst>
      <p:ext uri="{BB962C8B-B14F-4D97-AF65-F5344CB8AC3E}">
        <p14:creationId xmlns:p14="http://schemas.microsoft.com/office/powerpoint/2010/main" val="319010084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22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C7F07BF-90F2-42D7-91F4-26025A832C1C}" type="slidenum">
              <a:rPr lang="en-US">
                <a:cs typeface="Arial" charset="0"/>
              </a:rPr>
              <a:pPr fontAlgn="base">
                <a:spcBef>
                  <a:spcPct val="0"/>
                </a:spcBef>
                <a:spcAft>
                  <a:spcPct val="0"/>
                </a:spcAft>
              </a:pPr>
              <a:t>1</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7"/>
          <p:cNvSpPr txBox="1"/>
          <p:nvPr userDrawn="1"/>
        </p:nvSpPr>
        <p:spPr>
          <a:xfrm>
            <a:off x="1295400" y="304800"/>
            <a:ext cx="3754746"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en-US" sz="4000" b="1" dirty="0">
                <a:ln w="0"/>
                <a:solidFill>
                  <a:srgbClr val="C00000"/>
                </a:solidFill>
                <a:effectLst>
                  <a:outerShdw blurRad="60007" dist="310007" dir="7680000" sy="30000" kx="1300200" algn="ctr" rotWithShape="0">
                    <a:prstClr val="black">
                      <a:alpha val="32000"/>
                    </a:prstClr>
                  </a:outerShdw>
                  <a:reflection blurRad="12700" stA="50000" endPos="50000" dist="5000" dir="5400000" sy="-100000" rotWithShape="0"/>
                </a:effectLst>
                <a:latin typeface="+mn-lt"/>
                <a:cs typeface="+mn-cs"/>
              </a:rPr>
              <a:t>Project Initiation</a:t>
            </a:r>
          </a:p>
        </p:txBody>
      </p:sp>
      <p:sp>
        <p:nvSpPr>
          <p:cNvPr id="3" name="Content Placeholder 2"/>
          <p:cNvSpPr>
            <a:spLocks noGrp="1"/>
          </p:cNvSpPr>
          <p:nvPr>
            <p:ph idx="1"/>
          </p:nvPr>
        </p:nvSpPr>
        <p:spPr>
          <a:xfrm>
            <a:off x="1297576" y="1600200"/>
            <a:ext cx="7389223" cy="4525963"/>
          </a:xfrm>
        </p:spPr>
        <p:txBody>
          <a:bodyPr/>
          <a:lstStyle>
            <a:lvl1pPr>
              <a:buFont typeface="Wingdings" pitchFamily="2" charset="2"/>
              <a:buChar char="§"/>
              <a:defRPr sz="2000"/>
            </a:lvl1pPr>
            <a:lvl2pPr>
              <a:buFont typeface="Arial" pitchFamily="34" charset="0"/>
              <a:buChar char="•"/>
              <a:defRPr sz="1800"/>
            </a:lvl2pPr>
            <a:lvl3pPr>
              <a:buFont typeface="Wingdings" pitchFamily="2" charset="2"/>
              <a:buChar char="Ø"/>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3"/>
          </p:nvPr>
        </p:nvSpPr>
        <p:spPr>
          <a:xfrm>
            <a:off x="1315489" y="1071563"/>
            <a:ext cx="3927066" cy="339725"/>
          </a:xfrm>
        </p:spPr>
        <p:txBody>
          <a:bodyPr>
            <a:noAutofit/>
          </a:bodyPr>
          <a:lstStyle>
            <a:lvl1pPr>
              <a:buNone/>
              <a:defRPr sz="2400" b="1"/>
            </a:lvl1pPr>
            <a:lvl2pPr>
              <a:defRPr sz="2000" b="1"/>
            </a:lvl2pPr>
            <a:lvl3pPr>
              <a:defRPr sz="1800" b="1"/>
            </a:lvl3pPr>
            <a:lvl4pPr>
              <a:defRPr sz="1600" b="1"/>
            </a:lvl4pPr>
            <a:lvl5pPr>
              <a:defRPr sz="1600" b="1"/>
            </a:lvl5pPr>
          </a:lstStyle>
          <a:p>
            <a:pPr lvl="0"/>
            <a:r>
              <a:rPr lang="en-US" dirty="0" smtClean="0"/>
              <a:t>Click to edit Master text</a:t>
            </a:r>
            <a:endParaRPr lang="en-US" dirty="0"/>
          </a:p>
        </p:txBody>
      </p:sp>
      <p:sp>
        <p:nvSpPr>
          <p:cNvPr id="5" name="Date Placeholder 3"/>
          <p:cNvSpPr>
            <a:spLocks noGrp="1"/>
          </p:cNvSpPr>
          <p:nvPr>
            <p:ph type="dt" sz="half" idx="14"/>
          </p:nvPr>
        </p:nvSpPr>
        <p:spPr/>
        <p:txBody>
          <a:bodyPr/>
          <a:lstStyle>
            <a:lvl1pPr>
              <a:defRPr/>
            </a:lvl1pPr>
          </a:lstStyle>
          <a:p>
            <a:fld id="{3931C183-598B-4366-AA80-C2A3E495010C}" type="datetime1">
              <a:rPr lang="en-US"/>
              <a:pPr/>
              <a:t>2/7/2017</a:t>
            </a:fld>
            <a:endParaRPr lang="en-US"/>
          </a:p>
        </p:txBody>
      </p:sp>
      <p:sp>
        <p:nvSpPr>
          <p:cNvPr id="6" name="Footer Placeholder 4"/>
          <p:cNvSpPr>
            <a:spLocks noGrp="1"/>
          </p:cNvSpPr>
          <p:nvPr>
            <p:ph type="ftr" sz="quarter" idx="15"/>
          </p:nvPr>
        </p:nvSpPr>
        <p:spPr/>
        <p:txBody>
          <a:bodyPr/>
          <a:lstStyle>
            <a:lvl1pPr>
              <a:defRPr sz="1000" b="1"/>
            </a:lvl1pPr>
          </a:lstStyle>
          <a:p>
            <a:r>
              <a:rPr lang="en-US"/>
              <a:t>Copyright © 2013 Pearson Education, Inc. Publishing as Prentice Hall</a:t>
            </a:r>
          </a:p>
        </p:txBody>
      </p:sp>
      <p:sp>
        <p:nvSpPr>
          <p:cNvPr id="7" name="Slide Number Placeholder 5"/>
          <p:cNvSpPr>
            <a:spLocks noGrp="1"/>
          </p:cNvSpPr>
          <p:nvPr>
            <p:ph type="sldNum" sz="quarter" idx="16"/>
          </p:nvPr>
        </p:nvSpPr>
        <p:spPr/>
        <p:txBody>
          <a:bodyPr/>
          <a:lstStyle>
            <a:lvl1pPr algn="r">
              <a:defRPr sz="1200" dirty="0" smtClean="0">
                <a:solidFill>
                  <a:schemeClr val="tx1">
                    <a:tint val="75000"/>
                  </a:schemeClr>
                </a:solidFill>
              </a:defRPr>
            </a:lvl1pPr>
          </a:lstStyle>
          <a:p>
            <a:pPr>
              <a:defRPr/>
            </a:pPr>
            <a:r>
              <a:rPr lang="en-US"/>
              <a:t>4-</a:t>
            </a:r>
            <a:fld id="{A27173AB-8D77-4D30-817B-B98CC7098A88}"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30DE55A-ADF9-42F2-A68A-C6EB1628E416}" type="datetime1">
              <a:rPr lang="en-US"/>
              <a:pPr/>
              <a:t>2/7/2017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76AA9676-C2AC-4F9F-AC80-F13DEF47967D}"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FEBDF8B-95B1-47D4-867E-758731A0276C}" type="datetime1">
              <a:rPr lang="en-US"/>
              <a:pPr/>
              <a:t>2/7/2017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CAD4A6CA-7D81-4963-B2D0-1548039EB5BA}"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040B66B-C023-4F91-88C9-5C5473AB5E03}" type="datetime1">
              <a:rPr lang="en-US"/>
              <a:pPr/>
              <a:t>2/7/2017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7B65065F-B319-4D44-A467-539C7AE3A90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D3809BE-3C05-4384-B438-F8ECDF1A98D5}" type="datetime1">
              <a:rPr lang="en-US"/>
              <a:pPr/>
              <a:t>2/7/2017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FE690527-BCD2-42AC-A774-621F9B61F45D}"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A91CB627-2678-4344-B5F4-6290CFBE51B8}" type="datetime1">
              <a:rPr lang="en-US"/>
              <a:pPr/>
              <a:t>2/7/2017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B0F5E218-CA64-4138-B96F-0E2B3B4B8847}"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FF81FC9D-3331-4241-9105-AF30013E3B30}" type="datetime1">
              <a:rPr lang="en-US"/>
              <a:pPr/>
              <a:t>2/7/2017</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1129A548-AC7B-4158-8B58-288863D0BB05}"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24E60824-D23C-4B29-97A6-B78E38D0FA70}" type="datetime1">
              <a:rPr lang="en-US"/>
              <a:pPr/>
              <a:t>2/7/2017</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9C15EA81-7D04-46CF-B231-D88781E54A86}"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5F0E270-489F-4D21-A4F2-A11123E717C6}" type="datetime1">
              <a:rPr lang="en-US"/>
              <a:pPr/>
              <a:t>2/7/2017</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056D6E3E-7165-410B-91A6-2FF8CE506794}"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762DB9D-C119-44D7-A68D-5EFBC4594C99}" type="datetime1">
              <a:rPr lang="en-US"/>
              <a:pPr/>
              <a:t>2/7/2017</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A3BDD19A-A645-4BB5-8685-76BAF16DD057}"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AC7BD3D-ABE5-4CAA-9848-EF44E7A85D68}" type="datetime1">
              <a:rPr lang="en-US"/>
              <a:pPr/>
              <a:t>2/7/2017</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EF910F85-194E-4620-94FC-DA20F2AC76A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48EAEC24-36B6-4475-B2D8-432CC8DBBB35}" type="datetime1">
              <a:rPr lang="en-US"/>
              <a:pPr/>
              <a:t>2/7/2017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2013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r>
              <a:rPr lang="en-US"/>
              <a:t>4-</a:t>
            </a:r>
            <a:fld id="{E0988776-D945-4EA8-951B-CD32797D0173}"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3F83CDC3-F4BF-4FED-B84D-627AD5DB5816}" type="datetime1">
              <a:rPr lang="en-US"/>
              <a:pPr/>
              <a:t>2/7/2017</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9477F232-E101-403D-BEDB-2725A9BB21EB}"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BB9159A-6BD0-4D28-A307-17035B7AFE7D}" type="datetime1">
              <a:rPr lang="en-US"/>
              <a:pPr/>
              <a:t>2/7/2017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BE5A2248-D2E0-4F60-B674-91C709933C53}"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7110289-ADC7-4489-8440-7C001EB62A8E}" type="datetime1">
              <a:rPr lang="en-US"/>
              <a:pPr/>
              <a:t>2/7/2017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BA0937BE-2408-4F52-BF84-669AFC8B6E50}"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3D4A4E0-5E46-42CD-9105-3107EEB4FDC0}" type="datetime1">
              <a:rPr lang="en-US"/>
              <a:pPr/>
              <a:t>2/7/2017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EC2C302A-679E-4110-BF9A-0264E40772D1}"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D23D73E-98A0-426D-A49E-FE7DB6531E10}" type="datetime1">
              <a:rPr lang="en-US"/>
              <a:pPr/>
              <a:t>2/7/2017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B470FEE9-5E5F-4E53-A071-D97EEDCED111}"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1B0CCB0-731F-4C3B-AF9F-814F422112FE}" type="datetime1">
              <a:rPr lang="en-US"/>
              <a:pPr/>
              <a:t>2/7/2017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EE1AEA14-47BF-4EAA-8627-7508155F8234}"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6F089BC6-3752-4B1E-B005-F28F3B772456}" type="datetime1">
              <a:rPr lang="en-US"/>
              <a:pPr/>
              <a:t>2/7/2017</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389A398E-ADA1-4E3D-9E7F-77C76C0B479B}"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6CF5DEBF-2D67-4B9F-81B0-3DF1BF82C531}" type="datetime1">
              <a:rPr lang="en-US"/>
              <a:pPr/>
              <a:t>2/7/2017</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1958AB3A-CBB2-487A-B85F-CFDCF6C0329B}"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7CEB55C-F20F-4C8C-A6B6-CDB320010F74}" type="datetime1">
              <a:rPr lang="en-US"/>
              <a:pPr/>
              <a:t>2/7/2017</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DC1483A4-C6E5-4A96-A05A-6D22B9D2BC04}"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BE92854-6AFF-43AF-8DBF-9A359CB20F00}" type="datetime1">
              <a:rPr lang="en-US"/>
              <a:pPr/>
              <a:t>2/7/2017</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79429F8E-DAA4-49B2-88C3-FAF28154BA5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3E50EEE2-FAEB-43FE-B191-EE139E16C950}" type="datetime1">
              <a:rPr lang="en-US"/>
              <a:pPr/>
              <a:t>2/7/2017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AA0F35B-9C2D-404B-8A0D-BC11362D1C4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30D40FEC-708F-4388-B2BC-C858CD6AAFCA}" type="datetime1">
              <a:rPr lang="en-US"/>
              <a:pPr/>
              <a:t>2/7/2017</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05DBA189-F3E4-4740-8182-BC82AD368797}"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3E4D09D-C634-4E45-9013-22341D2AED32}" type="datetime1">
              <a:rPr lang="en-US"/>
              <a:pPr/>
              <a:t>2/7/2017</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F525504D-7B23-46CA-8227-15167D114E39}"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DA4BBF3-DE82-43AC-9B66-CACD15FA6D30}" type="datetime1">
              <a:rPr lang="en-US"/>
              <a:pPr/>
              <a:t>2/7/2017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F9A3BA32-C416-4053-BB84-42C41C247550}"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ED5D9F3-815C-4FD0-9656-3BEF0BE5770A}" type="datetime1">
              <a:rPr lang="en-US"/>
              <a:pPr/>
              <a:t>2/7/2017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DC3C9599-7C54-4EAD-A12C-140E9A5F303B}"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A4C8FD6-4541-4EB1-932A-57B1722377FF}" type="datetime1">
              <a:rPr lang="en-US"/>
              <a:pPr/>
              <a:t>2/7/2017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163D2410-C35E-402D-9939-AC87634CA2FD}"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54CA28E-60BE-4DAF-B217-294995B48B87}" type="datetime1">
              <a:rPr lang="en-US"/>
              <a:pPr/>
              <a:t>2/7/2017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04B4EA82-1C8D-4939-8329-ED2E7E305509}"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C9EF3D80-725B-461F-8D2B-A4347ADEDC03}" type="datetime1">
              <a:rPr lang="en-US"/>
              <a:pPr/>
              <a:t>2/7/2017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EA0467A6-DBB5-4431-A498-ADAE3C24A86D}"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27F5EAE-B0F7-4FDC-8C45-4E1AD18B7C25}" type="datetime1">
              <a:rPr lang="en-US"/>
              <a:pPr/>
              <a:t>2/7/2017</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686B41A4-2F20-4405-84AD-1521AAD21498}"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EBBC220E-A5E8-4D06-9F1A-209F2F91C468}" type="datetime1">
              <a:rPr lang="en-US"/>
              <a:pPr/>
              <a:t>2/7/2017</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26CC88AC-C468-4E57-AC8D-B3EA72A51D96}"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DE36864-0843-4E4A-B9CC-D2BD1B264CF1}" type="datetime1">
              <a:rPr lang="en-US"/>
              <a:pPr/>
              <a:t>2/7/2017</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A07B5C94-31A1-4EB1-B626-CD0DB2BBC10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CB42E6EB-A326-4256-A9F7-2E5058A51D91}" type="datetime1">
              <a:rPr lang="en-US"/>
              <a:pPr/>
              <a:t>2/7/2017</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2C1F2093-5006-42C2-A82A-5BADDC8A13A9}"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1792663-C6AA-4B9F-9A7E-B9DFDF6236BD}" type="datetime1">
              <a:rPr lang="en-US"/>
              <a:pPr/>
              <a:t>2/7/2017</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1F2379D6-DA1D-4277-87D4-E0610F90A4A8}"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364796DA-BCC1-4586-BE6B-9C9908D32046}" type="datetime1">
              <a:rPr lang="en-US"/>
              <a:pPr/>
              <a:t>2/7/2017</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E9622D6B-9B98-4FF0-A73A-2C3562A9449C}"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B1C37922-584C-4AA3-B788-129C09725B6A}" type="datetime1">
              <a:rPr lang="en-US"/>
              <a:pPr/>
              <a:t>2/7/2017</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F5D4274E-8B60-4E8C-A795-6F8EB0B50D05}"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5A475C9-5983-41DA-BD86-C6447DB6C1FA}" type="datetime1">
              <a:rPr lang="en-US"/>
              <a:pPr/>
              <a:t>2/7/2017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C943D8DE-5C5C-447F-A3F1-EBCA0008BE66}"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F7C431A-9269-4A5C-A1CC-F9BD42B275A9}" type="datetime1">
              <a:rPr lang="en-US"/>
              <a:pPr/>
              <a:t>2/7/2017</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D34115A0-A545-4621-84E1-87C5D4F56E8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3EA8C738-B6BB-4BC3-A1EC-04039D8DE93C}" type="datetime1">
              <a:rPr lang="en-US"/>
              <a:pPr/>
              <a:t>2/7/2017</a:t>
            </a:fld>
            <a:endParaRPr lang="en-US"/>
          </a:p>
        </p:txBody>
      </p:sp>
      <p:sp>
        <p:nvSpPr>
          <p:cNvPr id="8" name="Footer Placeholder 7"/>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8"/>
          <p:cNvSpPr>
            <a:spLocks noGrp="1"/>
          </p:cNvSpPr>
          <p:nvPr>
            <p:ph type="sldNum" sz="quarter" idx="12"/>
          </p:nvPr>
        </p:nvSpPr>
        <p:spPr/>
        <p:txBody>
          <a:bodyPr/>
          <a:lstStyle>
            <a:lvl1pPr>
              <a:defRPr/>
            </a:lvl1pPr>
          </a:lstStyle>
          <a:p>
            <a:pPr>
              <a:defRPr/>
            </a:pPr>
            <a:fld id="{DBC1A449-F925-443F-89E3-0708ECB08A7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377DD234-382C-45F1-9565-739ADD6516D1}" type="datetime1">
              <a:rPr lang="en-US"/>
              <a:pPr/>
              <a:t>2/7/2017</a:t>
            </a:fld>
            <a:endParaRPr lang="en-US"/>
          </a:p>
        </p:txBody>
      </p:sp>
      <p:sp>
        <p:nvSpPr>
          <p:cNvPr id="4" name="Footer Placeholder 3"/>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4"/>
          <p:cNvSpPr>
            <a:spLocks noGrp="1"/>
          </p:cNvSpPr>
          <p:nvPr>
            <p:ph type="sldNum" sz="quarter" idx="12"/>
          </p:nvPr>
        </p:nvSpPr>
        <p:spPr/>
        <p:txBody>
          <a:bodyPr/>
          <a:lstStyle>
            <a:lvl1pPr>
              <a:defRPr/>
            </a:lvl1pPr>
          </a:lstStyle>
          <a:p>
            <a:pPr>
              <a:defRPr/>
            </a:pPr>
            <a:fld id="{F55636AA-9673-4992-AFCB-B2D60C890FFE}"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E0358CD-B093-4693-9030-777CFE52BFC2}" type="datetime1">
              <a:rPr lang="en-US"/>
              <a:pPr/>
              <a:t>2/7/2017</a:t>
            </a:fld>
            <a:endParaRPr lang="en-US"/>
          </a:p>
        </p:txBody>
      </p:sp>
      <p:sp>
        <p:nvSpPr>
          <p:cNvPr id="3" name="Footer Placeholder 2"/>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3"/>
          <p:cNvSpPr>
            <a:spLocks noGrp="1"/>
          </p:cNvSpPr>
          <p:nvPr>
            <p:ph type="sldNum" sz="quarter" idx="12"/>
          </p:nvPr>
        </p:nvSpPr>
        <p:spPr/>
        <p:txBody>
          <a:bodyPr/>
          <a:lstStyle>
            <a:lvl1pPr>
              <a:defRPr/>
            </a:lvl1pPr>
          </a:lstStyle>
          <a:p>
            <a:pPr>
              <a:defRPr/>
            </a:pPr>
            <a:fld id="{9D5BF423-9885-44B7-AD72-9F27FA0CE6BD}"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F94F9E3-25F1-49CC-8A3E-3541113E8AAE}" type="datetime1">
              <a:rPr lang="en-US"/>
              <a:pPr/>
              <a:t>2/7/2017</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C8D2C4BE-A933-4D9D-B817-470B33C63ABC}"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7B434F80-44B9-4D48-83F6-E68B02F5A760}" type="datetime1">
              <a:rPr lang="en-US"/>
              <a:pPr/>
              <a:t>2/7/2017</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4D4D1CAC-F405-4874-90EE-0ECB31995B55}" type="slidenum">
              <a:rPr lang="en-US"/>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6">
                <a:lumMod val="40000"/>
                <a:lumOff val="60000"/>
              </a:schemeClr>
            </a:gs>
            <a:gs pos="9000">
              <a:schemeClr val="accent1">
                <a:lumMod val="20000"/>
                <a:lumOff val="80000"/>
              </a:schemeClr>
            </a:gs>
            <a:gs pos="32001">
              <a:schemeClr val="tx2">
                <a:lumMod val="20000"/>
                <a:lumOff val="80000"/>
              </a:schemeClr>
            </a:gs>
            <a:gs pos="47000">
              <a:schemeClr val="accent2">
                <a:lumMod val="20000"/>
                <a:lumOff val="80000"/>
              </a:schemeClr>
            </a:gs>
            <a:gs pos="85001">
              <a:schemeClr val="accent4">
                <a:lumMod val="20000"/>
                <a:lumOff val="80000"/>
              </a:schemeClr>
            </a:gs>
            <a:gs pos="77000">
              <a:schemeClr val="accent3">
                <a:lumMod val="20000"/>
                <a:lumOff val="80000"/>
              </a:schemeClr>
            </a:gs>
          </a:gsLst>
          <a:lin ang="135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270F69A5-B0B5-45B5-B57E-B641F9583642}" type="datetime1">
              <a:rPr lang="en-US"/>
              <a:pPr/>
              <a:t>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dirty="0" smtClean="0">
                <a:solidFill>
                  <a:schemeClr val="tx1">
                    <a:tint val="75000"/>
                  </a:schemeClr>
                </a:solidFill>
                <a:latin typeface="+mn-lt"/>
                <a:cs typeface="+mn-cs"/>
              </a:defRPr>
            </a:lvl1pPr>
          </a:lstStyle>
          <a:p>
            <a:pPr>
              <a:defRPr/>
            </a:pPr>
            <a:r>
              <a:rPr lang="en-US"/>
              <a:t>1-</a:t>
            </a:r>
            <a:fld id="{FA94B4E5-EE3E-43AD-AC2C-1C9FD393353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iming>
    <p:tnLst>
      <p:par>
        <p:cTn id="1" dur="indefinite" restart="never" nodeType="tmRoot"/>
      </p:par>
    </p:tnLst>
  </p:timing>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C7FC2F03-C6D4-4B14-A02A-D563BFDD84AC}" type="datetime1">
              <a:rPr lang="en-US"/>
              <a:pPr/>
              <a:t>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4A2336C6-08E6-487F-A7B4-0909BF0D45C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6" r:id="rId1"/>
    <p:sldLayoutId id="2147483705" r:id="rId2"/>
    <p:sldLayoutId id="2147483704" r:id="rId3"/>
    <p:sldLayoutId id="2147483703" r:id="rId4"/>
    <p:sldLayoutId id="2147483702" r:id="rId5"/>
    <p:sldLayoutId id="2147483701" r:id="rId6"/>
    <p:sldLayoutId id="2147483700" r:id="rId7"/>
    <p:sldLayoutId id="2147483699" r:id="rId8"/>
    <p:sldLayoutId id="2147483698" r:id="rId9"/>
    <p:sldLayoutId id="2147483697" r:id="rId10"/>
    <p:sldLayoutId id="2147483696" r:id="rId11"/>
  </p:sldLayoutIdLst>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60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BBCD8FC-B252-4DBE-8111-EC058B5C0FEF}" type="datetime1">
              <a:rPr lang="en-US"/>
              <a:pPr/>
              <a:t>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1EB1AA68-5E57-42AB-9B60-4EE35AE84A5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6" r:id="rId2"/>
    <p:sldLayoutId id="2147483715" r:id="rId3"/>
    <p:sldLayoutId id="2147483714" r:id="rId4"/>
    <p:sldLayoutId id="2147483713" r:id="rId5"/>
    <p:sldLayoutId id="2147483712" r:id="rId6"/>
    <p:sldLayoutId id="2147483711" r:id="rId7"/>
    <p:sldLayoutId id="2147483710" r:id="rId8"/>
    <p:sldLayoutId id="2147483709" r:id="rId9"/>
    <p:sldLayoutId id="2147483708" r:id="rId10"/>
    <p:sldLayoutId id="2147483707" r:id="rId11"/>
  </p:sldLayoutIdLst>
  <p:timing>
    <p:tnLst>
      <p:par>
        <p:cTn id="1" dur="indefinite" restart="never" nodeType="tmRoot"/>
      </p:par>
    </p:tnLst>
  </p:timing>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789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789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9DC21850-219F-43A4-ADAA-602D19EDF78C}" type="datetime1">
              <a:rPr lang="en-US"/>
              <a:pPr/>
              <a:t>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1DEE97FA-48FE-4B6A-980A-3B1444A79AA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8" r:id="rId1"/>
    <p:sldLayoutId id="2147483727" r:id="rId2"/>
    <p:sldLayoutId id="2147483726" r:id="rId3"/>
    <p:sldLayoutId id="2147483725" r:id="rId4"/>
    <p:sldLayoutId id="2147483724" r:id="rId5"/>
    <p:sldLayoutId id="2147483723" r:id="rId6"/>
    <p:sldLayoutId id="2147483722" r:id="rId7"/>
    <p:sldLayoutId id="2147483721" r:id="rId8"/>
    <p:sldLayoutId id="2147483720" r:id="rId9"/>
    <p:sldLayoutId id="2147483719" r:id="rId10"/>
    <p:sldLayoutId id="2147483718" r:id="rId11"/>
  </p:sldLayoutIdLst>
  <p:timing>
    <p:tnLst>
      <p:par>
        <p:cTn id="1" dur="indefinite" restart="never" nodeType="tmRoot"/>
      </p:par>
    </p:tnLst>
  </p:timing>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Copyright © 2013 Pearson Education, Inc. Publishing as Prentice Hall</a:t>
            </a:r>
          </a:p>
        </p:txBody>
      </p:sp>
      <p:sp>
        <p:nvSpPr>
          <p:cNvPr id="8" name="TextBox 7"/>
          <p:cNvSpPr txBox="1"/>
          <p:nvPr/>
        </p:nvSpPr>
        <p:spPr>
          <a:xfrm>
            <a:off x="2384914" y="1219200"/>
            <a:ext cx="6559616" cy="4647426"/>
          </a:xfrm>
          <a:prstGeom prst="rect">
            <a:avLst/>
          </a:prstGeom>
          <a:noFill/>
          <a:effectLst>
            <a:outerShdw blurRad="50800" dist="38100" dir="13500000" algn="br" rotWithShape="0">
              <a:prstClr val="black">
                <a:alpha val="40000"/>
              </a:prstClr>
            </a:outerShdw>
          </a:effectLst>
        </p:spPr>
        <p:txBody>
          <a:bodyPr wrap="none">
            <a:spAutoFit/>
          </a:bodyPr>
          <a:lstStyle/>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Project Management:</a:t>
            </a:r>
          </a:p>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Process, Technology, and Practice</a:t>
            </a: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dirty="0">
                <a:latin typeface="+mn-lt"/>
                <a:cs typeface="+mn-cs"/>
              </a:rPr>
              <a:t>Ganesh Vaidyanathan</a:t>
            </a:r>
          </a:p>
          <a:p>
            <a:pPr algn="r" fontAlgn="auto">
              <a:spcBef>
                <a:spcPts val="0"/>
              </a:spcBef>
              <a:spcAft>
                <a:spcPts val="0"/>
              </a:spcAft>
              <a:defRPr/>
            </a:pPr>
            <a:endParaRPr lang="en-US" sz="2800"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b="1" dirty="0">
                <a:latin typeface="+mn-lt"/>
                <a:cs typeface="+mn-cs"/>
              </a:rPr>
              <a:t>Chapter 4</a:t>
            </a:r>
          </a:p>
          <a:p>
            <a:pPr algn="r" fontAlgn="auto">
              <a:spcBef>
                <a:spcPts val="0"/>
              </a:spcBef>
              <a:spcAft>
                <a:spcPts val="0"/>
              </a:spcAft>
              <a:defRPr/>
            </a:pPr>
            <a:r>
              <a:rPr lang="en-US" sz="2800" dirty="0">
                <a:latin typeface="+mn-lt"/>
                <a:cs typeface="+mn-cs"/>
              </a:rPr>
              <a:t>Project Initiation</a:t>
            </a:r>
          </a:p>
        </p:txBody>
      </p:sp>
      <p:sp>
        <p:nvSpPr>
          <p:cNvPr id="5" name="Slide Number Placeholder 4"/>
          <p:cNvSpPr>
            <a:spLocks noGrp="1"/>
          </p:cNvSpPr>
          <p:nvPr>
            <p:ph type="sldNum" sz="quarter" idx="12"/>
          </p:nvPr>
        </p:nvSpPr>
        <p:spPr/>
        <p:txBody>
          <a:bodyPr/>
          <a:lstStyle/>
          <a:p>
            <a:pPr>
              <a:defRPr/>
            </a:pPr>
            <a:r>
              <a:rPr lang="en-US"/>
              <a:t>4-</a:t>
            </a:r>
            <a:fld id="{75AB1D1E-5D94-43B6-B182-F67EF8A0F0C9}"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68609" name="Content Placeholder 1"/>
          <p:cNvSpPr>
            <a:spLocks noGrp="1"/>
          </p:cNvSpPr>
          <p:nvPr>
            <p:ph idx="1"/>
          </p:nvPr>
        </p:nvSpPr>
        <p:spPr>
          <a:xfrm>
            <a:off x="571500" y="1600200"/>
            <a:ext cx="8115300" cy="4525963"/>
          </a:xfrm>
        </p:spPr>
        <p:txBody>
          <a:bodyPr/>
          <a:lstStyle/>
          <a:p>
            <a:r>
              <a:rPr lang="en-US" sz="2400" smtClean="0"/>
              <a:t>In many projects, value cannot be attained without the use of new technologies. </a:t>
            </a:r>
          </a:p>
          <a:p>
            <a:pPr lvl="1">
              <a:buFont typeface="Arial" charset="0"/>
              <a:buChar char="•"/>
            </a:pPr>
            <a:r>
              <a:rPr lang="en-US" sz="2400" smtClean="0"/>
              <a:t>Technology poses many risks and managers need to evaluate such perceived risks well before the beginning of projects. </a:t>
            </a:r>
          </a:p>
          <a:p>
            <a:pPr lvl="1">
              <a:buFont typeface="Arial" charset="0"/>
              <a:buChar char="•"/>
            </a:pPr>
            <a:r>
              <a:rPr lang="en-US" sz="2400" smtClean="0"/>
              <a:t>The skill requirements of using such technologies need to be analyzed before project initiation as well. </a:t>
            </a:r>
          </a:p>
          <a:p>
            <a:pPr lvl="1">
              <a:buFont typeface="Arial" charset="0"/>
              <a:buChar char="•"/>
            </a:pPr>
            <a:r>
              <a:rPr lang="en-US" sz="2400" smtClean="0"/>
              <a:t>All risks need to be evaluated for future projects in order to select the projects. Projects provide future opportunities and opportunities mean more uncertainty and greater risk. </a:t>
            </a:r>
          </a:p>
        </p:txBody>
      </p:sp>
      <p:sp>
        <p:nvSpPr>
          <p:cNvPr id="68610" name="Text Placeholder 2"/>
          <p:cNvSpPr>
            <a:spLocks noGrp="1"/>
          </p:cNvSpPr>
          <p:nvPr>
            <p:ph type="body" sz="quarter" idx="13"/>
          </p:nvPr>
        </p:nvSpPr>
        <p:spPr>
          <a:xfrm>
            <a:off x="1316038" y="1071563"/>
            <a:ext cx="3925887" cy="339725"/>
          </a:xfrm>
        </p:spPr>
        <p:txBody>
          <a:bodyPr/>
          <a:lstStyle/>
          <a:p>
            <a:r>
              <a:rPr lang="en-US" smtClean="0"/>
              <a:t>Project Strategy</a:t>
            </a:r>
          </a:p>
        </p:txBody>
      </p:sp>
      <p:sp>
        <p:nvSpPr>
          <p:cNvPr id="8" name="Slide Number Placeholder 7"/>
          <p:cNvSpPr>
            <a:spLocks noGrp="1"/>
          </p:cNvSpPr>
          <p:nvPr>
            <p:ph type="sldNum" sz="quarter" idx="16"/>
          </p:nvPr>
        </p:nvSpPr>
        <p:spPr/>
        <p:txBody>
          <a:bodyPr/>
          <a:lstStyle/>
          <a:p>
            <a:pPr>
              <a:defRPr/>
            </a:pPr>
            <a:r>
              <a:rPr lang="en-US"/>
              <a:t>4-</a:t>
            </a:r>
            <a:fld id="{ACEDC067-A0B6-4FF7-A5B1-F4075555238B}"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69633" name="Content Placeholder 1"/>
          <p:cNvSpPr>
            <a:spLocks noGrp="1"/>
          </p:cNvSpPr>
          <p:nvPr>
            <p:ph idx="1"/>
          </p:nvPr>
        </p:nvSpPr>
        <p:spPr>
          <a:xfrm>
            <a:off x="423863" y="1501775"/>
            <a:ext cx="8262937" cy="4738688"/>
          </a:xfrm>
        </p:spPr>
        <p:txBody>
          <a:bodyPr/>
          <a:lstStyle/>
          <a:p>
            <a:r>
              <a:rPr lang="en-US" sz="2400" smtClean="0"/>
              <a:t>Project strategic value is defined as the impact a project will have on external entities like customers and suppliers. </a:t>
            </a:r>
          </a:p>
          <a:p>
            <a:r>
              <a:rPr lang="en-US" sz="2400" smtClean="0"/>
              <a:t>Competitive differentiation may depend upon: </a:t>
            </a:r>
          </a:p>
          <a:p>
            <a:pPr lvl="1">
              <a:buFont typeface="Arial" charset="0"/>
              <a:buChar char="•"/>
            </a:pPr>
            <a:r>
              <a:rPr lang="en-US" sz="2400" smtClean="0"/>
              <a:t>Economies of scale</a:t>
            </a:r>
          </a:p>
          <a:p>
            <a:pPr lvl="1">
              <a:buFont typeface="Arial" charset="0"/>
              <a:buChar char="•"/>
            </a:pPr>
            <a:r>
              <a:rPr lang="en-US" sz="2400" smtClean="0"/>
              <a:t>Product differentiation</a:t>
            </a:r>
          </a:p>
          <a:p>
            <a:pPr lvl="1">
              <a:buFont typeface="Arial" charset="0"/>
              <a:buChar char="•"/>
            </a:pPr>
            <a:r>
              <a:rPr lang="en-US" sz="2400" smtClean="0"/>
              <a:t>Capital Requirements</a:t>
            </a:r>
          </a:p>
          <a:p>
            <a:pPr lvl="1">
              <a:buFont typeface="Arial" charset="0"/>
              <a:buChar char="•"/>
            </a:pPr>
            <a:r>
              <a:rPr lang="en-US" sz="2400" smtClean="0"/>
              <a:t>Access to distribution channels</a:t>
            </a:r>
          </a:p>
          <a:p>
            <a:pPr lvl="1">
              <a:buFont typeface="Arial" charset="0"/>
              <a:buChar char="•"/>
            </a:pPr>
            <a:r>
              <a:rPr lang="en-US" sz="2400" smtClean="0"/>
              <a:t>Cost disadvantages independent of scale</a:t>
            </a:r>
          </a:p>
          <a:p>
            <a:pPr lvl="1">
              <a:buFont typeface="Arial" charset="0"/>
              <a:buChar char="•"/>
            </a:pPr>
            <a:r>
              <a:rPr lang="en-US" sz="2400" smtClean="0"/>
              <a:t>Government policies</a:t>
            </a:r>
          </a:p>
          <a:p>
            <a:pPr lvl="1">
              <a:buFont typeface="Arial" charset="0"/>
              <a:buChar char="•"/>
            </a:pPr>
            <a:r>
              <a:rPr lang="en-US" sz="2400" smtClean="0"/>
              <a:t>Perceived competitive reactions in the market, and</a:t>
            </a:r>
          </a:p>
          <a:p>
            <a:pPr lvl="1">
              <a:buFont typeface="Arial" charset="0"/>
              <a:buChar char="•"/>
            </a:pPr>
            <a:r>
              <a:rPr lang="en-US" sz="2400" smtClean="0"/>
              <a:t>Price of organization’s products and services.</a:t>
            </a:r>
          </a:p>
        </p:txBody>
      </p:sp>
      <p:sp>
        <p:nvSpPr>
          <p:cNvPr id="69634" name="Text Placeholder 2"/>
          <p:cNvSpPr>
            <a:spLocks noGrp="1"/>
          </p:cNvSpPr>
          <p:nvPr>
            <p:ph type="body" sz="quarter" idx="13"/>
          </p:nvPr>
        </p:nvSpPr>
        <p:spPr>
          <a:xfrm>
            <a:off x="1316038" y="1071563"/>
            <a:ext cx="3925887" cy="339725"/>
          </a:xfrm>
        </p:spPr>
        <p:txBody>
          <a:bodyPr/>
          <a:lstStyle/>
          <a:p>
            <a:r>
              <a:rPr lang="en-US" smtClean="0"/>
              <a:t>Project Strategy and Value</a:t>
            </a:r>
          </a:p>
        </p:txBody>
      </p:sp>
      <p:sp>
        <p:nvSpPr>
          <p:cNvPr id="8" name="Slide Number Placeholder 7"/>
          <p:cNvSpPr>
            <a:spLocks noGrp="1"/>
          </p:cNvSpPr>
          <p:nvPr>
            <p:ph type="sldNum" sz="quarter" idx="16"/>
          </p:nvPr>
        </p:nvSpPr>
        <p:spPr/>
        <p:txBody>
          <a:bodyPr/>
          <a:lstStyle/>
          <a:p>
            <a:pPr>
              <a:defRPr/>
            </a:pPr>
            <a:r>
              <a:rPr lang="en-US"/>
              <a:t>4-</a:t>
            </a:r>
            <a:fld id="{CA3C43F0-D63F-479A-B58D-CB71F2E00C91}"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0657" name="Content Placeholder 1"/>
          <p:cNvSpPr>
            <a:spLocks noGrp="1"/>
          </p:cNvSpPr>
          <p:nvPr>
            <p:ph idx="1"/>
          </p:nvPr>
        </p:nvSpPr>
        <p:spPr>
          <a:xfrm>
            <a:off x="423863" y="1501775"/>
            <a:ext cx="8262937" cy="4738688"/>
          </a:xfrm>
        </p:spPr>
        <p:txBody>
          <a:bodyPr/>
          <a:lstStyle/>
          <a:p>
            <a:r>
              <a:rPr lang="en-US" sz="2400" smtClean="0"/>
              <a:t>Value of a project can be determined by cash benefits (both magnitude and its timing). </a:t>
            </a:r>
          </a:p>
          <a:p>
            <a:pPr lvl="1">
              <a:buFont typeface="Arial" charset="0"/>
              <a:buChar char="•"/>
            </a:pPr>
            <a:r>
              <a:rPr lang="en-US" sz="2400" smtClean="0"/>
              <a:t>Magnitude and timing of cash benefits when compared to investments made on the projects have to be evaluated in project selection as well.</a:t>
            </a:r>
          </a:p>
          <a:p>
            <a:pPr lvl="1">
              <a:buFont typeface="Arial" charset="0"/>
              <a:buChar char="•"/>
            </a:pPr>
            <a:r>
              <a:rPr lang="en-US" sz="2400" smtClean="0"/>
              <a:t>If a project is not expected to bring some benefit to the organization, then there is no point in implementing this project.</a:t>
            </a:r>
          </a:p>
          <a:p>
            <a:endParaRPr lang="en-US" sz="2400" smtClean="0"/>
          </a:p>
        </p:txBody>
      </p:sp>
      <p:sp>
        <p:nvSpPr>
          <p:cNvPr id="70658" name="Text Placeholder 2"/>
          <p:cNvSpPr>
            <a:spLocks noGrp="1"/>
          </p:cNvSpPr>
          <p:nvPr>
            <p:ph type="body" sz="quarter" idx="13"/>
          </p:nvPr>
        </p:nvSpPr>
        <p:spPr>
          <a:xfrm>
            <a:off x="1316038" y="1071563"/>
            <a:ext cx="3925887" cy="339725"/>
          </a:xfrm>
        </p:spPr>
        <p:txBody>
          <a:bodyPr/>
          <a:lstStyle/>
          <a:p>
            <a:r>
              <a:rPr lang="en-US" smtClean="0"/>
              <a:t>Project Strategy and Value</a:t>
            </a:r>
          </a:p>
        </p:txBody>
      </p:sp>
      <p:sp>
        <p:nvSpPr>
          <p:cNvPr id="8" name="Slide Number Placeholder 7"/>
          <p:cNvSpPr>
            <a:spLocks noGrp="1"/>
          </p:cNvSpPr>
          <p:nvPr>
            <p:ph type="sldNum" sz="quarter" idx="16"/>
          </p:nvPr>
        </p:nvSpPr>
        <p:spPr/>
        <p:txBody>
          <a:bodyPr/>
          <a:lstStyle/>
          <a:p>
            <a:pPr>
              <a:defRPr/>
            </a:pPr>
            <a:r>
              <a:rPr lang="en-US"/>
              <a:t>4-</a:t>
            </a:r>
            <a:fld id="{498599BB-9081-47B5-9614-2ACB353CBED0}"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1681" name="Text Placeholder 2"/>
          <p:cNvSpPr>
            <a:spLocks noGrp="1"/>
          </p:cNvSpPr>
          <p:nvPr>
            <p:ph type="body" sz="quarter" idx="13"/>
          </p:nvPr>
        </p:nvSpPr>
        <p:spPr>
          <a:xfrm>
            <a:off x="1316038" y="1071563"/>
            <a:ext cx="5356225" cy="339725"/>
          </a:xfrm>
        </p:spPr>
        <p:txBody>
          <a:bodyPr/>
          <a:lstStyle/>
          <a:p>
            <a:r>
              <a:rPr lang="en-US" smtClean="0"/>
              <a:t>Scorecard analysis (Qualitative)</a:t>
            </a:r>
          </a:p>
        </p:txBody>
      </p:sp>
      <p:pic>
        <p:nvPicPr>
          <p:cNvPr id="71682" name="Picture 3"/>
          <p:cNvPicPr>
            <a:picLocks noChangeAspect="1" noChangeArrowheads="1"/>
          </p:cNvPicPr>
          <p:nvPr/>
        </p:nvPicPr>
        <p:blipFill>
          <a:blip r:embed="rId2"/>
          <a:srcRect/>
          <a:stretch>
            <a:fillRect/>
          </a:stretch>
        </p:blipFill>
        <p:spPr bwMode="auto">
          <a:xfrm>
            <a:off x="587375" y="1482725"/>
            <a:ext cx="7805738" cy="4803775"/>
          </a:xfrm>
          <a:prstGeom prst="rect">
            <a:avLst/>
          </a:prstGeom>
          <a:noFill/>
          <a:ln w="9525">
            <a:noFill/>
            <a:miter lim="800000"/>
            <a:headEnd/>
            <a:tailEnd/>
          </a:ln>
        </p:spPr>
      </p:pic>
      <p:sp>
        <p:nvSpPr>
          <p:cNvPr id="8" name="Slide Number Placeholder 7"/>
          <p:cNvSpPr>
            <a:spLocks noGrp="1"/>
          </p:cNvSpPr>
          <p:nvPr>
            <p:ph type="sldNum" sz="quarter" idx="16"/>
          </p:nvPr>
        </p:nvSpPr>
        <p:spPr/>
        <p:txBody>
          <a:bodyPr/>
          <a:lstStyle/>
          <a:p>
            <a:pPr>
              <a:defRPr/>
            </a:pPr>
            <a:r>
              <a:rPr lang="en-US"/>
              <a:t>4-</a:t>
            </a:r>
            <a:fld id="{884BC873-C98F-4B13-AB8A-189E04C401E7}" type="slidenum">
              <a:rPr lang="en-US"/>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79873" name="Content Placeholder 1"/>
          <p:cNvSpPr>
            <a:spLocks noGrp="1"/>
          </p:cNvSpPr>
          <p:nvPr>
            <p:ph idx="1"/>
          </p:nvPr>
        </p:nvSpPr>
        <p:spPr>
          <a:xfrm>
            <a:off x="441325" y="1600200"/>
            <a:ext cx="8245475" cy="4525963"/>
          </a:xfrm>
        </p:spPr>
        <p:txBody>
          <a:bodyPr/>
          <a:lstStyle/>
          <a:p>
            <a:r>
              <a:rPr lang="en-US" sz="2400" smtClean="0"/>
              <a:t>A project charter is a document that formally recognizes a project, includes a problem statement, project objectives, benefits, process owners, and a project sponsor or a champion.</a:t>
            </a:r>
          </a:p>
          <a:p>
            <a:pPr lvl="1">
              <a:buFont typeface="Arial" charset="0"/>
              <a:buChar char="•"/>
            </a:pPr>
            <a:r>
              <a:rPr lang="en-US" sz="2400" smtClean="0"/>
              <a:t>Project purpose or justification</a:t>
            </a:r>
          </a:p>
          <a:p>
            <a:pPr lvl="1">
              <a:buFont typeface="Arial" charset="0"/>
              <a:buChar char="•"/>
            </a:pPr>
            <a:r>
              <a:rPr lang="en-US" sz="2400" smtClean="0"/>
              <a:t>Project objectives</a:t>
            </a:r>
          </a:p>
          <a:p>
            <a:pPr lvl="1">
              <a:buFont typeface="Arial" charset="0"/>
              <a:buChar char="•"/>
            </a:pPr>
            <a:r>
              <a:rPr lang="en-US" sz="2400" smtClean="0"/>
              <a:t>Project success criteria</a:t>
            </a:r>
          </a:p>
          <a:p>
            <a:pPr lvl="1">
              <a:buFont typeface="Arial" charset="0"/>
              <a:buChar char="•"/>
            </a:pPr>
            <a:r>
              <a:rPr lang="en-US" sz="2400" smtClean="0"/>
              <a:t>Project description</a:t>
            </a:r>
          </a:p>
          <a:p>
            <a:pPr lvl="1">
              <a:buFont typeface="Arial" charset="0"/>
              <a:buChar char="•"/>
            </a:pPr>
            <a:r>
              <a:rPr lang="en-US" sz="2400" smtClean="0"/>
              <a:t>Project risks at a high level</a:t>
            </a:r>
          </a:p>
          <a:p>
            <a:pPr lvl="1">
              <a:buFont typeface="Arial" charset="0"/>
              <a:buChar char="•"/>
            </a:pPr>
            <a:r>
              <a:rPr lang="en-US" sz="2400" smtClean="0"/>
              <a:t>Key milestones</a:t>
            </a:r>
          </a:p>
          <a:p>
            <a:pPr lvl="1">
              <a:buFont typeface="Arial" charset="0"/>
              <a:buChar char="•"/>
            </a:pPr>
            <a:r>
              <a:rPr lang="en-US" sz="2400" smtClean="0"/>
              <a:t>Budget information</a:t>
            </a:r>
          </a:p>
        </p:txBody>
      </p:sp>
      <p:sp>
        <p:nvSpPr>
          <p:cNvPr id="79874" name="Text Placeholder 2"/>
          <p:cNvSpPr>
            <a:spLocks noGrp="1"/>
          </p:cNvSpPr>
          <p:nvPr>
            <p:ph type="body" sz="quarter" idx="13"/>
          </p:nvPr>
        </p:nvSpPr>
        <p:spPr>
          <a:xfrm>
            <a:off x="1316038" y="1071563"/>
            <a:ext cx="3925887" cy="339725"/>
          </a:xfrm>
        </p:spPr>
        <p:txBody>
          <a:bodyPr/>
          <a:lstStyle/>
          <a:p>
            <a:r>
              <a:rPr lang="en-US" smtClean="0"/>
              <a:t>Project Charter</a:t>
            </a:r>
          </a:p>
        </p:txBody>
      </p:sp>
      <p:sp>
        <p:nvSpPr>
          <p:cNvPr id="8" name="Slide Number Placeholder 7"/>
          <p:cNvSpPr>
            <a:spLocks noGrp="1"/>
          </p:cNvSpPr>
          <p:nvPr>
            <p:ph type="sldNum" sz="quarter" idx="16"/>
          </p:nvPr>
        </p:nvSpPr>
        <p:spPr/>
        <p:txBody>
          <a:bodyPr/>
          <a:lstStyle/>
          <a:p>
            <a:pPr>
              <a:defRPr/>
            </a:pPr>
            <a:r>
              <a:rPr lang="en-US"/>
              <a:t>4-</a:t>
            </a:r>
            <a:fld id="{690D8DCC-5540-47E8-9F07-C09D912C03E3}"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80897" name="Content Placeholder 1"/>
          <p:cNvSpPr>
            <a:spLocks noGrp="1"/>
          </p:cNvSpPr>
          <p:nvPr>
            <p:ph idx="1"/>
          </p:nvPr>
        </p:nvSpPr>
        <p:spPr>
          <a:xfrm>
            <a:off x="441325" y="1600200"/>
            <a:ext cx="8245475" cy="4525963"/>
          </a:xfrm>
        </p:spPr>
        <p:txBody>
          <a:bodyPr/>
          <a:lstStyle/>
          <a:p>
            <a:pPr lvl="1">
              <a:buFont typeface="Arial" charset="0"/>
              <a:buChar char="•"/>
            </a:pPr>
            <a:r>
              <a:rPr lang="en-US" sz="2400" smtClean="0"/>
              <a:t>High level requirements of the project</a:t>
            </a:r>
          </a:p>
          <a:p>
            <a:pPr lvl="1">
              <a:buFont typeface="Arial" charset="0"/>
              <a:buChar char="•"/>
            </a:pPr>
            <a:r>
              <a:rPr lang="en-US" sz="2400" smtClean="0"/>
              <a:t>Project approval requirements</a:t>
            </a:r>
          </a:p>
          <a:p>
            <a:pPr lvl="1">
              <a:buFont typeface="Arial" charset="0"/>
              <a:buChar char="•"/>
            </a:pPr>
            <a:r>
              <a:rPr lang="en-US" sz="2400" smtClean="0"/>
              <a:t>Roles and responsibilities of the project manager and the project team</a:t>
            </a:r>
          </a:p>
          <a:p>
            <a:pPr lvl="1">
              <a:buFont typeface="Arial" charset="0"/>
              <a:buChar char="•"/>
            </a:pPr>
            <a:r>
              <a:rPr lang="en-US" sz="2400" smtClean="0"/>
              <a:t>Level of authority of the project manager</a:t>
            </a:r>
          </a:p>
          <a:p>
            <a:pPr lvl="1">
              <a:buFont typeface="Arial" charset="0"/>
              <a:buChar char="•"/>
            </a:pPr>
            <a:r>
              <a:rPr lang="en-US" sz="2400" smtClean="0"/>
              <a:t>Sponsor and authorizing persons of the project charter</a:t>
            </a:r>
          </a:p>
        </p:txBody>
      </p:sp>
      <p:sp>
        <p:nvSpPr>
          <p:cNvPr id="80898" name="Text Placeholder 2"/>
          <p:cNvSpPr>
            <a:spLocks noGrp="1"/>
          </p:cNvSpPr>
          <p:nvPr>
            <p:ph type="body" sz="quarter" idx="13"/>
          </p:nvPr>
        </p:nvSpPr>
        <p:spPr>
          <a:xfrm>
            <a:off x="1316038" y="1071563"/>
            <a:ext cx="3925887" cy="339725"/>
          </a:xfrm>
        </p:spPr>
        <p:txBody>
          <a:bodyPr/>
          <a:lstStyle/>
          <a:p>
            <a:r>
              <a:rPr lang="en-US" smtClean="0"/>
              <a:t>Project Charter</a:t>
            </a:r>
          </a:p>
        </p:txBody>
      </p:sp>
      <p:sp>
        <p:nvSpPr>
          <p:cNvPr id="8" name="Slide Number Placeholder 7"/>
          <p:cNvSpPr>
            <a:spLocks noGrp="1"/>
          </p:cNvSpPr>
          <p:nvPr>
            <p:ph type="sldNum" sz="quarter" idx="16"/>
          </p:nvPr>
        </p:nvSpPr>
        <p:spPr/>
        <p:txBody>
          <a:bodyPr/>
          <a:lstStyle/>
          <a:p>
            <a:pPr>
              <a:defRPr/>
            </a:pPr>
            <a:r>
              <a:rPr lang="en-US"/>
              <a:t>4-</a:t>
            </a:r>
            <a:fld id="{5CFD5F86-8A45-4978-B4F3-DBE77DE16CA4}"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2" name="Content Placeholder 1"/>
          <p:cNvSpPr>
            <a:spLocks noGrp="1"/>
          </p:cNvSpPr>
          <p:nvPr>
            <p:ph idx="1"/>
          </p:nvPr>
        </p:nvSpPr>
        <p:spPr>
          <a:xfrm>
            <a:off x="571500" y="1600200"/>
            <a:ext cx="8115300" cy="4525963"/>
          </a:xfrm>
        </p:spPr>
        <p:txBody>
          <a:bodyPr rtlCol="0">
            <a:normAutofit lnSpcReduction="10000"/>
          </a:bodyPr>
          <a:lstStyle/>
          <a:p>
            <a:pPr fontAlgn="auto">
              <a:spcAft>
                <a:spcPts val="0"/>
              </a:spcAft>
              <a:defRPr/>
            </a:pPr>
            <a:r>
              <a:rPr lang="en-US" sz="2400" dirty="0" smtClean="0"/>
              <a:t>The challenges for an organization to recruit effective project managers include:</a:t>
            </a:r>
          </a:p>
          <a:p>
            <a:pPr lvl="1" fontAlgn="auto">
              <a:spcAft>
                <a:spcPts val="0"/>
              </a:spcAft>
              <a:defRPr/>
            </a:pPr>
            <a:r>
              <a:rPr lang="en-US" sz="2400" dirty="0" smtClean="0"/>
              <a:t>Ensuring that only qualified individuals are assigned to project management positions.</a:t>
            </a:r>
          </a:p>
          <a:p>
            <a:pPr lvl="1" fontAlgn="auto">
              <a:spcAft>
                <a:spcPts val="0"/>
              </a:spcAft>
              <a:defRPr/>
            </a:pPr>
            <a:r>
              <a:rPr lang="en-US" sz="2400" dirty="0" smtClean="0"/>
              <a:t>Ensuring that an internal policy is designed, instituted, and followed to foster professional growth and development of such project management positions.</a:t>
            </a:r>
          </a:p>
          <a:p>
            <a:pPr lvl="1" fontAlgn="auto">
              <a:spcAft>
                <a:spcPts val="0"/>
              </a:spcAft>
              <a:defRPr/>
            </a:pPr>
            <a:r>
              <a:rPr lang="en-US" sz="2400" dirty="0" smtClean="0"/>
              <a:t>Providing proper authority and accountability to project managers.</a:t>
            </a:r>
          </a:p>
          <a:p>
            <a:pPr lvl="1" fontAlgn="auto">
              <a:spcAft>
                <a:spcPts val="0"/>
              </a:spcAft>
              <a:defRPr/>
            </a:pPr>
            <a:r>
              <a:rPr lang="en-US" sz="2400" dirty="0" smtClean="0"/>
              <a:t>Providing necessary management support.</a:t>
            </a:r>
          </a:p>
          <a:p>
            <a:pPr lvl="1" fontAlgn="auto">
              <a:spcAft>
                <a:spcPts val="0"/>
              </a:spcAft>
              <a:defRPr/>
            </a:pPr>
            <a:r>
              <a:rPr lang="en-US" sz="2400" dirty="0" smtClean="0"/>
              <a:t>Ensuring that necessary resources are available for projects.</a:t>
            </a:r>
          </a:p>
        </p:txBody>
      </p:sp>
      <p:sp>
        <p:nvSpPr>
          <p:cNvPr id="81922" name="Text Placeholder 2"/>
          <p:cNvSpPr>
            <a:spLocks noGrp="1"/>
          </p:cNvSpPr>
          <p:nvPr>
            <p:ph type="body" sz="quarter" idx="13"/>
          </p:nvPr>
        </p:nvSpPr>
        <p:spPr>
          <a:xfrm>
            <a:off x="1316038" y="1071563"/>
            <a:ext cx="3925887" cy="339725"/>
          </a:xfrm>
        </p:spPr>
        <p:txBody>
          <a:bodyPr/>
          <a:lstStyle/>
          <a:p>
            <a:r>
              <a:rPr lang="en-US" smtClean="0"/>
              <a:t>PM selection</a:t>
            </a:r>
          </a:p>
        </p:txBody>
      </p:sp>
      <p:sp>
        <p:nvSpPr>
          <p:cNvPr id="8" name="Slide Number Placeholder 7"/>
          <p:cNvSpPr>
            <a:spLocks noGrp="1"/>
          </p:cNvSpPr>
          <p:nvPr>
            <p:ph type="sldNum" sz="quarter" idx="16"/>
          </p:nvPr>
        </p:nvSpPr>
        <p:spPr/>
        <p:txBody>
          <a:bodyPr/>
          <a:lstStyle/>
          <a:p>
            <a:pPr>
              <a:defRPr/>
            </a:pPr>
            <a:r>
              <a:rPr lang="en-US"/>
              <a:t>4-</a:t>
            </a:r>
            <a:fld id="{F9B17E7D-F5F4-48E6-A452-F1389AD7CCFC}"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82945" name="Content Placeholder 1"/>
          <p:cNvSpPr>
            <a:spLocks noGrp="1"/>
          </p:cNvSpPr>
          <p:nvPr>
            <p:ph idx="1"/>
          </p:nvPr>
        </p:nvSpPr>
        <p:spPr>
          <a:xfrm>
            <a:off x="784225" y="1489075"/>
            <a:ext cx="7902575" cy="4525963"/>
          </a:xfrm>
        </p:spPr>
        <p:txBody>
          <a:bodyPr/>
          <a:lstStyle/>
          <a:p>
            <a:r>
              <a:rPr lang="en-US" sz="2200" smtClean="0"/>
              <a:t>Personal</a:t>
            </a:r>
          </a:p>
          <a:p>
            <a:pPr lvl="1">
              <a:buFont typeface="Arial" charset="0"/>
              <a:buChar char="•"/>
            </a:pPr>
            <a:r>
              <a:rPr lang="en-US" sz="2200" smtClean="0"/>
              <a:t>Is honest and has integrity</a:t>
            </a:r>
          </a:p>
          <a:p>
            <a:pPr lvl="1">
              <a:buFont typeface="Arial" charset="0"/>
              <a:buChar char="•"/>
            </a:pPr>
            <a:r>
              <a:rPr lang="en-US" sz="2200" smtClean="0"/>
              <a:t>Assertive and confident</a:t>
            </a:r>
          </a:p>
          <a:p>
            <a:pPr lvl="1">
              <a:buFont typeface="Arial" charset="0"/>
              <a:buChar char="•"/>
            </a:pPr>
            <a:r>
              <a:rPr lang="en-US" sz="2200" smtClean="0"/>
              <a:t>Friendly and optimistic</a:t>
            </a:r>
          </a:p>
          <a:p>
            <a:pPr lvl="1">
              <a:buFont typeface="Arial" charset="0"/>
              <a:buChar char="•"/>
            </a:pPr>
            <a:r>
              <a:rPr lang="en-US" sz="2200" smtClean="0"/>
              <a:t>Enthusiastic and motivated</a:t>
            </a:r>
          </a:p>
          <a:p>
            <a:pPr lvl="1">
              <a:buFont typeface="Arial" charset="0"/>
              <a:buChar char="•"/>
            </a:pPr>
            <a:r>
              <a:rPr lang="en-US" sz="2200" smtClean="0"/>
              <a:t>Has a high energy level</a:t>
            </a:r>
          </a:p>
          <a:p>
            <a:pPr lvl="1">
              <a:buFont typeface="Arial" charset="0"/>
              <a:buChar char="•"/>
            </a:pPr>
            <a:r>
              <a:rPr lang="en-US" sz="2200" smtClean="0"/>
              <a:t>Has a sense of humor</a:t>
            </a:r>
          </a:p>
          <a:p>
            <a:r>
              <a:rPr lang="en-US" sz="2200" smtClean="0"/>
              <a:t>Professional</a:t>
            </a:r>
          </a:p>
          <a:p>
            <a:pPr lvl="1">
              <a:buFont typeface="Arial" charset="0"/>
              <a:buChar char="•"/>
            </a:pPr>
            <a:r>
              <a:rPr lang="en-US" sz="2200" smtClean="0"/>
              <a:t>Able to work under uncertainty</a:t>
            </a:r>
          </a:p>
          <a:p>
            <a:pPr lvl="1">
              <a:buFont typeface="Arial" charset="0"/>
              <a:buChar char="•"/>
            </a:pPr>
            <a:r>
              <a:rPr lang="en-US" sz="2200" smtClean="0"/>
              <a:t>Adaptable to situations</a:t>
            </a:r>
          </a:p>
          <a:p>
            <a:pPr lvl="1">
              <a:buFont typeface="Arial" charset="0"/>
              <a:buChar char="•"/>
            </a:pPr>
            <a:r>
              <a:rPr lang="en-US" sz="2200" smtClean="0"/>
              <a:t>Well organized</a:t>
            </a:r>
          </a:p>
          <a:p>
            <a:pPr lvl="1">
              <a:buFont typeface="Arial" charset="0"/>
              <a:buChar char="•"/>
            </a:pPr>
            <a:r>
              <a:rPr lang="en-US" sz="2200" smtClean="0"/>
              <a:t>Understands business issues</a:t>
            </a:r>
          </a:p>
        </p:txBody>
      </p:sp>
      <p:sp>
        <p:nvSpPr>
          <p:cNvPr id="82946" name="Text Placeholder 2"/>
          <p:cNvSpPr>
            <a:spLocks noGrp="1"/>
          </p:cNvSpPr>
          <p:nvPr>
            <p:ph type="body" sz="quarter" idx="13"/>
          </p:nvPr>
        </p:nvSpPr>
        <p:spPr>
          <a:xfrm>
            <a:off x="1316038" y="1071563"/>
            <a:ext cx="3925887" cy="339725"/>
          </a:xfrm>
        </p:spPr>
        <p:txBody>
          <a:bodyPr/>
          <a:lstStyle/>
          <a:p>
            <a:r>
              <a:rPr lang="en-US" smtClean="0"/>
              <a:t>PM characteristics</a:t>
            </a:r>
          </a:p>
        </p:txBody>
      </p:sp>
      <p:sp>
        <p:nvSpPr>
          <p:cNvPr id="8" name="Slide Number Placeholder 7"/>
          <p:cNvSpPr>
            <a:spLocks noGrp="1"/>
          </p:cNvSpPr>
          <p:nvPr>
            <p:ph type="sldNum" sz="quarter" idx="16"/>
          </p:nvPr>
        </p:nvSpPr>
        <p:spPr/>
        <p:txBody>
          <a:bodyPr/>
          <a:lstStyle/>
          <a:p>
            <a:pPr>
              <a:defRPr/>
            </a:pPr>
            <a:r>
              <a:rPr lang="en-US"/>
              <a:t>4-</a:t>
            </a:r>
            <a:fld id="{FC7247FC-E3EA-4A16-8729-7E0001327D43}"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83969" name="Content Placeholder 1"/>
          <p:cNvSpPr>
            <a:spLocks noGrp="1"/>
          </p:cNvSpPr>
          <p:nvPr>
            <p:ph idx="1"/>
          </p:nvPr>
        </p:nvSpPr>
        <p:spPr>
          <a:xfrm>
            <a:off x="604838" y="1489075"/>
            <a:ext cx="8081962" cy="4525963"/>
          </a:xfrm>
        </p:spPr>
        <p:txBody>
          <a:bodyPr/>
          <a:lstStyle/>
          <a:p>
            <a:r>
              <a:rPr lang="en-US" sz="2400" smtClean="0"/>
              <a:t>Relational</a:t>
            </a:r>
          </a:p>
          <a:p>
            <a:pPr lvl="1">
              <a:buFont typeface="Arial" charset="0"/>
              <a:buChar char="•"/>
            </a:pPr>
            <a:r>
              <a:rPr lang="en-US" sz="2400" smtClean="0"/>
              <a:t>Team player</a:t>
            </a:r>
          </a:p>
          <a:p>
            <a:pPr lvl="1">
              <a:buFont typeface="Arial" charset="0"/>
              <a:buChar char="•"/>
            </a:pPr>
            <a:r>
              <a:rPr lang="en-US" sz="2400" smtClean="0"/>
              <a:t>Good written and oral communication skills</a:t>
            </a:r>
          </a:p>
          <a:p>
            <a:pPr lvl="1">
              <a:buFont typeface="Arial" charset="0"/>
              <a:buChar char="•"/>
            </a:pPr>
            <a:r>
              <a:rPr lang="en-US" sz="2400" smtClean="0"/>
              <a:t>Able to listen actively</a:t>
            </a:r>
          </a:p>
          <a:p>
            <a:pPr lvl="1">
              <a:buFont typeface="Arial" charset="0"/>
              <a:buChar char="•"/>
            </a:pPr>
            <a:r>
              <a:rPr lang="en-US" sz="2400" smtClean="0"/>
              <a:t>Able to present outcomes effectively</a:t>
            </a:r>
          </a:p>
          <a:p>
            <a:pPr lvl="1">
              <a:buFont typeface="Arial" charset="0"/>
              <a:buChar char="•"/>
            </a:pPr>
            <a:r>
              <a:rPr lang="en-US" sz="2400" smtClean="0"/>
              <a:t>Able to work effectively in teams</a:t>
            </a:r>
          </a:p>
          <a:p>
            <a:pPr lvl="1">
              <a:buFont typeface="Arial" charset="0"/>
              <a:buChar char="•"/>
            </a:pPr>
            <a:r>
              <a:rPr lang="en-US" sz="2400" smtClean="0"/>
              <a:t>Able to be a facilitator</a:t>
            </a:r>
          </a:p>
          <a:p>
            <a:pPr lvl="1">
              <a:buFont typeface="Arial" charset="0"/>
              <a:buChar char="•"/>
            </a:pPr>
            <a:r>
              <a:rPr lang="en-US" sz="2400" smtClean="0"/>
              <a:t>Respected by others</a:t>
            </a:r>
          </a:p>
          <a:p>
            <a:pPr lvl="1">
              <a:buFont typeface="Arial" charset="0"/>
              <a:buChar char="•"/>
            </a:pPr>
            <a:r>
              <a:rPr lang="en-US" sz="2400" smtClean="0"/>
              <a:t>Patient and shows perseverance</a:t>
            </a:r>
          </a:p>
          <a:p>
            <a:pPr lvl="1">
              <a:buFont typeface="Arial" charset="0"/>
              <a:buChar char="•"/>
            </a:pPr>
            <a:r>
              <a:rPr lang="en-US" sz="2400" smtClean="0"/>
              <a:t>Able to motivate and bring out the best in others</a:t>
            </a:r>
          </a:p>
        </p:txBody>
      </p:sp>
      <p:sp>
        <p:nvSpPr>
          <p:cNvPr id="83970" name="Text Placeholder 2"/>
          <p:cNvSpPr>
            <a:spLocks noGrp="1"/>
          </p:cNvSpPr>
          <p:nvPr>
            <p:ph type="body" sz="quarter" idx="13"/>
          </p:nvPr>
        </p:nvSpPr>
        <p:spPr>
          <a:xfrm>
            <a:off x="1316038" y="1071563"/>
            <a:ext cx="3925887" cy="339725"/>
          </a:xfrm>
        </p:spPr>
        <p:txBody>
          <a:bodyPr/>
          <a:lstStyle/>
          <a:p>
            <a:r>
              <a:rPr lang="en-US" smtClean="0"/>
              <a:t>PM characteristics</a:t>
            </a:r>
          </a:p>
        </p:txBody>
      </p:sp>
      <p:sp>
        <p:nvSpPr>
          <p:cNvPr id="8" name="Slide Number Placeholder 7"/>
          <p:cNvSpPr>
            <a:spLocks noGrp="1"/>
          </p:cNvSpPr>
          <p:nvPr>
            <p:ph type="sldNum" sz="quarter" idx="16"/>
          </p:nvPr>
        </p:nvSpPr>
        <p:spPr/>
        <p:txBody>
          <a:bodyPr/>
          <a:lstStyle/>
          <a:p>
            <a:pPr>
              <a:defRPr/>
            </a:pPr>
            <a:r>
              <a:rPr lang="en-US"/>
              <a:t>4-</a:t>
            </a:r>
            <a:fld id="{96579B7A-4516-488E-BF29-72BCF8C0467D}"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84993" name="Content Placeholder 1"/>
          <p:cNvSpPr>
            <a:spLocks noGrp="1"/>
          </p:cNvSpPr>
          <p:nvPr>
            <p:ph idx="1"/>
          </p:nvPr>
        </p:nvSpPr>
        <p:spPr>
          <a:xfrm>
            <a:off x="685800" y="1600200"/>
            <a:ext cx="8001000" cy="4525963"/>
          </a:xfrm>
        </p:spPr>
        <p:txBody>
          <a:bodyPr/>
          <a:lstStyle/>
          <a:p>
            <a:r>
              <a:rPr lang="en-US" sz="2400" smtClean="0"/>
              <a:t>Satisfying end user and customer requirements </a:t>
            </a:r>
          </a:p>
          <a:p>
            <a:r>
              <a:rPr lang="en-US" sz="2400" smtClean="0"/>
              <a:t>Performing flawlessly</a:t>
            </a:r>
          </a:p>
          <a:p>
            <a:r>
              <a:rPr lang="en-US" sz="2400" smtClean="0"/>
              <a:t>Satisfying a myriad of technical performance criteria</a:t>
            </a:r>
          </a:p>
          <a:p>
            <a:r>
              <a:rPr lang="en-US" sz="2400" smtClean="0"/>
              <a:t>Being user friendly and cost effective</a:t>
            </a:r>
          </a:p>
          <a:p>
            <a:r>
              <a:rPr lang="en-US" sz="2400" smtClean="0"/>
              <a:t>Designing and implementing with quality</a:t>
            </a:r>
          </a:p>
          <a:p>
            <a:r>
              <a:rPr lang="en-US" sz="2400" smtClean="0"/>
              <a:t>Providing great value to an organization, its suppliers, and its customers</a:t>
            </a:r>
          </a:p>
          <a:p>
            <a:r>
              <a:rPr lang="en-US" sz="2400" smtClean="0"/>
              <a:t>Making sure that products are easily maintainable and services are easily accessible</a:t>
            </a:r>
          </a:p>
        </p:txBody>
      </p:sp>
      <p:sp>
        <p:nvSpPr>
          <p:cNvPr id="84994" name="Text Placeholder 2"/>
          <p:cNvSpPr>
            <a:spLocks noGrp="1"/>
          </p:cNvSpPr>
          <p:nvPr>
            <p:ph type="body" sz="quarter" idx="13"/>
          </p:nvPr>
        </p:nvSpPr>
        <p:spPr>
          <a:xfrm>
            <a:off x="1316038" y="1071563"/>
            <a:ext cx="3925887" cy="339725"/>
          </a:xfrm>
        </p:spPr>
        <p:txBody>
          <a:bodyPr/>
          <a:lstStyle/>
          <a:p>
            <a:r>
              <a:rPr lang="en-US" smtClean="0"/>
              <a:t>PM Skills</a:t>
            </a:r>
          </a:p>
        </p:txBody>
      </p:sp>
      <p:sp>
        <p:nvSpPr>
          <p:cNvPr id="8" name="Slide Number Placeholder 7"/>
          <p:cNvSpPr>
            <a:spLocks noGrp="1"/>
          </p:cNvSpPr>
          <p:nvPr>
            <p:ph type="sldNum" sz="quarter" idx="16"/>
          </p:nvPr>
        </p:nvSpPr>
        <p:spPr/>
        <p:txBody>
          <a:bodyPr/>
          <a:lstStyle/>
          <a:p>
            <a:pPr>
              <a:defRPr/>
            </a:pPr>
            <a:r>
              <a:rPr lang="en-US"/>
              <a:t>4-</a:t>
            </a:r>
            <a:fld id="{548680B4-3F05-411C-91E0-0F53086E5F16}"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53249" name="Content Placeholder 1"/>
          <p:cNvSpPr>
            <a:spLocks noGrp="1"/>
          </p:cNvSpPr>
          <p:nvPr>
            <p:ph idx="1"/>
          </p:nvPr>
        </p:nvSpPr>
        <p:spPr>
          <a:xfrm>
            <a:off x="685800" y="1600200"/>
            <a:ext cx="8001000" cy="4525963"/>
          </a:xfrm>
        </p:spPr>
        <p:txBody>
          <a:bodyPr/>
          <a:lstStyle/>
          <a:p>
            <a:r>
              <a:rPr lang="en-US" sz="2400" smtClean="0"/>
              <a:t>Select projects and set priorities</a:t>
            </a:r>
          </a:p>
          <a:p>
            <a:r>
              <a:rPr lang="en-US" sz="2400" smtClean="0"/>
              <a:t>Select a project manager and project team</a:t>
            </a:r>
          </a:p>
          <a:p>
            <a:r>
              <a:rPr lang="en-US" sz="2400" smtClean="0"/>
              <a:t>Write a project charter</a:t>
            </a:r>
          </a:p>
          <a:p>
            <a:r>
              <a:rPr lang="en-US" sz="2400" smtClean="0"/>
              <a:t>Gather requirements for a project</a:t>
            </a:r>
          </a:p>
          <a:p>
            <a:r>
              <a:rPr lang="en-US" sz="2400" smtClean="0"/>
              <a:t>Prepare and write a project scope</a:t>
            </a:r>
          </a:p>
          <a:p>
            <a:endParaRPr lang="en-US" sz="2400" smtClean="0"/>
          </a:p>
          <a:p>
            <a:endParaRPr lang="en-US" sz="2400" smtClean="0"/>
          </a:p>
        </p:txBody>
      </p:sp>
      <p:sp>
        <p:nvSpPr>
          <p:cNvPr id="53250" name="Text Placeholder 2"/>
          <p:cNvSpPr>
            <a:spLocks noGrp="1"/>
          </p:cNvSpPr>
          <p:nvPr>
            <p:ph type="body" sz="quarter" idx="13"/>
          </p:nvPr>
        </p:nvSpPr>
        <p:spPr>
          <a:xfrm>
            <a:off x="1316038" y="1071563"/>
            <a:ext cx="3925887" cy="339725"/>
          </a:xfrm>
        </p:spPr>
        <p:txBody>
          <a:bodyPr/>
          <a:lstStyle/>
          <a:p>
            <a:r>
              <a:rPr lang="en-US" smtClean="0"/>
              <a:t>Learning objectives</a:t>
            </a:r>
          </a:p>
        </p:txBody>
      </p:sp>
      <p:sp>
        <p:nvSpPr>
          <p:cNvPr id="9" name="Slide Number Placeholder 5"/>
          <p:cNvSpPr>
            <a:spLocks noGrp="1"/>
          </p:cNvSpPr>
          <p:nvPr>
            <p:ph type="sldNum" sz="quarter" idx="16"/>
          </p:nvPr>
        </p:nvSpPr>
        <p:spPr/>
        <p:txBody>
          <a:bodyPr/>
          <a:lstStyle/>
          <a:p>
            <a:pPr>
              <a:defRPr/>
            </a:pPr>
            <a:fld id="{7569BA7F-9D69-40EE-9B6B-CDB367BCA371}"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86017" name="Content Placeholder 1"/>
          <p:cNvSpPr>
            <a:spLocks noGrp="1"/>
          </p:cNvSpPr>
          <p:nvPr>
            <p:ph idx="1"/>
          </p:nvPr>
        </p:nvSpPr>
        <p:spPr>
          <a:xfrm>
            <a:off x="571500" y="1477963"/>
            <a:ext cx="8115300" cy="4664075"/>
          </a:xfrm>
        </p:spPr>
        <p:txBody>
          <a:bodyPr/>
          <a:lstStyle/>
          <a:p>
            <a:r>
              <a:rPr lang="en-US" sz="2400" smtClean="0"/>
              <a:t>Ability to plan project activities effectively</a:t>
            </a:r>
          </a:p>
          <a:p>
            <a:r>
              <a:rPr lang="en-US" sz="2400" smtClean="0"/>
              <a:t>Ability to schedule meetings, take copious notes, distribute meeting notes, and communicate effectively in meetings</a:t>
            </a:r>
          </a:p>
          <a:p>
            <a:r>
              <a:rPr lang="en-US" sz="2400" smtClean="0"/>
              <a:t>Good people skills</a:t>
            </a:r>
          </a:p>
          <a:p>
            <a:r>
              <a:rPr lang="en-US" sz="2400" smtClean="0"/>
              <a:t>Knows how to solve disputes</a:t>
            </a:r>
          </a:p>
          <a:p>
            <a:r>
              <a:rPr lang="en-US" sz="2400" smtClean="0"/>
              <a:t>Knows how to deal with people from varied cultural and technology backgrounds</a:t>
            </a:r>
          </a:p>
          <a:p>
            <a:r>
              <a:rPr lang="en-US" sz="2400" smtClean="0"/>
              <a:t>Knows how to motivate team members to achieve milestones</a:t>
            </a:r>
          </a:p>
          <a:p>
            <a:r>
              <a:rPr lang="en-US" sz="2400" smtClean="0"/>
              <a:t>Ability to manage scope and ensure that the project scope does not grow beyond negotiated requirements</a:t>
            </a:r>
          </a:p>
          <a:p>
            <a:r>
              <a:rPr lang="en-US" sz="2400" smtClean="0"/>
              <a:t>Great attitude and enthusiasm</a:t>
            </a:r>
          </a:p>
        </p:txBody>
      </p:sp>
      <p:sp>
        <p:nvSpPr>
          <p:cNvPr id="86018" name="Text Placeholder 2"/>
          <p:cNvSpPr>
            <a:spLocks noGrp="1"/>
          </p:cNvSpPr>
          <p:nvPr>
            <p:ph type="body" sz="quarter" idx="13"/>
          </p:nvPr>
        </p:nvSpPr>
        <p:spPr>
          <a:xfrm>
            <a:off x="1316038" y="1071563"/>
            <a:ext cx="3925887" cy="339725"/>
          </a:xfrm>
        </p:spPr>
        <p:txBody>
          <a:bodyPr/>
          <a:lstStyle/>
          <a:p>
            <a:r>
              <a:rPr lang="en-US" smtClean="0"/>
              <a:t>PM qualifications</a:t>
            </a:r>
          </a:p>
        </p:txBody>
      </p:sp>
      <p:sp>
        <p:nvSpPr>
          <p:cNvPr id="8" name="Slide Number Placeholder 7"/>
          <p:cNvSpPr>
            <a:spLocks noGrp="1"/>
          </p:cNvSpPr>
          <p:nvPr>
            <p:ph type="sldNum" sz="quarter" idx="16"/>
          </p:nvPr>
        </p:nvSpPr>
        <p:spPr/>
        <p:txBody>
          <a:bodyPr/>
          <a:lstStyle/>
          <a:p>
            <a:pPr>
              <a:defRPr/>
            </a:pPr>
            <a:r>
              <a:rPr lang="en-US"/>
              <a:t>4-</a:t>
            </a:r>
            <a:fld id="{EDE569D1-7622-4E9B-A7B2-14CA20A97858}"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87041" name="Content Placeholder 1"/>
          <p:cNvSpPr>
            <a:spLocks noGrp="1"/>
          </p:cNvSpPr>
          <p:nvPr>
            <p:ph idx="1"/>
          </p:nvPr>
        </p:nvSpPr>
        <p:spPr>
          <a:xfrm>
            <a:off x="571500" y="1600200"/>
            <a:ext cx="8115300" cy="4664075"/>
          </a:xfrm>
        </p:spPr>
        <p:txBody>
          <a:bodyPr/>
          <a:lstStyle/>
          <a:p>
            <a:r>
              <a:rPr lang="en-US" sz="2400" smtClean="0"/>
              <a:t>Ability to manage change and exceptions in projects effectively</a:t>
            </a:r>
          </a:p>
          <a:p>
            <a:r>
              <a:rPr lang="en-US" sz="2400" smtClean="0"/>
              <a:t>Ability to build teams</a:t>
            </a:r>
          </a:p>
          <a:p>
            <a:r>
              <a:rPr lang="en-US" sz="2400" smtClean="0"/>
              <a:t>Ability to maintain stakeholder satisfaction, especially customer satisfaction</a:t>
            </a:r>
          </a:p>
          <a:p>
            <a:r>
              <a:rPr lang="en-US" sz="2400" smtClean="0"/>
              <a:t>Ability to monitor and control all the six factors of success</a:t>
            </a:r>
          </a:p>
          <a:p>
            <a:r>
              <a:rPr lang="en-US" sz="2400" smtClean="0"/>
              <a:t>Very familiar with financial and budgeting processes</a:t>
            </a:r>
          </a:p>
          <a:p>
            <a:r>
              <a:rPr lang="en-US" sz="2400" smtClean="0"/>
              <a:t>Manages time well</a:t>
            </a:r>
          </a:p>
          <a:p>
            <a:r>
              <a:rPr lang="en-US" sz="2400" smtClean="0"/>
              <a:t>Trained in project management principles</a:t>
            </a:r>
          </a:p>
        </p:txBody>
      </p:sp>
      <p:sp>
        <p:nvSpPr>
          <p:cNvPr id="87042" name="Text Placeholder 2"/>
          <p:cNvSpPr>
            <a:spLocks noGrp="1"/>
          </p:cNvSpPr>
          <p:nvPr>
            <p:ph type="body" sz="quarter" idx="13"/>
          </p:nvPr>
        </p:nvSpPr>
        <p:spPr>
          <a:xfrm>
            <a:off x="1316038" y="1071563"/>
            <a:ext cx="3925887" cy="339725"/>
          </a:xfrm>
        </p:spPr>
        <p:txBody>
          <a:bodyPr/>
          <a:lstStyle/>
          <a:p>
            <a:r>
              <a:rPr lang="en-US" smtClean="0"/>
              <a:t>PM qualifications</a:t>
            </a:r>
          </a:p>
        </p:txBody>
      </p:sp>
      <p:sp>
        <p:nvSpPr>
          <p:cNvPr id="8" name="Slide Number Placeholder 7"/>
          <p:cNvSpPr>
            <a:spLocks noGrp="1"/>
          </p:cNvSpPr>
          <p:nvPr>
            <p:ph type="sldNum" sz="quarter" idx="16"/>
          </p:nvPr>
        </p:nvSpPr>
        <p:spPr/>
        <p:txBody>
          <a:bodyPr/>
          <a:lstStyle/>
          <a:p>
            <a:pPr>
              <a:defRPr/>
            </a:pPr>
            <a:r>
              <a:rPr lang="en-US"/>
              <a:t>4-</a:t>
            </a:r>
            <a:fld id="{44DC39BB-EDDD-454C-B07D-546698519C39}"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88065" name="Content Placeholder 1"/>
          <p:cNvSpPr>
            <a:spLocks noGrp="1"/>
          </p:cNvSpPr>
          <p:nvPr>
            <p:ph idx="1"/>
          </p:nvPr>
        </p:nvSpPr>
        <p:spPr>
          <a:xfrm>
            <a:off x="407988" y="1519238"/>
            <a:ext cx="8393112" cy="4525962"/>
          </a:xfrm>
        </p:spPr>
        <p:txBody>
          <a:bodyPr/>
          <a:lstStyle/>
          <a:p>
            <a:r>
              <a:rPr lang="en-US" sz="2400" smtClean="0"/>
              <a:t>The size of a project team depends upon the size, the complexity, and the duration of a project.  </a:t>
            </a:r>
          </a:p>
          <a:p>
            <a:r>
              <a:rPr lang="en-US" sz="2400" smtClean="0"/>
              <a:t>The scope of a project will determine the composition of the team. </a:t>
            </a:r>
          </a:p>
          <a:p>
            <a:r>
              <a:rPr lang="en-US" sz="2400" smtClean="0"/>
              <a:t>Technology employed in projects also determines the project team member selection. </a:t>
            </a:r>
          </a:p>
          <a:p>
            <a:r>
              <a:rPr lang="en-US" sz="2400" smtClean="0"/>
              <a:t>High visibility projects with big budgets may involve project managers with many dedicated team members from various functions. </a:t>
            </a:r>
          </a:p>
        </p:txBody>
      </p:sp>
      <p:sp>
        <p:nvSpPr>
          <p:cNvPr id="88066" name="Text Placeholder 2"/>
          <p:cNvSpPr>
            <a:spLocks noGrp="1"/>
          </p:cNvSpPr>
          <p:nvPr>
            <p:ph type="body" sz="quarter" idx="13"/>
          </p:nvPr>
        </p:nvSpPr>
        <p:spPr>
          <a:xfrm>
            <a:off x="1316038" y="1071563"/>
            <a:ext cx="3925887" cy="339725"/>
          </a:xfrm>
        </p:spPr>
        <p:txBody>
          <a:bodyPr/>
          <a:lstStyle/>
          <a:p>
            <a:r>
              <a:rPr lang="en-US" smtClean="0"/>
              <a:t>Project Team</a:t>
            </a:r>
          </a:p>
        </p:txBody>
      </p:sp>
      <p:sp>
        <p:nvSpPr>
          <p:cNvPr id="8" name="Slide Number Placeholder 7"/>
          <p:cNvSpPr>
            <a:spLocks noGrp="1"/>
          </p:cNvSpPr>
          <p:nvPr>
            <p:ph type="sldNum" sz="quarter" idx="16"/>
          </p:nvPr>
        </p:nvSpPr>
        <p:spPr/>
        <p:txBody>
          <a:bodyPr/>
          <a:lstStyle/>
          <a:p>
            <a:pPr>
              <a:defRPr/>
            </a:pPr>
            <a:r>
              <a:rPr lang="en-US"/>
              <a:t>4-</a:t>
            </a:r>
            <a:fld id="{D1A35DF7-12D5-45A4-AA44-70FE788DE836}"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89089" name="Content Placeholder 1"/>
          <p:cNvSpPr>
            <a:spLocks noGrp="1"/>
          </p:cNvSpPr>
          <p:nvPr>
            <p:ph idx="1"/>
          </p:nvPr>
        </p:nvSpPr>
        <p:spPr>
          <a:xfrm>
            <a:off x="407988" y="1519238"/>
            <a:ext cx="8393112" cy="4525962"/>
          </a:xfrm>
        </p:spPr>
        <p:txBody>
          <a:bodyPr/>
          <a:lstStyle/>
          <a:p>
            <a:r>
              <a:rPr lang="en-US" sz="2400" smtClean="0"/>
              <a:t>These big projects have to be equipped with team members with technical, functional, administrative, business, and financial skills.</a:t>
            </a:r>
          </a:p>
          <a:p>
            <a:pPr lvl="1">
              <a:buFont typeface="Arial" charset="0"/>
              <a:buChar char="•"/>
            </a:pPr>
            <a:r>
              <a:rPr lang="en-US" sz="2400" smtClean="0"/>
              <a:t>Functional skills include knowledge in various functions inside the organization as well as processes, practices, and procedures. </a:t>
            </a:r>
          </a:p>
          <a:p>
            <a:pPr lvl="1">
              <a:buFont typeface="Arial" charset="0"/>
              <a:buChar char="•"/>
            </a:pPr>
            <a:r>
              <a:rPr lang="en-US" sz="2400" smtClean="0"/>
              <a:t>Business skills may include contract management, marketing skills, financial, cost accounting, and other skills that are needed to run the business portion of a project.</a:t>
            </a:r>
          </a:p>
          <a:p>
            <a:endParaRPr lang="en-US" sz="2400" smtClean="0"/>
          </a:p>
        </p:txBody>
      </p:sp>
      <p:sp>
        <p:nvSpPr>
          <p:cNvPr id="89090" name="Text Placeholder 2"/>
          <p:cNvSpPr>
            <a:spLocks noGrp="1"/>
          </p:cNvSpPr>
          <p:nvPr>
            <p:ph type="body" sz="quarter" idx="13"/>
          </p:nvPr>
        </p:nvSpPr>
        <p:spPr>
          <a:xfrm>
            <a:off x="1316038" y="1071563"/>
            <a:ext cx="3925887" cy="339725"/>
          </a:xfrm>
        </p:spPr>
        <p:txBody>
          <a:bodyPr/>
          <a:lstStyle/>
          <a:p>
            <a:r>
              <a:rPr lang="en-US" smtClean="0"/>
              <a:t>Project Team</a:t>
            </a:r>
          </a:p>
        </p:txBody>
      </p:sp>
      <p:sp>
        <p:nvSpPr>
          <p:cNvPr id="8" name="Slide Number Placeholder 7"/>
          <p:cNvSpPr>
            <a:spLocks noGrp="1"/>
          </p:cNvSpPr>
          <p:nvPr>
            <p:ph type="sldNum" sz="quarter" idx="16"/>
          </p:nvPr>
        </p:nvSpPr>
        <p:spPr/>
        <p:txBody>
          <a:bodyPr/>
          <a:lstStyle/>
          <a:p>
            <a:pPr>
              <a:defRPr/>
            </a:pPr>
            <a:r>
              <a:rPr lang="en-US"/>
              <a:t>4-</a:t>
            </a:r>
            <a:fld id="{C0F1E9D8-8A02-4980-9414-AE063EA1E0AC}"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90113" name="Content Placeholder 1"/>
          <p:cNvSpPr>
            <a:spLocks noGrp="1"/>
          </p:cNvSpPr>
          <p:nvPr>
            <p:ph idx="1"/>
          </p:nvPr>
        </p:nvSpPr>
        <p:spPr>
          <a:xfrm>
            <a:off x="441325" y="1600200"/>
            <a:ext cx="8245475" cy="4525963"/>
          </a:xfrm>
        </p:spPr>
        <p:txBody>
          <a:bodyPr/>
          <a:lstStyle/>
          <a:p>
            <a:r>
              <a:rPr lang="en-US" sz="2400" smtClean="0"/>
              <a:t>Stakeholder characteristics</a:t>
            </a:r>
          </a:p>
          <a:p>
            <a:r>
              <a:rPr lang="en-US" sz="2400" smtClean="0"/>
              <a:t>The positions that may be taken by the stakeholders that includes whether they are for or against the project</a:t>
            </a:r>
          </a:p>
          <a:p>
            <a:r>
              <a:rPr lang="en-US" sz="2400" smtClean="0"/>
              <a:t>Level of interest of the stakeholders in the specific project</a:t>
            </a:r>
          </a:p>
          <a:p>
            <a:r>
              <a:rPr lang="en-US" sz="2400" smtClean="0"/>
              <a:t>Level of influence of the stakeholders in the organization</a:t>
            </a:r>
          </a:p>
          <a:p>
            <a:r>
              <a:rPr lang="en-US" sz="2400" smtClean="0"/>
              <a:t>Association of the stakeholders with the members of upper management</a:t>
            </a:r>
          </a:p>
          <a:p>
            <a:r>
              <a:rPr lang="en-US" sz="2400" smtClean="0"/>
              <a:t>Potential alliances of stakeholders with other stakeholders</a:t>
            </a:r>
          </a:p>
        </p:txBody>
      </p:sp>
      <p:sp>
        <p:nvSpPr>
          <p:cNvPr id="90114" name="Text Placeholder 2"/>
          <p:cNvSpPr>
            <a:spLocks noGrp="1"/>
          </p:cNvSpPr>
          <p:nvPr>
            <p:ph type="body" sz="quarter" idx="13"/>
          </p:nvPr>
        </p:nvSpPr>
        <p:spPr>
          <a:xfrm>
            <a:off x="1316038" y="1071563"/>
            <a:ext cx="3925887" cy="339725"/>
          </a:xfrm>
        </p:spPr>
        <p:txBody>
          <a:bodyPr/>
          <a:lstStyle/>
          <a:p>
            <a:r>
              <a:rPr lang="en-US" smtClean="0"/>
              <a:t>Stakeholder analysis</a:t>
            </a:r>
          </a:p>
        </p:txBody>
      </p:sp>
      <p:sp>
        <p:nvSpPr>
          <p:cNvPr id="8" name="Slide Number Placeholder 7"/>
          <p:cNvSpPr>
            <a:spLocks noGrp="1"/>
          </p:cNvSpPr>
          <p:nvPr>
            <p:ph type="sldNum" sz="quarter" idx="16"/>
          </p:nvPr>
        </p:nvSpPr>
        <p:spPr/>
        <p:txBody>
          <a:bodyPr/>
          <a:lstStyle/>
          <a:p>
            <a:pPr>
              <a:defRPr/>
            </a:pPr>
            <a:r>
              <a:rPr lang="en-US"/>
              <a:t>4-</a:t>
            </a:r>
            <a:fld id="{7E145E4E-4320-4C36-BF90-32070E5A3B54}" type="slidenum">
              <a:rPr lang="en-US"/>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91137" name="Content Placeholder 1"/>
          <p:cNvSpPr>
            <a:spLocks noGrp="1"/>
          </p:cNvSpPr>
          <p:nvPr>
            <p:ph idx="1"/>
          </p:nvPr>
        </p:nvSpPr>
        <p:spPr>
          <a:xfrm>
            <a:off x="441325" y="1600200"/>
            <a:ext cx="8245475" cy="4525963"/>
          </a:xfrm>
        </p:spPr>
        <p:txBody>
          <a:bodyPr/>
          <a:lstStyle/>
          <a:p>
            <a:r>
              <a:rPr lang="en-US" sz="2400" smtClean="0"/>
              <a:t>Possible support by stakeholders for any changes in the project</a:t>
            </a:r>
          </a:p>
          <a:p>
            <a:r>
              <a:rPr lang="en-US" sz="2400" smtClean="0"/>
              <a:t>Ability to affect the project policies through power and/or leadership</a:t>
            </a:r>
          </a:p>
          <a:p>
            <a:r>
              <a:rPr lang="en-US" sz="2400" smtClean="0"/>
              <a:t>Ability to help the project team eliminate potential obstacles</a:t>
            </a:r>
          </a:p>
          <a:p>
            <a:r>
              <a:rPr lang="en-US" sz="2400" smtClean="0"/>
              <a:t>Ability to help mitigate the project risks</a:t>
            </a:r>
          </a:p>
        </p:txBody>
      </p:sp>
      <p:sp>
        <p:nvSpPr>
          <p:cNvPr id="91138" name="Text Placeholder 2"/>
          <p:cNvSpPr>
            <a:spLocks noGrp="1"/>
          </p:cNvSpPr>
          <p:nvPr>
            <p:ph type="body" sz="quarter" idx="13"/>
          </p:nvPr>
        </p:nvSpPr>
        <p:spPr>
          <a:xfrm>
            <a:off x="1316038" y="1071563"/>
            <a:ext cx="3925887" cy="339725"/>
          </a:xfrm>
        </p:spPr>
        <p:txBody>
          <a:bodyPr/>
          <a:lstStyle/>
          <a:p>
            <a:r>
              <a:rPr lang="en-US" smtClean="0"/>
              <a:t>Stakeholder analysis</a:t>
            </a:r>
          </a:p>
        </p:txBody>
      </p:sp>
      <p:sp>
        <p:nvSpPr>
          <p:cNvPr id="8" name="Slide Number Placeholder 7"/>
          <p:cNvSpPr>
            <a:spLocks noGrp="1"/>
          </p:cNvSpPr>
          <p:nvPr>
            <p:ph type="sldNum" sz="quarter" idx="16"/>
          </p:nvPr>
        </p:nvSpPr>
        <p:spPr/>
        <p:txBody>
          <a:bodyPr/>
          <a:lstStyle/>
          <a:p>
            <a:pPr>
              <a:defRPr/>
            </a:pPr>
            <a:r>
              <a:rPr lang="en-US"/>
              <a:t>4-</a:t>
            </a:r>
            <a:fld id="{0350FD81-172E-4FFC-A67B-75DC1987C590}"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92161" name="Text Placeholder 2"/>
          <p:cNvSpPr>
            <a:spLocks noGrp="1"/>
          </p:cNvSpPr>
          <p:nvPr>
            <p:ph type="body" sz="quarter" idx="13"/>
          </p:nvPr>
        </p:nvSpPr>
        <p:spPr>
          <a:xfrm>
            <a:off x="1316038" y="1071563"/>
            <a:ext cx="3925887" cy="339725"/>
          </a:xfrm>
        </p:spPr>
        <p:txBody>
          <a:bodyPr/>
          <a:lstStyle/>
          <a:p>
            <a:r>
              <a:rPr lang="en-US" smtClean="0"/>
              <a:t>Stakeholder register</a:t>
            </a:r>
          </a:p>
        </p:txBody>
      </p:sp>
      <p:sp>
        <p:nvSpPr>
          <p:cNvPr id="8" name="Slide Number Placeholder 7"/>
          <p:cNvSpPr>
            <a:spLocks noGrp="1"/>
          </p:cNvSpPr>
          <p:nvPr>
            <p:ph type="sldNum" sz="quarter" idx="16"/>
          </p:nvPr>
        </p:nvSpPr>
        <p:spPr/>
        <p:txBody>
          <a:bodyPr/>
          <a:lstStyle/>
          <a:p>
            <a:pPr>
              <a:defRPr/>
            </a:pPr>
            <a:r>
              <a:rPr lang="en-US"/>
              <a:t>4-</a:t>
            </a:r>
            <a:fld id="{AE80DAC7-9B08-45F1-9C72-6A2C26EBC1F2}" type="slidenum">
              <a:rPr lang="en-US"/>
              <a:pPr>
                <a:defRPr/>
              </a:pPr>
              <a:t>26</a:t>
            </a:fld>
            <a:endParaRPr lang="en-US"/>
          </a:p>
        </p:txBody>
      </p:sp>
      <p:graphicFrame>
        <p:nvGraphicFramePr>
          <p:cNvPr id="5" name="Table 4"/>
          <p:cNvGraphicFramePr>
            <a:graphicFrameLocks noGrp="1"/>
          </p:cNvGraphicFramePr>
          <p:nvPr/>
        </p:nvGraphicFramePr>
        <p:xfrm>
          <a:off x="228600" y="1501775"/>
          <a:ext cx="8392886" cy="4228793"/>
        </p:xfrm>
        <a:graphic>
          <a:graphicData uri="http://schemas.openxmlformats.org/drawingml/2006/table">
            <a:tbl>
              <a:tblPr firstRow="1" firstCol="1" bandRow="1" bandCol="1">
                <a:tableStyleId>{5C22544A-7EE6-4342-B048-85BDC9FD1C3A}</a:tableStyleId>
              </a:tblPr>
              <a:tblGrid>
                <a:gridCol w="731938"/>
                <a:gridCol w="1707855"/>
                <a:gridCol w="3786998"/>
                <a:gridCol w="1121066"/>
                <a:gridCol w="1045029"/>
              </a:tblGrid>
              <a:tr h="875993">
                <a:tc>
                  <a:txBody>
                    <a:bodyPr/>
                    <a:lstStyle/>
                    <a:p>
                      <a:pPr marL="0" marR="0" algn="ctr">
                        <a:spcBef>
                          <a:spcPts val="0"/>
                        </a:spcBef>
                        <a:spcAft>
                          <a:spcPts val="0"/>
                        </a:spcAft>
                      </a:pPr>
                      <a:r>
                        <a:rPr lang="en-US" sz="2000" dirty="0" smtClean="0">
                          <a:effectLst/>
                        </a:rPr>
                        <a:t>ID</a:t>
                      </a:r>
                      <a:endParaRPr lang="en-US" sz="2000" dirty="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Stakeholder</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dirty="0">
                          <a:effectLst/>
                        </a:rPr>
                        <a:t>Roles and Expectations</a:t>
                      </a:r>
                      <a:endParaRPr lang="en-US" sz="2000" dirty="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Influence level</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dirty="0">
                          <a:effectLst/>
                        </a:rPr>
                        <a:t>Level of </a:t>
                      </a:r>
                      <a:r>
                        <a:rPr lang="en-US" sz="2000" dirty="0" smtClean="0">
                          <a:effectLst/>
                        </a:rPr>
                        <a:t>Interest</a:t>
                      </a:r>
                      <a:endParaRPr lang="en-US" sz="2000" dirty="0">
                        <a:effectLst/>
                        <a:latin typeface="Times New Roman"/>
                        <a:ea typeface="Times New Roman"/>
                        <a:cs typeface="Times New Roman"/>
                      </a:endParaRPr>
                    </a:p>
                  </a:txBody>
                  <a:tcPr marL="54750" marR="54750" marT="0" marB="0"/>
                </a:tc>
              </a:tr>
              <a:tr h="437996">
                <a:tc>
                  <a:txBody>
                    <a:bodyPr/>
                    <a:lstStyle/>
                    <a:p>
                      <a:pPr marL="0" marR="0" algn="ctr">
                        <a:spcBef>
                          <a:spcPts val="0"/>
                        </a:spcBef>
                        <a:spcAft>
                          <a:spcPts val="0"/>
                        </a:spcAft>
                      </a:pPr>
                      <a:r>
                        <a:rPr lang="en-US" sz="2000">
                          <a:effectLst/>
                        </a:rPr>
                        <a:t>A</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Project Sponsor or Project Champion</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CIO; Looks for value, profits, and ROI in projects; Expects that the project is beneficial to the firm</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High</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High</a:t>
                      </a:r>
                      <a:endParaRPr lang="en-US" sz="2000">
                        <a:effectLst/>
                        <a:latin typeface="Times New Roman"/>
                        <a:ea typeface="Times New Roman"/>
                        <a:cs typeface="Times New Roman"/>
                      </a:endParaRPr>
                    </a:p>
                  </a:txBody>
                  <a:tcPr marL="54750" marR="54750" marT="0" marB="0"/>
                </a:tc>
              </a:tr>
              <a:tr h="437996">
                <a:tc>
                  <a:txBody>
                    <a:bodyPr/>
                    <a:lstStyle/>
                    <a:p>
                      <a:pPr marL="0" marR="0" algn="ctr">
                        <a:spcBef>
                          <a:spcPts val="0"/>
                        </a:spcBef>
                        <a:spcAft>
                          <a:spcPts val="0"/>
                        </a:spcAft>
                      </a:pPr>
                      <a:r>
                        <a:rPr lang="en-US" sz="2000">
                          <a:effectLst/>
                        </a:rPr>
                        <a:t>B</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CFO </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Looks for IRR payback and overall profits of the organization; Expects to meet the scope, budget, and schedule </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High</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Neutral</a:t>
                      </a:r>
                      <a:endParaRPr lang="en-US" sz="2000">
                        <a:effectLst/>
                        <a:latin typeface="Times New Roman"/>
                        <a:ea typeface="Times New Roman"/>
                        <a:cs typeface="Times New Roman"/>
                      </a:endParaRPr>
                    </a:p>
                  </a:txBody>
                  <a:tcPr marL="54750" marR="54750" marT="0" marB="0"/>
                </a:tc>
              </a:tr>
              <a:tr h="437996">
                <a:tc>
                  <a:txBody>
                    <a:bodyPr/>
                    <a:lstStyle/>
                    <a:p>
                      <a:pPr marL="0" marR="0" algn="ctr">
                        <a:spcBef>
                          <a:spcPts val="0"/>
                        </a:spcBef>
                        <a:spcAft>
                          <a:spcPts val="0"/>
                        </a:spcAft>
                      </a:pPr>
                      <a:r>
                        <a:rPr lang="en-US" sz="2000">
                          <a:effectLst/>
                        </a:rPr>
                        <a:t>C</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Functional Manager 1</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Looks for the most popular projects to allocate resources to; Expects to use resources efficiently</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High</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dirty="0">
                          <a:effectLst/>
                        </a:rPr>
                        <a:t>Neutral</a:t>
                      </a:r>
                      <a:endParaRPr lang="en-US" sz="2000" dirty="0">
                        <a:effectLst/>
                        <a:latin typeface="Times New Roman"/>
                        <a:ea typeface="Times New Roman"/>
                        <a:cs typeface="Times New Roman"/>
                      </a:endParaRPr>
                    </a:p>
                  </a:txBody>
                  <a:tcPr marL="54750" marR="54750" marT="0" marB="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93185" name="Text Placeholder 2"/>
          <p:cNvSpPr>
            <a:spLocks noGrp="1"/>
          </p:cNvSpPr>
          <p:nvPr>
            <p:ph type="body" sz="quarter" idx="13"/>
          </p:nvPr>
        </p:nvSpPr>
        <p:spPr>
          <a:xfrm>
            <a:off x="1316038" y="1071563"/>
            <a:ext cx="3925887" cy="339725"/>
          </a:xfrm>
        </p:spPr>
        <p:txBody>
          <a:bodyPr/>
          <a:lstStyle/>
          <a:p>
            <a:r>
              <a:rPr lang="en-US" smtClean="0"/>
              <a:t>Stakeholder register</a:t>
            </a:r>
          </a:p>
        </p:txBody>
      </p:sp>
      <p:sp>
        <p:nvSpPr>
          <p:cNvPr id="8" name="Slide Number Placeholder 7"/>
          <p:cNvSpPr>
            <a:spLocks noGrp="1"/>
          </p:cNvSpPr>
          <p:nvPr>
            <p:ph type="sldNum" sz="quarter" idx="16"/>
          </p:nvPr>
        </p:nvSpPr>
        <p:spPr/>
        <p:txBody>
          <a:bodyPr/>
          <a:lstStyle/>
          <a:p>
            <a:pPr>
              <a:defRPr/>
            </a:pPr>
            <a:r>
              <a:rPr lang="en-US"/>
              <a:t>4-</a:t>
            </a:r>
            <a:fld id="{BCBDBD14-A6CE-44E4-9966-E8D9BCE3A597}" type="slidenum">
              <a:rPr lang="en-US"/>
              <a:pPr>
                <a:defRPr/>
              </a:pPr>
              <a:t>27</a:t>
            </a:fld>
            <a:endParaRPr lang="en-US"/>
          </a:p>
        </p:txBody>
      </p:sp>
      <p:graphicFrame>
        <p:nvGraphicFramePr>
          <p:cNvPr id="5" name="Table 4"/>
          <p:cNvGraphicFramePr>
            <a:graphicFrameLocks noGrp="1"/>
          </p:cNvGraphicFramePr>
          <p:nvPr/>
        </p:nvGraphicFramePr>
        <p:xfrm>
          <a:off x="457200" y="1501775"/>
          <a:ext cx="8164284" cy="4533593"/>
        </p:xfrm>
        <a:graphic>
          <a:graphicData uri="http://schemas.openxmlformats.org/drawingml/2006/table">
            <a:tbl>
              <a:tblPr firstRow="1" firstCol="1" bandRow="1" bandCol="1">
                <a:tableStyleId>{5C22544A-7EE6-4342-B048-85BDC9FD1C3A}</a:tableStyleId>
              </a:tblPr>
              <a:tblGrid>
                <a:gridCol w="712002"/>
                <a:gridCol w="1661337"/>
                <a:gridCol w="3706738"/>
                <a:gridCol w="1105468"/>
                <a:gridCol w="978739"/>
              </a:tblGrid>
              <a:tr h="875993">
                <a:tc>
                  <a:txBody>
                    <a:bodyPr/>
                    <a:lstStyle/>
                    <a:p>
                      <a:pPr marL="0" marR="0" algn="ctr">
                        <a:spcBef>
                          <a:spcPts val="0"/>
                        </a:spcBef>
                        <a:spcAft>
                          <a:spcPts val="0"/>
                        </a:spcAft>
                      </a:pPr>
                      <a:r>
                        <a:rPr lang="en-US" sz="2000" dirty="0" smtClean="0">
                          <a:effectLst/>
                        </a:rPr>
                        <a:t>ID</a:t>
                      </a:r>
                      <a:endParaRPr lang="en-US" sz="2000" dirty="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Stakeholder</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dirty="0">
                          <a:effectLst/>
                        </a:rPr>
                        <a:t>Roles and Expectations</a:t>
                      </a:r>
                      <a:endParaRPr lang="en-US" sz="2000" dirty="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Influence level</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dirty="0">
                          <a:effectLst/>
                        </a:rPr>
                        <a:t>Level of </a:t>
                      </a:r>
                      <a:r>
                        <a:rPr lang="en-US" sz="2000" dirty="0" smtClean="0">
                          <a:effectLst/>
                        </a:rPr>
                        <a:t>Interest</a:t>
                      </a:r>
                      <a:endParaRPr lang="en-US" sz="2000" dirty="0">
                        <a:effectLst/>
                        <a:latin typeface="Times New Roman"/>
                        <a:ea typeface="Times New Roman"/>
                        <a:cs typeface="Times New Roman"/>
                      </a:endParaRPr>
                    </a:p>
                  </a:txBody>
                  <a:tcPr marL="54750" marR="54750" marT="0" marB="0"/>
                </a:tc>
              </a:tr>
              <a:tr h="291998">
                <a:tc>
                  <a:txBody>
                    <a:bodyPr/>
                    <a:lstStyle/>
                    <a:p>
                      <a:pPr marL="0" marR="0" algn="ctr">
                        <a:spcBef>
                          <a:spcPts val="0"/>
                        </a:spcBef>
                        <a:spcAft>
                          <a:spcPts val="0"/>
                        </a:spcAft>
                      </a:pPr>
                      <a:r>
                        <a:rPr lang="en-US" sz="2000" dirty="0">
                          <a:effectLst/>
                        </a:rPr>
                        <a:t>D</a:t>
                      </a:r>
                      <a:endParaRPr lang="en-US" sz="2000" dirty="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Functional Manager 2</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Looks for the performance of the project; Interested in quality of the project</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Neutral</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Neutral</a:t>
                      </a:r>
                      <a:endParaRPr lang="en-US" sz="2000">
                        <a:effectLst/>
                        <a:latin typeface="Times New Roman"/>
                        <a:ea typeface="Times New Roman"/>
                        <a:cs typeface="Times New Roman"/>
                      </a:endParaRPr>
                    </a:p>
                  </a:txBody>
                  <a:tcPr marL="54750" marR="54750" marT="0" marB="0"/>
                </a:tc>
              </a:tr>
              <a:tr h="145999">
                <a:tc>
                  <a:txBody>
                    <a:bodyPr/>
                    <a:lstStyle/>
                    <a:p>
                      <a:pPr marL="0" marR="0" algn="ctr">
                        <a:spcBef>
                          <a:spcPts val="0"/>
                        </a:spcBef>
                        <a:spcAft>
                          <a:spcPts val="0"/>
                        </a:spcAft>
                      </a:pPr>
                      <a:r>
                        <a:rPr lang="en-US" sz="2000">
                          <a:effectLst/>
                        </a:rPr>
                        <a:t>E</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Customer 1</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Looks for the best value for the money</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High</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High</a:t>
                      </a:r>
                      <a:endParaRPr lang="en-US" sz="2000">
                        <a:effectLst/>
                        <a:latin typeface="Times New Roman"/>
                        <a:ea typeface="Times New Roman"/>
                        <a:cs typeface="Times New Roman"/>
                      </a:endParaRPr>
                    </a:p>
                  </a:txBody>
                  <a:tcPr marL="54750" marR="54750" marT="0" marB="0"/>
                </a:tc>
              </a:tr>
              <a:tr h="291998">
                <a:tc>
                  <a:txBody>
                    <a:bodyPr/>
                    <a:lstStyle/>
                    <a:p>
                      <a:pPr marL="0" marR="0" algn="ctr">
                        <a:spcBef>
                          <a:spcPts val="0"/>
                        </a:spcBef>
                        <a:spcAft>
                          <a:spcPts val="0"/>
                        </a:spcAft>
                      </a:pPr>
                      <a:r>
                        <a:rPr lang="en-US" sz="2000">
                          <a:effectLst/>
                        </a:rPr>
                        <a:t>F</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Customer 2</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Looks for the quality of the delivered project</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Low</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High</a:t>
                      </a:r>
                      <a:endParaRPr lang="en-US" sz="2000">
                        <a:effectLst/>
                        <a:latin typeface="Times New Roman"/>
                        <a:ea typeface="Times New Roman"/>
                        <a:cs typeface="Times New Roman"/>
                      </a:endParaRPr>
                    </a:p>
                  </a:txBody>
                  <a:tcPr marL="54750" marR="54750" marT="0" marB="0"/>
                </a:tc>
              </a:tr>
              <a:tr h="291998">
                <a:tc>
                  <a:txBody>
                    <a:bodyPr/>
                    <a:lstStyle/>
                    <a:p>
                      <a:pPr marL="0" marR="0" algn="ctr">
                        <a:spcBef>
                          <a:spcPts val="0"/>
                        </a:spcBef>
                        <a:spcAft>
                          <a:spcPts val="0"/>
                        </a:spcAft>
                      </a:pPr>
                      <a:r>
                        <a:rPr lang="en-US" sz="2000">
                          <a:effectLst/>
                        </a:rPr>
                        <a:t>G</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Users</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Look for ease of use and doing their jobs with minimum effort</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Neutral to high</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High</a:t>
                      </a:r>
                      <a:endParaRPr lang="en-US" sz="2000">
                        <a:effectLst/>
                        <a:latin typeface="Times New Roman"/>
                        <a:ea typeface="Times New Roman"/>
                        <a:cs typeface="Times New Roman"/>
                      </a:endParaRPr>
                    </a:p>
                  </a:txBody>
                  <a:tcPr marL="54750" marR="54750" marT="0" marB="0"/>
                </a:tc>
              </a:tr>
              <a:tr h="437996">
                <a:tc>
                  <a:txBody>
                    <a:bodyPr/>
                    <a:lstStyle/>
                    <a:p>
                      <a:pPr marL="0" marR="0" algn="ctr">
                        <a:spcBef>
                          <a:spcPts val="0"/>
                        </a:spcBef>
                        <a:spcAft>
                          <a:spcPts val="0"/>
                        </a:spcAft>
                      </a:pPr>
                      <a:r>
                        <a:rPr lang="en-US" sz="2000">
                          <a:effectLst/>
                        </a:rPr>
                        <a:t>H</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Project Management Office</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Policies have to be followed; CEO and CFO are in favor of the this office</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High</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dirty="0">
                          <a:effectLst/>
                        </a:rPr>
                        <a:t>High</a:t>
                      </a:r>
                      <a:endParaRPr lang="en-US" sz="2000" dirty="0">
                        <a:effectLst/>
                        <a:latin typeface="Times New Roman"/>
                        <a:ea typeface="Times New Roman"/>
                        <a:cs typeface="Times New Roman"/>
                      </a:endParaRPr>
                    </a:p>
                  </a:txBody>
                  <a:tcPr marL="54750" marR="54750" marT="0" marB="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94209" name="Text Placeholder 2"/>
          <p:cNvSpPr>
            <a:spLocks noGrp="1"/>
          </p:cNvSpPr>
          <p:nvPr>
            <p:ph type="body" sz="quarter" idx="13"/>
          </p:nvPr>
        </p:nvSpPr>
        <p:spPr>
          <a:xfrm>
            <a:off x="1316038" y="1071563"/>
            <a:ext cx="3925887" cy="339725"/>
          </a:xfrm>
        </p:spPr>
        <p:txBody>
          <a:bodyPr/>
          <a:lstStyle/>
          <a:p>
            <a:r>
              <a:rPr lang="en-US" smtClean="0"/>
              <a:t>Stakeholder register</a:t>
            </a:r>
          </a:p>
        </p:txBody>
      </p:sp>
      <p:sp>
        <p:nvSpPr>
          <p:cNvPr id="8" name="Slide Number Placeholder 7"/>
          <p:cNvSpPr>
            <a:spLocks noGrp="1"/>
          </p:cNvSpPr>
          <p:nvPr>
            <p:ph type="sldNum" sz="quarter" idx="16"/>
          </p:nvPr>
        </p:nvSpPr>
        <p:spPr/>
        <p:txBody>
          <a:bodyPr/>
          <a:lstStyle/>
          <a:p>
            <a:pPr>
              <a:defRPr/>
            </a:pPr>
            <a:r>
              <a:rPr lang="en-US"/>
              <a:t>4-</a:t>
            </a:r>
            <a:fld id="{A474B259-AAAD-4DC7-A5D1-BD88E9D9D534}" type="slidenum">
              <a:rPr lang="en-US"/>
              <a:pPr>
                <a:defRPr/>
              </a:pPr>
              <a:t>28</a:t>
            </a:fld>
            <a:endParaRPr lang="en-US"/>
          </a:p>
        </p:txBody>
      </p:sp>
      <p:graphicFrame>
        <p:nvGraphicFramePr>
          <p:cNvPr id="5" name="Table 4"/>
          <p:cNvGraphicFramePr>
            <a:graphicFrameLocks noGrp="1"/>
          </p:cNvGraphicFramePr>
          <p:nvPr/>
        </p:nvGraphicFramePr>
        <p:xfrm>
          <a:off x="457200" y="1501775"/>
          <a:ext cx="8164284" cy="2399993"/>
        </p:xfrm>
        <a:graphic>
          <a:graphicData uri="http://schemas.openxmlformats.org/drawingml/2006/table">
            <a:tbl>
              <a:tblPr firstRow="1" firstCol="1" bandRow="1" bandCol="1">
                <a:tableStyleId>{5C22544A-7EE6-4342-B048-85BDC9FD1C3A}</a:tableStyleId>
              </a:tblPr>
              <a:tblGrid>
                <a:gridCol w="712002"/>
                <a:gridCol w="1661337"/>
                <a:gridCol w="3624851"/>
                <a:gridCol w="1160060"/>
                <a:gridCol w="1006034"/>
              </a:tblGrid>
              <a:tr h="875993">
                <a:tc>
                  <a:txBody>
                    <a:bodyPr/>
                    <a:lstStyle/>
                    <a:p>
                      <a:pPr marL="0" marR="0" algn="ctr">
                        <a:spcBef>
                          <a:spcPts val="0"/>
                        </a:spcBef>
                        <a:spcAft>
                          <a:spcPts val="0"/>
                        </a:spcAft>
                      </a:pPr>
                      <a:r>
                        <a:rPr lang="en-US" sz="2000" dirty="0" smtClean="0">
                          <a:effectLst/>
                        </a:rPr>
                        <a:t>ID</a:t>
                      </a:r>
                      <a:endParaRPr lang="en-US" sz="2000" dirty="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Stakeholder</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dirty="0">
                          <a:effectLst/>
                        </a:rPr>
                        <a:t>Roles and Expectations</a:t>
                      </a:r>
                      <a:endParaRPr lang="en-US" sz="2000" dirty="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Influence level</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dirty="0">
                          <a:effectLst/>
                        </a:rPr>
                        <a:t>Level of </a:t>
                      </a:r>
                      <a:r>
                        <a:rPr lang="en-US" sz="2000" dirty="0" smtClean="0">
                          <a:effectLst/>
                        </a:rPr>
                        <a:t>Interest</a:t>
                      </a:r>
                      <a:endParaRPr lang="en-US" sz="2000" dirty="0">
                        <a:effectLst/>
                        <a:latin typeface="Times New Roman"/>
                        <a:ea typeface="Times New Roman"/>
                        <a:cs typeface="Times New Roman"/>
                      </a:endParaRPr>
                    </a:p>
                  </a:txBody>
                  <a:tcPr marL="54750" marR="54750" marT="0" marB="0"/>
                </a:tc>
              </a:tr>
              <a:tr h="437996">
                <a:tc>
                  <a:txBody>
                    <a:bodyPr/>
                    <a:lstStyle/>
                    <a:p>
                      <a:pPr marL="0" marR="0" algn="ctr">
                        <a:spcBef>
                          <a:spcPts val="0"/>
                        </a:spcBef>
                        <a:spcAft>
                          <a:spcPts val="0"/>
                        </a:spcAft>
                      </a:pPr>
                      <a:r>
                        <a:rPr lang="en-US" sz="2000" dirty="0">
                          <a:effectLst/>
                        </a:rPr>
                        <a:t>J</a:t>
                      </a:r>
                      <a:endParaRPr lang="en-US" sz="2000" dirty="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dirty="0">
                          <a:effectLst/>
                        </a:rPr>
                        <a:t>Project Manager and Project Team</a:t>
                      </a:r>
                      <a:endParaRPr lang="en-US" sz="2000" dirty="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Young, energetic, and optimistic crew; PM is knowledgeable about project management techniques</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High</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a:effectLst/>
                        </a:rPr>
                        <a:t>High</a:t>
                      </a:r>
                      <a:endParaRPr lang="en-US" sz="2000">
                        <a:effectLst/>
                        <a:latin typeface="Times New Roman"/>
                        <a:ea typeface="Times New Roman"/>
                        <a:cs typeface="Times New Roman"/>
                      </a:endParaRPr>
                    </a:p>
                  </a:txBody>
                  <a:tcPr marL="54750" marR="54750" marT="0" marB="0"/>
                </a:tc>
              </a:tr>
              <a:tr h="291998">
                <a:tc>
                  <a:txBody>
                    <a:bodyPr/>
                    <a:lstStyle/>
                    <a:p>
                      <a:pPr marL="0" marR="0" algn="ctr">
                        <a:spcBef>
                          <a:spcPts val="0"/>
                        </a:spcBef>
                        <a:spcAft>
                          <a:spcPts val="0"/>
                        </a:spcAft>
                      </a:pPr>
                      <a:r>
                        <a:rPr lang="en-US" sz="2000">
                          <a:effectLst/>
                        </a:rPr>
                        <a:t>K</a:t>
                      </a:r>
                      <a:endParaRPr lang="en-US" sz="200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dirty="0">
                          <a:effectLst/>
                        </a:rPr>
                        <a:t>Public</a:t>
                      </a:r>
                      <a:endParaRPr lang="en-US" sz="2000" dirty="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dirty="0">
                          <a:effectLst/>
                        </a:rPr>
                        <a:t>Does not care about this project; Not a very high-profile project</a:t>
                      </a:r>
                      <a:endParaRPr lang="en-US" sz="2000" dirty="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dirty="0">
                          <a:effectLst/>
                        </a:rPr>
                        <a:t>Low</a:t>
                      </a:r>
                      <a:endParaRPr lang="en-US" sz="2000" dirty="0">
                        <a:effectLst/>
                        <a:latin typeface="Times New Roman"/>
                        <a:ea typeface="Times New Roman"/>
                        <a:cs typeface="Times New Roman"/>
                      </a:endParaRPr>
                    </a:p>
                  </a:txBody>
                  <a:tcPr marL="54750" marR="54750" marT="0" marB="0"/>
                </a:tc>
                <a:tc>
                  <a:txBody>
                    <a:bodyPr/>
                    <a:lstStyle/>
                    <a:p>
                      <a:pPr marL="0" marR="0">
                        <a:spcBef>
                          <a:spcPts val="0"/>
                        </a:spcBef>
                        <a:spcAft>
                          <a:spcPts val="0"/>
                        </a:spcAft>
                      </a:pPr>
                      <a:r>
                        <a:rPr lang="en-US" sz="2000" dirty="0" smtClean="0">
                          <a:effectLst/>
                        </a:rPr>
                        <a:t>Low</a:t>
                      </a:r>
                      <a:endParaRPr lang="en-US" sz="2000" dirty="0">
                        <a:effectLst/>
                        <a:latin typeface="Times New Roman"/>
                        <a:ea typeface="Times New Roman"/>
                        <a:cs typeface="Times New Roman"/>
                      </a:endParaRPr>
                    </a:p>
                  </a:txBody>
                  <a:tcPr marL="54750" marR="54750" marT="0" marB="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95233" name="Content Placeholder 1"/>
          <p:cNvSpPr>
            <a:spLocks noGrp="1"/>
          </p:cNvSpPr>
          <p:nvPr>
            <p:ph idx="1"/>
          </p:nvPr>
        </p:nvSpPr>
        <p:spPr>
          <a:xfrm>
            <a:off x="750888" y="1600200"/>
            <a:ext cx="8154987" cy="4525963"/>
          </a:xfrm>
        </p:spPr>
        <p:txBody>
          <a:bodyPr/>
          <a:lstStyle/>
          <a:p>
            <a:r>
              <a:rPr lang="en-US" sz="2400" smtClean="0"/>
              <a:t>A requirement is a capability of a system, product, or service to include the quantified and documented needs and expectations of the sponsor, customer, and other stakeholders</a:t>
            </a:r>
          </a:p>
          <a:p>
            <a:r>
              <a:rPr lang="en-US" sz="2400" smtClean="0"/>
              <a:t>Tools used:</a:t>
            </a:r>
          </a:p>
          <a:p>
            <a:pPr lvl="1">
              <a:buFont typeface="Arial" charset="0"/>
              <a:buChar char="•"/>
            </a:pPr>
            <a:r>
              <a:rPr lang="en-US" sz="2400" smtClean="0"/>
              <a:t>Brainstorming</a:t>
            </a:r>
          </a:p>
          <a:p>
            <a:pPr lvl="1">
              <a:buFont typeface="Arial" charset="0"/>
              <a:buChar char="•"/>
            </a:pPr>
            <a:r>
              <a:rPr lang="en-US" sz="2400" smtClean="0"/>
              <a:t>Delphi technique</a:t>
            </a:r>
          </a:p>
          <a:p>
            <a:pPr lvl="1">
              <a:buFont typeface="Arial" charset="0"/>
              <a:buChar char="•"/>
            </a:pPr>
            <a:r>
              <a:rPr lang="en-US" sz="2400" smtClean="0"/>
              <a:t>Mind mapping</a:t>
            </a:r>
          </a:p>
          <a:p>
            <a:pPr lvl="1">
              <a:buFont typeface="Arial" charset="0"/>
              <a:buChar char="•"/>
            </a:pPr>
            <a:r>
              <a:rPr lang="en-US" sz="2400" smtClean="0"/>
              <a:t>Affinity Diagrams</a:t>
            </a:r>
          </a:p>
          <a:p>
            <a:pPr lvl="1">
              <a:buFont typeface="Arial" charset="0"/>
              <a:buChar char="•"/>
            </a:pPr>
            <a:r>
              <a:rPr lang="en-US" sz="2400" smtClean="0"/>
              <a:t>Interviews, Focus Groups</a:t>
            </a:r>
          </a:p>
          <a:p>
            <a:pPr lvl="1">
              <a:buFont typeface="Arial" charset="0"/>
              <a:buChar char="•"/>
            </a:pPr>
            <a:r>
              <a:rPr lang="en-US" sz="2400" smtClean="0"/>
              <a:t>Facilitated workshops, and Nominal Grouping Technique</a:t>
            </a:r>
          </a:p>
          <a:p>
            <a:endParaRPr lang="en-US" sz="2400" smtClean="0"/>
          </a:p>
        </p:txBody>
      </p:sp>
      <p:sp>
        <p:nvSpPr>
          <p:cNvPr id="95234" name="Text Placeholder 2"/>
          <p:cNvSpPr>
            <a:spLocks noGrp="1"/>
          </p:cNvSpPr>
          <p:nvPr>
            <p:ph type="body" sz="quarter" idx="13"/>
          </p:nvPr>
        </p:nvSpPr>
        <p:spPr>
          <a:xfrm>
            <a:off x="1316038" y="1071563"/>
            <a:ext cx="3925887" cy="339725"/>
          </a:xfrm>
        </p:spPr>
        <p:txBody>
          <a:bodyPr/>
          <a:lstStyle/>
          <a:p>
            <a:r>
              <a:rPr lang="en-US" smtClean="0"/>
              <a:t>Requirements gathering</a:t>
            </a:r>
          </a:p>
        </p:txBody>
      </p:sp>
      <p:sp>
        <p:nvSpPr>
          <p:cNvPr id="8" name="Slide Number Placeholder 7"/>
          <p:cNvSpPr>
            <a:spLocks noGrp="1"/>
          </p:cNvSpPr>
          <p:nvPr>
            <p:ph type="sldNum" sz="quarter" idx="16"/>
          </p:nvPr>
        </p:nvSpPr>
        <p:spPr/>
        <p:txBody>
          <a:bodyPr/>
          <a:lstStyle/>
          <a:p>
            <a:pPr>
              <a:defRPr/>
            </a:pPr>
            <a:r>
              <a:rPr lang="en-US"/>
              <a:t>4-</a:t>
            </a:r>
            <a:fld id="{B02D69E2-413C-4797-938F-FA28352C352E}" type="slidenum">
              <a:rPr lang="en-US"/>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5"/>
          </p:nvPr>
        </p:nvSpPr>
        <p:spPr/>
        <p:txBody>
          <a:bodyPr/>
          <a:lstStyle/>
          <a:p>
            <a:r>
              <a:rPr lang="en-US"/>
              <a:t>Copyright © 2013 Pearson Education, Inc. Publishing as Prentice Hall</a:t>
            </a:r>
          </a:p>
        </p:txBody>
      </p:sp>
      <p:sp>
        <p:nvSpPr>
          <p:cNvPr id="5" name="Slide Number Placeholder 4"/>
          <p:cNvSpPr>
            <a:spLocks noGrp="1"/>
          </p:cNvSpPr>
          <p:nvPr>
            <p:ph type="sldNum" sz="quarter" idx="16"/>
          </p:nvPr>
        </p:nvSpPr>
        <p:spPr/>
        <p:txBody>
          <a:bodyPr/>
          <a:lstStyle/>
          <a:p>
            <a:pPr>
              <a:defRPr/>
            </a:pPr>
            <a:r>
              <a:rPr lang="en-US"/>
              <a:t>4-</a:t>
            </a:r>
            <a:fld id="{F8020871-8979-4833-BC06-64F58DD706D3}" type="slidenum">
              <a:rPr lang="en-US"/>
              <a:pPr>
                <a:defRPr/>
              </a:pPr>
              <a:t>3</a:t>
            </a:fld>
            <a:endParaRPr lang="en-US"/>
          </a:p>
        </p:txBody>
      </p:sp>
      <p:pic>
        <p:nvPicPr>
          <p:cNvPr id="54275" name="Picture 2"/>
          <p:cNvPicPr>
            <a:picLocks noChangeAspect="1" noChangeArrowheads="1"/>
          </p:cNvPicPr>
          <p:nvPr/>
        </p:nvPicPr>
        <p:blipFill>
          <a:blip r:embed="rId2"/>
          <a:srcRect/>
          <a:stretch>
            <a:fillRect/>
          </a:stretch>
        </p:blipFill>
        <p:spPr bwMode="auto">
          <a:xfrm>
            <a:off x="922338" y="1339850"/>
            <a:ext cx="7440612" cy="50292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96257" name="Content Placeholder 1"/>
          <p:cNvSpPr>
            <a:spLocks noGrp="1"/>
          </p:cNvSpPr>
          <p:nvPr>
            <p:ph idx="1"/>
          </p:nvPr>
        </p:nvSpPr>
        <p:spPr>
          <a:xfrm>
            <a:off x="668338" y="1485900"/>
            <a:ext cx="8345487" cy="4525963"/>
          </a:xfrm>
        </p:spPr>
        <p:txBody>
          <a:bodyPr/>
          <a:lstStyle/>
          <a:p>
            <a:r>
              <a:rPr lang="en-US" sz="2400" smtClean="0"/>
              <a:t>Joint Application Design/Development (JAD) is a process used in prototyping to collect requirements while developing new information systems</a:t>
            </a:r>
            <a:r>
              <a:rPr lang="en-US" sz="2400" b="1" smtClean="0"/>
              <a:t>.</a:t>
            </a:r>
          </a:p>
          <a:p>
            <a:r>
              <a:rPr lang="en-US" sz="2400" smtClean="0"/>
              <a:t>Joint Requirements Planning (JRP) is a structured group meeting of stakeholders to gather requirements by actively involving the stakeholders to replace individual interviews.</a:t>
            </a:r>
          </a:p>
          <a:p>
            <a:r>
              <a:rPr lang="en-US" sz="2400" smtClean="0"/>
              <a:t>Document analysis is a technique used in creating requirements from “as-is” process documents. </a:t>
            </a:r>
          </a:p>
        </p:txBody>
      </p:sp>
      <p:sp>
        <p:nvSpPr>
          <p:cNvPr id="96258" name="Text Placeholder 2"/>
          <p:cNvSpPr>
            <a:spLocks noGrp="1"/>
          </p:cNvSpPr>
          <p:nvPr>
            <p:ph type="body" sz="quarter" idx="13"/>
          </p:nvPr>
        </p:nvSpPr>
        <p:spPr>
          <a:xfrm>
            <a:off x="1316038" y="1071563"/>
            <a:ext cx="3925887" cy="339725"/>
          </a:xfrm>
        </p:spPr>
        <p:txBody>
          <a:bodyPr/>
          <a:lstStyle/>
          <a:p>
            <a:r>
              <a:rPr lang="en-US" smtClean="0"/>
              <a:t>Requirements gathering</a:t>
            </a:r>
          </a:p>
        </p:txBody>
      </p:sp>
      <p:sp>
        <p:nvSpPr>
          <p:cNvPr id="8" name="Slide Number Placeholder 7"/>
          <p:cNvSpPr>
            <a:spLocks noGrp="1"/>
          </p:cNvSpPr>
          <p:nvPr>
            <p:ph type="sldNum" sz="quarter" idx="16"/>
          </p:nvPr>
        </p:nvSpPr>
        <p:spPr/>
        <p:txBody>
          <a:bodyPr/>
          <a:lstStyle/>
          <a:p>
            <a:pPr>
              <a:defRPr/>
            </a:pPr>
            <a:r>
              <a:rPr lang="en-US"/>
              <a:t>4-</a:t>
            </a:r>
            <a:fld id="{6F1EA5B9-A4C3-4A85-BD53-07F70CAF152A}" type="slidenum">
              <a:rPr lang="en-US"/>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97281" name="Content Placeholder 1"/>
          <p:cNvSpPr>
            <a:spLocks noGrp="1"/>
          </p:cNvSpPr>
          <p:nvPr>
            <p:ph idx="1"/>
          </p:nvPr>
        </p:nvSpPr>
        <p:spPr>
          <a:xfrm>
            <a:off x="873125" y="1485900"/>
            <a:ext cx="8140700" cy="4525963"/>
          </a:xfrm>
        </p:spPr>
        <p:txBody>
          <a:bodyPr/>
          <a:lstStyle/>
          <a:p>
            <a:r>
              <a:rPr lang="en-US" sz="2400" smtClean="0"/>
              <a:t>A use case is a technique used in software projects to document the potential requirements of a new system or software by conveying how the system should interact with the end user or another system to achieve a specific business goal graphically.</a:t>
            </a:r>
          </a:p>
          <a:p>
            <a:r>
              <a:rPr lang="en-US" sz="2400" smtClean="0"/>
              <a:t>Interface analysis reviews various points where two or more systems interact with each other.</a:t>
            </a:r>
          </a:p>
          <a:p>
            <a:r>
              <a:rPr lang="en-US" sz="2400" smtClean="0"/>
              <a:t>A prototype is a sample or a model built usually to test a concept, a process, a system, or a product.</a:t>
            </a:r>
          </a:p>
        </p:txBody>
      </p:sp>
      <p:sp>
        <p:nvSpPr>
          <p:cNvPr id="97282" name="Text Placeholder 2"/>
          <p:cNvSpPr>
            <a:spLocks noGrp="1"/>
          </p:cNvSpPr>
          <p:nvPr>
            <p:ph type="body" sz="quarter" idx="13"/>
          </p:nvPr>
        </p:nvSpPr>
        <p:spPr>
          <a:xfrm>
            <a:off x="1316038" y="1071563"/>
            <a:ext cx="3925887" cy="339725"/>
          </a:xfrm>
        </p:spPr>
        <p:txBody>
          <a:bodyPr/>
          <a:lstStyle/>
          <a:p>
            <a:r>
              <a:rPr lang="en-US" smtClean="0"/>
              <a:t>Requirements gathering</a:t>
            </a:r>
          </a:p>
        </p:txBody>
      </p:sp>
      <p:sp>
        <p:nvSpPr>
          <p:cNvPr id="8" name="Slide Number Placeholder 7"/>
          <p:cNvSpPr>
            <a:spLocks noGrp="1"/>
          </p:cNvSpPr>
          <p:nvPr>
            <p:ph type="sldNum" sz="quarter" idx="16"/>
          </p:nvPr>
        </p:nvSpPr>
        <p:spPr/>
        <p:txBody>
          <a:bodyPr/>
          <a:lstStyle/>
          <a:p>
            <a:pPr>
              <a:defRPr/>
            </a:pPr>
            <a:r>
              <a:rPr lang="en-US"/>
              <a:t>4-</a:t>
            </a:r>
            <a:fld id="{7B651CF1-CADE-4EED-BFB8-66B07883332F}" type="slidenum">
              <a:rPr lang="en-US"/>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98305" name="Content Placeholder 1"/>
          <p:cNvSpPr>
            <a:spLocks noGrp="1"/>
          </p:cNvSpPr>
          <p:nvPr>
            <p:ph idx="1"/>
          </p:nvPr>
        </p:nvSpPr>
        <p:spPr>
          <a:xfrm>
            <a:off x="804863" y="1485900"/>
            <a:ext cx="8208962" cy="4525963"/>
          </a:xfrm>
        </p:spPr>
        <p:txBody>
          <a:bodyPr/>
          <a:lstStyle/>
          <a:p>
            <a:r>
              <a:rPr lang="en-US" sz="2400" smtClean="0"/>
              <a:t>The Requirements Traceability Matrix is a table captured to map all the requirements of all stakeholders in order to track them until the project is complete.</a:t>
            </a:r>
          </a:p>
          <a:p>
            <a:endParaRPr lang="en-US" sz="2400" smtClean="0"/>
          </a:p>
        </p:txBody>
      </p:sp>
      <p:sp>
        <p:nvSpPr>
          <p:cNvPr id="98306" name="Text Placeholder 2"/>
          <p:cNvSpPr>
            <a:spLocks noGrp="1"/>
          </p:cNvSpPr>
          <p:nvPr>
            <p:ph type="body" sz="quarter" idx="13"/>
          </p:nvPr>
        </p:nvSpPr>
        <p:spPr>
          <a:xfrm>
            <a:off x="1316038" y="1071563"/>
            <a:ext cx="3925887" cy="339725"/>
          </a:xfrm>
        </p:spPr>
        <p:txBody>
          <a:bodyPr/>
          <a:lstStyle/>
          <a:p>
            <a:r>
              <a:rPr lang="en-US" smtClean="0"/>
              <a:t>Requirements gathering</a:t>
            </a:r>
          </a:p>
        </p:txBody>
      </p:sp>
      <p:sp>
        <p:nvSpPr>
          <p:cNvPr id="8" name="Slide Number Placeholder 7"/>
          <p:cNvSpPr>
            <a:spLocks noGrp="1"/>
          </p:cNvSpPr>
          <p:nvPr>
            <p:ph type="sldNum" sz="quarter" idx="16"/>
          </p:nvPr>
        </p:nvSpPr>
        <p:spPr/>
        <p:txBody>
          <a:bodyPr/>
          <a:lstStyle/>
          <a:p>
            <a:pPr>
              <a:defRPr/>
            </a:pPr>
            <a:r>
              <a:rPr lang="en-US"/>
              <a:t>4-</a:t>
            </a:r>
            <a:fld id="{846B7AD1-954B-4601-808E-DFA932B299DC}" type="slidenum">
              <a:rPr lang="en-US"/>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5"/>
          </p:nvPr>
        </p:nvSpPr>
        <p:spPr/>
        <p:txBody>
          <a:bodyPr/>
          <a:lstStyle/>
          <a:p>
            <a:r>
              <a:rPr lang="en-US"/>
              <a:t>Copyright © 2013 Pearson Education, Inc. Publishing as Prentice Hall</a:t>
            </a:r>
          </a:p>
        </p:txBody>
      </p:sp>
      <p:sp>
        <p:nvSpPr>
          <p:cNvPr id="99329" name="Content Placeholder 1"/>
          <p:cNvSpPr>
            <a:spLocks noGrp="1"/>
          </p:cNvSpPr>
          <p:nvPr>
            <p:ph idx="1"/>
          </p:nvPr>
        </p:nvSpPr>
        <p:spPr>
          <a:xfrm>
            <a:off x="685800" y="1512888"/>
            <a:ext cx="8001000" cy="4525962"/>
          </a:xfrm>
        </p:spPr>
        <p:txBody>
          <a:bodyPr/>
          <a:lstStyle/>
          <a:p>
            <a:r>
              <a:rPr lang="en-US" sz="2400" smtClean="0"/>
              <a:t>How much can be achieved in the current project?</a:t>
            </a:r>
          </a:p>
          <a:p>
            <a:r>
              <a:rPr lang="en-US" sz="2400" smtClean="0"/>
              <a:t>When must the project be completed?</a:t>
            </a:r>
          </a:p>
          <a:p>
            <a:r>
              <a:rPr lang="en-US" sz="2400" smtClean="0"/>
              <a:t>When and for how long will resources (people, facilities, equipment, etc.) be available?</a:t>
            </a:r>
          </a:p>
          <a:p>
            <a:r>
              <a:rPr lang="en-US" sz="2400" smtClean="0"/>
              <a:t>Project scope description</a:t>
            </a:r>
          </a:p>
          <a:p>
            <a:r>
              <a:rPr lang="en-US" sz="2400" smtClean="0"/>
              <a:t>Project acceptance criteria</a:t>
            </a:r>
          </a:p>
          <a:p>
            <a:r>
              <a:rPr lang="en-US" sz="2400" smtClean="0"/>
              <a:t>Project deliverables</a:t>
            </a:r>
          </a:p>
          <a:p>
            <a:r>
              <a:rPr lang="en-US" sz="2400" smtClean="0"/>
              <a:t>Project exclusions and constraints</a:t>
            </a:r>
          </a:p>
          <a:p>
            <a:r>
              <a:rPr lang="en-US" sz="2400" smtClean="0"/>
              <a:t>Project assumptions</a:t>
            </a:r>
            <a:endParaRPr lang="en-US" sz="2400" b="1" smtClean="0"/>
          </a:p>
        </p:txBody>
      </p:sp>
      <p:sp>
        <p:nvSpPr>
          <p:cNvPr id="99330" name="Text Placeholder 2"/>
          <p:cNvSpPr>
            <a:spLocks noGrp="1"/>
          </p:cNvSpPr>
          <p:nvPr>
            <p:ph type="body" sz="quarter" idx="13"/>
          </p:nvPr>
        </p:nvSpPr>
        <p:spPr>
          <a:xfrm>
            <a:off x="1316038" y="1071563"/>
            <a:ext cx="3925887" cy="339725"/>
          </a:xfrm>
        </p:spPr>
        <p:txBody>
          <a:bodyPr/>
          <a:lstStyle/>
          <a:p>
            <a:r>
              <a:rPr lang="en-US" smtClean="0"/>
              <a:t>Project Scope</a:t>
            </a:r>
          </a:p>
        </p:txBody>
      </p:sp>
      <p:sp>
        <p:nvSpPr>
          <p:cNvPr id="8" name="Slide Number Placeholder 7"/>
          <p:cNvSpPr>
            <a:spLocks noGrp="1"/>
          </p:cNvSpPr>
          <p:nvPr>
            <p:ph type="sldNum" sz="quarter" idx="16"/>
          </p:nvPr>
        </p:nvSpPr>
        <p:spPr/>
        <p:txBody>
          <a:bodyPr/>
          <a:lstStyle/>
          <a:p>
            <a:pPr>
              <a:defRPr/>
            </a:pPr>
            <a:r>
              <a:rPr lang="en-US"/>
              <a:t>4-</a:t>
            </a:r>
            <a:fld id="{AB1D0B18-9A39-4E08-9B48-EE168F9191C7}" type="slidenum">
              <a:rPr lang="en-US"/>
              <a:pPr>
                <a:defRPr/>
              </a:pPr>
              <a:t>33</a:t>
            </a:fld>
            <a:endParaRPr lang="en-US"/>
          </a:p>
        </p:txBody>
      </p:sp>
      <p:sp>
        <p:nvSpPr>
          <p:cNvPr id="6" name="TextBox 5"/>
          <p:cNvSpPr txBox="1"/>
          <p:nvPr/>
        </p:nvSpPr>
        <p:spPr>
          <a:xfrm>
            <a:off x="287338" y="5373688"/>
            <a:ext cx="8342312" cy="830262"/>
          </a:xfrm>
          <a:prstGeom prst="rect">
            <a:avLst/>
          </a:prstGeom>
          <a:solidFill>
            <a:schemeClr val="accent6">
              <a:lumMod val="40000"/>
              <a:lumOff val="60000"/>
            </a:schemeClr>
          </a:solidFill>
        </p:spPr>
        <p:txBody>
          <a:bodyPr>
            <a:spAutoFit/>
          </a:bodyPr>
          <a:lstStyle/>
          <a:p>
            <a:pPr fontAlgn="auto">
              <a:spcBef>
                <a:spcPts val="0"/>
              </a:spcBef>
              <a:spcAft>
                <a:spcPts val="0"/>
              </a:spcAft>
              <a:defRPr/>
            </a:pPr>
            <a:r>
              <a:rPr lang="en-US" sz="2400" b="1" dirty="0">
                <a:solidFill>
                  <a:srgbClr val="C00000"/>
                </a:solidFill>
                <a:latin typeface="+mn-lt"/>
                <a:cs typeface="+mn-cs"/>
              </a:rPr>
              <a:t>Scope creep: Scope creep is the addition of scope after it is defined in the scope document.</a:t>
            </a:r>
            <a:endParaRPr lang="en-US" sz="2400" dirty="0">
              <a:solidFill>
                <a:srgbClr val="C00000"/>
              </a:solidFill>
              <a:latin typeface="+mn-lt"/>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100353" name="Content Placeholder 1"/>
          <p:cNvSpPr>
            <a:spLocks noGrp="1"/>
          </p:cNvSpPr>
          <p:nvPr>
            <p:ph idx="1"/>
          </p:nvPr>
        </p:nvSpPr>
        <p:spPr>
          <a:xfrm>
            <a:off x="463550" y="1600200"/>
            <a:ext cx="8223250" cy="4525963"/>
          </a:xfrm>
        </p:spPr>
        <p:txBody>
          <a:bodyPr/>
          <a:lstStyle/>
          <a:p>
            <a:r>
              <a:rPr lang="en-US" sz="2400" smtClean="0"/>
              <a:t>Project initiation focuses on project selection and creation of project charters for selected projects. </a:t>
            </a:r>
          </a:p>
          <a:p>
            <a:r>
              <a:rPr lang="en-US" sz="2400" smtClean="0"/>
              <a:t>Organizations usually prepare project proposals as the first means of starting a project. The proposal serves as an initial understanding document when selecting projects. These proposals will have a Statement of Work (SOW), the perceived benefits by year, estimated budgets needed by year, a high-level schedule request, and general information on the project being proposed. </a:t>
            </a:r>
          </a:p>
          <a:p>
            <a:r>
              <a:rPr lang="en-US" sz="2400" smtClean="0"/>
              <a:t>Although every project begins with a proposal, not every proposal can, should, or does become a project. Due to limited resources, choices in projects have to be made. </a:t>
            </a:r>
          </a:p>
        </p:txBody>
      </p:sp>
      <p:sp>
        <p:nvSpPr>
          <p:cNvPr id="100354"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8" name="Slide Number Placeholder 7"/>
          <p:cNvSpPr>
            <a:spLocks noGrp="1"/>
          </p:cNvSpPr>
          <p:nvPr>
            <p:ph type="sldNum" sz="quarter" idx="16"/>
          </p:nvPr>
        </p:nvSpPr>
        <p:spPr/>
        <p:txBody>
          <a:bodyPr/>
          <a:lstStyle/>
          <a:p>
            <a:pPr>
              <a:defRPr/>
            </a:pPr>
            <a:r>
              <a:rPr lang="en-US"/>
              <a:t>4-</a:t>
            </a:r>
            <a:fld id="{427DF511-FC85-446C-B573-AAEA5C675BBD}" type="slidenum">
              <a:rPr lang="en-US"/>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101377" name="Content Placeholder 1"/>
          <p:cNvSpPr>
            <a:spLocks noGrp="1"/>
          </p:cNvSpPr>
          <p:nvPr>
            <p:ph idx="1"/>
          </p:nvPr>
        </p:nvSpPr>
        <p:spPr>
          <a:xfrm>
            <a:off x="685800" y="1600200"/>
            <a:ext cx="8001000" cy="4525963"/>
          </a:xfrm>
        </p:spPr>
        <p:txBody>
          <a:bodyPr/>
          <a:lstStyle/>
          <a:p>
            <a:r>
              <a:rPr lang="en-US" sz="2400" smtClean="0"/>
              <a:t>The goal of the project selection process is to analyze project viability, approve or reject project proposals based on established criteria, and follow a set of structured steps and checkpoints. </a:t>
            </a:r>
          </a:p>
          <a:p>
            <a:r>
              <a:rPr lang="en-US" sz="2400" smtClean="0"/>
              <a:t>For selection purposes, projects can be categorized as compliance, emergency, mission critical, operational, and strategy. </a:t>
            </a:r>
          </a:p>
          <a:p>
            <a:r>
              <a:rPr lang="en-US" sz="2400" smtClean="0"/>
              <a:t>Organizations usually use models and choose potential projects by relying on both qualitative and quantitative means. </a:t>
            </a:r>
          </a:p>
        </p:txBody>
      </p:sp>
      <p:sp>
        <p:nvSpPr>
          <p:cNvPr id="101378"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8" name="Slide Number Placeholder 7"/>
          <p:cNvSpPr>
            <a:spLocks noGrp="1"/>
          </p:cNvSpPr>
          <p:nvPr>
            <p:ph type="sldNum" sz="quarter" idx="16"/>
          </p:nvPr>
        </p:nvSpPr>
        <p:spPr/>
        <p:txBody>
          <a:bodyPr/>
          <a:lstStyle/>
          <a:p>
            <a:pPr>
              <a:defRPr/>
            </a:pPr>
            <a:r>
              <a:rPr lang="en-US"/>
              <a:t>4-</a:t>
            </a:r>
            <a:fld id="{5B66D024-D9FB-46D7-BFB0-E10400D87ED5}" type="slidenum">
              <a:rPr lang="en-US"/>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102401" name="Content Placeholder 1"/>
          <p:cNvSpPr>
            <a:spLocks noGrp="1"/>
          </p:cNvSpPr>
          <p:nvPr>
            <p:ph idx="1"/>
          </p:nvPr>
        </p:nvSpPr>
        <p:spPr>
          <a:xfrm>
            <a:off x="685800" y="1600200"/>
            <a:ext cx="8001000" cy="4525963"/>
          </a:xfrm>
        </p:spPr>
        <p:txBody>
          <a:bodyPr/>
          <a:lstStyle/>
          <a:p>
            <a:r>
              <a:rPr lang="en-US" sz="2400" smtClean="0"/>
              <a:t>Three models for project selection and prioritization are presented including:</a:t>
            </a:r>
          </a:p>
          <a:p>
            <a:pPr lvl="1">
              <a:buFont typeface="Arial" charset="0"/>
              <a:buChar char="•"/>
            </a:pPr>
            <a:r>
              <a:rPr lang="en-US" sz="2400" smtClean="0"/>
              <a:t>Net Present Value, Return on Investment, Internal Rate of Return, and payback analysis to select projects based on value;</a:t>
            </a:r>
          </a:p>
          <a:p>
            <a:pPr lvl="1">
              <a:buFont typeface="Arial" charset="0"/>
              <a:buChar char="•"/>
            </a:pPr>
            <a:r>
              <a:rPr lang="en-US" sz="2400" smtClean="0"/>
              <a:t>Decision tree analysis to select projects based on estimated value; and</a:t>
            </a:r>
          </a:p>
          <a:p>
            <a:pPr lvl="1">
              <a:buFont typeface="Arial" charset="0"/>
              <a:buChar char="•"/>
            </a:pPr>
            <a:r>
              <a:rPr lang="en-US" sz="2400" smtClean="0"/>
              <a:t>Scorecard analysis to select and prioritize values based on qualitative criteria.</a:t>
            </a:r>
          </a:p>
        </p:txBody>
      </p:sp>
      <p:sp>
        <p:nvSpPr>
          <p:cNvPr id="102402"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8" name="Slide Number Placeholder 7"/>
          <p:cNvSpPr>
            <a:spLocks noGrp="1"/>
          </p:cNvSpPr>
          <p:nvPr>
            <p:ph type="sldNum" sz="quarter" idx="16"/>
          </p:nvPr>
        </p:nvSpPr>
        <p:spPr/>
        <p:txBody>
          <a:bodyPr/>
          <a:lstStyle/>
          <a:p>
            <a:pPr>
              <a:defRPr/>
            </a:pPr>
            <a:r>
              <a:rPr lang="en-US"/>
              <a:t>4-</a:t>
            </a:r>
            <a:fld id="{767D68C5-9B4B-4B23-A008-57DDF56382F5}"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103425" name="Content Placeholder 1"/>
          <p:cNvSpPr>
            <a:spLocks noGrp="1"/>
          </p:cNvSpPr>
          <p:nvPr>
            <p:ph idx="1"/>
          </p:nvPr>
        </p:nvSpPr>
        <p:spPr>
          <a:xfrm>
            <a:off x="685800" y="1600200"/>
            <a:ext cx="8001000" cy="4525963"/>
          </a:xfrm>
        </p:spPr>
        <p:txBody>
          <a:bodyPr/>
          <a:lstStyle/>
          <a:p>
            <a:r>
              <a:rPr lang="en-US" sz="2400" smtClean="0"/>
              <a:t>A project manager is the key to the success of a project and has to set the vision, define the goals and measures, and monitor and control the essential six factors of project management to ensure project success. </a:t>
            </a:r>
          </a:p>
          <a:p>
            <a:r>
              <a:rPr lang="en-US" sz="2400" smtClean="0"/>
              <a:t>Organizations have to select a qualified project manager during project initiation in order for a project to be on schedule, under budget, within scope, and with available resources to achieve expected performance and provide value. </a:t>
            </a:r>
          </a:p>
          <a:p>
            <a:endParaRPr lang="en-US" sz="2400" smtClean="0"/>
          </a:p>
        </p:txBody>
      </p:sp>
      <p:sp>
        <p:nvSpPr>
          <p:cNvPr id="103426"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8" name="Slide Number Placeholder 7"/>
          <p:cNvSpPr>
            <a:spLocks noGrp="1"/>
          </p:cNvSpPr>
          <p:nvPr>
            <p:ph type="sldNum" sz="quarter" idx="16"/>
          </p:nvPr>
        </p:nvSpPr>
        <p:spPr/>
        <p:txBody>
          <a:bodyPr/>
          <a:lstStyle/>
          <a:p>
            <a:pPr>
              <a:defRPr/>
            </a:pPr>
            <a:r>
              <a:rPr lang="en-US"/>
              <a:t>4-</a:t>
            </a:r>
            <a:fld id="{75490209-DE5F-4C5E-AFB4-36A7B9C374B4}" type="slidenum">
              <a:rPr lang="en-US"/>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104449" name="Content Placeholder 1"/>
          <p:cNvSpPr>
            <a:spLocks noGrp="1"/>
          </p:cNvSpPr>
          <p:nvPr>
            <p:ph idx="1"/>
          </p:nvPr>
        </p:nvSpPr>
        <p:spPr>
          <a:xfrm>
            <a:off x="685800" y="1600200"/>
            <a:ext cx="8001000" cy="4525963"/>
          </a:xfrm>
        </p:spPr>
        <p:txBody>
          <a:bodyPr/>
          <a:lstStyle/>
          <a:p>
            <a:r>
              <a:rPr lang="en-US" sz="2400" smtClean="0"/>
              <a:t>Project managers need to have skills to manage the senior management as well as to remove obstacles and achieve project objectives. They need to have the technical management skills, the ability to solve problems, the ability to work with users and customers, the knowledge of project management tools and processes, and the ability to work in uncertainty. </a:t>
            </a:r>
          </a:p>
          <a:p>
            <a:r>
              <a:rPr lang="en-US" sz="2400" smtClean="0"/>
              <a:t>In order to start collecting the detailed requirements of a project, the organization needs to develop a project charter. A project charter is a statement of scope and provides a preliminary delineation of roles and responsibilities, outlines the project objectives, and defines the authority of the project manager. </a:t>
            </a:r>
          </a:p>
        </p:txBody>
      </p:sp>
      <p:sp>
        <p:nvSpPr>
          <p:cNvPr id="104450"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8" name="Slide Number Placeholder 7"/>
          <p:cNvSpPr>
            <a:spLocks noGrp="1"/>
          </p:cNvSpPr>
          <p:nvPr>
            <p:ph type="sldNum" sz="quarter" idx="16"/>
          </p:nvPr>
        </p:nvSpPr>
        <p:spPr/>
        <p:txBody>
          <a:bodyPr/>
          <a:lstStyle/>
          <a:p>
            <a:pPr>
              <a:defRPr/>
            </a:pPr>
            <a:r>
              <a:rPr lang="en-US"/>
              <a:t>4-</a:t>
            </a:r>
            <a:fld id="{B4EB98B9-B67B-4D01-AC1F-7608763DE0FF}" type="slidenum">
              <a:rPr lang="en-US"/>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105473" name="Content Placeholder 1"/>
          <p:cNvSpPr>
            <a:spLocks noGrp="1"/>
          </p:cNvSpPr>
          <p:nvPr>
            <p:ph idx="1"/>
          </p:nvPr>
        </p:nvSpPr>
        <p:spPr>
          <a:xfrm>
            <a:off x="685800" y="1600200"/>
            <a:ext cx="8001000" cy="4525963"/>
          </a:xfrm>
        </p:spPr>
        <p:txBody>
          <a:bodyPr/>
          <a:lstStyle/>
          <a:p>
            <a:r>
              <a:rPr lang="en-US" sz="2400" smtClean="0"/>
              <a:t>Stakeholders have to be identified. Once the project charter is completed, project managers and their project teams can gather requirements from their customers. </a:t>
            </a:r>
          </a:p>
          <a:p>
            <a:r>
              <a:rPr lang="en-US" sz="2400" smtClean="0"/>
              <a:t>A requirement is a capability that must be met by a system, product, or service to satisfy stakeholders. Using the information from the project charter, the project team can collect and gather required information. There are many ways to gather requirements for projects, which we have discussed in Chapter 3 . Apart from these techniques, organizations use customer-focused surveys, observations or job shadowing, and prototypes to gather requirements for projects. </a:t>
            </a:r>
          </a:p>
        </p:txBody>
      </p:sp>
      <p:sp>
        <p:nvSpPr>
          <p:cNvPr id="105474"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8" name="Slide Number Placeholder 7"/>
          <p:cNvSpPr>
            <a:spLocks noGrp="1"/>
          </p:cNvSpPr>
          <p:nvPr>
            <p:ph type="sldNum" sz="quarter" idx="16"/>
          </p:nvPr>
        </p:nvSpPr>
        <p:spPr/>
        <p:txBody>
          <a:bodyPr/>
          <a:lstStyle/>
          <a:p>
            <a:pPr>
              <a:defRPr/>
            </a:pPr>
            <a:r>
              <a:rPr lang="en-US"/>
              <a:t>4-</a:t>
            </a:r>
            <a:fld id="{C46054C2-8A4D-4100-A47D-1157A32328D5}" type="slidenum">
              <a:rPr lang="en-US"/>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55298" name="TextBox 8"/>
          <p:cNvSpPr txBox="1">
            <a:spLocks noChangeArrowheads="1"/>
          </p:cNvSpPr>
          <p:nvPr/>
        </p:nvSpPr>
        <p:spPr bwMode="auto">
          <a:xfrm>
            <a:off x="1460500" y="1020763"/>
            <a:ext cx="2330450" cy="461962"/>
          </a:xfrm>
          <a:prstGeom prst="rect">
            <a:avLst/>
          </a:prstGeom>
          <a:noFill/>
          <a:ln w="9525">
            <a:noFill/>
            <a:miter lim="800000"/>
            <a:headEnd/>
            <a:tailEnd/>
          </a:ln>
        </p:spPr>
        <p:txBody>
          <a:bodyPr wrap="none">
            <a:spAutoFit/>
          </a:bodyPr>
          <a:lstStyle/>
          <a:p>
            <a:r>
              <a:rPr lang="en-US" sz="2400" b="1">
                <a:latin typeface="Calibri" pitchFamily="34" charset="0"/>
              </a:rPr>
              <a:t>Project Selection</a:t>
            </a:r>
          </a:p>
        </p:txBody>
      </p:sp>
      <p:sp>
        <p:nvSpPr>
          <p:cNvPr id="16" name="TextBox 15"/>
          <p:cNvSpPr txBox="1"/>
          <p:nvPr/>
        </p:nvSpPr>
        <p:spPr>
          <a:xfrm>
            <a:off x="1009650" y="1420813"/>
            <a:ext cx="7532688" cy="3508375"/>
          </a:xfrm>
          <a:prstGeom prst="rect">
            <a:avLst/>
          </a:prstGeom>
          <a:noFill/>
        </p:spPr>
        <p:txBody>
          <a:bodyPr>
            <a:spAutoFit/>
          </a:bodyPr>
          <a:lstStyle/>
          <a:p>
            <a:pPr marL="234950" indent="-234950" fontAlgn="auto">
              <a:spcBef>
                <a:spcPts val="0"/>
              </a:spcBef>
              <a:spcAft>
                <a:spcPts val="600"/>
              </a:spcAft>
              <a:buFont typeface="Wingdings" pitchFamily="2" charset="2"/>
              <a:buChar char="§"/>
              <a:defRPr/>
            </a:pPr>
            <a:r>
              <a:rPr lang="en-US" sz="2400" dirty="0">
                <a:latin typeface="+mn-lt"/>
                <a:cs typeface="+mn-cs"/>
              </a:rPr>
              <a:t>Form upper management team</a:t>
            </a:r>
          </a:p>
          <a:p>
            <a:pPr marL="234950" indent="-234950" fontAlgn="auto">
              <a:spcBef>
                <a:spcPts val="0"/>
              </a:spcBef>
              <a:spcAft>
                <a:spcPts val="600"/>
              </a:spcAft>
              <a:buFont typeface="Wingdings" pitchFamily="2" charset="2"/>
              <a:buChar char="§"/>
              <a:defRPr/>
            </a:pPr>
            <a:r>
              <a:rPr lang="en-US" sz="2400" dirty="0">
                <a:latin typeface="+mn-lt"/>
                <a:cs typeface="+mn-cs"/>
              </a:rPr>
              <a:t>Identify, organize, and set criteria for all projects including financial and qualitative factors</a:t>
            </a:r>
          </a:p>
          <a:p>
            <a:pPr marL="234950" indent="-234950" fontAlgn="auto">
              <a:spcBef>
                <a:spcPts val="0"/>
              </a:spcBef>
              <a:spcAft>
                <a:spcPts val="600"/>
              </a:spcAft>
              <a:buFont typeface="Wingdings" pitchFamily="2" charset="2"/>
              <a:buChar char="§"/>
              <a:defRPr/>
            </a:pPr>
            <a:r>
              <a:rPr lang="en-US" sz="2400" dirty="0">
                <a:latin typeface="+mn-lt"/>
                <a:cs typeface="+mn-cs"/>
              </a:rPr>
              <a:t>Gather data on all projects</a:t>
            </a:r>
          </a:p>
          <a:p>
            <a:pPr marL="234950" indent="-234950" fontAlgn="auto">
              <a:spcBef>
                <a:spcPts val="0"/>
              </a:spcBef>
              <a:spcAft>
                <a:spcPts val="600"/>
              </a:spcAft>
              <a:buFont typeface="Wingdings" pitchFamily="2" charset="2"/>
              <a:buChar char="§"/>
              <a:defRPr/>
            </a:pPr>
            <a:r>
              <a:rPr lang="en-US" sz="2400" dirty="0">
                <a:latin typeface="+mn-lt"/>
                <a:cs typeface="+mn-cs"/>
              </a:rPr>
              <a:t>Estimate time and resources required</a:t>
            </a:r>
          </a:p>
          <a:p>
            <a:pPr marL="234950" indent="-234950" fontAlgn="auto">
              <a:spcBef>
                <a:spcPts val="0"/>
              </a:spcBef>
              <a:spcAft>
                <a:spcPts val="600"/>
              </a:spcAft>
              <a:buFont typeface="Wingdings" pitchFamily="2" charset="2"/>
              <a:buChar char="§"/>
              <a:defRPr/>
            </a:pPr>
            <a:r>
              <a:rPr lang="en-US" sz="2400" dirty="0">
                <a:latin typeface="+mn-lt"/>
                <a:cs typeface="+mn-cs"/>
              </a:rPr>
              <a:t>Analyze and decide on projects</a:t>
            </a:r>
          </a:p>
          <a:p>
            <a:pPr marL="234950" indent="-234950" fontAlgn="auto">
              <a:spcBef>
                <a:spcPts val="0"/>
              </a:spcBef>
              <a:spcAft>
                <a:spcPts val="600"/>
              </a:spcAft>
              <a:buFont typeface="Wingdings" pitchFamily="2" charset="2"/>
              <a:buChar char="§"/>
              <a:defRPr/>
            </a:pPr>
            <a:r>
              <a:rPr lang="en-US" sz="2400" dirty="0">
                <a:latin typeface="+mn-lt"/>
                <a:cs typeface="+mn-cs"/>
              </a:rPr>
              <a:t>Implement initial project plans</a:t>
            </a:r>
          </a:p>
          <a:p>
            <a:pPr fontAlgn="auto">
              <a:spcBef>
                <a:spcPts val="0"/>
              </a:spcBef>
              <a:spcAft>
                <a:spcPts val="0"/>
              </a:spcAft>
              <a:defRPr/>
            </a:pPr>
            <a:endParaRPr lang="en-US" sz="2400" dirty="0">
              <a:latin typeface="+mn-lt"/>
              <a:cs typeface="+mn-cs"/>
            </a:endParaRPr>
          </a:p>
        </p:txBody>
      </p:sp>
      <p:sp>
        <p:nvSpPr>
          <p:cNvPr id="3" name="Slide Number Placeholder 2"/>
          <p:cNvSpPr>
            <a:spLocks noGrp="1"/>
          </p:cNvSpPr>
          <p:nvPr>
            <p:ph type="sldNum" sz="quarter" idx="16"/>
          </p:nvPr>
        </p:nvSpPr>
        <p:spPr/>
        <p:txBody>
          <a:bodyPr/>
          <a:lstStyle/>
          <a:p>
            <a:pPr>
              <a:defRPr/>
            </a:pPr>
            <a:r>
              <a:rPr lang="en-US"/>
              <a:t>4-</a:t>
            </a:r>
            <a:fld id="{4E136211-92FB-4FA1-8A91-8EB3133C67AA}" type="slidenum">
              <a:rPr lang="en-US"/>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106497" name="Content Placeholder 1"/>
          <p:cNvSpPr>
            <a:spLocks noGrp="1"/>
          </p:cNvSpPr>
          <p:nvPr>
            <p:ph idx="1"/>
          </p:nvPr>
        </p:nvSpPr>
        <p:spPr>
          <a:xfrm>
            <a:off x="685800" y="1600200"/>
            <a:ext cx="8001000" cy="4525963"/>
          </a:xfrm>
        </p:spPr>
        <p:txBody>
          <a:bodyPr/>
          <a:lstStyle/>
          <a:p>
            <a:r>
              <a:rPr lang="en-US" sz="2400" smtClean="0"/>
              <a:t>Project scope needs to be clearly defined at the beginning of a project. Because senior management’s commitment to support the project is an important factor in the success of a project, a clear understanding of the purpose of a project needs to be elaborated in a project scope, which is the next step.</a:t>
            </a:r>
          </a:p>
          <a:p>
            <a:endParaRPr lang="en-US" sz="2400" smtClean="0"/>
          </a:p>
        </p:txBody>
      </p:sp>
      <p:sp>
        <p:nvSpPr>
          <p:cNvPr id="106498"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8" name="Slide Number Placeholder 7"/>
          <p:cNvSpPr>
            <a:spLocks noGrp="1"/>
          </p:cNvSpPr>
          <p:nvPr>
            <p:ph type="sldNum" sz="quarter" idx="16"/>
          </p:nvPr>
        </p:nvSpPr>
        <p:spPr/>
        <p:txBody>
          <a:bodyPr/>
          <a:lstStyle/>
          <a:p>
            <a:pPr>
              <a:defRPr/>
            </a:pPr>
            <a:r>
              <a:rPr lang="en-US"/>
              <a:t>4-</a:t>
            </a:r>
            <a:fld id="{F0C2A88F-2465-4755-B79B-C46C048D1EDF}" type="slidenum">
              <a:rPr lang="en-US"/>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107521" name="Content Placeholder 1"/>
          <p:cNvSpPr>
            <a:spLocks noGrp="1"/>
          </p:cNvSpPr>
          <p:nvPr>
            <p:ph idx="1"/>
          </p:nvPr>
        </p:nvSpPr>
        <p:spPr>
          <a:xfrm>
            <a:off x="750888" y="1600200"/>
            <a:ext cx="7935912" cy="4525963"/>
          </a:xfrm>
        </p:spPr>
        <p:txBody>
          <a:bodyPr/>
          <a:lstStyle/>
          <a:p>
            <a:r>
              <a:rPr lang="en-US" sz="2400" smtClean="0"/>
              <a:t>Should technology managers strategize technology projects?</a:t>
            </a:r>
          </a:p>
          <a:p>
            <a:r>
              <a:rPr lang="en-US" sz="2400" smtClean="0"/>
              <a:t>Project selection always gets rid of some projects that are not useful for an organization.</a:t>
            </a:r>
          </a:p>
          <a:p>
            <a:r>
              <a:rPr lang="en-US" sz="2400" smtClean="0"/>
              <a:t>Is there a best method to select and prioritize projects?</a:t>
            </a:r>
          </a:p>
          <a:p>
            <a:r>
              <a:rPr lang="en-US" sz="2400" smtClean="0"/>
              <a:t>Anyone can be trained as a project manager.</a:t>
            </a:r>
          </a:p>
          <a:p>
            <a:r>
              <a:rPr lang="en-US" sz="2400" smtClean="0"/>
              <a:t>A project manager should be paid for performance and not for the size of the project.</a:t>
            </a:r>
          </a:p>
          <a:p>
            <a:r>
              <a:rPr lang="en-US" sz="2400" smtClean="0"/>
              <a:t>Technical experts can be good project managers.</a:t>
            </a:r>
          </a:p>
          <a:p>
            <a:r>
              <a:rPr lang="en-US" sz="2400" smtClean="0"/>
              <a:t>Project managers should share duties with team members. </a:t>
            </a:r>
          </a:p>
        </p:txBody>
      </p:sp>
      <p:sp>
        <p:nvSpPr>
          <p:cNvPr id="107522" name="Text Placeholder 2"/>
          <p:cNvSpPr>
            <a:spLocks noGrp="1"/>
          </p:cNvSpPr>
          <p:nvPr>
            <p:ph type="body" sz="quarter" idx="13"/>
          </p:nvPr>
        </p:nvSpPr>
        <p:spPr>
          <a:xfrm>
            <a:off x="1316038" y="1071563"/>
            <a:ext cx="3925887" cy="339725"/>
          </a:xfrm>
        </p:spPr>
        <p:txBody>
          <a:bodyPr/>
          <a:lstStyle/>
          <a:p>
            <a:r>
              <a:rPr lang="en-US" smtClean="0"/>
              <a:t>Class discussions</a:t>
            </a:r>
          </a:p>
        </p:txBody>
      </p:sp>
      <p:sp>
        <p:nvSpPr>
          <p:cNvPr id="8" name="Slide Number Placeholder 7"/>
          <p:cNvSpPr>
            <a:spLocks noGrp="1"/>
          </p:cNvSpPr>
          <p:nvPr>
            <p:ph type="sldNum" sz="quarter" idx="16"/>
          </p:nvPr>
        </p:nvSpPr>
        <p:spPr/>
        <p:txBody>
          <a:bodyPr/>
          <a:lstStyle/>
          <a:p>
            <a:pPr>
              <a:defRPr/>
            </a:pPr>
            <a:r>
              <a:rPr lang="en-US"/>
              <a:t>4-</a:t>
            </a:r>
            <a:fld id="{6A8C2139-D1FA-4664-BC5B-F26AE2DE8042}" type="slidenum">
              <a:rPr lang="en-US"/>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5"/>
          </p:nvPr>
        </p:nvSpPr>
        <p:spPr/>
        <p:txBody>
          <a:bodyPr/>
          <a:lstStyle/>
          <a:p>
            <a:r>
              <a:rPr lang="en-US"/>
              <a:t>Copyright © 2013 Pearson Education, Inc. Publishing as Prentice Hall</a:t>
            </a:r>
          </a:p>
        </p:txBody>
      </p:sp>
      <p:sp>
        <p:nvSpPr>
          <p:cNvPr id="5" name="Slide Number Placeholder 4"/>
          <p:cNvSpPr>
            <a:spLocks noGrp="1"/>
          </p:cNvSpPr>
          <p:nvPr>
            <p:ph type="sldNum" sz="quarter" idx="16"/>
          </p:nvPr>
        </p:nvSpPr>
        <p:spPr/>
        <p:txBody>
          <a:bodyPr/>
          <a:lstStyle/>
          <a:p>
            <a:pPr>
              <a:defRPr/>
            </a:pPr>
            <a:r>
              <a:rPr lang="en-US"/>
              <a:t>3-</a:t>
            </a:r>
            <a:fld id="{A07CCEDC-4F56-4540-9C00-F0184931517A}" type="slidenum">
              <a:rPr lang="en-US"/>
              <a:pPr>
                <a:defRPr/>
              </a:pPr>
              <a:t>42</a:t>
            </a:fld>
            <a:endParaRPr lang="en-US"/>
          </a:p>
        </p:txBody>
      </p:sp>
      <p:pic>
        <p:nvPicPr>
          <p:cNvPr id="108547" name="Picture 3" descr="3293795473_47524415"/>
          <p:cNvPicPr>
            <a:picLocks noChangeAspect="1" noChangeArrowheads="1"/>
          </p:cNvPicPr>
          <p:nvPr/>
        </p:nvPicPr>
        <p:blipFill>
          <a:blip r:embed="rId2"/>
          <a:srcRect/>
          <a:stretch>
            <a:fillRect/>
          </a:stretch>
        </p:blipFill>
        <p:spPr bwMode="auto">
          <a:xfrm>
            <a:off x="593725" y="1504950"/>
            <a:ext cx="7864475" cy="24574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56321" name="Text Placeholder 2"/>
          <p:cNvSpPr>
            <a:spLocks noGrp="1"/>
          </p:cNvSpPr>
          <p:nvPr>
            <p:ph type="body" sz="quarter" idx="13"/>
          </p:nvPr>
        </p:nvSpPr>
        <p:spPr>
          <a:xfrm>
            <a:off x="1316038" y="1071563"/>
            <a:ext cx="3925887" cy="339725"/>
          </a:xfrm>
        </p:spPr>
        <p:txBody>
          <a:bodyPr/>
          <a:lstStyle/>
          <a:p>
            <a:r>
              <a:rPr lang="en-US" smtClean="0"/>
              <a:t>Project Selection Process</a:t>
            </a:r>
          </a:p>
        </p:txBody>
      </p:sp>
      <p:sp>
        <p:nvSpPr>
          <p:cNvPr id="5" name="Slide Number Placeholder 4"/>
          <p:cNvSpPr>
            <a:spLocks noGrp="1"/>
          </p:cNvSpPr>
          <p:nvPr>
            <p:ph type="sldNum" sz="quarter" idx="16"/>
          </p:nvPr>
        </p:nvSpPr>
        <p:spPr/>
        <p:txBody>
          <a:bodyPr/>
          <a:lstStyle/>
          <a:p>
            <a:pPr>
              <a:defRPr/>
            </a:pPr>
            <a:r>
              <a:rPr lang="en-US"/>
              <a:t>4-</a:t>
            </a:r>
            <a:fld id="{E597E59C-004D-48D9-8586-86BC57A8A82D}" type="slidenum">
              <a:rPr lang="en-US"/>
              <a:pPr>
                <a:defRPr/>
              </a:pPr>
              <a:t>5</a:t>
            </a:fld>
            <a:endParaRPr lang="en-US"/>
          </a:p>
        </p:txBody>
      </p:sp>
      <p:pic>
        <p:nvPicPr>
          <p:cNvPr id="56324" name="Picture 2"/>
          <p:cNvPicPr>
            <a:picLocks noChangeAspect="1" noChangeArrowheads="1"/>
          </p:cNvPicPr>
          <p:nvPr/>
        </p:nvPicPr>
        <p:blipFill>
          <a:blip r:embed="rId2"/>
          <a:srcRect/>
          <a:stretch>
            <a:fillRect/>
          </a:stretch>
        </p:blipFill>
        <p:spPr bwMode="auto">
          <a:xfrm>
            <a:off x="1362075" y="1771650"/>
            <a:ext cx="6610350" cy="41338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5"/>
          </p:nvPr>
        </p:nvSpPr>
        <p:spPr/>
        <p:txBody>
          <a:bodyPr/>
          <a:lstStyle/>
          <a:p>
            <a:r>
              <a:rPr lang="en-US"/>
              <a:t>Copyright © 2013 Pearson Education, Inc. Publishing as Prentice Hall</a:t>
            </a:r>
          </a:p>
        </p:txBody>
      </p:sp>
      <p:sp>
        <p:nvSpPr>
          <p:cNvPr id="57345" name="Text Placeholder 2"/>
          <p:cNvSpPr>
            <a:spLocks noGrp="1"/>
          </p:cNvSpPr>
          <p:nvPr>
            <p:ph type="body" sz="quarter" idx="13"/>
          </p:nvPr>
        </p:nvSpPr>
        <p:spPr>
          <a:xfrm>
            <a:off x="1316038" y="1071563"/>
            <a:ext cx="3925887" cy="339725"/>
          </a:xfrm>
        </p:spPr>
        <p:txBody>
          <a:bodyPr/>
          <a:lstStyle/>
          <a:p>
            <a:r>
              <a:rPr lang="en-US" smtClean="0"/>
              <a:t>Screening of Projects</a:t>
            </a:r>
          </a:p>
        </p:txBody>
      </p:sp>
      <p:sp>
        <p:nvSpPr>
          <p:cNvPr id="5" name="Slide Number Placeholder 4"/>
          <p:cNvSpPr>
            <a:spLocks noGrp="1"/>
          </p:cNvSpPr>
          <p:nvPr>
            <p:ph type="sldNum" sz="quarter" idx="16"/>
          </p:nvPr>
        </p:nvSpPr>
        <p:spPr/>
        <p:txBody>
          <a:bodyPr/>
          <a:lstStyle/>
          <a:p>
            <a:pPr>
              <a:defRPr/>
            </a:pPr>
            <a:r>
              <a:rPr lang="en-US"/>
              <a:t>4-</a:t>
            </a:r>
            <a:fld id="{B75EADD4-9FF2-45A1-9B37-EF7AF61CD8C4}" type="slidenum">
              <a:rPr lang="en-US"/>
              <a:pPr>
                <a:defRPr/>
              </a:pPr>
              <a:t>6</a:t>
            </a:fld>
            <a:endParaRPr lang="en-US"/>
          </a:p>
        </p:txBody>
      </p:sp>
      <p:pic>
        <p:nvPicPr>
          <p:cNvPr id="57348" name="Picture 2"/>
          <p:cNvPicPr>
            <a:picLocks noChangeAspect="1" noChangeArrowheads="1"/>
          </p:cNvPicPr>
          <p:nvPr/>
        </p:nvPicPr>
        <p:blipFill>
          <a:blip r:embed="rId2"/>
          <a:srcRect/>
          <a:stretch>
            <a:fillRect/>
          </a:stretch>
        </p:blipFill>
        <p:spPr bwMode="auto">
          <a:xfrm>
            <a:off x="1673225" y="1601788"/>
            <a:ext cx="5657850" cy="4611687"/>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58369" name="Content Placeholder 1"/>
          <p:cNvSpPr>
            <a:spLocks noGrp="1"/>
          </p:cNvSpPr>
          <p:nvPr>
            <p:ph idx="1"/>
          </p:nvPr>
        </p:nvSpPr>
        <p:spPr>
          <a:xfrm>
            <a:off x="587375" y="1600200"/>
            <a:ext cx="8099425" cy="4525963"/>
          </a:xfrm>
        </p:spPr>
        <p:txBody>
          <a:bodyPr/>
          <a:lstStyle/>
          <a:p>
            <a:r>
              <a:rPr lang="en-US" sz="2400" smtClean="0"/>
              <a:t>Projects can be categorized as one of the following:</a:t>
            </a:r>
          </a:p>
          <a:p>
            <a:pPr lvl="1">
              <a:buFont typeface="Arial" charset="0"/>
              <a:buChar char="•"/>
            </a:pPr>
            <a:r>
              <a:rPr lang="en-US" sz="2400" i="1" smtClean="0"/>
              <a:t>Compliance:</a:t>
            </a:r>
            <a:r>
              <a:rPr lang="en-US" sz="2400" smtClean="0"/>
              <a:t> Projects that are essential to meet new requirements imposed by internal and external entities</a:t>
            </a:r>
          </a:p>
          <a:p>
            <a:pPr lvl="2"/>
            <a:r>
              <a:rPr lang="en-US" sz="2400" smtClean="0"/>
              <a:t>Internal entities may be executive management </a:t>
            </a:r>
          </a:p>
          <a:p>
            <a:pPr lvl="2"/>
            <a:r>
              <a:rPr lang="en-US" sz="2400" smtClean="0"/>
              <a:t>External entities may be government regulations and requirements</a:t>
            </a:r>
          </a:p>
          <a:p>
            <a:pPr lvl="2"/>
            <a:r>
              <a:rPr lang="en-US" sz="2400" smtClean="0"/>
              <a:t>“Must do” projects; if not implemented, may face penalties</a:t>
            </a:r>
          </a:p>
          <a:p>
            <a:pPr lvl="1">
              <a:buFont typeface="Arial" charset="0"/>
              <a:buChar char="•"/>
            </a:pPr>
            <a:r>
              <a:rPr lang="en-US" sz="2400" i="1" smtClean="0"/>
              <a:t>Emergency:</a:t>
            </a:r>
            <a:r>
              <a:rPr lang="en-US" sz="2400" smtClean="0"/>
              <a:t>  Projects that are needed to meet emergency conditions;  may be “must-do” projects; if not implemented, organizations may not be fully operational to fulfill their core competencies</a:t>
            </a:r>
            <a:r>
              <a:rPr lang="en-US" sz="2200" smtClean="0"/>
              <a:t> </a:t>
            </a:r>
          </a:p>
        </p:txBody>
      </p:sp>
      <p:sp>
        <p:nvSpPr>
          <p:cNvPr id="58370" name="Text Placeholder 2"/>
          <p:cNvSpPr>
            <a:spLocks noGrp="1"/>
          </p:cNvSpPr>
          <p:nvPr>
            <p:ph type="body" sz="quarter" idx="13"/>
          </p:nvPr>
        </p:nvSpPr>
        <p:spPr>
          <a:xfrm>
            <a:off x="1316038" y="1071563"/>
            <a:ext cx="3925887" cy="339725"/>
          </a:xfrm>
        </p:spPr>
        <p:txBody>
          <a:bodyPr/>
          <a:lstStyle/>
          <a:p>
            <a:r>
              <a:rPr lang="en-US" smtClean="0"/>
              <a:t>Project Selection</a:t>
            </a:r>
          </a:p>
        </p:txBody>
      </p:sp>
      <p:sp>
        <p:nvSpPr>
          <p:cNvPr id="8" name="Slide Number Placeholder 7"/>
          <p:cNvSpPr>
            <a:spLocks noGrp="1"/>
          </p:cNvSpPr>
          <p:nvPr>
            <p:ph type="sldNum" sz="quarter" idx="16"/>
          </p:nvPr>
        </p:nvSpPr>
        <p:spPr/>
        <p:txBody>
          <a:bodyPr/>
          <a:lstStyle/>
          <a:p>
            <a:pPr>
              <a:defRPr/>
            </a:pPr>
            <a:r>
              <a:rPr lang="en-US"/>
              <a:t>4-</a:t>
            </a:r>
            <a:fld id="{9A303A6C-0490-4760-9828-5FB9E136C96A}"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59393" name="Content Placeholder 1"/>
          <p:cNvSpPr>
            <a:spLocks noGrp="1"/>
          </p:cNvSpPr>
          <p:nvPr>
            <p:ph idx="1"/>
          </p:nvPr>
        </p:nvSpPr>
        <p:spPr>
          <a:xfrm>
            <a:off x="587375" y="1600200"/>
            <a:ext cx="8099425" cy="4525963"/>
          </a:xfrm>
        </p:spPr>
        <p:txBody>
          <a:bodyPr/>
          <a:lstStyle/>
          <a:p>
            <a:pPr lvl="1">
              <a:buFont typeface="Arial" charset="0"/>
              <a:buChar char="•"/>
            </a:pPr>
            <a:r>
              <a:rPr lang="en-US" sz="2400" i="1" smtClean="0"/>
              <a:t>Mission Critical:</a:t>
            </a:r>
            <a:r>
              <a:rPr lang="en-US" sz="2400" smtClean="0"/>
              <a:t>  Critical to the mission of a company </a:t>
            </a:r>
          </a:p>
          <a:p>
            <a:pPr lvl="2"/>
            <a:r>
              <a:rPr lang="en-US" sz="2400" smtClean="0"/>
              <a:t>If not completed, would cause immediate, unacceptably negative impact to business</a:t>
            </a:r>
            <a:endParaRPr lang="en-US" sz="2400" i="1" smtClean="0"/>
          </a:p>
          <a:p>
            <a:pPr lvl="1">
              <a:buFont typeface="Arial" charset="0"/>
              <a:buChar char="•"/>
            </a:pPr>
            <a:r>
              <a:rPr lang="en-US" sz="2400" i="1" smtClean="0"/>
              <a:t>Operational:</a:t>
            </a:r>
            <a:r>
              <a:rPr lang="en-US" sz="2400" smtClean="0"/>
              <a:t> Projects that are needed to support current operations</a:t>
            </a:r>
          </a:p>
          <a:p>
            <a:pPr lvl="2"/>
            <a:r>
              <a:rPr lang="en-US" sz="2400" smtClean="0"/>
              <a:t>Increase process efficiency </a:t>
            </a:r>
          </a:p>
          <a:p>
            <a:pPr lvl="2"/>
            <a:r>
              <a:rPr lang="en-US" sz="2400" smtClean="0"/>
              <a:t>Reduce product cost</a:t>
            </a:r>
          </a:p>
          <a:p>
            <a:pPr lvl="2"/>
            <a:r>
              <a:rPr lang="en-US" sz="2400" smtClean="0"/>
              <a:t>Improve performance and other metrics</a:t>
            </a:r>
          </a:p>
          <a:p>
            <a:pPr lvl="1">
              <a:buFont typeface="Arial" charset="0"/>
              <a:buChar char="•"/>
            </a:pPr>
            <a:r>
              <a:rPr lang="en-US" sz="2400" i="1" smtClean="0"/>
              <a:t>Strategic:</a:t>
            </a:r>
            <a:r>
              <a:rPr lang="en-US" sz="2400" smtClean="0"/>
              <a:t>  Projects that are essential to support long-range mission (increase revenue, increase market-share)</a:t>
            </a:r>
          </a:p>
        </p:txBody>
      </p:sp>
      <p:sp>
        <p:nvSpPr>
          <p:cNvPr id="59394" name="Text Placeholder 2"/>
          <p:cNvSpPr>
            <a:spLocks noGrp="1"/>
          </p:cNvSpPr>
          <p:nvPr>
            <p:ph type="body" sz="quarter" idx="13"/>
          </p:nvPr>
        </p:nvSpPr>
        <p:spPr>
          <a:xfrm>
            <a:off x="1316038" y="1071563"/>
            <a:ext cx="3925887" cy="339725"/>
          </a:xfrm>
        </p:spPr>
        <p:txBody>
          <a:bodyPr/>
          <a:lstStyle/>
          <a:p>
            <a:r>
              <a:rPr lang="en-US" smtClean="0"/>
              <a:t>Project Selection</a:t>
            </a:r>
          </a:p>
        </p:txBody>
      </p:sp>
      <p:sp>
        <p:nvSpPr>
          <p:cNvPr id="8" name="Slide Number Placeholder 7"/>
          <p:cNvSpPr>
            <a:spLocks noGrp="1"/>
          </p:cNvSpPr>
          <p:nvPr>
            <p:ph type="sldNum" sz="quarter" idx="16"/>
          </p:nvPr>
        </p:nvSpPr>
        <p:spPr/>
        <p:txBody>
          <a:bodyPr/>
          <a:lstStyle/>
          <a:p>
            <a:pPr>
              <a:defRPr/>
            </a:pPr>
            <a:r>
              <a:rPr lang="en-US"/>
              <a:t>4-</a:t>
            </a:r>
            <a:fld id="{3D4DCEFC-EF51-44E0-996B-05951A89A7DD}"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5"/>
          </p:nvPr>
        </p:nvSpPr>
        <p:spPr/>
        <p:txBody>
          <a:bodyPr/>
          <a:lstStyle/>
          <a:p>
            <a:r>
              <a:rPr lang="en-US"/>
              <a:t>Copyright © 2013 Pearson Education, Inc. Publishing as Prentice Hall</a:t>
            </a:r>
          </a:p>
        </p:txBody>
      </p:sp>
      <p:sp>
        <p:nvSpPr>
          <p:cNvPr id="67585" name="Content Placeholder 1"/>
          <p:cNvSpPr>
            <a:spLocks noGrp="1"/>
          </p:cNvSpPr>
          <p:nvPr>
            <p:ph idx="1"/>
          </p:nvPr>
        </p:nvSpPr>
        <p:spPr>
          <a:xfrm>
            <a:off x="338138" y="1404938"/>
            <a:ext cx="8580437" cy="4525962"/>
          </a:xfrm>
        </p:spPr>
        <p:txBody>
          <a:bodyPr/>
          <a:lstStyle/>
          <a:p>
            <a:r>
              <a:rPr lang="en-US" sz="2400" smtClean="0"/>
              <a:t>Provides the intellectual frameworks, conceptual models, and governing ideas that allow managers of an organization to identify opportunities for bringing value to customers and for delivering that value for a profit</a:t>
            </a:r>
          </a:p>
          <a:p>
            <a:r>
              <a:rPr lang="en-US" sz="2400" smtClean="0"/>
              <a:t>The way an organization defines its business for a better future </a:t>
            </a:r>
          </a:p>
          <a:p>
            <a:pPr lvl="1">
              <a:buFont typeface="Arial" charset="0"/>
              <a:buChar char="•"/>
            </a:pPr>
            <a:r>
              <a:rPr lang="en-US" sz="2200" smtClean="0"/>
              <a:t>Organizations need to take advantage of the opportunities that projects represent. </a:t>
            </a:r>
          </a:p>
          <a:p>
            <a:r>
              <a:rPr lang="en-US" sz="2400" smtClean="0"/>
              <a:t>Dynamically guides project actions and decision making as the project environment changes</a:t>
            </a:r>
          </a:p>
          <a:p>
            <a:pPr lvl="1">
              <a:buFont typeface="Arial" charset="0"/>
              <a:buChar char="•"/>
            </a:pPr>
            <a:r>
              <a:rPr lang="en-US" sz="2200" smtClean="0"/>
              <a:t>Projects need to be chosen and fielded to help achieve strategic intent. It is important to note that projects must deliver a product, service, or process that will provide the competitive advantage or value envisioned by the strategies of organizations. </a:t>
            </a:r>
          </a:p>
        </p:txBody>
      </p:sp>
      <p:sp>
        <p:nvSpPr>
          <p:cNvPr id="67586" name="Text Placeholder 2"/>
          <p:cNvSpPr>
            <a:spLocks noGrp="1"/>
          </p:cNvSpPr>
          <p:nvPr>
            <p:ph type="body" sz="quarter" idx="13"/>
          </p:nvPr>
        </p:nvSpPr>
        <p:spPr>
          <a:xfrm>
            <a:off x="1316038" y="1071563"/>
            <a:ext cx="3925887" cy="339725"/>
          </a:xfrm>
        </p:spPr>
        <p:txBody>
          <a:bodyPr/>
          <a:lstStyle/>
          <a:p>
            <a:r>
              <a:rPr lang="en-US" smtClean="0"/>
              <a:t>Project Strategy</a:t>
            </a:r>
          </a:p>
        </p:txBody>
      </p:sp>
      <p:sp>
        <p:nvSpPr>
          <p:cNvPr id="8" name="Slide Number Placeholder 7"/>
          <p:cNvSpPr>
            <a:spLocks noGrp="1"/>
          </p:cNvSpPr>
          <p:nvPr>
            <p:ph type="sldNum" sz="quarter" idx="16"/>
          </p:nvPr>
        </p:nvSpPr>
        <p:spPr/>
        <p:txBody>
          <a:bodyPr/>
          <a:lstStyle/>
          <a:p>
            <a:pPr>
              <a:defRPr/>
            </a:pPr>
            <a:r>
              <a:rPr lang="en-US"/>
              <a:t>4-</a:t>
            </a:r>
            <a:fld id="{0B2F5881-72D3-4584-9284-456A237ACFBF}" type="slidenum">
              <a:rPr lang="en-US"/>
              <a:pPr>
                <a:defRPr/>
              </a:pPr>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05&quot;&gt;&lt;property id=&quot;20148&quot; value=&quot;5&quot;/&gt;&lt;property id=&quot;20300&quot; value=&quot;Slide 2&quot;/&gt;&lt;property id=&quot;20307&quot; value=&quot;283&quot;/&gt;&lt;/object&gt;&lt;object type=&quot;3&quot; unique_id=&quot;10006&quot;&gt;&lt;property id=&quot;20148&quot; value=&quot;5&quot;/&gt;&lt;property id=&quot;20300&quot; value=&quot;Slide 3&quot;/&gt;&lt;property id=&quot;20307&quot; value=&quot;264&quot;/&gt;&lt;/object&gt;&lt;object type=&quot;3&quot; unique_id=&quot;10007&quot;&gt;&lt;property id=&quot;20148&quot; value=&quot;5&quot;/&gt;&lt;property id=&quot;20300&quot; value=&quot;Slide 4&quot;/&gt;&lt;property id=&quot;20307&quot; value=&quot;258&quot;/&gt;&lt;/object&gt;&lt;object type=&quot;3&quot; unique_id=&quot;10008&quot;&gt;&lt;property id=&quot;20148&quot; value=&quot;5&quot;/&gt;&lt;property id=&quot;20300&quot; value=&quot;Slide 5&quot;/&gt;&lt;property id=&quot;20307&quot; value=&quot;265&quot;/&gt;&lt;/object&gt;&lt;object type=&quot;3&quot; unique_id=&quot;10009&quot;&gt;&lt;property id=&quot;20148&quot; value=&quot;5&quot;/&gt;&lt;property id=&quot;20300&quot; value=&quot;Slide 6&quot;/&gt;&lt;property id=&quot;20307&quot; value=&quot;266&quot;/&gt;&lt;/object&gt;&lt;object type=&quot;3&quot; unique_id=&quot;10010&quot;&gt;&lt;property id=&quot;20148&quot; value=&quot;5&quot;/&gt;&lt;property id=&quot;20300&quot; value=&quot;Slide 7&quot;/&gt;&lt;property id=&quot;20307&quot; value=&quot;267&quot;/&gt;&lt;/object&gt;&lt;object type=&quot;3&quot; unique_id=&quot;10011&quot;&gt;&lt;property id=&quot;20148&quot; value=&quot;5&quot;/&gt;&lt;property id=&quot;20300&quot; value=&quot;Slide 8&quot;/&gt;&lt;property id=&quot;20307&quot; value=&quot;268&quot;/&gt;&lt;/object&gt;&lt;object type=&quot;3&quot; unique_id=&quot;10012&quot;&gt;&lt;property id=&quot;20148&quot; value=&quot;5&quot;/&gt;&lt;property id=&quot;20300&quot; value=&quot;Slide 9&quot;/&gt;&lt;property id=&quot;20307&quot; value=&quot;269&quot;/&gt;&lt;/object&gt;&lt;object type=&quot;3&quot; unique_id=&quot;10013&quot;&gt;&lt;property id=&quot;20148&quot; value=&quot;5&quot;/&gt;&lt;property id=&quot;20300&quot; value=&quot;Slide 10&quot;/&gt;&lt;property id=&quot;20307&quot; value=&quot;270&quot;/&gt;&lt;/object&gt;&lt;object type=&quot;3&quot; unique_id=&quot;10014&quot;&gt;&lt;property id=&quot;20148&quot; value=&quot;5&quot;/&gt;&lt;property id=&quot;20300&quot; value=&quot;Slide 11&quot;/&gt;&lt;property id=&quot;20307&quot; value=&quot;271&quot;/&gt;&lt;/object&gt;&lt;object type=&quot;3&quot; unique_id=&quot;10015&quot;&gt;&lt;property id=&quot;20148&quot; value=&quot;5&quot;/&gt;&lt;property id=&quot;20300&quot; value=&quot;Slide 12&quot;/&gt;&lt;property id=&quot;20307&quot; value=&quot;272&quot;/&gt;&lt;/object&gt;&lt;object type=&quot;3&quot; unique_id=&quot;10016&quot;&gt;&lt;property id=&quot;20148&quot; value=&quot;5&quot;/&gt;&lt;property id=&quot;20300&quot; value=&quot;Slide 13&quot;/&gt;&lt;property id=&quot;20307&quot; value=&quot;273&quot;/&gt;&lt;/object&gt;&lt;object type=&quot;3&quot; unique_id=&quot;10017&quot;&gt;&lt;property id=&quot;20148&quot; value=&quot;5&quot;/&gt;&lt;property id=&quot;20300&quot; value=&quot;Slide 14&quot;/&gt;&lt;property id=&quot;20307&quot; value=&quot;275&quot;/&gt;&lt;/object&gt;&lt;object type=&quot;3&quot; unique_id=&quot;10018&quot;&gt;&lt;property id=&quot;20148&quot; value=&quot;5&quot;/&gt;&lt;property id=&quot;20300&quot; value=&quot;Slide 15&quot;/&gt;&lt;property id=&quot;20307&quot; value=&quot;274&quot;/&gt;&lt;/object&gt;&lt;object type=&quot;3&quot; unique_id=&quot;10019&quot;&gt;&lt;property id=&quot;20148&quot; value=&quot;5&quot;/&gt;&lt;property id=&quot;20300&quot; value=&quot;Slide 16&quot;/&gt;&lt;property id=&quot;20307&quot; value=&quot;276&quot;/&gt;&lt;/object&gt;&lt;object type=&quot;3&quot; unique_id=&quot;10020&quot;&gt;&lt;property id=&quot;20148&quot; value=&quot;5&quot;/&gt;&lt;property id=&quot;20300&quot; value=&quot;Slide 17&quot;/&gt;&lt;property id=&quot;20307&quot; value=&quot;277&quot;/&gt;&lt;/object&gt;&lt;object type=&quot;3&quot; unique_id=&quot;10021&quot;&gt;&lt;property id=&quot;20148&quot; value=&quot;5&quot;/&gt;&lt;property id=&quot;20300&quot; value=&quot;Slide 18&quot;/&gt;&lt;property id=&quot;20307&quot; value=&quot;278&quot;/&gt;&lt;/object&gt;&lt;object type=&quot;3&quot; unique_id=&quot;10022&quot;&gt;&lt;property id=&quot;20148&quot; value=&quot;5&quot;/&gt;&lt;property id=&quot;20300&quot; value=&quot;Slide 19&quot;/&gt;&lt;property id=&quot;20307&quot; value=&quot;279&quot;/&gt;&lt;/object&gt;&lt;object type=&quot;3&quot; unique_id=&quot;10023&quot;&gt;&lt;property id=&quot;20148&quot; value=&quot;5&quot;/&gt;&lt;property id=&quot;20300&quot; value=&quot;Slide 20&quot;/&gt;&lt;property id=&quot;20307&quot; value=&quot;280&quot;/&gt;&lt;/object&gt;&lt;object type=&quot;3&quot; unique_id=&quot;10024&quot;&gt;&lt;property id=&quot;20148&quot; value=&quot;5&quot;/&gt;&lt;property id=&quot;20300&quot; value=&quot;Slide 21&quot;/&gt;&lt;property id=&quot;20307&quot; value=&quot;281&quot;/&gt;&lt;/object&gt;&lt;object type=&quot;3&quot; unique_id=&quot;10025&quot;&gt;&lt;property id=&quot;20148&quot; value=&quot;5&quot;/&gt;&lt;property id=&quot;20300&quot; value=&quot;Slide 22&quot;/&gt;&lt;property id=&quot;20307&quot; value=&quot;282&quot;/&gt;&lt;/object&gt;&lt;object type=&quot;3&quot; unique_id=&quot;10026&quot;&gt;&lt;property id=&quot;20148&quot; value=&quot;5&quot;/&gt;&lt;property id=&quot;20300&quot; value=&quot;Slide 23&quot;/&gt;&lt;property id=&quot;20307&quot; value=&quot;284&quot;/&gt;&lt;/object&gt;&lt;object type=&quot;3&quot; unique_id=&quot;10027&quot;&gt;&lt;property id=&quot;20148&quot; value=&quot;5&quot;/&gt;&lt;property id=&quot;20300&quot; value=&quot;Slide 24&quot;/&gt;&lt;property id=&quot;20307&quot; value=&quot;285&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872</TotalTime>
  <Words>2984</Words>
  <Application>Microsoft Office PowerPoint</Application>
  <PresentationFormat>On-screen Show (4:3)</PresentationFormat>
  <Paragraphs>373</Paragraphs>
  <Slides>42</Slides>
  <Notes>1</Notes>
  <HiddenSlides>0</HiddenSlides>
  <MMClips>0</MMClips>
  <ScaleCrop>false</ScaleCrop>
  <HeadingPairs>
    <vt:vector size="4" baseType="variant">
      <vt:variant>
        <vt:lpstr>Theme</vt:lpstr>
      </vt:variant>
      <vt:variant>
        <vt:i4>4</vt:i4>
      </vt:variant>
      <vt:variant>
        <vt:lpstr>Slide Titles</vt:lpstr>
      </vt:variant>
      <vt:variant>
        <vt:i4>42</vt:i4>
      </vt:variant>
    </vt:vector>
  </HeadingPairs>
  <TitlesOfParts>
    <vt:vector size="46" baseType="lpstr">
      <vt:lpstr>Office Theme</vt:lpstr>
      <vt:lpstr>2_Custom Design</vt:lpstr>
      <vt:lpstr>1_Custom Design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GV</dc:creator>
  <cp:lastModifiedBy>Elite</cp:lastModifiedBy>
  <cp:revision>19</cp:revision>
  <dcterms:created xsi:type="dcterms:W3CDTF">2010-09-09T12:21:19Z</dcterms:created>
  <dcterms:modified xsi:type="dcterms:W3CDTF">2017-02-07T11:32:39Z</dcterms:modified>
</cp:coreProperties>
</file>