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38"/>
  </p:notesMasterIdLst>
  <p:sldIdLst>
    <p:sldId id="256" r:id="rId5"/>
    <p:sldId id="313" r:id="rId6"/>
    <p:sldId id="348" r:id="rId7"/>
    <p:sldId id="314" r:id="rId8"/>
    <p:sldId id="330" r:id="rId9"/>
    <p:sldId id="336" r:id="rId10"/>
    <p:sldId id="331" r:id="rId11"/>
    <p:sldId id="332" r:id="rId12"/>
    <p:sldId id="338" r:id="rId13"/>
    <p:sldId id="337" r:id="rId14"/>
    <p:sldId id="339" r:id="rId15"/>
    <p:sldId id="316" r:id="rId16"/>
    <p:sldId id="340" r:id="rId17"/>
    <p:sldId id="317" r:id="rId18"/>
    <p:sldId id="318" r:id="rId19"/>
    <p:sldId id="344" r:id="rId20"/>
    <p:sldId id="319" r:id="rId21"/>
    <p:sldId id="345" r:id="rId22"/>
    <p:sldId id="320" r:id="rId23"/>
    <p:sldId id="346" r:id="rId24"/>
    <p:sldId id="321" r:id="rId25"/>
    <p:sldId id="347" r:id="rId26"/>
    <p:sldId id="325" r:id="rId27"/>
    <p:sldId id="326" r:id="rId28"/>
    <p:sldId id="327" r:id="rId29"/>
    <p:sldId id="328" r:id="rId30"/>
    <p:sldId id="333" r:id="rId31"/>
    <p:sldId id="334" r:id="rId32"/>
    <p:sldId id="335" r:id="rId33"/>
    <p:sldId id="342" r:id="rId34"/>
    <p:sldId id="343" r:id="rId35"/>
    <p:sldId id="329" r:id="rId36"/>
    <p:sldId id="310" r:id="rId37"/>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2" autoAdjust="0"/>
    <p:restoredTop sz="94701" autoAdjust="0"/>
  </p:normalViewPr>
  <p:slideViewPr>
    <p:cSldViewPr snapToGrid="0">
      <p:cViewPr varScale="1">
        <p:scale>
          <a:sx n="70" d="100"/>
          <a:sy n="70" d="100"/>
        </p:scale>
        <p:origin x="-61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CB37EB8-0792-4246-A9E2-1E0C8BD95DB0}" type="datetimeFigureOut">
              <a:rPr lang="en-US"/>
              <a:pPr>
                <a:defRPr/>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62F4A0A-C436-41CA-BDF8-0384B5F8CD3A}" type="slidenum">
              <a:rPr lang="en-US"/>
              <a:pPr>
                <a:defRPr/>
              </a:pPr>
              <a:t>‹#›</a:t>
            </a:fld>
            <a:endParaRPr lang="en-US"/>
          </a:p>
        </p:txBody>
      </p:sp>
    </p:spTree>
    <p:extLst>
      <p:ext uri="{BB962C8B-B14F-4D97-AF65-F5344CB8AC3E}">
        <p14:creationId xmlns:p14="http://schemas.microsoft.com/office/powerpoint/2010/main" val="2488130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E99736-D648-4097-A85E-688523E6FEAE}"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2034531"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Planning</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Date Placeholder 3"/>
          <p:cNvSpPr>
            <a:spLocks noGrp="1"/>
          </p:cNvSpPr>
          <p:nvPr>
            <p:ph type="dt" sz="half" idx="14"/>
          </p:nvPr>
        </p:nvSpPr>
        <p:spPr/>
        <p:txBody>
          <a:bodyPr/>
          <a:lstStyle>
            <a:lvl1pPr>
              <a:defRPr/>
            </a:lvl1pPr>
          </a:lstStyle>
          <a:p>
            <a:pPr>
              <a:defRPr/>
            </a:pPr>
            <a:fld id="{C1C1CDB4-4FAA-41F1-8020-E6A1830AFB57}" type="datetime1">
              <a:rPr lang="en-US"/>
              <a:pPr>
                <a:defRPr/>
              </a:pPr>
              <a:t>2/7/2017</a:t>
            </a:fld>
            <a:endParaRPr lang="en-US"/>
          </a:p>
        </p:txBody>
      </p:sp>
      <p:sp>
        <p:nvSpPr>
          <p:cNvPr id="6" name="Footer Placeholder 4"/>
          <p:cNvSpPr>
            <a:spLocks noGrp="1"/>
          </p:cNvSpPr>
          <p:nvPr>
            <p:ph type="ftr" sz="quarter" idx="15"/>
          </p:nvPr>
        </p:nvSpPr>
        <p:spPr/>
        <p:txBody>
          <a:bodyPr/>
          <a:lstStyle>
            <a:lvl1pPr>
              <a:defRPr sz="1000" b="1"/>
            </a:lvl1pPr>
          </a:lstStyle>
          <a:p>
            <a:pPr>
              <a:defRPr/>
            </a:pPr>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5-</a:t>
            </a:r>
            <a:fld id="{1BB18152-18BE-4015-BB7E-0400E708B2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86703B-9907-42E9-9235-5DE0ADD9947F}"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1654759-3961-4B6A-9A1E-358749931B9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C9A990-6770-4CA5-B788-35F9F7AAA40B}"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FB9E84C-E33D-4311-8634-B15E7CF9AC9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469D992-0D28-4281-8EC1-667E6252DC3E}"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BC8C5D7-E6B4-4EA6-8BFC-D81F54B1742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201639-D2F1-4F5A-9232-93E143A1FB39}"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BDC5074-91F5-413A-A95A-F47BB122C79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B569BA8-8DCD-4647-8EFB-52501BF1E785}"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AB6565E-D9C1-4411-8CCF-693EFF65F3A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9F39B47-3289-410B-9A2C-B4A3E38CE911}"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BB29137-5297-4C13-A7EA-C7E67AEBF67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E818C0E-754F-45AA-8BA6-548B2C1AFB2B}" type="datetime1">
              <a:rPr lang="en-US"/>
              <a:pPr>
                <a:defRPr/>
              </a:pPr>
              <a:t>2/7/2017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8A1C22E7-84C6-4E3E-97C9-6B2ECF3D18E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A98CCBE-B903-408D-A86A-77FE673A6F86}" type="datetime1">
              <a:rPr lang="en-US"/>
              <a:pPr>
                <a:defRPr/>
              </a:pPr>
              <a:t>2/7/2017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0EFD7E7E-A6CB-428B-8DA0-8CC7F69DEF6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BB62074-5AD1-4F52-A490-3ACA5E1208B8}" type="datetime1">
              <a:rPr lang="en-US"/>
              <a:pPr>
                <a:defRPr/>
              </a:pPr>
              <a:t>2/7/2017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6441A254-A304-487A-B9D3-4F3902D3692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73BBF0-FD6C-4C03-BA00-B710393D87BC}"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080580B-274E-4668-B1D7-6E52F651BC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A2A474E-F9DF-43A5-92E9-34B8599BF349}"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4-</a:t>
            </a:r>
            <a:fld id="{5CC15194-FF93-40FD-9E7C-0280AC5B4F5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61AA94-0540-4603-83D6-A32871D4D4C2}"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5F655D8F-DB82-4D49-8F1A-5DC15628759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449CB0-31B6-4F83-99D1-740486FCA3E0}"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3D9664F-8F4E-4688-AF64-A7E6C502292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373D99-9165-40D3-B388-B639FB87D9BF}"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1B71C32-9847-44B4-B1FD-3C97A4069EF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3C90D69-97BE-481F-A312-07E5EAB62766}"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BF02A68-937E-4162-9C87-6F4D684A37EA}"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27E72B-8E3A-46D8-AA56-9E56F247246B}"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8C183FF-F871-4351-8353-4E49F66854C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7B372-212D-45E5-9322-D0AEC5DF462A}"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89CE770-830D-4437-AE44-94BC64E5E91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5D76291-678F-4D39-A970-AD0CD1445CAE}"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D5B7D5F-FFE5-41A8-96CF-F9D0420A0C0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953437-C799-4F0B-B0E0-8709EBB27F0B}" type="datetime1">
              <a:rPr lang="en-US"/>
              <a:pPr>
                <a:defRPr/>
              </a:pPr>
              <a:t>2/7/2017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00AF8EE-7E00-4B89-81E8-3123F529780A}"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A5DE0DB-9E50-4A31-A75E-9923F075FFA1}" type="datetime1">
              <a:rPr lang="en-US"/>
              <a:pPr>
                <a:defRPr/>
              </a:pPr>
              <a:t>2/7/2017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ABC544A-DC68-4E6F-AFE7-F5526F2390B8}"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B4E5092-F56E-418F-9875-1B05970D80AD}" type="datetime1">
              <a:rPr lang="en-US"/>
              <a:pPr>
                <a:defRPr/>
              </a:pPr>
              <a:t>2/7/2017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30EA0896-7021-4EFC-9711-0E3C82E40A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7B5B95-06B2-42E6-A178-34B9CB6BD3DD}"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6FFB746-1A3A-4506-8ECC-71FF444DE9C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AC07DCA-6F02-46D3-B0F3-ABA25ADD1871}"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F096BE8-D225-4A02-9788-E370D076A88B}"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39B240-3A26-49A3-A3DD-B48673277825}"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D9125B3-895B-473F-B188-B2B55733461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6DED6A-D5C4-47E5-B94B-B93114A9C0EA}"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02DAEC3-1757-4FC7-A745-ED18B7282E2F}"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8A6B56-B704-46F1-9507-E63D724E2F99}"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3FDF6BD-3371-442E-B8A4-E6B269E9E524}"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93928B7-A293-43D0-84D8-074C05610D8F}"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FD98A0B-E037-43EA-A59B-9F9F8E8D4328}"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43CA16-AFCD-41FF-99BF-0C78E15F0E85}"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D04A3D5-9656-4A12-A733-1E515790C1B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B6E9521-AC79-428B-8D06-3FABB04F8094}"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792BFD6-078A-45BB-B278-9D55F606183B}"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D2DCA35-D401-42E6-A7A7-AE2B952D3E1B}"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4041299-D816-4D7A-A0FB-B93C772CB55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59F78FC-421C-461C-8DFA-3D823DE79960}" type="datetime1">
              <a:rPr lang="en-US"/>
              <a:pPr>
                <a:defRPr/>
              </a:pPr>
              <a:t>2/7/2017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54E61432-9BF2-47B1-9ECD-8C1CA6EE3F6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7478434-DD3E-4D34-9D08-C56E69749B7C}" type="datetime1">
              <a:rPr lang="en-US"/>
              <a:pPr>
                <a:defRPr/>
              </a:pPr>
              <a:t>2/7/2017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AA1382C-B61C-40B8-9944-E4C333B621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E633316-285F-4CB2-BDF6-D13328801BEC}" type="datetime1">
              <a:rPr lang="en-US"/>
              <a:pPr>
                <a:defRPr/>
              </a:pPr>
              <a:t>2/7/2017</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5DD6A4F6-D208-4D59-B762-9349799541A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33EBD98-4EE3-45EF-8EBC-93FCAECD8DC1}" type="datetime1">
              <a:rPr lang="en-US"/>
              <a:pPr>
                <a:defRPr/>
              </a:pPr>
              <a:t>2/7/2017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462DADC7-B1C5-4952-A76C-23998750276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70853D-C6DA-4B60-A49E-5894E22BE390}"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202FBC7-AE45-48B3-8C22-2185DBFCF274}"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BBE018-C9CB-445E-A6DF-289DB27DD289}"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19F7BAC-FDBC-468D-B3E7-CBA6D898305B}"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84064-CABD-4764-A08C-61899E813F23}"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BE1B28A-A649-4F04-9A49-0FAC062A9E0E}"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BC49DE-38C7-42AC-8ED3-EB6FD19BEBDD}" type="datetime1">
              <a:rPr lang="en-US"/>
              <a:pPr>
                <a:defRPr/>
              </a:pPr>
              <a:t>2/7/2017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8F2EE78-DDF7-46DE-83B5-0D665582D9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906CF3F-3D45-48AB-AEF5-F784069B00BF}" type="datetime1">
              <a:rPr lang="en-US"/>
              <a:pPr>
                <a:defRPr/>
              </a:pPr>
              <a:t>2/7/2017</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F81298C1-E76A-4DBD-9B58-FB462DB5A7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011F4B34-BA03-45AC-B5CF-9A404A707D3C}" type="datetime1">
              <a:rPr lang="en-US"/>
              <a:pPr>
                <a:defRPr/>
              </a:pPr>
              <a:t>2/7/2017</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17E3ED8B-A217-4995-AAAC-C9376A521C9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CE343228-2969-4964-8E4B-63AC16BEE4D3}" type="datetime1">
              <a:rPr lang="en-US"/>
              <a:pPr>
                <a:defRPr/>
              </a:pPr>
              <a:t>2/7/2017</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6E057DF9-FABD-413D-9AE6-2F1A69A4F1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24101F0-6883-4B24-B1FF-69138DD1D33E}" type="datetime1">
              <a:rPr lang="en-US"/>
              <a:pPr>
                <a:defRPr/>
              </a:pPr>
              <a:t>2/7/2017</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60FF1279-DF14-475F-83F6-9C28B23A52E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D164AC9-D185-4946-9ED7-CAD8936FA8D6}" type="datetime1">
              <a:rPr lang="en-US"/>
              <a:pPr>
                <a:defRPr/>
              </a:pPr>
              <a:t>2/7/2017</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E0977886-D750-4245-9C50-A0ABE902DEBF}"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A1BCECC7-1717-4728-99B6-F1EB8D4BD500}" type="datetime1">
              <a:rPr lang="en-US"/>
              <a:pPr>
                <a:defRPr/>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0237D20-223F-4FB0-A9EA-224E2680A7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07D13976-62A5-4A25-8D72-B83430A05E3A}" type="datetime1">
              <a:rPr lang="en-US"/>
              <a:pPr>
                <a:defRPr/>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A277F50-4815-463A-9366-399B79EEC7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50C341C8-3B6F-4C48-B709-4DEC91D23365}" type="datetime1">
              <a:rPr lang="en-US"/>
              <a:pPr>
                <a:defRPr/>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ACFA611-A9E0-47D4-92F1-629CB2BB7B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B5B18930-8313-4D76-9826-03D8758D4932}" type="datetime1">
              <a:rPr lang="en-US"/>
              <a:pPr>
                <a:defRPr/>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DC4CD0E-13F3-4A97-8326-282FF591F4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bwMode="auto">
          <a:noFill/>
          <a:ln>
            <a:miter lim="800000"/>
            <a:headEnd/>
            <a:tailEnd/>
          </a:ln>
        </p:spPr>
        <p:txBody>
          <a:bodyPr/>
          <a:lstStyle/>
          <a:p>
            <a:r>
              <a:rPr lang="en-US" smtClean="0"/>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5</a:t>
            </a:r>
          </a:p>
          <a:p>
            <a:pPr algn="r" fontAlgn="auto">
              <a:spcBef>
                <a:spcPts val="0"/>
              </a:spcBef>
              <a:spcAft>
                <a:spcPts val="0"/>
              </a:spcAft>
              <a:defRPr/>
            </a:pPr>
            <a:r>
              <a:rPr lang="en-US" sz="2800" dirty="0">
                <a:latin typeface="+mn-lt"/>
                <a:cs typeface="+mn-cs"/>
              </a:rPr>
              <a:t>Planning</a:t>
            </a:r>
          </a:p>
        </p:txBody>
      </p:sp>
      <p:sp>
        <p:nvSpPr>
          <p:cNvPr id="3" name="Slide Number Placeholder 2"/>
          <p:cNvSpPr>
            <a:spLocks noGrp="1"/>
          </p:cNvSpPr>
          <p:nvPr>
            <p:ph type="sldNum" sz="quarter" idx="12"/>
          </p:nvPr>
        </p:nvSpPr>
        <p:spPr/>
        <p:txBody>
          <a:bodyPr/>
          <a:lstStyle/>
          <a:p>
            <a:pPr>
              <a:defRPr/>
            </a:pPr>
            <a:r>
              <a:rPr lang="en-US"/>
              <a:t>5-</a:t>
            </a:r>
            <a:fld id="{8F226729-DC97-40A6-B1E4-FA59ABB9F7B7}"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1442" name="Text Placeholder 2"/>
          <p:cNvSpPr>
            <a:spLocks noGrp="1"/>
          </p:cNvSpPr>
          <p:nvPr>
            <p:ph type="body" sz="quarter" idx="13"/>
          </p:nvPr>
        </p:nvSpPr>
        <p:spPr>
          <a:xfrm>
            <a:off x="1316038" y="1071563"/>
            <a:ext cx="3925887" cy="339725"/>
          </a:xfrm>
        </p:spPr>
        <p:txBody>
          <a:bodyPr/>
          <a:lstStyle/>
          <a:p>
            <a:pPr eaLnBrk="1" hangingPunct="1"/>
            <a:r>
              <a:rPr lang="en-US" smtClean="0"/>
              <a:t>Project plans and documents </a:t>
            </a:r>
          </a:p>
        </p:txBody>
      </p:sp>
      <p:sp>
        <p:nvSpPr>
          <p:cNvPr id="5" name="Slide Number Placeholder 4"/>
          <p:cNvSpPr>
            <a:spLocks noGrp="1"/>
          </p:cNvSpPr>
          <p:nvPr>
            <p:ph type="sldNum" sz="quarter" idx="16"/>
          </p:nvPr>
        </p:nvSpPr>
        <p:spPr/>
        <p:txBody>
          <a:bodyPr/>
          <a:lstStyle/>
          <a:p>
            <a:pPr>
              <a:defRPr/>
            </a:pPr>
            <a:r>
              <a:rPr lang="en-US"/>
              <a:t>5-</a:t>
            </a:r>
            <a:fld id="{56D66B6A-F089-46C2-B391-E6ED794108D5}" type="slidenum">
              <a:rPr lang="en-US"/>
              <a:pPr>
                <a:defRPr/>
              </a:pPr>
              <a:t>10</a:t>
            </a:fld>
            <a:endParaRPr lang="en-US"/>
          </a:p>
        </p:txBody>
      </p:sp>
      <p:graphicFrame>
        <p:nvGraphicFramePr>
          <p:cNvPr id="8" name="Table 7"/>
          <p:cNvGraphicFramePr>
            <a:graphicFrameLocks noGrp="1"/>
          </p:cNvGraphicFramePr>
          <p:nvPr/>
        </p:nvGraphicFramePr>
        <p:xfrm>
          <a:off x="444500" y="1566863"/>
          <a:ext cx="8549872" cy="4252471"/>
        </p:xfrm>
        <a:graphic>
          <a:graphicData uri="http://schemas.openxmlformats.org/drawingml/2006/table">
            <a:tbl>
              <a:tblPr firstRow="1" firstCol="1" bandRow="1" bandCol="1">
                <a:tableStyleId>{5C22544A-7EE6-4342-B048-85BDC9FD1C3A}</a:tableStyleId>
              </a:tblPr>
              <a:tblGrid>
                <a:gridCol w="2512586"/>
                <a:gridCol w="2897804"/>
                <a:gridCol w="3139482"/>
              </a:tblGrid>
              <a:tr h="411991">
                <a:tc>
                  <a:txBody>
                    <a:bodyPr/>
                    <a:lstStyle/>
                    <a:p>
                      <a:pPr marL="0" marR="0">
                        <a:spcBef>
                          <a:spcPts val="0"/>
                        </a:spcBef>
                        <a:spcAft>
                          <a:spcPts val="0"/>
                        </a:spcAft>
                      </a:pPr>
                      <a:r>
                        <a:rPr lang="en-US" sz="2000" dirty="0" smtClean="0">
                          <a:effectLst/>
                        </a:rPr>
                        <a:t>Knowledge Areas</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a:t>
                      </a:r>
                      <a:r>
                        <a:rPr lang="en-US" sz="2000" dirty="0" smtClean="0">
                          <a:effectLst/>
                        </a:rPr>
                        <a:t>Documents</a:t>
                      </a:r>
                      <a:endParaRPr lang="en-US" sz="2000" dirty="0">
                        <a:effectLst/>
                        <a:latin typeface="Times New Roman"/>
                        <a:ea typeface="Times New Roman"/>
                        <a:cs typeface="Times New Roman"/>
                      </a:endParaRPr>
                    </a:p>
                  </a:txBody>
                  <a:tcPr marL="33945" marR="33945" marT="0" marB="0"/>
                </a:tc>
              </a:tr>
              <a:tr h="2076333">
                <a:tc>
                  <a:txBody>
                    <a:bodyPr/>
                    <a:lstStyle/>
                    <a:p>
                      <a:pPr marL="0" marR="0">
                        <a:spcBef>
                          <a:spcPts val="0"/>
                        </a:spcBef>
                        <a:spcAft>
                          <a:spcPts val="0"/>
                        </a:spcAft>
                        <a:tabLst>
                          <a:tab pos="228600" algn="l"/>
                        </a:tabLst>
                      </a:pPr>
                      <a:r>
                        <a:rPr lang="en-US" sz="1800" b="1" dirty="0">
                          <a:effectLst/>
                        </a:rPr>
                        <a:t>Human Resource Management</a:t>
                      </a:r>
                      <a:endParaRPr lang="en-US" sz="1800" b="1"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b="0" dirty="0">
                          <a:effectLst/>
                        </a:rPr>
                        <a:t>Human resources plan</a:t>
                      </a:r>
                    </a:p>
                    <a:p>
                      <a:pPr marL="0" marR="0">
                        <a:spcBef>
                          <a:spcPts val="0"/>
                        </a:spcBef>
                        <a:spcAft>
                          <a:spcPts val="0"/>
                        </a:spcAft>
                      </a:pPr>
                      <a:r>
                        <a:rPr lang="en-US" sz="1800" b="0" dirty="0">
                          <a:effectLst/>
                        </a:rPr>
                        <a:t>Staffing Management Plan</a:t>
                      </a:r>
                      <a:endParaRPr lang="en-US" sz="1800" b="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b="0" dirty="0">
                          <a:effectLst/>
                        </a:rPr>
                        <a:t>Responsibility assignment matrix or Responsibility, Accountability, Consultative, and Informative (RACI) matrix</a:t>
                      </a:r>
                    </a:p>
                    <a:p>
                      <a:pPr marL="0" marR="0">
                        <a:spcBef>
                          <a:spcPts val="0"/>
                        </a:spcBef>
                        <a:spcAft>
                          <a:spcPts val="0"/>
                        </a:spcAft>
                      </a:pPr>
                      <a:r>
                        <a:rPr lang="en-US" sz="1800" b="0" dirty="0">
                          <a:effectLst/>
                        </a:rPr>
                        <a:t>Resource breakdown structure</a:t>
                      </a:r>
                    </a:p>
                    <a:p>
                      <a:pPr marL="0" marR="0">
                        <a:spcBef>
                          <a:spcPts val="0"/>
                        </a:spcBef>
                        <a:spcAft>
                          <a:spcPts val="0"/>
                        </a:spcAft>
                      </a:pPr>
                      <a:r>
                        <a:rPr lang="en-US" sz="1800" b="0" dirty="0">
                          <a:effectLst/>
                        </a:rPr>
                        <a:t>Resource calendars</a:t>
                      </a:r>
                    </a:p>
                    <a:p>
                      <a:pPr marL="0" marR="0">
                        <a:spcBef>
                          <a:spcPts val="0"/>
                        </a:spcBef>
                        <a:spcAft>
                          <a:spcPts val="0"/>
                        </a:spcAft>
                      </a:pPr>
                      <a:r>
                        <a:rPr lang="en-US" sz="1800" b="0" dirty="0">
                          <a:effectLst/>
                        </a:rPr>
                        <a:t>Resource requirements</a:t>
                      </a:r>
                    </a:p>
                    <a:p>
                      <a:pPr marL="0" marR="0">
                        <a:spcBef>
                          <a:spcPts val="0"/>
                        </a:spcBef>
                        <a:spcAft>
                          <a:spcPts val="0"/>
                        </a:spcAft>
                      </a:pPr>
                      <a:r>
                        <a:rPr lang="en-US" sz="1800" b="0" dirty="0">
                          <a:effectLst/>
                        </a:rPr>
                        <a:t>Roles and responsibilities</a:t>
                      </a:r>
                    </a:p>
                    <a:p>
                      <a:pPr marL="0" marR="0">
                        <a:spcBef>
                          <a:spcPts val="0"/>
                        </a:spcBef>
                        <a:spcAft>
                          <a:spcPts val="0"/>
                        </a:spcAft>
                      </a:pPr>
                      <a:r>
                        <a:rPr lang="en-US" sz="1800" b="0" dirty="0">
                          <a:effectLst/>
                        </a:rPr>
                        <a:t>Team performance assessment</a:t>
                      </a:r>
                      <a:endParaRPr lang="en-US" sz="1800" b="0" dirty="0">
                        <a:effectLst/>
                        <a:latin typeface="Times New Roman"/>
                        <a:ea typeface="Times New Roman"/>
                        <a:cs typeface="Times New Roman"/>
                      </a:endParaRPr>
                    </a:p>
                  </a:txBody>
                  <a:tcPr marL="33945" marR="33945" marT="0" marB="0"/>
                </a:tc>
              </a:tr>
              <a:tr h="748057">
                <a:tc>
                  <a:txBody>
                    <a:bodyPr/>
                    <a:lstStyle/>
                    <a:p>
                      <a:pPr marL="0" marR="0">
                        <a:spcBef>
                          <a:spcPts val="0"/>
                        </a:spcBef>
                        <a:spcAft>
                          <a:spcPts val="0"/>
                        </a:spcAft>
                        <a:tabLst>
                          <a:tab pos="228600" algn="l"/>
                        </a:tabLst>
                      </a:pPr>
                      <a:r>
                        <a:rPr lang="en-US" sz="1800">
                          <a:effectLst/>
                        </a:rPr>
                        <a:t>Communications Management</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a:effectLst/>
                        </a:rPr>
                        <a:t>Communications management plan</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dirty="0">
                          <a:effectLst/>
                        </a:rPr>
                        <a:t>Forecasts</a:t>
                      </a:r>
                    </a:p>
                    <a:p>
                      <a:pPr marL="0" marR="0">
                        <a:spcBef>
                          <a:spcPts val="0"/>
                        </a:spcBef>
                        <a:spcAft>
                          <a:spcPts val="0"/>
                        </a:spcAft>
                      </a:pPr>
                      <a:r>
                        <a:rPr lang="en-US" sz="1800" dirty="0">
                          <a:effectLst/>
                        </a:rPr>
                        <a:t>Stakeholder analysis</a:t>
                      </a:r>
                    </a:p>
                    <a:p>
                      <a:pPr marL="0" marR="0">
                        <a:spcBef>
                          <a:spcPts val="0"/>
                        </a:spcBef>
                        <a:spcAft>
                          <a:spcPts val="0"/>
                        </a:spcAft>
                      </a:pPr>
                      <a:r>
                        <a:rPr lang="en-US" sz="1800" dirty="0">
                          <a:effectLst/>
                        </a:rPr>
                        <a:t>Stakeholder management strategy</a:t>
                      </a:r>
                    </a:p>
                    <a:p>
                      <a:pPr marL="0" marR="0">
                        <a:spcBef>
                          <a:spcPts val="0"/>
                        </a:spcBef>
                        <a:spcAft>
                          <a:spcPts val="0"/>
                        </a:spcAft>
                      </a:pPr>
                      <a:r>
                        <a:rPr lang="en-US" sz="1800" dirty="0">
                          <a:effectLst/>
                        </a:rPr>
                        <a:t>Stakeholder register</a:t>
                      </a:r>
                      <a:endParaRPr lang="en-US" sz="1800" dirty="0">
                        <a:effectLst/>
                        <a:latin typeface="Times New Roman"/>
                        <a:ea typeface="Times New Roman"/>
                        <a:cs typeface="Times New Roman"/>
                      </a:endParaRPr>
                    </a:p>
                  </a:txBody>
                  <a:tcPr marL="33945" marR="33945"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2466" name="Text Placeholder 2"/>
          <p:cNvSpPr>
            <a:spLocks noGrp="1"/>
          </p:cNvSpPr>
          <p:nvPr>
            <p:ph type="body" sz="quarter" idx="13"/>
          </p:nvPr>
        </p:nvSpPr>
        <p:spPr>
          <a:xfrm>
            <a:off x="1316038" y="1071563"/>
            <a:ext cx="3925887" cy="339725"/>
          </a:xfrm>
        </p:spPr>
        <p:txBody>
          <a:bodyPr/>
          <a:lstStyle/>
          <a:p>
            <a:pPr eaLnBrk="1" hangingPunct="1"/>
            <a:r>
              <a:rPr lang="en-US" smtClean="0"/>
              <a:t>Project plans and documents </a:t>
            </a:r>
          </a:p>
        </p:txBody>
      </p:sp>
      <p:sp>
        <p:nvSpPr>
          <p:cNvPr id="5" name="Slide Number Placeholder 4"/>
          <p:cNvSpPr>
            <a:spLocks noGrp="1"/>
          </p:cNvSpPr>
          <p:nvPr>
            <p:ph type="sldNum" sz="quarter" idx="16"/>
          </p:nvPr>
        </p:nvSpPr>
        <p:spPr/>
        <p:txBody>
          <a:bodyPr/>
          <a:lstStyle/>
          <a:p>
            <a:pPr>
              <a:defRPr/>
            </a:pPr>
            <a:r>
              <a:rPr lang="en-US"/>
              <a:t>5-</a:t>
            </a:r>
            <a:fld id="{BEF5C4B3-5E7C-47C0-B45D-6ADCFAF40F10}" type="slidenum">
              <a:rPr lang="en-US"/>
              <a:pPr>
                <a:defRPr/>
              </a:pPr>
              <a:t>11</a:t>
            </a:fld>
            <a:endParaRPr lang="en-US"/>
          </a:p>
        </p:txBody>
      </p:sp>
      <p:graphicFrame>
        <p:nvGraphicFramePr>
          <p:cNvPr id="8" name="Table 7"/>
          <p:cNvGraphicFramePr>
            <a:graphicFrameLocks noGrp="1"/>
          </p:cNvGraphicFramePr>
          <p:nvPr/>
        </p:nvGraphicFramePr>
        <p:xfrm>
          <a:off x="444500" y="1566863"/>
          <a:ext cx="8549872" cy="2468880"/>
        </p:xfrm>
        <a:graphic>
          <a:graphicData uri="http://schemas.openxmlformats.org/drawingml/2006/table">
            <a:tbl>
              <a:tblPr firstRow="1" firstCol="1" bandRow="1" bandCol="1">
                <a:tableStyleId>{5C22544A-7EE6-4342-B048-85BDC9FD1C3A}</a:tableStyleId>
              </a:tblPr>
              <a:tblGrid>
                <a:gridCol w="2512586"/>
                <a:gridCol w="3213281"/>
                <a:gridCol w="2824005"/>
              </a:tblGrid>
              <a:tr h="644003">
                <a:tc>
                  <a:txBody>
                    <a:bodyPr/>
                    <a:lstStyle/>
                    <a:p>
                      <a:pPr marL="0" marR="0">
                        <a:spcBef>
                          <a:spcPts val="0"/>
                        </a:spcBef>
                        <a:spcAft>
                          <a:spcPts val="0"/>
                        </a:spcAft>
                        <a:tabLst>
                          <a:tab pos="228600" algn="l"/>
                        </a:tabLst>
                      </a:pPr>
                      <a:r>
                        <a:rPr lang="en-US" sz="1800" dirty="0">
                          <a:effectLst/>
                        </a:rPr>
                        <a:t>Risk Management</a:t>
                      </a:r>
                      <a:endParaRPr lang="en-US" sz="18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a:effectLst/>
                        </a:rPr>
                        <a:t>Risk management plan</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dirty="0">
                          <a:effectLst/>
                        </a:rPr>
                        <a:t>Risk register</a:t>
                      </a:r>
                    </a:p>
                    <a:p>
                      <a:pPr marL="0" marR="0">
                        <a:spcBef>
                          <a:spcPts val="0"/>
                        </a:spcBef>
                        <a:spcAft>
                          <a:spcPts val="0"/>
                        </a:spcAft>
                      </a:pPr>
                      <a:r>
                        <a:rPr lang="en-US" sz="1800" dirty="0">
                          <a:effectLst/>
                        </a:rPr>
                        <a:t>Risk Breakdown Structure</a:t>
                      </a:r>
                    </a:p>
                    <a:p>
                      <a:pPr marL="0" marR="0">
                        <a:spcBef>
                          <a:spcPts val="0"/>
                        </a:spcBef>
                        <a:spcAft>
                          <a:spcPts val="0"/>
                        </a:spcAft>
                      </a:pPr>
                      <a:r>
                        <a:rPr lang="en-US" sz="1800" dirty="0">
                          <a:effectLst/>
                        </a:rPr>
                        <a:t> </a:t>
                      </a:r>
                      <a:endParaRPr lang="en-US" sz="1800" dirty="0">
                        <a:effectLst/>
                        <a:latin typeface="Times New Roman"/>
                        <a:ea typeface="Times New Roman"/>
                        <a:cs typeface="Times New Roman"/>
                      </a:endParaRPr>
                    </a:p>
                  </a:txBody>
                  <a:tcPr marL="33945" marR="33945" marT="0" marB="0"/>
                </a:tc>
              </a:tr>
              <a:tr h="1245800">
                <a:tc>
                  <a:txBody>
                    <a:bodyPr/>
                    <a:lstStyle/>
                    <a:p>
                      <a:pPr marL="0" marR="0">
                        <a:spcBef>
                          <a:spcPts val="0"/>
                        </a:spcBef>
                        <a:spcAft>
                          <a:spcPts val="0"/>
                        </a:spcAft>
                        <a:tabLst>
                          <a:tab pos="228600" algn="l"/>
                        </a:tabLst>
                      </a:pPr>
                      <a:r>
                        <a:rPr lang="en-US" sz="1800">
                          <a:effectLst/>
                        </a:rPr>
                        <a:t>Procurement Management</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a:effectLst/>
                        </a:rPr>
                        <a:t>Procurement management plan</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dirty="0">
                          <a:effectLst/>
                        </a:rPr>
                        <a:t>Contracts</a:t>
                      </a:r>
                    </a:p>
                    <a:p>
                      <a:pPr marL="0" marR="0">
                        <a:spcBef>
                          <a:spcPts val="0"/>
                        </a:spcBef>
                        <a:spcAft>
                          <a:spcPts val="0"/>
                        </a:spcAft>
                      </a:pPr>
                      <a:r>
                        <a:rPr lang="en-US" sz="1800" dirty="0">
                          <a:effectLst/>
                        </a:rPr>
                        <a:t>Proposals</a:t>
                      </a:r>
                    </a:p>
                    <a:p>
                      <a:pPr marL="0" marR="0">
                        <a:spcBef>
                          <a:spcPts val="0"/>
                        </a:spcBef>
                        <a:spcAft>
                          <a:spcPts val="0"/>
                        </a:spcAft>
                      </a:pPr>
                      <a:r>
                        <a:rPr lang="en-US" sz="1800" dirty="0">
                          <a:effectLst/>
                        </a:rPr>
                        <a:t>Procurement documents</a:t>
                      </a:r>
                    </a:p>
                    <a:p>
                      <a:pPr marL="0" marR="0">
                        <a:spcBef>
                          <a:spcPts val="0"/>
                        </a:spcBef>
                        <a:spcAft>
                          <a:spcPts val="0"/>
                        </a:spcAft>
                      </a:pPr>
                      <a:r>
                        <a:rPr lang="en-US" sz="1800" dirty="0">
                          <a:effectLst/>
                        </a:rPr>
                        <a:t>Vendor lists</a:t>
                      </a:r>
                    </a:p>
                    <a:p>
                      <a:pPr marL="0" marR="0">
                        <a:spcBef>
                          <a:spcPts val="0"/>
                        </a:spcBef>
                        <a:spcAft>
                          <a:spcPts val="0"/>
                        </a:spcAft>
                      </a:pPr>
                      <a:r>
                        <a:rPr lang="en-US" sz="1800" dirty="0">
                          <a:effectLst/>
                        </a:rPr>
                        <a:t>Source selection criteria</a:t>
                      </a:r>
                    </a:p>
                    <a:p>
                      <a:pPr marL="0" marR="0">
                        <a:spcBef>
                          <a:spcPts val="0"/>
                        </a:spcBef>
                        <a:spcAft>
                          <a:spcPts val="0"/>
                        </a:spcAft>
                      </a:pPr>
                      <a:r>
                        <a:rPr lang="en-US" sz="1800" dirty="0">
                          <a:effectLst/>
                        </a:rPr>
                        <a:t>Teaming agreements&lt;/TBL&gt;</a:t>
                      </a:r>
                      <a:endParaRPr lang="en-US" sz="1800" dirty="0">
                        <a:effectLst/>
                        <a:latin typeface="Times New Roman"/>
                        <a:ea typeface="Times New Roman"/>
                        <a:cs typeface="Times New Roman"/>
                      </a:endParaRPr>
                    </a:p>
                  </a:txBody>
                  <a:tcPr marL="33945" marR="33945"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3490" name="Text Placeholder 2"/>
          <p:cNvSpPr>
            <a:spLocks noGrp="1"/>
          </p:cNvSpPr>
          <p:nvPr>
            <p:ph type="body" sz="quarter" idx="13"/>
          </p:nvPr>
        </p:nvSpPr>
        <p:spPr>
          <a:xfrm>
            <a:off x="1316038" y="1071563"/>
            <a:ext cx="3925887" cy="339725"/>
          </a:xfrm>
        </p:spPr>
        <p:txBody>
          <a:bodyPr/>
          <a:lstStyle/>
          <a:p>
            <a:pPr eaLnBrk="1" hangingPunct="1"/>
            <a:r>
              <a:rPr lang="en-US" smtClean="0"/>
              <a:t>WBS</a:t>
            </a:r>
          </a:p>
        </p:txBody>
      </p:sp>
      <p:sp>
        <p:nvSpPr>
          <p:cNvPr id="4" name="Slide Number Placeholder 3"/>
          <p:cNvSpPr>
            <a:spLocks noGrp="1"/>
          </p:cNvSpPr>
          <p:nvPr>
            <p:ph type="sldNum" sz="quarter" idx="16"/>
          </p:nvPr>
        </p:nvSpPr>
        <p:spPr/>
        <p:txBody>
          <a:bodyPr/>
          <a:lstStyle/>
          <a:p>
            <a:pPr>
              <a:defRPr/>
            </a:pPr>
            <a:r>
              <a:rPr lang="en-US"/>
              <a:t>5-</a:t>
            </a:r>
            <a:fld id="{1331CC24-CDF2-4117-B669-048336057BE5}" type="slidenum">
              <a:rPr lang="en-US"/>
              <a:pPr>
                <a:defRPr/>
              </a:pPr>
              <a:t>12</a:t>
            </a:fld>
            <a:endParaRPr lang="en-US"/>
          </a:p>
        </p:txBody>
      </p:sp>
      <p:pic>
        <p:nvPicPr>
          <p:cNvPr id="63492" name="Picture 2"/>
          <p:cNvPicPr>
            <a:picLocks noChangeAspect="1" noChangeArrowheads="1"/>
          </p:cNvPicPr>
          <p:nvPr/>
        </p:nvPicPr>
        <p:blipFill>
          <a:blip r:embed="rId2"/>
          <a:srcRect/>
          <a:stretch>
            <a:fillRect/>
          </a:stretch>
        </p:blipFill>
        <p:spPr bwMode="auto">
          <a:xfrm>
            <a:off x="555625" y="1633538"/>
            <a:ext cx="8001000"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4514" name="Text Placeholder 2"/>
          <p:cNvSpPr>
            <a:spLocks noGrp="1"/>
          </p:cNvSpPr>
          <p:nvPr>
            <p:ph type="body" sz="quarter" idx="13"/>
          </p:nvPr>
        </p:nvSpPr>
        <p:spPr>
          <a:xfrm>
            <a:off x="1316038" y="1071563"/>
            <a:ext cx="3925887" cy="339725"/>
          </a:xfrm>
        </p:spPr>
        <p:txBody>
          <a:bodyPr/>
          <a:lstStyle/>
          <a:p>
            <a:pPr eaLnBrk="1" hangingPunct="1"/>
            <a:r>
              <a:rPr lang="en-US" smtClean="0"/>
              <a:t>WBS</a:t>
            </a:r>
          </a:p>
        </p:txBody>
      </p:sp>
      <p:sp>
        <p:nvSpPr>
          <p:cNvPr id="9" name="TextBox 8"/>
          <p:cNvSpPr txBox="1"/>
          <p:nvPr/>
        </p:nvSpPr>
        <p:spPr>
          <a:xfrm>
            <a:off x="215900" y="1581150"/>
            <a:ext cx="8726488" cy="4524375"/>
          </a:xfrm>
          <a:prstGeom prst="rect">
            <a:avLst/>
          </a:prstGeom>
          <a:noFill/>
        </p:spPr>
        <p:txBody>
          <a:bodyPr>
            <a:spAutoFit/>
          </a:bodyPr>
          <a:lstStyle/>
          <a:p>
            <a:pPr fontAlgn="auto">
              <a:spcBef>
                <a:spcPts val="0"/>
              </a:spcBef>
              <a:spcAft>
                <a:spcPts val="0"/>
              </a:spcAft>
              <a:defRPr/>
            </a:pPr>
            <a:r>
              <a:rPr lang="en-US" sz="2400" b="1" dirty="0">
                <a:latin typeface="+mn-lt"/>
                <a:cs typeface="+mn-cs"/>
              </a:rPr>
              <a:t>Work packages </a:t>
            </a:r>
          </a:p>
          <a:p>
            <a:pPr marL="285750" indent="-166688" fontAlgn="auto">
              <a:spcBef>
                <a:spcPts val="0"/>
              </a:spcBef>
              <a:spcAft>
                <a:spcPts val="0"/>
              </a:spcAft>
              <a:buFont typeface="Arial" pitchFamily="34" charset="0"/>
              <a:buChar char="•"/>
              <a:defRPr/>
            </a:pPr>
            <a:r>
              <a:rPr lang="en-US" sz="2400" dirty="0">
                <a:latin typeface="+mn-lt"/>
                <a:cs typeface="+mn-cs"/>
              </a:rPr>
              <a:t>Small project activities possibly with very short durations with definable results. </a:t>
            </a:r>
          </a:p>
          <a:p>
            <a:pPr marL="285750" indent="-166688" fontAlgn="auto">
              <a:spcBef>
                <a:spcPts val="0"/>
              </a:spcBef>
              <a:spcAft>
                <a:spcPts val="0"/>
              </a:spcAft>
              <a:buFont typeface="Arial" pitchFamily="34" charset="0"/>
              <a:buChar char="•"/>
              <a:defRPr/>
            </a:pPr>
            <a:r>
              <a:rPr lang="en-US" sz="2400" dirty="0">
                <a:latin typeface="+mn-lt"/>
                <a:cs typeface="+mn-cs"/>
              </a:rPr>
              <a:t>In some complex projects, work packages may be at a lower level, say Level 5 or Level 6. </a:t>
            </a:r>
          </a:p>
          <a:p>
            <a:pPr marL="285750" indent="-166688" fontAlgn="auto">
              <a:spcBef>
                <a:spcPts val="0"/>
              </a:spcBef>
              <a:spcAft>
                <a:spcPts val="0"/>
              </a:spcAft>
              <a:buFont typeface="Arial" pitchFamily="34" charset="0"/>
              <a:buChar char="•"/>
              <a:defRPr/>
            </a:pPr>
            <a:r>
              <a:rPr lang="en-US" sz="2400" dirty="0">
                <a:latin typeface="+mn-lt"/>
                <a:cs typeface="+mn-cs"/>
              </a:rPr>
              <a:t>The smallest level in a project that can be monitored, managed, and controlled by a project manager effectively. </a:t>
            </a:r>
          </a:p>
          <a:p>
            <a:pPr marL="285750" indent="-166688" fontAlgn="auto">
              <a:spcBef>
                <a:spcPts val="0"/>
              </a:spcBef>
              <a:spcAft>
                <a:spcPts val="0"/>
              </a:spcAft>
              <a:buFont typeface="Arial" pitchFamily="34" charset="0"/>
              <a:buChar char="•"/>
              <a:defRPr/>
            </a:pPr>
            <a:r>
              <a:rPr lang="en-US" sz="2400" dirty="0">
                <a:latin typeface="+mn-lt"/>
                <a:cs typeface="+mn-cs"/>
              </a:rPr>
              <a:t>The time frame for a work package may be 40 hours or 4 weeks depending upon the size and complexity of the project. </a:t>
            </a:r>
          </a:p>
          <a:p>
            <a:pPr marL="285750" indent="-166688" fontAlgn="auto">
              <a:spcBef>
                <a:spcPts val="0"/>
              </a:spcBef>
              <a:spcAft>
                <a:spcPts val="0"/>
              </a:spcAft>
              <a:buFont typeface="Arial" pitchFamily="34" charset="0"/>
              <a:buChar char="•"/>
              <a:defRPr/>
            </a:pPr>
            <a:r>
              <a:rPr lang="en-US" sz="2400" dirty="0">
                <a:latin typeface="+mn-lt"/>
                <a:cs typeface="+mn-cs"/>
              </a:rPr>
              <a:t>A work package can be used in a project in a variety of ways including in cost estimation and scheduling. </a:t>
            </a:r>
          </a:p>
          <a:p>
            <a:pPr fontAlgn="auto">
              <a:spcBef>
                <a:spcPts val="0"/>
              </a:spcBef>
              <a:spcAft>
                <a:spcPts val="0"/>
              </a:spcAft>
              <a:defRPr/>
            </a:pPr>
            <a:endParaRPr lang="en-US" sz="2400" dirty="0">
              <a:latin typeface="+mn-lt"/>
              <a:cs typeface="+mn-cs"/>
            </a:endParaRPr>
          </a:p>
        </p:txBody>
      </p:sp>
      <p:sp>
        <p:nvSpPr>
          <p:cNvPr id="4" name="Slide Number Placeholder 3"/>
          <p:cNvSpPr>
            <a:spLocks noGrp="1"/>
          </p:cNvSpPr>
          <p:nvPr>
            <p:ph type="sldNum" sz="quarter" idx="16"/>
          </p:nvPr>
        </p:nvSpPr>
        <p:spPr/>
        <p:txBody>
          <a:bodyPr/>
          <a:lstStyle/>
          <a:p>
            <a:pPr>
              <a:defRPr/>
            </a:pPr>
            <a:r>
              <a:rPr lang="en-US"/>
              <a:t>5-</a:t>
            </a:r>
            <a:fld id="{E05F0138-3795-4399-990E-C7282CC6F9BA}"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5538" name="Content Placeholder 1"/>
          <p:cNvSpPr>
            <a:spLocks noGrp="1"/>
          </p:cNvSpPr>
          <p:nvPr>
            <p:ph idx="1"/>
          </p:nvPr>
        </p:nvSpPr>
        <p:spPr>
          <a:xfrm>
            <a:off x="531813" y="1362075"/>
            <a:ext cx="8154987" cy="4525963"/>
          </a:xfrm>
        </p:spPr>
        <p:txBody>
          <a:bodyPr/>
          <a:lstStyle/>
          <a:p>
            <a:pPr eaLnBrk="1" hangingPunct="1"/>
            <a:r>
              <a:rPr lang="en-US" sz="2400" smtClean="0"/>
              <a:t>A good scope document and requirements documentations with good input from all stakeholders; and</a:t>
            </a:r>
          </a:p>
          <a:p>
            <a:pPr eaLnBrk="1" hangingPunct="1"/>
            <a:r>
              <a:rPr lang="en-US" sz="2400" smtClean="0"/>
              <a:t>Availability of organizational process assets including project policies, procedures, and historical information.</a:t>
            </a:r>
          </a:p>
          <a:p>
            <a:pPr eaLnBrk="1" hangingPunct="1">
              <a:buFont typeface="Wingdings" pitchFamily="2" charset="2"/>
              <a:buNone/>
            </a:pPr>
            <a:r>
              <a:rPr lang="en-US" sz="2400" smtClean="0"/>
              <a:t>    </a:t>
            </a:r>
            <a:r>
              <a:rPr lang="en-US" sz="2400" b="1" smtClean="0"/>
              <a:t>Consider:</a:t>
            </a:r>
          </a:p>
          <a:p>
            <a:pPr lvl="1" eaLnBrk="1" hangingPunct="1">
              <a:buFont typeface="Arial" charset="0"/>
              <a:buChar char="•"/>
            </a:pPr>
            <a:r>
              <a:rPr lang="en-US" sz="2400" smtClean="0"/>
              <a:t>Cost and scheduling constraints</a:t>
            </a:r>
          </a:p>
          <a:p>
            <a:pPr lvl="1" eaLnBrk="1" hangingPunct="1">
              <a:buFont typeface="Arial" charset="0"/>
              <a:buChar char="•"/>
            </a:pPr>
            <a:r>
              <a:rPr lang="en-US" sz="2400" smtClean="0"/>
              <a:t>Project scope Lead time of equipment</a:t>
            </a:r>
          </a:p>
          <a:p>
            <a:pPr lvl="1" eaLnBrk="1" hangingPunct="1">
              <a:buFont typeface="Arial" charset="0"/>
              <a:buChar char="•"/>
            </a:pPr>
            <a:r>
              <a:rPr lang="en-US" sz="2400" smtClean="0"/>
              <a:t>Technology, Quality, and other performance criteria</a:t>
            </a:r>
          </a:p>
          <a:p>
            <a:pPr lvl="1" eaLnBrk="1" hangingPunct="1">
              <a:buFont typeface="Arial" charset="0"/>
              <a:buChar char="•"/>
            </a:pPr>
            <a:r>
              <a:rPr lang="en-US" sz="2400" smtClean="0"/>
              <a:t>Outsourced and contracted activities</a:t>
            </a:r>
          </a:p>
          <a:p>
            <a:pPr lvl="1" eaLnBrk="1" hangingPunct="1">
              <a:buFont typeface="Arial" charset="0"/>
              <a:buChar char="•"/>
            </a:pPr>
            <a:r>
              <a:rPr lang="en-US" sz="2400" smtClean="0"/>
              <a:t>Milestones and other objectives of the project</a:t>
            </a:r>
          </a:p>
          <a:p>
            <a:pPr lvl="1" eaLnBrk="1" hangingPunct="1">
              <a:buFont typeface="Arial" charset="0"/>
              <a:buChar char="•"/>
            </a:pPr>
            <a:r>
              <a:rPr lang="en-US" sz="2400" smtClean="0"/>
              <a:t>Reporting and other communication methods</a:t>
            </a:r>
          </a:p>
          <a:p>
            <a:pPr lvl="1" eaLnBrk="1" hangingPunct="1">
              <a:buFont typeface="Arial" charset="0"/>
              <a:buChar char="•"/>
            </a:pPr>
            <a:r>
              <a:rPr lang="en-US" sz="2400" smtClean="0"/>
              <a:t>Responsibilities and accountabilities of the project team</a:t>
            </a:r>
          </a:p>
          <a:p>
            <a:pPr eaLnBrk="1" hangingPunct="1">
              <a:buFont typeface="Wingdings" pitchFamily="2" charset="2"/>
              <a:buNone/>
            </a:pPr>
            <a:endParaRPr lang="en-US" sz="2400" smtClean="0"/>
          </a:p>
        </p:txBody>
      </p:sp>
      <p:sp>
        <p:nvSpPr>
          <p:cNvPr id="65539" name="Text Placeholder 2"/>
          <p:cNvSpPr>
            <a:spLocks noGrp="1"/>
          </p:cNvSpPr>
          <p:nvPr>
            <p:ph type="body" sz="quarter" idx="13"/>
          </p:nvPr>
        </p:nvSpPr>
        <p:spPr>
          <a:xfrm>
            <a:off x="1316038" y="1071563"/>
            <a:ext cx="3925887" cy="339725"/>
          </a:xfrm>
        </p:spPr>
        <p:txBody>
          <a:bodyPr/>
          <a:lstStyle/>
          <a:p>
            <a:pPr eaLnBrk="1" hangingPunct="1"/>
            <a:r>
              <a:rPr lang="en-US" smtClean="0"/>
              <a:t>Creating WBS </a:t>
            </a:r>
          </a:p>
        </p:txBody>
      </p:sp>
      <p:sp>
        <p:nvSpPr>
          <p:cNvPr id="8" name="Slide Number Placeholder 7"/>
          <p:cNvSpPr>
            <a:spLocks noGrp="1"/>
          </p:cNvSpPr>
          <p:nvPr>
            <p:ph type="sldNum" sz="quarter" idx="16"/>
          </p:nvPr>
        </p:nvSpPr>
        <p:spPr/>
        <p:txBody>
          <a:bodyPr/>
          <a:lstStyle/>
          <a:p>
            <a:pPr>
              <a:defRPr/>
            </a:pPr>
            <a:r>
              <a:rPr lang="en-US"/>
              <a:t>5-</a:t>
            </a:r>
            <a:fld id="{BAF5502A-D21F-4745-A428-D616A4B9302F}"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6562" name="Text Placeholder 2"/>
          <p:cNvSpPr>
            <a:spLocks noGrp="1"/>
          </p:cNvSpPr>
          <p:nvPr>
            <p:ph type="body" sz="quarter" idx="13"/>
          </p:nvPr>
        </p:nvSpPr>
        <p:spPr>
          <a:xfrm>
            <a:off x="1360488" y="1060450"/>
            <a:ext cx="3927475" cy="339725"/>
          </a:xfrm>
        </p:spPr>
        <p:txBody>
          <a:bodyPr/>
          <a:lstStyle/>
          <a:p>
            <a:pPr eaLnBrk="1" hangingPunct="1"/>
            <a:r>
              <a:rPr lang="en-US" smtClean="0"/>
              <a:t>Delivery-based WBS</a:t>
            </a:r>
          </a:p>
        </p:txBody>
      </p:sp>
      <p:sp>
        <p:nvSpPr>
          <p:cNvPr id="66563" name="Content Placeholder 1"/>
          <p:cNvSpPr>
            <a:spLocks noGrp="1"/>
          </p:cNvSpPr>
          <p:nvPr>
            <p:ph idx="1"/>
          </p:nvPr>
        </p:nvSpPr>
        <p:spPr>
          <a:xfrm>
            <a:off x="641350" y="1479550"/>
            <a:ext cx="8201025" cy="4154488"/>
          </a:xfrm>
        </p:spPr>
        <p:txBody>
          <a:bodyPr/>
          <a:lstStyle/>
          <a:p>
            <a:pPr eaLnBrk="1" hangingPunct="1">
              <a:spcBef>
                <a:spcPts val="600"/>
              </a:spcBef>
            </a:pPr>
            <a:r>
              <a:rPr lang="en-US" sz="2400" smtClean="0"/>
              <a:t>List the committed deliverables</a:t>
            </a:r>
          </a:p>
          <a:p>
            <a:pPr eaLnBrk="1" hangingPunct="1">
              <a:spcBef>
                <a:spcPts val="600"/>
              </a:spcBef>
            </a:pPr>
            <a:r>
              <a:rPr lang="en-US" sz="2400" smtClean="0"/>
              <a:t>Decompose the committed deliverables into groups of activities</a:t>
            </a:r>
          </a:p>
          <a:p>
            <a:pPr eaLnBrk="1" hangingPunct="1">
              <a:spcBef>
                <a:spcPts val="600"/>
              </a:spcBef>
            </a:pPr>
            <a:r>
              <a:rPr lang="en-US" sz="2400" smtClean="0"/>
              <a:t>Decompose each of those groups of activities into activities</a:t>
            </a:r>
          </a:p>
          <a:p>
            <a:pPr eaLnBrk="1" hangingPunct="1">
              <a:spcBef>
                <a:spcPts val="600"/>
              </a:spcBef>
            </a:pPr>
            <a:r>
              <a:rPr lang="en-US" sz="2400" smtClean="0"/>
              <a:t>Identify the supplementary deliverables</a:t>
            </a:r>
          </a:p>
          <a:p>
            <a:pPr eaLnBrk="1" hangingPunct="1">
              <a:spcBef>
                <a:spcPts val="600"/>
              </a:spcBef>
            </a:pPr>
            <a:r>
              <a:rPr lang="en-US" sz="2400" smtClean="0"/>
              <a:t>Add the supplementary deliverables as activities to the WBS</a:t>
            </a:r>
          </a:p>
          <a:p>
            <a:pPr eaLnBrk="1" hangingPunct="1">
              <a:spcBef>
                <a:spcPts val="600"/>
              </a:spcBef>
            </a:pPr>
            <a:r>
              <a:rPr lang="en-US" sz="2400" smtClean="0"/>
              <a:t>Evaluate all activities for optimum hierarchical planning</a:t>
            </a:r>
          </a:p>
          <a:p>
            <a:pPr eaLnBrk="1" hangingPunct="1">
              <a:spcBef>
                <a:spcPts val="600"/>
              </a:spcBef>
            </a:pPr>
            <a:r>
              <a:rPr lang="en-US" sz="2400" smtClean="0"/>
              <a:t>Validate WBS</a:t>
            </a:r>
          </a:p>
          <a:p>
            <a:pPr eaLnBrk="1" hangingPunct="1">
              <a:spcBef>
                <a:spcPct val="0"/>
              </a:spcBef>
            </a:pPr>
            <a:endParaRPr lang="en-US" sz="2400" smtClean="0"/>
          </a:p>
          <a:p>
            <a:pPr eaLnBrk="1" hangingPunct="1">
              <a:spcBef>
                <a:spcPct val="0"/>
              </a:spcBef>
              <a:buFont typeface="Wingdings" pitchFamily="2" charset="2"/>
              <a:buNone/>
            </a:pPr>
            <a:endParaRPr lang="en-US" sz="2400" smtClean="0"/>
          </a:p>
        </p:txBody>
      </p:sp>
      <p:sp>
        <p:nvSpPr>
          <p:cNvPr id="4" name="Slide Number Placeholder 3"/>
          <p:cNvSpPr>
            <a:spLocks noGrp="1"/>
          </p:cNvSpPr>
          <p:nvPr>
            <p:ph type="sldNum" sz="quarter" idx="16"/>
          </p:nvPr>
        </p:nvSpPr>
        <p:spPr/>
        <p:txBody>
          <a:bodyPr/>
          <a:lstStyle/>
          <a:p>
            <a:pPr>
              <a:defRPr/>
            </a:pPr>
            <a:r>
              <a:rPr lang="en-US"/>
              <a:t>5-</a:t>
            </a:r>
            <a:fld id="{BB56DE6A-A364-4D3E-85EA-68482FAB7DE5}"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7586" name="Text Placeholder 2"/>
          <p:cNvSpPr>
            <a:spLocks noGrp="1"/>
          </p:cNvSpPr>
          <p:nvPr>
            <p:ph type="body" sz="quarter" idx="13"/>
          </p:nvPr>
        </p:nvSpPr>
        <p:spPr>
          <a:xfrm>
            <a:off x="555625" y="1033463"/>
            <a:ext cx="3927475" cy="339725"/>
          </a:xfrm>
        </p:spPr>
        <p:txBody>
          <a:bodyPr/>
          <a:lstStyle/>
          <a:p>
            <a:pPr eaLnBrk="1" hangingPunct="1"/>
            <a:r>
              <a:rPr lang="en-US" smtClean="0"/>
              <a:t>Delivery-based WBS</a:t>
            </a:r>
          </a:p>
        </p:txBody>
      </p:sp>
      <p:graphicFrame>
        <p:nvGraphicFramePr>
          <p:cNvPr id="8" name="Table 7"/>
          <p:cNvGraphicFramePr>
            <a:graphicFrameLocks noGrp="1"/>
          </p:cNvGraphicFramePr>
          <p:nvPr/>
        </p:nvGraphicFramePr>
        <p:xfrm>
          <a:off x="241300" y="1452563"/>
          <a:ext cx="8610601" cy="4876800"/>
        </p:xfrm>
        <a:graphic>
          <a:graphicData uri="http://schemas.openxmlformats.org/drawingml/2006/table">
            <a:tbl>
              <a:tblPr/>
              <a:tblGrid>
                <a:gridCol w="1295400"/>
                <a:gridCol w="1028700"/>
                <a:gridCol w="6286501"/>
              </a:tblGrid>
              <a:tr h="118292">
                <a:tc>
                  <a:txBody>
                    <a:bodyPr/>
                    <a:lstStyle/>
                    <a:p>
                      <a:pPr marL="0" marR="0">
                        <a:spcBef>
                          <a:spcPts val="0"/>
                        </a:spcBef>
                        <a:spcAft>
                          <a:spcPts val="0"/>
                        </a:spcAft>
                      </a:pPr>
                      <a:r>
                        <a:rPr lang="en-US" sz="2000" b="1" dirty="0">
                          <a:solidFill>
                            <a:srgbClr val="FFFFFF"/>
                          </a:solidFill>
                          <a:latin typeface="Calibri"/>
                          <a:ea typeface="Times New Roman"/>
                        </a:rPr>
                        <a:t>Level</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WBS Element</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Work Breakdown</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18292">
                <a:tc>
                  <a:txBody>
                    <a:bodyPr/>
                    <a:lstStyle/>
                    <a:p>
                      <a:pPr marL="0" marR="0">
                        <a:spcBef>
                          <a:spcPts val="0"/>
                        </a:spcBef>
                        <a:spcAft>
                          <a:spcPts val="0"/>
                        </a:spcAft>
                      </a:pPr>
                      <a:r>
                        <a:rPr lang="en-US" sz="2000" b="1">
                          <a:solidFill>
                            <a:srgbClr val="FFFFFF"/>
                          </a:solidFill>
                          <a:latin typeface="Calibri"/>
                          <a:ea typeface="Times New Roman"/>
                        </a:rPr>
                        <a:t>Level 1</a:t>
                      </a:r>
                      <a:endParaRPr lang="en-US" sz="200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000">
                          <a:latin typeface="Calibri"/>
                          <a:ea typeface="Times New Roman"/>
                        </a:rPr>
                        <a:t>1</a:t>
                      </a:r>
                      <a:endParaRPr lang="en-US" sz="200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342900" marR="0" lvl="0" indent="-342900">
                        <a:spcBef>
                          <a:spcPts val="0"/>
                        </a:spcBef>
                        <a:spcAft>
                          <a:spcPts val="0"/>
                        </a:spcAft>
                        <a:buFont typeface="Symbol"/>
                        <a:buChar char=""/>
                      </a:pPr>
                      <a:r>
                        <a:rPr lang="en-US" sz="2000" dirty="0">
                          <a:latin typeface="Calibri"/>
                          <a:ea typeface="Times New Roman"/>
                        </a:rPr>
                        <a:t>New Logistics with 3PL</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2</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342900" marR="0" lvl="0" indent="-342900">
                        <a:spcBef>
                          <a:spcPts val="0"/>
                        </a:spcBef>
                        <a:spcAft>
                          <a:spcPts val="0"/>
                        </a:spcAft>
                        <a:buFont typeface="Wingdings"/>
                        <a:buChar char=""/>
                      </a:pPr>
                      <a:r>
                        <a:rPr lang="en-US" sz="2000" dirty="0">
                          <a:latin typeface="Calibri"/>
                          <a:ea typeface="Times New Roman"/>
                        </a:rPr>
                        <a:t>Selection of 3PL</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r h="118292">
                <a:tc>
                  <a:txBody>
                    <a:bodyPr/>
                    <a:lstStyle/>
                    <a:p>
                      <a:pPr marL="0" marR="0">
                        <a:spcBef>
                          <a:spcPts val="0"/>
                        </a:spcBef>
                        <a:spcAft>
                          <a:spcPts val="0"/>
                        </a:spcAft>
                      </a:pPr>
                      <a:r>
                        <a:rPr lang="en-US" sz="2000" b="1">
                          <a:solidFill>
                            <a:srgbClr val="FFFFFF"/>
                          </a:solidFill>
                          <a:latin typeface="Calibri"/>
                          <a:ea typeface="Times New Roman"/>
                        </a:rPr>
                        <a:t>    Level 3</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a:t>
                      </a:r>
                      <a:endParaRPr lang="en-US" sz="2000">
                        <a:latin typeface="Times New Roman"/>
                        <a:ea typeface="Times New Roman"/>
                      </a:endParaRPr>
                    </a:p>
                  </a:txBody>
                  <a:tcPr marL="40640" marR="40640" marT="0" marB="0">
                    <a:lnL>
                      <a:noFill/>
                    </a:lnL>
                    <a:lnR>
                      <a:noFill/>
                    </a:lnR>
                    <a:lnT>
                      <a:noFill/>
                    </a:lnT>
                    <a:lnB>
                      <a:noFill/>
                    </a:lnB>
                  </a:tcPr>
                </a:tc>
                <a:tc>
                  <a:txBody>
                    <a:bodyPr/>
                    <a:lstStyle/>
                    <a:p>
                      <a:pPr marL="342900" marR="0" lvl="0" indent="-342900">
                        <a:spcBef>
                          <a:spcPts val="0"/>
                        </a:spcBef>
                        <a:spcAft>
                          <a:spcPts val="0"/>
                        </a:spcAft>
                        <a:buFont typeface="Wingdings"/>
                        <a:buChar char=""/>
                      </a:pPr>
                      <a:r>
                        <a:rPr lang="en-US" sz="2000" dirty="0">
                          <a:latin typeface="Calibri"/>
                          <a:ea typeface="Times New Roman"/>
                        </a:rPr>
                        <a:t>Request for Proposal (RFP)</a:t>
                      </a:r>
                      <a:endParaRPr lang="en-US" sz="2000" dirty="0">
                        <a:latin typeface="Times New Roman"/>
                        <a:ea typeface="Times New Roman"/>
                      </a:endParaRPr>
                    </a:p>
                  </a:txBody>
                  <a:tcPr marL="40640" marR="40640" marT="0" marB="0">
                    <a:lnL>
                      <a:noFill/>
                    </a:lnL>
                    <a:lnR>
                      <a:noFill/>
                    </a:lnR>
                    <a:lnT>
                      <a:noFill/>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1.1.1.1</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RFP requirements and factors of selection</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1.1.1.2</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RFP to all transportation carriers</a:t>
                      </a:r>
                      <a:endParaRPr lang="en-US" sz="2000" dirty="0">
                        <a:latin typeface="Times New Roman"/>
                        <a:ea typeface="Times New Roman"/>
                      </a:endParaRPr>
                    </a:p>
                  </a:txBody>
                  <a:tcPr marL="40640" marR="40640" marT="0" marB="0">
                    <a:lnL>
                      <a:noFill/>
                    </a:lnL>
                    <a:lnR>
                      <a:noFill/>
                    </a:lnR>
                    <a:lnT>
                      <a:noFill/>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1.1.1.3</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Contact all transportation carriers</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1.1.1.4</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Receive all transportation carriers response to RFP</a:t>
                      </a:r>
                      <a:endParaRPr lang="en-US" sz="2000" dirty="0">
                        <a:latin typeface="Times New Roman"/>
                        <a:ea typeface="Times New Roman"/>
                      </a:endParaRPr>
                    </a:p>
                  </a:txBody>
                  <a:tcPr marL="40640" marR="40640" marT="0" marB="0">
                    <a:lnL>
                      <a:noFill/>
                    </a:lnL>
                    <a:lnR>
                      <a:noFill/>
                    </a:lnR>
                    <a:lnT>
                      <a:noFill/>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1.1.1.5</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Select RFP</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1.1.1.6</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Send 2nd RFP to down selects</a:t>
                      </a:r>
                      <a:endParaRPr lang="en-US" sz="2000" dirty="0">
                        <a:latin typeface="Times New Roman"/>
                        <a:ea typeface="Times New Roman"/>
                      </a:endParaRPr>
                    </a:p>
                  </a:txBody>
                  <a:tcPr marL="40640" marR="40640" marT="0" marB="0">
                    <a:lnL>
                      <a:noFill/>
                    </a:lnL>
                    <a:lnR>
                      <a:noFill/>
                    </a:lnR>
                    <a:lnT>
                      <a:noFill/>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1.1.1.7</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Receive RFP response from down selects</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1.1.1.8</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Final Cut selection</a:t>
                      </a:r>
                      <a:endParaRPr lang="en-US" sz="2000" dirty="0">
                        <a:latin typeface="Times New Roman"/>
                        <a:ea typeface="Times New Roman"/>
                      </a:endParaRPr>
                    </a:p>
                  </a:txBody>
                  <a:tcPr marL="40640" marR="40640" marT="0" marB="0">
                    <a:lnL>
                      <a:noFill/>
                    </a:lnL>
                    <a:lnR>
                      <a:noFill/>
                    </a:lnR>
                    <a:lnT>
                      <a:noFill/>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1.1.1.9</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Interviews</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1.1.1.10</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Selection of the transportation carrier</a:t>
                      </a:r>
                      <a:endParaRPr lang="en-US" sz="2000" dirty="0">
                        <a:latin typeface="Times New Roman"/>
                        <a:ea typeface="Times New Roman"/>
                      </a:endParaRPr>
                    </a:p>
                  </a:txBody>
                  <a:tcPr marL="40640" marR="40640" marT="0" marB="0">
                    <a:lnL>
                      <a:noFill/>
                    </a:lnL>
                    <a:lnR>
                      <a:noFill/>
                    </a:lnR>
                    <a:lnT>
                      <a:noFill/>
                    </a:lnT>
                    <a:lnB>
                      <a:noFill/>
                    </a:lnB>
                  </a:tcPr>
                </a:tc>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1.1.1.11</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Transportation carrier Award</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tr>
            </a:tbl>
          </a:graphicData>
        </a:graphic>
      </p:graphicFrame>
      <p:sp>
        <p:nvSpPr>
          <p:cNvPr id="4" name="Slide Number Placeholder 3"/>
          <p:cNvSpPr>
            <a:spLocks noGrp="1"/>
          </p:cNvSpPr>
          <p:nvPr>
            <p:ph type="sldNum" sz="quarter" idx="16"/>
          </p:nvPr>
        </p:nvSpPr>
        <p:spPr/>
        <p:txBody>
          <a:bodyPr/>
          <a:lstStyle/>
          <a:p>
            <a:pPr>
              <a:defRPr/>
            </a:pPr>
            <a:r>
              <a:rPr lang="en-US"/>
              <a:t>5-</a:t>
            </a:r>
            <a:fld id="{5E2DC89D-4758-4DC4-8B71-9428F48B8C21}"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8610" name="Content Placeholder 1"/>
          <p:cNvSpPr>
            <a:spLocks noGrp="1"/>
          </p:cNvSpPr>
          <p:nvPr>
            <p:ph idx="1"/>
          </p:nvPr>
        </p:nvSpPr>
        <p:spPr>
          <a:xfrm>
            <a:off x="204788" y="1457325"/>
            <a:ext cx="8520112" cy="3927475"/>
          </a:xfrm>
        </p:spPr>
        <p:txBody>
          <a:bodyPr/>
          <a:lstStyle/>
          <a:p>
            <a:pPr eaLnBrk="1" hangingPunct="1"/>
            <a:r>
              <a:rPr lang="en-US" sz="2400" smtClean="0"/>
              <a:t>Lifespan-based</a:t>
            </a:r>
          </a:p>
          <a:p>
            <a:pPr lvl="1" eaLnBrk="1" hangingPunct="1">
              <a:buFont typeface="Arial" charset="0"/>
              <a:buChar char="•"/>
            </a:pPr>
            <a:r>
              <a:rPr lang="en-US" sz="2400" smtClean="0"/>
              <a:t>Take into account the project process for a particular type of project.</a:t>
            </a:r>
          </a:p>
          <a:p>
            <a:pPr lvl="1" eaLnBrk="1" hangingPunct="1">
              <a:buFont typeface="Arial" charset="0"/>
              <a:buChar char="•"/>
            </a:pPr>
            <a:r>
              <a:rPr lang="en-US" sz="2400" smtClean="0"/>
              <a:t>The major phases of either the traditional or iterative SDLC can be used as Level 2 with the title of the project as Level 1. </a:t>
            </a:r>
          </a:p>
          <a:p>
            <a:pPr lvl="1" eaLnBrk="1" hangingPunct="1">
              <a:buFont typeface="Arial" charset="0"/>
              <a:buChar char="•"/>
            </a:pPr>
            <a:r>
              <a:rPr lang="en-US" sz="2400" smtClean="0"/>
              <a:t>Follow the previously described delivery-based structure method.</a:t>
            </a:r>
          </a:p>
          <a:p>
            <a:pPr eaLnBrk="1" hangingPunct="1">
              <a:buFont typeface="Wingdings" pitchFamily="2" charset="2"/>
              <a:buNone/>
            </a:pPr>
            <a:endParaRPr lang="en-US" sz="2400" smtClean="0"/>
          </a:p>
        </p:txBody>
      </p:sp>
      <p:sp>
        <p:nvSpPr>
          <p:cNvPr id="68611" name="Text Placeholder 2"/>
          <p:cNvSpPr>
            <a:spLocks noGrp="1"/>
          </p:cNvSpPr>
          <p:nvPr>
            <p:ph type="body" sz="quarter" idx="13"/>
          </p:nvPr>
        </p:nvSpPr>
        <p:spPr>
          <a:xfrm>
            <a:off x="1316038" y="1071563"/>
            <a:ext cx="3925887" cy="339725"/>
          </a:xfrm>
        </p:spPr>
        <p:txBody>
          <a:bodyPr/>
          <a:lstStyle/>
          <a:p>
            <a:pPr eaLnBrk="1" hangingPunct="1"/>
            <a:r>
              <a:rPr lang="en-US" smtClean="0"/>
              <a:t>Creating WBS </a:t>
            </a:r>
          </a:p>
        </p:txBody>
      </p:sp>
      <p:sp>
        <p:nvSpPr>
          <p:cNvPr id="9" name="Slide Number Placeholder 8"/>
          <p:cNvSpPr>
            <a:spLocks noGrp="1"/>
          </p:cNvSpPr>
          <p:nvPr>
            <p:ph type="sldNum" sz="quarter" idx="16"/>
          </p:nvPr>
        </p:nvSpPr>
        <p:spPr/>
        <p:txBody>
          <a:bodyPr/>
          <a:lstStyle/>
          <a:p>
            <a:pPr>
              <a:defRPr/>
            </a:pPr>
            <a:r>
              <a:rPr lang="en-US"/>
              <a:t>5-</a:t>
            </a:r>
            <a:fld id="{68198635-CD24-4684-AEAC-39DF419A9F57}"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9634" name="Text Placeholder 2"/>
          <p:cNvSpPr>
            <a:spLocks noGrp="1"/>
          </p:cNvSpPr>
          <p:nvPr>
            <p:ph type="body" sz="quarter" idx="13"/>
          </p:nvPr>
        </p:nvSpPr>
        <p:spPr>
          <a:xfrm>
            <a:off x="1316038" y="1071563"/>
            <a:ext cx="3925887" cy="339725"/>
          </a:xfrm>
        </p:spPr>
        <p:txBody>
          <a:bodyPr/>
          <a:lstStyle/>
          <a:p>
            <a:pPr eaLnBrk="1" hangingPunct="1"/>
            <a:r>
              <a:rPr lang="en-US" smtClean="0"/>
              <a:t>Creating WBS </a:t>
            </a:r>
          </a:p>
        </p:txBody>
      </p:sp>
      <p:sp>
        <p:nvSpPr>
          <p:cNvPr id="9" name="Slide Number Placeholder 8"/>
          <p:cNvSpPr>
            <a:spLocks noGrp="1"/>
          </p:cNvSpPr>
          <p:nvPr>
            <p:ph type="sldNum" sz="quarter" idx="16"/>
          </p:nvPr>
        </p:nvSpPr>
        <p:spPr/>
        <p:txBody>
          <a:bodyPr/>
          <a:lstStyle/>
          <a:p>
            <a:pPr>
              <a:defRPr/>
            </a:pPr>
            <a:r>
              <a:rPr lang="en-US"/>
              <a:t>5-</a:t>
            </a:r>
            <a:fld id="{78A5D2D4-1652-4F19-9E40-6713DFB4A542}" type="slidenum">
              <a:rPr lang="en-US"/>
              <a:pPr>
                <a:defRPr/>
              </a:pPr>
              <a:t>18</a:t>
            </a:fld>
            <a:endParaRPr lang="en-US"/>
          </a:p>
        </p:txBody>
      </p:sp>
      <p:pic>
        <p:nvPicPr>
          <p:cNvPr id="69636" name="Picture 2"/>
          <p:cNvPicPr>
            <a:picLocks noChangeAspect="1" noChangeArrowheads="1"/>
          </p:cNvPicPr>
          <p:nvPr/>
        </p:nvPicPr>
        <p:blipFill>
          <a:blip r:embed="rId2"/>
          <a:srcRect/>
          <a:stretch>
            <a:fillRect/>
          </a:stretch>
        </p:blipFill>
        <p:spPr bwMode="auto">
          <a:xfrm>
            <a:off x="307975" y="1528763"/>
            <a:ext cx="8609013" cy="47307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70658" name="Text Placeholder 2"/>
          <p:cNvSpPr>
            <a:spLocks noGrp="1"/>
          </p:cNvSpPr>
          <p:nvPr>
            <p:ph type="body" sz="quarter" idx="13"/>
          </p:nvPr>
        </p:nvSpPr>
        <p:spPr>
          <a:xfrm>
            <a:off x="1316038" y="1071563"/>
            <a:ext cx="3925887" cy="339725"/>
          </a:xfrm>
        </p:spPr>
        <p:txBody>
          <a:bodyPr/>
          <a:lstStyle/>
          <a:p>
            <a:pPr eaLnBrk="1" hangingPunct="1"/>
            <a:r>
              <a:rPr lang="en-US" smtClean="0"/>
              <a:t>WBS Dictionary</a:t>
            </a:r>
          </a:p>
        </p:txBody>
      </p:sp>
      <p:sp>
        <p:nvSpPr>
          <p:cNvPr id="70659" name="TextBox 4"/>
          <p:cNvSpPr txBox="1">
            <a:spLocks noChangeArrowheads="1"/>
          </p:cNvSpPr>
          <p:nvPr/>
        </p:nvSpPr>
        <p:spPr bwMode="auto">
          <a:xfrm>
            <a:off x="285750" y="1571625"/>
            <a:ext cx="8591550" cy="2308225"/>
          </a:xfrm>
          <a:prstGeom prst="rect">
            <a:avLst/>
          </a:prstGeom>
          <a:noFill/>
          <a:ln w="9525">
            <a:noFill/>
            <a:miter lim="800000"/>
            <a:headEnd/>
            <a:tailEnd/>
          </a:ln>
        </p:spPr>
        <p:txBody>
          <a:bodyPr>
            <a:spAutoFit/>
          </a:bodyPr>
          <a:lstStyle/>
          <a:p>
            <a:pPr marL="225425" indent="-166688">
              <a:buFont typeface="Arial" charset="0"/>
              <a:buChar char="•"/>
            </a:pPr>
            <a:r>
              <a:rPr lang="en-US" sz="2400">
                <a:latin typeface="Calibri" pitchFamily="34" charset="0"/>
              </a:rPr>
              <a:t>A useful resource for project management</a:t>
            </a:r>
          </a:p>
          <a:p>
            <a:pPr marL="225425" indent="-166688">
              <a:buFont typeface="Arial" charset="0"/>
              <a:buChar char="•"/>
            </a:pPr>
            <a:r>
              <a:rPr lang="en-US" sz="2400">
                <a:latin typeface="Calibri" pitchFamily="34" charset="0"/>
              </a:rPr>
              <a:t>Describes the WBS element in detail</a:t>
            </a:r>
          </a:p>
          <a:p>
            <a:pPr marL="225425" indent="-166688">
              <a:buFont typeface="Arial" charset="0"/>
              <a:buChar char="•"/>
            </a:pPr>
            <a:r>
              <a:rPr lang="en-US" sz="2400">
                <a:latin typeface="Calibri" pitchFamily="34" charset="0"/>
              </a:rPr>
              <a:t>Should be consulted before commencing any activity in order to ensure that proper standards, procedures, and quality control measures are being followed</a:t>
            </a:r>
          </a:p>
          <a:p>
            <a:pPr marL="225425" indent="-166688">
              <a:buFont typeface="Arial" charset="0"/>
              <a:buChar char="•"/>
            </a:pPr>
            <a:r>
              <a:rPr lang="en-US" sz="2400">
                <a:latin typeface="Calibri" pitchFamily="34" charset="0"/>
              </a:rPr>
              <a:t>Has to be changed whenever the WBS is changed. </a:t>
            </a:r>
          </a:p>
        </p:txBody>
      </p:sp>
      <p:sp>
        <p:nvSpPr>
          <p:cNvPr id="9" name="Slide Number Placeholder 8"/>
          <p:cNvSpPr>
            <a:spLocks noGrp="1"/>
          </p:cNvSpPr>
          <p:nvPr>
            <p:ph type="sldNum" sz="quarter" idx="16"/>
          </p:nvPr>
        </p:nvSpPr>
        <p:spPr/>
        <p:txBody>
          <a:bodyPr/>
          <a:lstStyle/>
          <a:p>
            <a:pPr>
              <a:defRPr/>
            </a:pPr>
            <a:r>
              <a:rPr lang="en-US"/>
              <a:t>5-</a:t>
            </a:r>
            <a:fld id="{D73C8708-AE39-48D0-862A-81893724738D}"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2" name="Content Placeholder 1"/>
          <p:cNvSpPr>
            <a:spLocks noGrp="1"/>
          </p:cNvSpPr>
          <p:nvPr>
            <p:ph idx="1"/>
          </p:nvPr>
        </p:nvSpPr>
        <p:spPr>
          <a:xfrm>
            <a:off x="584200" y="1600200"/>
            <a:ext cx="8102600" cy="4525963"/>
          </a:xfrm>
        </p:spPr>
        <p:txBody>
          <a:bodyPr rtlCol="0">
            <a:normAutofit/>
          </a:bodyPr>
          <a:lstStyle/>
          <a:p>
            <a:pPr eaLnBrk="1" fontAlgn="auto" hangingPunct="1">
              <a:spcAft>
                <a:spcPts val="0"/>
              </a:spcAft>
              <a:defRPr/>
            </a:pPr>
            <a:r>
              <a:rPr lang="en-US" sz="2400" dirty="0"/>
              <a:t>Manage the planning process </a:t>
            </a:r>
            <a:r>
              <a:rPr lang="en-US" sz="2400" dirty="0" smtClean="0"/>
              <a:t>of </a:t>
            </a:r>
            <a:r>
              <a:rPr lang="en-US" sz="2400" dirty="0"/>
              <a:t>a </a:t>
            </a:r>
            <a:r>
              <a:rPr lang="en-US" sz="2400" dirty="0" smtClean="0"/>
              <a:t>project</a:t>
            </a:r>
            <a:endParaRPr lang="en-US" sz="2400" dirty="0"/>
          </a:p>
          <a:p>
            <a:pPr eaLnBrk="1" fontAlgn="auto" hangingPunct="1">
              <a:spcAft>
                <a:spcPts val="0"/>
              </a:spcAft>
              <a:defRPr/>
            </a:pPr>
            <a:r>
              <a:rPr lang="en-US" sz="2400" dirty="0" smtClean="0"/>
              <a:t>Understand </a:t>
            </a:r>
            <a:r>
              <a:rPr lang="en-US" sz="2400" dirty="0"/>
              <a:t>the work breakdown structure of a </a:t>
            </a:r>
            <a:r>
              <a:rPr lang="en-US" sz="2400" dirty="0" smtClean="0"/>
              <a:t>project</a:t>
            </a:r>
            <a:endParaRPr lang="en-US" sz="2400" dirty="0"/>
          </a:p>
          <a:p>
            <a:pPr eaLnBrk="1" fontAlgn="auto" hangingPunct="1">
              <a:spcAft>
                <a:spcPts val="0"/>
              </a:spcAft>
              <a:defRPr/>
            </a:pPr>
            <a:r>
              <a:rPr lang="en-US" sz="2400" dirty="0" smtClean="0"/>
              <a:t>Understand </a:t>
            </a:r>
            <a:r>
              <a:rPr lang="en-US" sz="2400" dirty="0"/>
              <a:t>different types of contracts in a </a:t>
            </a:r>
            <a:r>
              <a:rPr lang="en-US" sz="2400" dirty="0" smtClean="0"/>
              <a:t>project</a:t>
            </a:r>
            <a:endParaRPr lang="en-US" sz="2400" dirty="0"/>
          </a:p>
          <a:p>
            <a:pPr eaLnBrk="1" fontAlgn="auto" hangingPunct="1">
              <a:spcAft>
                <a:spcPts val="0"/>
              </a:spcAft>
              <a:defRPr/>
            </a:pPr>
            <a:r>
              <a:rPr lang="en-US" sz="2400" dirty="0" smtClean="0"/>
              <a:t>Understand </a:t>
            </a:r>
            <a:r>
              <a:rPr lang="en-US" sz="2400" dirty="0"/>
              <a:t>procurement </a:t>
            </a:r>
            <a:r>
              <a:rPr lang="en-US" sz="2400" dirty="0" smtClean="0"/>
              <a:t>management</a:t>
            </a:r>
            <a:endParaRPr lang="en-US" sz="2400" dirty="0"/>
          </a:p>
          <a:p>
            <a:pPr eaLnBrk="1" fontAlgn="auto" hangingPunct="1">
              <a:spcAft>
                <a:spcPts val="0"/>
              </a:spcAft>
              <a:defRPr/>
            </a:pPr>
            <a:r>
              <a:rPr lang="en-US" sz="2400" dirty="0" smtClean="0"/>
              <a:t>Decide </a:t>
            </a:r>
            <a:r>
              <a:rPr lang="en-US" sz="2400" dirty="0"/>
              <a:t>on make versus buy and </a:t>
            </a:r>
            <a:r>
              <a:rPr lang="en-US" sz="2400" dirty="0" smtClean="0"/>
              <a:t>rent versus </a:t>
            </a:r>
            <a:r>
              <a:rPr lang="en-US" sz="2400" dirty="0"/>
              <a:t>lease</a:t>
            </a:r>
          </a:p>
          <a:p>
            <a:pPr marL="0" indent="0" eaLnBrk="1" fontAlgn="auto" hangingPunct="1">
              <a:spcAft>
                <a:spcPts val="0"/>
              </a:spcAft>
              <a:buFont typeface="Wingdings" pitchFamily="2" charset="2"/>
              <a:buNone/>
              <a:defRPr/>
            </a:pPr>
            <a:endParaRPr lang="en-US" sz="2400" dirty="0" smtClean="0"/>
          </a:p>
          <a:p>
            <a:pPr eaLnBrk="1" fontAlgn="auto" hangingPunct="1">
              <a:spcAft>
                <a:spcPts val="0"/>
              </a:spcAft>
              <a:defRPr/>
            </a:pPr>
            <a:endParaRPr lang="en-US" sz="2400" dirty="0" smtClean="0"/>
          </a:p>
          <a:p>
            <a:pPr eaLnBrk="1" fontAlgn="auto" hangingPunct="1">
              <a:spcAft>
                <a:spcPts val="0"/>
              </a:spcAft>
              <a:defRPr/>
            </a:pPr>
            <a:endParaRPr lang="en-US" sz="2400" dirty="0" smtClean="0"/>
          </a:p>
          <a:p>
            <a:pPr eaLnBrk="1" fontAlgn="auto" hangingPunct="1">
              <a:spcAft>
                <a:spcPts val="0"/>
              </a:spcAft>
              <a:defRPr/>
            </a:pPr>
            <a:endParaRPr lang="en-US" sz="2400" dirty="0" smtClean="0"/>
          </a:p>
          <a:p>
            <a:pPr eaLnBrk="1" fontAlgn="auto" hangingPunct="1">
              <a:spcAft>
                <a:spcPts val="0"/>
              </a:spcAft>
              <a:defRPr/>
            </a:pPr>
            <a:endParaRPr lang="en-US" sz="2400" dirty="0" smtClean="0"/>
          </a:p>
          <a:p>
            <a:pPr eaLnBrk="1" fontAlgn="auto" hangingPunct="1">
              <a:spcAft>
                <a:spcPts val="0"/>
              </a:spcAft>
              <a:defRPr/>
            </a:pPr>
            <a:endParaRPr lang="en-US" sz="2400" dirty="0"/>
          </a:p>
        </p:txBody>
      </p:sp>
      <p:sp>
        <p:nvSpPr>
          <p:cNvPr id="53251" name="Text Placeholder 2"/>
          <p:cNvSpPr>
            <a:spLocks noGrp="1"/>
          </p:cNvSpPr>
          <p:nvPr>
            <p:ph type="body" sz="quarter" idx="13"/>
          </p:nvPr>
        </p:nvSpPr>
        <p:spPr>
          <a:xfrm>
            <a:off x="1316038" y="1071563"/>
            <a:ext cx="3925887" cy="339725"/>
          </a:xfrm>
        </p:spPr>
        <p:txBody>
          <a:bodyPr/>
          <a:lstStyle/>
          <a:p>
            <a:pPr eaLnBrk="1" hangingPunct="1"/>
            <a:r>
              <a:rPr lang="en-US" smtClean="0"/>
              <a:t>Learning objectives</a:t>
            </a:r>
          </a:p>
        </p:txBody>
      </p:sp>
      <p:sp>
        <p:nvSpPr>
          <p:cNvPr id="8" name="Slide Number Placeholder 7"/>
          <p:cNvSpPr>
            <a:spLocks noGrp="1"/>
          </p:cNvSpPr>
          <p:nvPr>
            <p:ph type="sldNum" sz="quarter" idx="16"/>
          </p:nvPr>
        </p:nvSpPr>
        <p:spPr/>
        <p:txBody>
          <a:bodyPr/>
          <a:lstStyle/>
          <a:p>
            <a:pPr>
              <a:defRPr/>
            </a:pPr>
            <a:r>
              <a:rPr lang="en-US"/>
              <a:t>5-</a:t>
            </a:r>
            <a:fld id="{D454671E-CE5B-4256-BB71-EA3DE91CFB3E}"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71682" name="Text Placeholder 2"/>
          <p:cNvSpPr>
            <a:spLocks noGrp="1"/>
          </p:cNvSpPr>
          <p:nvPr>
            <p:ph type="body" sz="quarter" idx="13"/>
          </p:nvPr>
        </p:nvSpPr>
        <p:spPr>
          <a:xfrm>
            <a:off x="1316038" y="1071563"/>
            <a:ext cx="3925887" cy="339725"/>
          </a:xfrm>
        </p:spPr>
        <p:txBody>
          <a:bodyPr/>
          <a:lstStyle/>
          <a:p>
            <a:pPr eaLnBrk="1" hangingPunct="1"/>
            <a:r>
              <a:rPr lang="en-US" smtClean="0"/>
              <a:t>WBS Dictionary</a:t>
            </a:r>
          </a:p>
        </p:txBody>
      </p:sp>
      <p:graphicFrame>
        <p:nvGraphicFramePr>
          <p:cNvPr id="4" name="Table 3"/>
          <p:cNvGraphicFramePr>
            <a:graphicFrameLocks noGrp="1"/>
          </p:cNvGraphicFramePr>
          <p:nvPr/>
        </p:nvGraphicFramePr>
        <p:xfrm>
          <a:off x="406400" y="1471613"/>
          <a:ext cx="8521704" cy="4876800"/>
        </p:xfrm>
        <a:graphic>
          <a:graphicData uri="http://schemas.openxmlformats.org/drawingml/2006/table">
            <a:tbl>
              <a:tblPr/>
              <a:tblGrid>
                <a:gridCol w="4260852"/>
                <a:gridCol w="4260852"/>
              </a:tblGrid>
              <a:tr h="194954">
                <a:tc gridSpan="2">
                  <a:txBody>
                    <a:bodyPr/>
                    <a:lstStyle/>
                    <a:p>
                      <a:pPr marL="0" marR="0">
                        <a:spcBef>
                          <a:spcPts val="0"/>
                        </a:spcBef>
                        <a:spcAft>
                          <a:spcPts val="0"/>
                        </a:spcAft>
                      </a:pPr>
                      <a:r>
                        <a:rPr lang="en-US" sz="1600" b="1" dirty="0">
                          <a:latin typeface="Calibri"/>
                          <a:ea typeface="Times New Roman"/>
                        </a:rPr>
                        <a:t>Project title:   </a:t>
                      </a:r>
                      <a:r>
                        <a:rPr lang="en-US" sz="1600" dirty="0">
                          <a:latin typeface="Calibri"/>
                          <a:ea typeface="Times New Roman"/>
                        </a:rPr>
                        <a:t>3PL logistics project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4954">
                <a:tc gridSpan="2">
                  <a:txBody>
                    <a:bodyPr/>
                    <a:lstStyle/>
                    <a:p>
                      <a:pPr marL="0" marR="0">
                        <a:spcBef>
                          <a:spcPts val="0"/>
                        </a:spcBef>
                        <a:spcAft>
                          <a:spcPts val="0"/>
                        </a:spcAft>
                      </a:pPr>
                      <a:r>
                        <a:rPr lang="en-US" sz="1600" b="1">
                          <a:latin typeface="Calibri"/>
                          <a:ea typeface="Times New Roman"/>
                        </a:rPr>
                        <a:t>WBS Element:</a:t>
                      </a:r>
                      <a:r>
                        <a:rPr lang="en-US" sz="1600">
                          <a:latin typeface="Calibri"/>
                          <a:ea typeface="Times New Roman"/>
                        </a:rPr>
                        <a:t> 1.1.1.9 - Interviews</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4954">
                <a:tc gridSpan="2">
                  <a:txBody>
                    <a:bodyPr/>
                    <a:lstStyle/>
                    <a:p>
                      <a:pPr marL="0" marR="0">
                        <a:spcBef>
                          <a:spcPts val="0"/>
                        </a:spcBef>
                        <a:spcAft>
                          <a:spcPts val="0"/>
                        </a:spcAft>
                      </a:pPr>
                      <a:r>
                        <a:rPr lang="en-US" sz="1600" b="1">
                          <a:latin typeface="Calibri"/>
                          <a:ea typeface="Times New Roman"/>
                        </a:rPr>
                        <a:t>Associated Activities: </a:t>
                      </a:r>
                      <a:r>
                        <a:rPr lang="en-US" sz="1600">
                          <a:latin typeface="Calibri"/>
                          <a:ea typeface="Times New Roman"/>
                        </a:rPr>
                        <a:t>1.1.1.8 - Final Cut selection and 1.1.1.10 - Selection of the transportation carrier</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4954">
                <a:tc gridSpan="2">
                  <a:txBody>
                    <a:bodyPr/>
                    <a:lstStyle/>
                    <a:p>
                      <a:pPr marL="0" marR="0">
                        <a:spcBef>
                          <a:spcPts val="0"/>
                        </a:spcBef>
                        <a:spcAft>
                          <a:spcPts val="0"/>
                        </a:spcAft>
                      </a:pPr>
                      <a:r>
                        <a:rPr lang="en-US" sz="1600" b="1">
                          <a:latin typeface="Calibri"/>
                          <a:ea typeface="Times New Roman"/>
                        </a:rPr>
                        <a:t>Milestones: </a:t>
                      </a:r>
                      <a:r>
                        <a:rPr lang="en-US" sz="1600">
                          <a:latin typeface="Calibri"/>
                          <a:ea typeface="Times New Roman"/>
                        </a:rPr>
                        <a:t>1.1.1.11 - Transportation carrier Award</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4954">
                <a:tc gridSpan="2">
                  <a:txBody>
                    <a:bodyPr/>
                    <a:lstStyle/>
                    <a:p>
                      <a:pPr marL="0" marR="0">
                        <a:spcBef>
                          <a:spcPts val="0"/>
                        </a:spcBef>
                        <a:spcAft>
                          <a:spcPts val="0"/>
                        </a:spcAft>
                      </a:pPr>
                      <a:r>
                        <a:rPr lang="en-US" sz="1600" b="1">
                          <a:latin typeface="Calibri"/>
                          <a:ea typeface="Times New Roman"/>
                        </a:rPr>
                        <a:t>Responsible person: </a:t>
                      </a:r>
                      <a:r>
                        <a:rPr lang="en-US" sz="1600">
                          <a:latin typeface="Calibri"/>
                          <a:ea typeface="Times New Roman"/>
                        </a:rPr>
                        <a:t>Ms. Brenda Jackson</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4954">
                <a:tc>
                  <a:txBody>
                    <a:bodyPr/>
                    <a:lstStyle/>
                    <a:p>
                      <a:pPr marL="0" marR="0">
                        <a:spcBef>
                          <a:spcPts val="0"/>
                        </a:spcBef>
                        <a:spcAft>
                          <a:spcPts val="0"/>
                        </a:spcAft>
                      </a:pPr>
                      <a:r>
                        <a:rPr lang="en-US" sz="1600" b="1">
                          <a:latin typeface="Calibri"/>
                          <a:ea typeface="Times New Roman"/>
                        </a:rPr>
                        <a:t>Start Date: </a:t>
                      </a:r>
                      <a:r>
                        <a:rPr lang="en-US" sz="1600">
                          <a:latin typeface="Calibri"/>
                          <a:ea typeface="Times New Roman"/>
                        </a:rPr>
                        <a:t>3/12/12</a:t>
                      </a:r>
                      <a:r>
                        <a:rPr lang="en-US" sz="1600" b="1">
                          <a:latin typeface="Calibri"/>
                          <a:ea typeface="Times New Roman"/>
                        </a:rPr>
                        <a:t> </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Calibri"/>
                          <a:ea typeface="Times New Roman"/>
                        </a:rPr>
                        <a:t>End Date: </a:t>
                      </a:r>
                      <a:r>
                        <a:rPr lang="en-US" sz="1600">
                          <a:latin typeface="Calibri"/>
                          <a:ea typeface="Times New Roman"/>
                        </a:rPr>
                        <a:t>3/20/12</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9253">
                <a:tc gridSpan="2">
                  <a:txBody>
                    <a:bodyPr/>
                    <a:lstStyle/>
                    <a:p>
                      <a:pPr marL="0" marR="0">
                        <a:spcBef>
                          <a:spcPts val="0"/>
                        </a:spcBef>
                        <a:spcAft>
                          <a:spcPts val="0"/>
                        </a:spcAft>
                      </a:pPr>
                      <a:r>
                        <a:rPr lang="en-US" sz="1600" b="1" dirty="0">
                          <a:latin typeface="Calibri"/>
                          <a:ea typeface="Times New Roman"/>
                        </a:rPr>
                        <a:t>WBS Element Description:</a:t>
                      </a:r>
                      <a:endParaRPr lang="en-US" sz="1600" dirty="0">
                        <a:latin typeface="Times New Roman"/>
                        <a:ea typeface="Times New Roman"/>
                      </a:endParaRPr>
                    </a:p>
                    <a:p>
                      <a:pPr marL="0" marR="0">
                        <a:spcBef>
                          <a:spcPts val="0"/>
                        </a:spcBef>
                        <a:spcAft>
                          <a:spcPts val="0"/>
                        </a:spcAft>
                      </a:pPr>
                      <a:r>
                        <a:rPr lang="en-US" sz="1600" dirty="0">
                          <a:latin typeface="Calibri"/>
                          <a:ea typeface="Times New Roman"/>
                        </a:rPr>
                        <a:t>At least three (3) 3PL partners will be selected as potential partners in WBS element 1.1.1.8. Out of the three potential partners, one will be selected to be the 3PL business partner. </a:t>
                      </a:r>
                      <a:r>
                        <a:rPr lang="en-US" sz="1600" dirty="0" smtClean="0">
                          <a:latin typeface="Calibri"/>
                          <a:ea typeface="Times New Roman"/>
                        </a:rPr>
                        <a:t>The </a:t>
                      </a:r>
                      <a:r>
                        <a:rPr lang="en-US" sz="1600" dirty="0">
                          <a:latin typeface="Calibri"/>
                          <a:ea typeface="Times New Roman"/>
                        </a:rPr>
                        <a:t>following categories will be used to assess the potential capabilities of the 3PL partners during the presentation and interviews:</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smtClean="0">
                          <a:latin typeface="Calibri"/>
                          <a:ea typeface="Times New Roman"/>
                        </a:rPr>
                        <a:t>Cost</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Services including remote depots, security, scalability, availability, delivery metrics; reverse logistics, </a:t>
                      </a:r>
                      <a:r>
                        <a:rPr lang="en-US" sz="1600" dirty="0" smtClean="0">
                          <a:latin typeface="Calibri"/>
                          <a:ea typeface="Times New Roman"/>
                        </a:rPr>
                        <a:t>etc</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smtClean="0">
                          <a:latin typeface="Calibri"/>
                          <a:ea typeface="Times New Roman"/>
                        </a:rPr>
                        <a:t>Technology</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Performance  including on-time delivery, inventory carrying rate, delivery </a:t>
                      </a:r>
                      <a:r>
                        <a:rPr lang="en-US" sz="1600" dirty="0" smtClean="0">
                          <a:latin typeface="Calibri"/>
                          <a:ea typeface="Times New Roman"/>
                        </a:rPr>
                        <a:t>quality</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Quality including ISO certification, storing inventory, packaging, </a:t>
                      </a:r>
                      <a:r>
                        <a:rPr lang="en-US" sz="1600" dirty="0" smtClean="0">
                          <a:latin typeface="Calibri"/>
                          <a:ea typeface="Times New Roman"/>
                        </a:rPr>
                        <a:t>etc</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Logistics software and </a:t>
                      </a:r>
                      <a:r>
                        <a:rPr lang="en-US" sz="1600" dirty="0" smtClean="0">
                          <a:latin typeface="Calibri"/>
                          <a:ea typeface="Times New Roman"/>
                        </a:rPr>
                        <a:t>intelligence</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General information and </a:t>
                      </a:r>
                      <a:r>
                        <a:rPr lang="en-US" sz="1600" dirty="0" smtClean="0">
                          <a:latin typeface="Calibri"/>
                          <a:ea typeface="Times New Roman"/>
                        </a:rPr>
                        <a:t>references</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9" name="Slide Number Placeholder 8"/>
          <p:cNvSpPr>
            <a:spLocks noGrp="1"/>
          </p:cNvSpPr>
          <p:nvPr>
            <p:ph type="sldNum" sz="quarter" idx="16"/>
          </p:nvPr>
        </p:nvSpPr>
        <p:spPr/>
        <p:txBody>
          <a:bodyPr/>
          <a:lstStyle/>
          <a:p>
            <a:pPr>
              <a:defRPr/>
            </a:pPr>
            <a:r>
              <a:rPr lang="en-US"/>
              <a:t>5-</a:t>
            </a:r>
            <a:fld id="{CD2A05A5-E8D9-4F48-933A-751172E99065}"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72706" name="Text Placeholder 2"/>
          <p:cNvSpPr>
            <a:spLocks noGrp="1"/>
          </p:cNvSpPr>
          <p:nvPr>
            <p:ph type="body" sz="quarter" idx="13"/>
          </p:nvPr>
        </p:nvSpPr>
        <p:spPr>
          <a:xfrm>
            <a:off x="1316038" y="1071563"/>
            <a:ext cx="3925887" cy="339725"/>
          </a:xfrm>
        </p:spPr>
        <p:txBody>
          <a:bodyPr/>
          <a:lstStyle/>
          <a:p>
            <a:pPr eaLnBrk="1" hangingPunct="1"/>
            <a:r>
              <a:rPr lang="en-US" smtClean="0"/>
              <a:t>Responsibility Matrix</a:t>
            </a:r>
          </a:p>
        </p:txBody>
      </p:sp>
      <p:graphicFrame>
        <p:nvGraphicFramePr>
          <p:cNvPr id="4" name="Table 3"/>
          <p:cNvGraphicFramePr>
            <a:graphicFrameLocks noGrp="1"/>
          </p:cNvGraphicFramePr>
          <p:nvPr/>
        </p:nvGraphicFramePr>
        <p:xfrm>
          <a:off x="254000" y="1512888"/>
          <a:ext cx="8439889" cy="4056185"/>
        </p:xfrm>
        <a:graphic>
          <a:graphicData uri="http://schemas.openxmlformats.org/drawingml/2006/table">
            <a:tbl>
              <a:tblPr/>
              <a:tblGrid>
                <a:gridCol w="3209536"/>
                <a:gridCol w="731518"/>
                <a:gridCol w="731518"/>
                <a:gridCol w="731518"/>
                <a:gridCol w="824596"/>
                <a:gridCol w="777922"/>
                <a:gridCol w="559558"/>
                <a:gridCol w="873723"/>
              </a:tblGrid>
              <a:tr h="398585">
                <a:tc>
                  <a:txBody>
                    <a:bodyPr/>
                    <a:lstStyle/>
                    <a:p>
                      <a:pPr marL="0" marR="0">
                        <a:spcBef>
                          <a:spcPts val="0"/>
                        </a:spcBef>
                        <a:spcAft>
                          <a:spcPts val="0"/>
                        </a:spcAft>
                      </a:pPr>
                      <a:r>
                        <a:rPr lang="en-US" sz="2000" b="1" dirty="0">
                          <a:solidFill>
                            <a:srgbClr val="FFFFFF"/>
                          </a:solidFill>
                          <a:latin typeface="Calibri"/>
                          <a:ea typeface="Times New Roman"/>
                          <a:cs typeface="Times New Roman"/>
                        </a:rPr>
                        <a:t>Task</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Rob</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Mark</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Doug</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Molly</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cs typeface="Times New Roman"/>
                        </a:rPr>
                        <a:t>Peter</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Jim</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Maria</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Identify target customers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Identify challenges &amp; opportunities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Perform competitive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Perform SWOT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dirty="0">
                          <a:latin typeface="Calibri"/>
                          <a:ea typeface="Times New Roman"/>
                          <a:cs typeface="Times New Roman"/>
                        </a:rPr>
                        <a:t>S</a:t>
                      </a:r>
                      <a:endParaRPr lang="en-US" sz="2000" dirty="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000" b="1" dirty="0">
                          <a:solidFill>
                            <a:srgbClr val="FFFFFF"/>
                          </a:solidFill>
                          <a:latin typeface="Calibri"/>
                          <a:ea typeface="Times New Roman"/>
                          <a:cs typeface="Times New Roman"/>
                        </a:rPr>
                        <a:t>Identify product features</a:t>
                      </a:r>
                      <a:endParaRPr lang="en-US" sz="2000" dirty="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Identify advertising medium</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Create advertisement</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Post on company website</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Monitor advertisement responses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tcPr>
                </a:tc>
              </a:tr>
              <a:tr h="199292">
                <a:tc gridSpan="8">
                  <a:txBody>
                    <a:bodyPr/>
                    <a:lstStyle/>
                    <a:p>
                      <a:pPr marL="0" marR="0">
                        <a:spcBef>
                          <a:spcPts val="0"/>
                        </a:spcBef>
                        <a:spcAft>
                          <a:spcPts val="0"/>
                        </a:spcAft>
                      </a:pPr>
                      <a:r>
                        <a:rPr lang="en-US" sz="2000" b="1" dirty="0">
                          <a:solidFill>
                            <a:srgbClr val="FFFFFF"/>
                          </a:solidFill>
                          <a:latin typeface="Calibri"/>
                          <a:ea typeface="Times New Roman"/>
                          <a:cs typeface="Times New Roman"/>
                        </a:rPr>
                        <a:t>R: Responsible team member; S: Supporting team member</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Slide Number Placeholder 9"/>
          <p:cNvSpPr>
            <a:spLocks noGrp="1"/>
          </p:cNvSpPr>
          <p:nvPr>
            <p:ph type="sldNum" sz="quarter" idx="16"/>
          </p:nvPr>
        </p:nvSpPr>
        <p:spPr/>
        <p:txBody>
          <a:bodyPr/>
          <a:lstStyle/>
          <a:p>
            <a:pPr>
              <a:defRPr/>
            </a:pPr>
            <a:r>
              <a:rPr lang="en-US"/>
              <a:t>5-</a:t>
            </a:r>
            <a:fld id="{35663DD9-2F28-45DB-AAC7-F6D82A19E789}"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73730" name="Text Placeholder 2"/>
          <p:cNvSpPr>
            <a:spLocks noGrp="1"/>
          </p:cNvSpPr>
          <p:nvPr>
            <p:ph type="body" sz="quarter" idx="13"/>
          </p:nvPr>
        </p:nvSpPr>
        <p:spPr>
          <a:xfrm>
            <a:off x="1316038" y="1071563"/>
            <a:ext cx="3925887" cy="339725"/>
          </a:xfrm>
        </p:spPr>
        <p:txBody>
          <a:bodyPr/>
          <a:lstStyle/>
          <a:p>
            <a:pPr eaLnBrk="1" hangingPunct="1"/>
            <a:r>
              <a:rPr lang="en-US" smtClean="0"/>
              <a:t>RACI</a:t>
            </a:r>
          </a:p>
        </p:txBody>
      </p:sp>
      <p:graphicFrame>
        <p:nvGraphicFramePr>
          <p:cNvPr id="8" name="Table 7"/>
          <p:cNvGraphicFramePr>
            <a:graphicFrameLocks noGrp="1"/>
          </p:cNvGraphicFramePr>
          <p:nvPr/>
        </p:nvGraphicFramePr>
        <p:xfrm>
          <a:off x="252413" y="1573213"/>
          <a:ext cx="8472834" cy="3657600"/>
        </p:xfrm>
        <a:graphic>
          <a:graphicData uri="http://schemas.openxmlformats.org/drawingml/2006/table">
            <a:tbl>
              <a:tblPr/>
              <a:tblGrid>
                <a:gridCol w="3216642"/>
                <a:gridCol w="733138"/>
                <a:gridCol w="733138"/>
                <a:gridCol w="733138"/>
                <a:gridCol w="800917"/>
                <a:gridCol w="665359"/>
                <a:gridCol w="868565"/>
                <a:gridCol w="721937"/>
              </a:tblGrid>
              <a:tr h="237595">
                <a:tc>
                  <a:txBody>
                    <a:bodyPr/>
                    <a:lstStyle/>
                    <a:p>
                      <a:pPr marL="0" marR="0">
                        <a:spcBef>
                          <a:spcPts val="0"/>
                        </a:spcBef>
                        <a:spcAft>
                          <a:spcPts val="0"/>
                        </a:spcAft>
                      </a:pPr>
                      <a:r>
                        <a:rPr lang="en-US" sz="2000" b="1" dirty="0">
                          <a:solidFill>
                            <a:srgbClr val="FFFFFF"/>
                          </a:solidFill>
                          <a:latin typeface="Calibri"/>
                          <a:ea typeface="Times New Roman"/>
                        </a:rPr>
                        <a:t>Task</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Rob</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Mark</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Doug</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Molly</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Sam</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Rich</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Kim</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237595">
                <a:tc>
                  <a:txBody>
                    <a:bodyPr/>
                    <a:lstStyle/>
                    <a:p>
                      <a:pPr marL="0" marR="0">
                        <a:spcBef>
                          <a:spcPts val="0"/>
                        </a:spcBef>
                        <a:spcAft>
                          <a:spcPts val="0"/>
                        </a:spcAft>
                      </a:pPr>
                      <a:r>
                        <a:rPr lang="en-US" sz="2000" b="1">
                          <a:solidFill>
                            <a:srgbClr val="FFFFFF"/>
                          </a:solidFill>
                          <a:latin typeface="Calibri"/>
                          <a:ea typeface="Times New Roman"/>
                        </a:rPr>
                        <a:t>Identify target customers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37595">
                <a:tc>
                  <a:txBody>
                    <a:bodyPr/>
                    <a:lstStyle/>
                    <a:p>
                      <a:pPr marL="0" marR="0">
                        <a:spcBef>
                          <a:spcPts val="0"/>
                        </a:spcBef>
                        <a:spcAft>
                          <a:spcPts val="0"/>
                        </a:spcAft>
                      </a:pPr>
                      <a:r>
                        <a:rPr lang="en-US" sz="2000" b="1" dirty="0">
                          <a:solidFill>
                            <a:srgbClr val="FFFFFF"/>
                          </a:solidFill>
                          <a:latin typeface="Calibri"/>
                          <a:ea typeface="Times New Roman"/>
                        </a:rPr>
                        <a:t>Identify challenges &amp; opportunities</a:t>
                      </a:r>
                      <a:endParaRPr lang="en-US" sz="2000" dirty="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37595">
                <a:tc>
                  <a:txBody>
                    <a:bodyPr/>
                    <a:lstStyle/>
                    <a:p>
                      <a:pPr marL="0" marR="0">
                        <a:spcBef>
                          <a:spcPts val="0"/>
                        </a:spcBef>
                        <a:spcAft>
                          <a:spcPts val="0"/>
                        </a:spcAft>
                      </a:pPr>
                      <a:r>
                        <a:rPr lang="en-US" sz="2000" b="1">
                          <a:solidFill>
                            <a:srgbClr val="FFFFFF"/>
                          </a:solidFill>
                          <a:latin typeface="Calibri"/>
                          <a:ea typeface="Times New Roman"/>
                        </a:rPr>
                        <a:t>Perform competitive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r>
              <a:tr h="237595">
                <a:tc>
                  <a:txBody>
                    <a:bodyPr/>
                    <a:lstStyle/>
                    <a:p>
                      <a:pPr marL="0" marR="0">
                        <a:spcBef>
                          <a:spcPts val="0"/>
                        </a:spcBef>
                        <a:spcAft>
                          <a:spcPts val="0"/>
                        </a:spcAft>
                      </a:pPr>
                      <a:r>
                        <a:rPr lang="en-US" sz="2000" b="1">
                          <a:solidFill>
                            <a:srgbClr val="FFFFFF"/>
                          </a:solidFill>
                          <a:latin typeface="Calibri"/>
                          <a:ea typeface="Times New Roman"/>
                        </a:rPr>
                        <a:t>Perform SWOT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37595">
                <a:tc>
                  <a:txBody>
                    <a:bodyPr/>
                    <a:lstStyle/>
                    <a:p>
                      <a:pPr marL="0" marR="0">
                        <a:spcBef>
                          <a:spcPts val="0"/>
                        </a:spcBef>
                        <a:spcAft>
                          <a:spcPts val="0"/>
                        </a:spcAft>
                      </a:pPr>
                      <a:r>
                        <a:rPr lang="en-US" sz="2000" b="1">
                          <a:solidFill>
                            <a:srgbClr val="FFFFFF"/>
                          </a:solidFill>
                          <a:latin typeface="Calibri"/>
                          <a:ea typeface="Times New Roman"/>
                        </a:rPr>
                        <a:t>Identify product features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r>
              <a:tr h="237595">
                <a:tc>
                  <a:txBody>
                    <a:bodyPr/>
                    <a:lstStyle/>
                    <a:p>
                      <a:pPr marL="0" marR="0">
                        <a:spcBef>
                          <a:spcPts val="0"/>
                        </a:spcBef>
                        <a:spcAft>
                          <a:spcPts val="0"/>
                        </a:spcAft>
                      </a:pPr>
                      <a:r>
                        <a:rPr lang="en-US" sz="2000" b="1">
                          <a:solidFill>
                            <a:srgbClr val="FFFFFF"/>
                          </a:solidFill>
                          <a:latin typeface="Calibri"/>
                          <a:ea typeface="Times New Roman"/>
                        </a:rPr>
                        <a:t>Identify advertising medium</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37595">
                <a:tc>
                  <a:txBody>
                    <a:bodyPr/>
                    <a:lstStyle/>
                    <a:p>
                      <a:pPr marL="0" marR="0">
                        <a:spcBef>
                          <a:spcPts val="0"/>
                        </a:spcBef>
                        <a:spcAft>
                          <a:spcPts val="0"/>
                        </a:spcAft>
                      </a:pPr>
                      <a:r>
                        <a:rPr lang="en-US" sz="2000" b="1">
                          <a:solidFill>
                            <a:srgbClr val="FFFFFF"/>
                          </a:solidFill>
                          <a:latin typeface="Calibri"/>
                          <a:ea typeface="Times New Roman"/>
                        </a:rPr>
                        <a:t>Create advertisement</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tcPr>
                </a:tc>
              </a:tr>
              <a:tr h="237595">
                <a:tc>
                  <a:txBody>
                    <a:bodyPr/>
                    <a:lstStyle/>
                    <a:p>
                      <a:pPr marL="0" marR="0">
                        <a:spcBef>
                          <a:spcPts val="0"/>
                        </a:spcBef>
                        <a:spcAft>
                          <a:spcPts val="0"/>
                        </a:spcAft>
                      </a:pPr>
                      <a:r>
                        <a:rPr lang="en-US" sz="2000" b="1">
                          <a:solidFill>
                            <a:srgbClr val="FFFFFF"/>
                          </a:solidFill>
                          <a:latin typeface="Calibri"/>
                          <a:ea typeface="Times New Roman"/>
                        </a:rPr>
                        <a:t>Post on company website</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r>
              <a:tr h="237595">
                <a:tc>
                  <a:txBody>
                    <a:bodyPr/>
                    <a:lstStyle/>
                    <a:p>
                      <a:pPr marL="0" marR="0">
                        <a:spcBef>
                          <a:spcPts val="0"/>
                        </a:spcBef>
                        <a:spcAft>
                          <a:spcPts val="0"/>
                        </a:spcAft>
                      </a:pPr>
                      <a:r>
                        <a:rPr lang="en-US" sz="2000" b="1">
                          <a:solidFill>
                            <a:srgbClr val="FFFFFF"/>
                          </a:solidFill>
                          <a:latin typeface="Calibri"/>
                          <a:ea typeface="Times New Roman"/>
                        </a:rPr>
                        <a:t>Monitor advertisement responses</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dirty="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Calibri"/>
                          <a:ea typeface="Times New Roman"/>
                        </a:rPr>
                        <a:t>I</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
        <p:nvSpPr>
          <p:cNvPr id="10" name="Slide Number Placeholder 9"/>
          <p:cNvSpPr>
            <a:spLocks noGrp="1"/>
          </p:cNvSpPr>
          <p:nvPr>
            <p:ph type="sldNum" sz="quarter" idx="16"/>
          </p:nvPr>
        </p:nvSpPr>
        <p:spPr/>
        <p:txBody>
          <a:bodyPr/>
          <a:lstStyle/>
          <a:p>
            <a:pPr>
              <a:defRPr/>
            </a:pPr>
            <a:r>
              <a:rPr lang="en-US"/>
              <a:t>5-</a:t>
            </a:r>
            <a:fld id="{2B5AEAB9-2946-43B7-97B2-D6442DA3CF6E}"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78850" name="Text Placeholder 2"/>
          <p:cNvSpPr>
            <a:spLocks noGrp="1"/>
          </p:cNvSpPr>
          <p:nvPr>
            <p:ph type="body" sz="quarter" idx="13"/>
          </p:nvPr>
        </p:nvSpPr>
        <p:spPr>
          <a:xfrm>
            <a:off x="1316038" y="1071563"/>
            <a:ext cx="3925887" cy="339725"/>
          </a:xfrm>
        </p:spPr>
        <p:txBody>
          <a:bodyPr/>
          <a:lstStyle/>
          <a:p>
            <a:pPr eaLnBrk="1" hangingPunct="1"/>
            <a:r>
              <a:rPr lang="en-US" smtClean="0"/>
              <a:t>Procurement process</a:t>
            </a:r>
          </a:p>
        </p:txBody>
      </p:sp>
      <p:sp>
        <p:nvSpPr>
          <p:cNvPr id="8" name="Slide Number Placeholder 7"/>
          <p:cNvSpPr>
            <a:spLocks noGrp="1"/>
          </p:cNvSpPr>
          <p:nvPr>
            <p:ph type="sldNum" sz="quarter" idx="16"/>
          </p:nvPr>
        </p:nvSpPr>
        <p:spPr/>
        <p:txBody>
          <a:bodyPr/>
          <a:lstStyle/>
          <a:p>
            <a:pPr>
              <a:defRPr/>
            </a:pPr>
            <a:r>
              <a:rPr lang="en-US"/>
              <a:t>5-</a:t>
            </a:r>
            <a:fld id="{4F22748A-5EF4-4B3E-A36B-01D546D58917}" type="slidenum">
              <a:rPr lang="en-US"/>
              <a:pPr>
                <a:defRPr/>
              </a:pPr>
              <a:t>23</a:t>
            </a:fld>
            <a:endParaRPr lang="en-US"/>
          </a:p>
        </p:txBody>
      </p:sp>
      <p:pic>
        <p:nvPicPr>
          <p:cNvPr id="78852" name="Picture 2"/>
          <p:cNvPicPr>
            <a:picLocks noChangeAspect="1" noChangeArrowheads="1"/>
          </p:cNvPicPr>
          <p:nvPr/>
        </p:nvPicPr>
        <p:blipFill>
          <a:blip r:embed="rId2"/>
          <a:srcRect/>
          <a:stretch>
            <a:fillRect/>
          </a:stretch>
        </p:blipFill>
        <p:spPr bwMode="auto">
          <a:xfrm>
            <a:off x="2392363" y="1716088"/>
            <a:ext cx="3886200" cy="37719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79874" name="Text Placeholder 2"/>
          <p:cNvSpPr>
            <a:spLocks noGrp="1"/>
          </p:cNvSpPr>
          <p:nvPr>
            <p:ph type="body" sz="quarter" idx="13"/>
          </p:nvPr>
        </p:nvSpPr>
        <p:spPr>
          <a:xfrm>
            <a:off x="1316038" y="1071563"/>
            <a:ext cx="3925887" cy="339725"/>
          </a:xfrm>
        </p:spPr>
        <p:txBody>
          <a:bodyPr/>
          <a:lstStyle/>
          <a:p>
            <a:pPr eaLnBrk="1" hangingPunct="1"/>
            <a:r>
              <a:rPr lang="en-US" smtClean="0"/>
              <a:t>Scorecard</a:t>
            </a:r>
          </a:p>
        </p:txBody>
      </p:sp>
      <p:graphicFrame>
        <p:nvGraphicFramePr>
          <p:cNvPr id="4" name="Table 3"/>
          <p:cNvGraphicFramePr>
            <a:graphicFrameLocks noGrp="1"/>
          </p:cNvGraphicFramePr>
          <p:nvPr/>
        </p:nvGraphicFramePr>
        <p:xfrm>
          <a:off x="3860800" y="434975"/>
          <a:ext cx="4851400" cy="5852160"/>
        </p:xfrm>
        <a:graphic>
          <a:graphicData uri="http://schemas.openxmlformats.org/drawingml/2006/table">
            <a:tbl>
              <a:tblPr/>
              <a:tblGrid>
                <a:gridCol w="1721443"/>
                <a:gridCol w="622622"/>
                <a:gridCol w="815693"/>
                <a:gridCol w="756088"/>
                <a:gridCol w="935554"/>
              </a:tblGrid>
              <a:tr h="262194">
                <a:tc>
                  <a:txBody>
                    <a:bodyPr/>
                    <a:lstStyle/>
                    <a:p>
                      <a:pPr marL="0" marR="0">
                        <a:spcBef>
                          <a:spcPts val="0"/>
                        </a:spcBef>
                        <a:spcAft>
                          <a:spcPts val="0"/>
                        </a:spcAft>
                      </a:pPr>
                      <a:r>
                        <a:rPr lang="en-US" sz="1200" dirty="0">
                          <a:latin typeface="Calibri"/>
                          <a:ea typeface="Times New Roman"/>
                          <a:cs typeface="Times New Roman"/>
                        </a:rPr>
                        <a:t>Category</a:t>
                      </a:r>
                      <a:endParaRPr lang="en-US" sz="1200" dirty="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Calibri"/>
                          <a:ea typeface="Times New Roman"/>
                          <a:cs typeface="Times New Roman"/>
                        </a:rPr>
                        <a:t>Weight</a:t>
                      </a:r>
                      <a:endParaRPr lang="en-US" sz="1200" dirty="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200">
                          <a:latin typeface="Calibri"/>
                          <a:ea typeface="Times New Roman"/>
                          <a:cs typeface="Times New Roman"/>
                        </a:rPr>
                        <a:t>Sub weight</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200">
                          <a:latin typeface="Calibri"/>
                          <a:ea typeface="Times New Roman"/>
                          <a:cs typeface="Times New Roman"/>
                        </a:rPr>
                        <a:t>Score (1-5)*</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Calibri"/>
                          <a:ea typeface="Times New Roman"/>
                          <a:cs typeface="Times New Roman"/>
                        </a:rPr>
                        <a:t>Weighted Score</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4387">
                <a:tc>
                  <a:txBody>
                    <a:bodyPr/>
                    <a:lstStyle/>
                    <a:p>
                      <a:pPr marL="0" marR="0">
                        <a:spcBef>
                          <a:spcPts val="0"/>
                        </a:spcBef>
                        <a:spcAft>
                          <a:spcPts val="0"/>
                        </a:spcAft>
                        <a:tabLst>
                          <a:tab pos="228600" algn="l"/>
                        </a:tabLst>
                      </a:pPr>
                      <a:r>
                        <a:rPr lang="en-US" sz="1200">
                          <a:latin typeface="Calibri"/>
                          <a:ea typeface="Times New Roman"/>
                          <a:cs typeface="Times New Roman"/>
                        </a:rPr>
                        <a:t>Expertise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Technical expertise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Process expertise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R&amp;D expertise</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20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dirty="0">
                        <a:latin typeface="Calibri"/>
                        <a:ea typeface="Times New Roman"/>
                        <a:cs typeface="Times New Roman"/>
                      </a:endParaRPr>
                    </a:p>
                    <a:p>
                      <a:pPr marL="0" marR="0" algn="ctr">
                        <a:spcBef>
                          <a:spcPts val="0"/>
                        </a:spcBef>
                        <a:spcAft>
                          <a:spcPts val="0"/>
                        </a:spcAft>
                      </a:pPr>
                      <a:r>
                        <a:rPr lang="en-US" sz="1200" dirty="0">
                          <a:latin typeface="Calibri"/>
                          <a:ea typeface="Times New Roman"/>
                          <a:cs typeface="Times New Roman"/>
                        </a:rPr>
                        <a:t>5</a:t>
                      </a:r>
                      <a:endParaRPr lang="en-US" sz="1200" dirty="0">
                        <a:latin typeface="Times New Roman"/>
                        <a:ea typeface="Times New Roman"/>
                      </a:endParaRPr>
                    </a:p>
                    <a:p>
                      <a:pPr marL="0" marR="0" algn="ctr">
                        <a:spcBef>
                          <a:spcPts val="0"/>
                        </a:spcBef>
                        <a:spcAft>
                          <a:spcPts val="0"/>
                        </a:spcAft>
                      </a:pPr>
                      <a:r>
                        <a:rPr lang="en-US" sz="1200" dirty="0">
                          <a:latin typeface="Calibri"/>
                          <a:ea typeface="Times New Roman"/>
                          <a:cs typeface="Times New Roman"/>
                        </a:rPr>
                        <a:t>2</a:t>
                      </a:r>
                      <a:endParaRPr lang="en-US" sz="1200" dirty="0">
                        <a:latin typeface="Times New Roman"/>
                        <a:ea typeface="Times New Roman"/>
                      </a:endParaRPr>
                    </a:p>
                    <a:p>
                      <a:pPr marL="0" marR="0" algn="ctr">
                        <a:spcBef>
                          <a:spcPts val="0"/>
                        </a:spcBef>
                        <a:spcAft>
                          <a:spcPts val="0"/>
                        </a:spcAft>
                      </a:pPr>
                      <a:r>
                        <a:rPr lang="en-US" sz="1200" dirty="0">
                          <a:latin typeface="Calibri"/>
                          <a:ea typeface="Times New Roman"/>
                          <a:cs typeface="Times New Roman"/>
                        </a:rPr>
                        <a:t>3</a:t>
                      </a:r>
                      <a:endParaRPr lang="en-US" sz="1200" dirty="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290">
                <a:tc>
                  <a:txBody>
                    <a:bodyPr/>
                    <a:lstStyle/>
                    <a:p>
                      <a:pPr marL="0" marR="0">
                        <a:spcBef>
                          <a:spcPts val="0"/>
                        </a:spcBef>
                        <a:spcAft>
                          <a:spcPts val="0"/>
                        </a:spcAft>
                        <a:tabLst>
                          <a:tab pos="228600" algn="l"/>
                        </a:tabLst>
                      </a:pPr>
                      <a:r>
                        <a:rPr lang="en-US" sz="1200">
                          <a:latin typeface="Calibri"/>
                          <a:ea typeface="Times New Roman"/>
                          <a:cs typeface="Times New Roman"/>
                        </a:rPr>
                        <a:t>Finance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Debt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Financial Ratios</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4387">
                <a:tc>
                  <a:txBody>
                    <a:bodyPr/>
                    <a:lstStyle/>
                    <a:p>
                      <a:pPr marL="0" marR="0">
                        <a:spcBef>
                          <a:spcPts val="0"/>
                        </a:spcBef>
                        <a:spcAft>
                          <a:spcPts val="0"/>
                        </a:spcAft>
                        <a:tabLst>
                          <a:tab pos="228600" algn="l"/>
                        </a:tabLst>
                      </a:pPr>
                      <a:r>
                        <a:rPr lang="en-US" sz="1200">
                          <a:latin typeface="Calibri"/>
                          <a:ea typeface="Times New Roman"/>
                          <a:cs typeface="Times New Roman"/>
                        </a:rPr>
                        <a:t>Management capability</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Project Management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Process Management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General Management</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0.8</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484">
                <a:tc>
                  <a:txBody>
                    <a:bodyPr/>
                    <a:lstStyle/>
                    <a:p>
                      <a:pPr marL="0" marR="0">
                        <a:spcBef>
                          <a:spcPts val="0"/>
                        </a:spcBef>
                        <a:spcAft>
                          <a:spcPts val="0"/>
                        </a:spcAft>
                        <a:tabLst>
                          <a:tab pos="228600" algn="l"/>
                        </a:tabLst>
                      </a:pPr>
                      <a:r>
                        <a:rPr lang="en-US" sz="1200">
                          <a:latin typeface="Calibri"/>
                          <a:ea typeface="Times New Roman"/>
                          <a:cs typeface="Times New Roman"/>
                        </a:rPr>
                        <a:t>Quality commitment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Quality Awards</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Certifications</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Sigma</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TQM</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20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290">
                <a:tc>
                  <a:txBody>
                    <a:bodyPr/>
                    <a:lstStyle/>
                    <a:p>
                      <a:pPr marL="0" marR="0">
                        <a:spcBef>
                          <a:spcPts val="0"/>
                        </a:spcBef>
                        <a:spcAft>
                          <a:spcPts val="0"/>
                        </a:spcAft>
                        <a:tabLst>
                          <a:tab pos="228600" algn="l"/>
                        </a:tabLst>
                      </a:pPr>
                      <a:r>
                        <a:rPr lang="en-US" sz="1200">
                          <a:latin typeface="Calibri"/>
                          <a:ea typeface="Times New Roman"/>
                          <a:cs typeface="Times New Roman"/>
                        </a:rPr>
                        <a:t>Cost structure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Cost comparisons</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Cost control efforts</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20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4</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4</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8</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484">
                <a:tc>
                  <a:txBody>
                    <a:bodyPr/>
                    <a:lstStyle/>
                    <a:p>
                      <a:pPr marL="0" marR="0">
                        <a:spcBef>
                          <a:spcPts val="0"/>
                        </a:spcBef>
                        <a:spcAft>
                          <a:spcPts val="0"/>
                        </a:spcAft>
                        <a:tabLst>
                          <a:tab pos="228600" algn="l"/>
                        </a:tabLst>
                      </a:pPr>
                      <a:r>
                        <a:rPr lang="en-US" sz="1200" dirty="0">
                          <a:latin typeface="Calibri"/>
                          <a:ea typeface="Times New Roman"/>
                          <a:cs typeface="Times New Roman"/>
                        </a:rPr>
                        <a:t>Delivery</a:t>
                      </a:r>
                      <a:endParaRPr lang="en-US" sz="1200" dirty="0">
                        <a:latin typeface="Times New Roman"/>
                        <a:ea typeface="Times New Roman"/>
                      </a:endParaRPr>
                    </a:p>
                    <a:p>
                      <a:pPr marL="228600" marR="0">
                        <a:spcBef>
                          <a:spcPts val="0"/>
                        </a:spcBef>
                        <a:spcAft>
                          <a:spcPts val="0"/>
                        </a:spcAft>
                        <a:tabLst>
                          <a:tab pos="228600" algn="l"/>
                        </a:tabLst>
                      </a:pPr>
                      <a:r>
                        <a:rPr lang="en-US" sz="1200" dirty="0">
                          <a:latin typeface="Calibri"/>
                          <a:ea typeface="Times New Roman"/>
                          <a:cs typeface="Times New Roman"/>
                        </a:rPr>
                        <a:t>Promised date reputation</a:t>
                      </a:r>
                      <a:endParaRPr lang="en-US" sz="1200" dirty="0">
                        <a:latin typeface="Times New Roman"/>
                        <a:ea typeface="Times New Roman"/>
                      </a:endParaRPr>
                    </a:p>
                    <a:p>
                      <a:pPr marL="228600" marR="0">
                        <a:spcBef>
                          <a:spcPts val="0"/>
                        </a:spcBef>
                        <a:spcAft>
                          <a:spcPts val="0"/>
                        </a:spcAft>
                        <a:tabLst>
                          <a:tab pos="228600" algn="l"/>
                        </a:tabLst>
                      </a:pPr>
                      <a:r>
                        <a:rPr lang="en-US" sz="1200" dirty="0">
                          <a:latin typeface="Calibri"/>
                          <a:ea typeface="Times New Roman"/>
                          <a:cs typeface="Times New Roman"/>
                        </a:rPr>
                        <a:t>Lead-time requirements</a:t>
                      </a:r>
                      <a:endParaRPr lang="en-US" sz="1200" dirty="0">
                        <a:latin typeface="Times New Roman"/>
                        <a:ea typeface="Times New Roman"/>
                      </a:endParaRPr>
                    </a:p>
                    <a:p>
                      <a:pPr marL="228600" marR="0">
                        <a:spcBef>
                          <a:spcPts val="0"/>
                        </a:spcBef>
                        <a:spcAft>
                          <a:spcPts val="0"/>
                        </a:spcAft>
                        <a:tabLst>
                          <a:tab pos="228600" algn="l"/>
                        </a:tabLst>
                      </a:pPr>
                      <a:r>
                        <a:rPr lang="en-US" sz="1200" dirty="0">
                          <a:latin typeface="Calibri"/>
                          <a:ea typeface="Times New Roman"/>
                          <a:cs typeface="Times New Roman"/>
                        </a:rPr>
                        <a:t>Responsiveness</a:t>
                      </a:r>
                      <a:endParaRPr lang="en-US" sz="1200" dirty="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1.2</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4387">
                <a:tc>
                  <a:txBody>
                    <a:bodyPr/>
                    <a:lstStyle/>
                    <a:p>
                      <a:pPr marL="0" marR="0">
                        <a:spcBef>
                          <a:spcPts val="0"/>
                        </a:spcBef>
                        <a:spcAft>
                          <a:spcPts val="0"/>
                        </a:spcAft>
                        <a:tabLst>
                          <a:tab pos="228600" algn="l"/>
                        </a:tabLst>
                      </a:pPr>
                      <a:r>
                        <a:rPr lang="en-US" sz="1200">
                          <a:latin typeface="Calibri"/>
                          <a:ea typeface="Times New Roman"/>
                          <a:cs typeface="Times New Roman"/>
                        </a:rPr>
                        <a:t>Recognition</a:t>
                      </a:r>
                      <a:endParaRPr lang="en-US" sz="1200">
                        <a:latin typeface="Times New Roman"/>
                        <a:ea typeface="Times New Roman"/>
                      </a:endParaRPr>
                    </a:p>
                    <a:p>
                      <a:pPr marL="0" marR="0">
                        <a:spcBef>
                          <a:spcPts val="0"/>
                        </a:spcBef>
                        <a:spcAft>
                          <a:spcPts val="0"/>
                        </a:spcAft>
                        <a:tabLst>
                          <a:tab pos="228600" algn="l"/>
                        </a:tabLst>
                      </a:pPr>
                      <a:r>
                        <a:rPr lang="en-US" sz="1200">
                          <a:latin typeface="Calibri"/>
                          <a:ea typeface="Times New Roman"/>
                          <a:cs typeface="Times New Roman"/>
                        </a:rPr>
                        <a:t>Community Support</a:t>
                      </a:r>
                      <a:endParaRPr lang="en-US" sz="1200">
                        <a:latin typeface="Times New Roman"/>
                        <a:ea typeface="Times New Roman"/>
                      </a:endParaRPr>
                    </a:p>
                    <a:p>
                      <a:pPr marL="0" marR="0">
                        <a:spcBef>
                          <a:spcPts val="0"/>
                        </a:spcBef>
                        <a:spcAft>
                          <a:spcPts val="0"/>
                        </a:spcAft>
                        <a:tabLst>
                          <a:tab pos="228600" algn="l"/>
                        </a:tabLst>
                      </a:pPr>
                      <a:r>
                        <a:rPr lang="en-US" sz="1200">
                          <a:latin typeface="Calibri"/>
                          <a:ea typeface="Times New Roman"/>
                          <a:cs typeface="Times New Roman"/>
                        </a:rPr>
                        <a:t>Well known</a:t>
                      </a:r>
                      <a:endParaRPr lang="en-US" sz="1200">
                        <a:latin typeface="Times New Roman"/>
                        <a:ea typeface="Times New Roman"/>
                      </a:endParaRPr>
                    </a:p>
                    <a:p>
                      <a:pPr marL="0" marR="0">
                        <a:spcBef>
                          <a:spcPts val="0"/>
                        </a:spcBef>
                        <a:spcAft>
                          <a:spcPts val="0"/>
                        </a:spcAft>
                        <a:tabLst>
                          <a:tab pos="228600" algn="l"/>
                        </a:tabLst>
                      </a:pPr>
                      <a:r>
                        <a:rPr lang="en-US" sz="1200">
                          <a:latin typeface="Calibri"/>
                          <a:ea typeface="Times New Roman"/>
                          <a:cs typeface="Times New Roman"/>
                        </a:rPr>
                        <a:t>Trusted</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097">
                <a:tc>
                  <a:txBody>
                    <a:bodyPr/>
                    <a:lstStyle/>
                    <a:p>
                      <a:pPr marL="0" marR="0">
                        <a:spcBef>
                          <a:spcPts val="0"/>
                        </a:spcBef>
                        <a:spcAft>
                          <a:spcPts val="0"/>
                        </a:spcAft>
                        <a:tabLst>
                          <a:tab pos="228600" algn="l"/>
                        </a:tabLst>
                      </a:pPr>
                      <a:r>
                        <a:rPr lang="en-US" sz="1200" b="1">
                          <a:latin typeface="Calibri"/>
                          <a:ea typeface="Times New Roman"/>
                          <a:cs typeface="Times New Roman"/>
                        </a:rPr>
                        <a:t>Total</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gn="ctr">
                        <a:spcBef>
                          <a:spcPts val="0"/>
                        </a:spcBef>
                        <a:spcAft>
                          <a:spcPts val="0"/>
                        </a:spcAft>
                      </a:pPr>
                      <a:r>
                        <a:rPr lang="en-US" sz="1200" b="1">
                          <a:latin typeface="Calibri"/>
                          <a:ea typeface="Times New Roman"/>
                          <a:cs typeface="Times New Roman"/>
                        </a:rPr>
                        <a:t>100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spcBef>
                          <a:spcPts val="0"/>
                        </a:spcBef>
                        <a:spcAft>
                          <a:spcPts val="0"/>
                        </a:spcAft>
                      </a:pP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spcBef>
                          <a:spcPts val="0"/>
                        </a:spcBef>
                        <a:spcAft>
                          <a:spcPts val="0"/>
                        </a:spcAft>
                      </a:pP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gn="ctr">
                        <a:spcBef>
                          <a:spcPts val="0"/>
                        </a:spcBef>
                        <a:spcAft>
                          <a:spcPts val="0"/>
                        </a:spcAft>
                      </a:pPr>
                      <a:r>
                        <a:rPr lang="en-US" sz="1200" b="1" dirty="0">
                          <a:latin typeface="Calibri"/>
                          <a:ea typeface="Times New Roman"/>
                          <a:cs typeface="Times New Roman"/>
                        </a:rPr>
                        <a:t>75.6</a:t>
                      </a:r>
                      <a:endParaRPr lang="en-US" sz="1200" dirty="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bl>
          </a:graphicData>
        </a:graphic>
      </p:graphicFrame>
      <p:sp>
        <p:nvSpPr>
          <p:cNvPr id="79937" name="TextBox 4"/>
          <p:cNvSpPr txBox="1">
            <a:spLocks noChangeArrowheads="1"/>
          </p:cNvSpPr>
          <p:nvPr/>
        </p:nvSpPr>
        <p:spPr bwMode="auto">
          <a:xfrm>
            <a:off x="188913" y="1531938"/>
            <a:ext cx="3582987" cy="5294312"/>
          </a:xfrm>
          <a:prstGeom prst="rect">
            <a:avLst/>
          </a:prstGeom>
          <a:noFill/>
          <a:ln w="9525">
            <a:noFill/>
            <a:miter lim="800000"/>
            <a:headEnd/>
            <a:tailEnd/>
          </a:ln>
        </p:spPr>
        <p:txBody>
          <a:bodyPr>
            <a:spAutoFit/>
          </a:bodyPr>
          <a:lstStyle/>
          <a:p>
            <a:r>
              <a:rPr lang="en-US" sz="2000">
                <a:latin typeface="Calibri" pitchFamily="34" charset="0"/>
              </a:rPr>
              <a:t>The weighted score is calculated as follows:</a:t>
            </a:r>
          </a:p>
          <a:p>
            <a:r>
              <a:rPr lang="en-US" sz="2000">
                <a:latin typeface="Calibri" pitchFamily="34" charset="0"/>
              </a:rPr>
              <a:t>For example for the category Expertise in Table 10-3:</a:t>
            </a:r>
          </a:p>
          <a:p>
            <a:r>
              <a:rPr lang="en-US" sz="2000">
                <a:latin typeface="Calibri" pitchFamily="34" charset="0"/>
              </a:rPr>
              <a:t>Weighted score for Technical Expertise = (5 out of a maximum of 5 points) = 1.0 * sub weight of 10 = 10</a:t>
            </a:r>
          </a:p>
          <a:p>
            <a:r>
              <a:rPr lang="en-US" sz="2000">
                <a:latin typeface="Calibri" pitchFamily="34" charset="0"/>
              </a:rPr>
              <a:t>Weighted score for Process Expertise = (2 out of a maximum of 5 points) = 0.4 * sub weight of 5 = 2</a:t>
            </a:r>
          </a:p>
          <a:p>
            <a:r>
              <a:rPr lang="en-US" sz="2000">
                <a:latin typeface="Calibri" pitchFamily="34" charset="0"/>
              </a:rPr>
              <a:t>Weighted score for Process Expertise = (3 out of a maximum of 5 points) = 0.6 * sub weight of 5 = 3</a:t>
            </a:r>
          </a:p>
          <a:p>
            <a:endParaRPr lang="en-US" sz="2000">
              <a:latin typeface="Calibri" pitchFamily="34" charset="0"/>
            </a:endParaRPr>
          </a:p>
        </p:txBody>
      </p:sp>
      <p:sp>
        <p:nvSpPr>
          <p:cNvPr id="9" name="Slide Number Placeholder 8"/>
          <p:cNvSpPr>
            <a:spLocks noGrp="1"/>
          </p:cNvSpPr>
          <p:nvPr>
            <p:ph type="sldNum" sz="quarter" idx="16"/>
          </p:nvPr>
        </p:nvSpPr>
        <p:spPr/>
        <p:txBody>
          <a:bodyPr/>
          <a:lstStyle/>
          <a:p>
            <a:pPr>
              <a:defRPr/>
            </a:pPr>
            <a:r>
              <a:rPr lang="en-US"/>
              <a:t>5-</a:t>
            </a:r>
            <a:fld id="{6F527E3D-BF56-4926-B567-51C999B78E91}"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0898" name="Text Placeholder 2"/>
          <p:cNvSpPr>
            <a:spLocks noGrp="1"/>
          </p:cNvSpPr>
          <p:nvPr>
            <p:ph type="body" sz="quarter" idx="13"/>
          </p:nvPr>
        </p:nvSpPr>
        <p:spPr>
          <a:xfrm>
            <a:off x="1316038" y="1071563"/>
            <a:ext cx="3925887" cy="339725"/>
          </a:xfrm>
        </p:spPr>
        <p:txBody>
          <a:bodyPr/>
          <a:lstStyle/>
          <a:p>
            <a:pPr eaLnBrk="1" hangingPunct="1"/>
            <a:r>
              <a:rPr lang="en-US" smtClean="0"/>
              <a:t>Make or Buy</a:t>
            </a:r>
          </a:p>
        </p:txBody>
      </p:sp>
      <p:graphicFrame>
        <p:nvGraphicFramePr>
          <p:cNvPr id="4" name="Table 3"/>
          <p:cNvGraphicFramePr>
            <a:graphicFrameLocks noGrp="1"/>
          </p:cNvGraphicFramePr>
          <p:nvPr/>
        </p:nvGraphicFramePr>
        <p:xfrm>
          <a:off x="704850" y="1693863"/>
          <a:ext cx="7880430" cy="2743200"/>
        </p:xfrm>
        <a:graphic>
          <a:graphicData uri="http://schemas.openxmlformats.org/drawingml/2006/table">
            <a:tbl>
              <a:tblPr/>
              <a:tblGrid>
                <a:gridCol w="887518"/>
                <a:gridCol w="2716170"/>
                <a:gridCol w="2318042"/>
                <a:gridCol w="1958700"/>
              </a:tblGrid>
              <a:tr h="210591">
                <a:tc>
                  <a:txBody>
                    <a:bodyPr/>
                    <a:lstStyle/>
                    <a:p>
                      <a:pPr marL="0" marR="0" algn="ctr">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US" sz="1800">
                          <a:solidFill>
                            <a:srgbClr val="000000"/>
                          </a:solidFill>
                          <a:latin typeface="Calibri"/>
                          <a:ea typeface="Times New Roman"/>
                        </a:rPr>
                        <a:t>A</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US" sz="1800">
                          <a:solidFill>
                            <a:srgbClr val="000000"/>
                          </a:solidFill>
                          <a:latin typeface="Calibri"/>
                          <a:ea typeface="Times New Roman"/>
                        </a:rPr>
                        <a:t>B</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US" sz="1800">
                          <a:solidFill>
                            <a:srgbClr val="000000"/>
                          </a:solidFill>
                          <a:latin typeface="Calibri"/>
                          <a:ea typeface="Times New Roman"/>
                        </a:rPr>
                        <a:t>C</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10591">
                <a:tc>
                  <a:txBody>
                    <a:bodyPr/>
                    <a:lstStyle/>
                    <a:p>
                      <a:pPr marL="0" marR="0" algn="ctr">
                        <a:spcBef>
                          <a:spcPts val="0"/>
                        </a:spcBef>
                        <a:spcAft>
                          <a:spcPts val="0"/>
                        </a:spcAft>
                      </a:pPr>
                      <a:r>
                        <a:rPr lang="en-US" sz="1800">
                          <a:solidFill>
                            <a:srgbClr val="000000"/>
                          </a:solidFill>
                          <a:latin typeface="Calibri"/>
                          <a:ea typeface="Times New Roman"/>
                        </a:rPr>
                        <a:t>1</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solidFill>
                            <a:srgbClr val="000000"/>
                          </a:solidFill>
                          <a:latin typeface="Calibri"/>
                          <a:ea typeface="Times New Roman"/>
                        </a:rPr>
                        <a:t>Make</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ctr">
                        <a:spcBef>
                          <a:spcPts val="0"/>
                        </a:spcBef>
                        <a:spcAft>
                          <a:spcPts val="0"/>
                        </a:spcAft>
                      </a:pPr>
                      <a:r>
                        <a:rPr lang="en-US" sz="1800" b="1">
                          <a:solidFill>
                            <a:srgbClr val="000000"/>
                          </a:solidFill>
                          <a:latin typeface="Calibri"/>
                          <a:ea typeface="Times New Roman"/>
                        </a:rPr>
                        <a:t>Buy</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r>
              <a:tr h="210591">
                <a:tc>
                  <a:txBody>
                    <a:bodyPr/>
                    <a:lstStyle/>
                    <a:p>
                      <a:pPr marL="0" marR="0" algn="ctr">
                        <a:spcBef>
                          <a:spcPts val="0"/>
                        </a:spcBef>
                        <a:spcAft>
                          <a:spcPts val="0"/>
                        </a:spcAft>
                      </a:pPr>
                      <a:r>
                        <a:rPr lang="en-US" sz="1800">
                          <a:solidFill>
                            <a:srgbClr val="000000"/>
                          </a:solidFill>
                          <a:latin typeface="Calibri"/>
                          <a:ea typeface="Times New Roman"/>
                        </a:rPr>
                        <a:t>2</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No of parts per year</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150,000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3</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Purchase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1,725,000.00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4</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Fixed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120,000.00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5</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Labor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250,000.00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6</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Overhead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100,000.00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7</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Raw materials cost</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950,000.00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8</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Total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1,420,000.00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1,725,000.00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591">
                <a:tc>
                  <a:txBody>
                    <a:bodyPr/>
                    <a:lstStyle/>
                    <a:p>
                      <a:pPr marL="0" marR="0" algn="ctr">
                        <a:spcBef>
                          <a:spcPts val="0"/>
                        </a:spcBef>
                        <a:spcAft>
                          <a:spcPts val="0"/>
                        </a:spcAft>
                      </a:pPr>
                      <a:r>
                        <a:rPr lang="en-US" sz="1800">
                          <a:solidFill>
                            <a:srgbClr val="000000"/>
                          </a:solidFill>
                          <a:latin typeface="Calibri"/>
                          <a:ea typeface="Times New Roman"/>
                        </a:rPr>
                        <a:t>9</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b="1">
                          <a:solidFill>
                            <a:srgbClr val="000000"/>
                          </a:solidFill>
                          <a:latin typeface="Calibri"/>
                          <a:ea typeface="Times New Roman"/>
                        </a:rPr>
                        <a:t>Cost per unit</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marL="0" marR="0">
                        <a:spcBef>
                          <a:spcPts val="0"/>
                        </a:spcBef>
                        <a:spcAft>
                          <a:spcPts val="0"/>
                        </a:spcAft>
                      </a:pPr>
                      <a:r>
                        <a:rPr lang="en-US" sz="1800" b="1">
                          <a:solidFill>
                            <a:srgbClr val="000000"/>
                          </a:solidFill>
                          <a:latin typeface="Calibri"/>
                          <a:ea typeface="Times New Roman"/>
                        </a:rPr>
                        <a:t> $                        9.47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marL="0" marR="0">
                        <a:spcBef>
                          <a:spcPts val="0"/>
                        </a:spcBef>
                        <a:spcAft>
                          <a:spcPts val="0"/>
                        </a:spcAft>
                      </a:pPr>
                      <a:r>
                        <a:rPr lang="en-US" sz="1800" b="1" dirty="0">
                          <a:solidFill>
                            <a:srgbClr val="000000"/>
                          </a:solidFill>
                          <a:latin typeface="Calibri"/>
                          <a:ea typeface="Times New Roman"/>
                        </a:rPr>
                        <a:t> $                11.50 </a:t>
                      </a:r>
                      <a:endParaRPr lang="en-US" sz="1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r>
            </a:tbl>
          </a:graphicData>
        </a:graphic>
      </p:graphicFrame>
      <p:sp>
        <p:nvSpPr>
          <p:cNvPr id="8" name="Slide Number Placeholder 7"/>
          <p:cNvSpPr>
            <a:spLocks noGrp="1"/>
          </p:cNvSpPr>
          <p:nvPr>
            <p:ph type="sldNum" sz="quarter" idx="16"/>
          </p:nvPr>
        </p:nvSpPr>
        <p:spPr/>
        <p:txBody>
          <a:bodyPr/>
          <a:lstStyle/>
          <a:p>
            <a:pPr>
              <a:defRPr/>
            </a:pPr>
            <a:r>
              <a:rPr lang="en-US"/>
              <a:t>5-</a:t>
            </a:r>
            <a:fld id="{90F5ECF1-9BA7-4728-B1F1-2B296BB5CD44}"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1922" name="Text Placeholder 2"/>
          <p:cNvSpPr>
            <a:spLocks noGrp="1"/>
          </p:cNvSpPr>
          <p:nvPr>
            <p:ph type="body" sz="quarter" idx="13"/>
          </p:nvPr>
        </p:nvSpPr>
        <p:spPr>
          <a:xfrm>
            <a:off x="1316038" y="1071563"/>
            <a:ext cx="3925887" cy="339725"/>
          </a:xfrm>
        </p:spPr>
        <p:txBody>
          <a:bodyPr/>
          <a:lstStyle/>
          <a:p>
            <a:pPr eaLnBrk="1" hangingPunct="1"/>
            <a:r>
              <a:rPr lang="en-US" smtClean="0"/>
              <a:t>Buy or Lease</a:t>
            </a:r>
          </a:p>
        </p:txBody>
      </p:sp>
      <p:pic>
        <p:nvPicPr>
          <p:cNvPr id="81923" name="Picture 3"/>
          <p:cNvPicPr>
            <a:picLocks noChangeAspect="1" noChangeArrowheads="1"/>
          </p:cNvPicPr>
          <p:nvPr/>
        </p:nvPicPr>
        <p:blipFill>
          <a:blip r:embed="rId2"/>
          <a:srcRect/>
          <a:stretch>
            <a:fillRect/>
          </a:stretch>
        </p:blipFill>
        <p:spPr bwMode="auto">
          <a:xfrm>
            <a:off x="823913" y="1492250"/>
            <a:ext cx="7440612" cy="4630738"/>
          </a:xfrm>
          <a:prstGeom prst="rect">
            <a:avLst/>
          </a:prstGeom>
          <a:noFill/>
          <a:ln w="9525">
            <a:noFill/>
            <a:miter lim="800000"/>
            <a:headEnd/>
            <a:tailEnd/>
          </a:ln>
        </p:spPr>
      </p:pic>
      <p:sp>
        <p:nvSpPr>
          <p:cNvPr id="8" name="Slide Number Placeholder 7"/>
          <p:cNvSpPr>
            <a:spLocks noGrp="1"/>
          </p:cNvSpPr>
          <p:nvPr>
            <p:ph type="sldNum" sz="quarter" idx="16"/>
          </p:nvPr>
        </p:nvSpPr>
        <p:spPr/>
        <p:txBody>
          <a:bodyPr/>
          <a:lstStyle/>
          <a:p>
            <a:pPr>
              <a:defRPr/>
            </a:pPr>
            <a:r>
              <a:rPr lang="en-US"/>
              <a:t>5-</a:t>
            </a:r>
            <a:fld id="{FBD11D6F-A59B-44D3-AF51-AC2D7209FD65}"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2946" name="Content Placeholder 1"/>
          <p:cNvSpPr>
            <a:spLocks noGrp="1"/>
          </p:cNvSpPr>
          <p:nvPr>
            <p:ph idx="1"/>
          </p:nvPr>
        </p:nvSpPr>
        <p:spPr>
          <a:xfrm>
            <a:off x="485775" y="1503363"/>
            <a:ext cx="8201025" cy="4525962"/>
          </a:xfrm>
        </p:spPr>
        <p:txBody>
          <a:bodyPr/>
          <a:lstStyle/>
          <a:p>
            <a:pPr eaLnBrk="1" hangingPunct="1"/>
            <a:r>
              <a:rPr lang="en-US" sz="2400" smtClean="0"/>
              <a:t>Project planning helps project managers to clarify and focus on the development of a project and provides a benchmark against which actual performance can be measured and reviewed. </a:t>
            </a:r>
          </a:p>
          <a:p>
            <a:pPr eaLnBrk="1" hangingPunct="1"/>
            <a:r>
              <a:rPr lang="en-US" sz="2400" smtClean="0"/>
              <a:t>Planning helps project teams channel their efforts toward achieving project objectives. </a:t>
            </a:r>
          </a:p>
          <a:p>
            <a:pPr eaLnBrk="1" hangingPunct="1"/>
            <a:r>
              <a:rPr lang="en-US" sz="2400" smtClean="0"/>
              <a:t>Planning is to develop measures that will be used to determine how expectations are to be met. </a:t>
            </a:r>
          </a:p>
          <a:p>
            <a:pPr eaLnBrk="1" hangingPunct="1"/>
            <a:r>
              <a:rPr lang="en-US" sz="2400" smtClean="0"/>
              <a:t>Planning is to establish policies, procedures, guidelines, and the necessary processes to adhere to them. </a:t>
            </a:r>
          </a:p>
          <a:p>
            <a:pPr eaLnBrk="1" hangingPunct="1"/>
            <a:r>
              <a:rPr lang="en-US" sz="2400" smtClean="0"/>
              <a:t>Project planning must be flexible to handle unanticipated activities with the scope of a project. </a:t>
            </a:r>
          </a:p>
        </p:txBody>
      </p:sp>
      <p:sp>
        <p:nvSpPr>
          <p:cNvPr id="82947"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5" name="Slide Number Placeholder 4"/>
          <p:cNvSpPr>
            <a:spLocks noGrp="1"/>
          </p:cNvSpPr>
          <p:nvPr>
            <p:ph type="sldNum" sz="quarter" idx="16"/>
          </p:nvPr>
        </p:nvSpPr>
        <p:spPr/>
        <p:txBody>
          <a:bodyPr/>
          <a:lstStyle/>
          <a:p>
            <a:pPr>
              <a:defRPr/>
            </a:pPr>
            <a:r>
              <a:rPr lang="en-US"/>
              <a:t>5-</a:t>
            </a:r>
            <a:fld id="{48D5B8A4-D331-4527-AD56-7D9E91D27975}"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3970" name="Content Placeholder 1"/>
          <p:cNvSpPr>
            <a:spLocks noGrp="1"/>
          </p:cNvSpPr>
          <p:nvPr>
            <p:ph idx="1"/>
          </p:nvPr>
        </p:nvSpPr>
        <p:spPr>
          <a:xfrm>
            <a:off x="485775" y="1600200"/>
            <a:ext cx="8201025" cy="4525963"/>
          </a:xfrm>
        </p:spPr>
        <p:txBody>
          <a:bodyPr/>
          <a:lstStyle/>
          <a:p>
            <a:pPr eaLnBrk="1" hangingPunct="1"/>
            <a:r>
              <a:rPr lang="en-US" sz="2400" smtClean="0"/>
              <a:t>A planning process involves the scope document that is used to create project tasks and milestones known as the Work Breakdown Structure (WBS). To create a WBS, a number of project factors have to be considered including the scope document and project assets.</a:t>
            </a:r>
          </a:p>
          <a:p>
            <a:pPr eaLnBrk="1" hangingPunct="1"/>
            <a:r>
              <a:rPr lang="en-US" sz="2400" smtClean="0"/>
              <a:t>The WBS is a documented project plan that is developed from a project scope. This project plan defines all work activities and identifies each activity with the team member who is responsible for performing the activity. </a:t>
            </a:r>
          </a:p>
        </p:txBody>
      </p:sp>
      <p:sp>
        <p:nvSpPr>
          <p:cNvPr id="83971"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5" name="Slide Number Placeholder 4"/>
          <p:cNvSpPr>
            <a:spLocks noGrp="1"/>
          </p:cNvSpPr>
          <p:nvPr>
            <p:ph type="sldNum" sz="quarter" idx="16"/>
          </p:nvPr>
        </p:nvSpPr>
        <p:spPr/>
        <p:txBody>
          <a:bodyPr/>
          <a:lstStyle/>
          <a:p>
            <a:pPr>
              <a:defRPr/>
            </a:pPr>
            <a:r>
              <a:rPr lang="en-US"/>
              <a:t>5-</a:t>
            </a:r>
            <a:fld id="{2472CAD2-183A-4989-B708-C2D8383A954E}"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4994" name="Content Placeholder 1"/>
          <p:cNvSpPr>
            <a:spLocks noGrp="1"/>
          </p:cNvSpPr>
          <p:nvPr>
            <p:ph idx="1"/>
          </p:nvPr>
        </p:nvSpPr>
        <p:spPr>
          <a:xfrm>
            <a:off x="485775" y="1600200"/>
            <a:ext cx="8201025" cy="4525963"/>
          </a:xfrm>
        </p:spPr>
        <p:txBody>
          <a:bodyPr/>
          <a:lstStyle/>
          <a:p>
            <a:pPr eaLnBrk="1" hangingPunct="1"/>
            <a:r>
              <a:rPr lang="en-US" sz="2400" smtClean="0"/>
              <a:t>The WBS is a hierarchical process map of a project with multiple levels. Level 1 is the highest level of the project, which usually is the name of the project. Level 2 is the next level, which consists of main groupings of the project. Level 3 shows supporting sub-deliverables while Level 4 describes the work packages that define the various lowest level activities of the project. When a project is too small in size and scope, project managers use responsibility matrices instead of a WBS. </a:t>
            </a:r>
          </a:p>
          <a:p>
            <a:pPr eaLnBrk="1" hangingPunct="1"/>
            <a:r>
              <a:rPr lang="en-US" sz="2400" smtClean="0"/>
              <a:t>A contract is a formal agreement between two parties, a contractor and a client, wherein the contractor promises to perform a service and the client is obligated to pay for the service. </a:t>
            </a:r>
          </a:p>
        </p:txBody>
      </p:sp>
      <p:sp>
        <p:nvSpPr>
          <p:cNvPr id="84995"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5" name="Slide Number Placeholder 4"/>
          <p:cNvSpPr>
            <a:spLocks noGrp="1"/>
          </p:cNvSpPr>
          <p:nvPr>
            <p:ph type="sldNum" sz="quarter" idx="16"/>
          </p:nvPr>
        </p:nvSpPr>
        <p:spPr/>
        <p:txBody>
          <a:bodyPr/>
          <a:lstStyle/>
          <a:p>
            <a:pPr>
              <a:defRPr/>
            </a:pPr>
            <a:r>
              <a:rPr lang="en-US"/>
              <a:t>5-</a:t>
            </a:r>
            <a:fld id="{88CD33A9-63D9-4816-9907-F3C3978CC24E}"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5-</a:t>
            </a:r>
            <a:fld id="{156799CC-9045-48B4-9D34-BCD3036B7E3A}"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1125538" y="1050925"/>
            <a:ext cx="6662737" cy="49942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6018" name="Content Placeholder 1"/>
          <p:cNvSpPr>
            <a:spLocks noGrp="1"/>
          </p:cNvSpPr>
          <p:nvPr>
            <p:ph idx="1"/>
          </p:nvPr>
        </p:nvSpPr>
        <p:spPr>
          <a:xfrm>
            <a:off x="485775" y="1600200"/>
            <a:ext cx="8201025" cy="4525963"/>
          </a:xfrm>
        </p:spPr>
        <p:txBody>
          <a:bodyPr/>
          <a:lstStyle/>
          <a:p>
            <a:pPr eaLnBrk="1" hangingPunct="1"/>
            <a:r>
              <a:rPr lang="en-US" sz="2400" smtClean="0"/>
              <a:t>Contracts come in six types: fixed-price, fixed-price incentive fee, cost-plus fixed fee, cost-plus percentage fee, cost-plus incentive fee, and guaranteed maximum-shared savings.</a:t>
            </a:r>
          </a:p>
          <a:p>
            <a:pPr eaLnBrk="1" hangingPunct="1"/>
            <a:r>
              <a:rPr lang="en-US" sz="2400" smtClean="0"/>
              <a:t>Contracts are used to procure either services from a contractor or products and services from a supplier. </a:t>
            </a:r>
          </a:p>
          <a:p>
            <a:pPr eaLnBrk="1" hangingPunct="1"/>
            <a:r>
              <a:rPr lang="en-US" sz="2400" smtClean="0"/>
              <a:t>Procurement is to acquire goods and services from a vendor. </a:t>
            </a:r>
          </a:p>
          <a:p>
            <a:pPr eaLnBrk="1" hangingPunct="1"/>
            <a:r>
              <a:rPr lang="en-US" sz="2400" smtClean="0"/>
              <a:t>A procurement management plan that includes a make-lease-or-buy decision, procurement documentation, selection criteria, and change requests is the output of procurement planning. </a:t>
            </a:r>
          </a:p>
        </p:txBody>
      </p:sp>
      <p:sp>
        <p:nvSpPr>
          <p:cNvPr id="86019"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5" name="Slide Number Placeholder 4"/>
          <p:cNvSpPr>
            <a:spLocks noGrp="1"/>
          </p:cNvSpPr>
          <p:nvPr>
            <p:ph type="sldNum" sz="quarter" idx="16"/>
          </p:nvPr>
        </p:nvSpPr>
        <p:spPr/>
        <p:txBody>
          <a:bodyPr/>
          <a:lstStyle/>
          <a:p>
            <a:pPr>
              <a:defRPr/>
            </a:pPr>
            <a:r>
              <a:rPr lang="en-US"/>
              <a:t>5-</a:t>
            </a:r>
            <a:fld id="{BCE83FE6-787E-4474-8D75-0BDDF01FAB05}"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7042" name="Content Placeholder 1"/>
          <p:cNvSpPr>
            <a:spLocks noGrp="1"/>
          </p:cNvSpPr>
          <p:nvPr>
            <p:ph idx="1"/>
          </p:nvPr>
        </p:nvSpPr>
        <p:spPr>
          <a:xfrm>
            <a:off x="485775" y="1600200"/>
            <a:ext cx="8201025" cy="4525963"/>
          </a:xfrm>
        </p:spPr>
        <p:txBody>
          <a:bodyPr/>
          <a:lstStyle/>
          <a:p>
            <a:pPr eaLnBrk="1" hangingPunct="1"/>
            <a:r>
              <a:rPr lang="en-US" sz="2400" smtClean="0"/>
              <a:t>The procurement cycle consists of five stages: identification, evaluation, selection, transaction, and improvement. A request for quote (RFQ), request for proposal (RFP), or request for information (RFI) from the contractor or supplier is often sought by a client. </a:t>
            </a:r>
          </a:p>
        </p:txBody>
      </p:sp>
      <p:sp>
        <p:nvSpPr>
          <p:cNvPr id="87043"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5" name="Slide Number Placeholder 4"/>
          <p:cNvSpPr>
            <a:spLocks noGrp="1"/>
          </p:cNvSpPr>
          <p:nvPr>
            <p:ph type="sldNum" sz="quarter" idx="16"/>
          </p:nvPr>
        </p:nvSpPr>
        <p:spPr/>
        <p:txBody>
          <a:bodyPr/>
          <a:lstStyle/>
          <a:p>
            <a:pPr>
              <a:defRPr/>
            </a:pPr>
            <a:r>
              <a:rPr lang="en-US"/>
              <a:t>5-</a:t>
            </a:r>
            <a:fld id="{67AAEDFD-9381-4BCA-9279-31826AF93A1C}"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88066" name="Content Placeholder 1"/>
          <p:cNvSpPr>
            <a:spLocks noGrp="1"/>
          </p:cNvSpPr>
          <p:nvPr>
            <p:ph idx="1"/>
          </p:nvPr>
        </p:nvSpPr>
        <p:spPr>
          <a:xfrm>
            <a:off x="739775" y="1600200"/>
            <a:ext cx="7947025" cy="4525963"/>
          </a:xfrm>
        </p:spPr>
        <p:txBody>
          <a:bodyPr/>
          <a:lstStyle/>
          <a:p>
            <a:pPr eaLnBrk="1" hangingPunct="1"/>
            <a:r>
              <a:rPr lang="en-US" sz="2400" smtClean="0"/>
              <a:t>Clients and Contractors should always go for a GMS contract.</a:t>
            </a:r>
          </a:p>
          <a:p>
            <a:pPr eaLnBrk="1" hangingPunct="1"/>
            <a:r>
              <a:rPr lang="en-US" sz="2400" smtClean="0"/>
              <a:t>WBS need not be elaborate and accurate.</a:t>
            </a:r>
          </a:p>
          <a:p>
            <a:pPr eaLnBrk="1" hangingPunct="1"/>
            <a:r>
              <a:rPr lang="en-US" sz="2400" smtClean="0"/>
              <a:t>Detailed planning is a waste of time.</a:t>
            </a:r>
          </a:p>
          <a:p>
            <a:pPr eaLnBrk="1" hangingPunct="1"/>
            <a:r>
              <a:rPr lang="en-US" sz="2400" smtClean="0"/>
              <a:t>One should always resort to outsourcing.</a:t>
            </a:r>
          </a:p>
          <a:p>
            <a:pPr eaLnBrk="1" hangingPunct="1"/>
            <a:r>
              <a:rPr lang="en-US" sz="2400" smtClean="0"/>
              <a:t>IT management should decide on outsourcing.</a:t>
            </a:r>
          </a:p>
          <a:p>
            <a:pPr eaLnBrk="1" hangingPunct="1"/>
            <a:r>
              <a:rPr lang="en-US" sz="2400" smtClean="0"/>
              <a:t>Outsourcing brings new technology in client companies.</a:t>
            </a:r>
          </a:p>
          <a:p>
            <a:pPr eaLnBrk="1" hangingPunct="1"/>
            <a:endParaRPr lang="en-US" sz="2400" smtClean="0"/>
          </a:p>
        </p:txBody>
      </p:sp>
      <p:sp>
        <p:nvSpPr>
          <p:cNvPr id="88067" name="Text Placeholder 2"/>
          <p:cNvSpPr>
            <a:spLocks noGrp="1"/>
          </p:cNvSpPr>
          <p:nvPr>
            <p:ph type="body" sz="quarter" idx="13"/>
          </p:nvPr>
        </p:nvSpPr>
        <p:spPr>
          <a:xfrm>
            <a:off x="1316038" y="1071563"/>
            <a:ext cx="3925887" cy="339725"/>
          </a:xfrm>
        </p:spPr>
        <p:txBody>
          <a:bodyPr/>
          <a:lstStyle/>
          <a:p>
            <a:pPr eaLnBrk="1" hangingPunct="1"/>
            <a:r>
              <a:rPr lang="en-US" smtClean="0"/>
              <a:t>Class Discussions</a:t>
            </a:r>
          </a:p>
        </p:txBody>
      </p:sp>
      <p:sp>
        <p:nvSpPr>
          <p:cNvPr id="8" name="Slide Number Placeholder 7"/>
          <p:cNvSpPr>
            <a:spLocks noGrp="1"/>
          </p:cNvSpPr>
          <p:nvPr>
            <p:ph type="sldNum" sz="quarter" idx="16"/>
          </p:nvPr>
        </p:nvSpPr>
        <p:spPr/>
        <p:txBody>
          <a:bodyPr/>
          <a:lstStyle/>
          <a:p>
            <a:pPr>
              <a:defRPr/>
            </a:pPr>
            <a:r>
              <a:rPr lang="en-US"/>
              <a:t>5-</a:t>
            </a:r>
            <a:fld id="{5D45868E-24CC-40AD-9A60-89614DE4D2D3}"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pic>
        <p:nvPicPr>
          <p:cNvPr id="89090"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3" name="Slide Number Placeholder 2"/>
          <p:cNvSpPr>
            <a:spLocks noGrp="1"/>
          </p:cNvSpPr>
          <p:nvPr>
            <p:ph type="sldNum" sz="quarter" idx="16"/>
          </p:nvPr>
        </p:nvSpPr>
        <p:spPr/>
        <p:txBody>
          <a:bodyPr/>
          <a:lstStyle/>
          <a:p>
            <a:pPr>
              <a:defRPr/>
            </a:pPr>
            <a:r>
              <a:rPr lang="en-US"/>
              <a:t>5-</a:t>
            </a:r>
            <a:fld id="{D0CC1D81-8696-4924-8F98-8A6D1274D6C1}" type="slidenum">
              <a:rPr lang="en-US"/>
              <a:pPr>
                <a:defRPr/>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55298" name="TextBox 8"/>
          <p:cNvSpPr txBox="1">
            <a:spLocks noChangeArrowheads="1"/>
          </p:cNvSpPr>
          <p:nvPr/>
        </p:nvSpPr>
        <p:spPr bwMode="auto">
          <a:xfrm>
            <a:off x="1270000" y="1020763"/>
            <a:ext cx="1971675" cy="400050"/>
          </a:xfrm>
          <a:prstGeom prst="rect">
            <a:avLst/>
          </a:prstGeom>
          <a:noFill/>
          <a:ln w="9525">
            <a:noFill/>
            <a:miter lim="800000"/>
            <a:headEnd/>
            <a:tailEnd/>
          </a:ln>
        </p:spPr>
        <p:txBody>
          <a:bodyPr wrap="none">
            <a:spAutoFit/>
          </a:bodyPr>
          <a:lstStyle/>
          <a:p>
            <a:r>
              <a:rPr lang="en-US" sz="2000" b="1">
                <a:latin typeface="Calibri" pitchFamily="34" charset="0"/>
              </a:rPr>
              <a:t>Planning process</a:t>
            </a:r>
          </a:p>
        </p:txBody>
      </p:sp>
      <p:sp>
        <p:nvSpPr>
          <p:cNvPr id="3" name="Slide Number Placeholder 2"/>
          <p:cNvSpPr>
            <a:spLocks noGrp="1"/>
          </p:cNvSpPr>
          <p:nvPr>
            <p:ph type="sldNum" sz="quarter" idx="16"/>
          </p:nvPr>
        </p:nvSpPr>
        <p:spPr/>
        <p:txBody>
          <a:bodyPr/>
          <a:lstStyle/>
          <a:p>
            <a:pPr>
              <a:defRPr/>
            </a:pPr>
            <a:r>
              <a:rPr lang="en-US"/>
              <a:t>5-</a:t>
            </a:r>
            <a:fld id="{7DEA5B9B-CBA5-43A6-A9FD-7AE22EC580B7}" type="slidenum">
              <a:rPr lang="en-US"/>
              <a:pPr>
                <a:defRPr/>
              </a:pPr>
              <a:t>4</a:t>
            </a:fld>
            <a:endParaRPr lang="en-US"/>
          </a:p>
        </p:txBody>
      </p:sp>
      <p:pic>
        <p:nvPicPr>
          <p:cNvPr id="55300" name="Picture 2"/>
          <p:cNvPicPr>
            <a:picLocks noChangeAspect="1" noChangeArrowheads="1"/>
          </p:cNvPicPr>
          <p:nvPr/>
        </p:nvPicPr>
        <p:blipFill>
          <a:blip r:embed="rId2"/>
          <a:srcRect/>
          <a:stretch>
            <a:fillRect/>
          </a:stretch>
        </p:blipFill>
        <p:spPr bwMode="auto">
          <a:xfrm>
            <a:off x="1198563" y="1355725"/>
            <a:ext cx="6384925" cy="500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56322" name="Content Placeholder 1"/>
          <p:cNvSpPr>
            <a:spLocks noGrp="1"/>
          </p:cNvSpPr>
          <p:nvPr>
            <p:ph idx="1"/>
          </p:nvPr>
        </p:nvSpPr>
        <p:spPr>
          <a:xfrm>
            <a:off x="482600" y="1600200"/>
            <a:ext cx="8204200" cy="4525963"/>
          </a:xfrm>
        </p:spPr>
        <p:txBody>
          <a:bodyPr/>
          <a:lstStyle/>
          <a:p>
            <a:pPr eaLnBrk="1" hangingPunct="1"/>
            <a:r>
              <a:rPr lang="en-US" sz="2400" smtClean="0"/>
              <a:t>Planning helps project managers:</a:t>
            </a:r>
          </a:p>
          <a:p>
            <a:pPr lvl="1" eaLnBrk="1" hangingPunct="1">
              <a:buFont typeface="Arial" charset="0"/>
              <a:buChar char="•"/>
            </a:pPr>
            <a:r>
              <a:rPr lang="en-US" sz="2400" smtClean="0"/>
              <a:t>Clarify and focus a project's development and prospects. </a:t>
            </a:r>
          </a:p>
          <a:p>
            <a:pPr lvl="1" eaLnBrk="1" hangingPunct="1">
              <a:buFont typeface="Arial" charset="0"/>
              <a:buChar char="•"/>
            </a:pPr>
            <a:r>
              <a:rPr lang="en-US" sz="2400" smtClean="0"/>
              <a:t>Provide a benchmark against which actual performance can be measured and reviewed.</a:t>
            </a:r>
          </a:p>
        </p:txBody>
      </p:sp>
      <p:sp>
        <p:nvSpPr>
          <p:cNvPr id="56323" name="Text Placeholder 2"/>
          <p:cNvSpPr>
            <a:spLocks noGrp="1"/>
          </p:cNvSpPr>
          <p:nvPr>
            <p:ph type="body" sz="quarter" idx="13"/>
          </p:nvPr>
        </p:nvSpPr>
        <p:spPr>
          <a:xfrm>
            <a:off x="1316038" y="1071563"/>
            <a:ext cx="6996112" cy="325437"/>
          </a:xfrm>
        </p:spPr>
        <p:txBody>
          <a:bodyPr/>
          <a:lstStyle/>
          <a:p>
            <a:pPr eaLnBrk="1" hangingPunct="1"/>
            <a:r>
              <a:rPr lang="en-US" smtClean="0"/>
              <a:t>Project Planning</a:t>
            </a:r>
          </a:p>
        </p:txBody>
      </p:sp>
      <p:sp>
        <p:nvSpPr>
          <p:cNvPr id="5" name="Slide Number Placeholder 4"/>
          <p:cNvSpPr>
            <a:spLocks noGrp="1"/>
          </p:cNvSpPr>
          <p:nvPr>
            <p:ph type="sldNum" sz="quarter" idx="16"/>
          </p:nvPr>
        </p:nvSpPr>
        <p:spPr/>
        <p:txBody>
          <a:bodyPr/>
          <a:lstStyle/>
          <a:p>
            <a:pPr>
              <a:defRPr/>
            </a:pPr>
            <a:r>
              <a:rPr lang="en-US"/>
              <a:t>5-</a:t>
            </a:r>
            <a:fld id="{378B068B-8A93-48D6-9CBF-0CE8143A9E09}"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57346" name="Content Placeholder 1"/>
          <p:cNvSpPr>
            <a:spLocks noGrp="1"/>
          </p:cNvSpPr>
          <p:nvPr>
            <p:ph idx="1"/>
          </p:nvPr>
        </p:nvSpPr>
        <p:spPr>
          <a:xfrm>
            <a:off x="482600" y="1600200"/>
            <a:ext cx="8204200" cy="4525963"/>
          </a:xfrm>
        </p:spPr>
        <p:txBody>
          <a:bodyPr/>
          <a:lstStyle/>
          <a:p>
            <a:pPr eaLnBrk="1" hangingPunct="1"/>
            <a:r>
              <a:rPr lang="en-US" sz="2400" smtClean="0"/>
              <a:t>Organizational Process Assets</a:t>
            </a:r>
          </a:p>
          <a:p>
            <a:pPr lvl="1" eaLnBrk="1" hangingPunct="1">
              <a:buFont typeface="Arial" charset="0"/>
              <a:buChar char="•"/>
            </a:pPr>
            <a:r>
              <a:rPr lang="en-US" sz="2400" smtClean="0"/>
              <a:t>Any process-related assets that can be used towards a project’s success that include:</a:t>
            </a:r>
          </a:p>
          <a:p>
            <a:pPr lvl="2" eaLnBrk="1" hangingPunct="1"/>
            <a:r>
              <a:rPr lang="en-US" sz="2400" smtClean="0"/>
              <a:t>Existing policies, procedures, guidelines and templates;</a:t>
            </a:r>
          </a:p>
          <a:p>
            <a:pPr lvl="2" eaLnBrk="1" hangingPunct="1"/>
            <a:r>
              <a:rPr lang="en-US" sz="2400" smtClean="0"/>
              <a:t>Resources and knowledge of prior projects</a:t>
            </a:r>
          </a:p>
          <a:p>
            <a:pPr lvl="2" eaLnBrk="1" hangingPunct="1"/>
            <a:r>
              <a:rPr lang="en-US" sz="2400" smtClean="0"/>
              <a:t>Knowledge of technologies, outsourcing, information systems, management systems, and financial systems</a:t>
            </a:r>
          </a:p>
          <a:p>
            <a:pPr lvl="2" eaLnBrk="1" hangingPunct="1"/>
            <a:r>
              <a:rPr lang="en-US" sz="2400" smtClean="0"/>
              <a:t>Organizational controls</a:t>
            </a:r>
          </a:p>
          <a:p>
            <a:pPr lvl="2" eaLnBrk="1" hangingPunct="1"/>
            <a:r>
              <a:rPr lang="en-US" sz="2400" smtClean="0"/>
              <a:t>Prior project documents</a:t>
            </a:r>
          </a:p>
        </p:txBody>
      </p:sp>
      <p:sp>
        <p:nvSpPr>
          <p:cNvPr id="57347" name="Text Placeholder 2"/>
          <p:cNvSpPr>
            <a:spLocks noGrp="1"/>
          </p:cNvSpPr>
          <p:nvPr>
            <p:ph type="body" sz="quarter" idx="13"/>
          </p:nvPr>
        </p:nvSpPr>
        <p:spPr>
          <a:xfrm>
            <a:off x="1316038" y="1071563"/>
            <a:ext cx="6996112" cy="325437"/>
          </a:xfrm>
        </p:spPr>
        <p:txBody>
          <a:bodyPr/>
          <a:lstStyle/>
          <a:p>
            <a:pPr eaLnBrk="1" hangingPunct="1"/>
            <a:r>
              <a:rPr lang="en-US" smtClean="0"/>
              <a:t>Organizational Process Assets</a:t>
            </a:r>
          </a:p>
        </p:txBody>
      </p:sp>
      <p:sp>
        <p:nvSpPr>
          <p:cNvPr id="5" name="Slide Number Placeholder 4"/>
          <p:cNvSpPr>
            <a:spLocks noGrp="1"/>
          </p:cNvSpPr>
          <p:nvPr>
            <p:ph type="sldNum" sz="quarter" idx="16"/>
          </p:nvPr>
        </p:nvSpPr>
        <p:spPr/>
        <p:txBody>
          <a:bodyPr/>
          <a:lstStyle/>
          <a:p>
            <a:pPr>
              <a:defRPr/>
            </a:pPr>
            <a:r>
              <a:rPr lang="en-US"/>
              <a:t>5-</a:t>
            </a:r>
            <a:fld id="{A97307F8-03B9-4ED3-B9C4-164B10D55FE5}"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58370" name="Content Placeholder 1"/>
          <p:cNvSpPr>
            <a:spLocks noGrp="1"/>
          </p:cNvSpPr>
          <p:nvPr>
            <p:ph idx="1"/>
          </p:nvPr>
        </p:nvSpPr>
        <p:spPr>
          <a:xfrm>
            <a:off x="330200" y="1600200"/>
            <a:ext cx="8483600" cy="4525963"/>
          </a:xfrm>
        </p:spPr>
        <p:txBody>
          <a:bodyPr/>
          <a:lstStyle/>
          <a:p>
            <a:pPr eaLnBrk="1" hangingPunct="1"/>
            <a:r>
              <a:rPr lang="en-US" sz="2400" smtClean="0"/>
              <a:t>Customer requirements: Requirements that satisfy the needs of the customers and the end users</a:t>
            </a:r>
          </a:p>
          <a:p>
            <a:pPr eaLnBrk="1" hangingPunct="1"/>
            <a:r>
              <a:rPr lang="en-US" sz="2400" smtClean="0"/>
              <a:t>Specifications: Specify the requirement in a complete, precise, verifiable manner</a:t>
            </a:r>
          </a:p>
          <a:p>
            <a:pPr eaLnBrk="1" hangingPunct="1"/>
            <a:r>
              <a:rPr lang="en-US" sz="2400" smtClean="0"/>
              <a:t>Functional requirements: Capture and specify the behavior of the product, system, or service that is being developed in a project</a:t>
            </a:r>
          </a:p>
          <a:p>
            <a:pPr eaLnBrk="1" hangingPunct="1"/>
            <a:r>
              <a:rPr lang="en-US" sz="2400" smtClean="0"/>
              <a:t>Technical requirements: Detailed description of technology that is suitable for the actual design, development, and production processes of a project</a:t>
            </a:r>
          </a:p>
          <a:p>
            <a:pPr eaLnBrk="1" hangingPunct="1"/>
            <a:r>
              <a:rPr lang="en-US" sz="2400" smtClean="0"/>
              <a:t>Project plans and planning documents: Formal, approved documents used to guide both project execution and project control</a:t>
            </a:r>
          </a:p>
        </p:txBody>
      </p:sp>
      <p:sp>
        <p:nvSpPr>
          <p:cNvPr id="58371" name="Text Placeholder 2"/>
          <p:cNvSpPr>
            <a:spLocks noGrp="1"/>
          </p:cNvSpPr>
          <p:nvPr>
            <p:ph type="body" sz="quarter" idx="13"/>
          </p:nvPr>
        </p:nvSpPr>
        <p:spPr>
          <a:xfrm>
            <a:off x="1316038" y="1071563"/>
            <a:ext cx="5400675" cy="307975"/>
          </a:xfrm>
        </p:spPr>
        <p:txBody>
          <a:bodyPr/>
          <a:lstStyle/>
          <a:p>
            <a:pPr eaLnBrk="1" hangingPunct="1"/>
            <a:r>
              <a:rPr lang="en-US" smtClean="0"/>
              <a:t>Documents during project planning</a:t>
            </a:r>
          </a:p>
        </p:txBody>
      </p:sp>
      <p:sp>
        <p:nvSpPr>
          <p:cNvPr id="5" name="Slide Number Placeholder 4"/>
          <p:cNvSpPr>
            <a:spLocks noGrp="1"/>
          </p:cNvSpPr>
          <p:nvPr>
            <p:ph type="sldNum" sz="quarter" idx="16"/>
          </p:nvPr>
        </p:nvSpPr>
        <p:spPr/>
        <p:txBody>
          <a:bodyPr/>
          <a:lstStyle/>
          <a:p>
            <a:pPr>
              <a:defRPr/>
            </a:pPr>
            <a:r>
              <a:rPr lang="en-US"/>
              <a:t>5-</a:t>
            </a:r>
            <a:fld id="{67A207EF-E41D-4158-BD60-22D3011CA745}"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59394" name="Text Placeholder 2"/>
          <p:cNvSpPr>
            <a:spLocks noGrp="1"/>
          </p:cNvSpPr>
          <p:nvPr>
            <p:ph type="body" sz="quarter" idx="13"/>
          </p:nvPr>
        </p:nvSpPr>
        <p:spPr>
          <a:xfrm>
            <a:off x="1316038" y="1071563"/>
            <a:ext cx="3925887" cy="339725"/>
          </a:xfrm>
        </p:spPr>
        <p:txBody>
          <a:bodyPr/>
          <a:lstStyle/>
          <a:p>
            <a:pPr eaLnBrk="1" hangingPunct="1"/>
            <a:r>
              <a:rPr lang="en-US" smtClean="0"/>
              <a:t>Project plans and documents </a:t>
            </a:r>
          </a:p>
        </p:txBody>
      </p:sp>
      <p:sp>
        <p:nvSpPr>
          <p:cNvPr id="5" name="Slide Number Placeholder 4"/>
          <p:cNvSpPr>
            <a:spLocks noGrp="1"/>
          </p:cNvSpPr>
          <p:nvPr>
            <p:ph type="sldNum" sz="quarter" idx="16"/>
          </p:nvPr>
        </p:nvSpPr>
        <p:spPr/>
        <p:txBody>
          <a:bodyPr/>
          <a:lstStyle/>
          <a:p>
            <a:pPr>
              <a:defRPr/>
            </a:pPr>
            <a:r>
              <a:rPr lang="en-US"/>
              <a:t>5-</a:t>
            </a:r>
            <a:fld id="{6147EE18-1B8F-4474-89EF-62B8DD95ACEB}" type="slidenum">
              <a:rPr lang="en-US"/>
              <a:pPr>
                <a:defRPr/>
              </a:pPr>
              <a:t>8</a:t>
            </a:fld>
            <a:endParaRPr lang="en-US"/>
          </a:p>
        </p:txBody>
      </p:sp>
      <p:graphicFrame>
        <p:nvGraphicFramePr>
          <p:cNvPr id="6" name="Table 5"/>
          <p:cNvGraphicFramePr>
            <a:graphicFrameLocks noGrp="1"/>
          </p:cNvGraphicFramePr>
          <p:nvPr/>
        </p:nvGraphicFramePr>
        <p:xfrm>
          <a:off x="166688" y="1593850"/>
          <a:ext cx="8469745" cy="4572000"/>
        </p:xfrm>
        <a:graphic>
          <a:graphicData uri="http://schemas.openxmlformats.org/drawingml/2006/table">
            <a:tbl>
              <a:tblPr firstRow="1" firstCol="1" bandRow="1" bandCol="1">
                <a:tableStyleId>{5C22544A-7EE6-4342-B048-85BDC9FD1C3A}</a:tableStyleId>
              </a:tblPr>
              <a:tblGrid>
                <a:gridCol w="2489039"/>
                <a:gridCol w="3183166"/>
                <a:gridCol w="2797540"/>
              </a:tblGrid>
              <a:tr h="181039">
                <a:tc>
                  <a:txBody>
                    <a:bodyPr/>
                    <a:lstStyle/>
                    <a:p>
                      <a:pPr marL="0" marR="0">
                        <a:spcBef>
                          <a:spcPts val="0"/>
                        </a:spcBef>
                        <a:spcAft>
                          <a:spcPts val="0"/>
                        </a:spcAft>
                      </a:pPr>
                      <a:r>
                        <a:rPr lang="en-US" sz="2000" dirty="0" smtClean="0">
                          <a:effectLst/>
                        </a:rPr>
                        <a:t>Knowledge Areas</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a:t>
                      </a:r>
                      <a:r>
                        <a:rPr lang="en-US" sz="2000" dirty="0" smtClean="0">
                          <a:effectLst/>
                        </a:rPr>
                        <a:t>Documents</a:t>
                      </a:r>
                      <a:endParaRPr lang="en-US" sz="2000" dirty="0">
                        <a:effectLst/>
                        <a:latin typeface="Times New Roman"/>
                        <a:ea typeface="Times New Roman"/>
                        <a:cs typeface="Times New Roman"/>
                      </a:endParaRPr>
                    </a:p>
                  </a:txBody>
                  <a:tcPr marL="33945" marR="33945" marT="0" marB="0"/>
                </a:tc>
              </a:tr>
              <a:tr h="724154">
                <a:tc>
                  <a:txBody>
                    <a:bodyPr/>
                    <a:lstStyle/>
                    <a:p>
                      <a:pPr marL="0" marR="0">
                        <a:spcBef>
                          <a:spcPts val="0"/>
                        </a:spcBef>
                        <a:spcAft>
                          <a:spcPts val="0"/>
                        </a:spcAft>
                        <a:tabLst>
                          <a:tab pos="228600" algn="l"/>
                        </a:tabLst>
                      </a:pPr>
                      <a:r>
                        <a:rPr lang="en-US" sz="2000" dirty="0">
                          <a:effectLst/>
                        </a:rPr>
                        <a:t>Integration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p>
                    <a:p>
                      <a:pPr marL="0" marR="0">
                        <a:spcBef>
                          <a:spcPts val="0"/>
                        </a:spcBef>
                        <a:spcAft>
                          <a:spcPts val="0"/>
                        </a:spcAft>
                      </a:pPr>
                      <a:r>
                        <a:rPr lang="en-US" sz="2000" dirty="0">
                          <a:effectLst/>
                        </a:rPr>
                        <a:t>Change management plan</a:t>
                      </a:r>
                    </a:p>
                    <a:p>
                      <a:pPr marL="0" marR="0">
                        <a:spcBef>
                          <a:spcPts val="0"/>
                        </a:spcBef>
                        <a:spcAft>
                          <a:spcPts val="0"/>
                        </a:spcAft>
                      </a:pPr>
                      <a:r>
                        <a:rPr lang="en-US" sz="2000" dirty="0">
                          <a:effectLst/>
                        </a:rPr>
                        <a:t>Configuration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Performance reports</a:t>
                      </a:r>
                    </a:p>
                    <a:p>
                      <a:pPr marL="0" marR="0">
                        <a:spcBef>
                          <a:spcPts val="0"/>
                        </a:spcBef>
                        <a:spcAft>
                          <a:spcPts val="0"/>
                        </a:spcAft>
                      </a:pPr>
                      <a:r>
                        <a:rPr lang="en-US" sz="2000" dirty="0">
                          <a:effectLst/>
                        </a:rPr>
                        <a:t>Project organizational structure</a:t>
                      </a:r>
                    </a:p>
                    <a:p>
                      <a:pPr marL="0" marR="0">
                        <a:spcBef>
                          <a:spcPts val="0"/>
                        </a:spcBef>
                        <a:spcAft>
                          <a:spcPts val="0"/>
                        </a:spcAft>
                      </a:pPr>
                      <a:r>
                        <a:rPr lang="en-US" sz="2000" dirty="0">
                          <a:effectLst/>
                        </a:rPr>
                        <a:t>Statement of work</a:t>
                      </a:r>
                    </a:p>
                    <a:p>
                      <a:pPr marL="0" marR="0">
                        <a:spcBef>
                          <a:spcPts val="0"/>
                        </a:spcBef>
                        <a:spcAft>
                          <a:spcPts val="0"/>
                        </a:spcAft>
                      </a:pPr>
                      <a:r>
                        <a:rPr lang="en-US" sz="2000" dirty="0">
                          <a:effectLst/>
                        </a:rPr>
                        <a:t>Project charter</a:t>
                      </a:r>
                    </a:p>
                    <a:p>
                      <a:pPr marL="0" marR="0">
                        <a:spcBef>
                          <a:spcPts val="0"/>
                        </a:spcBef>
                        <a:spcAft>
                          <a:spcPts val="0"/>
                        </a:spcAft>
                      </a:pPr>
                      <a:r>
                        <a:rPr lang="en-US" sz="2000" dirty="0">
                          <a:effectLst/>
                        </a:rPr>
                        <a:t>Project closure reports</a:t>
                      </a:r>
                    </a:p>
                    <a:p>
                      <a:pPr marL="0" marR="0">
                        <a:spcBef>
                          <a:spcPts val="0"/>
                        </a:spcBef>
                        <a:spcAft>
                          <a:spcPts val="0"/>
                        </a:spcAft>
                      </a:pPr>
                      <a:r>
                        <a:rPr lang="en-US" sz="2000" dirty="0">
                          <a:effectLst/>
                        </a:rPr>
                        <a:t>Project change requests</a:t>
                      </a:r>
                    </a:p>
                    <a:p>
                      <a:pPr marL="0" marR="0">
                        <a:spcBef>
                          <a:spcPts val="0"/>
                        </a:spcBef>
                        <a:spcAft>
                          <a:spcPts val="0"/>
                        </a:spcAft>
                      </a:pPr>
                      <a:r>
                        <a:rPr lang="en-US" sz="2000" dirty="0">
                          <a:effectLst/>
                        </a:rPr>
                        <a:t>Project design documents</a:t>
                      </a:r>
                      <a:endParaRPr lang="en-US" sz="2000" dirty="0">
                        <a:effectLst/>
                        <a:latin typeface="Times New Roman"/>
                        <a:ea typeface="Times New Roman"/>
                        <a:cs typeface="Times New Roman"/>
                      </a:endParaRPr>
                    </a:p>
                  </a:txBody>
                  <a:tcPr marL="33945" marR="33945" marT="0" marB="0"/>
                </a:tc>
              </a:tr>
              <a:tr h="452596">
                <a:tc>
                  <a:txBody>
                    <a:bodyPr/>
                    <a:lstStyle/>
                    <a:p>
                      <a:pPr marL="0" marR="0">
                        <a:spcBef>
                          <a:spcPts val="0"/>
                        </a:spcBef>
                        <a:spcAft>
                          <a:spcPts val="0"/>
                        </a:spcAft>
                        <a:tabLst>
                          <a:tab pos="228600" algn="l"/>
                        </a:tabLst>
                      </a:pPr>
                      <a:r>
                        <a:rPr lang="en-US" sz="2000">
                          <a:effectLst/>
                        </a:rPr>
                        <a:t>Scope Management</a:t>
                      </a:r>
                      <a:endParaRPr lang="en-US" sz="20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Scope baseline (scope statement, WBS, and WBS dictionary)</a:t>
                      </a:r>
                    </a:p>
                    <a:p>
                      <a:pPr marL="0" marR="0">
                        <a:spcBef>
                          <a:spcPts val="0"/>
                        </a:spcBef>
                        <a:spcAft>
                          <a:spcPts val="0"/>
                        </a:spcAft>
                      </a:pPr>
                      <a:r>
                        <a:rPr lang="en-US" sz="2000" dirty="0">
                          <a:effectLst/>
                        </a:rPr>
                        <a:t>Scope management plan</a:t>
                      </a:r>
                    </a:p>
                    <a:p>
                      <a:pPr marL="0" marR="0">
                        <a:spcBef>
                          <a:spcPts val="0"/>
                        </a:spcBef>
                        <a:spcAft>
                          <a:spcPts val="0"/>
                        </a:spcAft>
                      </a:pPr>
                      <a:r>
                        <a:rPr lang="en-US" sz="2000" dirty="0">
                          <a:effectLst/>
                        </a:rPr>
                        <a:t>Requirements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Requirement document</a:t>
                      </a:r>
                    </a:p>
                    <a:p>
                      <a:pPr marL="0" marR="0">
                        <a:spcBef>
                          <a:spcPts val="0"/>
                        </a:spcBef>
                        <a:spcAft>
                          <a:spcPts val="0"/>
                        </a:spcAft>
                      </a:pPr>
                      <a:r>
                        <a:rPr lang="en-US" sz="2000" dirty="0">
                          <a:effectLst/>
                        </a:rPr>
                        <a:t>Requirements traceability matrix</a:t>
                      </a:r>
                    </a:p>
                    <a:p>
                      <a:pPr marL="0" marR="0">
                        <a:spcBef>
                          <a:spcPts val="0"/>
                        </a:spcBef>
                        <a:spcAft>
                          <a:spcPts val="0"/>
                        </a:spcAft>
                      </a:pPr>
                      <a:r>
                        <a:rPr lang="en-US" sz="2000" dirty="0">
                          <a:effectLst/>
                        </a:rPr>
                        <a:t>Stakeholder requirements</a:t>
                      </a:r>
                    </a:p>
                    <a:p>
                      <a:pPr marL="0" marR="0">
                        <a:spcBef>
                          <a:spcPts val="0"/>
                        </a:spcBef>
                        <a:spcAft>
                          <a:spcPts val="0"/>
                        </a:spcAft>
                      </a:pPr>
                      <a:r>
                        <a:rPr lang="en-US" sz="2000" dirty="0">
                          <a:effectLst/>
                        </a:rPr>
                        <a:t>Scope document</a:t>
                      </a:r>
                      <a:endParaRPr lang="en-US" sz="2000" dirty="0">
                        <a:effectLst/>
                        <a:latin typeface="Times New Roman"/>
                        <a:ea typeface="Times New Roman"/>
                        <a:cs typeface="Times New Roman"/>
                      </a:endParaRPr>
                    </a:p>
                  </a:txBody>
                  <a:tcPr marL="33945" marR="33945"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5"/>
          </p:nvPr>
        </p:nvSpPr>
        <p:spPr bwMode="auto">
          <a:noFill/>
          <a:ln>
            <a:miter lim="800000"/>
            <a:headEnd/>
            <a:tailEnd/>
          </a:ln>
        </p:spPr>
        <p:txBody>
          <a:bodyPr/>
          <a:lstStyle/>
          <a:p>
            <a:r>
              <a:rPr lang="en-US" smtClean="0"/>
              <a:t>Copyright © 2013 Pearson Education, Inc. Publishing as Prentice Hall</a:t>
            </a:r>
          </a:p>
        </p:txBody>
      </p:sp>
      <p:sp>
        <p:nvSpPr>
          <p:cNvPr id="60418" name="Text Placeholder 2"/>
          <p:cNvSpPr>
            <a:spLocks noGrp="1"/>
          </p:cNvSpPr>
          <p:nvPr>
            <p:ph type="body" sz="quarter" idx="13"/>
          </p:nvPr>
        </p:nvSpPr>
        <p:spPr>
          <a:xfrm>
            <a:off x="1316038" y="1071563"/>
            <a:ext cx="3925887" cy="339725"/>
          </a:xfrm>
        </p:spPr>
        <p:txBody>
          <a:bodyPr/>
          <a:lstStyle/>
          <a:p>
            <a:pPr eaLnBrk="1" hangingPunct="1"/>
            <a:r>
              <a:rPr lang="en-US" smtClean="0"/>
              <a:t>Project plans and documents </a:t>
            </a:r>
          </a:p>
        </p:txBody>
      </p:sp>
      <p:sp>
        <p:nvSpPr>
          <p:cNvPr id="5" name="Slide Number Placeholder 4"/>
          <p:cNvSpPr>
            <a:spLocks noGrp="1"/>
          </p:cNvSpPr>
          <p:nvPr>
            <p:ph type="sldNum" sz="quarter" idx="16"/>
          </p:nvPr>
        </p:nvSpPr>
        <p:spPr/>
        <p:txBody>
          <a:bodyPr/>
          <a:lstStyle/>
          <a:p>
            <a:pPr>
              <a:defRPr/>
            </a:pPr>
            <a:r>
              <a:rPr lang="en-US"/>
              <a:t>5-</a:t>
            </a:r>
            <a:fld id="{45B61FA5-A5FA-4C9F-95D6-DA89741D9912}" type="slidenum">
              <a:rPr lang="en-US"/>
              <a:pPr>
                <a:defRPr/>
              </a:pPr>
              <a:t>9</a:t>
            </a:fld>
            <a:endParaRPr lang="en-US"/>
          </a:p>
        </p:txBody>
      </p:sp>
      <p:graphicFrame>
        <p:nvGraphicFramePr>
          <p:cNvPr id="6" name="Table 5"/>
          <p:cNvGraphicFramePr>
            <a:graphicFrameLocks noGrp="1"/>
          </p:cNvGraphicFramePr>
          <p:nvPr/>
        </p:nvGraphicFramePr>
        <p:xfrm>
          <a:off x="166688" y="1593850"/>
          <a:ext cx="8469745" cy="3962400"/>
        </p:xfrm>
        <a:graphic>
          <a:graphicData uri="http://schemas.openxmlformats.org/drawingml/2006/table">
            <a:tbl>
              <a:tblPr firstRow="1" firstCol="1" bandRow="1" bandCol="1">
                <a:tableStyleId>{5C22544A-7EE6-4342-B048-85BDC9FD1C3A}</a:tableStyleId>
              </a:tblPr>
              <a:tblGrid>
                <a:gridCol w="2489039"/>
                <a:gridCol w="3183166"/>
                <a:gridCol w="2797540"/>
              </a:tblGrid>
              <a:tr h="181039">
                <a:tc>
                  <a:txBody>
                    <a:bodyPr/>
                    <a:lstStyle/>
                    <a:p>
                      <a:pPr marL="0" marR="0">
                        <a:spcBef>
                          <a:spcPts val="0"/>
                        </a:spcBef>
                        <a:spcAft>
                          <a:spcPts val="0"/>
                        </a:spcAft>
                      </a:pPr>
                      <a:r>
                        <a:rPr lang="en-US" sz="2000" dirty="0" smtClean="0">
                          <a:effectLst/>
                        </a:rPr>
                        <a:t>Knowledge Areas</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a:t>
                      </a:r>
                      <a:r>
                        <a:rPr lang="en-US" sz="2000" dirty="0" smtClean="0">
                          <a:effectLst/>
                        </a:rPr>
                        <a:t>Documents</a:t>
                      </a:r>
                      <a:endParaRPr lang="en-US" sz="2000" dirty="0">
                        <a:effectLst/>
                        <a:latin typeface="Times New Roman"/>
                        <a:ea typeface="Times New Roman"/>
                        <a:cs typeface="Times New Roman"/>
                      </a:endParaRPr>
                    </a:p>
                  </a:txBody>
                  <a:tcPr marL="33945" marR="33945" marT="0" marB="0"/>
                </a:tc>
              </a:tr>
              <a:tr h="362077">
                <a:tc>
                  <a:txBody>
                    <a:bodyPr/>
                    <a:lstStyle/>
                    <a:p>
                      <a:pPr marL="0" marR="0">
                        <a:spcBef>
                          <a:spcPts val="0"/>
                        </a:spcBef>
                        <a:spcAft>
                          <a:spcPts val="0"/>
                        </a:spcAft>
                        <a:tabLst>
                          <a:tab pos="228600" algn="l"/>
                        </a:tabLst>
                      </a:pPr>
                      <a:r>
                        <a:rPr lang="en-US" sz="2000" dirty="0">
                          <a:effectLst/>
                        </a:rPr>
                        <a:t>Time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Schedule baseline</a:t>
                      </a:r>
                    </a:p>
                    <a:p>
                      <a:pPr marL="0" marR="0">
                        <a:spcBef>
                          <a:spcPts val="0"/>
                        </a:spcBef>
                        <a:spcAft>
                          <a:spcPts val="0"/>
                        </a:spcAft>
                      </a:pPr>
                      <a:r>
                        <a:rPr lang="en-US" sz="2000" dirty="0">
                          <a:effectLst/>
                        </a:rPr>
                        <a:t>Schedule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Activity list and attributes</a:t>
                      </a:r>
                    </a:p>
                    <a:p>
                      <a:pPr marL="0" marR="0">
                        <a:spcBef>
                          <a:spcPts val="0"/>
                        </a:spcBef>
                        <a:spcAft>
                          <a:spcPts val="0"/>
                        </a:spcAft>
                      </a:pPr>
                      <a:r>
                        <a:rPr lang="en-US" sz="2000" dirty="0">
                          <a:effectLst/>
                        </a:rPr>
                        <a:t>Duration estimates</a:t>
                      </a:r>
                    </a:p>
                    <a:p>
                      <a:pPr marL="0" marR="0">
                        <a:spcBef>
                          <a:spcPts val="0"/>
                        </a:spcBef>
                        <a:spcAft>
                          <a:spcPts val="0"/>
                        </a:spcAft>
                      </a:pPr>
                      <a:r>
                        <a:rPr lang="en-US" sz="2000" dirty="0">
                          <a:effectLst/>
                        </a:rPr>
                        <a:t>Milestone list</a:t>
                      </a:r>
                    </a:p>
                    <a:p>
                      <a:pPr marL="0" marR="0">
                        <a:spcBef>
                          <a:spcPts val="0"/>
                        </a:spcBef>
                        <a:spcAft>
                          <a:spcPts val="0"/>
                        </a:spcAft>
                      </a:pPr>
                      <a:r>
                        <a:rPr lang="en-US" sz="2000" dirty="0">
                          <a:effectLst/>
                        </a:rPr>
                        <a:t>Project schedule</a:t>
                      </a:r>
                      <a:endParaRPr lang="en-US" sz="2000" dirty="0">
                        <a:effectLst/>
                        <a:latin typeface="Times New Roman"/>
                        <a:ea typeface="Times New Roman"/>
                        <a:cs typeface="Times New Roman"/>
                      </a:endParaRPr>
                    </a:p>
                  </a:txBody>
                  <a:tcPr marL="33945" marR="33945" marT="0" marB="0"/>
                </a:tc>
              </a:tr>
              <a:tr h="271558">
                <a:tc>
                  <a:txBody>
                    <a:bodyPr/>
                    <a:lstStyle/>
                    <a:p>
                      <a:pPr marL="0" marR="0">
                        <a:spcBef>
                          <a:spcPts val="0"/>
                        </a:spcBef>
                        <a:spcAft>
                          <a:spcPts val="0"/>
                        </a:spcAft>
                        <a:tabLst>
                          <a:tab pos="228600" algn="l"/>
                        </a:tabLst>
                      </a:pPr>
                      <a:r>
                        <a:rPr lang="en-US" sz="2000" dirty="0">
                          <a:effectLst/>
                        </a:rPr>
                        <a:t>Cost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Cost management plan</a:t>
                      </a:r>
                    </a:p>
                    <a:p>
                      <a:pPr marL="0" marR="0">
                        <a:spcBef>
                          <a:spcPts val="0"/>
                        </a:spcBef>
                        <a:spcAft>
                          <a:spcPts val="0"/>
                        </a:spcAft>
                      </a:pPr>
                      <a:r>
                        <a:rPr lang="en-US" sz="2000" dirty="0">
                          <a:effectLst/>
                        </a:rPr>
                        <a:t>Cost performance baseline</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Activity cost estimates</a:t>
                      </a:r>
                    </a:p>
                    <a:p>
                      <a:pPr marL="0" marR="0">
                        <a:spcBef>
                          <a:spcPts val="0"/>
                        </a:spcBef>
                        <a:spcAft>
                          <a:spcPts val="0"/>
                        </a:spcAft>
                      </a:pPr>
                      <a:r>
                        <a:rPr lang="en-US" sz="2000" dirty="0">
                          <a:effectLst/>
                        </a:rPr>
                        <a:t>Basis of estimates</a:t>
                      </a:r>
                    </a:p>
                    <a:p>
                      <a:pPr marL="0" marR="0">
                        <a:spcBef>
                          <a:spcPts val="0"/>
                        </a:spcBef>
                        <a:spcAft>
                          <a:spcPts val="0"/>
                        </a:spcAft>
                      </a:pPr>
                      <a:r>
                        <a:rPr lang="en-US" sz="2000" dirty="0">
                          <a:effectLst/>
                        </a:rPr>
                        <a:t>Project funding requirements</a:t>
                      </a:r>
                      <a:endParaRPr lang="en-US" sz="2000" dirty="0">
                        <a:effectLst/>
                        <a:latin typeface="Times New Roman"/>
                        <a:ea typeface="Times New Roman"/>
                        <a:cs typeface="Times New Roman"/>
                      </a:endParaRPr>
                    </a:p>
                  </a:txBody>
                  <a:tcPr marL="33945" marR="33945" marT="0" marB="0"/>
                </a:tc>
              </a:tr>
              <a:tr h="271558">
                <a:tc>
                  <a:txBody>
                    <a:bodyPr/>
                    <a:lstStyle/>
                    <a:p>
                      <a:pPr marL="0" marR="0">
                        <a:spcBef>
                          <a:spcPts val="0"/>
                        </a:spcBef>
                        <a:spcAft>
                          <a:spcPts val="0"/>
                        </a:spcAft>
                        <a:tabLst>
                          <a:tab pos="228600" algn="l"/>
                        </a:tabLst>
                      </a:pPr>
                      <a:r>
                        <a:rPr lang="en-US" sz="2000" dirty="0">
                          <a:effectLst/>
                        </a:rPr>
                        <a:t>Quality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Quality management plan</a:t>
                      </a:r>
                    </a:p>
                    <a:p>
                      <a:pPr marL="0" marR="0">
                        <a:spcBef>
                          <a:spcPts val="0"/>
                        </a:spcBef>
                        <a:spcAft>
                          <a:spcPts val="0"/>
                        </a:spcAft>
                      </a:pPr>
                      <a:r>
                        <a:rPr lang="en-US" sz="2000" dirty="0">
                          <a:effectLst/>
                        </a:rPr>
                        <a:t>Process improvement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Quality control measurements</a:t>
                      </a:r>
                    </a:p>
                    <a:p>
                      <a:pPr marL="0" marR="0">
                        <a:spcBef>
                          <a:spcPts val="0"/>
                        </a:spcBef>
                        <a:spcAft>
                          <a:spcPts val="0"/>
                        </a:spcAft>
                      </a:pPr>
                      <a:r>
                        <a:rPr lang="en-US" sz="2000" dirty="0">
                          <a:effectLst/>
                        </a:rPr>
                        <a:t>Quality control checklists</a:t>
                      </a:r>
                    </a:p>
                    <a:p>
                      <a:pPr marL="0" marR="0">
                        <a:spcBef>
                          <a:spcPts val="0"/>
                        </a:spcBef>
                        <a:spcAft>
                          <a:spcPts val="0"/>
                        </a:spcAft>
                      </a:pPr>
                      <a:r>
                        <a:rPr lang="en-US" sz="2000" dirty="0">
                          <a:effectLst/>
                        </a:rPr>
                        <a:t>Quality metrics</a:t>
                      </a:r>
                      <a:endParaRPr lang="en-US" sz="2000" dirty="0">
                        <a:effectLst/>
                        <a:latin typeface="Times New Roman"/>
                        <a:ea typeface="Times New Roman"/>
                        <a:cs typeface="Times New Roman"/>
                      </a:endParaRPr>
                    </a:p>
                  </a:txBody>
                  <a:tcPr marL="33945" marR="33945" marT="0" marB="0"/>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TotalTime>
  <Words>2422</Words>
  <Application>Microsoft Office PowerPoint</Application>
  <PresentationFormat>On-screen Show (4:3)</PresentationFormat>
  <Paragraphs>566</Paragraphs>
  <Slides>33</Slides>
  <Notes>1</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Elite</cp:lastModifiedBy>
  <cp:revision>11</cp:revision>
  <dcterms:created xsi:type="dcterms:W3CDTF">2010-09-09T12:21:19Z</dcterms:created>
  <dcterms:modified xsi:type="dcterms:W3CDTF">2017-02-07T11:33:51Z</dcterms:modified>
</cp:coreProperties>
</file>