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72" r:id="rId3"/>
    <p:sldMasterId id="2147483660" r:id="rId4"/>
  </p:sldMasterIdLst>
  <p:notesMasterIdLst>
    <p:notesMasterId r:id="rId50"/>
  </p:notesMasterIdLst>
  <p:sldIdLst>
    <p:sldId id="256" r:id="rId5"/>
    <p:sldId id="314" r:id="rId6"/>
    <p:sldId id="358" r:id="rId7"/>
    <p:sldId id="315" r:id="rId8"/>
    <p:sldId id="316" r:id="rId9"/>
    <p:sldId id="329" r:id="rId10"/>
    <p:sldId id="330" r:id="rId11"/>
    <p:sldId id="331" r:id="rId12"/>
    <p:sldId id="332" r:id="rId13"/>
    <p:sldId id="317" r:id="rId14"/>
    <p:sldId id="319" r:id="rId15"/>
    <p:sldId id="349" r:id="rId16"/>
    <p:sldId id="333" r:id="rId17"/>
    <p:sldId id="320" r:id="rId18"/>
    <p:sldId id="321" r:id="rId19"/>
    <p:sldId id="350" r:id="rId20"/>
    <p:sldId id="322" r:id="rId21"/>
    <p:sldId id="323" r:id="rId22"/>
    <p:sldId id="351" r:id="rId23"/>
    <p:sldId id="334" r:id="rId24"/>
    <p:sldId id="352" r:id="rId25"/>
    <p:sldId id="325" r:id="rId26"/>
    <p:sldId id="335" r:id="rId27"/>
    <p:sldId id="336" r:id="rId28"/>
    <p:sldId id="337" r:id="rId29"/>
    <p:sldId id="338" r:id="rId30"/>
    <p:sldId id="339" r:id="rId31"/>
    <p:sldId id="353" r:id="rId32"/>
    <p:sldId id="340" r:id="rId33"/>
    <p:sldId id="341" r:id="rId34"/>
    <p:sldId id="342" r:id="rId35"/>
    <p:sldId id="326" r:id="rId36"/>
    <p:sldId id="327" r:id="rId37"/>
    <p:sldId id="354" r:id="rId38"/>
    <p:sldId id="355" r:id="rId39"/>
    <p:sldId id="343" r:id="rId40"/>
    <p:sldId id="328" r:id="rId41"/>
    <p:sldId id="344" r:id="rId42"/>
    <p:sldId id="345" r:id="rId43"/>
    <p:sldId id="346" r:id="rId44"/>
    <p:sldId id="347" r:id="rId45"/>
    <p:sldId id="356" r:id="rId46"/>
    <p:sldId id="357" r:id="rId47"/>
    <p:sldId id="348" r:id="rId48"/>
    <p:sldId id="310" r:id="rId49"/>
  </p:sldIdLst>
  <p:sldSz cx="9144000" cy="6858000" type="screen4x3"/>
  <p:notesSz cx="6858000" cy="9144000"/>
  <p:custDataLst>
    <p:tags r:id="rId51"/>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2" autoAdjust="0"/>
    <p:restoredTop sz="94701" autoAdjust="0"/>
  </p:normalViewPr>
  <p:slideViewPr>
    <p:cSldViewPr snapToGrid="0">
      <p:cViewPr varScale="1">
        <p:scale>
          <a:sx n="70" d="100"/>
          <a:sy n="70" d="100"/>
        </p:scale>
        <p:origin x="-150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tags" Target="tags/tag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79F8B2F-7CED-4AE1-9E19-525628C9FCE3}" type="datetimeFigureOut">
              <a:rPr lang="en-US"/>
              <a:pPr>
                <a:defRPr/>
              </a:pPr>
              <a:t>3/15/2017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B5BA725-0E66-45BA-B6FD-B053CB513F7E}" type="slidenum">
              <a:rPr lang="en-US"/>
              <a:pPr>
                <a:defRPr/>
              </a:pPr>
              <a:t>‹#›</a:t>
            </a:fld>
            <a:endParaRPr lang="en-US"/>
          </a:p>
        </p:txBody>
      </p:sp>
    </p:spTree>
    <p:extLst>
      <p:ext uri="{BB962C8B-B14F-4D97-AF65-F5344CB8AC3E}">
        <p14:creationId xmlns:p14="http://schemas.microsoft.com/office/powerpoint/2010/main" val="20997788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57BDC8-68DD-4185-BEC6-8C156D1A64DA}" type="slidenum">
              <a:rPr lang="en-US">
                <a:cs typeface="Arial" charset="0"/>
              </a:rPr>
              <a:pPr fontAlgn="base">
                <a:spcBef>
                  <a:spcPct val="0"/>
                </a:spcBef>
                <a:spcAft>
                  <a:spcPct val="0"/>
                </a:spcAft>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7"/>
          <p:cNvSpPr txBox="1"/>
          <p:nvPr userDrawn="1"/>
        </p:nvSpPr>
        <p:spPr>
          <a:xfrm>
            <a:off x="1295400" y="304800"/>
            <a:ext cx="4018408"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Risk Management</a:t>
            </a:r>
          </a:p>
        </p:txBody>
      </p:sp>
      <p:sp>
        <p:nvSpPr>
          <p:cNvPr id="3" name="Content Placeholder 2"/>
          <p:cNvSpPr>
            <a:spLocks noGrp="1"/>
          </p:cNvSpPr>
          <p:nvPr>
            <p:ph idx="1"/>
          </p:nvPr>
        </p:nvSpPr>
        <p:spPr>
          <a:xfrm>
            <a:off x="1297576" y="1600200"/>
            <a:ext cx="7389223" cy="4525963"/>
          </a:xfrm>
        </p:spPr>
        <p:txBody>
          <a:bodyPr/>
          <a:lstStyle>
            <a:lvl1pPr>
              <a:buFont typeface="Wingdings" pitchFamily="2" charset="2"/>
              <a:buChar char="§"/>
              <a:defRPr sz="2000"/>
            </a:lvl1pPr>
            <a:lvl2pPr>
              <a:buFont typeface="Arial" pitchFamily="34" charset="0"/>
              <a:buChar char="•"/>
              <a:defRPr sz="1800"/>
            </a:lvl2pPr>
            <a:lvl3pPr>
              <a:buFont typeface="Wingdings" pitchFamily="2" charset="2"/>
              <a:buChar char="Ø"/>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3"/>
          </p:nvPr>
        </p:nvSpPr>
        <p:spPr>
          <a:xfrm>
            <a:off x="1315489" y="1071563"/>
            <a:ext cx="3927066" cy="339725"/>
          </a:xfrm>
        </p:spPr>
        <p:txBody>
          <a:bodyPr>
            <a:noAutofit/>
          </a:bodyPr>
          <a:lstStyle>
            <a:lvl1pPr>
              <a:buNone/>
              <a:defRPr sz="2400" b="1"/>
            </a:lvl1pPr>
            <a:lvl2pPr>
              <a:defRPr sz="2000" b="1"/>
            </a:lvl2pPr>
            <a:lvl3pPr>
              <a:defRPr sz="1800" b="1"/>
            </a:lvl3pPr>
            <a:lvl4pPr>
              <a:defRPr sz="1600" b="1"/>
            </a:lvl4pPr>
            <a:lvl5pPr>
              <a:defRPr sz="1600" b="1"/>
            </a:lvl5pPr>
          </a:lstStyle>
          <a:p>
            <a:pPr lvl="0"/>
            <a:r>
              <a:rPr lang="en-US" dirty="0" smtClean="0"/>
              <a:t>Click to edit Master text</a:t>
            </a:r>
            <a:endParaRPr lang="en-US" dirty="0"/>
          </a:p>
        </p:txBody>
      </p:sp>
      <p:sp>
        <p:nvSpPr>
          <p:cNvPr id="5" name="Date Placeholder 3"/>
          <p:cNvSpPr>
            <a:spLocks noGrp="1"/>
          </p:cNvSpPr>
          <p:nvPr>
            <p:ph type="dt" sz="half" idx="14"/>
          </p:nvPr>
        </p:nvSpPr>
        <p:spPr/>
        <p:txBody>
          <a:bodyPr/>
          <a:lstStyle>
            <a:lvl1pPr>
              <a:defRPr/>
            </a:lvl1pPr>
          </a:lstStyle>
          <a:p>
            <a:fld id="{B5C0CF8A-9F7B-4DB8-920B-E4F4B7F9948E}" type="datetime1">
              <a:rPr lang="en-US"/>
              <a:pPr/>
              <a:t>3/15/2017</a:t>
            </a:fld>
            <a:endParaRPr lang="en-US"/>
          </a:p>
        </p:txBody>
      </p:sp>
      <p:sp>
        <p:nvSpPr>
          <p:cNvPr id="6" name="Footer Placeholder 4"/>
          <p:cNvSpPr>
            <a:spLocks noGrp="1"/>
          </p:cNvSpPr>
          <p:nvPr>
            <p:ph type="ftr" sz="quarter" idx="15"/>
          </p:nvPr>
        </p:nvSpPr>
        <p:spPr/>
        <p:txBody>
          <a:bodyPr/>
          <a:lstStyle>
            <a:lvl1pPr>
              <a:defRPr sz="1000" b="1"/>
            </a:lvl1pPr>
          </a:lstStyle>
          <a:p>
            <a:r>
              <a:rPr lang="en-US"/>
              <a:t>Copyright © 2013 Pearson Education, Inc. Publishing as Prentice Hall</a:t>
            </a:r>
          </a:p>
        </p:txBody>
      </p:sp>
      <p:sp>
        <p:nvSpPr>
          <p:cNvPr id="7" name="Slide Number Placeholder 5"/>
          <p:cNvSpPr>
            <a:spLocks noGrp="1"/>
          </p:cNvSpPr>
          <p:nvPr>
            <p:ph type="sldNum" sz="quarter" idx="16"/>
          </p:nvPr>
        </p:nvSpPr>
        <p:spPr/>
        <p:txBody>
          <a:bodyPr/>
          <a:lstStyle>
            <a:lvl1pPr algn="r">
              <a:defRPr sz="1200" dirty="0" smtClean="0">
                <a:solidFill>
                  <a:schemeClr val="tx1">
                    <a:tint val="75000"/>
                  </a:schemeClr>
                </a:solidFill>
              </a:defRPr>
            </a:lvl1pPr>
          </a:lstStyle>
          <a:p>
            <a:pPr>
              <a:defRPr/>
            </a:pPr>
            <a:r>
              <a:rPr lang="en-US"/>
              <a:t>6-</a:t>
            </a:r>
            <a:fld id="{AC2D5166-8D48-4C90-84CB-A42E5C86B6C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1D2EF67-2262-46EF-B433-3D692671F665}"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82CF5C5-D417-4FC9-BE5F-92482D0BA61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7D4A398-1861-4EDB-9D1E-D221077E6820}"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051E678-549A-4D77-B8CF-77772A87A2BB}"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374CDD1-89C5-4349-ADE1-4A8C1AD95C34}"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611D40E-7C68-4059-B46A-0544BC4D3707}"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28D3E76-9156-4608-ABF2-2EA5A1C9743E}"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9FBC343-C288-4025-B447-89137D6ACB9B}"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8226D0FD-EEEB-42FB-8530-D8E65D535BBE}"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99AE948-60FE-4714-97E6-B2528BFD655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9386673E-6715-4AFB-A66E-4394EBC30E0E}" type="datetime1">
              <a:rPr lang="en-US"/>
              <a:pPr/>
              <a:t>3/15/2017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66CC0A53-56EB-4533-917F-C266F3845A52}"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73FFF61E-323E-4240-89F8-A6B9B5FCC712}" type="datetime1">
              <a:rPr lang="en-US"/>
              <a:pPr/>
              <a:t>3/15/2017</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A3045C7E-247B-43A7-A576-E72C44AD66E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15B5EBF-987F-4174-92B7-31540A249EE1}" type="datetime1">
              <a:rPr lang="en-US"/>
              <a:pPr/>
              <a:t>3/15/2017</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F0CCD05B-6228-41C3-A67A-6C4728BC380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A12E6A7-3BCE-4AB4-B42C-A99FF2F1C200}" type="datetime1">
              <a:rPr lang="en-US"/>
              <a:pPr/>
              <a:t>3/15/2017</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07C4974F-33C4-407F-88D9-B53C6D66D75B}"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FA9FDF30-8449-4E29-B3C8-A5F599A3A122}" type="datetime1">
              <a:rPr lang="en-US"/>
              <a:pPr/>
              <a:t>3/15/2017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6AEFEBD-9282-4C5F-B697-56A765EE1F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E44483F-F597-4B73-88D3-7302D7B7EB27}"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4-</a:t>
            </a:r>
            <a:fld id="{647B2390-DFD9-427D-B2D1-B03488C282C4}"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92FE257-AA85-4CEF-88D4-5356A1AB175D}" type="datetime1">
              <a:rPr lang="en-US"/>
              <a:pPr/>
              <a:t>3/15/2017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5E33F2C0-A710-4E93-9A3F-E25530D87262}"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0EC2A2-0247-4AA3-A665-F9FF333F0FB9}"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3C2C733-0053-4028-AD14-9CAA8C07BE52}"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9169BAF-5786-4818-BCBF-9736C62AFD3E}"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3A3BB94-544B-462B-A8A0-1F9505510ECB}"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55EBD702-048E-41A9-A67A-A8C5CB01E49F}"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55F9344-BE35-4CF6-A0B1-F5E55424D0F1}"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80F66C6-3FA7-4000-9178-AE2CE72E0605}"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B4437B1-4CF1-41AF-BBA3-EDF563129C39}"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F986587-1E19-45E0-A54D-C4CD766EB634}"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0240D86-7814-4EE2-8012-C9A8A820C73A}"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B89B9016-AE0A-472A-97BB-3B52C28570AC}" type="datetime1">
              <a:rPr lang="en-US"/>
              <a:pPr/>
              <a:t>3/15/2017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2910534F-08F1-41DE-8853-0C5C5CE3047D}"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A5AA11D4-C332-4E4A-8A29-F87159597083}" type="datetime1">
              <a:rPr lang="en-US"/>
              <a:pPr/>
              <a:t>3/15/2017</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28B18492-5BD3-4826-9086-FA5E1E658809}"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7E5CC4A2-0B0F-4DDF-9661-4FAC0C3F813F}" type="datetime1">
              <a:rPr lang="en-US"/>
              <a:pPr/>
              <a:t>3/15/2017</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16E5E8A8-5A0F-4F7F-BCAD-6F3C89D7050E}"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7EE8200-FE69-4BFD-BAFA-1261C7307081}" type="datetime1">
              <a:rPr lang="en-US"/>
              <a:pPr/>
              <a:t>3/15/2017</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12A4E187-B097-460A-BA62-BBB5CEA8529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8DDA74ED-7761-4E4B-AC70-F16906655EDE}"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20C97DB-BAFE-46F8-9330-D9A1656D26D6}"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BF8D801-C6E1-4AA0-B6B1-42AD85154331}" type="datetime1">
              <a:rPr lang="en-US"/>
              <a:pPr/>
              <a:t>3/15/2017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653DEB18-3E16-4DF0-88F5-4BE770B024DD}"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F6577F0-3386-4C0F-9AB1-01E43B6AC636}" type="datetime1">
              <a:rPr lang="en-US"/>
              <a:pPr/>
              <a:t>3/15/2017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7EB59DCF-E1C7-4F26-A3DF-AD197602F361}"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F61BD92-966B-4D1B-9BF0-D61018AC32B2}"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BC16316-602D-4360-B371-6AEC6520DE90}"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89FD32D-9420-49AA-9CE2-D7ED8E0166DA}"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5A3B00F-C461-42D3-9CDC-92C5ACA2273D}"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9BC4C18-9AEF-4E59-A6CF-EFD576DFEEFE}"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4F42389-A888-4788-8EA8-54B3BC424FC0}"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C344503-B4C5-4FA2-B023-460F58CDD7C2}"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A8A04AEB-06FD-40A8-BBB7-32D9B4FB218E}"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7D63276D-B269-4A84-9FB5-4865AB1C2B23}"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5A8BBBD-7D9D-4825-9B5C-A1BEE20E267D}"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C682D4C0-E712-4A71-BA1F-4EC72144C4AD}" type="datetime1">
              <a:rPr lang="en-US"/>
              <a:pPr/>
              <a:t>3/15/2017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F1202AE1-5BD4-45A5-A3A9-057C7AAC5708}"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81BF13C2-7EEF-4D08-83BC-A70206812746}" type="datetime1">
              <a:rPr lang="en-US"/>
              <a:pPr/>
              <a:t>3/15/2017</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29DCEC48-501F-4D42-B485-10A668C0C1FB}"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3CC663D-D8B8-4BCF-97F1-35A4CC729D27}" type="datetime1">
              <a:rPr lang="en-US"/>
              <a:pPr/>
              <a:t>3/15/2017</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BA8F4785-11EF-45E7-8111-7D2E1454103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56F2A704-5F29-48AF-BFB4-39DC190581E4}" type="datetime1">
              <a:rPr lang="en-US"/>
              <a:pPr/>
              <a:t>3/15/2017</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D00D456A-1965-44E1-86B7-D01FCB9A0B2A}"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C1D243-94FD-46F4-843D-B5675B387C99}" type="datetime1">
              <a:rPr lang="en-US"/>
              <a:pPr/>
              <a:t>3/15/2017</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078105FC-3ACD-464F-9A4D-D88570475CB7}"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C1EB32F-FC07-463A-A4C6-17EEB8992FBF}" type="datetime1">
              <a:rPr lang="en-US"/>
              <a:pPr/>
              <a:t>3/15/2017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68D3AEC1-A902-4FF6-8BD5-95465EB21B76}"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089ECAA0-061C-4CC1-AA8D-6D7701D67685}" type="datetime1">
              <a:rPr lang="en-US"/>
              <a:pPr/>
              <a:t>3/15/2017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EF671898-49C2-4106-BB8D-8DCB34B64ACE}"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CA0C6BD-BBDF-4A20-9944-58F0B79A8D93}"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17251DD-F292-4DC9-91BF-D3341CC1437C}"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A5D1697-7C02-450A-82C3-6AC0EC54710E}" type="datetime1">
              <a:rPr lang="en-US"/>
              <a:pPr/>
              <a:t>3/15/2017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DC40050A-B7BA-4E37-BD57-DEAC423F8BD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D745061-554F-4CF9-955A-0D295A479224}" type="datetime1">
              <a:rPr lang="en-US"/>
              <a:pPr/>
              <a:t>3/15/2017</a:t>
            </a:fld>
            <a:endParaRPr lang="en-US"/>
          </a:p>
        </p:txBody>
      </p:sp>
      <p:sp>
        <p:nvSpPr>
          <p:cNvPr id="8" name="Footer Placeholder 7"/>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8"/>
          <p:cNvSpPr>
            <a:spLocks noGrp="1"/>
          </p:cNvSpPr>
          <p:nvPr>
            <p:ph type="sldNum" sz="quarter" idx="12"/>
          </p:nvPr>
        </p:nvSpPr>
        <p:spPr/>
        <p:txBody>
          <a:bodyPr/>
          <a:lstStyle>
            <a:lvl1pPr>
              <a:defRPr/>
            </a:lvl1pPr>
          </a:lstStyle>
          <a:p>
            <a:pPr>
              <a:defRPr/>
            </a:pPr>
            <a:fld id="{EEF3C278-0E3D-4977-98EA-28C2E09D7FFB}"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446B668-60A5-4FB0-9991-27BCD40463CE}" type="datetime1">
              <a:rPr lang="en-US"/>
              <a:pPr/>
              <a:t>3/15/2017</a:t>
            </a:fld>
            <a:endParaRPr lang="en-US"/>
          </a:p>
        </p:txBody>
      </p:sp>
      <p:sp>
        <p:nvSpPr>
          <p:cNvPr id="4" name="Footer Placeholder 3"/>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4"/>
          <p:cNvSpPr>
            <a:spLocks noGrp="1"/>
          </p:cNvSpPr>
          <p:nvPr>
            <p:ph type="sldNum" sz="quarter" idx="12"/>
          </p:nvPr>
        </p:nvSpPr>
        <p:spPr/>
        <p:txBody>
          <a:bodyPr/>
          <a:lstStyle>
            <a:lvl1pPr>
              <a:defRPr/>
            </a:lvl1pPr>
          </a:lstStyle>
          <a:p>
            <a:pPr>
              <a:defRPr/>
            </a:pPr>
            <a:fld id="{CEEC6C5A-B3FA-4DDF-BEE6-14282FEB21F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23B7C8B-93C3-431A-A46A-799BC2BC19FD}" type="datetime1">
              <a:rPr lang="en-US"/>
              <a:pPr/>
              <a:t>3/15/2017</a:t>
            </a:fld>
            <a:endParaRPr lang="en-US"/>
          </a:p>
        </p:txBody>
      </p:sp>
      <p:sp>
        <p:nvSpPr>
          <p:cNvPr id="3" name="Footer Placeholder 2"/>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3"/>
          <p:cNvSpPr>
            <a:spLocks noGrp="1"/>
          </p:cNvSpPr>
          <p:nvPr>
            <p:ph type="sldNum" sz="quarter" idx="12"/>
          </p:nvPr>
        </p:nvSpPr>
        <p:spPr/>
        <p:txBody>
          <a:bodyPr/>
          <a:lstStyle>
            <a:lvl1pPr>
              <a:defRPr/>
            </a:lvl1pPr>
          </a:lstStyle>
          <a:p>
            <a:pPr>
              <a:defRPr/>
            </a:pPr>
            <a:fld id="{DE70B200-B608-40D5-BDAB-4CB5B4E32B3A}"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7064CA2-D874-4CD9-A3ED-0966EF79666D}" type="datetime1">
              <a:rPr lang="en-US"/>
              <a:pPr/>
              <a:t>3/15/2017</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2F3F9E12-89FB-4F6F-BBA4-68C39F45A3E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3063448-2D57-4D99-A648-6E109B8CB75A}" type="datetime1">
              <a:rPr lang="en-US"/>
              <a:pPr/>
              <a:t>3/15/2017</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0E0FF46A-10BC-4774-A919-0507A24FD3BF}"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6">
                <a:lumMod val="40000"/>
                <a:lumOff val="60000"/>
              </a:schemeClr>
            </a:gs>
            <a:gs pos="9000">
              <a:schemeClr val="accent1">
                <a:lumMod val="20000"/>
                <a:lumOff val="80000"/>
              </a:schemeClr>
            </a:gs>
            <a:gs pos="32001">
              <a:schemeClr val="tx2">
                <a:lumMod val="20000"/>
                <a:lumOff val="80000"/>
              </a:schemeClr>
            </a:gs>
            <a:gs pos="47000">
              <a:schemeClr val="accent2">
                <a:lumMod val="20000"/>
                <a:lumOff val="80000"/>
              </a:schemeClr>
            </a:gs>
            <a:gs pos="85001">
              <a:schemeClr val="accent4">
                <a:lumMod val="20000"/>
                <a:lumOff val="80000"/>
              </a:schemeClr>
            </a:gs>
            <a:gs pos="77000">
              <a:schemeClr val="accent3">
                <a:lumMod val="20000"/>
                <a:lumOff val="80000"/>
              </a:schemeClr>
            </a:gs>
          </a:gsLst>
          <a:lin ang="135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6757131E-553A-49E4-8C32-065AFE6F05B9}" type="datetime1">
              <a:rPr lang="en-US"/>
              <a:pPr/>
              <a:t>3/15/2017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dirty="0" smtClean="0">
                <a:solidFill>
                  <a:schemeClr val="tx1">
                    <a:tint val="75000"/>
                  </a:schemeClr>
                </a:solidFill>
                <a:latin typeface="+mn-lt"/>
                <a:cs typeface="+mn-cs"/>
              </a:defRPr>
            </a:lvl1pPr>
          </a:lstStyle>
          <a:p>
            <a:pPr>
              <a:defRPr/>
            </a:pPr>
            <a:r>
              <a:rPr lang="en-US"/>
              <a:t>1-</a:t>
            </a:r>
            <a:fld id="{66962AE4-131F-4829-B15B-F2C00678BF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D6F20A00-ED2A-412A-AAA8-FB8C05133579}" type="datetime1">
              <a:rPr lang="en-US"/>
              <a:pPr/>
              <a:t>3/15/2017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18495F1C-BD3F-47A2-8C4B-BA31F3042D8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80B3AA6C-B401-4C51-84E0-DA624A6DFA5B}" type="datetime1">
              <a:rPr lang="en-US"/>
              <a:pPr/>
              <a:t>3/15/2017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48BDDC8A-B43A-4760-AE7C-601C5EE9F69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8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AAEA5BC-8382-4A96-9A8C-7C2997EF616F}" type="datetime1">
              <a:rPr lang="en-US"/>
              <a:pPr/>
              <a:t>3/15/2017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DF2D91C9-C079-49C1-B67E-67BE421A79F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Copyright © 2013 Pearson Education, Inc. Publishing as Prentice Hall</a:t>
            </a:r>
          </a:p>
        </p:txBody>
      </p:sp>
      <p:sp>
        <p:nvSpPr>
          <p:cNvPr id="8" name="TextBox 7"/>
          <p:cNvSpPr txBox="1"/>
          <p:nvPr/>
        </p:nvSpPr>
        <p:spPr>
          <a:xfrm>
            <a:off x="2384914" y="1219200"/>
            <a:ext cx="6559616" cy="4647426"/>
          </a:xfrm>
          <a:prstGeom prst="rect">
            <a:avLst/>
          </a:prstGeom>
          <a:noFill/>
          <a:effectLst>
            <a:outerShdw blurRad="50800" dist="38100" dir="13500000" algn="br" rotWithShape="0">
              <a:prstClr val="black">
                <a:alpha val="40000"/>
              </a:prstClr>
            </a:outerShdw>
          </a:effectLst>
        </p:spPr>
        <p:txBody>
          <a:bodyPr wrap="none">
            <a:spAutoFit/>
          </a:bodyPr>
          <a:lstStyle/>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Project Management:</a:t>
            </a:r>
          </a:p>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Process, Technology, and Practice</a:t>
            </a: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dirty="0">
                <a:latin typeface="+mn-lt"/>
                <a:cs typeface="+mn-cs"/>
              </a:rPr>
              <a:t>Ganesh Vaidyanathan</a:t>
            </a:r>
          </a:p>
          <a:p>
            <a:pPr algn="r" fontAlgn="auto">
              <a:spcBef>
                <a:spcPts val="0"/>
              </a:spcBef>
              <a:spcAft>
                <a:spcPts val="0"/>
              </a:spcAft>
              <a:defRPr/>
            </a:pPr>
            <a:endParaRPr lang="en-US" sz="2800"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b="1" dirty="0">
                <a:latin typeface="+mn-lt"/>
                <a:cs typeface="+mn-cs"/>
              </a:rPr>
              <a:t>Chapter 6</a:t>
            </a:r>
          </a:p>
          <a:p>
            <a:pPr algn="r" fontAlgn="auto">
              <a:spcBef>
                <a:spcPts val="0"/>
              </a:spcBef>
              <a:spcAft>
                <a:spcPts val="0"/>
              </a:spcAft>
              <a:defRPr/>
            </a:pPr>
            <a:r>
              <a:rPr lang="en-US" sz="2800" dirty="0">
                <a:latin typeface="+mn-lt"/>
                <a:cs typeface="+mn-cs"/>
              </a:rPr>
              <a:t>Risk Management</a:t>
            </a:r>
          </a:p>
        </p:txBody>
      </p:sp>
      <p:sp>
        <p:nvSpPr>
          <p:cNvPr id="5" name="Slide Number Placeholder 4"/>
          <p:cNvSpPr>
            <a:spLocks noGrp="1"/>
          </p:cNvSpPr>
          <p:nvPr>
            <p:ph type="sldNum" sz="quarter" idx="12"/>
          </p:nvPr>
        </p:nvSpPr>
        <p:spPr/>
        <p:txBody>
          <a:bodyPr/>
          <a:lstStyle/>
          <a:p>
            <a:pPr>
              <a:defRPr/>
            </a:pPr>
            <a:r>
              <a:rPr lang="en-US"/>
              <a:t>6-</a:t>
            </a:r>
            <a:fld id="{F7F0C5E7-CE6F-4948-85EE-257FD221C38D}"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1441" name="Text Placeholder 2"/>
          <p:cNvSpPr>
            <a:spLocks noGrp="1"/>
          </p:cNvSpPr>
          <p:nvPr>
            <p:ph type="body" sz="quarter" idx="13"/>
          </p:nvPr>
        </p:nvSpPr>
        <p:spPr>
          <a:xfrm>
            <a:off x="1316038" y="1071563"/>
            <a:ext cx="6791325" cy="468312"/>
          </a:xfrm>
        </p:spPr>
        <p:txBody>
          <a:bodyPr/>
          <a:lstStyle/>
          <a:p>
            <a:r>
              <a:rPr lang="en-US" smtClean="0"/>
              <a:t>Risk Breakdown Structure</a:t>
            </a:r>
          </a:p>
        </p:txBody>
      </p:sp>
      <p:sp>
        <p:nvSpPr>
          <p:cNvPr id="4" name="Slide Number Placeholder 3"/>
          <p:cNvSpPr>
            <a:spLocks noGrp="1"/>
          </p:cNvSpPr>
          <p:nvPr>
            <p:ph type="sldNum" sz="quarter" idx="16"/>
          </p:nvPr>
        </p:nvSpPr>
        <p:spPr/>
        <p:txBody>
          <a:bodyPr/>
          <a:lstStyle/>
          <a:p>
            <a:pPr>
              <a:defRPr/>
            </a:pPr>
            <a:r>
              <a:rPr lang="en-US"/>
              <a:t>6-</a:t>
            </a:r>
            <a:fld id="{A93658AF-4C1B-4F46-88FE-32B4781E805F}" type="slidenum">
              <a:rPr lang="en-US"/>
              <a:pPr>
                <a:defRPr/>
              </a:pPr>
              <a:t>10</a:t>
            </a:fld>
            <a:endParaRPr lang="en-US"/>
          </a:p>
        </p:txBody>
      </p:sp>
      <p:graphicFrame>
        <p:nvGraphicFramePr>
          <p:cNvPr id="8" name="Table 7"/>
          <p:cNvGraphicFramePr>
            <a:graphicFrameLocks noGrp="1"/>
          </p:cNvGraphicFramePr>
          <p:nvPr/>
        </p:nvGraphicFramePr>
        <p:xfrm>
          <a:off x="793750" y="1577975"/>
          <a:ext cx="7839855" cy="4572000"/>
        </p:xfrm>
        <a:graphic>
          <a:graphicData uri="http://schemas.openxmlformats.org/drawingml/2006/table">
            <a:tbl>
              <a:tblPr firstRow="1" firstCol="1" bandRow="1" bandCol="1">
                <a:tableStyleId>{5C22544A-7EE6-4342-B048-85BDC9FD1C3A}</a:tableStyleId>
              </a:tblPr>
              <a:tblGrid>
                <a:gridCol w="1528997"/>
                <a:gridCol w="1858781"/>
                <a:gridCol w="1603947"/>
                <a:gridCol w="2848130"/>
              </a:tblGrid>
              <a:tr h="75433">
                <a:tc>
                  <a:txBody>
                    <a:bodyPr/>
                    <a:lstStyle/>
                    <a:p>
                      <a:pPr marL="0" marR="0">
                        <a:spcBef>
                          <a:spcPts val="0"/>
                        </a:spcBef>
                        <a:spcAft>
                          <a:spcPts val="0"/>
                        </a:spcAft>
                      </a:pPr>
                      <a:r>
                        <a:rPr lang="en-US" sz="2000" dirty="0" smtClean="0">
                          <a:effectLst/>
                        </a:rPr>
                        <a:t>Level</a:t>
                      </a:r>
                      <a:r>
                        <a:rPr lang="en-US" sz="2000" baseline="0" dirty="0" smtClean="0">
                          <a:effectLst/>
                        </a:rPr>
                        <a:t> </a:t>
                      </a:r>
                      <a:r>
                        <a:rPr lang="en-US" sz="2000" dirty="0" smtClean="0">
                          <a:effectLst/>
                        </a:rPr>
                        <a:t>0</a:t>
                      </a:r>
                      <a:endParaRPr lang="en-US" sz="2000" dirty="0">
                        <a:effectLst/>
                        <a:latin typeface="Times New Roman"/>
                        <a:ea typeface="Times New Roman"/>
                        <a:cs typeface="Times New Roman"/>
                      </a:endParaRPr>
                    </a:p>
                  </a:txBody>
                  <a:tcPr marL="28287" marR="28287" marT="0" marB="0"/>
                </a:tc>
                <a:tc>
                  <a:txBody>
                    <a:bodyPr/>
                    <a:lstStyle/>
                    <a:p>
                      <a:pPr marL="0" marR="0">
                        <a:spcBef>
                          <a:spcPts val="0"/>
                        </a:spcBef>
                        <a:spcAft>
                          <a:spcPts val="0"/>
                        </a:spcAft>
                      </a:pPr>
                      <a:r>
                        <a:rPr lang="en-US" sz="2000">
                          <a:effectLst/>
                        </a:rPr>
                        <a:t>Level 1</a:t>
                      </a:r>
                      <a:endParaRPr lang="en-US" sz="2000">
                        <a:effectLst/>
                        <a:latin typeface="Times New Roman"/>
                        <a:ea typeface="Times New Roman"/>
                        <a:cs typeface="Times New Roman"/>
                      </a:endParaRPr>
                    </a:p>
                  </a:txBody>
                  <a:tcPr marL="28287" marR="28287" marT="0" marB="0"/>
                </a:tc>
                <a:tc>
                  <a:txBody>
                    <a:bodyPr/>
                    <a:lstStyle/>
                    <a:p>
                      <a:pPr marL="0" marR="0">
                        <a:spcBef>
                          <a:spcPts val="0"/>
                        </a:spcBef>
                        <a:spcAft>
                          <a:spcPts val="0"/>
                        </a:spcAft>
                      </a:pPr>
                      <a:r>
                        <a:rPr lang="en-US" sz="2000">
                          <a:effectLst/>
                        </a:rPr>
                        <a:t>Level 2</a:t>
                      </a:r>
                      <a:endParaRPr lang="en-US" sz="2000">
                        <a:effectLst/>
                        <a:latin typeface="Times New Roman"/>
                        <a:ea typeface="Times New Roman"/>
                        <a:cs typeface="Times New Roman"/>
                      </a:endParaRPr>
                    </a:p>
                  </a:txBody>
                  <a:tcPr marL="28287" marR="28287" marT="0" marB="0"/>
                </a:tc>
                <a:tc>
                  <a:txBody>
                    <a:bodyPr/>
                    <a:lstStyle/>
                    <a:p>
                      <a:pPr marL="0" marR="0">
                        <a:spcBef>
                          <a:spcPts val="0"/>
                        </a:spcBef>
                        <a:spcAft>
                          <a:spcPts val="0"/>
                        </a:spcAft>
                      </a:pPr>
                      <a:r>
                        <a:rPr lang="en-US" sz="2000">
                          <a:effectLst/>
                        </a:rPr>
                        <a:t>Level 3 &lt;/TBL_COLHD&gt;</a:t>
                      </a:r>
                      <a:endParaRPr lang="en-US" sz="2000">
                        <a:effectLst/>
                        <a:latin typeface="Times New Roman"/>
                        <a:ea typeface="Times New Roman"/>
                        <a:cs typeface="Times New Roman"/>
                      </a:endParaRPr>
                    </a:p>
                  </a:txBody>
                  <a:tcPr marL="28287" marR="28287" marT="0" marB="0"/>
                </a:tc>
              </a:tr>
              <a:tr h="75433">
                <a:tc rowSpan="11">
                  <a:txBody>
                    <a:bodyPr/>
                    <a:lstStyle/>
                    <a:p>
                      <a:pPr marL="0" marR="0">
                        <a:spcBef>
                          <a:spcPts val="0"/>
                        </a:spcBef>
                        <a:spcAft>
                          <a:spcPts val="0"/>
                        </a:spcAft>
                      </a:pPr>
                      <a:r>
                        <a:rPr lang="en-US" sz="2000" dirty="0">
                          <a:effectLst/>
                        </a:rPr>
                        <a:t>Project Risk</a:t>
                      </a:r>
                      <a:endParaRPr lang="en-US" sz="2000" dirty="0">
                        <a:effectLst/>
                        <a:latin typeface="Times New Roman"/>
                        <a:ea typeface="Times New Roman"/>
                        <a:cs typeface="Times New Roman"/>
                      </a:endParaRPr>
                    </a:p>
                  </a:txBody>
                  <a:tcPr marL="28287" marR="28287" marT="0" marB="0"/>
                </a:tc>
                <a:tc rowSpan="5">
                  <a:txBody>
                    <a:bodyPr/>
                    <a:lstStyle/>
                    <a:p>
                      <a:pPr marL="0" marR="0">
                        <a:spcBef>
                          <a:spcPts val="0"/>
                        </a:spcBef>
                        <a:spcAft>
                          <a:spcPts val="0"/>
                        </a:spcAft>
                      </a:pPr>
                      <a:r>
                        <a:rPr lang="en-US" sz="2000">
                          <a:effectLst/>
                        </a:rPr>
                        <a:t>Management</a:t>
                      </a:r>
                      <a:endParaRPr lang="en-US" sz="2000">
                        <a:effectLst/>
                        <a:latin typeface="Times New Roman"/>
                        <a:ea typeface="Times New Roman"/>
                        <a:cs typeface="Times New Roman"/>
                      </a:endParaRPr>
                    </a:p>
                  </a:txBody>
                  <a:tcPr marL="28287" marR="28287" marT="0" marB="0"/>
                </a:tc>
                <a:tc rowSpan="2">
                  <a:txBody>
                    <a:bodyPr/>
                    <a:lstStyle/>
                    <a:p>
                      <a:pPr marL="0" marR="0">
                        <a:spcBef>
                          <a:spcPts val="0"/>
                        </a:spcBef>
                        <a:spcAft>
                          <a:spcPts val="0"/>
                        </a:spcAft>
                      </a:pPr>
                      <a:r>
                        <a:rPr lang="en-US" sz="2000">
                          <a:effectLst/>
                        </a:rPr>
                        <a:t>Corporate</a:t>
                      </a:r>
                      <a:endParaRPr lang="en-US" sz="2000">
                        <a:effectLst/>
                        <a:latin typeface="Times New Roman"/>
                        <a:ea typeface="Times New Roman"/>
                        <a:cs typeface="Times New Roman"/>
                      </a:endParaRPr>
                    </a:p>
                  </a:txBody>
                  <a:tcPr marL="28287" marR="28287" marT="0" marB="0"/>
                </a:tc>
                <a:tc>
                  <a:txBody>
                    <a:bodyPr/>
                    <a:lstStyle/>
                    <a:p>
                      <a:pPr marL="0" marR="0">
                        <a:spcBef>
                          <a:spcPts val="0"/>
                        </a:spcBef>
                        <a:spcAft>
                          <a:spcPts val="0"/>
                        </a:spcAft>
                      </a:pPr>
                      <a:r>
                        <a:rPr lang="en-US" sz="2000">
                          <a:effectLst/>
                        </a:rPr>
                        <a:t>Organizational stability</a:t>
                      </a:r>
                      <a:endParaRPr lang="en-US" sz="2000">
                        <a:effectLst/>
                        <a:latin typeface="Times New Roman"/>
                        <a:ea typeface="Times New Roman"/>
                        <a:cs typeface="Times New Roman"/>
                      </a:endParaRPr>
                    </a:p>
                  </a:txBody>
                  <a:tcPr marL="28287" marR="28287" marT="0" marB="0"/>
                </a:tc>
              </a:tr>
              <a:tr h="7543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a:effectLst/>
                        </a:rPr>
                        <a:t>Financial stability</a:t>
                      </a:r>
                      <a:endParaRPr lang="en-US" sz="2000">
                        <a:effectLst/>
                        <a:latin typeface="Times New Roman"/>
                        <a:ea typeface="Times New Roman"/>
                        <a:cs typeface="Times New Roman"/>
                      </a:endParaRPr>
                    </a:p>
                  </a:txBody>
                  <a:tcPr marL="28287" marR="28287" marT="0" marB="0"/>
                </a:tc>
              </a:tr>
              <a:tr h="75433">
                <a:tc vMerge="1">
                  <a:txBody>
                    <a:bodyPr/>
                    <a:lstStyle/>
                    <a:p>
                      <a:endParaRPr lang="en-US"/>
                    </a:p>
                  </a:txBody>
                  <a:tcPr/>
                </a:tc>
                <a:tc vMerge="1">
                  <a:txBody>
                    <a:bodyPr/>
                    <a:lstStyle/>
                    <a:p>
                      <a:endParaRPr lang="en-US"/>
                    </a:p>
                  </a:txBody>
                  <a:tcPr/>
                </a:tc>
                <a:tc rowSpan="3">
                  <a:txBody>
                    <a:bodyPr/>
                    <a:lstStyle/>
                    <a:p>
                      <a:pPr marL="0" marR="0">
                        <a:spcBef>
                          <a:spcPts val="0"/>
                        </a:spcBef>
                        <a:spcAft>
                          <a:spcPts val="0"/>
                        </a:spcAft>
                      </a:pPr>
                      <a:r>
                        <a:rPr lang="en-US" sz="2000">
                          <a:effectLst/>
                        </a:rPr>
                        <a:t>Stakeholders</a:t>
                      </a:r>
                      <a:endParaRPr lang="en-US" sz="2000">
                        <a:effectLst/>
                        <a:latin typeface="Times New Roman"/>
                        <a:ea typeface="Times New Roman"/>
                        <a:cs typeface="Times New Roman"/>
                      </a:endParaRPr>
                    </a:p>
                  </a:txBody>
                  <a:tcPr marL="28287" marR="28287" marT="0" marB="0"/>
                </a:tc>
                <a:tc>
                  <a:txBody>
                    <a:bodyPr/>
                    <a:lstStyle/>
                    <a:p>
                      <a:pPr marL="0" marR="0">
                        <a:spcBef>
                          <a:spcPts val="0"/>
                        </a:spcBef>
                        <a:spcAft>
                          <a:spcPts val="0"/>
                        </a:spcAft>
                      </a:pPr>
                      <a:r>
                        <a:rPr lang="en-US" sz="2000">
                          <a:effectLst/>
                        </a:rPr>
                        <a:t>History and culture</a:t>
                      </a:r>
                      <a:endParaRPr lang="en-US" sz="2000">
                        <a:effectLst/>
                        <a:latin typeface="Times New Roman"/>
                        <a:ea typeface="Times New Roman"/>
                        <a:cs typeface="Times New Roman"/>
                      </a:endParaRPr>
                    </a:p>
                  </a:txBody>
                  <a:tcPr marL="28287" marR="28287" marT="0" marB="0"/>
                </a:tc>
              </a:tr>
              <a:tr h="7543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a:effectLst/>
                        </a:rPr>
                        <a:t>Financial stability</a:t>
                      </a:r>
                      <a:endParaRPr lang="en-US" sz="2000">
                        <a:effectLst/>
                        <a:latin typeface="Times New Roman"/>
                        <a:ea typeface="Times New Roman"/>
                        <a:cs typeface="Times New Roman"/>
                      </a:endParaRPr>
                    </a:p>
                  </a:txBody>
                  <a:tcPr marL="28287" marR="28287" marT="0" marB="0"/>
                </a:tc>
              </a:tr>
              <a:tr h="150865">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dirty="0">
                          <a:effectLst/>
                        </a:rPr>
                        <a:t>Requirements definitions and scope</a:t>
                      </a:r>
                      <a:endParaRPr lang="en-US" sz="2000" dirty="0">
                        <a:effectLst/>
                        <a:latin typeface="Times New Roman"/>
                        <a:ea typeface="Times New Roman"/>
                        <a:cs typeface="Times New Roman"/>
                      </a:endParaRPr>
                    </a:p>
                  </a:txBody>
                  <a:tcPr marL="28287" marR="28287" marT="0" marB="0"/>
                </a:tc>
              </a:tr>
              <a:tr h="75433">
                <a:tc vMerge="1">
                  <a:txBody>
                    <a:bodyPr/>
                    <a:lstStyle/>
                    <a:p>
                      <a:endParaRPr lang="en-US"/>
                    </a:p>
                  </a:txBody>
                  <a:tcPr/>
                </a:tc>
                <a:tc rowSpan="6">
                  <a:txBody>
                    <a:bodyPr/>
                    <a:lstStyle/>
                    <a:p>
                      <a:pPr marL="0" marR="0">
                        <a:spcBef>
                          <a:spcPts val="0"/>
                        </a:spcBef>
                        <a:spcAft>
                          <a:spcPts val="0"/>
                        </a:spcAft>
                      </a:pPr>
                      <a:r>
                        <a:rPr lang="en-US" sz="2000" kern="1200" dirty="0">
                          <a:solidFill>
                            <a:schemeClr val="dk1"/>
                          </a:solidFill>
                          <a:effectLst/>
                          <a:latin typeface="+mn-lt"/>
                          <a:ea typeface="+mn-ea"/>
                          <a:cs typeface="+mn-cs"/>
                        </a:rPr>
                        <a:t>External</a:t>
                      </a:r>
                    </a:p>
                  </a:txBody>
                  <a:tcPr marL="28287" marR="28287" marT="0" marB="0"/>
                </a:tc>
                <a:tc rowSpan="3">
                  <a:txBody>
                    <a:bodyPr/>
                    <a:lstStyle/>
                    <a:p>
                      <a:pPr marL="0" marR="0" algn="l" defTabSz="914400" rtl="0" eaLnBrk="1" latinLnBrk="0" hangingPunct="1">
                        <a:spcBef>
                          <a:spcPts val="0"/>
                        </a:spcBef>
                        <a:spcAft>
                          <a:spcPts val="0"/>
                        </a:spcAft>
                      </a:pPr>
                      <a:r>
                        <a:rPr lang="en-US" sz="2000" kern="1200" dirty="0" smtClean="0">
                          <a:solidFill>
                            <a:schemeClr val="dk1"/>
                          </a:solidFill>
                          <a:effectLst/>
                          <a:latin typeface="+mn-lt"/>
                          <a:ea typeface="+mn-ea"/>
                          <a:cs typeface="+mn-cs"/>
                        </a:rPr>
                        <a:t>Cultural</a:t>
                      </a:r>
                      <a:endParaRPr lang="en-US" sz="2000" kern="1200" dirty="0">
                        <a:solidFill>
                          <a:schemeClr val="dk1"/>
                        </a:solidFill>
                        <a:effectLst/>
                        <a:latin typeface="+mn-lt"/>
                        <a:ea typeface="+mn-ea"/>
                        <a:cs typeface="+mn-cs"/>
                      </a:endParaRPr>
                    </a:p>
                  </a:txBody>
                  <a:tcPr marL="28287" marR="28287" marT="0" marB="0">
                    <a:solidFill>
                      <a:schemeClr val="accent1">
                        <a:lumMod val="20000"/>
                        <a:lumOff val="80000"/>
                      </a:schemeClr>
                    </a:solidFill>
                  </a:tcPr>
                </a:tc>
                <a:tc>
                  <a:txBody>
                    <a:bodyPr/>
                    <a:lstStyle/>
                    <a:p>
                      <a:pPr marL="0" marR="0">
                        <a:spcBef>
                          <a:spcPts val="0"/>
                        </a:spcBef>
                        <a:spcAft>
                          <a:spcPts val="0"/>
                        </a:spcAft>
                      </a:pPr>
                      <a:r>
                        <a:rPr lang="en-US" sz="2000">
                          <a:effectLst/>
                        </a:rPr>
                        <a:t>Cultural issues</a:t>
                      </a:r>
                      <a:endParaRPr lang="en-US" sz="2000">
                        <a:effectLst/>
                        <a:latin typeface="Times New Roman"/>
                        <a:ea typeface="Times New Roman"/>
                        <a:cs typeface="Times New Roman"/>
                      </a:endParaRPr>
                    </a:p>
                  </a:txBody>
                  <a:tcPr marL="28287" marR="28287" marT="0" marB="0">
                    <a:solidFill>
                      <a:schemeClr val="accent1">
                        <a:lumMod val="20000"/>
                        <a:lumOff val="80000"/>
                      </a:schemeClr>
                    </a:solidFill>
                  </a:tcPr>
                </a:tc>
              </a:tr>
              <a:tr h="7543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dirty="0">
                          <a:effectLst/>
                        </a:rPr>
                        <a:t>Political, legal, regulatory issues</a:t>
                      </a:r>
                      <a:endParaRPr lang="en-US" sz="2000" dirty="0">
                        <a:effectLst/>
                        <a:latin typeface="Times New Roman"/>
                        <a:ea typeface="Times New Roman"/>
                        <a:cs typeface="Times New Roman"/>
                      </a:endParaRPr>
                    </a:p>
                  </a:txBody>
                  <a:tcPr marL="28287" marR="28287" marT="0" marB="0">
                    <a:solidFill>
                      <a:schemeClr val="accent1">
                        <a:lumMod val="20000"/>
                        <a:lumOff val="80000"/>
                      </a:schemeClr>
                    </a:solidFill>
                  </a:tcPr>
                </a:tc>
              </a:tr>
              <a:tr h="7543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dirty="0">
                          <a:effectLst/>
                        </a:rPr>
                        <a:t>Interest groups, lobbyist issues</a:t>
                      </a:r>
                      <a:endParaRPr lang="en-US" sz="2000" dirty="0">
                        <a:effectLst/>
                        <a:latin typeface="Times New Roman"/>
                        <a:ea typeface="Times New Roman"/>
                        <a:cs typeface="Times New Roman"/>
                      </a:endParaRPr>
                    </a:p>
                  </a:txBody>
                  <a:tcPr marL="28287" marR="28287" marT="0" marB="0">
                    <a:solidFill>
                      <a:schemeClr val="accent1">
                        <a:lumMod val="20000"/>
                        <a:lumOff val="80000"/>
                      </a:schemeClr>
                    </a:solidFill>
                  </a:tcPr>
                </a:tc>
              </a:tr>
              <a:tr h="75433">
                <a:tc vMerge="1">
                  <a:txBody>
                    <a:bodyPr/>
                    <a:lstStyle/>
                    <a:p>
                      <a:endParaRPr lang="en-US"/>
                    </a:p>
                  </a:txBody>
                  <a:tcPr/>
                </a:tc>
                <a:tc vMerge="1">
                  <a:txBody>
                    <a:bodyPr/>
                    <a:lstStyle/>
                    <a:p>
                      <a:endParaRPr lang="en-US"/>
                    </a:p>
                  </a:txBody>
                  <a:tcPr/>
                </a:tc>
                <a:tc rowSpan="3">
                  <a:txBody>
                    <a:bodyPr/>
                    <a:lstStyle/>
                    <a:p>
                      <a:pPr marL="0" marR="0">
                        <a:spcBef>
                          <a:spcPts val="0"/>
                        </a:spcBef>
                        <a:spcAft>
                          <a:spcPts val="0"/>
                        </a:spcAft>
                      </a:pPr>
                      <a:r>
                        <a:rPr lang="en-US" sz="2000" dirty="0">
                          <a:effectLst/>
                        </a:rPr>
                        <a:t>Economic</a:t>
                      </a:r>
                      <a:endParaRPr lang="en-US" sz="2000" dirty="0">
                        <a:effectLst/>
                        <a:latin typeface="Times New Roman"/>
                        <a:ea typeface="Times New Roman"/>
                        <a:cs typeface="Times New Roman"/>
                      </a:endParaRPr>
                    </a:p>
                  </a:txBody>
                  <a:tcPr marL="28287" marR="28287" marT="0" marB="0"/>
                </a:tc>
                <a:tc>
                  <a:txBody>
                    <a:bodyPr/>
                    <a:lstStyle/>
                    <a:p>
                      <a:pPr marL="0" marR="0">
                        <a:spcBef>
                          <a:spcPts val="0"/>
                        </a:spcBef>
                        <a:spcAft>
                          <a:spcPts val="0"/>
                        </a:spcAft>
                      </a:pPr>
                      <a:r>
                        <a:rPr lang="en-US" sz="2000">
                          <a:effectLst/>
                        </a:rPr>
                        <a:t>Labor market</a:t>
                      </a:r>
                      <a:endParaRPr lang="en-US" sz="2000">
                        <a:effectLst/>
                        <a:latin typeface="Times New Roman"/>
                        <a:ea typeface="Times New Roman"/>
                        <a:cs typeface="Times New Roman"/>
                      </a:endParaRPr>
                    </a:p>
                  </a:txBody>
                  <a:tcPr marL="28287" marR="28287" marT="0" marB="0"/>
                </a:tc>
              </a:tr>
              <a:tr h="7543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a:effectLst/>
                        </a:rPr>
                        <a:t>Labor conditions</a:t>
                      </a:r>
                      <a:endParaRPr lang="en-US" sz="2000">
                        <a:effectLst/>
                        <a:latin typeface="Times New Roman"/>
                        <a:ea typeface="Times New Roman"/>
                        <a:cs typeface="Times New Roman"/>
                      </a:endParaRPr>
                    </a:p>
                  </a:txBody>
                  <a:tcPr marL="28287" marR="28287" marT="0" marB="0"/>
                </a:tc>
              </a:tr>
              <a:tr h="7543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2000" dirty="0">
                          <a:effectLst/>
                        </a:rPr>
                        <a:t>Financial markets</a:t>
                      </a:r>
                      <a:endParaRPr lang="en-US" sz="2000" dirty="0">
                        <a:effectLst/>
                        <a:latin typeface="Times New Roman"/>
                        <a:ea typeface="Times New Roman"/>
                        <a:cs typeface="Times New Roman"/>
                      </a:endParaRPr>
                    </a:p>
                  </a:txBody>
                  <a:tcPr marL="28287" marR="28287" marT="0"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2465" name="Text Placeholder 2"/>
          <p:cNvSpPr>
            <a:spLocks noGrp="1"/>
          </p:cNvSpPr>
          <p:nvPr>
            <p:ph type="body" sz="quarter" idx="13"/>
          </p:nvPr>
        </p:nvSpPr>
        <p:spPr>
          <a:xfrm>
            <a:off x="1316038" y="1071563"/>
            <a:ext cx="6853237" cy="376237"/>
          </a:xfrm>
        </p:spPr>
        <p:txBody>
          <a:bodyPr/>
          <a:lstStyle/>
          <a:p>
            <a:r>
              <a:rPr lang="en-US" smtClean="0"/>
              <a:t>Internal and External Risks</a:t>
            </a:r>
          </a:p>
        </p:txBody>
      </p:sp>
      <p:sp>
        <p:nvSpPr>
          <p:cNvPr id="62466" name="Content Placeholder 1"/>
          <p:cNvSpPr>
            <a:spLocks noGrp="1"/>
          </p:cNvSpPr>
          <p:nvPr>
            <p:ph idx="1"/>
          </p:nvPr>
        </p:nvSpPr>
        <p:spPr>
          <a:xfrm>
            <a:off x="342900" y="1600200"/>
            <a:ext cx="8343900" cy="4525963"/>
          </a:xfrm>
        </p:spPr>
        <p:txBody>
          <a:bodyPr/>
          <a:lstStyle/>
          <a:p>
            <a:r>
              <a:rPr lang="en-US" sz="2800" b="1" i="1" smtClean="0"/>
              <a:t>Internal risks </a:t>
            </a:r>
            <a:endParaRPr lang="en-US" sz="2800" smtClean="0"/>
          </a:p>
          <a:p>
            <a:pPr lvl="1">
              <a:buFont typeface="Arial" charset="0"/>
              <a:buChar char="•"/>
            </a:pPr>
            <a:r>
              <a:rPr lang="en-US" sz="2400" smtClean="0"/>
              <a:t>Internal risks can be controlled by project managers and stakeholders. </a:t>
            </a:r>
          </a:p>
          <a:p>
            <a:pPr lvl="1">
              <a:buFont typeface="Arial" charset="0"/>
              <a:buChar char="•"/>
            </a:pPr>
            <a:r>
              <a:rPr lang="en-US" sz="2400" smtClean="0"/>
              <a:t>They originate from all phases of a project. </a:t>
            </a:r>
          </a:p>
          <a:p>
            <a:pPr lvl="1">
              <a:buFont typeface="Arial" charset="0"/>
              <a:buChar char="•"/>
            </a:pPr>
            <a:r>
              <a:rPr lang="en-US" sz="2400" smtClean="0"/>
              <a:t>Examples of internal risks are not meeting time, cost, scope, performance and value of a project due to technological difficulties. </a:t>
            </a:r>
          </a:p>
          <a:p>
            <a:pPr lvl="1">
              <a:buFont typeface="Arial" charset="0"/>
              <a:buChar char="•"/>
            </a:pPr>
            <a:r>
              <a:rPr lang="en-US" sz="2400" smtClean="0"/>
              <a:t>Internal risks occur due to failure in customer relationships. These may be due to failure in key success factors of a project. </a:t>
            </a:r>
          </a:p>
        </p:txBody>
      </p:sp>
      <p:sp>
        <p:nvSpPr>
          <p:cNvPr id="4" name="Slide Number Placeholder 3"/>
          <p:cNvSpPr>
            <a:spLocks noGrp="1"/>
          </p:cNvSpPr>
          <p:nvPr>
            <p:ph type="sldNum" sz="quarter" idx="16"/>
          </p:nvPr>
        </p:nvSpPr>
        <p:spPr/>
        <p:txBody>
          <a:bodyPr/>
          <a:lstStyle/>
          <a:p>
            <a:pPr>
              <a:defRPr/>
            </a:pPr>
            <a:r>
              <a:rPr lang="en-US"/>
              <a:t>6-</a:t>
            </a:r>
            <a:fld id="{F5065909-3C6A-4051-BB45-278D6D32A22A}"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3489" name="Text Placeholder 2"/>
          <p:cNvSpPr>
            <a:spLocks noGrp="1"/>
          </p:cNvSpPr>
          <p:nvPr>
            <p:ph type="body" sz="quarter" idx="13"/>
          </p:nvPr>
        </p:nvSpPr>
        <p:spPr>
          <a:xfrm>
            <a:off x="1316038" y="1071563"/>
            <a:ext cx="6853237" cy="376237"/>
          </a:xfrm>
        </p:spPr>
        <p:txBody>
          <a:bodyPr/>
          <a:lstStyle/>
          <a:p>
            <a:r>
              <a:rPr lang="en-US" smtClean="0"/>
              <a:t>Internal and External Risks</a:t>
            </a:r>
          </a:p>
        </p:txBody>
      </p:sp>
      <p:sp>
        <p:nvSpPr>
          <p:cNvPr id="63490" name="Content Placeholder 1"/>
          <p:cNvSpPr>
            <a:spLocks noGrp="1"/>
          </p:cNvSpPr>
          <p:nvPr>
            <p:ph idx="1"/>
          </p:nvPr>
        </p:nvSpPr>
        <p:spPr>
          <a:xfrm>
            <a:off x="342900" y="1600200"/>
            <a:ext cx="8343900" cy="4525963"/>
          </a:xfrm>
        </p:spPr>
        <p:txBody>
          <a:bodyPr/>
          <a:lstStyle/>
          <a:p>
            <a:r>
              <a:rPr lang="en-US" sz="2800" b="1" i="1" smtClean="0"/>
              <a:t>External risks</a:t>
            </a:r>
            <a:endParaRPr lang="en-US" sz="2800" smtClean="0"/>
          </a:p>
          <a:p>
            <a:pPr lvl="1">
              <a:buFont typeface="Arial" charset="0"/>
              <a:buChar char="•"/>
            </a:pPr>
            <a:r>
              <a:rPr lang="en-US" sz="2400" smtClean="0"/>
              <a:t>These risks are from sources outside the project. </a:t>
            </a:r>
          </a:p>
          <a:p>
            <a:pPr lvl="1">
              <a:buFont typeface="Arial" charset="0"/>
              <a:buChar char="•"/>
            </a:pPr>
            <a:r>
              <a:rPr lang="en-US" sz="2400" smtClean="0"/>
              <a:t>Project managers or stakeholders have little or no control over these risks. </a:t>
            </a:r>
          </a:p>
          <a:p>
            <a:pPr lvl="1">
              <a:buFont typeface="Arial" charset="0"/>
              <a:buChar char="•"/>
            </a:pPr>
            <a:r>
              <a:rPr lang="en-US" sz="2400" smtClean="0"/>
              <a:t>Physical risks encompass damage by fire, flood, or other catastrophe, computer virus that infects the development environment or operational system, and a team member who steals confidential project material and makes it available to competitors.</a:t>
            </a:r>
          </a:p>
        </p:txBody>
      </p:sp>
      <p:sp>
        <p:nvSpPr>
          <p:cNvPr id="4" name="Slide Number Placeholder 3"/>
          <p:cNvSpPr>
            <a:spLocks noGrp="1"/>
          </p:cNvSpPr>
          <p:nvPr>
            <p:ph type="sldNum" sz="quarter" idx="16"/>
          </p:nvPr>
        </p:nvSpPr>
        <p:spPr/>
        <p:txBody>
          <a:bodyPr/>
          <a:lstStyle/>
          <a:p>
            <a:pPr>
              <a:defRPr/>
            </a:pPr>
            <a:r>
              <a:rPr lang="en-US"/>
              <a:t>6-</a:t>
            </a:r>
            <a:fld id="{8FB595F9-EAC7-42B5-91C6-9BDBB63FD69C}"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64513" name="Text Placeholder 2"/>
          <p:cNvSpPr>
            <a:spLocks noGrp="1"/>
          </p:cNvSpPr>
          <p:nvPr>
            <p:ph type="body" sz="quarter" idx="13"/>
          </p:nvPr>
        </p:nvSpPr>
        <p:spPr>
          <a:xfrm>
            <a:off x="1316038" y="1071563"/>
            <a:ext cx="7310437" cy="376237"/>
          </a:xfrm>
        </p:spPr>
        <p:txBody>
          <a:bodyPr/>
          <a:lstStyle/>
          <a:p>
            <a:r>
              <a:rPr lang="en-US" smtClean="0"/>
              <a:t>Tools and techniques to identify risks</a:t>
            </a:r>
          </a:p>
        </p:txBody>
      </p:sp>
      <p:graphicFrame>
        <p:nvGraphicFramePr>
          <p:cNvPr id="9" name="Table 8"/>
          <p:cNvGraphicFramePr>
            <a:graphicFrameLocks noGrp="1"/>
          </p:cNvGraphicFramePr>
          <p:nvPr/>
        </p:nvGraphicFramePr>
        <p:xfrm>
          <a:off x="4802188" y="1771650"/>
          <a:ext cx="4068396" cy="3657600"/>
        </p:xfrm>
        <a:graphic>
          <a:graphicData uri="http://schemas.openxmlformats.org/drawingml/2006/table">
            <a:tbl>
              <a:tblPr/>
              <a:tblGrid>
                <a:gridCol w="2266892"/>
                <a:gridCol w="1801504"/>
              </a:tblGrid>
              <a:tr h="252269">
                <a:tc>
                  <a:txBody>
                    <a:bodyPr/>
                    <a:lstStyle/>
                    <a:p>
                      <a:pPr marL="0" marR="0" algn="l">
                        <a:spcBef>
                          <a:spcPts val="0"/>
                        </a:spcBef>
                        <a:spcAft>
                          <a:spcPts val="0"/>
                        </a:spcAft>
                      </a:pPr>
                      <a:r>
                        <a:rPr lang="en-US" sz="2000" b="1" dirty="0">
                          <a:solidFill>
                            <a:srgbClr val="FFFFFF"/>
                          </a:solidFill>
                          <a:latin typeface="Calibri"/>
                          <a:ea typeface="Times New Roman"/>
                        </a:rPr>
                        <a:t>Risk Source</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l">
                        <a:spcBef>
                          <a:spcPts val="0"/>
                        </a:spcBef>
                        <a:spcAft>
                          <a:spcPts val="0"/>
                        </a:spcAft>
                      </a:pPr>
                      <a:r>
                        <a:rPr lang="en-US" sz="2000" b="1">
                          <a:solidFill>
                            <a:srgbClr val="FFFFFF"/>
                          </a:solidFill>
                          <a:latin typeface="Calibri"/>
                          <a:ea typeface="Times New Roman"/>
                        </a:rPr>
                        <a:t>Risk Level</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252269">
                <a:tc gridSpan="2">
                  <a:txBody>
                    <a:bodyPr/>
                    <a:lstStyle/>
                    <a:p>
                      <a:pPr marL="0" marR="0" algn="l">
                        <a:spcBef>
                          <a:spcPts val="0"/>
                        </a:spcBef>
                        <a:spcAft>
                          <a:spcPts val="0"/>
                        </a:spcAft>
                      </a:pPr>
                      <a:r>
                        <a:rPr lang="en-US" sz="2000" b="1">
                          <a:solidFill>
                            <a:srgbClr val="FFFFFF"/>
                          </a:solidFill>
                          <a:latin typeface="Calibri"/>
                          <a:ea typeface="Times New Roman"/>
                        </a:rPr>
                        <a:t>No of system modules</a:t>
                      </a:r>
                      <a:endParaRPr lang="en-US" sz="20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hMerge="1">
                  <a:txBody>
                    <a:bodyPr/>
                    <a:lstStyle/>
                    <a:p>
                      <a:endParaRPr lang="en-US"/>
                    </a:p>
                  </a:txBody>
                  <a:tcPr/>
                </a:tc>
              </a:tr>
              <a:tr h="252269">
                <a:tc>
                  <a:txBody>
                    <a:bodyPr/>
                    <a:lstStyle/>
                    <a:p>
                      <a:pPr marL="0" marR="0" algn="l">
                        <a:spcBef>
                          <a:spcPts val="0"/>
                        </a:spcBef>
                        <a:spcAft>
                          <a:spcPts val="0"/>
                        </a:spcAft>
                      </a:pPr>
                      <a:r>
                        <a:rPr lang="en-US" sz="2000" b="1">
                          <a:solidFill>
                            <a:srgbClr val="FFFFFF"/>
                          </a:solidFill>
                          <a:latin typeface="Calibri"/>
                          <a:ea typeface="Times New Roman"/>
                        </a:rPr>
                        <a:t>Less than 10</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l">
                        <a:spcBef>
                          <a:spcPts val="0"/>
                        </a:spcBef>
                        <a:spcAft>
                          <a:spcPts val="0"/>
                        </a:spcAft>
                      </a:pPr>
                      <a:r>
                        <a:rPr lang="en-US" sz="2000">
                          <a:latin typeface="Calibri"/>
                          <a:ea typeface="Times New Roman"/>
                        </a:rPr>
                        <a:t>None</a:t>
                      </a:r>
                      <a:endParaRPr lang="en-US" sz="2000">
                        <a:latin typeface="Times New Roman"/>
                        <a:ea typeface="Times New Roman"/>
                      </a:endParaRPr>
                    </a:p>
                  </a:txBody>
                  <a:tcPr marL="68580" marR="68580" marT="0" marB="0">
                    <a:lnL>
                      <a:noFill/>
                    </a:lnL>
                    <a:lnR>
                      <a:noFill/>
                    </a:lnR>
                    <a:lnT>
                      <a:noFill/>
                    </a:lnT>
                    <a:lnB>
                      <a:noFill/>
                    </a:lnB>
                    <a:solidFill>
                      <a:srgbClr val="D8D8D8"/>
                    </a:solidFill>
                  </a:tcPr>
                </a:tc>
              </a:tr>
              <a:tr h="252269">
                <a:tc>
                  <a:txBody>
                    <a:bodyPr/>
                    <a:lstStyle/>
                    <a:p>
                      <a:pPr marL="0" marR="0" algn="l">
                        <a:spcBef>
                          <a:spcPts val="0"/>
                        </a:spcBef>
                        <a:spcAft>
                          <a:spcPts val="0"/>
                        </a:spcAft>
                      </a:pPr>
                      <a:r>
                        <a:rPr lang="en-US" sz="2000" b="1">
                          <a:solidFill>
                            <a:srgbClr val="FFFFFF"/>
                          </a:solidFill>
                          <a:latin typeface="Calibri"/>
                          <a:ea typeface="Times New Roman"/>
                        </a:rPr>
                        <a:t>10-20</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l">
                        <a:spcBef>
                          <a:spcPts val="0"/>
                        </a:spcBef>
                        <a:spcAft>
                          <a:spcPts val="0"/>
                        </a:spcAft>
                      </a:pPr>
                      <a:r>
                        <a:rPr lang="en-US" sz="2000">
                          <a:latin typeface="Calibri"/>
                          <a:ea typeface="Times New Roman"/>
                        </a:rPr>
                        <a:t>Low</a:t>
                      </a:r>
                      <a:endParaRPr lang="en-US" sz="2000">
                        <a:latin typeface="Times New Roman"/>
                        <a:ea typeface="Times New Roman"/>
                      </a:endParaRPr>
                    </a:p>
                  </a:txBody>
                  <a:tcPr marL="68580" marR="68580" marT="0" marB="0">
                    <a:lnL>
                      <a:noFill/>
                    </a:lnL>
                    <a:lnR>
                      <a:noFill/>
                    </a:lnR>
                    <a:lnT>
                      <a:noFill/>
                    </a:lnT>
                    <a:lnB>
                      <a:noFill/>
                    </a:lnB>
                  </a:tcPr>
                </a:tc>
              </a:tr>
              <a:tr h="252269">
                <a:tc>
                  <a:txBody>
                    <a:bodyPr/>
                    <a:lstStyle/>
                    <a:p>
                      <a:pPr marL="0" marR="0" algn="l">
                        <a:spcBef>
                          <a:spcPts val="0"/>
                        </a:spcBef>
                        <a:spcAft>
                          <a:spcPts val="0"/>
                        </a:spcAft>
                      </a:pPr>
                      <a:r>
                        <a:rPr lang="en-US" sz="2000" b="1">
                          <a:solidFill>
                            <a:srgbClr val="FFFFFF"/>
                          </a:solidFill>
                          <a:latin typeface="Calibri"/>
                          <a:ea typeface="Times New Roman"/>
                        </a:rPr>
                        <a:t>21-30</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l">
                        <a:spcBef>
                          <a:spcPts val="0"/>
                        </a:spcBef>
                        <a:spcAft>
                          <a:spcPts val="0"/>
                        </a:spcAft>
                      </a:pPr>
                      <a:r>
                        <a:rPr lang="en-US" sz="2000">
                          <a:latin typeface="Calibri"/>
                          <a:ea typeface="Times New Roman"/>
                        </a:rPr>
                        <a:t>Medium</a:t>
                      </a:r>
                      <a:endParaRPr lang="en-US" sz="2000">
                        <a:latin typeface="Times New Roman"/>
                        <a:ea typeface="Times New Roman"/>
                      </a:endParaRPr>
                    </a:p>
                  </a:txBody>
                  <a:tcPr marL="68580" marR="68580" marT="0" marB="0">
                    <a:lnL>
                      <a:noFill/>
                    </a:lnL>
                    <a:lnR>
                      <a:noFill/>
                    </a:lnR>
                    <a:lnT>
                      <a:noFill/>
                    </a:lnT>
                    <a:lnB>
                      <a:noFill/>
                    </a:lnB>
                    <a:solidFill>
                      <a:srgbClr val="D8D8D8"/>
                    </a:solidFill>
                  </a:tcPr>
                </a:tc>
              </a:tr>
              <a:tr h="252269">
                <a:tc>
                  <a:txBody>
                    <a:bodyPr/>
                    <a:lstStyle/>
                    <a:p>
                      <a:pPr marL="0" marR="0" algn="l">
                        <a:spcBef>
                          <a:spcPts val="0"/>
                        </a:spcBef>
                        <a:spcAft>
                          <a:spcPts val="0"/>
                        </a:spcAft>
                      </a:pPr>
                      <a:r>
                        <a:rPr lang="en-US" sz="2000" b="1">
                          <a:solidFill>
                            <a:srgbClr val="FFFFFF"/>
                          </a:solidFill>
                          <a:latin typeface="Calibri"/>
                          <a:ea typeface="Times New Roman"/>
                        </a:rPr>
                        <a:t>More than 30</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l">
                        <a:spcBef>
                          <a:spcPts val="0"/>
                        </a:spcBef>
                        <a:spcAft>
                          <a:spcPts val="0"/>
                        </a:spcAft>
                      </a:pPr>
                      <a:r>
                        <a:rPr lang="en-US" sz="2000">
                          <a:latin typeface="Calibri"/>
                          <a:ea typeface="Times New Roman"/>
                        </a:rPr>
                        <a:t>High</a:t>
                      </a:r>
                      <a:endParaRPr lang="en-US" sz="2000">
                        <a:latin typeface="Times New Roman"/>
                        <a:ea typeface="Times New Roman"/>
                      </a:endParaRPr>
                    </a:p>
                  </a:txBody>
                  <a:tcPr marL="68580" marR="68580" marT="0" marB="0">
                    <a:lnL>
                      <a:noFill/>
                    </a:lnL>
                    <a:lnR>
                      <a:noFill/>
                    </a:lnR>
                    <a:lnT>
                      <a:noFill/>
                    </a:lnT>
                    <a:lnB>
                      <a:noFill/>
                    </a:lnB>
                  </a:tcPr>
                </a:tc>
              </a:tr>
              <a:tr h="252269">
                <a:tc>
                  <a:txBody>
                    <a:bodyPr/>
                    <a:lstStyle/>
                    <a:p>
                      <a:pPr marL="0" marR="0" algn="l">
                        <a:spcBef>
                          <a:spcPts val="0"/>
                        </a:spcBef>
                        <a:spcAft>
                          <a:spcPts val="0"/>
                        </a:spcAft>
                      </a:pP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l">
                        <a:spcBef>
                          <a:spcPts val="0"/>
                        </a:spcBef>
                        <a:spcAft>
                          <a:spcPts val="0"/>
                        </a:spcAft>
                      </a:pPr>
                      <a:endParaRPr lang="en-US" sz="2000">
                        <a:latin typeface="Calibri"/>
                        <a:ea typeface="Times New Roman"/>
                      </a:endParaRPr>
                    </a:p>
                  </a:txBody>
                  <a:tcPr marL="68580" marR="68580" marT="0" marB="0">
                    <a:lnL>
                      <a:noFill/>
                    </a:lnL>
                    <a:lnR>
                      <a:noFill/>
                    </a:lnR>
                    <a:lnT>
                      <a:noFill/>
                    </a:lnT>
                    <a:lnB>
                      <a:noFill/>
                    </a:lnB>
                    <a:solidFill>
                      <a:srgbClr val="D8D8D8"/>
                    </a:solidFill>
                  </a:tcPr>
                </a:tc>
              </a:tr>
              <a:tr h="252269">
                <a:tc gridSpan="2">
                  <a:txBody>
                    <a:bodyPr/>
                    <a:lstStyle/>
                    <a:p>
                      <a:pPr marL="0" marR="0" algn="l">
                        <a:spcBef>
                          <a:spcPts val="0"/>
                        </a:spcBef>
                        <a:spcAft>
                          <a:spcPts val="0"/>
                        </a:spcAft>
                      </a:pPr>
                      <a:r>
                        <a:rPr lang="en-US" sz="2000" b="1">
                          <a:solidFill>
                            <a:srgbClr val="FFFFFF"/>
                          </a:solidFill>
                          <a:latin typeface="Calibri"/>
                          <a:ea typeface="Times New Roman"/>
                        </a:rPr>
                        <a:t>No of System Components</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hMerge="1">
                  <a:txBody>
                    <a:bodyPr/>
                    <a:lstStyle/>
                    <a:p>
                      <a:endParaRPr lang="en-US"/>
                    </a:p>
                  </a:txBody>
                  <a:tcPr/>
                </a:tc>
              </a:tr>
              <a:tr h="252269">
                <a:tc>
                  <a:txBody>
                    <a:bodyPr/>
                    <a:lstStyle/>
                    <a:p>
                      <a:pPr marL="0" marR="0" algn="l">
                        <a:spcBef>
                          <a:spcPts val="0"/>
                        </a:spcBef>
                        <a:spcAft>
                          <a:spcPts val="0"/>
                        </a:spcAft>
                      </a:pPr>
                      <a:r>
                        <a:rPr lang="en-US" sz="2000" b="1">
                          <a:solidFill>
                            <a:srgbClr val="FFFFFF"/>
                          </a:solidFill>
                          <a:latin typeface="Calibri"/>
                          <a:ea typeface="Times New Roman"/>
                        </a:rPr>
                        <a:t>0-3</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l">
                        <a:spcBef>
                          <a:spcPts val="0"/>
                        </a:spcBef>
                        <a:spcAft>
                          <a:spcPts val="0"/>
                        </a:spcAft>
                      </a:pPr>
                      <a:r>
                        <a:rPr lang="en-US" sz="2000">
                          <a:latin typeface="Calibri"/>
                          <a:ea typeface="Times New Roman"/>
                        </a:rPr>
                        <a:t>None</a:t>
                      </a:r>
                      <a:endParaRPr lang="en-US" sz="2000">
                        <a:latin typeface="Times New Roman"/>
                        <a:ea typeface="Times New Roman"/>
                      </a:endParaRPr>
                    </a:p>
                  </a:txBody>
                  <a:tcPr marL="68580" marR="68580" marT="0" marB="0">
                    <a:lnL>
                      <a:noFill/>
                    </a:lnL>
                    <a:lnR>
                      <a:noFill/>
                    </a:lnR>
                    <a:lnT>
                      <a:noFill/>
                    </a:lnT>
                    <a:lnB>
                      <a:noFill/>
                    </a:lnB>
                    <a:solidFill>
                      <a:srgbClr val="D8D8D8"/>
                    </a:solidFill>
                  </a:tcPr>
                </a:tc>
              </a:tr>
              <a:tr h="252269">
                <a:tc>
                  <a:txBody>
                    <a:bodyPr/>
                    <a:lstStyle/>
                    <a:p>
                      <a:pPr marL="0" marR="0" algn="l">
                        <a:spcBef>
                          <a:spcPts val="0"/>
                        </a:spcBef>
                        <a:spcAft>
                          <a:spcPts val="0"/>
                        </a:spcAft>
                      </a:pPr>
                      <a:r>
                        <a:rPr lang="en-US" sz="2000" b="1">
                          <a:solidFill>
                            <a:srgbClr val="FFFFFF"/>
                          </a:solidFill>
                          <a:latin typeface="Calibri"/>
                          <a:ea typeface="Times New Roman"/>
                        </a:rPr>
                        <a:t>3-6</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l">
                        <a:spcBef>
                          <a:spcPts val="0"/>
                        </a:spcBef>
                        <a:spcAft>
                          <a:spcPts val="0"/>
                        </a:spcAft>
                      </a:pPr>
                      <a:r>
                        <a:rPr lang="en-US" sz="2000">
                          <a:latin typeface="Calibri"/>
                          <a:ea typeface="Times New Roman"/>
                        </a:rPr>
                        <a:t>Low</a:t>
                      </a:r>
                      <a:endParaRPr lang="en-US" sz="2000">
                        <a:latin typeface="Times New Roman"/>
                        <a:ea typeface="Times New Roman"/>
                      </a:endParaRPr>
                    </a:p>
                  </a:txBody>
                  <a:tcPr marL="68580" marR="68580" marT="0" marB="0">
                    <a:lnL>
                      <a:noFill/>
                    </a:lnL>
                    <a:lnR>
                      <a:noFill/>
                    </a:lnR>
                    <a:lnT>
                      <a:noFill/>
                    </a:lnT>
                    <a:lnB>
                      <a:noFill/>
                    </a:lnB>
                  </a:tcPr>
                </a:tc>
              </a:tr>
              <a:tr h="252269">
                <a:tc>
                  <a:txBody>
                    <a:bodyPr/>
                    <a:lstStyle/>
                    <a:p>
                      <a:pPr marL="0" marR="0" algn="l">
                        <a:spcBef>
                          <a:spcPts val="0"/>
                        </a:spcBef>
                        <a:spcAft>
                          <a:spcPts val="0"/>
                        </a:spcAft>
                      </a:pPr>
                      <a:r>
                        <a:rPr lang="en-US" sz="2000" b="1">
                          <a:solidFill>
                            <a:srgbClr val="FFFFFF"/>
                          </a:solidFill>
                          <a:latin typeface="Calibri"/>
                          <a:ea typeface="Times New Roman"/>
                        </a:rPr>
                        <a:t>7-10</a:t>
                      </a:r>
                      <a:endParaRPr lang="en-US" sz="20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l">
                        <a:spcBef>
                          <a:spcPts val="0"/>
                        </a:spcBef>
                        <a:spcAft>
                          <a:spcPts val="0"/>
                        </a:spcAft>
                      </a:pPr>
                      <a:r>
                        <a:rPr lang="en-US" sz="2000">
                          <a:latin typeface="Calibri"/>
                          <a:ea typeface="Times New Roman"/>
                        </a:rPr>
                        <a:t>Medium</a:t>
                      </a:r>
                      <a:endParaRPr lang="en-US" sz="2000">
                        <a:latin typeface="Times New Roman"/>
                        <a:ea typeface="Times New Roman"/>
                      </a:endParaRPr>
                    </a:p>
                  </a:txBody>
                  <a:tcPr marL="68580" marR="68580" marT="0" marB="0">
                    <a:lnL>
                      <a:noFill/>
                    </a:lnL>
                    <a:lnR>
                      <a:noFill/>
                    </a:lnR>
                    <a:lnT>
                      <a:noFill/>
                    </a:lnT>
                    <a:lnB>
                      <a:noFill/>
                    </a:lnB>
                    <a:solidFill>
                      <a:srgbClr val="D8D8D8"/>
                    </a:solidFill>
                  </a:tcPr>
                </a:tc>
              </a:tr>
              <a:tr h="252269">
                <a:tc>
                  <a:txBody>
                    <a:bodyPr/>
                    <a:lstStyle/>
                    <a:p>
                      <a:pPr marL="0" marR="0" algn="l">
                        <a:spcBef>
                          <a:spcPts val="0"/>
                        </a:spcBef>
                        <a:spcAft>
                          <a:spcPts val="0"/>
                        </a:spcAft>
                      </a:pPr>
                      <a:r>
                        <a:rPr lang="en-US" sz="2000" b="1">
                          <a:solidFill>
                            <a:srgbClr val="FFFFFF"/>
                          </a:solidFill>
                          <a:latin typeface="Calibri"/>
                          <a:ea typeface="Times New Roman"/>
                        </a:rPr>
                        <a:t>More than 11</a:t>
                      </a:r>
                      <a:endParaRPr lang="en-US" sz="200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lgn="l">
                        <a:spcBef>
                          <a:spcPts val="0"/>
                        </a:spcBef>
                        <a:spcAft>
                          <a:spcPts val="0"/>
                        </a:spcAft>
                      </a:pPr>
                      <a:r>
                        <a:rPr lang="en-US" sz="2000" dirty="0">
                          <a:latin typeface="Calibri"/>
                          <a:ea typeface="Times New Roman"/>
                        </a:rPr>
                        <a:t>High</a:t>
                      </a:r>
                      <a:endParaRPr lang="en-US" sz="2000" dirty="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r>
            </a:tbl>
          </a:graphicData>
        </a:graphic>
      </p:graphicFrame>
      <p:sp>
        <p:nvSpPr>
          <p:cNvPr id="7" name="Slide Number Placeholder 6"/>
          <p:cNvSpPr>
            <a:spLocks noGrp="1"/>
          </p:cNvSpPr>
          <p:nvPr>
            <p:ph type="sldNum" sz="quarter" idx="16"/>
          </p:nvPr>
        </p:nvSpPr>
        <p:spPr/>
        <p:txBody>
          <a:bodyPr/>
          <a:lstStyle/>
          <a:p>
            <a:pPr>
              <a:defRPr/>
            </a:pPr>
            <a:r>
              <a:rPr lang="en-US"/>
              <a:t>6-</a:t>
            </a:r>
            <a:fld id="{EC076C24-1761-4135-B9E7-6AAB4E23B90B}" type="slidenum">
              <a:rPr lang="en-US"/>
              <a:pPr>
                <a:defRPr/>
              </a:pPr>
              <a:t>13</a:t>
            </a:fld>
            <a:endParaRPr lang="en-US"/>
          </a:p>
        </p:txBody>
      </p:sp>
      <p:sp>
        <p:nvSpPr>
          <p:cNvPr id="64542" name="TextBox 7"/>
          <p:cNvSpPr txBox="1">
            <a:spLocks noChangeArrowheads="1"/>
          </p:cNvSpPr>
          <p:nvPr/>
        </p:nvSpPr>
        <p:spPr bwMode="auto">
          <a:xfrm>
            <a:off x="266700" y="1993900"/>
            <a:ext cx="4535488" cy="2246313"/>
          </a:xfrm>
          <a:prstGeom prst="rect">
            <a:avLst/>
          </a:prstGeom>
          <a:noFill/>
          <a:ln w="9525">
            <a:noFill/>
            <a:miter lim="800000"/>
            <a:headEnd/>
            <a:tailEnd/>
          </a:ln>
        </p:spPr>
        <p:txBody>
          <a:bodyPr>
            <a:spAutoFit/>
          </a:bodyPr>
          <a:lstStyle/>
          <a:p>
            <a:pPr marL="285750" indent="-285750">
              <a:buFont typeface="Arial" charset="0"/>
              <a:buChar char="•"/>
            </a:pPr>
            <a:r>
              <a:rPr lang="en-US" sz="2000" dirty="0">
                <a:latin typeface="Calibri" pitchFamily="34" charset="0"/>
              </a:rPr>
              <a:t>Brainstorming </a:t>
            </a:r>
          </a:p>
          <a:p>
            <a:pPr marL="285750" indent="-285750">
              <a:buFont typeface="Arial" charset="0"/>
              <a:buChar char="•"/>
            </a:pPr>
            <a:r>
              <a:rPr lang="en-US" sz="2000" dirty="0">
                <a:latin typeface="Calibri" pitchFamily="34" charset="0"/>
              </a:rPr>
              <a:t>Cause-and-effect diagrams</a:t>
            </a:r>
          </a:p>
          <a:p>
            <a:pPr marL="285750" indent="-285750">
              <a:buFont typeface="Arial" charset="0"/>
              <a:buChar char="•"/>
            </a:pPr>
            <a:r>
              <a:rPr lang="en-US" sz="2000" dirty="0">
                <a:latin typeface="Calibri" pitchFamily="34" charset="0"/>
              </a:rPr>
              <a:t>Checklists</a:t>
            </a:r>
          </a:p>
          <a:p>
            <a:pPr marL="285750" indent="-285750">
              <a:buFont typeface="Arial" charset="0"/>
              <a:buChar char="•"/>
            </a:pPr>
            <a:r>
              <a:rPr lang="en-US" sz="2000" dirty="0">
                <a:latin typeface="Calibri" pitchFamily="34" charset="0"/>
              </a:rPr>
              <a:t>Nominal Grouping Technique</a:t>
            </a:r>
          </a:p>
          <a:p>
            <a:pPr marL="285750" indent="-285750">
              <a:buFont typeface="Arial" charset="0"/>
              <a:buChar char="•"/>
            </a:pPr>
            <a:r>
              <a:rPr lang="en-US" sz="2000" dirty="0">
                <a:latin typeface="Calibri" pitchFamily="34" charset="0"/>
              </a:rPr>
              <a:t>Mind mapping</a:t>
            </a:r>
          </a:p>
          <a:p>
            <a:pPr marL="285750" indent="-285750">
              <a:buFont typeface="Arial" charset="0"/>
              <a:buChar char="•"/>
            </a:pPr>
            <a:r>
              <a:rPr lang="en-US" sz="2000" dirty="0">
                <a:latin typeface="Calibri" pitchFamily="34" charset="0"/>
              </a:rPr>
              <a:t>Delphi technique</a:t>
            </a:r>
          </a:p>
          <a:p>
            <a:pPr marL="285750" indent="-285750">
              <a:buFont typeface="Arial" charset="0"/>
              <a:buChar char="•"/>
            </a:pPr>
            <a:r>
              <a:rPr lang="en-US" sz="2000" dirty="0">
                <a:latin typeface="Calibri" pitchFamily="34" charset="0"/>
              </a:rPr>
              <a:t>Lessons learned from similar projects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5537" name="Text Placeholder 2"/>
          <p:cNvSpPr>
            <a:spLocks noGrp="1"/>
          </p:cNvSpPr>
          <p:nvPr>
            <p:ph type="body" sz="quarter" idx="13"/>
          </p:nvPr>
        </p:nvSpPr>
        <p:spPr>
          <a:xfrm>
            <a:off x="1316038" y="1071563"/>
            <a:ext cx="7310437" cy="376237"/>
          </a:xfrm>
        </p:spPr>
        <p:txBody>
          <a:bodyPr/>
          <a:lstStyle/>
          <a:p>
            <a:r>
              <a:rPr lang="en-US" smtClean="0"/>
              <a:t>Risk assessment</a:t>
            </a:r>
          </a:p>
        </p:txBody>
      </p:sp>
      <p:sp>
        <p:nvSpPr>
          <p:cNvPr id="7" name="Slide Number Placeholder 6"/>
          <p:cNvSpPr>
            <a:spLocks noGrp="1"/>
          </p:cNvSpPr>
          <p:nvPr>
            <p:ph type="sldNum" sz="quarter" idx="16"/>
          </p:nvPr>
        </p:nvSpPr>
        <p:spPr/>
        <p:txBody>
          <a:bodyPr/>
          <a:lstStyle/>
          <a:p>
            <a:pPr>
              <a:defRPr/>
            </a:pPr>
            <a:r>
              <a:rPr lang="en-US"/>
              <a:t>6-</a:t>
            </a:r>
            <a:fld id="{95C5CE67-5FB4-4EB0-8B84-591A5C586334}" type="slidenum">
              <a:rPr lang="en-US"/>
              <a:pPr>
                <a:defRPr/>
              </a:pPr>
              <a:t>14</a:t>
            </a:fld>
            <a:endParaRPr lang="en-US"/>
          </a:p>
        </p:txBody>
      </p:sp>
      <p:sp>
        <p:nvSpPr>
          <p:cNvPr id="65540" name="TextBox 7"/>
          <p:cNvSpPr txBox="1">
            <a:spLocks noChangeArrowheads="1"/>
          </p:cNvSpPr>
          <p:nvPr/>
        </p:nvSpPr>
        <p:spPr bwMode="auto">
          <a:xfrm>
            <a:off x="449263" y="1603375"/>
            <a:ext cx="8394700" cy="4524375"/>
          </a:xfrm>
          <a:prstGeom prst="rect">
            <a:avLst/>
          </a:prstGeom>
          <a:noFill/>
          <a:ln w="9525">
            <a:noFill/>
            <a:miter lim="800000"/>
            <a:headEnd/>
            <a:tailEnd/>
          </a:ln>
        </p:spPr>
        <p:txBody>
          <a:bodyPr>
            <a:spAutoFit/>
          </a:bodyPr>
          <a:lstStyle/>
          <a:p>
            <a:pPr marL="285750" indent="-285750">
              <a:buFont typeface="Arial" charset="0"/>
              <a:buChar char="•"/>
            </a:pPr>
            <a:r>
              <a:rPr lang="en-US" sz="2400">
                <a:latin typeface="Calibri" pitchFamily="34" charset="0"/>
              </a:rPr>
              <a:t>Risk assessment is the determination of the quantitative or qualitative value of the risks in a project.</a:t>
            </a:r>
          </a:p>
          <a:p>
            <a:pPr marL="285750" indent="-285750">
              <a:buFont typeface="Arial" charset="0"/>
              <a:buChar char="•"/>
            </a:pPr>
            <a:r>
              <a:rPr lang="en-US" sz="2400">
                <a:latin typeface="Calibri" pitchFamily="34" charset="0"/>
              </a:rPr>
              <a:t>Qualitative risk analysis</a:t>
            </a:r>
          </a:p>
          <a:p>
            <a:pPr marL="742950" lvl="1" indent="-285750">
              <a:buFont typeface="Arial" charset="0"/>
              <a:buChar char="•"/>
            </a:pPr>
            <a:r>
              <a:rPr lang="en-US" sz="2400">
                <a:latin typeface="Calibri" pitchFamily="34" charset="0"/>
              </a:rPr>
              <a:t>Each risk is defined by a set of standard parameters including likelihood or probability, severity or impact, detection process, and mitigation plans. </a:t>
            </a:r>
          </a:p>
          <a:p>
            <a:pPr marL="285750" indent="-285750">
              <a:buFont typeface="Arial" charset="0"/>
              <a:buChar char="•"/>
            </a:pPr>
            <a:r>
              <a:rPr lang="en-US" sz="2400">
                <a:latin typeface="Calibri" pitchFamily="34" charset="0"/>
              </a:rPr>
              <a:t>Quantitative risk analysis </a:t>
            </a:r>
          </a:p>
          <a:p>
            <a:pPr marL="742950" lvl="1" indent="-285750">
              <a:buFont typeface="Arial" charset="0"/>
              <a:buChar char="•"/>
            </a:pPr>
            <a:r>
              <a:rPr lang="en-US" sz="2400">
                <a:latin typeface="Calibri" pitchFamily="34" charset="0"/>
              </a:rPr>
              <a:t>Help a project manager determine the probability that a project will be completed on time and within a budget </a:t>
            </a:r>
          </a:p>
          <a:p>
            <a:pPr marL="742950" lvl="1" indent="-285750">
              <a:buFont typeface="Arial" charset="0"/>
              <a:buChar char="•"/>
            </a:pPr>
            <a:r>
              <a:rPr lang="en-US" sz="2400">
                <a:latin typeface="Calibri" pitchFamily="34" charset="0"/>
              </a:rPr>
              <a:t>Identify critical project parameters that affect project schedule the most, determine project success rate, and make decisions about viable project alternatives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6561" name="Text Placeholder 2"/>
          <p:cNvSpPr>
            <a:spLocks noGrp="1"/>
          </p:cNvSpPr>
          <p:nvPr>
            <p:ph type="body" sz="quarter" idx="13"/>
          </p:nvPr>
        </p:nvSpPr>
        <p:spPr>
          <a:xfrm>
            <a:off x="1316038" y="1071563"/>
            <a:ext cx="3925887" cy="339725"/>
          </a:xfrm>
        </p:spPr>
        <p:txBody>
          <a:bodyPr/>
          <a:lstStyle/>
          <a:p>
            <a:r>
              <a:rPr lang="en-US" smtClean="0"/>
              <a:t>PFMEA</a:t>
            </a:r>
          </a:p>
        </p:txBody>
      </p:sp>
      <p:sp>
        <p:nvSpPr>
          <p:cNvPr id="4" name="Slide Number Placeholder 3"/>
          <p:cNvSpPr>
            <a:spLocks noGrp="1"/>
          </p:cNvSpPr>
          <p:nvPr>
            <p:ph type="sldNum" sz="quarter" idx="16"/>
          </p:nvPr>
        </p:nvSpPr>
        <p:spPr/>
        <p:txBody>
          <a:bodyPr/>
          <a:lstStyle/>
          <a:p>
            <a:pPr>
              <a:defRPr/>
            </a:pPr>
            <a:r>
              <a:rPr lang="en-US"/>
              <a:t>6-</a:t>
            </a:r>
            <a:fld id="{9BF507D1-ED10-4C54-B15B-2F4EDDA7B814}" type="slidenum">
              <a:rPr lang="en-US"/>
              <a:pPr>
                <a:defRPr/>
              </a:pPr>
              <a:t>15</a:t>
            </a:fld>
            <a:endParaRPr lang="en-US"/>
          </a:p>
        </p:txBody>
      </p:sp>
      <p:sp>
        <p:nvSpPr>
          <p:cNvPr id="13" name="Content Placeholder 1"/>
          <p:cNvSpPr>
            <a:spLocks noGrp="1" noRot="1" noChangeAspect="1" noMove="1" noResize="1" noEditPoints="1" noAdjustHandles="1" noChangeArrowheads="1" noChangeShapeType="1" noTextEdit="1"/>
          </p:cNvSpPr>
          <p:nvPr>
            <p:ph idx="1"/>
          </p:nvPr>
        </p:nvSpPr>
        <p:spPr>
          <a:xfrm>
            <a:off x="704538" y="1502226"/>
            <a:ext cx="7982261" cy="4831079"/>
          </a:xfrm>
          <a:blipFill rotWithShape="1">
            <a:blip r:embed="rId2" cstate="print"/>
            <a:stretch>
              <a:fillRect l="-1070" t="-1009" r="-1146"/>
            </a:stretch>
          </a:blipFill>
        </p:spPr>
        <p:txBody>
          <a:bodyPr rtlCol="0">
            <a:normAutofit/>
          </a:bodyPr>
          <a:lstStyle/>
          <a:p>
            <a:pPr fontAlgn="auto">
              <a:spcAft>
                <a:spcPts val="0"/>
              </a:spcAft>
              <a:defRPr/>
            </a:pPr>
            <a:r>
              <a:rPr lang="en-US">
                <a:noFill/>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7585" name="Text Placeholder 2"/>
          <p:cNvSpPr>
            <a:spLocks noGrp="1"/>
          </p:cNvSpPr>
          <p:nvPr>
            <p:ph type="body" sz="quarter" idx="13"/>
          </p:nvPr>
        </p:nvSpPr>
        <p:spPr>
          <a:xfrm>
            <a:off x="1316038" y="1071563"/>
            <a:ext cx="6449538" cy="339725"/>
          </a:xfrm>
        </p:spPr>
        <p:txBody>
          <a:bodyPr/>
          <a:lstStyle/>
          <a:p>
            <a:r>
              <a:rPr lang="en-US" dirty="0" smtClean="0"/>
              <a:t>PFMEA: Process Failure Mode Effects Analysis</a:t>
            </a:r>
            <a:endParaRPr lang="en-US" dirty="0" smtClean="0"/>
          </a:p>
        </p:txBody>
      </p:sp>
      <p:sp>
        <p:nvSpPr>
          <p:cNvPr id="4" name="Slide Number Placeholder 3"/>
          <p:cNvSpPr>
            <a:spLocks noGrp="1"/>
          </p:cNvSpPr>
          <p:nvPr>
            <p:ph type="sldNum" sz="quarter" idx="16"/>
          </p:nvPr>
        </p:nvSpPr>
        <p:spPr/>
        <p:txBody>
          <a:bodyPr/>
          <a:lstStyle/>
          <a:p>
            <a:pPr>
              <a:defRPr/>
            </a:pPr>
            <a:r>
              <a:rPr lang="en-US"/>
              <a:t>6-</a:t>
            </a:r>
            <a:fld id="{910027EB-B7EB-4BD6-8569-80B098CAE87B}" type="slidenum">
              <a:rPr lang="en-US"/>
              <a:pPr>
                <a:defRPr/>
              </a:pPr>
              <a:t>16</a:t>
            </a:fld>
            <a:endParaRPr lang="en-US"/>
          </a:p>
        </p:txBody>
      </p:sp>
      <p:sp>
        <p:nvSpPr>
          <p:cNvPr id="67588" name="Content Placeholder 1"/>
          <p:cNvSpPr>
            <a:spLocks noGrp="1"/>
          </p:cNvSpPr>
          <p:nvPr>
            <p:ph idx="1"/>
          </p:nvPr>
        </p:nvSpPr>
        <p:spPr>
          <a:xfrm>
            <a:off x="704850" y="1501775"/>
            <a:ext cx="7981950" cy="4830763"/>
          </a:xfrm>
        </p:spPr>
        <p:txBody>
          <a:bodyPr/>
          <a:lstStyle/>
          <a:p>
            <a:r>
              <a:rPr lang="en-US" sz="2400" dirty="0" smtClean="0"/>
              <a:t>RPN (Risk Priority Number) </a:t>
            </a:r>
            <a:r>
              <a:rPr lang="en-US" sz="2400" dirty="0" smtClean="0"/>
              <a:t>is a measure used when assessing risk in a project. Larger RPN values normally indicate more critical failure modes or risks.</a:t>
            </a:r>
          </a:p>
          <a:p>
            <a:r>
              <a:rPr lang="en-US" sz="2400" dirty="0" smtClean="0"/>
              <a:t>Any risk that has an effect resulting in an impact of 9 or 10 would have a top priority to control and mitigate. Impact is given the most weight when assessing risk. </a:t>
            </a:r>
          </a:p>
          <a:p>
            <a:endParaRPr lang="en-US"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5"/>
          </p:nvPr>
        </p:nvSpPr>
        <p:spPr/>
        <p:txBody>
          <a:bodyPr/>
          <a:lstStyle/>
          <a:p>
            <a:r>
              <a:rPr lang="en-US"/>
              <a:t>Copyright © 2013 Pearson Education, Inc. Publishing as Prentice Hall</a:t>
            </a:r>
          </a:p>
        </p:txBody>
      </p:sp>
      <p:sp>
        <p:nvSpPr>
          <p:cNvPr id="68609" name="Text Placeholder 2"/>
          <p:cNvSpPr>
            <a:spLocks noGrp="1"/>
          </p:cNvSpPr>
          <p:nvPr>
            <p:ph type="body" sz="quarter" idx="13"/>
          </p:nvPr>
        </p:nvSpPr>
        <p:spPr>
          <a:xfrm>
            <a:off x="1316038" y="1071563"/>
            <a:ext cx="3925887" cy="339725"/>
          </a:xfrm>
        </p:spPr>
        <p:txBody>
          <a:bodyPr/>
          <a:lstStyle/>
          <a:p>
            <a:r>
              <a:rPr lang="en-US" smtClean="0"/>
              <a:t>FMEA</a:t>
            </a:r>
          </a:p>
        </p:txBody>
      </p:sp>
      <p:sp>
        <p:nvSpPr>
          <p:cNvPr id="5" name="Slide Number Placeholder 4"/>
          <p:cNvSpPr>
            <a:spLocks noGrp="1"/>
          </p:cNvSpPr>
          <p:nvPr>
            <p:ph type="sldNum" sz="quarter" idx="16"/>
          </p:nvPr>
        </p:nvSpPr>
        <p:spPr/>
        <p:txBody>
          <a:bodyPr/>
          <a:lstStyle/>
          <a:p>
            <a:pPr>
              <a:defRPr/>
            </a:pPr>
            <a:r>
              <a:rPr lang="en-US"/>
              <a:t>6-</a:t>
            </a:r>
            <a:fld id="{69B2D9B2-0AB6-40AD-A79B-5A2160561180}" type="slidenum">
              <a:rPr lang="en-US"/>
              <a:pPr>
                <a:defRPr/>
              </a:pPr>
              <a:t>17</a:t>
            </a:fld>
            <a:endParaRPr lang="en-US"/>
          </a:p>
        </p:txBody>
      </p:sp>
      <p:graphicFrame>
        <p:nvGraphicFramePr>
          <p:cNvPr id="6" name="Table 5"/>
          <p:cNvGraphicFramePr>
            <a:graphicFrameLocks noGrp="1"/>
          </p:cNvGraphicFramePr>
          <p:nvPr/>
        </p:nvGraphicFramePr>
        <p:xfrm>
          <a:off x="701675" y="1600200"/>
          <a:ext cx="7805057" cy="4591745"/>
        </p:xfrm>
        <a:graphic>
          <a:graphicData uri="http://schemas.openxmlformats.org/drawingml/2006/table">
            <a:tbl>
              <a:tblPr firstRow="1" firstCol="1" bandRow="1" bandCol="1">
                <a:tableStyleId>{5C22544A-7EE6-4342-B048-85BDC9FD1C3A}</a:tableStyleId>
              </a:tblPr>
              <a:tblGrid>
                <a:gridCol w="767442"/>
                <a:gridCol w="2122715"/>
                <a:gridCol w="1257300"/>
                <a:gridCol w="1404257"/>
                <a:gridCol w="1061357"/>
                <a:gridCol w="440871"/>
                <a:gridCol w="751115"/>
              </a:tblGrid>
              <a:tr h="565745">
                <a:tc>
                  <a:txBody>
                    <a:bodyPr/>
                    <a:lstStyle/>
                    <a:p>
                      <a:pPr marL="0" marR="0" algn="ctr">
                        <a:spcBef>
                          <a:spcPts val="0"/>
                        </a:spcBef>
                        <a:spcAft>
                          <a:spcPts val="0"/>
                        </a:spcAft>
                      </a:pPr>
                      <a:r>
                        <a:rPr lang="en-US" sz="1800" dirty="0" smtClean="0">
                          <a:effectLst/>
                        </a:rPr>
                        <a:t>Risk </a:t>
                      </a:r>
                      <a:r>
                        <a:rPr lang="en-US" sz="1800" dirty="0">
                          <a:effectLst/>
                        </a:rPr>
                        <a:t>ID</a:t>
                      </a:r>
                      <a:endParaRPr lang="en-US" sz="1800" dirty="0">
                        <a:effectLst/>
                        <a:latin typeface="Times New Roman"/>
                        <a:ea typeface="Times New Roman"/>
                        <a:cs typeface="Times New Roman"/>
                      </a:endParaRPr>
                    </a:p>
                  </a:txBody>
                  <a:tcPr marL="53039" marR="53039" marT="0" marB="0" anchor="ctr"/>
                </a:tc>
                <a:tc>
                  <a:txBody>
                    <a:bodyPr/>
                    <a:lstStyle/>
                    <a:p>
                      <a:pPr marL="0" marR="0">
                        <a:spcBef>
                          <a:spcPts val="0"/>
                        </a:spcBef>
                        <a:spcAft>
                          <a:spcPts val="0"/>
                        </a:spcAft>
                      </a:pPr>
                      <a:r>
                        <a:rPr lang="en-US" sz="1800" dirty="0">
                          <a:effectLst/>
                        </a:rPr>
                        <a:t>Risks</a:t>
                      </a:r>
                      <a:endParaRPr lang="en-US" sz="1800" dirty="0">
                        <a:effectLst/>
                        <a:latin typeface="Times New Roman"/>
                        <a:ea typeface="Times New Roman"/>
                        <a:cs typeface="Times New Roman"/>
                      </a:endParaRPr>
                    </a:p>
                  </a:txBody>
                  <a:tcPr marL="53039" marR="53039" marT="0" marB="0"/>
                </a:tc>
                <a:tc>
                  <a:txBody>
                    <a:bodyPr/>
                    <a:lstStyle/>
                    <a:p>
                      <a:pPr marL="0" marR="0">
                        <a:spcBef>
                          <a:spcPts val="0"/>
                        </a:spcBef>
                        <a:spcAft>
                          <a:spcPts val="0"/>
                        </a:spcAft>
                      </a:pPr>
                      <a:r>
                        <a:rPr lang="en-US" sz="1800" dirty="0">
                          <a:effectLst/>
                        </a:rPr>
                        <a:t>Occurrence </a:t>
                      </a:r>
                      <a:endParaRPr lang="en-US" sz="1800" dirty="0">
                        <a:effectLst/>
                        <a:latin typeface="Times New Roman"/>
                        <a:ea typeface="Times New Roman"/>
                        <a:cs typeface="Times New Roman"/>
                      </a:endParaRPr>
                    </a:p>
                  </a:txBody>
                  <a:tcPr marL="53039" marR="53039" marT="0" marB="0"/>
                </a:tc>
                <a:tc>
                  <a:txBody>
                    <a:bodyPr/>
                    <a:lstStyle/>
                    <a:p>
                      <a:pPr marL="0" marR="0">
                        <a:spcBef>
                          <a:spcPts val="0"/>
                        </a:spcBef>
                        <a:spcAft>
                          <a:spcPts val="0"/>
                        </a:spcAft>
                      </a:pPr>
                      <a:r>
                        <a:rPr lang="en-US" sz="1800" dirty="0" smtClean="0">
                          <a:effectLst/>
                        </a:rPr>
                        <a:t>Outcome</a:t>
                      </a:r>
                      <a:endParaRPr lang="en-US" sz="1800" dirty="0">
                        <a:effectLst/>
                        <a:latin typeface="Times New Roman"/>
                        <a:ea typeface="Times New Roman"/>
                        <a:cs typeface="Times New Roman"/>
                      </a:endParaRPr>
                    </a:p>
                  </a:txBody>
                  <a:tcPr marL="53039" marR="53039" marT="0" marB="0"/>
                </a:tc>
                <a:tc>
                  <a:txBody>
                    <a:bodyPr/>
                    <a:lstStyle/>
                    <a:p>
                      <a:pPr marL="0" marR="0">
                        <a:spcBef>
                          <a:spcPts val="0"/>
                        </a:spcBef>
                        <a:spcAft>
                          <a:spcPts val="0"/>
                        </a:spcAft>
                      </a:pPr>
                      <a:r>
                        <a:rPr lang="en-US" sz="1800" dirty="0" smtClean="0">
                          <a:effectLst/>
                        </a:rPr>
                        <a:t>Detection</a:t>
                      </a:r>
                      <a:endParaRPr lang="en-US" sz="1800" dirty="0">
                        <a:effectLst/>
                        <a:latin typeface="Times New Roman"/>
                        <a:ea typeface="Times New Roman"/>
                        <a:cs typeface="Times New Roman"/>
                      </a:endParaRPr>
                    </a:p>
                  </a:txBody>
                  <a:tcPr marL="53039" marR="53039" marT="0" marB="0"/>
                </a:tc>
                <a:tc>
                  <a:txBody>
                    <a:bodyPr/>
                    <a:lstStyle/>
                    <a:p>
                      <a:pPr marL="0" marR="0">
                        <a:spcBef>
                          <a:spcPts val="0"/>
                        </a:spcBef>
                        <a:spcAft>
                          <a:spcPts val="0"/>
                        </a:spcAft>
                      </a:pPr>
                      <a:r>
                        <a:rPr lang="en-US" sz="1800" dirty="0" smtClean="0">
                          <a:effectLst/>
                        </a:rPr>
                        <a:t>RS</a:t>
                      </a:r>
                      <a:endParaRPr lang="en-US" sz="1800" dirty="0">
                        <a:effectLst/>
                        <a:latin typeface="Times New Roman"/>
                        <a:ea typeface="Times New Roman"/>
                        <a:cs typeface="Times New Roman"/>
                      </a:endParaRPr>
                    </a:p>
                  </a:txBody>
                  <a:tcPr marL="53039" marR="53039" marT="0" marB="0"/>
                </a:tc>
                <a:tc>
                  <a:txBody>
                    <a:bodyPr/>
                    <a:lstStyle/>
                    <a:p>
                      <a:pPr marL="0" marR="0">
                        <a:spcBef>
                          <a:spcPts val="0"/>
                        </a:spcBef>
                        <a:spcAft>
                          <a:spcPts val="0"/>
                        </a:spcAft>
                      </a:pPr>
                      <a:r>
                        <a:rPr lang="en-US" sz="1800" dirty="0" smtClean="0">
                          <a:effectLst/>
                        </a:rPr>
                        <a:t>RPN</a:t>
                      </a:r>
                      <a:endParaRPr lang="en-US" sz="1800" dirty="0">
                        <a:effectLst/>
                        <a:latin typeface="Times New Roman"/>
                        <a:ea typeface="Times New Roman"/>
                        <a:cs typeface="Times New Roman"/>
                      </a:endParaRPr>
                    </a:p>
                  </a:txBody>
                  <a:tcPr marL="53039" marR="53039" marT="0" marB="0"/>
                </a:tc>
              </a:tr>
              <a:tr h="707182">
                <a:tc>
                  <a:txBody>
                    <a:bodyPr/>
                    <a:lstStyle/>
                    <a:p>
                      <a:pPr marL="0" marR="0" algn="ctr">
                        <a:spcBef>
                          <a:spcPts val="0"/>
                        </a:spcBef>
                        <a:spcAft>
                          <a:spcPts val="0"/>
                        </a:spcAft>
                      </a:pPr>
                      <a:r>
                        <a:rPr lang="en-US" sz="2000">
                          <a:effectLst/>
                        </a:rPr>
                        <a:t>1</a:t>
                      </a:r>
                      <a:endParaRPr lang="en-US" sz="2000">
                        <a:effectLst/>
                        <a:latin typeface="Times New Roman"/>
                        <a:ea typeface="Times New Roman"/>
                        <a:cs typeface="Times New Roman"/>
                      </a:endParaRPr>
                    </a:p>
                  </a:txBody>
                  <a:tcPr marL="53039" marR="53039" marT="0" marB="0" anchor="ctr"/>
                </a:tc>
                <a:tc>
                  <a:txBody>
                    <a:bodyPr/>
                    <a:lstStyle/>
                    <a:p>
                      <a:pPr marL="0" marR="0">
                        <a:spcBef>
                          <a:spcPts val="0"/>
                        </a:spcBef>
                        <a:spcAft>
                          <a:spcPts val="0"/>
                        </a:spcAft>
                      </a:pPr>
                      <a:r>
                        <a:rPr lang="en-US" sz="2000">
                          <a:effectLst/>
                        </a:rPr>
                        <a:t>Will the products be delivered?</a:t>
                      </a:r>
                      <a:endParaRPr lang="en-US" sz="2000">
                        <a:effectLst/>
                        <a:latin typeface="Times New Roman"/>
                        <a:ea typeface="Times New Roman"/>
                        <a:cs typeface="Times New Roman"/>
                      </a:endParaRPr>
                    </a:p>
                  </a:txBody>
                  <a:tcPr marL="53039" marR="53039" marT="0" marB="0"/>
                </a:tc>
                <a:tc>
                  <a:txBody>
                    <a:bodyPr/>
                    <a:lstStyle/>
                    <a:p>
                      <a:pPr marL="0" marR="0" algn="ctr">
                        <a:spcBef>
                          <a:spcPts val="0"/>
                        </a:spcBef>
                        <a:spcAft>
                          <a:spcPts val="0"/>
                        </a:spcAft>
                      </a:pPr>
                      <a:r>
                        <a:rPr lang="en-US" sz="2000">
                          <a:effectLst/>
                        </a:rPr>
                        <a:t>7</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8</a:t>
                      </a:r>
                    </a:p>
                    <a:p>
                      <a:pPr marL="0" marR="0" algn="ctr">
                        <a:spcBef>
                          <a:spcPts val="0"/>
                        </a:spcBef>
                        <a:spcAft>
                          <a:spcPts val="0"/>
                        </a:spcAft>
                      </a:pPr>
                      <a:r>
                        <a:rPr lang="en-US" sz="2000">
                          <a:effectLst/>
                        </a:rPr>
                        <a:t>(schedule)</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4</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dirty="0">
                          <a:effectLst/>
                        </a:rPr>
                        <a:t>56</a:t>
                      </a:r>
                      <a:endParaRPr lang="en-US" sz="2000" dirty="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224</a:t>
                      </a:r>
                      <a:endParaRPr lang="en-US" sz="2000">
                        <a:effectLst/>
                        <a:latin typeface="Times New Roman"/>
                        <a:ea typeface="Times New Roman"/>
                        <a:cs typeface="Times New Roman"/>
                      </a:endParaRPr>
                    </a:p>
                  </a:txBody>
                  <a:tcPr marL="53039" marR="53039" marT="0" marB="0" anchor="ctr"/>
                </a:tc>
              </a:tr>
              <a:tr h="848618">
                <a:tc>
                  <a:txBody>
                    <a:bodyPr/>
                    <a:lstStyle/>
                    <a:p>
                      <a:pPr marL="0" marR="0" algn="ctr">
                        <a:spcBef>
                          <a:spcPts val="0"/>
                        </a:spcBef>
                        <a:spcAft>
                          <a:spcPts val="0"/>
                        </a:spcAft>
                      </a:pPr>
                      <a:r>
                        <a:rPr lang="en-US" sz="2000">
                          <a:effectLst/>
                        </a:rPr>
                        <a:t>2</a:t>
                      </a:r>
                      <a:endParaRPr lang="en-US" sz="2000">
                        <a:effectLst/>
                        <a:latin typeface="Times New Roman"/>
                        <a:ea typeface="Times New Roman"/>
                        <a:cs typeface="Times New Roman"/>
                      </a:endParaRPr>
                    </a:p>
                  </a:txBody>
                  <a:tcPr marL="53039" marR="53039" marT="0" marB="0" anchor="ctr"/>
                </a:tc>
                <a:tc>
                  <a:txBody>
                    <a:bodyPr/>
                    <a:lstStyle/>
                    <a:p>
                      <a:pPr marL="0" marR="0">
                        <a:spcBef>
                          <a:spcPts val="0"/>
                        </a:spcBef>
                        <a:spcAft>
                          <a:spcPts val="0"/>
                        </a:spcAft>
                      </a:pPr>
                      <a:r>
                        <a:rPr lang="en-US" sz="2000">
                          <a:effectLst/>
                        </a:rPr>
                        <a:t>How will the quality of products be?</a:t>
                      </a:r>
                      <a:endParaRPr lang="en-US" sz="2000">
                        <a:effectLst/>
                        <a:latin typeface="Times New Roman"/>
                        <a:ea typeface="Times New Roman"/>
                        <a:cs typeface="Times New Roman"/>
                      </a:endParaRPr>
                    </a:p>
                  </a:txBody>
                  <a:tcPr marL="53039" marR="53039" marT="0" marB="0"/>
                </a:tc>
                <a:tc>
                  <a:txBody>
                    <a:bodyPr/>
                    <a:lstStyle/>
                    <a:p>
                      <a:pPr marL="0" marR="0" algn="ctr">
                        <a:spcBef>
                          <a:spcPts val="0"/>
                        </a:spcBef>
                        <a:spcAft>
                          <a:spcPts val="0"/>
                        </a:spcAft>
                      </a:pPr>
                      <a:r>
                        <a:rPr lang="en-US" sz="2000">
                          <a:effectLst/>
                        </a:rPr>
                        <a:t>8</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10</a:t>
                      </a:r>
                    </a:p>
                    <a:p>
                      <a:pPr marL="0" marR="0" algn="ctr">
                        <a:spcBef>
                          <a:spcPts val="0"/>
                        </a:spcBef>
                        <a:spcAft>
                          <a:spcPts val="0"/>
                        </a:spcAft>
                      </a:pPr>
                      <a:r>
                        <a:rPr lang="en-US" sz="2000">
                          <a:effectLst/>
                        </a:rPr>
                        <a:t>(quality)</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6</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80</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480</a:t>
                      </a:r>
                      <a:endParaRPr lang="en-US" sz="2000">
                        <a:effectLst/>
                        <a:latin typeface="Times New Roman"/>
                        <a:ea typeface="Times New Roman"/>
                        <a:cs typeface="Times New Roman"/>
                      </a:endParaRPr>
                    </a:p>
                  </a:txBody>
                  <a:tcPr marL="53039" marR="53039" marT="0" marB="0" anchor="ctr"/>
                </a:tc>
              </a:tr>
              <a:tr h="990054">
                <a:tc>
                  <a:txBody>
                    <a:bodyPr/>
                    <a:lstStyle/>
                    <a:p>
                      <a:pPr marL="0" marR="0" algn="ctr">
                        <a:spcBef>
                          <a:spcPts val="0"/>
                        </a:spcBef>
                        <a:spcAft>
                          <a:spcPts val="0"/>
                        </a:spcAft>
                      </a:pPr>
                      <a:r>
                        <a:rPr lang="en-US" sz="2000">
                          <a:effectLst/>
                        </a:rPr>
                        <a:t>3</a:t>
                      </a:r>
                      <a:endParaRPr lang="en-US" sz="2000">
                        <a:effectLst/>
                        <a:latin typeface="Times New Roman"/>
                        <a:ea typeface="Times New Roman"/>
                        <a:cs typeface="Times New Roman"/>
                      </a:endParaRPr>
                    </a:p>
                  </a:txBody>
                  <a:tcPr marL="53039" marR="53039" marT="0" marB="0" anchor="ctr"/>
                </a:tc>
                <a:tc>
                  <a:txBody>
                    <a:bodyPr/>
                    <a:lstStyle/>
                    <a:p>
                      <a:pPr marL="0" marR="0">
                        <a:spcBef>
                          <a:spcPts val="0"/>
                        </a:spcBef>
                        <a:spcAft>
                          <a:spcPts val="0"/>
                        </a:spcAft>
                      </a:pPr>
                      <a:r>
                        <a:rPr lang="en-US" sz="2000">
                          <a:effectLst/>
                        </a:rPr>
                        <a:t>How good is the technical capability?</a:t>
                      </a:r>
                      <a:endParaRPr lang="en-US" sz="2000">
                        <a:effectLst/>
                        <a:latin typeface="Times New Roman"/>
                        <a:ea typeface="Times New Roman"/>
                        <a:cs typeface="Times New Roman"/>
                      </a:endParaRPr>
                    </a:p>
                  </a:txBody>
                  <a:tcPr marL="53039" marR="53039" marT="0" marB="0"/>
                </a:tc>
                <a:tc>
                  <a:txBody>
                    <a:bodyPr/>
                    <a:lstStyle/>
                    <a:p>
                      <a:pPr marL="0" marR="0" algn="ctr">
                        <a:spcBef>
                          <a:spcPts val="0"/>
                        </a:spcBef>
                        <a:spcAft>
                          <a:spcPts val="0"/>
                        </a:spcAft>
                      </a:pPr>
                      <a:r>
                        <a:rPr lang="en-US" sz="2000">
                          <a:effectLst/>
                        </a:rPr>
                        <a:t>4</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10</a:t>
                      </a:r>
                    </a:p>
                    <a:p>
                      <a:pPr marL="0" marR="0" algn="ctr">
                        <a:spcBef>
                          <a:spcPts val="0"/>
                        </a:spcBef>
                        <a:spcAft>
                          <a:spcPts val="0"/>
                        </a:spcAft>
                      </a:pPr>
                      <a:r>
                        <a:rPr lang="en-US" sz="2000">
                          <a:effectLst/>
                        </a:rPr>
                        <a:t>(schedule)</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10</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40</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400</a:t>
                      </a:r>
                      <a:endParaRPr lang="en-US" sz="2000">
                        <a:effectLst/>
                        <a:latin typeface="Times New Roman"/>
                        <a:ea typeface="Times New Roman"/>
                        <a:cs typeface="Times New Roman"/>
                      </a:endParaRPr>
                    </a:p>
                  </a:txBody>
                  <a:tcPr marL="53039" marR="53039" marT="0" marB="0" anchor="ctr"/>
                </a:tc>
              </a:tr>
              <a:tr h="707182">
                <a:tc>
                  <a:txBody>
                    <a:bodyPr/>
                    <a:lstStyle/>
                    <a:p>
                      <a:pPr marL="0" marR="0" algn="ctr">
                        <a:spcBef>
                          <a:spcPts val="0"/>
                        </a:spcBef>
                        <a:spcAft>
                          <a:spcPts val="0"/>
                        </a:spcAft>
                      </a:pPr>
                      <a:r>
                        <a:rPr lang="en-US" sz="2000">
                          <a:effectLst/>
                        </a:rPr>
                        <a:t>4</a:t>
                      </a:r>
                      <a:endParaRPr lang="en-US" sz="2000">
                        <a:effectLst/>
                        <a:latin typeface="Times New Roman"/>
                        <a:ea typeface="Times New Roman"/>
                        <a:cs typeface="Times New Roman"/>
                      </a:endParaRPr>
                    </a:p>
                  </a:txBody>
                  <a:tcPr marL="53039" marR="53039" marT="0" marB="0" anchor="ctr"/>
                </a:tc>
                <a:tc>
                  <a:txBody>
                    <a:bodyPr/>
                    <a:lstStyle/>
                    <a:p>
                      <a:pPr marL="0" marR="0">
                        <a:spcBef>
                          <a:spcPts val="0"/>
                        </a:spcBef>
                        <a:spcAft>
                          <a:spcPts val="0"/>
                        </a:spcAft>
                      </a:pPr>
                      <a:r>
                        <a:rPr lang="en-US" sz="2000">
                          <a:effectLst/>
                        </a:rPr>
                        <a:t>How is financial stability?</a:t>
                      </a:r>
                      <a:endParaRPr lang="en-US" sz="2000">
                        <a:effectLst/>
                        <a:latin typeface="Times New Roman"/>
                        <a:ea typeface="Times New Roman"/>
                        <a:cs typeface="Times New Roman"/>
                      </a:endParaRPr>
                    </a:p>
                  </a:txBody>
                  <a:tcPr marL="53039" marR="53039" marT="0" marB="0"/>
                </a:tc>
                <a:tc>
                  <a:txBody>
                    <a:bodyPr/>
                    <a:lstStyle/>
                    <a:p>
                      <a:pPr marL="0" marR="0" algn="ctr">
                        <a:spcBef>
                          <a:spcPts val="0"/>
                        </a:spcBef>
                        <a:spcAft>
                          <a:spcPts val="0"/>
                        </a:spcAft>
                      </a:pPr>
                      <a:r>
                        <a:rPr lang="en-US" sz="2000">
                          <a:effectLst/>
                        </a:rPr>
                        <a:t>4</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3</a:t>
                      </a:r>
                    </a:p>
                    <a:p>
                      <a:pPr marL="0" marR="0" algn="ctr">
                        <a:spcBef>
                          <a:spcPts val="0"/>
                        </a:spcBef>
                        <a:spcAft>
                          <a:spcPts val="0"/>
                        </a:spcAft>
                      </a:pPr>
                      <a:r>
                        <a:rPr lang="en-US" sz="2000">
                          <a:effectLst/>
                        </a:rPr>
                        <a:t>(schedule)</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3</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12</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36</a:t>
                      </a:r>
                      <a:endParaRPr lang="en-US" sz="2000">
                        <a:effectLst/>
                        <a:latin typeface="Times New Roman"/>
                        <a:ea typeface="Times New Roman"/>
                        <a:cs typeface="Times New Roman"/>
                      </a:endParaRPr>
                    </a:p>
                  </a:txBody>
                  <a:tcPr marL="53039" marR="53039" marT="0" marB="0" anchor="ctr"/>
                </a:tc>
              </a:tr>
              <a:tr h="707182">
                <a:tc>
                  <a:txBody>
                    <a:bodyPr/>
                    <a:lstStyle/>
                    <a:p>
                      <a:pPr marL="0" marR="0" algn="ctr">
                        <a:spcBef>
                          <a:spcPts val="0"/>
                        </a:spcBef>
                        <a:spcAft>
                          <a:spcPts val="0"/>
                        </a:spcAft>
                      </a:pPr>
                      <a:r>
                        <a:rPr lang="en-US" sz="2000">
                          <a:effectLst/>
                        </a:rPr>
                        <a:t>5</a:t>
                      </a:r>
                      <a:endParaRPr lang="en-US" sz="2000">
                        <a:effectLst/>
                        <a:latin typeface="Times New Roman"/>
                        <a:ea typeface="Times New Roman"/>
                        <a:cs typeface="Times New Roman"/>
                      </a:endParaRPr>
                    </a:p>
                  </a:txBody>
                  <a:tcPr marL="53039" marR="53039" marT="0" marB="0" anchor="ctr"/>
                </a:tc>
                <a:tc>
                  <a:txBody>
                    <a:bodyPr/>
                    <a:lstStyle/>
                    <a:p>
                      <a:pPr marL="0" marR="0">
                        <a:spcBef>
                          <a:spcPts val="0"/>
                        </a:spcBef>
                        <a:spcAft>
                          <a:spcPts val="0"/>
                        </a:spcAft>
                      </a:pPr>
                      <a:r>
                        <a:rPr lang="en-US" sz="2000">
                          <a:effectLst/>
                        </a:rPr>
                        <a:t>Will our IP be protected?</a:t>
                      </a:r>
                      <a:endParaRPr lang="en-US" sz="2000">
                        <a:effectLst/>
                        <a:latin typeface="Times New Roman"/>
                        <a:ea typeface="Times New Roman"/>
                        <a:cs typeface="Times New Roman"/>
                      </a:endParaRPr>
                    </a:p>
                  </a:txBody>
                  <a:tcPr marL="53039" marR="53039" marT="0" marB="0"/>
                </a:tc>
                <a:tc>
                  <a:txBody>
                    <a:bodyPr/>
                    <a:lstStyle/>
                    <a:p>
                      <a:pPr marL="0" marR="0" algn="ctr">
                        <a:spcBef>
                          <a:spcPts val="0"/>
                        </a:spcBef>
                        <a:spcAft>
                          <a:spcPts val="0"/>
                        </a:spcAft>
                      </a:pPr>
                      <a:r>
                        <a:rPr lang="en-US" sz="2000">
                          <a:effectLst/>
                        </a:rPr>
                        <a:t>2</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1</a:t>
                      </a:r>
                    </a:p>
                    <a:p>
                      <a:pPr marL="0" marR="0" algn="ctr">
                        <a:spcBef>
                          <a:spcPts val="0"/>
                        </a:spcBef>
                        <a:spcAft>
                          <a:spcPts val="0"/>
                        </a:spcAft>
                      </a:pPr>
                      <a:r>
                        <a:rPr lang="en-US" sz="2000">
                          <a:effectLst/>
                        </a:rPr>
                        <a:t>(schedule)</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4</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a:effectLst/>
                        </a:rPr>
                        <a:t>2</a:t>
                      </a:r>
                      <a:endParaRPr lang="en-US" sz="2000">
                        <a:effectLst/>
                        <a:latin typeface="Times New Roman"/>
                        <a:ea typeface="Times New Roman"/>
                        <a:cs typeface="Times New Roman"/>
                      </a:endParaRPr>
                    </a:p>
                  </a:txBody>
                  <a:tcPr marL="53039" marR="53039" marT="0" marB="0" anchor="ctr"/>
                </a:tc>
                <a:tc>
                  <a:txBody>
                    <a:bodyPr/>
                    <a:lstStyle/>
                    <a:p>
                      <a:pPr marL="0" marR="0" algn="ctr">
                        <a:spcBef>
                          <a:spcPts val="0"/>
                        </a:spcBef>
                        <a:spcAft>
                          <a:spcPts val="0"/>
                        </a:spcAft>
                      </a:pPr>
                      <a:r>
                        <a:rPr lang="en-US" sz="2000" dirty="0" smtClean="0">
                          <a:effectLst/>
                        </a:rPr>
                        <a:t>8</a:t>
                      </a:r>
                      <a:endParaRPr lang="en-US" sz="2000" dirty="0">
                        <a:effectLst/>
                        <a:latin typeface="Times New Roman"/>
                        <a:ea typeface="Times New Roman"/>
                        <a:cs typeface="Times New Roman"/>
                      </a:endParaRPr>
                    </a:p>
                  </a:txBody>
                  <a:tcPr marL="53039" marR="53039" marT="0" marB="0"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9633" name="Text Placeholder 2"/>
          <p:cNvSpPr>
            <a:spLocks noGrp="1"/>
          </p:cNvSpPr>
          <p:nvPr>
            <p:ph type="body" sz="quarter" idx="13"/>
          </p:nvPr>
        </p:nvSpPr>
        <p:spPr>
          <a:xfrm>
            <a:off x="1316038" y="1071563"/>
            <a:ext cx="3925887" cy="339725"/>
          </a:xfrm>
        </p:spPr>
        <p:txBody>
          <a:bodyPr/>
          <a:lstStyle/>
          <a:p>
            <a:r>
              <a:rPr lang="en-US" smtClean="0"/>
              <a:t>Risk Rating</a:t>
            </a:r>
          </a:p>
        </p:txBody>
      </p:sp>
      <p:graphicFrame>
        <p:nvGraphicFramePr>
          <p:cNvPr id="4" name="Table 3"/>
          <p:cNvGraphicFramePr>
            <a:graphicFrameLocks noGrp="1"/>
          </p:cNvGraphicFramePr>
          <p:nvPr/>
        </p:nvGraphicFramePr>
        <p:xfrm>
          <a:off x="223838" y="1611313"/>
          <a:ext cx="8387454" cy="3291840"/>
        </p:xfrm>
        <a:graphic>
          <a:graphicData uri="http://schemas.openxmlformats.org/drawingml/2006/table">
            <a:tbl>
              <a:tblPr/>
              <a:tblGrid>
                <a:gridCol w="1521617"/>
                <a:gridCol w="3026048"/>
                <a:gridCol w="3839789"/>
              </a:tblGrid>
              <a:tr h="0">
                <a:tc>
                  <a:txBody>
                    <a:bodyPr/>
                    <a:lstStyle/>
                    <a:p>
                      <a:pPr marL="0" marR="0" algn="l">
                        <a:spcBef>
                          <a:spcPts val="0"/>
                        </a:spcBef>
                        <a:spcAft>
                          <a:spcPts val="0"/>
                        </a:spcAft>
                      </a:pPr>
                      <a:r>
                        <a:rPr lang="en-US" sz="2400" b="1" dirty="0">
                          <a:solidFill>
                            <a:srgbClr val="FFFFFF"/>
                          </a:solidFill>
                          <a:latin typeface="Calibri"/>
                          <a:ea typeface="Times New Roman"/>
                        </a:rPr>
                        <a:t>Rating</a:t>
                      </a:r>
                      <a:endParaRPr lang="en-US" sz="24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l">
                        <a:spcBef>
                          <a:spcPts val="0"/>
                        </a:spcBef>
                        <a:spcAft>
                          <a:spcPts val="0"/>
                        </a:spcAft>
                      </a:pPr>
                      <a:r>
                        <a:rPr lang="en-US" sz="2400" b="1">
                          <a:solidFill>
                            <a:srgbClr val="FFFFFF"/>
                          </a:solidFill>
                          <a:latin typeface="Calibri"/>
                          <a:ea typeface="Times New Roman"/>
                        </a:rPr>
                        <a:t>Description</a:t>
                      </a:r>
                      <a:endParaRPr lang="en-US" sz="2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l">
                        <a:spcBef>
                          <a:spcPts val="0"/>
                        </a:spcBef>
                        <a:spcAft>
                          <a:spcPts val="0"/>
                        </a:spcAft>
                      </a:pPr>
                      <a:r>
                        <a:rPr lang="en-US" sz="2400" b="1" dirty="0">
                          <a:solidFill>
                            <a:srgbClr val="FFFFFF"/>
                          </a:solidFill>
                          <a:latin typeface="Calibri"/>
                          <a:ea typeface="Times New Roman"/>
                        </a:rPr>
                        <a:t>Detail</a:t>
                      </a:r>
                      <a:endParaRPr lang="en-US" sz="24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0">
                <a:tc>
                  <a:txBody>
                    <a:bodyPr/>
                    <a:lstStyle/>
                    <a:p>
                      <a:pPr marL="0" marR="0" algn="l">
                        <a:spcBef>
                          <a:spcPts val="0"/>
                        </a:spcBef>
                        <a:spcAft>
                          <a:spcPts val="0"/>
                        </a:spcAft>
                      </a:pPr>
                      <a:r>
                        <a:rPr lang="en-US" sz="2400" b="1">
                          <a:solidFill>
                            <a:srgbClr val="FFFFFF"/>
                          </a:solidFill>
                          <a:latin typeface="Calibri"/>
                          <a:ea typeface="Times New Roman"/>
                        </a:rPr>
                        <a:t>A</a:t>
                      </a:r>
                      <a:endParaRPr lang="en-US" sz="2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lgn="l">
                        <a:spcBef>
                          <a:spcPts val="0"/>
                        </a:spcBef>
                        <a:spcAft>
                          <a:spcPts val="0"/>
                        </a:spcAft>
                      </a:pPr>
                      <a:r>
                        <a:rPr lang="en-US" sz="2400">
                          <a:latin typeface="Calibri"/>
                          <a:ea typeface="Times New Roman"/>
                        </a:rPr>
                        <a:t>Highly Likely</a:t>
                      </a:r>
                      <a:endParaRPr lang="en-US" sz="2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l">
                        <a:spcBef>
                          <a:spcPts val="0"/>
                        </a:spcBef>
                        <a:spcAft>
                          <a:spcPts val="0"/>
                        </a:spcAft>
                      </a:pPr>
                      <a:r>
                        <a:rPr lang="en-US" sz="2400" dirty="0">
                          <a:latin typeface="Calibri"/>
                          <a:ea typeface="Times New Roman"/>
                        </a:rPr>
                        <a:t>Almost 100% probability in 12 months</a:t>
                      </a:r>
                      <a:endParaRPr lang="en-US" sz="24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marL="0" marR="0" algn="l">
                        <a:spcBef>
                          <a:spcPts val="0"/>
                        </a:spcBef>
                        <a:spcAft>
                          <a:spcPts val="0"/>
                        </a:spcAft>
                      </a:pPr>
                      <a:r>
                        <a:rPr lang="en-US" sz="2400" b="1">
                          <a:solidFill>
                            <a:srgbClr val="FFFFFF"/>
                          </a:solidFill>
                          <a:latin typeface="Calibri"/>
                          <a:ea typeface="Times New Roman"/>
                        </a:rPr>
                        <a:t>B</a:t>
                      </a:r>
                      <a:endParaRPr lang="en-US" sz="24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l">
                        <a:spcBef>
                          <a:spcPts val="0"/>
                        </a:spcBef>
                        <a:spcAft>
                          <a:spcPts val="0"/>
                        </a:spcAft>
                      </a:pPr>
                      <a:r>
                        <a:rPr lang="en-US" sz="2400">
                          <a:latin typeface="Calibri"/>
                          <a:ea typeface="Times New Roman"/>
                        </a:rPr>
                        <a:t>Likely</a:t>
                      </a:r>
                      <a:endParaRPr lang="en-US" sz="24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lgn="l">
                        <a:spcBef>
                          <a:spcPts val="0"/>
                        </a:spcBef>
                        <a:spcAft>
                          <a:spcPts val="0"/>
                        </a:spcAft>
                      </a:pPr>
                      <a:r>
                        <a:rPr lang="en-US" sz="2400" dirty="0">
                          <a:latin typeface="Calibri"/>
                          <a:ea typeface="Times New Roman"/>
                        </a:rPr>
                        <a:t>Between 10% and 100% probability in next 10 years</a:t>
                      </a:r>
                      <a:endParaRPr lang="en-US" sz="2400" dirty="0">
                        <a:latin typeface="Times New Roman"/>
                        <a:ea typeface="Times New Roman"/>
                      </a:endParaRPr>
                    </a:p>
                  </a:txBody>
                  <a:tcPr marL="68580" marR="68580" marT="0" marB="0">
                    <a:lnL>
                      <a:noFill/>
                    </a:lnL>
                    <a:lnR>
                      <a:noFill/>
                    </a:lnR>
                    <a:lnT>
                      <a:noFill/>
                    </a:lnT>
                    <a:lnB>
                      <a:noFill/>
                    </a:lnB>
                    <a:solidFill>
                      <a:srgbClr val="D8D8D8"/>
                    </a:solidFill>
                  </a:tcPr>
                </a:tc>
              </a:tr>
              <a:tr h="0">
                <a:tc>
                  <a:txBody>
                    <a:bodyPr/>
                    <a:lstStyle/>
                    <a:p>
                      <a:pPr marL="0" marR="0" algn="l">
                        <a:spcBef>
                          <a:spcPts val="0"/>
                        </a:spcBef>
                        <a:spcAft>
                          <a:spcPts val="0"/>
                        </a:spcAft>
                      </a:pPr>
                      <a:r>
                        <a:rPr lang="en-US" sz="2400" b="1">
                          <a:solidFill>
                            <a:srgbClr val="FFFFFF"/>
                          </a:solidFill>
                          <a:latin typeface="Calibri"/>
                          <a:ea typeface="Times New Roman"/>
                        </a:rPr>
                        <a:t>C</a:t>
                      </a:r>
                      <a:endParaRPr lang="en-US" sz="24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lgn="l">
                        <a:spcBef>
                          <a:spcPts val="0"/>
                        </a:spcBef>
                        <a:spcAft>
                          <a:spcPts val="0"/>
                        </a:spcAft>
                      </a:pPr>
                      <a:r>
                        <a:rPr lang="en-US" sz="2400">
                          <a:latin typeface="Calibri"/>
                          <a:ea typeface="Times New Roman"/>
                        </a:rPr>
                        <a:t>Possible</a:t>
                      </a:r>
                      <a:endParaRPr lang="en-US" sz="2400">
                        <a:latin typeface="Times New Roman"/>
                        <a:ea typeface="Times New Roman"/>
                      </a:endParaRPr>
                    </a:p>
                  </a:txBody>
                  <a:tcPr marL="68580" marR="68580" marT="0" marB="0">
                    <a:lnL>
                      <a:noFill/>
                    </a:lnL>
                    <a:lnR>
                      <a:noFill/>
                    </a:lnR>
                    <a:lnT>
                      <a:noFill/>
                    </a:lnT>
                    <a:lnB>
                      <a:noFill/>
                    </a:lnB>
                  </a:tcPr>
                </a:tc>
                <a:tc>
                  <a:txBody>
                    <a:bodyPr/>
                    <a:lstStyle/>
                    <a:p>
                      <a:pPr marL="0" marR="0" algn="l">
                        <a:spcBef>
                          <a:spcPts val="0"/>
                        </a:spcBef>
                        <a:spcAft>
                          <a:spcPts val="0"/>
                        </a:spcAft>
                      </a:pPr>
                      <a:r>
                        <a:rPr lang="en-US" sz="2400">
                          <a:latin typeface="Calibri"/>
                          <a:ea typeface="Times New Roman"/>
                        </a:rPr>
                        <a:t>Between 1% and 10% probability in next 100 years</a:t>
                      </a:r>
                      <a:endParaRPr lang="en-US" sz="2400">
                        <a:latin typeface="Times New Roman"/>
                        <a:ea typeface="Times New Roman"/>
                      </a:endParaRPr>
                    </a:p>
                  </a:txBody>
                  <a:tcPr marL="68580" marR="68580" marT="0" marB="0">
                    <a:lnL>
                      <a:noFill/>
                    </a:lnL>
                    <a:lnR>
                      <a:noFill/>
                    </a:lnR>
                    <a:lnT>
                      <a:noFill/>
                    </a:lnT>
                    <a:lnB>
                      <a:noFill/>
                    </a:lnB>
                  </a:tcPr>
                </a:tc>
              </a:tr>
              <a:tr h="448945">
                <a:tc>
                  <a:txBody>
                    <a:bodyPr/>
                    <a:lstStyle/>
                    <a:p>
                      <a:pPr marL="0" marR="0" algn="l">
                        <a:spcBef>
                          <a:spcPts val="0"/>
                        </a:spcBef>
                        <a:spcAft>
                          <a:spcPts val="0"/>
                        </a:spcAft>
                      </a:pPr>
                      <a:r>
                        <a:rPr lang="en-US" sz="2400" b="1">
                          <a:solidFill>
                            <a:srgbClr val="FFFFFF"/>
                          </a:solidFill>
                          <a:latin typeface="Calibri"/>
                          <a:ea typeface="Times New Roman"/>
                        </a:rPr>
                        <a:t>D</a:t>
                      </a:r>
                      <a:endParaRPr lang="en-US" sz="240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lgn="l">
                        <a:spcBef>
                          <a:spcPts val="0"/>
                        </a:spcBef>
                        <a:spcAft>
                          <a:spcPts val="0"/>
                        </a:spcAft>
                      </a:pPr>
                      <a:r>
                        <a:rPr lang="en-US" sz="2400">
                          <a:latin typeface="Calibri"/>
                          <a:ea typeface="Times New Roman"/>
                        </a:rPr>
                        <a:t>Unlikely</a:t>
                      </a:r>
                      <a:endParaRPr lang="en-US" sz="240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lgn="l">
                        <a:spcBef>
                          <a:spcPts val="0"/>
                        </a:spcBef>
                        <a:spcAft>
                          <a:spcPts val="0"/>
                        </a:spcAft>
                      </a:pPr>
                      <a:r>
                        <a:rPr lang="en-US" sz="2400" dirty="0">
                          <a:latin typeface="Calibri"/>
                          <a:ea typeface="Times New Roman"/>
                        </a:rPr>
                        <a:t>Less than 1% probability in next 100 years</a:t>
                      </a:r>
                      <a:endParaRPr lang="en-US" sz="2400" dirty="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r>
            </a:tbl>
          </a:graphicData>
        </a:graphic>
      </p:graphicFrame>
      <p:sp>
        <p:nvSpPr>
          <p:cNvPr id="7" name="Slide Number Placeholder 6"/>
          <p:cNvSpPr>
            <a:spLocks noGrp="1"/>
          </p:cNvSpPr>
          <p:nvPr>
            <p:ph type="sldNum" sz="quarter" idx="16"/>
          </p:nvPr>
        </p:nvSpPr>
        <p:spPr/>
        <p:txBody>
          <a:bodyPr/>
          <a:lstStyle/>
          <a:p>
            <a:pPr>
              <a:defRPr/>
            </a:pPr>
            <a:r>
              <a:rPr lang="en-US"/>
              <a:t>6-</a:t>
            </a:r>
            <a:fld id="{8A926F29-A741-4B59-96EC-69C70019CF44}"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70657" name="Text Placeholder 2"/>
          <p:cNvSpPr>
            <a:spLocks noGrp="1"/>
          </p:cNvSpPr>
          <p:nvPr>
            <p:ph type="body" sz="quarter" idx="13"/>
          </p:nvPr>
        </p:nvSpPr>
        <p:spPr>
          <a:xfrm>
            <a:off x="1316038" y="1071563"/>
            <a:ext cx="3925887" cy="339725"/>
          </a:xfrm>
        </p:spPr>
        <p:txBody>
          <a:bodyPr/>
          <a:lstStyle/>
          <a:p>
            <a:r>
              <a:rPr lang="en-US" smtClean="0"/>
              <a:t>Risk Rating</a:t>
            </a:r>
          </a:p>
        </p:txBody>
      </p:sp>
      <p:graphicFrame>
        <p:nvGraphicFramePr>
          <p:cNvPr id="5" name="Table 4"/>
          <p:cNvGraphicFramePr>
            <a:graphicFrameLocks noGrp="1"/>
          </p:cNvGraphicFramePr>
          <p:nvPr/>
        </p:nvGraphicFramePr>
        <p:xfrm>
          <a:off x="434975" y="1755775"/>
          <a:ext cx="8252189" cy="3657600"/>
        </p:xfrm>
        <a:graphic>
          <a:graphicData uri="http://schemas.openxmlformats.org/drawingml/2006/table">
            <a:tbl>
              <a:tblPr/>
              <a:tblGrid>
                <a:gridCol w="1347429"/>
                <a:gridCol w="2050435"/>
                <a:gridCol w="4854325"/>
              </a:tblGrid>
              <a:tr h="0">
                <a:tc>
                  <a:txBody>
                    <a:bodyPr/>
                    <a:lstStyle/>
                    <a:p>
                      <a:pPr marL="0" marR="0">
                        <a:spcBef>
                          <a:spcPts val="0"/>
                        </a:spcBef>
                        <a:spcAft>
                          <a:spcPts val="0"/>
                        </a:spcAft>
                      </a:pPr>
                      <a:r>
                        <a:rPr lang="en-US" sz="2400" b="1" dirty="0">
                          <a:solidFill>
                            <a:srgbClr val="FFFFFF"/>
                          </a:solidFill>
                          <a:latin typeface="Calibri"/>
                          <a:ea typeface="Times New Roman"/>
                        </a:rPr>
                        <a:t>Rating</a:t>
                      </a:r>
                      <a:endParaRPr lang="en-US" sz="2400" b="1"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b="1" dirty="0">
                          <a:solidFill>
                            <a:srgbClr val="FFFFFF"/>
                          </a:solidFill>
                          <a:latin typeface="Calibri"/>
                          <a:ea typeface="Times New Roman"/>
                        </a:rPr>
                        <a:t>Description</a:t>
                      </a:r>
                      <a:endParaRPr lang="en-US" sz="2400" b="1"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b="1" dirty="0">
                          <a:solidFill>
                            <a:srgbClr val="FFFFFF"/>
                          </a:solidFill>
                          <a:latin typeface="Calibri"/>
                          <a:ea typeface="Times New Roman"/>
                        </a:rPr>
                        <a:t>Detail</a:t>
                      </a:r>
                      <a:endParaRPr lang="en-US" sz="2400" b="1"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0">
                <a:tc>
                  <a:txBody>
                    <a:bodyPr/>
                    <a:lstStyle/>
                    <a:p>
                      <a:pPr marL="0" marR="0">
                        <a:spcBef>
                          <a:spcPts val="0"/>
                        </a:spcBef>
                        <a:spcAft>
                          <a:spcPts val="0"/>
                        </a:spcAft>
                      </a:pPr>
                      <a:r>
                        <a:rPr lang="en-US" sz="2400" b="1">
                          <a:solidFill>
                            <a:srgbClr val="FFFFFF"/>
                          </a:solidFill>
                          <a:latin typeface="Calibri"/>
                          <a:ea typeface="Times New Roman"/>
                        </a:rPr>
                        <a:t>1</a:t>
                      </a:r>
                      <a:endParaRPr lang="en-US" sz="2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400">
                          <a:latin typeface="Calibri"/>
                          <a:ea typeface="Times New Roman"/>
                        </a:rPr>
                        <a:t>Marginal</a:t>
                      </a:r>
                      <a:endParaRPr lang="en-US" sz="2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2400">
                          <a:latin typeface="Calibri"/>
                          <a:ea typeface="Times New Roman"/>
                        </a:rPr>
                        <a:t>Facility can provide a normal level of service </a:t>
                      </a:r>
                      <a:endParaRPr lang="en-US" sz="2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marL="0" marR="0">
                        <a:spcBef>
                          <a:spcPts val="0"/>
                        </a:spcBef>
                        <a:spcAft>
                          <a:spcPts val="0"/>
                        </a:spcAft>
                      </a:pPr>
                      <a:r>
                        <a:rPr lang="en-US" sz="2400" b="1">
                          <a:solidFill>
                            <a:srgbClr val="FFFFFF"/>
                          </a:solidFill>
                          <a:latin typeface="Calibri"/>
                          <a:ea typeface="Times New Roman"/>
                        </a:rPr>
                        <a:t>2 - 4</a:t>
                      </a:r>
                      <a:endParaRPr lang="en-US" sz="24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Calibri"/>
                          <a:ea typeface="Times New Roman"/>
                        </a:rPr>
                        <a:t>Serious</a:t>
                      </a:r>
                      <a:endParaRPr lang="en-US" sz="2400">
                        <a:latin typeface="Times New Roman"/>
                        <a:ea typeface="Times New Roman"/>
                      </a:endParaRPr>
                    </a:p>
                  </a:txBody>
                  <a:tcPr marL="68580" marR="68580" marT="0" marB="0">
                    <a:lnL>
                      <a:noFill/>
                    </a:lnL>
                    <a:lnR>
                      <a:noFill/>
                    </a:lnR>
                    <a:lnT>
                      <a:noFill/>
                    </a:lnT>
                    <a:lnB>
                      <a:noFill/>
                    </a:lnB>
                    <a:solidFill>
                      <a:srgbClr val="D8D8D8"/>
                    </a:solidFill>
                  </a:tcPr>
                </a:tc>
                <a:tc>
                  <a:txBody>
                    <a:bodyPr/>
                    <a:lstStyle/>
                    <a:p>
                      <a:pPr marL="0" marR="0">
                        <a:spcBef>
                          <a:spcPts val="0"/>
                        </a:spcBef>
                        <a:spcAft>
                          <a:spcPts val="0"/>
                        </a:spcAft>
                      </a:pPr>
                      <a:r>
                        <a:rPr lang="en-US" sz="2400">
                          <a:latin typeface="Calibri"/>
                          <a:ea typeface="Times New Roman"/>
                        </a:rPr>
                        <a:t>Facility can provide a normal level of service with assistance from local community</a:t>
                      </a:r>
                      <a:endParaRPr lang="en-US" sz="2400">
                        <a:latin typeface="Times New Roman"/>
                        <a:ea typeface="Times New Roman"/>
                      </a:endParaRPr>
                    </a:p>
                  </a:txBody>
                  <a:tcPr marL="68580" marR="68580" marT="0" marB="0">
                    <a:lnL>
                      <a:noFill/>
                    </a:lnL>
                    <a:lnR>
                      <a:noFill/>
                    </a:lnR>
                    <a:lnT>
                      <a:noFill/>
                    </a:lnT>
                    <a:lnB>
                      <a:noFill/>
                    </a:lnB>
                    <a:solidFill>
                      <a:srgbClr val="D8D8D8"/>
                    </a:solidFill>
                  </a:tcPr>
                </a:tc>
              </a:tr>
              <a:tr h="0">
                <a:tc>
                  <a:txBody>
                    <a:bodyPr/>
                    <a:lstStyle/>
                    <a:p>
                      <a:pPr marL="0" marR="0">
                        <a:spcBef>
                          <a:spcPts val="0"/>
                        </a:spcBef>
                        <a:spcAft>
                          <a:spcPts val="0"/>
                        </a:spcAft>
                      </a:pPr>
                      <a:r>
                        <a:rPr lang="en-US" sz="2400" b="1">
                          <a:solidFill>
                            <a:srgbClr val="FFFFFF"/>
                          </a:solidFill>
                          <a:latin typeface="Calibri"/>
                          <a:ea typeface="Times New Roman"/>
                        </a:rPr>
                        <a:t>5 - 7</a:t>
                      </a:r>
                      <a:endParaRPr lang="en-US" sz="24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Calibri"/>
                          <a:ea typeface="Times New Roman"/>
                        </a:rPr>
                        <a:t>Critical</a:t>
                      </a:r>
                      <a:endParaRPr lang="en-US" sz="2400">
                        <a:latin typeface="Times New Roman"/>
                        <a:ea typeface="Times New Roman"/>
                      </a:endParaRPr>
                    </a:p>
                  </a:txBody>
                  <a:tcPr marL="68580" marR="68580" marT="0" marB="0">
                    <a:lnL>
                      <a:noFill/>
                    </a:lnL>
                    <a:lnR>
                      <a:noFill/>
                    </a:lnR>
                    <a:lnT>
                      <a:noFill/>
                    </a:lnT>
                    <a:lnB>
                      <a:noFill/>
                    </a:lnB>
                  </a:tcPr>
                </a:tc>
                <a:tc>
                  <a:txBody>
                    <a:bodyPr/>
                    <a:lstStyle/>
                    <a:p>
                      <a:pPr marL="0" marR="0">
                        <a:spcBef>
                          <a:spcPts val="0"/>
                        </a:spcBef>
                        <a:spcAft>
                          <a:spcPts val="0"/>
                        </a:spcAft>
                      </a:pPr>
                      <a:r>
                        <a:rPr lang="en-US" sz="2400">
                          <a:latin typeface="Calibri"/>
                          <a:ea typeface="Times New Roman"/>
                        </a:rPr>
                        <a:t>Facility can provide a normal level of service with assistance from local as well as outside communities</a:t>
                      </a:r>
                      <a:endParaRPr lang="en-US" sz="2400">
                        <a:latin typeface="Times New Roman"/>
                        <a:ea typeface="Times New Roman"/>
                      </a:endParaRPr>
                    </a:p>
                  </a:txBody>
                  <a:tcPr marL="68580" marR="68580" marT="0" marB="0">
                    <a:lnL>
                      <a:noFill/>
                    </a:lnL>
                    <a:lnR>
                      <a:noFill/>
                    </a:lnR>
                    <a:lnT>
                      <a:noFill/>
                    </a:lnT>
                    <a:lnB>
                      <a:noFill/>
                    </a:lnB>
                  </a:tcPr>
                </a:tc>
              </a:tr>
              <a:tr h="0">
                <a:tc>
                  <a:txBody>
                    <a:bodyPr/>
                    <a:lstStyle/>
                    <a:p>
                      <a:pPr marL="0" marR="0">
                        <a:spcBef>
                          <a:spcPts val="0"/>
                        </a:spcBef>
                        <a:spcAft>
                          <a:spcPts val="0"/>
                        </a:spcAft>
                      </a:pPr>
                      <a:r>
                        <a:rPr lang="en-US" sz="2400" b="1">
                          <a:solidFill>
                            <a:srgbClr val="FFFFFF"/>
                          </a:solidFill>
                          <a:latin typeface="Calibri"/>
                          <a:ea typeface="Times New Roman"/>
                        </a:rPr>
                        <a:t>8 - 10</a:t>
                      </a:r>
                      <a:endParaRPr lang="en-US" sz="240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a:latin typeface="Calibri"/>
                          <a:ea typeface="Times New Roman"/>
                        </a:rPr>
                        <a:t>Catastrophic</a:t>
                      </a:r>
                      <a:endParaRPr lang="en-US" sz="240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c>
                  <a:txBody>
                    <a:bodyPr/>
                    <a:lstStyle/>
                    <a:p>
                      <a:pPr marL="0" marR="0">
                        <a:spcBef>
                          <a:spcPts val="0"/>
                        </a:spcBef>
                        <a:spcAft>
                          <a:spcPts val="0"/>
                        </a:spcAft>
                      </a:pPr>
                      <a:r>
                        <a:rPr lang="en-US" sz="2400" dirty="0">
                          <a:latin typeface="Calibri"/>
                          <a:ea typeface="Times New Roman"/>
                        </a:rPr>
                        <a:t>Facility cannot provide services</a:t>
                      </a:r>
                      <a:endParaRPr lang="en-US" sz="2400" dirty="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D8D8D8"/>
                    </a:solidFill>
                  </a:tcPr>
                </a:tc>
              </a:tr>
            </a:tbl>
          </a:graphicData>
        </a:graphic>
      </p:graphicFrame>
      <p:sp>
        <p:nvSpPr>
          <p:cNvPr id="7" name="Slide Number Placeholder 6"/>
          <p:cNvSpPr>
            <a:spLocks noGrp="1"/>
          </p:cNvSpPr>
          <p:nvPr>
            <p:ph type="sldNum" sz="quarter" idx="16"/>
          </p:nvPr>
        </p:nvSpPr>
        <p:spPr/>
        <p:txBody>
          <a:bodyPr/>
          <a:lstStyle/>
          <a:p>
            <a:pPr>
              <a:defRPr/>
            </a:pPr>
            <a:r>
              <a:rPr lang="en-US"/>
              <a:t>6-</a:t>
            </a:r>
            <a:fld id="{3C5236E7-F101-4D89-A25B-4F36880763DE}"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53249" name="Content Placeholder 1"/>
          <p:cNvSpPr>
            <a:spLocks noGrp="1"/>
          </p:cNvSpPr>
          <p:nvPr>
            <p:ph idx="1"/>
          </p:nvPr>
        </p:nvSpPr>
        <p:spPr>
          <a:xfrm>
            <a:off x="266700" y="1600200"/>
            <a:ext cx="8420100" cy="4525963"/>
          </a:xfrm>
        </p:spPr>
        <p:txBody>
          <a:bodyPr/>
          <a:lstStyle/>
          <a:p>
            <a:r>
              <a:rPr lang="en-US" sz="2400" smtClean="0"/>
              <a:t>Identify project risks</a:t>
            </a:r>
          </a:p>
          <a:p>
            <a:r>
              <a:rPr lang="en-US" sz="2400" smtClean="0"/>
              <a:t>Determine quantitative or qualitative value of project risks and prioritize them</a:t>
            </a:r>
          </a:p>
          <a:p>
            <a:r>
              <a:rPr lang="en-US" sz="2400" smtClean="0"/>
              <a:t>Propose plans to mitigate such risks</a:t>
            </a:r>
          </a:p>
          <a:p>
            <a:r>
              <a:rPr lang="en-US" sz="2400" smtClean="0"/>
              <a:t>Monitor and control the risks</a:t>
            </a:r>
          </a:p>
          <a:p>
            <a:r>
              <a:rPr lang="en-US" sz="2400" smtClean="0"/>
              <a:t>Manage projects by lowering internal and external risks</a:t>
            </a:r>
          </a:p>
          <a:p>
            <a:endParaRPr lang="en-US" sz="2400" smtClean="0"/>
          </a:p>
          <a:p>
            <a:endParaRPr lang="en-US" sz="2400" smtClean="0"/>
          </a:p>
          <a:p>
            <a:endParaRPr lang="en-US" sz="2400" smtClean="0"/>
          </a:p>
          <a:p>
            <a:endParaRPr lang="en-US" sz="2400" smtClean="0"/>
          </a:p>
        </p:txBody>
      </p:sp>
      <p:sp>
        <p:nvSpPr>
          <p:cNvPr id="53250" name="Text Placeholder 2"/>
          <p:cNvSpPr>
            <a:spLocks noGrp="1"/>
          </p:cNvSpPr>
          <p:nvPr>
            <p:ph type="body" sz="quarter" idx="13"/>
          </p:nvPr>
        </p:nvSpPr>
        <p:spPr>
          <a:xfrm>
            <a:off x="1316038" y="1071563"/>
            <a:ext cx="3925887" cy="339725"/>
          </a:xfrm>
        </p:spPr>
        <p:txBody>
          <a:bodyPr/>
          <a:lstStyle/>
          <a:p>
            <a:r>
              <a:rPr lang="en-US" smtClean="0"/>
              <a:t>Learning objectives</a:t>
            </a:r>
          </a:p>
        </p:txBody>
      </p:sp>
      <p:sp>
        <p:nvSpPr>
          <p:cNvPr id="8" name="Slide Number Placeholder 7"/>
          <p:cNvSpPr>
            <a:spLocks noGrp="1"/>
          </p:cNvSpPr>
          <p:nvPr>
            <p:ph type="sldNum" sz="quarter" idx="16"/>
          </p:nvPr>
        </p:nvSpPr>
        <p:spPr/>
        <p:txBody>
          <a:bodyPr/>
          <a:lstStyle/>
          <a:p>
            <a:pPr>
              <a:defRPr/>
            </a:pPr>
            <a:r>
              <a:rPr lang="en-US"/>
              <a:t>6-</a:t>
            </a:r>
            <a:fld id="{08FC0144-8C44-4729-A710-A9BC34DD9439}"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1681" name="Text Placeholder 2"/>
          <p:cNvSpPr>
            <a:spLocks noGrp="1"/>
          </p:cNvSpPr>
          <p:nvPr>
            <p:ph type="body" sz="quarter" idx="13"/>
          </p:nvPr>
        </p:nvSpPr>
        <p:spPr>
          <a:xfrm>
            <a:off x="1316038" y="1071563"/>
            <a:ext cx="3925887" cy="339725"/>
          </a:xfrm>
        </p:spPr>
        <p:txBody>
          <a:bodyPr/>
          <a:lstStyle/>
          <a:p>
            <a:r>
              <a:rPr lang="en-US" smtClean="0"/>
              <a:t>Risk Rating</a:t>
            </a:r>
          </a:p>
        </p:txBody>
      </p:sp>
      <p:graphicFrame>
        <p:nvGraphicFramePr>
          <p:cNvPr id="6" name="Table 5"/>
          <p:cNvGraphicFramePr>
            <a:graphicFrameLocks noGrp="1"/>
          </p:cNvGraphicFramePr>
          <p:nvPr/>
        </p:nvGraphicFramePr>
        <p:xfrm>
          <a:off x="473075" y="1917700"/>
          <a:ext cx="7200899" cy="2194560"/>
        </p:xfrm>
        <a:graphic>
          <a:graphicData uri="http://schemas.openxmlformats.org/drawingml/2006/table">
            <a:tbl>
              <a:tblPr/>
              <a:tblGrid>
                <a:gridCol w="1344168"/>
                <a:gridCol w="1344168"/>
                <a:gridCol w="1344168"/>
                <a:gridCol w="1344168"/>
                <a:gridCol w="1824227"/>
              </a:tblGrid>
              <a:tr h="0">
                <a:tc>
                  <a:txBody>
                    <a:bodyPr/>
                    <a:lstStyle/>
                    <a:p>
                      <a:pPr marL="0" marR="0">
                        <a:spcBef>
                          <a:spcPts val="0"/>
                        </a:spcBef>
                        <a:spcAft>
                          <a:spcPts val="0"/>
                        </a:spcAft>
                      </a:pPr>
                      <a:endParaRPr lang="en-US" sz="24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b="1">
                          <a:solidFill>
                            <a:srgbClr val="FFFFFF"/>
                          </a:solidFill>
                          <a:latin typeface="Calibri"/>
                          <a:ea typeface="Times New Roman"/>
                        </a:rPr>
                        <a:t>Marginal</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b="1">
                          <a:solidFill>
                            <a:srgbClr val="FFFFFF"/>
                          </a:solidFill>
                          <a:latin typeface="Calibri"/>
                          <a:ea typeface="Times New Roman"/>
                        </a:rPr>
                        <a:t>Serious</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b="1">
                          <a:solidFill>
                            <a:srgbClr val="FFFFFF"/>
                          </a:solidFill>
                          <a:latin typeface="Calibri"/>
                          <a:ea typeface="Times New Roman"/>
                        </a:rPr>
                        <a:t>Critical</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b="1">
                          <a:solidFill>
                            <a:srgbClr val="FFFFFF"/>
                          </a:solidFill>
                          <a:latin typeface="Calibri"/>
                          <a:ea typeface="Times New Roman"/>
                        </a:rPr>
                        <a:t>Catastrophic</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0">
                <a:tc>
                  <a:txBody>
                    <a:bodyPr/>
                    <a:lstStyle/>
                    <a:p>
                      <a:pPr marL="0" marR="0">
                        <a:spcBef>
                          <a:spcPts val="0"/>
                        </a:spcBef>
                        <a:spcAft>
                          <a:spcPts val="0"/>
                        </a:spcAft>
                      </a:pPr>
                      <a:r>
                        <a:rPr lang="en-US" sz="2400" b="1">
                          <a:solidFill>
                            <a:srgbClr val="FFFFFF"/>
                          </a:solidFill>
                          <a:latin typeface="Calibri"/>
                          <a:ea typeface="Times New Roman"/>
                        </a:rPr>
                        <a:t>High likely</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2400">
                          <a:latin typeface="Calibri"/>
                          <a:ea typeface="Times New Roman"/>
                        </a:rPr>
                        <a:t>A1</a:t>
                      </a:r>
                      <a:endParaRPr lang="en-US"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Calibri"/>
                          <a:ea typeface="Times New Roman"/>
                        </a:rPr>
                        <a:t>A2-A4</a:t>
                      </a:r>
                      <a:endParaRPr lang="en-US"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a:latin typeface="Calibri"/>
                          <a:ea typeface="Times New Roman"/>
                        </a:rPr>
                        <a:t>A5-A7</a:t>
                      </a:r>
                      <a:endParaRPr lang="en-US"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a:latin typeface="Calibri"/>
                          <a:ea typeface="Times New Roman"/>
                        </a:rPr>
                        <a:t>A8-A10</a:t>
                      </a:r>
                      <a:endParaRPr lang="en-US"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0">
                <a:tc>
                  <a:txBody>
                    <a:bodyPr/>
                    <a:lstStyle/>
                    <a:p>
                      <a:pPr marL="0" marR="0">
                        <a:spcBef>
                          <a:spcPts val="0"/>
                        </a:spcBef>
                        <a:spcAft>
                          <a:spcPts val="0"/>
                        </a:spcAft>
                      </a:pPr>
                      <a:r>
                        <a:rPr lang="en-US" sz="2400" b="1">
                          <a:solidFill>
                            <a:srgbClr val="FFFFFF"/>
                          </a:solidFill>
                          <a:latin typeface="Calibri"/>
                          <a:ea typeface="Times New Roman"/>
                        </a:rPr>
                        <a:t>Likely</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2400">
                          <a:latin typeface="Calibri"/>
                          <a:ea typeface="Times New Roman"/>
                        </a:rPr>
                        <a:t>B1</a:t>
                      </a:r>
                      <a:endParaRPr lang="en-US"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a:latin typeface="Calibri"/>
                          <a:ea typeface="Times New Roman"/>
                        </a:rPr>
                        <a:t>B2-B4</a:t>
                      </a:r>
                      <a:endParaRPr lang="en-US"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a:latin typeface="Calibri"/>
                          <a:ea typeface="Times New Roman"/>
                        </a:rPr>
                        <a:t>B5-B7</a:t>
                      </a:r>
                      <a:endParaRPr lang="en-US"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2400">
                          <a:latin typeface="Calibri"/>
                          <a:ea typeface="Times New Roman"/>
                        </a:rPr>
                        <a:t>B8-B10</a:t>
                      </a:r>
                      <a:endParaRPr lang="en-US"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0">
                <a:tc>
                  <a:txBody>
                    <a:bodyPr/>
                    <a:lstStyle/>
                    <a:p>
                      <a:pPr marL="0" marR="0">
                        <a:spcBef>
                          <a:spcPts val="0"/>
                        </a:spcBef>
                        <a:spcAft>
                          <a:spcPts val="0"/>
                        </a:spcAft>
                      </a:pPr>
                      <a:r>
                        <a:rPr lang="en-US" sz="2400" b="1">
                          <a:solidFill>
                            <a:srgbClr val="FFFFFF"/>
                          </a:solidFill>
                          <a:latin typeface="Calibri"/>
                          <a:ea typeface="Times New Roman"/>
                        </a:rPr>
                        <a:t>Possible</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2400">
                          <a:latin typeface="Calibri"/>
                          <a:ea typeface="Times New Roman"/>
                        </a:rPr>
                        <a:t>C1</a:t>
                      </a:r>
                      <a:endParaRPr lang="en-US"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Calibri"/>
                          <a:ea typeface="Times New Roman"/>
                        </a:rPr>
                        <a:t>C2-C4</a:t>
                      </a:r>
                      <a:endParaRPr lang="en-US"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a:latin typeface="Calibri"/>
                          <a:ea typeface="Times New Roman"/>
                        </a:rPr>
                        <a:t>C5-C7</a:t>
                      </a:r>
                      <a:endParaRPr lang="en-US"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spcBef>
                          <a:spcPts val="0"/>
                        </a:spcBef>
                        <a:spcAft>
                          <a:spcPts val="0"/>
                        </a:spcAft>
                      </a:pPr>
                      <a:r>
                        <a:rPr lang="en-US" sz="2400">
                          <a:latin typeface="Calibri"/>
                          <a:ea typeface="Times New Roman"/>
                        </a:rPr>
                        <a:t>C8-C10</a:t>
                      </a:r>
                      <a:endParaRPr lang="en-US"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0">
                <a:tc>
                  <a:txBody>
                    <a:bodyPr/>
                    <a:lstStyle/>
                    <a:p>
                      <a:pPr marL="0" marR="0">
                        <a:spcBef>
                          <a:spcPts val="0"/>
                        </a:spcBef>
                        <a:spcAft>
                          <a:spcPts val="0"/>
                        </a:spcAft>
                      </a:pPr>
                      <a:r>
                        <a:rPr lang="en-US" sz="2400" b="1">
                          <a:solidFill>
                            <a:srgbClr val="FFFFFF"/>
                          </a:solidFill>
                          <a:latin typeface="Calibri"/>
                          <a:ea typeface="Times New Roman"/>
                        </a:rPr>
                        <a:t>Unlikely</a:t>
                      </a:r>
                      <a:endParaRPr lang="en-US" sz="24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lgn="ctr">
                        <a:spcBef>
                          <a:spcPts val="0"/>
                        </a:spcBef>
                        <a:spcAft>
                          <a:spcPts val="0"/>
                        </a:spcAft>
                      </a:pPr>
                      <a:r>
                        <a:rPr lang="en-US" sz="2400">
                          <a:latin typeface="Calibri"/>
                          <a:ea typeface="Times New Roman"/>
                        </a:rPr>
                        <a:t>D1</a:t>
                      </a:r>
                      <a:endParaRPr lang="en-US"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dirty="0">
                          <a:latin typeface="Calibri"/>
                          <a:ea typeface="Times New Roman"/>
                        </a:rPr>
                        <a:t>D2-D4</a:t>
                      </a:r>
                      <a:endParaRPr lang="en-U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400">
                          <a:latin typeface="Calibri"/>
                          <a:ea typeface="Times New Roman"/>
                        </a:rPr>
                        <a:t>D5-D7</a:t>
                      </a:r>
                      <a:endParaRPr lang="en-US" sz="24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spcBef>
                          <a:spcPts val="0"/>
                        </a:spcBef>
                        <a:spcAft>
                          <a:spcPts val="0"/>
                        </a:spcAft>
                      </a:pPr>
                      <a:r>
                        <a:rPr lang="en-US" sz="2400" dirty="0">
                          <a:latin typeface="Calibri"/>
                          <a:ea typeface="Times New Roman"/>
                        </a:rPr>
                        <a:t>D8-D10</a:t>
                      </a:r>
                      <a:endParaRPr lang="en-US" sz="24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bl>
          </a:graphicData>
        </a:graphic>
      </p:graphicFrame>
      <p:sp>
        <p:nvSpPr>
          <p:cNvPr id="7" name="Slide Number Placeholder 6"/>
          <p:cNvSpPr>
            <a:spLocks noGrp="1"/>
          </p:cNvSpPr>
          <p:nvPr>
            <p:ph type="sldNum" sz="quarter" idx="16"/>
          </p:nvPr>
        </p:nvSpPr>
        <p:spPr/>
        <p:txBody>
          <a:bodyPr/>
          <a:lstStyle/>
          <a:p>
            <a:pPr>
              <a:defRPr/>
            </a:pPr>
            <a:r>
              <a:rPr lang="en-US"/>
              <a:t>6-</a:t>
            </a:r>
            <a:fld id="{025394FF-1712-49D4-A47A-6F3E14131FC9}"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72705" name="Text Placeholder 2"/>
          <p:cNvSpPr>
            <a:spLocks noGrp="1"/>
          </p:cNvSpPr>
          <p:nvPr>
            <p:ph type="body" sz="quarter" idx="13"/>
          </p:nvPr>
        </p:nvSpPr>
        <p:spPr>
          <a:xfrm>
            <a:off x="1316038" y="1071563"/>
            <a:ext cx="3925887" cy="339725"/>
          </a:xfrm>
        </p:spPr>
        <p:txBody>
          <a:bodyPr/>
          <a:lstStyle/>
          <a:p>
            <a:r>
              <a:rPr lang="en-US" smtClean="0"/>
              <a:t>Decision Trees</a:t>
            </a:r>
          </a:p>
        </p:txBody>
      </p:sp>
      <p:sp>
        <p:nvSpPr>
          <p:cNvPr id="72706" name="Rectangle 1"/>
          <p:cNvSpPr>
            <a:spLocks noChangeArrowheads="1"/>
          </p:cNvSpPr>
          <p:nvPr/>
        </p:nvSpPr>
        <p:spPr bwMode="auto">
          <a:xfrm>
            <a:off x="4398963" y="1376363"/>
            <a:ext cx="4483100" cy="4894262"/>
          </a:xfrm>
          <a:prstGeom prst="rect">
            <a:avLst/>
          </a:prstGeom>
          <a:noFill/>
          <a:ln w="9525">
            <a:noFill/>
            <a:miter lim="800000"/>
            <a:headEnd/>
            <a:tailEnd/>
          </a:ln>
        </p:spPr>
        <p:txBody>
          <a:bodyPr anchor="ctr">
            <a:spAutoFit/>
          </a:bodyPr>
          <a:lstStyle/>
          <a:p>
            <a:r>
              <a:rPr lang="en-US" sz="2400">
                <a:latin typeface="Calibri" pitchFamily="34" charset="0"/>
                <a:ea typeface="Times New Roman" pitchFamily="18" charset="0"/>
                <a:cs typeface="Calibri" pitchFamily="34" charset="0"/>
              </a:rPr>
              <a:t>Inventory control project in a manufacturing environment budgeted at $5M with a total risk impact of $1M. Vendor-A is ready to implement the RFID system for $1.5M with a failure probability of 20%. Vendor-B is willing to implement a similar system for $1M with a failure rate of 45%. The project manager estimates that if the in-house project team implements the system, the failure probability will be 65% for $500K. </a:t>
            </a:r>
            <a:endParaRPr lang="en-US" sz="4800">
              <a:ea typeface="Times New Roman" pitchFamily="18" charset="0"/>
            </a:endParaRPr>
          </a:p>
        </p:txBody>
      </p:sp>
      <p:sp>
        <p:nvSpPr>
          <p:cNvPr id="5" name="Slide Number Placeholder 4"/>
          <p:cNvSpPr>
            <a:spLocks noGrp="1"/>
          </p:cNvSpPr>
          <p:nvPr>
            <p:ph type="sldNum" sz="quarter" idx="16"/>
          </p:nvPr>
        </p:nvSpPr>
        <p:spPr/>
        <p:txBody>
          <a:bodyPr/>
          <a:lstStyle/>
          <a:p>
            <a:pPr>
              <a:defRPr/>
            </a:pPr>
            <a:r>
              <a:rPr lang="en-US"/>
              <a:t>6-</a:t>
            </a:r>
            <a:fld id="{180C1818-0FBA-4E16-B79B-BC544D4A63F5}" type="slidenum">
              <a:rPr lang="en-US"/>
              <a:pPr>
                <a:defRPr/>
              </a:pPr>
              <a:t>21</a:t>
            </a:fld>
            <a:endParaRPr lang="en-US"/>
          </a:p>
        </p:txBody>
      </p:sp>
      <p:pic>
        <p:nvPicPr>
          <p:cNvPr id="72709" name="Picture 2"/>
          <p:cNvPicPr>
            <a:picLocks noChangeAspect="1" noChangeArrowheads="1"/>
          </p:cNvPicPr>
          <p:nvPr/>
        </p:nvPicPr>
        <p:blipFill>
          <a:blip r:embed="rId2"/>
          <a:srcRect/>
          <a:stretch>
            <a:fillRect/>
          </a:stretch>
        </p:blipFill>
        <p:spPr bwMode="auto">
          <a:xfrm>
            <a:off x="215900" y="1736725"/>
            <a:ext cx="4098925" cy="37655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3729" name="Text Placeholder 2"/>
          <p:cNvSpPr>
            <a:spLocks noGrp="1"/>
          </p:cNvSpPr>
          <p:nvPr>
            <p:ph type="body" sz="quarter" idx="13"/>
          </p:nvPr>
        </p:nvSpPr>
        <p:spPr>
          <a:xfrm>
            <a:off x="1316038" y="1071563"/>
            <a:ext cx="7270750" cy="339725"/>
          </a:xfrm>
        </p:spPr>
        <p:txBody>
          <a:bodyPr/>
          <a:lstStyle/>
          <a:p>
            <a:r>
              <a:rPr lang="en-US" smtClean="0"/>
              <a:t>Risk Response Planning</a:t>
            </a:r>
          </a:p>
        </p:txBody>
      </p:sp>
      <p:sp>
        <p:nvSpPr>
          <p:cNvPr id="73730" name="Content Placeholder 34"/>
          <p:cNvSpPr>
            <a:spLocks noGrp="1"/>
          </p:cNvSpPr>
          <p:nvPr>
            <p:ph idx="1"/>
          </p:nvPr>
        </p:nvSpPr>
        <p:spPr>
          <a:xfrm>
            <a:off x="652463" y="1616075"/>
            <a:ext cx="8034337" cy="4525963"/>
          </a:xfrm>
        </p:spPr>
        <p:txBody>
          <a:bodyPr/>
          <a:lstStyle/>
          <a:p>
            <a:r>
              <a:rPr lang="en-US" sz="2400" smtClean="0"/>
              <a:t>Transfer the risk</a:t>
            </a:r>
          </a:p>
          <a:p>
            <a:r>
              <a:rPr lang="en-US" sz="2400" smtClean="0"/>
              <a:t>Avoid the risk</a:t>
            </a:r>
          </a:p>
          <a:p>
            <a:r>
              <a:rPr lang="en-US" sz="2400" smtClean="0"/>
              <a:t>Reduce the risk</a:t>
            </a:r>
          </a:p>
          <a:p>
            <a:r>
              <a:rPr lang="en-US" sz="2400" smtClean="0"/>
              <a:t>Have contingency plan</a:t>
            </a:r>
          </a:p>
          <a:p>
            <a:r>
              <a:rPr lang="en-US" sz="2400" smtClean="0"/>
              <a:t>Accept risk</a:t>
            </a:r>
          </a:p>
        </p:txBody>
      </p:sp>
      <p:sp>
        <p:nvSpPr>
          <p:cNvPr id="7" name="Slide Number Placeholder 6"/>
          <p:cNvSpPr>
            <a:spLocks noGrp="1"/>
          </p:cNvSpPr>
          <p:nvPr>
            <p:ph type="sldNum" sz="quarter" idx="16"/>
          </p:nvPr>
        </p:nvSpPr>
        <p:spPr/>
        <p:txBody>
          <a:bodyPr/>
          <a:lstStyle/>
          <a:p>
            <a:pPr>
              <a:defRPr/>
            </a:pPr>
            <a:r>
              <a:rPr lang="en-US"/>
              <a:t>6-</a:t>
            </a:r>
            <a:fld id="{7DC0C012-EE64-4A65-AE7F-2CB4FA657391}"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4753" name="Text Placeholder 2"/>
          <p:cNvSpPr>
            <a:spLocks noGrp="1"/>
          </p:cNvSpPr>
          <p:nvPr>
            <p:ph type="body" sz="quarter" idx="13"/>
          </p:nvPr>
        </p:nvSpPr>
        <p:spPr>
          <a:xfrm>
            <a:off x="1316038" y="1071563"/>
            <a:ext cx="7270750" cy="339725"/>
          </a:xfrm>
        </p:spPr>
        <p:txBody>
          <a:bodyPr/>
          <a:lstStyle/>
          <a:p>
            <a:r>
              <a:rPr lang="en-US" smtClean="0"/>
              <a:t>Risk mitigation techniques: Scope</a:t>
            </a:r>
          </a:p>
        </p:txBody>
      </p:sp>
      <p:sp>
        <p:nvSpPr>
          <p:cNvPr id="74754" name="Content Placeholder 34"/>
          <p:cNvSpPr>
            <a:spLocks noGrp="1"/>
          </p:cNvSpPr>
          <p:nvPr>
            <p:ph idx="1"/>
          </p:nvPr>
        </p:nvSpPr>
        <p:spPr>
          <a:xfrm>
            <a:off x="419100" y="1489075"/>
            <a:ext cx="8534400" cy="4525963"/>
          </a:xfrm>
        </p:spPr>
        <p:txBody>
          <a:bodyPr/>
          <a:lstStyle/>
          <a:p>
            <a:r>
              <a:rPr lang="en-US" sz="2400" smtClean="0"/>
              <a:t>Define the needs of each task clearly</a:t>
            </a:r>
          </a:p>
          <a:p>
            <a:r>
              <a:rPr lang="en-US" sz="2400" smtClean="0"/>
              <a:t>Specify customer or user acceptance requirements clearly</a:t>
            </a:r>
          </a:p>
          <a:p>
            <a:r>
              <a:rPr lang="en-US" sz="2400" smtClean="0"/>
              <a:t>Include the customer’s true requirements and eliminate wishes and needs</a:t>
            </a:r>
          </a:p>
          <a:p>
            <a:r>
              <a:rPr lang="en-US" sz="2400" smtClean="0"/>
              <a:t>Establish a clear change management process including impact assessment of such changes</a:t>
            </a:r>
          </a:p>
          <a:p>
            <a:r>
              <a:rPr lang="en-US" sz="2400" smtClean="0"/>
              <a:t>Know the involved technology well before project commitment</a:t>
            </a:r>
          </a:p>
          <a:p>
            <a:r>
              <a:rPr lang="en-US" sz="2400" smtClean="0"/>
              <a:t>Build a prototype or model</a:t>
            </a:r>
          </a:p>
          <a:p>
            <a:r>
              <a:rPr lang="en-US" sz="2400" smtClean="0"/>
              <a:t>Test products or systems with users often to uncover problems and manage expectations</a:t>
            </a:r>
          </a:p>
          <a:p>
            <a:r>
              <a:rPr lang="en-US" sz="2400" smtClean="0"/>
              <a:t>Define the deliverables clearly</a:t>
            </a:r>
          </a:p>
        </p:txBody>
      </p:sp>
      <p:sp>
        <p:nvSpPr>
          <p:cNvPr id="7" name="Slide Number Placeholder 6"/>
          <p:cNvSpPr>
            <a:spLocks noGrp="1"/>
          </p:cNvSpPr>
          <p:nvPr>
            <p:ph type="sldNum" sz="quarter" idx="16"/>
          </p:nvPr>
        </p:nvSpPr>
        <p:spPr/>
        <p:txBody>
          <a:bodyPr/>
          <a:lstStyle/>
          <a:p>
            <a:pPr>
              <a:defRPr/>
            </a:pPr>
            <a:r>
              <a:rPr lang="en-US"/>
              <a:t>6-</a:t>
            </a:r>
            <a:fld id="{5CCA68C3-0BA8-4DE8-8403-0C39A10CCF40}"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5777" name="Text Placeholder 2"/>
          <p:cNvSpPr>
            <a:spLocks noGrp="1"/>
          </p:cNvSpPr>
          <p:nvPr>
            <p:ph type="body" sz="quarter" idx="13"/>
          </p:nvPr>
        </p:nvSpPr>
        <p:spPr>
          <a:xfrm>
            <a:off x="1316038" y="1071563"/>
            <a:ext cx="7270750" cy="339725"/>
          </a:xfrm>
        </p:spPr>
        <p:txBody>
          <a:bodyPr/>
          <a:lstStyle/>
          <a:p>
            <a:r>
              <a:rPr lang="en-US" smtClean="0"/>
              <a:t>Risk mitigation techniques: Scope</a:t>
            </a:r>
          </a:p>
        </p:txBody>
      </p:sp>
      <p:sp>
        <p:nvSpPr>
          <p:cNvPr id="75778" name="Content Placeholder 34"/>
          <p:cNvSpPr>
            <a:spLocks noGrp="1"/>
          </p:cNvSpPr>
          <p:nvPr>
            <p:ph idx="1"/>
          </p:nvPr>
        </p:nvSpPr>
        <p:spPr>
          <a:xfrm>
            <a:off x="652463" y="1616075"/>
            <a:ext cx="8034337" cy="4525963"/>
          </a:xfrm>
        </p:spPr>
        <p:txBody>
          <a:bodyPr/>
          <a:lstStyle/>
          <a:p>
            <a:r>
              <a:rPr lang="en-US" sz="2400" smtClean="0"/>
              <a:t>Define the deliverables clearly</a:t>
            </a:r>
          </a:p>
          <a:p>
            <a:r>
              <a:rPr lang="en-US" sz="2400" smtClean="0"/>
              <a:t>Design a complete and thorough WBS to include all tasks</a:t>
            </a:r>
          </a:p>
          <a:p>
            <a:r>
              <a:rPr lang="en-US" sz="2400" smtClean="0"/>
              <a:t>Anticipate defects in materials, service offerings, products, systems, software, or hardware</a:t>
            </a:r>
          </a:p>
          <a:p>
            <a:r>
              <a:rPr lang="en-US" sz="2400" smtClean="0"/>
              <a:t>Anticipate defects and problems during integration</a:t>
            </a:r>
          </a:p>
          <a:p>
            <a:r>
              <a:rPr lang="en-US" sz="2400" smtClean="0"/>
              <a:t>Anticipate defects in dependent tasks, products, systems, and services</a:t>
            </a:r>
          </a:p>
          <a:p>
            <a:r>
              <a:rPr lang="en-US" sz="2400" smtClean="0"/>
              <a:t>Plan well to reduce defects and problems</a:t>
            </a:r>
          </a:p>
        </p:txBody>
      </p:sp>
      <p:sp>
        <p:nvSpPr>
          <p:cNvPr id="7" name="Slide Number Placeholder 6"/>
          <p:cNvSpPr>
            <a:spLocks noGrp="1"/>
          </p:cNvSpPr>
          <p:nvPr>
            <p:ph type="sldNum" sz="quarter" idx="16"/>
          </p:nvPr>
        </p:nvSpPr>
        <p:spPr/>
        <p:txBody>
          <a:bodyPr/>
          <a:lstStyle/>
          <a:p>
            <a:pPr>
              <a:defRPr/>
            </a:pPr>
            <a:r>
              <a:rPr lang="en-US"/>
              <a:t>6-</a:t>
            </a:r>
            <a:fld id="{6D01047C-2CC7-4121-B579-8C783C7FE3B5}"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6801" name="Text Placeholder 2"/>
          <p:cNvSpPr>
            <a:spLocks noGrp="1"/>
          </p:cNvSpPr>
          <p:nvPr>
            <p:ph type="body" sz="quarter" idx="13"/>
          </p:nvPr>
        </p:nvSpPr>
        <p:spPr>
          <a:xfrm>
            <a:off x="1316038" y="1071563"/>
            <a:ext cx="7270750" cy="339725"/>
          </a:xfrm>
        </p:spPr>
        <p:txBody>
          <a:bodyPr/>
          <a:lstStyle/>
          <a:p>
            <a:r>
              <a:rPr lang="en-US" smtClean="0"/>
              <a:t>Risk mitigation techniques: Schedule</a:t>
            </a:r>
          </a:p>
        </p:txBody>
      </p:sp>
      <p:sp>
        <p:nvSpPr>
          <p:cNvPr id="76802" name="Content Placeholder 34"/>
          <p:cNvSpPr>
            <a:spLocks noGrp="1"/>
          </p:cNvSpPr>
          <p:nvPr>
            <p:ph idx="1"/>
          </p:nvPr>
        </p:nvSpPr>
        <p:spPr>
          <a:xfrm>
            <a:off x="652463" y="1616075"/>
            <a:ext cx="8034337" cy="4525963"/>
          </a:xfrm>
        </p:spPr>
        <p:txBody>
          <a:bodyPr/>
          <a:lstStyle/>
          <a:p>
            <a:r>
              <a:rPr lang="en-US" sz="2400" smtClean="0"/>
              <a:t>Create a project schedule and strive to adhere to it</a:t>
            </a:r>
          </a:p>
          <a:p>
            <a:r>
              <a:rPr lang="en-US" sz="2400" smtClean="0"/>
              <a:t>Schedule the most risky tasks as early as possible to allow time to recover from failure</a:t>
            </a:r>
          </a:p>
          <a:p>
            <a:r>
              <a:rPr lang="en-US" sz="2400" smtClean="0"/>
              <a:t>Monitor critical and near-critical activities very closely</a:t>
            </a:r>
          </a:p>
          <a:p>
            <a:r>
              <a:rPr lang="en-US" sz="2400" smtClean="0"/>
              <a:t>Employ the best team members on critical tasks</a:t>
            </a:r>
          </a:p>
          <a:p>
            <a:r>
              <a:rPr lang="en-US" sz="2400" smtClean="0"/>
              <a:t>Allow and provide incentives for overtime work</a:t>
            </a:r>
          </a:p>
          <a:p>
            <a:r>
              <a:rPr lang="en-US" sz="2400" smtClean="0"/>
              <a:t>Schedule high-risk tasks and activities parallel to low-risk projects</a:t>
            </a:r>
          </a:p>
          <a:p>
            <a:r>
              <a:rPr lang="en-US" sz="2400" smtClean="0"/>
              <a:t>Allow enough planning time for the anticipated defects and problems</a:t>
            </a:r>
          </a:p>
          <a:p>
            <a:endParaRPr lang="en-US" sz="2400" smtClean="0"/>
          </a:p>
        </p:txBody>
      </p:sp>
      <p:sp>
        <p:nvSpPr>
          <p:cNvPr id="7" name="Slide Number Placeholder 6"/>
          <p:cNvSpPr>
            <a:spLocks noGrp="1"/>
          </p:cNvSpPr>
          <p:nvPr>
            <p:ph type="sldNum" sz="quarter" idx="16"/>
          </p:nvPr>
        </p:nvSpPr>
        <p:spPr/>
        <p:txBody>
          <a:bodyPr/>
          <a:lstStyle/>
          <a:p>
            <a:pPr>
              <a:defRPr/>
            </a:pPr>
            <a:r>
              <a:rPr lang="en-US"/>
              <a:t>6-</a:t>
            </a:r>
            <a:fld id="{101BC3DB-DF2D-4176-BD07-A1F9FF08DD5F}"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7825" name="Text Placeholder 2"/>
          <p:cNvSpPr>
            <a:spLocks noGrp="1"/>
          </p:cNvSpPr>
          <p:nvPr>
            <p:ph type="body" sz="quarter" idx="13"/>
          </p:nvPr>
        </p:nvSpPr>
        <p:spPr>
          <a:xfrm>
            <a:off x="1316038" y="1071563"/>
            <a:ext cx="7270750" cy="339725"/>
          </a:xfrm>
        </p:spPr>
        <p:txBody>
          <a:bodyPr/>
          <a:lstStyle/>
          <a:p>
            <a:r>
              <a:rPr lang="en-US" smtClean="0"/>
              <a:t>Risk mitigation techniques: Schedule</a:t>
            </a:r>
          </a:p>
        </p:txBody>
      </p:sp>
      <p:sp>
        <p:nvSpPr>
          <p:cNvPr id="77826" name="Content Placeholder 34"/>
          <p:cNvSpPr>
            <a:spLocks noGrp="1"/>
          </p:cNvSpPr>
          <p:nvPr>
            <p:ph idx="1"/>
          </p:nvPr>
        </p:nvSpPr>
        <p:spPr>
          <a:xfrm>
            <a:off x="652463" y="1616075"/>
            <a:ext cx="8034337" cy="4525963"/>
          </a:xfrm>
        </p:spPr>
        <p:txBody>
          <a:bodyPr/>
          <a:lstStyle/>
          <a:p>
            <a:r>
              <a:rPr lang="en-US" sz="2400" smtClean="0"/>
              <a:t>Communicate often to warn stakeholders much ahead of time about potential schedule problems</a:t>
            </a:r>
          </a:p>
          <a:p>
            <a:r>
              <a:rPr lang="en-US" sz="2400" smtClean="0"/>
              <a:t>Show urgency and make sure that others understand the urgency of the problem</a:t>
            </a:r>
          </a:p>
          <a:p>
            <a:r>
              <a:rPr lang="en-US" sz="2400" smtClean="0"/>
              <a:t>Set deadlines and make sure to achieve those deadlines</a:t>
            </a:r>
          </a:p>
          <a:p>
            <a:r>
              <a:rPr lang="en-US" sz="2400" smtClean="0"/>
              <a:t>Track project progress, collect measurements, analyze, and take action</a:t>
            </a:r>
          </a:p>
          <a:p>
            <a:r>
              <a:rPr lang="en-US" sz="2400" smtClean="0"/>
              <a:t>Be conservative and allow contingency reserve or buffer time for high-risk activities</a:t>
            </a:r>
          </a:p>
        </p:txBody>
      </p:sp>
      <p:sp>
        <p:nvSpPr>
          <p:cNvPr id="7" name="Slide Number Placeholder 6"/>
          <p:cNvSpPr>
            <a:spLocks noGrp="1"/>
          </p:cNvSpPr>
          <p:nvPr>
            <p:ph type="sldNum" sz="quarter" idx="16"/>
          </p:nvPr>
        </p:nvSpPr>
        <p:spPr/>
        <p:txBody>
          <a:bodyPr/>
          <a:lstStyle/>
          <a:p>
            <a:pPr>
              <a:defRPr/>
            </a:pPr>
            <a:r>
              <a:rPr lang="en-US"/>
              <a:t>6-</a:t>
            </a:r>
            <a:fld id="{BE628DA4-E844-42D7-B0B2-734DCBCE256C}"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8849" name="Text Placeholder 2"/>
          <p:cNvSpPr>
            <a:spLocks noGrp="1"/>
          </p:cNvSpPr>
          <p:nvPr>
            <p:ph type="body" sz="quarter" idx="13"/>
          </p:nvPr>
        </p:nvSpPr>
        <p:spPr>
          <a:xfrm>
            <a:off x="1316038" y="1071563"/>
            <a:ext cx="7270750" cy="339725"/>
          </a:xfrm>
        </p:spPr>
        <p:txBody>
          <a:bodyPr/>
          <a:lstStyle/>
          <a:p>
            <a:r>
              <a:rPr lang="en-US" smtClean="0"/>
              <a:t>Risk mitigation techniques: Cost</a:t>
            </a:r>
          </a:p>
        </p:txBody>
      </p:sp>
      <p:sp>
        <p:nvSpPr>
          <p:cNvPr id="78850" name="Content Placeholder 34"/>
          <p:cNvSpPr>
            <a:spLocks noGrp="1"/>
          </p:cNvSpPr>
          <p:nvPr>
            <p:ph idx="1"/>
          </p:nvPr>
        </p:nvSpPr>
        <p:spPr>
          <a:xfrm>
            <a:off x="652463" y="1616075"/>
            <a:ext cx="8034337" cy="4525963"/>
          </a:xfrm>
        </p:spPr>
        <p:txBody>
          <a:bodyPr/>
          <a:lstStyle/>
          <a:p>
            <a:r>
              <a:rPr lang="en-US" sz="2400" smtClean="0"/>
              <a:t>Consider many design alternatives before choosing the design</a:t>
            </a:r>
          </a:p>
          <a:p>
            <a:r>
              <a:rPr lang="en-US" sz="2400" smtClean="0"/>
              <a:t>Identify and monitor the key cost drivers</a:t>
            </a:r>
          </a:p>
          <a:p>
            <a:r>
              <a:rPr lang="en-US" sz="2400" smtClean="0"/>
              <a:t>Identify critical tasks and their interdependencies</a:t>
            </a:r>
          </a:p>
          <a:p>
            <a:r>
              <a:rPr lang="en-US" sz="2400" smtClean="0"/>
              <a:t>Redo all cost estimations when doing rework</a:t>
            </a:r>
          </a:p>
          <a:p>
            <a:r>
              <a:rPr lang="en-US" sz="2400" smtClean="0"/>
              <a:t>Choose low-risk technologies</a:t>
            </a:r>
          </a:p>
          <a:p>
            <a:r>
              <a:rPr lang="en-US" sz="2400" smtClean="0"/>
              <a:t>Use feasibility studies to understand the cost involved in a project</a:t>
            </a:r>
          </a:p>
          <a:p>
            <a:r>
              <a:rPr lang="en-US" sz="2400" smtClean="0"/>
              <a:t>Use a proven method for realistic basis for cost estimations</a:t>
            </a:r>
          </a:p>
        </p:txBody>
      </p:sp>
      <p:sp>
        <p:nvSpPr>
          <p:cNvPr id="7" name="Slide Number Placeholder 6"/>
          <p:cNvSpPr>
            <a:spLocks noGrp="1"/>
          </p:cNvSpPr>
          <p:nvPr>
            <p:ph type="sldNum" sz="quarter" idx="16"/>
          </p:nvPr>
        </p:nvSpPr>
        <p:spPr/>
        <p:txBody>
          <a:bodyPr/>
          <a:lstStyle/>
          <a:p>
            <a:pPr>
              <a:defRPr/>
            </a:pPr>
            <a:r>
              <a:rPr lang="en-US"/>
              <a:t>6-</a:t>
            </a:r>
            <a:fld id="{63309D5A-999F-42F8-AEE2-7E9E75D6267A}"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9873" name="Text Placeholder 2"/>
          <p:cNvSpPr>
            <a:spLocks noGrp="1"/>
          </p:cNvSpPr>
          <p:nvPr>
            <p:ph type="body" sz="quarter" idx="13"/>
          </p:nvPr>
        </p:nvSpPr>
        <p:spPr>
          <a:xfrm>
            <a:off x="1316038" y="1071563"/>
            <a:ext cx="7270750" cy="339725"/>
          </a:xfrm>
        </p:spPr>
        <p:txBody>
          <a:bodyPr/>
          <a:lstStyle/>
          <a:p>
            <a:r>
              <a:rPr lang="en-US" smtClean="0"/>
              <a:t>Risk mitigation techniques: Cost</a:t>
            </a:r>
          </a:p>
        </p:txBody>
      </p:sp>
      <p:sp>
        <p:nvSpPr>
          <p:cNvPr id="79874" name="Content Placeholder 34"/>
          <p:cNvSpPr>
            <a:spLocks noGrp="1"/>
          </p:cNvSpPr>
          <p:nvPr>
            <p:ph idx="1"/>
          </p:nvPr>
        </p:nvSpPr>
        <p:spPr>
          <a:xfrm>
            <a:off x="652463" y="1616075"/>
            <a:ext cx="8034337" cy="4525963"/>
          </a:xfrm>
        </p:spPr>
        <p:txBody>
          <a:bodyPr/>
          <a:lstStyle/>
          <a:p>
            <a:r>
              <a:rPr lang="en-US" sz="2400" smtClean="0"/>
              <a:t>Use proven technology and “commercial off-the-shelf” equipment, products, systems, or software</a:t>
            </a:r>
          </a:p>
          <a:p>
            <a:r>
              <a:rPr lang="en-US" sz="2400" smtClean="0"/>
              <a:t>Use prototyping before the implementation of the actual project to better understand the costs</a:t>
            </a:r>
          </a:p>
        </p:txBody>
      </p:sp>
      <p:sp>
        <p:nvSpPr>
          <p:cNvPr id="7" name="Slide Number Placeholder 6"/>
          <p:cNvSpPr>
            <a:spLocks noGrp="1"/>
          </p:cNvSpPr>
          <p:nvPr>
            <p:ph type="sldNum" sz="quarter" idx="16"/>
          </p:nvPr>
        </p:nvSpPr>
        <p:spPr/>
        <p:txBody>
          <a:bodyPr/>
          <a:lstStyle/>
          <a:p>
            <a:pPr>
              <a:defRPr/>
            </a:pPr>
            <a:r>
              <a:rPr lang="en-US"/>
              <a:t>6-</a:t>
            </a:r>
            <a:fld id="{CA5DDAF3-AABF-4619-B7A4-D13EF91074B4}"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0897" name="Text Placeholder 2"/>
          <p:cNvSpPr>
            <a:spLocks noGrp="1"/>
          </p:cNvSpPr>
          <p:nvPr>
            <p:ph type="body" sz="quarter" idx="13"/>
          </p:nvPr>
        </p:nvSpPr>
        <p:spPr>
          <a:xfrm>
            <a:off x="1316038" y="1071563"/>
            <a:ext cx="7270750" cy="339725"/>
          </a:xfrm>
        </p:spPr>
        <p:txBody>
          <a:bodyPr/>
          <a:lstStyle/>
          <a:p>
            <a:r>
              <a:rPr lang="en-US" smtClean="0"/>
              <a:t>Risk mitigation techniques: Resources</a:t>
            </a:r>
          </a:p>
        </p:txBody>
      </p:sp>
      <p:sp>
        <p:nvSpPr>
          <p:cNvPr id="80898" name="Content Placeholder 34"/>
          <p:cNvSpPr>
            <a:spLocks noGrp="1"/>
          </p:cNvSpPr>
          <p:nvPr>
            <p:ph idx="1"/>
          </p:nvPr>
        </p:nvSpPr>
        <p:spPr>
          <a:xfrm>
            <a:off x="504825" y="1463675"/>
            <a:ext cx="8181975" cy="4525963"/>
          </a:xfrm>
        </p:spPr>
        <p:txBody>
          <a:bodyPr/>
          <a:lstStyle/>
          <a:p>
            <a:r>
              <a:rPr lang="en-US" sz="2400" smtClean="0"/>
              <a:t>Align best individuals with the requirements to complete a task</a:t>
            </a:r>
          </a:p>
          <a:p>
            <a:r>
              <a:rPr lang="en-US" sz="2400" smtClean="0"/>
              <a:t>Assign staffing to all tasks and leaving no task unassigned</a:t>
            </a:r>
          </a:p>
          <a:p>
            <a:r>
              <a:rPr lang="en-US" sz="2400" smtClean="0"/>
              <a:t>Understand commitment levels of all resources</a:t>
            </a:r>
          </a:p>
          <a:p>
            <a:r>
              <a:rPr lang="en-US" sz="2400" smtClean="0"/>
              <a:t>Understand the role, responsibility, accountability, reliability, and authority of each project team member</a:t>
            </a:r>
          </a:p>
          <a:p>
            <a:r>
              <a:rPr lang="en-US" sz="2400" smtClean="0"/>
              <a:t>Establish teamwork and trust among team members</a:t>
            </a:r>
          </a:p>
          <a:p>
            <a:r>
              <a:rPr lang="en-US" sz="2400" smtClean="0"/>
              <a:t>Anticipate staff deficiencies long before they can cause delays</a:t>
            </a:r>
          </a:p>
          <a:p>
            <a:r>
              <a:rPr lang="en-US" sz="2400" smtClean="0"/>
              <a:t>Collect and analyze resource measurements to detect problems early</a:t>
            </a:r>
          </a:p>
          <a:p>
            <a:r>
              <a:rPr lang="en-US" sz="2400" smtClean="0"/>
              <a:t>Reward the right people</a:t>
            </a:r>
          </a:p>
        </p:txBody>
      </p:sp>
      <p:sp>
        <p:nvSpPr>
          <p:cNvPr id="7" name="Slide Number Placeholder 6"/>
          <p:cNvSpPr>
            <a:spLocks noGrp="1"/>
          </p:cNvSpPr>
          <p:nvPr>
            <p:ph type="sldNum" sz="quarter" idx="16"/>
          </p:nvPr>
        </p:nvSpPr>
        <p:spPr/>
        <p:txBody>
          <a:bodyPr/>
          <a:lstStyle/>
          <a:p>
            <a:pPr>
              <a:defRPr/>
            </a:pPr>
            <a:r>
              <a:rPr lang="en-US"/>
              <a:t>6-</a:t>
            </a:r>
            <a:fld id="{678D11F2-1FD0-4A06-89DA-EC1B5A98ED04}"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5"/>
          </p:nvPr>
        </p:nvSpPr>
        <p:spPr/>
        <p:txBody>
          <a:bodyPr/>
          <a:lstStyle/>
          <a:p>
            <a:r>
              <a:rPr lang="en-US"/>
              <a:t>Copyright © 2013 Pearson Education, Inc. Publishing as Prentice Hall</a:t>
            </a:r>
          </a:p>
        </p:txBody>
      </p:sp>
      <p:sp>
        <p:nvSpPr>
          <p:cNvPr id="5" name="Slide Number Placeholder 4"/>
          <p:cNvSpPr>
            <a:spLocks noGrp="1"/>
          </p:cNvSpPr>
          <p:nvPr>
            <p:ph type="sldNum" sz="quarter" idx="16"/>
          </p:nvPr>
        </p:nvSpPr>
        <p:spPr/>
        <p:txBody>
          <a:bodyPr/>
          <a:lstStyle/>
          <a:p>
            <a:pPr>
              <a:defRPr/>
            </a:pPr>
            <a:r>
              <a:rPr lang="en-US"/>
              <a:t>6-</a:t>
            </a:r>
            <a:fld id="{66072510-60C5-46AD-AB86-096144FF07AA}" type="slidenum">
              <a:rPr lang="en-US"/>
              <a:pPr>
                <a:defRPr/>
              </a:pPr>
              <a:t>3</a:t>
            </a:fld>
            <a:endParaRPr lang="en-US"/>
          </a:p>
        </p:txBody>
      </p:sp>
      <p:pic>
        <p:nvPicPr>
          <p:cNvPr id="54275" name="Picture 2"/>
          <p:cNvPicPr>
            <a:picLocks noChangeAspect="1" noChangeArrowheads="1"/>
          </p:cNvPicPr>
          <p:nvPr/>
        </p:nvPicPr>
        <p:blipFill>
          <a:blip r:embed="rId2"/>
          <a:srcRect/>
          <a:stretch>
            <a:fillRect/>
          </a:stretch>
        </p:blipFill>
        <p:spPr bwMode="auto">
          <a:xfrm>
            <a:off x="825500" y="1306513"/>
            <a:ext cx="74295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1921" name="Text Placeholder 2"/>
          <p:cNvSpPr>
            <a:spLocks noGrp="1"/>
          </p:cNvSpPr>
          <p:nvPr>
            <p:ph type="body" sz="quarter" idx="13"/>
          </p:nvPr>
        </p:nvSpPr>
        <p:spPr>
          <a:xfrm>
            <a:off x="1316038" y="1071563"/>
            <a:ext cx="7270750" cy="339725"/>
          </a:xfrm>
        </p:spPr>
        <p:txBody>
          <a:bodyPr/>
          <a:lstStyle/>
          <a:p>
            <a:r>
              <a:rPr lang="en-US" smtClean="0"/>
              <a:t>Risk mitigation techniques: Performance</a:t>
            </a:r>
          </a:p>
        </p:txBody>
      </p:sp>
      <p:sp>
        <p:nvSpPr>
          <p:cNvPr id="81922" name="Content Placeholder 34"/>
          <p:cNvSpPr>
            <a:spLocks noGrp="1"/>
          </p:cNvSpPr>
          <p:nvPr>
            <p:ph idx="1"/>
          </p:nvPr>
        </p:nvSpPr>
        <p:spPr>
          <a:xfrm>
            <a:off x="652463" y="1616075"/>
            <a:ext cx="8034337" cy="4525963"/>
          </a:xfrm>
        </p:spPr>
        <p:txBody>
          <a:bodyPr/>
          <a:lstStyle/>
          <a:p>
            <a:r>
              <a:rPr lang="en-US" sz="2400" smtClean="0"/>
              <a:t>Decide based on data, good decisions models, and technical parameters</a:t>
            </a:r>
          </a:p>
          <a:p>
            <a:r>
              <a:rPr lang="en-US" sz="2400" smtClean="0"/>
              <a:t>Provide the project with adequate training and incentives</a:t>
            </a:r>
          </a:p>
          <a:p>
            <a:r>
              <a:rPr lang="en-US" sz="2400" smtClean="0"/>
              <a:t>Use experts to assess project progress and performance</a:t>
            </a:r>
          </a:p>
          <a:p>
            <a:r>
              <a:rPr lang="en-US" sz="2400" smtClean="0"/>
              <a:t>Perform extensive tests, research, and evaluations</a:t>
            </a:r>
          </a:p>
          <a:p>
            <a:r>
              <a:rPr lang="en-US" sz="2400" smtClean="0"/>
              <a:t>Employ the best technical team</a:t>
            </a:r>
          </a:p>
        </p:txBody>
      </p:sp>
      <p:sp>
        <p:nvSpPr>
          <p:cNvPr id="7" name="Slide Number Placeholder 6"/>
          <p:cNvSpPr>
            <a:spLocks noGrp="1"/>
          </p:cNvSpPr>
          <p:nvPr>
            <p:ph type="sldNum" sz="quarter" idx="16"/>
          </p:nvPr>
        </p:nvSpPr>
        <p:spPr/>
        <p:txBody>
          <a:bodyPr/>
          <a:lstStyle/>
          <a:p>
            <a:pPr>
              <a:defRPr/>
            </a:pPr>
            <a:r>
              <a:rPr lang="en-US"/>
              <a:t>6-</a:t>
            </a:r>
            <a:fld id="{02F7490D-9BA6-4F65-AFBB-33BA0DA4C93C}"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2945" name="Text Placeholder 2"/>
          <p:cNvSpPr>
            <a:spLocks noGrp="1"/>
          </p:cNvSpPr>
          <p:nvPr>
            <p:ph type="body" sz="quarter" idx="13"/>
          </p:nvPr>
        </p:nvSpPr>
        <p:spPr>
          <a:xfrm>
            <a:off x="1316038" y="1071563"/>
            <a:ext cx="7270750" cy="339725"/>
          </a:xfrm>
        </p:spPr>
        <p:txBody>
          <a:bodyPr/>
          <a:lstStyle/>
          <a:p>
            <a:r>
              <a:rPr lang="en-US" smtClean="0"/>
              <a:t>Risk mitigation techniques: Value</a:t>
            </a:r>
          </a:p>
        </p:txBody>
      </p:sp>
      <p:sp>
        <p:nvSpPr>
          <p:cNvPr id="82946" name="Content Placeholder 34"/>
          <p:cNvSpPr>
            <a:spLocks noGrp="1"/>
          </p:cNvSpPr>
          <p:nvPr>
            <p:ph idx="1"/>
          </p:nvPr>
        </p:nvSpPr>
        <p:spPr>
          <a:xfrm>
            <a:off x="652463" y="1616075"/>
            <a:ext cx="8034337" cy="4525963"/>
          </a:xfrm>
        </p:spPr>
        <p:txBody>
          <a:bodyPr/>
          <a:lstStyle/>
          <a:p>
            <a:r>
              <a:rPr lang="en-US" sz="2400" smtClean="0"/>
              <a:t>Decide based on data, good decisions models, and technical parameters</a:t>
            </a:r>
          </a:p>
          <a:p>
            <a:r>
              <a:rPr lang="en-US" sz="2400" smtClean="0"/>
              <a:t>Provide the project with adequate training and incentives</a:t>
            </a:r>
          </a:p>
          <a:p>
            <a:r>
              <a:rPr lang="en-US" sz="2400" smtClean="0"/>
              <a:t>Use experts to assess project progress and performance</a:t>
            </a:r>
          </a:p>
          <a:p>
            <a:r>
              <a:rPr lang="en-US" sz="2400" smtClean="0"/>
              <a:t>Perform extensive tests, research, and evaluations</a:t>
            </a:r>
          </a:p>
          <a:p>
            <a:r>
              <a:rPr lang="en-US" sz="2400" smtClean="0"/>
              <a:t>Employ the best technical team</a:t>
            </a:r>
          </a:p>
        </p:txBody>
      </p:sp>
      <p:sp>
        <p:nvSpPr>
          <p:cNvPr id="7" name="Slide Number Placeholder 6"/>
          <p:cNvSpPr>
            <a:spLocks noGrp="1"/>
          </p:cNvSpPr>
          <p:nvPr>
            <p:ph type="sldNum" sz="quarter" idx="16"/>
          </p:nvPr>
        </p:nvSpPr>
        <p:spPr/>
        <p:txBody>
          <a:bodyPr/>
          <a:lstStyle/>
          <a:p>
            <a:pPr>
              <a:defRPr/>
            </a:pPr>
            <a:r>
              <a:rPr lang="en-US"/>
              <a:t>6-</a:t>
            </a:r>
            <a:fld id="{DF950DE6-DC7D-43DD-8EC8-9BD25B4B51D9}" type="slidenum">
              <a:rPr lang="en-US"/>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83969" name="Content Placeholder 1"/>
          <p:cNvSpPr>
            <a:spLocks noGrp="1"/>
          </p:cNvSpPr>
          <p:nvPr>
            <p:ph idx="1"/>
          </p:nvPr>
        </p:nvSpPr>
        <p:spPr>
          <a:xfrm>
            <a:off x="469900" y="1600200"/>
            <a:ext cx="8216900" cy="4525963"/>
          </a:xfrm>
        </p:spPr>
        <p:txBody>
          <a:bodyPr/>
          <a:lstStyle/>
          <a:p>
            <a:r>
              <a:rPr lang="en-US" sz="2400" smtClean="0"/>
              <a:t>Contingency planning is a systematic approach to identify what can go wrong in a project. </a:t>
            </a:r>
          </a:p>
          <a:p>
            <a:r>
              <a:rPr lang="en-US" sz="2400" smtClean="0"/>
              <a:t>A project manager can identify contingency events and be prepared with plans, strategies and approaches to mitigate and manage risks. </a:t>
            </a:r>
          </a:p>
          <a:p>
            <a:r>
              <a:rPr lang="en-US" sz="2400" smtClean="0"/>
              <a:t>The objective of contingency planning is not to identify and develop a plan for every possible contingency.</a:t>
            </a:r>
          </a:p>
          <a:p>
            <a:r>
              <a:rPr lang="en-US" sz="2400" smtClean="0"/>
              <a:t>The objective is to encourage a project manager to think about major contingencies and possible responses once the risks are identified and quantified. </a:t>
            </a:r>
          </a:p>
        </p:txBody>
      </p:sp>
      <p:sp>
        <p:nvSpPr>
          <p:cNvPr id="83970" name="Text Placeholder 2"/>
          <p:cNvSpPr>
            <a:spLocks noGrp="1"/>
          </p:cNvSpPr>
          <p:nvPr>
            <p:ph type="body" sz="quarter" idx="13"/>
          </p:nvPr>
        </p:nvSpPr>
        <p:spPr>
          <a:xfrm>
            <a:off x="1316038" y="1071563"/>
            <a:ext cx="3925887" cy="339725"/>
          </a:xfrm>
        </p:spPr>
        <p:txBody>
          <a:bodyPr/>
          <a:lstStyle/>
          <a:p>
            <a:r>
              <a:rPr lang="en-US" smtClean="0"/>
              <a:t>Contingency Planning</a:t>
            </a:r>
          </a:p>
        </p:txBody>
      </p:sp>
      <p:sp>
        <p:nvSpPr>
          <p:cNvPr id="5" name="Slide Number Placeholder 4"/>
          <p:cNvSpPr>
            <a:spLocks noGrp="1"/>
          </p:cNvSpPr>
          <p:nvPr>
            <p:ph type="sldNum" sz="quarter" idx="16"/>
          </p:nvPr>
        </p:nvSpPr>
        <p:spPr/>
        <p:txBody>
          <a:bodyPr/>
          <a:lstStyle/>
          <a:p>
            <a:pPr>
              <a:defRPr/>
            </a:pPr>
            <a:r>
              <a:rPr lang="en-US"/>
              <a:t>6-</a:t>
            </a:r>
            <a:fld id="{80B69292-46F2-4921-94E7-1CD2DC13F3CF}"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84993" name="Content Placeholder 1"/>
          <p:cNvSpPr>
            <a:spLocks noGrp="1"/>
          </p:cNvSpPr>
          <p:nvPr>
            <p:ph idx="1"/>
          </p:nvPr>
        </p:nvSpPr>
        <p:spPr>
          <a:xfrm>
            <a:off x="381000" y="1600200"/>
            <a:ext cx="8305800" cy="4525963"/>
          </a:xfrm>
        </p:spPr>
        <p:txBody>
          <a:bodyPr/>
          <a:lstStyle/>
          <a:p>
            <a:r>
              <a:rPr lang="en-US" sz="2400" smtClean="0"/>
              <a:t>The prime objective of risk management is to minimize the impact and probability of the occurrence of risks in organizations. </a:t>
            </a:r>
          </a:p>
          <a:p>
            <a:r>
              <a:rPr lang="en-US" sz="2400" smtClean="0"/>
              <a:t>Risk monitoring and control is a process in place to keep track of the identified risks, identify new risks, monitor both external and residual risks, ensure the execution of risk plans, and evaluate the effectiveness of the risk plans in reducing risk. </a:t>
            </a:r>
          </a:p>
        </p:txBody>
      </p:sp>
      <p:sp>
        <p:nvSpPr>
          <p:cNvPr id="84994" name="Text Placeholder 2"/>
          <p:cNvSpPr>
            <a:spLocks noGrp="1"/>
          </p:cNvSpPr>
          <p:nvPr>
            <p:ph type="body" sz="quarter" idx="13"/>
          </p:nvPr>
        </p:nvSpPr>
        <p:spPr>
          <a:xfrm>
            <a:off x="1316038" y="1071563"/>
            <a:ext cx="3925887" cy="339725"/>
          </a:xfrm>
        </p:spPr>
        <p:txBody>
          <a:bodyPr/>
          <a:lstStyle/>
          <a:p>
            <a:r>
              <a:rPr lang="en-US" smtClean="0"/>
              <a:t>Risk Management</a:t>
            </a:r>
          </a:p>
        </p:txBody>
      </p:sp>
      <p:sp>
        <p:nvSpPr>
          <p:cNvPr id="5" name="Slide Number Placeholder 4"/>
          <p:cNvSpPr>
            <a:spLocks noGrp="1"/>
          </p:cNvSpPr>
          <p:nvPr>
            <p:ph type="sldNum" sz="quarter" idx="16"/>
          </p:nvPr>
        </p:nvSpPr>
        <p:spPr/>
        <p:txBody>
          <a:bodyPr/>
          <a:lstStyle/>
          <a:p>
            <a:pPr>
              <a:defRPr/>
            </a:pPr>
            <a:r>
              <a:rPr lang="en-US"/>
              <a:t>6-</a:t>
            </a:r>
            <a:fld id="{8CC9FB5D-0D41-47FD-B252-371391B9B676}" type="slidenum">
              <a:rPr lang="en-US"/>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86017" name="Content Placeholder 1"/>
          <p:cNvSpPr>
            <a:spLocks noGrp="1"/>
          </p:cNvSpPr>
          <p:nvPr>
            <p:ph idx="1"/>
          </p:nvPr>
        </p:nvSpPr>
        <p:spPr>
          <a:xfrm>
            <a:off x="381000" y="1600200"/>
            <a:ext cx="8305800" cy="4525963"/>
          </a:xfrm>
        </p:spPr>
        <p:txBody>
          <a:bodyPr/>
          <a:lstStyle/>
          <a:p>
            <a:r>
              <a:rPr lang="en-US" sz="2400" smtClean="0"/>
              <a:t>It is also required in order to monitor trigger conditions for contingencies and update organizational process assets at regular periods. </a:t>
            </a:r>
          </a:p>
          <a:p>
            <a:pPr lvl="1">
              <a:buFont typeface="Arial" charset="0"/>
              <a:buChar char="•"/>
            </a:pPr>
            <a:r>
              <a:rPr lang="en-US" sz="2400" smtClean="0"/>
              <a:t>Triggers are indications that a risk has occurred or is about to occur.</a:t>
            </a:r>
          </a:p>
          <a:p>
            <a:pPr lvl="1">
              <a:buFont typeface="Arial" charset="0"/>
              <a:buChar char="•"/>
            </a:pPr>
            <a:r>
              <a:rPr lang="en-US" sz="2400" smtClean="0"/>
              <a:t>Triggers may be discovered either during the risk identification process or during the monitoring and controlling process. </a:t>
            </a:r>
          </a:p>
        </p:txBody>
      </p:sp>
      <p:sp>
        <p:nvSpPr>
          <p:cNvPr id="86018" name="Text Placeholder 2"/>
          <p:cNvSpPr>
            <a:spLocks noGrp="1"/>
          </p:cNvSpPr>
          <p:nvPr>
            <p:ph type="body" sz="quarter" idx="13"/>
          </p:nvPr>
        </p:nvSpPr>
        <p:spPr>
          <a:xfrm>
            <a:off x="1316038" y="1071563"/>
            <a:ext cx="3925887" cy="339725"/>
          </a:xfrm>
        </p:spPr>
        <p:txBody>
          <a:bodyPr/>
          <a:lstStyle/>
          <a:p>
            <a:r>
              <a:rPr lang="en-US" smtClean="0"/>
              <a:t>Risk Management</a:t>
            </a:r>
          </a:p>
        </p:txBody>
      </p:sp>
      <p:sp>
        <p:nvSpPr>
          <p:cNvPr id="5" name="Slide Number Placeholder 4"/>
          <p:cNvSpPr>
            <a:spLocks noGrp="1"/>
          </p:cNvSpPr>
          <p:nvPr>
            <p:ph type="sldNum" sz="quarter" idx="16"/>
          </p:nvPr>
        </p:nvSpPr>
        <p:spPr/>
        <p:txBody>
          <a:bodyPr/>
          <a:lstStyle/>
          <a:p>
            <a:pPr>
              <a:defRPr/>
            </a:pPr>
            <a:r>
              <a:rPr lang="en-US"/>
              <a:t>6-</a:t>
            </a:r>
            <a:fld id="{996B23E1-492E-4963-A101-B3426623E5A6}"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87041" name="Content Placeholder 1"/>
          <p:cNvSpPr>
            <a:spLocks noGrp="1"/>
          </p:cNvSpPr>
          <p:nvPr>
            <p:ph idx="1"/>
          </p:nvPr>
        </p:nvSpPr>
        <p:spPr>
          <a:xfrm>
            <a:off x="381000" y="1600200"/>
            <a:ext cx="8305800" cy="4525963"/>
          </a:xfrm>
        </p:spPr>
        <p:txBody>
          <a:bodyPr/>
          <a:lstStyle/>
          <a:p>
            <a:pPr lvl="1">
              <a:buFont typeface="Arial" charset="0"/>
              <a:buChar char="•"/>
            </a:pPr>
            <a:r>
              <a:rPr lang="en-US" sz="2400" smtClean="0"/>
              <a:t>Triggers are risk symptoms or warning signs. The purpose of risk monitoring is to determine if:</a:t>
            </a:r>
          </a:p>
          <a:p>
            <a:pPr lvl="2"/>
            <a:r>
              <a:rPr lang="en-US" sz="2400" smtClean="0"/>
              <a:t>Risk responses have been executed as per plans.</a:t>
            </a:r>
          </a:p>
          <a:p>
            <a:pPr lvl="2"/>
            <a:r>
              <a:rPr lang="en-US" sz="2400" smtClean="0"/>
              <a:t>Risk responses are effective as expected.</a:t>
            </a:r>
          </a:p>
          <a:p>
            <a:pPr lvl="2"/>
            <a:r>
              <a:rPr lang="en-US" sz="2400" smtClean="0"/>
              <a:t>New risks have occurred.</a:t>
            </a:r>
          </a:p>
          <a:p>
            <a:pPr lvl="2"/>
            <a:r>
              <a:rPr lang="en-US" sz="2400" smtClean="0"/>
              <a:t>New risk responses should be identified and developed.</a:t>
            </a:r>
          </a:p>
          <a:p>
            <a:pPr lvl="2"/>
            <a:r>
              <a:rPr lang="en-US" sz="2400" smtClean="0"/>
              <a:t>All policies are followed.</a:t>
            </a:r>
          </a:p>
          <a:p>
            <a:endParaRPr lang="en-US" sz="3200" smtClean="0"/>
          </a:p>
        </p:txBody>
      </p:sp>
      <p:sp>
        <p:nvSpPr>
          <p:cNvPr id="87042" name="Text Placeholder 2"/>
          <p:cNvSpPr>
            <a:spLocks noGrp="1"/>
          </p:cNvSpPr>
          <p:nvPr>
            <p:ph type="body" sz="quarter" idx="13"/>
          </p:nvPr>
        </p:nvSpPr>
        <p:spPr>
          <a:xfrm>
            <a:off x="1316038" y="1071563"/>
            <a:ext cx="3925887" cy="339725"/>
          </a:xfrm>
        </p:spPr>
        <p:txBody>
          <a:bodyPr/>
          <a:lstStyle/>
          <a:p>
            <a:r>
              <a:rPr lang="en-US" smtClean="0"/>
              <a:t>Risk Management</a:t>
            </a:r>
          </a:p>
        </p:txBody>
      </p:sp>
      <p:sp>
        <p:nvSpPr>
          <p:cNvPr id="5" name="Slide Number Placeholder 4"/>
          <p:cNvSpPr>
            <a:spLocks noGrp="1"/>
          </p:cNvSpPr>
          <p:nvPr>
            <p:ph type="sldNum" sz="quarter" idx="16"/>
          </p:nvPr>
        </p:nvSpPr>
        <p:spPr/>
        <p:txBody>
          <a:bodyPr/>
          <a:lstStyle/>
          <a:p>
            <a:pPr>
              <a:defRPr/>
            </a:pPr>
            <a:r>
              <a:rPr lang="en-US"/>
              <a:t>6-</a:t>
            </a:r>
            <a:fld id="{A253BD76-BBFA-4DEE-9D69-6D169ABB844F}"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5"/>
          </p:nvPr>
        </p:nvSpPr>
        <p:spPr/>
        <p:txBody>
          <a:bodyPr/>
          <a:lstStyle/>
          <a:p>
            <a:r>
              <a:rPr lang="en-US"/>
              <a:t>Copyright © 2013 Pearson Education, Inc. Publishing as Prentice Hall</a:t>
            </a:r>
          </a:p>
        </p:txBody>
      </p:sp>
      <p:sp>
        <p:nvSpPr>
          <p:cNvPr id="88065" name="Text Placeholder 2"/>
          <p:cNvSpPr>
            <a:spLocks noGrp="1"/>
          </p:cNvSpPr>
          <p:nvPr>
            <p:ph type="body" sz="quarter" idx="13"/>
          </p:nvPr>
        </p:nvSpPr>
        <p:spPr>
          <a:xfrm>
            <a:off x="1316038" y="1071563"/>
            <a:ext cx="3925887" cy="339725"/>
          </a:xfrm>
        </p:spPr>
        <p:txBody>
          <a:bodyPr/>
          <a:lstStyle/>
          <a:p>
            <a:r>
              <a:rPr lang="en-US" smtClean="0"/>
              <a:t>Risk Monitoring and Control</a:t>
            </a:r>
          </a:p>
        </p:txBody>
      </p:sp>
      <p:sp>
        <p:nvSpPr>
          <p:cNvPr id="5" name="Slide Number Placeholder 4"/>
          <p:cNvSpPr>
            <a:spLocks noGrp="1"/>
          </p:cNvSpPr>
          <p:nvPr>
            <p:ph type="sldNum" sz="quarter" idx="16"/>
          </p:nvPr>
        </p:nvSpPr>
        <p:spPr/>
        <p:txBody>
          <a:bodyPr/>
          <a:lstStyle/>
          <a:p>
            <a:pPr>
              <a:defRPr/>
            </a:pPr>
            <a:r>
              <a:rPr lang="en-US"/>
              <a:t>6-</a:t>
            </a:r>
            <a:fld id="{784312EC-D51F-4F29-8EE0-8E589F0AA405}" type="slidenum">
              <a:rPr lang="en-US"/>
              <a:pPr>
                <a:defRPr/>
              </a:pPr>
              <a:t>36</a:t>
            </a:fld>
            <a:endParaRPr lang="en-US"/>
          </a:p>
        </p:txBody>
      </p:sp>
      <p:sp>
        <p:nvSpPr>
          <p:cNvPr id="7" name="TextBox 6"/>
          <p:cNvSpPr txBox="1"/>
          <p:nvPr/>
        </p:nvSpPr>
        <p:spPr>
          <a:xfrm>
            <a:off x="395288" y="1765300"/>
            <a:ext cx="4513262" cy="1938338"/>
          </a:xfrm>
          <a:prstGeom prst="rect">
            <a:avLst/>
          </a:prstGeom>
          <a:noFill/>
        </p:spPr>
        <p:txBody>
          <a:bodyPr wrap="none">
            <a:spAutoFit/>
          </a:bodyPr>
          <a:lstStyle/>
          <a:p>
            <a:pPr fontAlgn="auto">
              <a:spcBef>
                <a:spcPts val="0"/>
              </a:spcBef>
              <a:spcAft>
                <a:spcPts val="0"/>
              </a:spcAft>
              <a:defRPr/>
            </a:pPr>
            <a:r>
              <a:rPr lang="en-US" sz="2400" b="1" dirty="0">
                <a:latin typeface="+mn-lt"/>
                <a:cs typeface="+mn-cs"/>
              </a:rPr>
              <a:t>Inputs</a:t>
            </a:r>
          </a:p>
          <a:p>
            <a:pPr marL="342900" indent="-342900" fontAlgn="auto">
              <a:spcBef>
                <a:spcPts val="0"/>
              </a:spcBef>
              <a:spcAft>
                <a:spcPts val="0"/>
              </a:spcAft>
              <a:buFont typeface="Arial" pitchFamily="34" charset="0"/>
              <a:buChar char="•"/>
              <a:defRPr/>
            </a:pPr>
            <a:r>
              <a:rPr lang="en-US" sz="2400" dirty="0">
                <a:latin typeface="+mn-lt"/>
                <a:cs typeface="+mn-cs"/>
              </a:rPr>
              <a:t>Risk management plan</a:t>
            </a:r>
          </a:p>
          <a:p>
            <a:pPr marL="342900" indent="-342900" fontAlgn="auto">
              <a:spcBef>
                <a:spcPts val="0"/>
              </a:spcBef>
              <a:spcAft>
                <a:spcPts val="0"/>
              </a:spcAft>
              <a:buFont typeface="Arial" pitchFamily="34" charset="0"/>
              <a:buChar char="•"/>
              <a:defRPr/>
            </a:pPr>
            <a:r>
              <a:rPr lang="en-US" sz="2400" dirty="0">
                <a:latin typeface="+mn-lt"/>
                <a:cs typeface="+mn-cs"/>
              </a:rPr>
              <a:t>Risk register</a:t>
            </a:r>
          </a:p>
          <a:p>
            <a:pPr marL="342900" indent="-342900" fontAlgn="auto">
              <a:spcBef>
                <a:spcPts val="0"/>
              </a:spcBef>
              <a:spcAft>
                <a:spcPts val="0"/>
              </a:spcAft>
              <a:buFont typeface="Arial" pitchFamily="34" charset="0"/>
              <a:buChar char="•"/>
              <a:defRPr/>
            </a:pPr>
            <a:r>
              <a:rPr lang="en-US" sz="2400" dirty="0">
                <a:latin typeface="+mn-lt"/>
                <a:cs typeface="+mn-cs"/>
              </a:rPr>
              <a:t>Work performance information</a:t>
            </a:r>
          </a:p>
          <a:p>
            <a:pPr marL="342900" indent="-342900" fontAlgn="auto">
              <a:spcBef>
                <a:spcPts val="0"/>
              </a:spcBef>
              <a:spcAft>
                <a:spcPts val="0"/>
              </a:spcAft>
              <a:buFont typeface="Arial" pitchFamily="34" charset="0"/>
              <a:buChar char="•"/>
              <a:defRPr/>
            </a:pPr>
            <a:r>
              <a:rPr lang="en-US" sz="2400" dirty="0">
                <a:latin typeface="+mn-lt"/>
                <a:cs typeface="+mn-cs"/>
              </a:rPr>
              <a:t>Performance reports</a:t>
            </a:r>
          </a:p>
        </p:txBody>
      </p:sp>
      <p:sp>
        <p:nvSpPr>
          <p:cNvPr id="8" name="TextBox 7"/>
          <p:cNvSpPr txBox="1"/>
          <p:nvPr/>
        </p:nvSpPr>
        <p:spPr>
          <a:xfrm>
            <a:off x="5453063" y="2165350"/>
            <a:ext cx="3513137" cy="3416300"/>
          </a:xfrm>
          <a:prstGeom prst="rect">
            <a:avLst/>
          </a:prstGeom>
          <a:noFill/>
        </p:spPr>
        <p:txBody>
          <a:bodyPr>
            <a:spAutoFit/>
          </a:bodyPr>
          <a:lstStyle/>
          <a:p>
            <a:pPr fontAlgn="auto">
              <a:spcBef>
                <a:spcPts val="0"/>
              </a:spcBef>
              <a:spcAft>
                <a:spcPts val="0"/>
              </a:spcAft>
              <a:defRPr/>
            </a:pPr>
            <a:r>
              <a:rPr lang="en-US" sz="2400" b="1" dirty="0">
                <a:latin typeface="+mn-lt"/>
                <a:cs typeface="+mn-cs"/>
              </a:rPr>
              <a:t>Tools and techniques</a:t>
            </a:r>
          </a:p>
          <a:p>
            <a:pPr marL="342900" indent="-342900" fontAlgn="auto">
              <a:spcBef>
                <a:spcPts val="0"/>
              </a:spcBef>
              <a:spcAft>
                <a:spcPts val="0"/>
              </a:spcAft>
              <a:buFont typeface="Arial" pitchFamily="34" charset="0"/>
              <a:buChar char="•"/>
              <a:defRPr/>
            </a:pPr>
            <a:r>
              <a:rPr lang="en-US" sz="2400" dirty="0">
                <a:latin typeface="+mn-lt"/>
                <a:cs typeface="+mn-cs"/>
              </a:rPr>
              <a:t>Risk assessment</a:t>
            </a:r>
          </a:p>
          <a:p>
            <a:pPr marL="342900" indent="-342900" fontAlgn="auto">
              <a:spcBef>
                <a:spcPts val="0"/>
              </a:spcBef>
              <a:spcAft>
                <a:spcPts val="0"/>
              </a:spcAft>
              <a:buFont typeface="Arial" pitchFamily="34" charset="0"/>
              <a:buChar char="•"/>
              <a:defRPr/>
            </a:pPr>
            <a:r>
              <a:rPr lang="en-US" sz="2400" dirty="0">
                <a:latin typeface="+mn-lt"/>
                <a:cs typeface="+mn-cs"/>
              </a:rPr>
              <a:t>Risk audits</a:t>
            </a:r>
          </a:p>
          <a:p>
            <a:pPr marL="342900" indent="-342900" fontAlgn="auto">
              <a:spcBef>
                <a:spcPts val="0"/>
              </a:spcBef>
              <a:spcAft>
                <a:spcPts val="0"/>
              </a:spcAft>
              <a:buFont typeface="Arial" pitchFamily="34" charset="0"/>
              <a:buChar char="•"/>
              <a:defRPr/>
            </a:pPr>
            <a:r>
              <a:rPr lang="en-US" sz="2400" dirty="0">
                <a:latin typeface="+mn-lt"/>
                <a:cs typeface="+mn-cs"/>
              </a:rPr>
              <a:t>Variance and trend analysis</a:t>
            </a:r>
          </a:p>
          <a:p>
            <a:pPr marL="342900" indent="-342900" fontAlgn="auto">
              <a:spcBef>
                <a:spcPts val="0"/>
              </a:spcBef>
              <a:spcAft>
                <a:spcPts val="0"/>
              </a:spcAft>
              <a:buFont typeface="Arial" pitchFamily="34" charset="0"/>
              <a:buChar char="•"/>
              <a:defRPr/>
            </a:pPr>
            <a:r>
              <a:rPr lang="en-US" sz="2400" dirty="0">
                <a:latin typeface="+mn-lt"/>
                <a:cs typeface="+mn-cs"/>
              </a:rPr>
              <a:t>Technical performance measurement</a:t>
            </a:r>
          </a:p>
          <a:p>
            <a:pPr marL="342900" indent="-342900" fontAlgn="auto">
              <a:spcBef>
                <a:spcPts val="0"/>
              </a:spcBef>
              <a:spcAft>
                <a:spcPts val="0"/>
              </a:spcAft>
              <a:buFont typeface="Arial" pitchFamily="34" charset="0"/>
              <a:buChar char="•"/>
              <a:defRPr/>
            </a:pPr>
            <a:r>
              <a:rPr lang="en-US" sz="2400" dirty="0">
                <a:latin typeface="+mn-lt"/>
                <a:cs typeface="+mn-cs"/>
              </a:rPr>
              <a:t>Reserve analysis</a:t>
            </a:r>
          </a:p>
          <a:p>
            <a:pPr marL="342900" indent="-342900" fontAlgn="auto">
              <a:spcBef>
                <a:spcPts val="0"/>
              </a:spcBef>
              <a:spcAft>
                <a:spcPts val="0"/>
              </a:spcAft>
              <a:buFont typeface="Arial" pitchFamily="34" charset="0"/>
              <a:buChar char="•"/>
              <a:defRPr/>
            </a:pPr>
            <a:r>
              <a:rPr lang="en-US" sz="2400" dirty="0">
                <a:latin typeface="+mn-lt"/>
                <a:cs typeface="+mn-cs"/>
              </a:rPr>
              <a:t>Status meetings</a:t>
            </a:r>
          </a:p>
        </p:txBody>
      </p:sp>
      <p:sp>
        <p:nvSpPr>
          <p:cNvPr id="9" name="TextBox 8"/>
          <p:cNvSpPr txBox="1"/>
          <p:nvPr/>
        </p:nvSpPr>
        <p:spPr>
          <a:xfrm>
            <a:off x="381000" y="3770313"/>
            <a:ext cx="5122863" cy="2308225"/>
          </a:xfrm>
          <a:prstGeom prst="rect">
            <a:avLst/>
          </a:prstGeom>
          <a:noFill/>
        </p:spPr>
        <p:txBody>
          <a:bodyPr wrap="none">
            <a:spAutoFit/>
          </a:bodyPr>
          <a:lstStyle/>
          <a:p>
            <a:pPr fontAlgn="auto">
              <a:spcBef>
                <a:spcPts val="0"/>
              </a:spcBef>
              <a:spcAft>
                <a:spcPts val="0"/>
              </a:spcAft>
              <a:defRPr/>
            </a:pPr>
            <a:r>
              <a:rPr lang="en-US" sz="2400" b="1" dirty="0">
                <a:latin typeface="+mn-lt"/>
                <a:cs typeface="+mn-cs"/>
              </a:rPr>
              <a:t>Outputs</a:t>
            </a:r>
          </a:p>
          <a:p>
            <a:pPr marL="342900" indent="-342900" fontAlgn="auto">
              <a:spcBef>
                <a:spcPts val="0"/>
              </a:spcBef>
              <a:spcAft>
                <a:spcPts val="0"/>
              </a:spcAft>
              <a:buFont typeface="Arial" pitchFamily="34" charset="0"/>
              <a:buChar char="•"/>
              <a:defRPr/>
            </a:pPr>
            <a:r>
              <a:rPr lang="en-US" sz="2400" dirty="0">
                <a:latin typeface="+mn-lt"/>
                <a:cs typeface="+mn-cs"/>
              </a:rPr>
              <a:t>Risk register updates</a:t>
            </a:r>
          </a:p>
          <a:p>
            <a:pPr marL="342900" indent="-342900" fontAlgn="auto">
              <a:spcBef>
                <a:spcPts val="0"/>
              </a:spcBef>
              <a:spcAft>
                <a:spcPts val="0"/>
              </a:spcAft>
              <a:buFont typeface="Arial" pitchFamily="34" charset="0"/>
              <a:buChar char="•"/>
              <a:defRPr/>
            </a:pPr>
            <a:r>
              <a:rPr lang="en-US" sz="2400" dirty="0">
                <a:latin typeface="+mn-lt"/>
                <a:cs typeface="+mn-cs"/>
              </a:rPr>
              <a:t>Organization process assets updates</a:t>
            </a:r>
          </a:p>
          <a:p>
            <a:pPr marL="342900" indent="-342900" fontAlgn="auto">
              <a:spcBef>
                <a:spcPts val="0"/>
              </a:spcBef>
              <a:spcAft>
                <a:spcPts val="0"/>
              </a:spcAft>
              <a:buFont typeface="Arial" pitchFamily="34" charset="0"/>
              <a:buChar char="•"/>
              <a:defRPr/>
            </a:pPr>
            <a:r>
              <a:rPr lang="en-US" sz="2400" dirty="0">
                <a:latin typeface="+mn-lt"/>
                <a:cs typeface="+mn-cs"/>
              </a:rPr>
              <a:t>Change requests</a:t>
            </a:r>
          </a:p>
          <a:p>
            <a:pPr marL="342900" indent="-342900" fontAlgn="auto">
              <a:spcBef>
                <a:spcPts val="0"/>
              </a:spcBef>
              <a:spcAft>
                <a:spcPts val="0"/>
              </a:spcAft>
              <a:buFont typeface="Arial" pitchFamily="34" charset="0"/>
              <a:buChar char="•"/>
              <a:defRPr/>
            </a:pPr>
            <a:r>
              <a:rPr lang="en-US" sz="2400" dirty="0">
                <a:latin typeface="+mn-lt"/>
                <a:cs typeface="+mn-cs"/>
              </a:rPr>
              <a:t>Project management plan updates</a:t>
            </a:r>
          </a:p>
          <a:p>
            <a:pPr marL="342900" indent="-342900" fontAlgn="auto">
              <a:spcBef>
                <a:spcPts val="0"/>
              </a:spcBef>
              <a:spcAft>
                <a:spcPts val="0"/>
              </a:spcAft>
              <a:buFont typeface="Arial" pitchFamily="34" charset="0"/>
              <a:buChar char="•"/>
              <a:defRPr/>
            </a:pPr>
            <a:r>
              <a:rPr lang="en-US" sz="2400" dirty="0">
                <a:latin typeface="+mn-lt"/>
                <a:cs typeface="+mn-cs"/>
              </a:rPr>
              <a:t>Project document updates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5"/>
          </p:nvPr>
        </p:nvSpPr>
        <p:spPr/>
        <p:txBody>
          <a:bodyPr/>
          <a:lstStyle/>
          <a:p>
            <a:r>
              <a:rPr lang="en-US"/>
              <a:t>Copyright © 2013 Pearson Education, Inc. Publishing as Prentice Hall</a:t>
            </a:r>
          </a:p>
        </p:txBody>
      </p:sp>
      <p:sp>
        <p:nvSpPr>
          <p:cNvPr id="89089" name="Text Placeholder 2"/>
          <p:cNvSpPr>
            <a:spLocks noGrp="1"/>
          </p:cNvSpPr>
          <p:nvPr>
            <p:ph type="body" sz="quarter" idx="13"/>
          </p:nvPr>
        </p:nvSpPr>
        <p:spPr>
          <a:xfrm>
            <a:off x="1316038" y="1071563"/>
            <a:ext cx="3925887" cy="339725"/>
          </a:xfrm>
        </p:spPr>
        <p:txBody>
          <a:bodyPr/>
          <a:lstStyle/>
          <a:p>
            <a:r>
              <a:rPr lang="en-US" smtClean="0"/>
              <a:t>Risk Register or Logs</a:t>
            </a:r>
          </a:p>
        </p:txBody>
      </p:sp>
      <p:sp>
        <p:nvSpPr>
          <p:cNvPr id="5" name="Slide Number Placeholder 4"/>
          <p:cNvSpPr>
            <a:spLocks noGrp="1"/>
          </p:cNvSpPr>
          <p:nvPr>
            <p:ph type="sldNum" sz="quarter" idx="16"/>
          </p:nvPr>
        </p:nvSpPr>
        <p:spPr/>
        <p:txBody>
          <a:bodyPr/>
          <a:lstStyle/>
          <a:p>
            <a:pPr>
              <a:defRPr/>
            </a:pPr>
            <a:r>
              <a:rPr lang="en-US"/>
              <a:t>6-</a:t>
            </a:r>
            <a:fld id="{F42013EF-5F67-427E-A58D-751A62FE7FF4}" type="slidenum">
              <a:rPr lang="en-US"/>
              <a:pPr>
                <a:defRPr/>
              </a:pPr>
              <a:t>37</a:t>
            </a:fld>
            <a:endParaRPr lang="en-US"/>
          </a:p>
        </p:txBody>
      </p:sp>
      <p:graphicFrame>
        <p:nvGraphicFramePr>
          <p:cNvPr id="6" name="Table 5"/>
          <p:cNvGraphicFramePr>
            <a:graphicFrameLocks noGrp="1"/>
          </p:cNvGraphicFramePr>
          <p:nvPr/>
        </p:nvGraphicFramePr>
        <p:xfrm>
          <a:off x="358775" y="1600200"/>
          <a:ext cx="8474528" cy="2880312"/>
        </p:xfrm>
        <a:graphic>
          <a:graphicData uri="http://schemas.openxmlformats.org/drawingml/2006/table">
            <a:tbl>
              <a:tblPr firstRow="1" firstCol="1" bandRow="1" bandCol="1">
                <a:tableStyleId>{5C22544A-7EE6-4342-B048-85BDC9FD1C3A}</a:tableStyleId>
              </a:tblPr>
              <a:tblGrid>
                <a:gridCol w="910013"/>
                <a:gridCol w="996286"/>
                <a:gridCol w="818866"/>
                <a:gridCol w="818874"/>
                <a:gridCol w="600904"/>
                <a:gridCol w="490909"/>
                <a:gridCol w="573206"/>
                <a:gridCol w="1478167"/>
                <a:gridCol w="1016914"/>
                <a:gridCol w="770389"/>
              </a:tblGrid>
              <a:tr h="685752">
                <a:tc>
                  <a:txBody>
                    <a:bodyPr/>
                    <a:lstStyle/>
                    <a:p>
                      <a:pPr marL="0" marR="0">
                        <a:spcBef>
                          <a:spcPts val="0"/>
                        </a:spcBef>
                        <a:spcAft>
                          <a:spcPts val="0"/>
                        </a:spcAft>
                      </a:pPr>
                      <a:r>
                        <a:rPr lang="en-US" sz="1600" dirty="0" smtClean="0">
                          <a:effectLst/>
                        </a:rPr>
                        <a:t>Risk </a:t>
                      </a:r>
                      <a:r>
                        <a:rPr lang="en-US" sz="1600" dirty="0">
                          <a:effectLst/>
                        </a:rPr>
                        <a:t>Category</a:t>
                      </a:r>
                      <a:endParaRPr lang="en-US" sz="1600" dirty="0">
                        <a:effectLst/>
                        <a:latin typeface="Times New Roman"/>
                        <a:ea typeface="Times New Roman"/>
                        <a:cs typeface="Times New Roman"/>
                      </a:endParaRPr>
                    </a:p>
                  </a:txBody>
                  <a:tcPr marL="51431" marR="51431" marT="0" marB="0"/>
                </a:tc>
                <a:tc>
                  <a:txBody>
                    <a:bodyPr/>
                    <a:lstStyle/>
                    <a:p>
                      <a:pPr marL="0" marR="0">
                        <a:spcBef>
                          <a:spcPts val="0"/>
                        </a:spcBef>
                        <a:spcAft>
                          <a:spcPts val="0"/>
                        </a:spcAft>
                      </a:pPr>
                      <a:r>
                        <a:rPr lang="en-US" sz="1600" dirty="0">
                          <a:effectLst/>
                        </a:rPr>
                        <a:t>Risk</a:t>
                      </a:r>
                      <a:endParaRPr lang="en-US" sz="1600" dirty="0">
                        <a:effectLst/>
                        <a:latin typeface="Times New Roman"/>
                        <a:ea typeface="Times New Roman"/>
                        <a:cs typeface="Times New Roman"/>
                      </a:endParaRPr>
                    </a:p>
                  </a:txBody>
                  <a:tcPr marL="51431" marR="51431" marT="0" marB="0"/>
                </a:tc>
                <a:tc>
                  <a:txBody>
                    <a:bodyPr/>
                    <a:lstStyle/>
                    <a:p>
                      <a:pPr marL="0" marR="0">
                        <a:spcBef>
                          <a:spcPts val="0"/>
                        </a:spcBef>
                        <a:spcAft>
                          <a:spcPts val="0"/>
                        </a:spcAft>
                      </a:pPr>
                      <a:r>
                        <a:rPr lang="en-US" sz="1600" dirty="0" smtClean="0">
                          <a:effectLst/>
                        </a:rPr>
                        <a:t>Occurrence</a:t>
                      </a:r>
                      <a:endParaRPr lang="en-US" sz="1600" dirty="0">
                        <a:effectLst/>
                        <a:latin typeface="Times New Roman"/>
                        <a:ea typeface="Times New Roman"/>
                        <a:cs typeface="Times New Roman"/>
                      </a:endParaRPr>
                    </a:p>
                  </a:txBody>
                  <a:tcPr marL="51431" marR="51431" marT="0" marB="0"/>
                </a:tc>
                <a:tc>
                  <a:txBody>
                    <a:bodyPr/>
                    <a:lstStyle/>
                    <a:p>
                      <a:pPr marL="0" marR="0">
                        <a:spcBef>
                          <a:spcPts val="0"/>
                        </a:spcBef>
                        <a:spcAft>
                          <a:spcPts val="0"/>
                        </a:spcAft>
                      </a:pPr>
                      <a:r>
                        <a:rPr lang="en-US" sz="1600" dirty="0" smtClean="0">
                          <a:effectLst/>
                        </a:rPr>
                        <a:t>Outcome</a:t>
                      </a:r>
                      <a:endParaRPr lang="en-US" sz="1600" dirty="0">
                        <a:effectLst/>
                        <a:latin typeface="Times New Roman"/>
                        <a:ea typeface="Times New Roman"/>
                        <a:cs typeface="Times New Roman"/>
                      </a:endParaRPr>
                    </a:p>
                  </a:txBody>
                  <a:tcPr marL="51431" marR="51431" marT="0" marB="0"/>
                </a:tc>
                <a:tc>
                  <a:txBody>
                    <a:bodyPr/>
                    <a:lstStyle/>
                    <a:p>
                      <a:pPr marL="0" marR="0">
                        <a:spcBef>
                          <a:spcPts val="0"/>
                        </a:spcBef>
                        <a:spcAft>
                          <a:spcPts val="0"/>
                        </a:spcAft>
                      </a:pPr>
                      <a:r>
                        <a:rPr lang="en-US" sz="1600" dirty="0">
                          <a:effectLst/>
                        </a:rPr>
                        <a:t>Detection</a:t>
                      </a:r>
                      <a:endParaRPr lang="en-US" sz="1600" dirty="0">
                        <a:effectLst/>
                        <a:latin typeface="Times New Roman"/>
                        <a:ea typeface="Times New Roman"/>
                        <a:cs typeface="Times New Roman"/>
                      </a:endParaRPr>
                    </a:p>
                  </a:txBody>
                  <a:tcPr marL="51431" marR="51431" marT="0" marB="0"/>
                </a:tc>
                <a:tc>
                  <a:txBody>
                    <a:bodyPr/>
                    <a:lstStyle/>
                    <a:p>
                      <a:pPr marL="0" marR="0">
                        <a:spcBef>
                          <a:spcPts val="0"/>
                        </a:spcBef>
                        <a:spcAft>
                          <a:spcPts val="0"/>
                        </a:spcAft>
                      </a:pPr>
                      <a:r>
                        <a:rPr lang="en-US" sz="1600" dirty="0" smtClean="0">
                          <a:effectLst/>
                        </a:rPr>
                        <a:t>RS</a:t>
                      </a:r>
                      <a:endParaRPr lang="en-US" sz="1600" dirty="0">
                        <a:effectLst/>
                        <a:latin typeface="Times New Roman"/>
                        <a:ea typeface="Times New Roman"/>
                        <a:cs typeface="Times New Roman"/>
                      </a:endParaRPr>
                    </a:p>
                  </a:txBody>
                  <a:tcPr marL="51431" marR="51431" marT="0" marB="0"/>
                </a:tc>
                <a:tc>
                  <a:txBody>
                    <a:bodyPr/>
                    <a:lstStyle/>
                    <a:p>
                      <a:pPr marL="0" marR="0">
                        <a:spcBef>
                          <a:spcPts val="0"/>
                        </a:spcBef>
                        <a:spcAft>
                          <a:spcPts val="0"/>
                        </a:spcAft>
                      </a:pPr>
                      <a:r>
                        <a:rPr lang="en-US" sz="1600">
                          <a:effectLst/>
                        </a:rPr>
                        <a:t>RPN</a:t>
                      </a:r>
                      <a:endParaRPr lang="en-US" sz="1600">
                        <a:effectLst/>
                        <a:latin typeface="Times New Roman"/>
                        <a:ea typeface="Times New Roman"/>
                        <a:cs typeface="Times New Roman"/>
                      </a:endParaRPr>
                    </a:p>
                  </a:txBody>
                  <a:tcPr marL="51431" marR="51431" marT="0" marB="0"/>
                </a:tc>
                <a:tc>
                  <a:txBody>
                    <a:bodyPr/>
                    <a:lstStyle/>
                    <a:p>
                      <a:pPr marL="0" marR="0">
                        <a:spcBef>
                          <a:spcPts val="0"/>
                        </a:spcBef>
                        <a:spcAft>
                          <a:spcPts val="0"/>
                        </a:spcAft>
                      </a:pPr>
                      <a:r>
                        <a:rPr lang="en-US" sz="1600">
                          <a:effectLst/>
                        </a:rPr>
                        <a:t>Mitigation</a:t>
                      </a:r>
                      <a:endParaRPr lang="en-US" sz="1600">
                        <a:effectLst/>
                        <a:latin typeface="Times New Roman"/>
                        <a:ea typeface="Times New Roman"/>
                        <a:cs typeface="Times New Roman"/>
                      </a:endParaRPr>
                    </a:p>
                  </a:txBody>
                  <a:tcPr marL="51431" marR="51431" marT="0" marB="0"/>
                </a:tc>
                <a:tc>
                  <a:txBody>
                    <a:bodyPr/>
                    <a:lstStyle/>
                    <a:p>
                      <a:pPr marL="0" marR="0">
                        <a:spcBef>
                          <a:spcPts val="0"/>
                        </a:spcBef>
                        <a:spcAft>
                          <a:spcPts val="0"/>
                        </a:spcAft>
                      </a:pPr>
                      <a:r>
                        <a:rPr lang="en-US" sz="1600">
                          <a:effectLst/>
                        </a:rPr>
                        <a:t>Contingency</a:t>
                      </a:r>
                      <a:endParaRPr lang="en-US" sz="1600">
                        <a:effectLst/>
                        <a:latin typeface="Times New Roman"/>
                        <a:ea typeface="Times New Roman"/>
                        <a:cs typeface="Times New Roman"/>
                      </a:endParaRPr>
                    </a:p>
                  </a:txBody>
                  <a:tcPr marL="51431" marR="51431" marT="0" marB="0"/>
                </a:tc>
                <a:tc>
                  <a:txBody>
                    <a:bodyPr/>
                    <a:lstStyle/>
                    <a:p>
                      <a:pPr marL="0" marR="0">
                        <a:spcBef>
                          <a:spcPts val="0"/>
                        </a:spcBef>
                        <a:spcAft>
                          <a:spcPts val="0"/>
                        </a:spcAft>
                      </a:pPr>
                      <a:r>
                        <a:rPr lang="en-US" sz="1600" dirty="0">
                          <a:effectLst/>
                        </a:rPr>
                        <a:t>Action </a:t>
                      </a:r>
                      <a:r>
                        <a:rPr lang="en-US" sz="1600" dirty="0" smtClean="0">
                          <a:effectLst/>
                        </a:rPr>
                        <a:t>By</a:t>
                      </a:r>
                      <a:endParaRPr lang="en-US" sz="1600" dirty="0">
                        <a:effectLst/>
                        <a:latin typeface="Times New Roman"/>
                        <a:ea typeface="Times New Roman"/>
                        <a:cs typeface="Times New Roman"/>
                      </a:endParaRPr>
                    </a:p>
                  </a:txBody>
                  <a:tcPr marL="51431" marR="51431" marT="0" marB="0"/>
                </a:tc>
              </a:tr>
              <a:tr h="411451">
                <a:tc>
                  <a:txBody>
                    <a:bodyPr/>
                    <a:lstStyle/>
                    <a:p>
                      <a:pPr marL="0" marR="0">
                        <a:spcBef>
                          <a:spcPts val="0"/>
                        </a:spcBef>
                        <a:spcAft>
                          <a:spcPts val="0"/>
                        </a:spcAft>
                      </a:pPr>
                      <a:r>
                        <a:rPr lang="en-US" sz="1600">
                          <a:effectLst/>
                        </a:rPr>
                        <a:t>Delivery</a:t>
                      </a:r>
                      <a:endParaRPr lang="en-US" sz="1600">
                        <a:effectLst/>
                        <a:latin typeface="Times New Roman"/>
                        <a:ea typeface="Times New Roman"/>
                        <a:cs typeface="Times New Roman"/>
                      </a:endParaRPr>
                    </a:p>
                  </a:txBody>
                  <a:tcPr marL="51431" marR="51431" marT="0" marB="0"/>
                </a:tc>
                <a:tc>
                  <a:txBody>
                    <a:bodyPr/>
                    <a:lstStyle/>
                    <a:p>
                      <a:pPr marL="0" marR="0">
                        <a:spcBef>
                          <a:spcPts val="0"/>
                        </a:spcBef>
                        <a:spcAft>
                          <a:spcPts val="0"/>
                        </a:spcAft>
                      </a:pPr>
                      <a:r>
                        <a:rPr lang="en-US" sz="1600" dirty="0">
                          <a:effectLst/>
                        </a:rPr>
                        <a:t>Will the products be delivered?</a:t>
                      </a:r>
                      <a:endParaRPr lang="en-US" sz="1600" dirty="0">
                        <a:effectLst/>
                        <a:latin typeface="Times New Roman"/>
                        <a:ea typeface="Times New Roman"/>
                        <a:cs typeface="Times New Roman"/>
                      </a:endParaRPr>
                    </a:p>
                  </a:txBody>
                  <a:tcPr marL="51431" marR="51431" marT="0" marB="0"/>
                </a:tc>
                <a:tc>
                  <a:txBody>
                    <a:bodyPr/>
                    <a:lstStyle/>
                    <a:p>
                      <a:pPr marL="0" marR="0" algn="ctr">
                        <a:spcBef>
                          <a:spcPts val="0"/>
                        </a:spcBef>
                        <a:spcAft>
                          <a:spcPts val="0"/>
                        </a:spcAft>
                      </a:pPr>
                      <a:r>
                        <a:rPr lang="en-US" sz="1600" dirty="0">
                          <a:effectLst/>
                        </a:rPr>
                        <a:t>6</a:t>
                      </a:r>
                      <a:endParaRPr lang="en-US" sz="1600" dirty="0">
                        <a:effectLst/>
                        <a:latin typeface="Times New Roman"/>
                        <a:ea typeface="Times New Roman"/>
                        <a:cs typeface="Times New Roman"/>
                      </a:endParaRPr>
                    </a:p>
                  </a:txBody>
                  <a:tcPr marL="51431" marR="51431" marT="0" marB="0"/>
                </a:tc>
                <a:tc>
                  <a:txBody>
                    <a:bodyPr/>
                    <a:lstStyle/>
                    <a:p>
                      <a:pPr marL="0" marR="0" algn="ctr">
                        <a:spcBef>
                          <a:spcPts val="0"/>
                        </a:spcBef>
                        <a:spcAft>
                          <a:spcPts val="0"/>
                        </a:spcAft>
                      </a:pPr>
                      <a:r>
                        <a:rPr lang="en-US" sz="1600" dirty="0">
                          <a:effectLst/>
                        </a:rPr>
                        <a:t>6</a:t>
                      </a:r>
                      <a:endParaRPr lang="en-US" sz="1600" dirty="0">
                        <a:effectLst/>
                        <a:latin typeface="Times New Roman"/>
                        <a:ea typeface="Times New Roman"/>
                        <a:cs typeface="Times New Roman"/>
                      </a:endParaRPr>
                    </a:p>
                  </a:txBody>
                  <a:tcPr marL="51431" marR="51431" marT="0" marB="0"/>
                </a:tc>
                <a:tc>
                  <a:txBody>
                    <a:bodyPr/>
                    <a:lstStyle/>
                    <a:p>
                      <a:pPr marL="0" marR="0" algn="ctr">
                        <a:spcBef>
                          <a:spcPts val="0"/>
                        </a:spcBef>
                        <a:spcAft>
                          <a:spcPts val="0"/>
                        </a:spcAft>
                      </a:pPr>
                      <a:r>
                        <a:rPr lang="en-US" sz="1600">
                          <a:effectLst/>
                        </a:rPr>
                        <a:t>2</a:t>
                      </a:r>
                      <a:endParaRPr lang="en-US" sz="1600">
                        <a:effectLst/>
                        <a:latin typeface="Times New Roman"/>
                        <a:ea typeface="Times New Roman"/>
                        <a:cs typeface="Times New Roman"/>
                      </a:endParaRPr>
                    </a:p>
                  </a:txBody>
                  <a:tcPr marL="51431" marR="51431" marT="0" marB="0"/>
                </a:tc>
                <a:tc>
                  <a:txBody>
                    <a:bodyPr/>
                    <a:lstStyle/>
                    <a:p>
                      <a:pPr marL="0" marR="0" algn="ctr">
                        <a:spcBef>
                          <a:spcPts val="0"/>
                        </a:spcBef>
                        <a:spcAft>
                          <a:spcPts val="0"/>
                        </a:spcAft>
                      </a:pPr>
                      <a:r>
                        <a:rPr lang="en-US" sz="1600">
                          <a:effectLst/>
                        </a:rPr>
                        <a:t>36</a:t>
                      </a:r>
                      <a:endParaRPr lang="en-US" sz="1600">
                        <a:effectLst/>
                        <a:latin typeface="Times New Roman"/>
                        <a:ea typeface="Times New Roman"/>
                        <a:cs typeface="Times New Roman"/>
                      </a:endParaRPr>
                    </a:p>
                  </a:txBody>
                  <a:tcPr marL="51431" marR="51431" marT="0" marB="0"/>
                </a:tc>
                <a:tc>
                  <a:txBody>
                    <a:bodyPr/>
                    <a:lstStyle/>
                    <a:p>
                      <a:pPr marL="0" marR="0" algn="ctr">
                        <a:spcBef>
                          <a:spcPts val="0"/>
                        </a:spcBef>
                        <a:spcAft>
                          <a:spcPts val="0"/>
                        </a:spcAft>
                      </a:pPr>
                      <a:r>
                        <a:rPr lang="en-US" sz="1600">
                          <a:effectLst/>
                        </a:rPr>
                        <a:t>72</a:t>
                      </a:r>
                      <a:endParaRPr lang="en-US" sz="1600">
                        <a:effectLst/>
                        <a:latin typeface="Times New Roman"/>
                        <a:ea typeface="Times New Roman"/>
                        <a:cs typeface="Times New Roman"/>
                      </a:endParaRPr>
                    </a:p>
                  </a:txBody>
                  <a:tcPr marL="51431" marR="51431" marT="0" marB="0"/>
                </a:tc>
                <a:tc>
                  <a:txBody>
                    <a:bodyPr/>
                    <a:lstStyle/>
                    <a:p>
                      <a:pPr marL="0" marR="0">
                        <a:spcBef>
                          <a:spcPts val="0"/>
                        </a:spcBef>
                        <a:spcAft>
                          <a:spcPts val="0"/>
                        </a:spcAft>
                      </a:pPr>
                      <a:r>
                        <a:rPr lang="en-US" sz="1600">
                          <a:effectLst/>
                        </a:rPr>
                        <a:t>Effective communications</a:t>
                      </a:r>
                      <a:endParaRPr lang="en-US" sz="1600">
                        <a:effectLst/>
                        <a:latin typeface="Times New Roman"/>
                        <a:ea typeface="Times New Roman"/>
                        <a:cs typeface="Times New Roman"/>
                      </a:endParaRPr>
                    </a:p>
                  </a:txBody>
                  <a:tcPr marL="51431" marR="51431" marT="0" marB="0"/>
                </a:tc>
                <a:tc>
                  <a:txBody>
                    <a:bodyPr/>
                    <a:lstStyle/>
                    <a:p>
                      <a:pPr marL="0" marR="0">
                        <a:spcBef>
                          <a:spcPts val="0"/>
                        </a:spcBef>
                        <a:spcAft>
                          <a:spcPts val="0"/>
                        </a:spcAft>
                      </a:pPr>
                      <a:r>
                        <a:rPr lang="en-US" sz="1600">
                          <a:effectLst/>
                        </a:rPr>
                        <a:t>Plan visits to supplier</a:t>
                      </a:r>
                      <a:endParaRPr lang="en-US" sz="1600">
                        <a:effectLst/>
                        <a:latin typeface="Times New Roman"/>
                        <a:ea typeface="Times New Roman"/>
                        <a:cs typeface="Times New Roman"/>
                      </a:endParaRPr>
                    </a:p>
                  </a:txBody>
                  <a:tcPr marL="51431" marR="51431" marT="0" marB="0"/>
                </a:tc>
                <a:tc>
                  <a:txBody>
                    <a:bodyPr/>
                    <a:lstStyle/>
                    <a:p>
                      <a:pPr marL="0" marR="0" algn="ctr">
                        <a:spcBef>
                          <a:spcPts val="0"/>
                        </a:spcBef>
                        <a:spcAft>
                          <a:spcPts val="0"/>
                        </a:spcAft>
                      </a:pPr>
                      <a:r>
                        <a:rPr lang="en-US" sz="1600">
                          <a:effectLst/>
                        </a:rPr>
                        <a:t>Ron </a:t>
                      </a:r>
                      <a:endParaRPr lang="en-US" sz="1600">
                        <a:effectLst/>
                        <a:latin typeface="Times New Roman"/>
                        <a:ea typeface="Times New Roman"/>
                        <a:cs typeface="Times New Roman"/>
                      </a:endParaRPr>
                    </a:p>
                  </a:txBody>
                  <a:tcPr marL="51431" marR="51431" marT="0" marB="0"/>
                </a:tc>
              </a:tr>
              <a:tr h="685752">
                <a:tc>
                  <a:txBody>
                    <a:bodyPr/>
                    <a:lstStyle/>
                    <a:p>
                      <a:pPr marL="0" marR="0">
                        <a:spcBef>
                          <a:spcPts val="0"/>
                        </a:spcBef>
                        <a:spcAft>
                          <a:spcPts val="0"/>
                        </a:spcAft>
                      </a:pPr>
                      <a:r>
                        <a:rPr lang="en-US" sz="1600" dirty="0">
                          <a:effectLst/>
                        </a:rPr>
                        <a:t>Quality</a:t>
                      </a:r>
                      <a:endParaRPr lang="en-US" sz="1600" dirty="0">
                        <a:effectLst/>
                        <a:latin typeface="Times New Roman"/>
                        <a:ea typeface="Times New Roman"/>
                        <a:cs typeface="Times New Roman"/>
                      </a:endParaRPr>
                    </a:p>
                  </a:txBody>
                  <a:tcPr marL="51431" marR="51431" marT="0" marB="0"/>
                </a:tc>
                <a:tc>
                  <a:txBody>
                    <a:bodyPr/>
                    <a:lstStyle/>
                    <a:p>
                      <a:pPr marL="0" marR="0">
                        <a:spcBef>
                          <a:spcPts val="0"/>
                        </a:spcBef>
                        <a:spcAft>
                          <a:spcPts val="0"/>
                        </a:spcAft>
                      </a:pPr>
                      <a:r>
                        <a:rPr lang="en-US" sz="1600">
                          <a:effectLst/>
                        </a:rPr>
                        <a:t>How will the quality of products be?</a:t>
                      </a:r>
                      <a:endParaRPr lang="en-US" sz="1600">
                        <a:effectLst/>
                        <a:latin typeface="Times New Roman"/>
                        <a:ea typeface="Times New Roman"/>
                        <a:cs typeface="Times New Roman"/>
                      </a:endParaRPr>
                    </a:p>
                  </a:txBody>
                  <a:tcPr marL="51431" marR="51431" marT="0" marB="0"/>
                </a:tc>
                <a:tc>
                  <a:txBody>
                    <a:bodyPr/>
                    <a:lstStyle/>
                    <a:p>
                      <a:pPr marL="0" marR="0" algn="ctr">
                        <a:spcBef>
                          <a:spcPts val="0"/>
                        </a:spcBef>
                        <a:spcAft>
                          <a:spcPts val="0"/>
                        </a:spcAft>
                      </a:pPr>
                      <a:r>
                        <a:rPr lang="en-US" sz="1600">
                          <a:effectLst/>
                        </a:rPr>
                        <a:t>6</a:t>
                      </a:r>
                      <a:endParaRPr lang="en-US" sz="1600">
                        <a:effectLst/>
                        <a:latin typeface="Times New Roman"/>
                        <a:ea typeface="Times New Roman"/>
                        <a:cs typeface="Times New Roman"/>
                      </a:endParaRPr>
                    </a:p>
                  </a:txBody>
                  <a:tcPr marL="51431" marR="51431" marT="0" marB="0"/>
                </a:tc>
                <a:tc>
                  <a:txBody>
                    <a:bodyPr/>
                    <a:lstStyle/>
                    <a:p>
                      <a:pPr marL="0" marR="0" algn="ctr">
                        <a:spcBef>
                          <a:spcPts val="0"/>
                        </a:spcBef>
                        <a:spcAft>
                          <a:spcPts val="0"/>
                        </a:spcAft>
                      </a:pPr>
                      <a:r>
                        <a:rPr lang="en-US" sz="1600">
                          <a:effectLst/>
                        </a:rPr>
                        <a:t>8</a:t>
                      </a:r>
                      <a:endParaRPr lang="en-US" sz="1600">
                        <a:effectLst/>
                        <a:latin typeface="Times New Roman"/>
                        <a:ea typeface="Times New Roman"/>
                        <a:cs typeface="Times New Roman"/>
                      </a:endParaRPr>
                    </a:p>
                  </a:txBody>
                  <a:tcPr marL="51431" marR="51431" marT="0" marB="0"/>
                </a:tc>
                <a:tc>
                  <a:txBody>
                    <a:bodyPr/>
                    <a:lstStyle/>
                    <a:p>
                      <a:pPr marL="0" marR="0" algn="ctr">
                        <a:spcBef>
                          <a:spcPts val="0"/>
                        </a:spcBef>
                        <a:spcAft>
                          <a:spcPts val="0"/>
                        </a:spcAft>
                      </a:pPr>
                      <a:r>
                        <a:rPr lang="en-US" sz="1600">
                          <a:effectLst/>
                        </a:rPr>
                        <a:t>6</a:t>
                      </a:r>
                      <a:endParaRPr lang="en-US" sz="1600">
                        <a:effectLst/>
                        <a:latin typeface="Times New Roman"/>
                        <a:ea typeface="Times New Roman"/>
                        <a:cs typeface="Times New Roman"/>
                      </a:endParaRPr>
                    </a:p>
                  </a:txBody>
                  <a:tcPr marL="51431" marR="51431" marT="0" marB="0"/>
                </a:tc>
                <a:tc>
                  <a:txBody>
                    <a:bodyPr/>
                    <a:lstStyle/>
                    <a:p>
                      <a:pPr marL="0" marR="0" algn="ctr">
                        <a:spcBef>
                          <a:spcPts val="0"/>
                        </a:spcBef>
                        <a:spcAft>
                          <a:spcPts val="0"/>
                        </a:spcAft>
                      </a:pPr>
                      <a:r>
                        <a:rPr lang="en-US" sz="1600" dirty="0">
                          <a:effectLst/>
                        </a:rPr>
                        <a:t>48</a:t>
                      </a:r>
                      <a:endParaRPr lang="en-US" sz="1600" dirty="0">
                        <a:effectLst/>
                        <a:latin typeface="Times New Roman"/>
                        <a:ea typeface="Times New Roman"/>
                        <a:cs typeface="Times New Roman"/>
                      </a:endParaRPr>
                    </a:p>
                  </a:txBody>
                  <a:tcPr marL="51431" marR="51431" marT="0" marB="0"/>
                </a:tc>
                <a:tc>
                  <a:txBody>
                    <a:bodyPr/>
                    <a:lstStyle/>
                    <a:p>
                      <a:pPr marL="0" marR="0" algn="ctr">
                        <a:spcBef>
                          <a:spcPts val="0"/>
                        </a:spcBef>
                        <a:spcAft>
                          <a:spcPts val="0"/>
                        </a:spcAft>
                      </a:pPr>
                      <a:r>
                        <a:rPr lang="en-US" sz="1600" dirty="0">
                          <a:effectLst/>
                        </a:rPr>
                        <a:t>288</a:t>
                      </a:r>
                      <a:endParaRPr lang="en-US" sz="1600" dirty="0">
                        <a:effectLst/>
                        <a:latin typeface="Times New Roman"/>
                        <a:ea typeface="Times New Roman"/>
                        <a:cs typeface="Times New Roman"/>
                      </a:endParaRPr>
                    </a:p>
                  </a:txBody>
                  <a:tcPr marL="51431" marR="51431" marT="0" marB="0"/>
                </a:tc>
                <a:tc>
                  <a:txBody>
                    <a:bodyPr/>
                    <a:lstStyle/>
                    <a:p>
                      <a:pPr marL="0" marR="0">
                        <a:spcBef>
                          <a:spcPts val="0"/>
                        </a:spcBef>
                        <a:spcAft>
                          <a:spcPts val="0"/>
                        </a:spcAft>
                      </a:pPr>
                      <a:r>
                        <a:rPr lang="en-US" sz="1600" dirty="0">
                          <a:effectLst/>
                        </a:rPr>
                        <a:t>Help suppliers with good quality programs</a:t>
                      </a:r>
                      <a:endParaRPr lang="en-US" sz="1600" dirty="0">
                        <a:effectLst/>
                        <a:latin typeface="Times New Roman"/>
                        <a:ea typeface="Times New Roman"/>
                        <a:cs typeface="Times New Roman"/>
                      </a:endParaRPr>
                    </a:p>
                  </a:txBody>
                  <a:tcPr marL="51431" marR="51431" marT="0" marB="0"/>
                </a:tc>
                <a:tc>
                  <a:txBody>
                    <a:bodyPr/>
                    <a:lstStyle/>
                    <a:p>
                      <a:pPr marL="0" marR="0">
                        <a:spcBef>
                          <a:spcPts val="0"/>
                        </a:spcBef>
                        <a:spcAft>
                          <a:spcPts val="0"/>
                        </a:spcAft>
                      </a:pPr>
                      <a:r>
                        <a:rPr lang="en-US" sz="1600" dirty="0">
                          <a:effectLst/>
                        </a:rPr>
                        <a:t>Send a quality expert to help supplier</a:t>
                      </a:r>
                      <a:endParaRPr lang="en-US" sz="1600" dirty="0">
                        <a:effectLst/>
                        <a:latin typeface="Times New Roman"/>
                        <a:ea typeface="Times New Roman"/>
                        <a:cs typeface="Times New Roman"/>
                      </a:endParaRPr>
                    </a:p>
                  </a:txBody>
                  <a:tcPr marL="51431" marR="51431" marT="0" marB="0"/>
                </a:tc>
                <a:tc>
                  <a:txBody>
                    <a:bodyPr/>
                    <a:lstStyle/>
                    <a:p>
                      <a:pPr marL="0" marR="0" algn="ctr">
                        <a:spcBef>
                          <a:spcPts val="0"/>
                        </a:spcBef>
                        <a:spcAft>
                          <a:spcPts val="0"/>
                        </a:spcAft>
                      </a:pPr>
                      <a:r>
                        <a:rPr lang="en-US" sz="1600" dirty="0">
                          <a:effectLst/>
                        </a:rPr>
                        <a:t>Jane</a:t>
                      </a:r>
                      <a:endParaRPr lang="en-US" sz="1600" dirty="0">
                        <a:effectLst/>
                        <a:latin typeface="Times New Roman"/>
                        <a:ea typeface="Times New Roman"/>
                        <a:cs typeface="Times New Roman"/>
                      </a:endParaRPr>
                    </a:p>
                  </a:txBody>
                  <a:tcPr marL="51431" marR="51431" marT="0" marB="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0113" name="Content Placeholder 1"/>
          <p:cNvSpPr>
            <a:spLocks noGrp="1"/>
          </p:cNvSpPr>
          <p:nvPr>
            <p:ph idx="1"/>
          </p:nvPr>
        </p:nvSpPr>
        <p:spPr>
          <a:xfrm>
            <a:off x="636588" y="1600200"/>
            <a:ext cx="8050212" cy="4525963"/>
          </a:xfrm>
        </p:spPr>
        <p:txBody>
          <a:bodyPr/>
          <a:lstStyle/>
          <a:p>
            <a:r>
              <a:rPr lang="en-US" sz="2400" smtClean="0"/>
              <a:t>A risk is an uncertainty such as the possibility of project failure or of not meeting scope, cost, schedule, resource constraints, performance factors, or estimated value of a project. </a:t>
            </a:r>
          </a:p>
          <a:p>
            <a:r>
              <a:rPr lang="en-US" sz="2400" smtClean="0"/>
              <a:t>Risks can be external, internal, positive, negative, or residual. </a:t>
            </a:r>
          </a:p>
          <a:p>
            <a:r>
              <a:rPr lang="en-US" sz="2400" smtClean="0"/>
              <a:t>Risk management consists of the identification of risks, the assessment of the value of these risks, the proposed plans to mitigate these risks, the monitoring of the risks, and the control of the risks. </a:t>
            </a:r>
          </a:p>
          <a:p>
            <a:r>
              <a:rPr lang="en-US" sz="2400" smtClean="0"/>
              <a:t>Risks may be identified by project managers and the stakeholders of a project depending on their acceptable risk tolerance. </a:t>
            </a:r>
          </a:p>
        </p:txBody>
      </p:sp>
      <p:sp>
        <p:nvSpPr>
          <p:cNvPr id="90114"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5" name="Slide Number Placeholder 4"/>
          <p:cNvSpPr>
            <a:spLocks noGrp="1"/>
          </p:cNvSpPr>
          <p:nvPr>
            <p:ph type="sldNum" sz="quarter" idx="16"/>
          </p:nvPr>
        </p:nvSpPr>
        <p:spPr/>
        <p:txBody>
          <a:bodyPr/>
          <a:lstStyle/>
          <a:p>
            <a:pPr>
              <a:defRPr/>
            </a:pPr>
            <a:r>
              <a:rPr lang="en-US"/>
              <a:t>6-</a:t>
            </a:r>
            <a:fld id="{35DB1E0F-2F9B-48FF-8B31-FCE98AE345FC}"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1137" name="Content Placeholder 1"/>
          <p:cNvSpPr>
            <a:spLocks noGrp="1"/>
          </p:cNvSpPr>
          <p:nvPr>
            <p:ph idx="1"/>
          </p:nvPr>
        </p:nvSpPr>
        <p:spPr>
          <a:xfrm>
            <a:off x="636588" y="1600200"/>
            <a:ext cx="8050212" cy="4525963"/>
          </a:xfrm>
        </p:spPr>
        <p:txBody>
          <a:bodyPr/>
          <a:lstStyle/>
          <a:p>
            <a:r>
              <a:rPr lang="en-US" sz="2400" smtClean="0"/>
              <a:t>Project managers or organizations can be viewed as risk averse, risk seeking, or risk neutral. </a:t>
            </a:r>
          </a:p>
          <a:p>
            <a:r>
              <a:rPr lang="en-US" sz="2400" smtClean="0"/>
              <a:t>A structured methodology to identify risks in projects is the Risk Breakdown Structure (RBS) where risks can be categorized and structured to provide a standard presentation of project risks. </a:t>
            </a:r>
          </a:p>
          <a:p>
            <a:r>
              <a:rPr lang="en-US" sz="2400" smtClean="0"/>
              <a:t>The most common tools and techniques used for developing a list of project risks are brainstorming, cause-and-effect diagram, checklists, Nominal Grouping Technique, mind mapping, Delphi technique, and lessons learned from similar projects. </a:t>
            </a:r>
          </a:p>
          <a:p>
            <a:endParaRPr lang="en-US" sz="2400" smtClean="0"/>
          </a:p>
        </p:txBody>
      </p:sp>
      <p:sp>
        <p:nvSpPr>
          <p:cNvPr id="91138"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5" name="Slide Number Placeholder 4"/>
          <p:cNvSpPr>
            <a:spLocks noGrp="1"/>
          </p:cNvSpPr>
          <p:nvPr>
            <p:ph type="sldNum" sz="quarter" idx="16"/>
          </p:nvPr>
        </p:nvSpPr>
        <p:spPr/>
        <p:txBody>
          <a:bodyPr/>
          <a:lstStyle/>
          <a:p>
            <a:pPr>
              <a:defRPr/>
            </a:pPr>
            <a:r>
              <a:rPr lang="en-US"/>
              <a:t>6-</a:t>
            </a:r>
            <a:fld id="{DE915CA9-FDD9-42F3-8B3D-AC9D79A18141}" type="slidenum">
              <a:rPr lang="en-US"/>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55298" name="TextBox 8"/>
          <p:cNvSpPr txBox="1">
            <a:spLocks noChangeArrowheads="1"/>
          </p:cNvSpPr>
          <p:nvPr/>
        </p:nvSpPr>
        <p:spPr bwMode="auto">
          <a:xfrm>
            <a:off x="1270000" y="1020763"/>
            <a:ext cx="617538" cy="400050"/>
          </a:xfrm>
          <a:prstGeom prst="rect">
            <a:avLst/>
          </a:prstGeom>
          <a:noFill/>
          <a:ln w="9525">
            <a:noFill/>
            <a:miter lim="800000"/>
            <a:headEnd/>
            <a:tailEnd/>
          </a:ln>
        </p:spPr>
        <p:txBody>
          <a:bodyPr wrap="none">
            <a:spAutoFit/>
          </a:bodyPr>
          <a:lstStyle/>
          <a:p>
            <a:r>
              <a:rPr lang="en-US" sz="2000" b="1">
                <a:latin typeface="Calibri" pitchFamily="34" charset="0"/>
              </a:rPr>
              <a:t>Risk</a:t>
            </a:r>
          </a:p>
        </p:txBody>
      </p:sp>
      <p:sp>
        <p:nvSpPr>
          <p:cNvPr id="55299" name="Content Placeholder 1"/>
          <p:cNvSpPr>
            <a:spLocks noGrp="1"/>
          </p:cNvSpPr>
          <p:nvPr>
            <p:ph idx="1"/>
          </p:nvPr>
        </p:nvSpPr>
        <p:spPr>
          <a:xfrm>
            <a:off x="279400" y="1268413"/>
            <a:ext cx="8407400" cy="4830762"/>
          </a:xfrm>
        </p:spPr>
        <p:txBody>
          <a:bodyPr/>
          <a:lstStyle/>
          <a:p>
            <a:r>
              <a:rPr lang="en-US" sz="2400" smtClean="0"/>
              <a:t>Risk is </a:t>
            </a:r>
          </a:p>
          <a:p>
            <a:pPr lvl="1">
              <a:buFont typeface="Arial" charset="0"/>
              <a:buChar char="•"/>
            </a:pPr>
            <a:r>
              <a:rPr lang="en-US" sz="2400" smtClean="0"/>
              <a:t>a function of the likelihood of a given threat and the resulting impact of that adverse event on the organization. </a:t>
            </a:r>
          </a:p>
          <a:p>
            <a:pPr lvl="1">
              <a:buFont typeface="Arial" charset="0"/>
              <a:buChar char="•"/>
            </a:pPr>
            <a:r>
              <a:rPr lang="en-US" sz="2400" smtClean="0"/>
              <a:t>an uncertain event, and if that event occurs, there will be a positive or negative effect on the objectives of the project.</a:t>
            </a:r>
          </a:p>
          <a:p>
            <a:r>
              <a:rPr lang="en-US" sz="2400" smtClean="0"/>
              <a:t>If one drives fast, there is a risk of getting a speeding ticket―a cost that is involved. Worse still, there is a risk of getting into an accident―a life may be in jeopardy. </a:t>
            </a:r>
          </a:p>
          <a:p>
            <a:r>
              <a:rPr lang="en-US" sz="2400" smtClean="0"/>
              <a:t>In general, risk is considered to be negative to the value of a project. </a:t>
            </a:r>
          </a:p>
          <a:p>
            <a:r>
              <a:rPr lang="en-US" sz="2400" smtClean="0"/>
              <a:t>Risks in projects are defined as undesired events that may cause increased scope, delays, and spending, problems due to resources, unsatisfactory performance, and decreased value.</a:t>
            </a:r>
          </a:p>
        </p:txBody>
      </p:sp>
      <p:sp>
        <p:nvSpPr>
          <p:cNvPr id="3" name="Slide Number Placeholder 2"/>
          <p:cNvSpPr>
            <a:spLocks noGrp="1"/>
          </p:cNvSpPr>
          <p:nvPr>
            <p:ph type="sldNum" sz="quarter" idx="16"/>
          </p:nvPr>
        </p:nvSpPr>
        <p:spPr/>
        <p:txBody>
          <a:bodyPr/>
          <a:lstStyle/>
          <a:p>
            <a:pPr>
              <a:defRPr/>
            </a:pPr>
            <a:r>
              <a:rPr lang="en-US"/>
              <a:t>6-</a:t>
            </a:r>
            <a:fld id="{BB78FF16-24C9-4AC9-BBD6-65D03B95DC23}"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2161" name="Content Placeholder 1"/>
          <p:cNvSpPr>
            <a:spLocks noGrp="1"/>
          </p:cNvSpPr>
          <p:nvPr>
            <p:ph idx="1"/>
          </p:nvPr>
        </p:nvSpPr>
        <p:spPr>
          <a:xfrm>
            <a:off x="636588" y="1600200"/>
            <a:ext cx="8050212" cy="4525963"/>
          </a:xfrm>
        </p:spPr>
        <p:txBody>
          <a:bodyPr/>
          <a:lstStyle/>
          <a:p>
            <a:r>
              <a:rPr lang="en-US" sz="2400" smtClean="0"/>
              <a:t>Risks can be assessed either qualitatively or quantitatively. </a:t>
            </a:r>
          </a:p>
          <a:p>
            <a:r>
              <a:rPr lang="en-US" sz="2400" smtClean="0"/>
              <a:t>In qualitative risk management, each risk is defined by a set of standard parameters including likelihood or probability, severity, impact, detection process, and mitigation plans. Using this framework used by many industries, a method to assess risks qualitatively, PRMEA, is provided in this section.</a:t>
            </a:r>
          </a:p>
          <a:p>
            <a:r>
              <a:rPr lang="en-US" sz="2400" smtClean="0"/>
              <a:t>Qualitative risk assessment may be accomplished by risk probability and impact assessment, probability and impact matrix, risk data quality assessment, risk categorization, risk urgency assessment, and expert judgment. </a:t>
            </a:r>
          </a:p>
          <a:p>
            <a:endParaRPr lang="en-US" sz="2400" smtClean="0"/>
          </a:p>
        </p:txBody>
      </p:sp>
      <p:sp>
        <p:nvSpPr>
          <p:cNvPr id="92162"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5" name="Slide Number Placeholder 4"/>
          <p:cNvSpPr>
            <a:spLocks noGrp="1"/>
          </p:cNvSpPr>
          <p:nvPr>
            <p:ph type="sldNum" sz="quarter" idx="16"/>
          </p:nvPr>
        </p:nvSpPr>
        <p:spPr/>
        <p:txBody>
          <a:bodyPr/>
          <a:lstStyle/>
          <a:p>
            <a:pPr>
              <a:defRPr/>
            </a:pPr>
            <a:r>
              <a:rPr lang="en-US"/>
              <a:t>6-</a:t>
            </a:r>
            <a:fld id="{262BC76B-A029-404B-9653-39FB5415D040}" type="slidenum">
              <a:rPr lang="en-US"/>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3185" name="Content Placeholder 1"/>
          <p:cNvSpPr>
            <a:spLocks noGrp="1"/>
          </p:cNvSpPr>
          <p:nvPr>
            <p:ph idx="1"/>
          </p:nvPr>
        </p:nvSpPr>
        <p:spPr>
          <a:xfrm>
            <a:off x="636588" y="1600200"/>
            <a:ext cx="8050212" cy="4525963"/>
          </a:xfrm>
        </p:spPr>
        <p:txBody>
          <a:bodyPr/>
          <a:lstStyle/>
          <a:p>
            <a:r>
              <a:rPr lang="en-US" sz="2400" smtClean="0"/>
              <a:t>Quantitative risk analysis will help a project manager to determine the probability of a project that will be completed on time and within budget and provide value. </a:t>
            </a:r>
          </a:p>
          <a:p>
            <a:r>
              <a:rPr lang="en-US" sz="2400" smtClean="0"/>
              <a:t>Quantitative risk assessment may be accomplished by many methods including quantitative risk analysis, data gathering and representation techniques, simulation and modeling techniques, and expert judgment.</a:t>
            </a:r>
          </a:p>
        </p:txBody>
      </p:sp>
      <p:sp>
        <p:nvSpPr>
          <p:cNvPr id="93186"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5" name="Slide Number Placeholder 4"/>
          <p:cNvSpPr>
            <a:spLocks noGrp="1"/>
          </p:cNvSpPr>
          <p:nvPr>
            <p:ph type="sldNum" sz="quarter" idx="16"/>
          </p:nvPr>
        </p:nvSpPr>
        <p:spPr/>
        <p:txBody>
          <a:bodyPr/>
          <a:lstStyle/>
          <a:p>
            <a:pPr>
              <a:defRPr/>
            </a:pPr>
            <a:r>
              <a:rPr lang="en-US"/>
              <a:t>6-</a:t>
            </a:r>
            <a:fld id="{28C21B5C-14DA-4642-8B7E-C23DE3E2D197}" type="slidenum">
              <a:rPr lang="en-US"/>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4209" name="Content Placeholder 1"/>
          <p:cNvSpPr>
            <a:spLocks noGrp="1"/>
          </p:cNvSpPr>
          <p:nvPr>
            <p:ph idx="1"/>
          </p:nvPr>
        </p:nvSpPr>
        <p:spPr>
          <a:xfrm>
            <a:off x="636588" y="1600200"/>
            <a:ext cx="8050212" cy="4525963"/>
          </a:xfrm>
        </p:spPr>
        <p:txBody>
          <a:bodyPr/>
          <a:lstStyle/>
          <a:p>
            <a:r>
              <a:rPr lang="en-US" sz="2400" smtClean="0"/>
              <a:t>Risk responses are actions to mitigate risks and reduce project threats. Risk responses include the identification and assignment of a risk owner whose responsibility it is to take ownership of agreed-upon risk responses. Risk responses are planned for each risk and must be effective to mitigate identified risks. </a:t>
            </a:r>
          </a:p>
          <a:p>
            <a:r>
              <a:rPr lang="en-US" sz="2400" smtClean="0"/>
              <a:t>Once the risks are assessed, risk planning with risk responses can be accomplished by methods including risk transfer, risk avoidance, risk reduction, or risk acceptance. </a:t>
            </a:r>
          </a:p>
          <a:p>
            <a:r>
              <a:rPr lang="en-US" sz="2400" smtClean="0"/>
              <a:t>Risk monitoring and control is a process to manage risks in a project. </a:t>
            </a:r>
          </a:p>
        </p:txBody>
      </p:sp>
      <p:sp>
        <p:nvSpPr>
          <p:cNvPr id="94210"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5" name="Slide Number Placeholder 4"/>
          <p:cNvSpPr>
            <a:spLocks noGrp="1"/>
          </p:cNvSpPr>
          <p:nvPr>
            <p:ph type="sldNum" sz="quarter" idx="16"/>
          </p:nvPr>
        </p:nvSpPr>
        <p:spPr/>
        <p:txBody>
          <a:bodyPr/>
          <a:lstStyle/>
          <a:p>
            <a:pPr>
              <a:defRPr/>
            </a:pPr>
            <a:r>
              <a:rPr lang="en-US"/>
              <a:t>6-</a:t>
            </a:r>
            <a:fld id="{36EE5DE7-26E1-4384-9D72-F79F7A7642BF}" type="slidenum">
              <a:rPr lang="en-US"/>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5233" name="Content Placeholder 1"/>
          <p:cNvSpPr>
            <a:spLocks noGrp="1"/>
          </p:cNvSpPr>
          <p:nvPr>
            <p:ph idx="1"/>
          </p:nvPr>
        </p:nvSpPr>
        <p:spPr>
          <a:xfrm>
            <a:off x="636588" y="1600200"/>
            <a:ext cx="8050212" cy="4525963"/>
          </a:xfrm>
        </p:spPr>
        <p:txBody>
          <a:bodyPr/>
          <a:lstStyle/>
          <a:p>
            <a:r>
              <a:rPr lang="en-US" sz="2400" smtClean="0"/>
              <a:t>Risk management that includes monitoring and controlling risks should be a part of project management. </a:t>
            </a:r>
          </a:p>
          <a:p>
            <a:r>
              <a:rPr lang="en-US" sz="2400" smtClean="0"/>
              <a:t>There are tools and techniques that are available to help project managers monitor and control risks in projects including risk assessment, risk audits, variance and trend analysis, technical performance measurement, and reserve analysis.</a:t>
            </a:r>
          </a:p>
        </p:txBody>
      </p:sp>
      <p:sp>
        <p:nvSpPr>
          <p:cNvPr id="95234"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5" name="Slide Number Placeholder 4"/>
          <p:cNvSpPr>
            <a:spLocks noGrp="1"/>
          </p:cNvSpPr>
          <p:nvPr>
            <p:ph type="sldNum" sz="quarter" idx="16"/>
          </p:nvPr>
        </p:nvSpPr>
        <p:spPr/>
        <p:txBody>
          <a:bodyPr/>
          <a:lstStyle/>
          <a:p>
            <a:pPr>
              <a:defRPr/>
            </a:pPr>
            <a:r>
              <a:rPr lang="en-US"/>
              <a:t>6-</a:t>
            </a:r>
            <a:fld id="{15AEA990-7C8E-498F-A0E3-47F9BB636ED6}"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6257" name="Content Placeholder 1"/>
          <p:cNvSpPr>
            <a:spLocks noGrp="1"/>
          </p:cNvSpPr>
          <p:nvPr>
            <p:ph idx="1"/>
          </p:nvPr>
        </p:nvSpPr>
        <p:spPr>
          <a:xfrm>
            <a:off x="419100" y="1485900"/>
            <a:ext cx="8267700" cy="4525963"/>
          </a:xfrm>
        </p:spPr>
        <p:txBody>
          <a:bodyPr/>
          <a:lstStyle/>
          <a:p>
            <a:r>
              <a:rPr lang="en-US" sz="2400" smtClean="0"/>
              <a:t>Differences and similarities between risks in projects and project portfolios. </a:t>
            </a:r>
          </a:p>
          <a:p>
            <a:r>
              <a:rPr lang="en-US" sz="2400" smtClean="0"/>
              <a:t>Risks are difficult to identify in a project.</a:t>
            </a:r>
          </a:p>
          <a:p>
            <a:r>
              <a:rPr lang="en-US" sz="2400" smtClean="0"/>
              <a:t>Once all risks are identified, it is a good practice to constrain the project using those risks. </a:t>
            </a:r>
          </a:p>
          <a:p>
            <a:r>
              <a:rPr lang="en-US" sz="2400" smtClean="0"/>
              <a:t>Risk management is proportional to project complexity.</a:t>
            </a:r>
          </a:p>
          <a:p>
            <a:r>
              <a:rPr lang="en-US" sz="2400" smtClean="0"/>
              <a:t>New technology components pose the same risk in projects as proven technologies.</a:t>
            </a:r>
          </a:p>
          <a:p>
            <a:r>
              <a:rPr lang="en-US" sz="2400" smtClean="0"/>
              <a:t>Avoiding risks is better than either transferring or reducing  risks.</a:t>
            </a:r>
          </a:p>
          <a:p>
            <a:r>
              <a:rPr lang="en-US" sz="2400" smtClean="0"/>
              <a:t>Never avoid any risks in a project.</a:t>
            </a:r>
          </a:p>
        </p:txBody>
      </p:sp>
      <p:sp>
        <p:nvSpPr>
          <p:cNvPr id="96258" name="Text Placeholder 2"/>
          <p:cNvSpPr>
            <a:spLocks noGrp="1"/>
          </p:cNvSpPr>
          <p:nvPr>
            <p:ph type="body" sz="quarter" idx="13"/>
          </p:nvPr>
        </p:nvSpPr>
        <p:spPr>
          <a:xfrm>
            <a:off x="1316038" y="1071563"/>
            <a:ext cx="3925887" cy="339725"/>
          </a:xfrm>
        </p:spPr>
        <p:txBody>
          <a:bodyPr/>
          <a:lstStyle/>
          <a:p>
            <a:r>
              <a:rPr lang="en-US" smtClean="0"/>
              <a:t>Class Discussions</a:t>
            </a:r>
          </a:p>
        </p:txBody>
      </p:sp>
      <p:sp>
        <p:nvSpPr>
          <p:cNvPr id="5" name="Slide Number Placeholder 4"/>
          <p:cNvSpPr>
            <a:spLocks noGrp="1"/>
          </p:cNvSpPr>
          <p:nvPr>
            <p:ph type="sldNum" sz="quarter" idx="16"/>
          </p:nvPr>
        </p:nvSpPr>
        <p:spPr/>
        <p:txBody>
          <a:bodyPr/>
          <a:lstStyle/>
          <a:p>
            <a:pPr>
              <a:defRPr/>
            </a:pPr>
            <a:r>
              <a:rPr lang="en-US"/>
              <a:t>6-</a:t>
            </a:r>
            <a:fld id="{E277D974-A148-4F48-9EA0-8CB761B1D533}" type="slidenum">
              <a:rPr lang="en-US"/>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5"/>
          </p:nvPr>
        </p:nvSpPr>
        <p:spPr/>
        <p:txBody>
          <a:bodyPr/>
          <a:lstStyle/>
          <a:p>
            <a:r>
              <a:rPr lang="en-US"/>
              <a:t>Copyright © 2013 Pearson Education, Inc. Publishing as Prentice Hall</a:t>
            </a:r>
          </a:p>
        </p:txBody>
      </p:sp>
      <p:pic>
        <p:nvPicPr>
          <p:cNvPr id="97281" name="Picture 3" descr="3293795473_47524415"/>
          <p:cNvPicPr>
            <a:picLocks noChangeAspect="1" noChangeArrowheads="1"/>
          </p:cNvPicPr>
          <p:nvPr/>
        </p:nvPicPr>
        <p:blipFill>
          <a:blip r:embed="rId2"/>
          <a:srcRect/>
          <a:stretch>
            <a:fillRect/>
          </a:stretch>
        </p:blipFill>
        <p:spPr bwMode="auto">
          <a:xfrm>
            <a:off x="593725" y="1504950"/>
            <a:ext cx="7864475" cy="2457450"/>
          </a:xfrm>
          <a:prstGeom prst="rect">
            <a:avLst/>
          </a:prstGeom>
          <a:noFill/>
          <a:ln w="9525">
            <a:noFill/>
            <a:miter lim="800000"/>
            <a:headEnd/>
            <a:tailEnd/>
          </a:ln>
        </p:spPr>
      </p:pic>
      <p:sp>
        <p:nvSpPr>
          <p:cNvPr id="5" name="Slide Number Placeholder 4"/>
          <p:cNvSpPr>
            <a:spLocks noGrp="1"/>
          </p:cNvSpPr>
          <p:nvPr>
            <p:ph type="sldNum" sz="quarter" idx="16"/>
          </p:nvPr>
        </p:nvSpPr>
        <p:spPr/>
        <p:txBody>
          <a:bodyPr/>
          <a:lstStyle/>
          <a:p>
            <a:pPr>
              <a:defRPr/>
            </a:pPr>
            <a:r>
              <a:rPr lang="en-US"/>
              <a:t>6-</a:t>
            </a:r>
            <a:fld id="{035C142C-BBB3-41E0-A227-C12404BD6C50}" type="slidenum">
              <a:rPr lang="en-US"/>
              <a:pPr>
                <a:defRPr/>
              </a:pPr>
              <a:t>45</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56321" name="Content Placeholder 1"/>
          <p:cNvSpPr>
            <a:spLocks noGrp="1"/>
          </p:cNvSpPr>
          <p:nvPr>
            <p:ph idx="1"/>
          </p:nvPr>
        </p:nvSpPr>
        <p:spPr>
          <a:xfrm>
            <a:off x="704850" y="1600200"/>
            <a:ext cx="7981950" cy="4830763"/>
          </a:xfrm>
        </p:spPr>
        <p:txBody>
          <a:bodyPr/>
          <a:lstStyle/>
          <a:p>
            <a:r>
              <a:rPr lang="en-US" sz="2400" smtClean="0"/>
              <a:t>Risk averse decision-makers</a:t>
            </a:r>
          </a:p>
          <a:p>
            <a:r>
              <a:rPr lang="en-US" sz="2400" smtClean="0"/>
              <a:t>Risk seeking decision-makers</a:t>
            </a:r>
          </a:p>
          <a:p>
            <a:r>
              <a:rPr lang="en-US" sz="2400" smtClean="0"/>
              <a:t>Risk neutral decision-makers </a:t>
            </a:r>
          </a:p>
        </p:txBody>
      </p:sp>
      <p:sp>
        <p:nvSpPr>
          <p:cNvPr id="56322" name="Text Placeholder 2"/>
          <p:cNvSpPr>
            <a:spLocks noGrp="1"/>
          </p:cNvSpPr>
          <p:nvPr>
            <p:ph type="body" sz="quarter" idx="13"/>
          </p:nvPr>
        </p:nvSpPr>
        <p:spPr>
          <a:xfrm>
            <a:off x="1316038" y="1071563"/>
            <a:ext cx="6410325" cy="392112"/>
          </a:xfrm>
        </p:spPr>
        <p:txBody>
          <a:bodyPr/>
          <a:lstStyle/>
          <a:p>
            <a:r>
              <a:rPr lang="en-US" smtClean="0"/>
              <a:t>Risk Identification </a:t>
            </a:r>
          </a:p>
        </p:txBody>
      </p:sp>
      <p:sp>
        <p:nvSpPr>
          <p:cNvPr id="10" name="Slide Number Placeholder 9"/>
          <p:cNvSpPr>
            <a:spLocks noGrp="1"/>
          </p:cNvSpPr>
          <p:nvPr>
            <p:ph type="sldNum" sz="quarter" idx="16"/>
          </p:nvPr>
        </p:nvSpPr>
        <p:spPr/>
        <p:txBody>
          <a:bodyPr/>
          <a:lstStyle/>
          <a:p>
            <a:pPr>
              <a:defRPr/>
            </a:pPr>
            <a:r>
              <a:rPr lang="en-US"/>
              <a:t>6-</a:t>
            </a:r>
            <a:fld id="{057684FD-9F81-4751-8920-420F2BD90C9E}" type="slidenum">
              <a:rPr lang="en-US"/>
              <a:pPr>
                <a:defRPr/>
              </a:pPr>
              <a:t>5</a:t>
            </a:fld>
            <a:endParaRPr lang="en-US"/>
          </a:p>
        </p:txBody>
      </p:sp>
      <p:pic>
        <p:nvPicPr>
          <p:cNvPr id="56325" name="Picture 2"/>
          <p:cNvPicPr>
            <a:picLocks noChangeAspect="1" noChangeArrowheads="1"/>
          </p:cNvPicPr>
          <p:nvPr/>
        </p:nvPicPr>
        <p:blipFill>
          <a:blip r:embed="rId2"/>
          <a:srcRect/>
          <a:stretch>
            <a:fillRect/>
          </a:stretch>
        </p:blipFill>
        <p:spPr bwMode="auto">
          <a:xfrm>
            <a:off x="1584325" y="3103563"/>
            <a:ext cx="6353175" cy="2638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57345" name="Content Placeholder 1"/>
          <p:cNvSpPr>
            <a:spLocks noGrp="1"/>
          </p:cNvSpPr>
          <p:nvPr>
            <p:ph idx="1"/>
          </p:nvPr>
        </p:nvSpPr>
        <p:spPr>
          <a:xfrm>
            <a:off x="254000" y="1485900"/>
            <a:ext cx="5257800" cy="4830763"/>
          </a:xfrm>
        </p:spPr>
        <p:txBody>
          <a:bodyPr/>
          <a:lstStyle/>
          <a:p>
            <a:r>
              <a:rPr lang="en-US" sz="2400" smtClean="0"/>
              <a:t>Upper management must ensure that project managers understand their project’s role within the context of organizational risk. </a:t>
            </a:r>
          </a:p>
          <a:p>
            <a:r>
              <a:rPr lang="en-US" sz="2400" smtClean="0"/>
              <a:t>Because organizations have limited resources and many projects competing for these scarce resources, they ask project managers not to be overly optimistic in their estimates and forecasts.</a:t>
            </a:r>
          </a:p>
          <a:p>
            <a:r>
              <a:rPr lang="en-US" sz="2400" smtClean="0"/>
              <a:t>Bad decisions can lead to risks that result in project delays, late finish dates, budget overruns, and unmet project goals. </a:t>
            </a:r>
          </a:p>
        </p:txBody>
      </p:sp>
      <p:sp>
        <p:nvSpPr>
          <p:cNvPr id="57346" name="Text Placeholder 2"/>
          <p:cNvSpPr>
            <a:spLocks noGrp="1"/>
          </p:cNvSpPr>
          <p:nvPr>
            <p:ph type="body" sz="quarter" idx="13"/>
          </p:nvPr>
        </p:nvSpPr>
        <p:spPr>
          <a:xfrm>
            <a:off x="1316038" y="1071563"/>
            <a:ext cx="6410325" cy="392112"/>
          </a:xfrm>
        </p:spPr>
        <p:txBody>
          <a:bodyPr/>
          <a:lstStyle/>
          <a:p>
            <a:r>
              <a:rPr lang="en-US" smtClean="0"/>
              <a:t>Specific to firms</a:t>
            </a:r>
          </a:p>
        </p:txBody>
      </p:sp>
      <p:sp>
        <p:nvSpPr>
          <p:cNvPr id="10" name="Slide Number Placeholder 9"/>
          <p:cNvSpPr>
            <a:spLocks noGrp="1"/>
          </p:cNvSpPr>
          <p:nvPr>
            <p:ph type="sldNum" sz="quarter" idx="16"/>
          </p:nvPr>
        </p:nvSpPr>
        <p:spPr/>
        <p:txBody>
          <a:bodyPr/>
          <a:lstStyle/>
          <a:p>
            <a:pPr>
              <a:defRPr/>
            </a:pPr>
            <a:r>
              <a:rPr lang="en-US"/>
              <a:t>6-</a:t>
            </a:r>
            <a:fld id="{1659E55B-677F-4902-912D-8C8B9887AE4D}" type="slidenum">
              <a:rPr lang="en-US"/>
              <a:pPr>
                <a:defRPr/>
              </a:pPr>
              <a:t>6</a:t>
            </a:fld>
            <a:endParaRPr lang="en-US"/>
          </a:p>
        </p:txBody>
      </p:sp>
      <p:pic>
        <p:nvPicPr>
          <p:cNvPr id="57349" name="Picture 2"/>
          <p:cNvPicPr>
            <a:picLocks noChangeAspect="1" noChangeArrowheads="1"/>
          </p:cNvPicPr>
          <p:nvPr/>
        </p:nvPicPr>
        <p:blipFill>
          <a:blip r:embed="rId2"/>
          <a:srcRect/>
          <a:stretch>
            <a:fillRect/>
          </a:stretch>
        </p:blipFill>
        <p:spPr bwMode="auto">
          <a:xfrm>
            <a:off x="5508625" y="2260600"/>
            <a:ext cx="3225800" cy="3128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58369" name="Content Placeholder 1"/>
          <p:cNvSpPr>
            <a:spLocks noGrp="1"/>
          </p:cNvSpPr>
          <p:nvPr>
            <p:ph idx="1"/>
          </p:nvPr>
        </p:nvSpPr>
        <p:spPr>
          <a:xfrm>
            <a:off x="412750" y="1466850"/>
            <a:ext cx="8439150" cy="4830763"/>
          </a:xfrm>
        </p:spPr>
        <p:txBody>
          <a:bodyPr/>
          <a:lstStyle/>
          <a:p>
            <a:r>
              <a:rPr lang="en-US" sz="2400" smtClean="0"/>
              <a:t>A lack of understanding of risk on the part of management or a project manager’s wrong perceptions of management’s understanding of risks can lead to serious problems in projects.</a:t>
            </a:r>
          </a:p>
          <a:p>
            <a:r>
              <a:rPr lang="en-US" sz="2400" smtClean="0"/>
              <a:t>Project managers may feel that by exposing risks they themselves may be at risk and that management may suggest more control of the risks than necessary. </a:t>
            </a:r>
          </a:p>
          <a:p>
            <a:r>
              <a:rPr lang="en-US" sz="2400" smtClean="0"/>
              <a:t>A project manager’s risk tolerance depends heavily on the visibility of a project. </a:t>
            </a:r>
          </a:p>
          <a:p>
            <a:pPr lvl="1">
              <a:buFont typeface="Arial" charset="0"/>
              <a:buChar char="•"/>
            </a:pPr>
            <a:r>
              <a:rPr lang="en-US" sz="2400" smtClean="0"/>
              <a:t>A project manager may accept more risk if a project is highly visible as success will bring rewards. </a:t>
            </a:r>
          </a:p>
          <a:p>
            <a:pPr lvl="1">
              <a:buFont typeface="Arial" charset="0"/>
              <a:buChar char="•"/>
            </a:pPr>
            <a:r>
              <a:rPr lang="en-US" sz="2400" smtClean="0"/>
              <a:t>If the project is small and not that visible, taking risks may not be lucrative, and PMs may take fewer risks.</a:t>
            </a:r>
          </a:p>
        </p:txBody>
      </p:sp>
      <p:sp>
        <p:nvSpPr>
          <p:cNvPr id="58370" name="Text Placeholder 2"/>
          <p:cNvSpPr>
            <a:spLocks noGrp="1"/>
          </p:cNvSpPr>
          <p:nvPr>
            <p:ph type="body" sz="quarter" idx="13"/>
          </p:nvPr>
        </p:nvSpPr>
        <p:spPr>
          <a:xfrm>
            <a:off x="1316038" y="1071563"/>
            <a:ext cx="6410325" cy="392112"/>
          </a:xfrm>
        </p:spPr>
        <p:txBody>
          <a:bodyPr/>
          <a:lstStyle/>
          <a:p>
            <a:r>
              <a:rPr lang="en-US" smtClean="0"/>
              <a:t>Specific to project managers</a:t>
            </a:r>
          </a:p>
        </p:txBody>
      </p:sp>
      <p:sp>
        <p:nvSpPr>
          <p:cNvPr id="10" name="Slide Number Placeholder 9"/>
          <p:cNvSpPr>
            <a:spLocks noGrp="1"/>
          </p:cNvSpPr>
          <p:nvPr>
            <p:ph type="sldNum" sz="quarter" idx="16"/>
          </p:nvPr>
        </p:nvSpPr>
        <p:spPr/>
        <p:txBody>
          <a:bodyPr/>
          <a:lstStyle/>
          <a:p>
            <a:pPr>
              <a:defRPr/>
            </a:pPr>
            <a:r>
              <a:rPr lang="en-US"/>
              <a:t>6-</a:t>
            </a:r>
            <a:fld id="{B9511EC6-D9AB-45C2-87B1-7255086740E1}"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59393" name="Content Placeholder 1"/>
          <p:cNvSpPr>
            <a:spLocks noGrp="1"/>
          </p:cNvSpPr>
          <p:nvPr>
            <p:ph idx="1"/>
          </p:nvPr>
        </p:nvSpPr>
        <p:spPr>
          <a:xfrm>
            <a:off x="704850" y="1600200"/>
            <a:ext cx="7981950" cy="4830763"/>
          </a:xfrm>
        </p:spPr>
        <p:txBody>
          <a:bodyPr/>
          <a:lstStyle/>
          <a:p>
            <a:r>
              <a:rPr lang="en-US" sz="2400" smtClean="0"/>
              <a:t>Identifying and assessing risks will compel project managers to make better decisions. </a:t>
            </a:r>
          </a:p>
          <a:p>
            <a:r>
              <a:rPr lang="en-US" sz="2400" smtClean="0"/>
              <a:t>While it is great to have a timeline and an agreed-upon date, risk management means that the project manager and upper management need to have realistic expectations of the people who will be doing the work.</a:t>
            </a:r>
          </a:p>
        </p:txBody>
      </p:sp>
      <p:sp>
        <p:nvSpPr>
          <p:cNvPr id="59394" name="Text Placeholder 2"/>
          <p:cNvSpPr>
            <a:spLocks noGrp="1"/>
          </p:cNvSpPr>
          <p:nvPr>
            <p:ph type="body" sz="quarter" idx="13"/>
          </p:nvPr>
        </p:nvSpPr>
        <p:spPr>
          <a:xfrm>
            <a:off x="1316038" y="1071563"/>
            <a:ext cx="6410325" cy="392112"/>
          </a:xfrm>
        </p:spPr>
        <p:txBody>
          <a:bodyPr/>
          <a:lstStyle/>
          <a:p>
            <a:r>
              <a:rPr lang="en-US" smtClean="0"/>
              <a:t>Specific to project managers</a:t>
            </a:r>
          </a:p>
        </p:txBody>
      </p:sp>
      <p:sp>
        <p:nvSpPr>
          <p:cNvPr id="10" name="Slide Number Placeholder 9"/>
          <p:cNvSpPr>
            <a:spLocks noGrp="1"/>
          </p:cNvSpPr>
          <p:nvPr>
            <p:ph type="sldNum" sz="quarter" idx="16"/>
          </p:nvPr>
        </p:nvSpPr>
        <p:spPr/>
        <p:txBody>
          <a:bodyPr/>
          <a:lstStyle/>
          <a:p>
            <a:pPr>
              <a:defRPr/>
            </a:pPr>
            <a:r>
              <a:rPr lang="en-US"/>
              <a:t>6-</a:t>
            </a:r>
            <a:fld id="{3788AE75-D01D-44C2-B5B7-8ECC7720E068}"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0417" name="Content Placeholder 1"/>
          <p:cNvSpPr>
            <a:spLocks noGrp="1"/>
          </p:cNvSpPr>
          <p:nvPr>
            <p:ph idx="1"/>
          </p:nvPr>
        </p:nvSpPr>
        <p:spPr>
          <a:xfrm>
            <a:off x="704850" y="1600200"/>
            <a:ext cx="7981950" cy="4830763"/>
          </a:xfrm>
        </p:spPr>
        <p:txBody>
          <a:bodyPr/>
          <a:lstStyle/>
          <a:p>
            <a:r>
              <a:rPr lang="en-US" sz="2400" smtClean="0"/>
              <a:t>When a client and contractor lay out project goals, risk tolerances of both the client and the customer have to be defined. </a:t>
            </a:r>
          </a:p>
          <a:p>
            <a:r>
              <a:rPr lang="en-US" sz="2400" smtClean="0"/>
              <a:t>Identified risks enable stakeholders of a firm to manage issues accordingly and be ready to exploit opportunities. </a:t>
            </a:r>
          </a:p>
          <a:p>
            <a:r>
              <a:rPr lang="en-US" sz="2400" smtClean="0"/>
              <a:t>If a stakeholder possesses some information and does not share it with a project manager, the performance of the project will suffer as there may be risks associated with their actions.</a:t>
            </a:r>
          </a:p>
        </p:txBody>
      </p:sp>
      <p:sp>
        <p:nvSpPr>
          <p:cNvPr id="60418" name="Text Placeholder 2"/>
          <p:cNvSpPr>
            <a:spLocks noGrp="1"/>
          </p:cNvSpPr>
          <p:nvPr>
            <p:ph type="body" sz="quarter" idx="13"/>
          </p:nvPr>
        </p:nvSpPr>
        <p:spPr>
          <a:xfrm>
            <a:off x="1316038" y="1071563"/>
            <a:ext cx="6410325" cy="392112"/>
          </a:xfrm>
        </p:spPr>
        <p:txBody>
          <a:bodyPr/>
          <a:lstStyle/>
          <a:p>
            <a:r>
              <a:rPr lang="en-US" smtClean="0"/>
              <a:t>Specific to stakeholders</a:t>
            </a:r>
          </a:p>
        </p:txBody>
      </p:sp>
      <p:sp>
        <p:nvSpPr>
          <p:cNvPr id="10" name="Slide Number Placeholder 9"/>
          <p:cNvSpPr>
            <a:spLocks noGrp="1"/>
          </p:cNvSpPr>
          <p:nvPr>
            <p:ph type="sldNum" sz="quarter" idx="16"/>
          </p:nvPr>
        </p:nvSpPr>
        <p:spPr/>
        <p:txBody>
          <a:bodyPr/>
          <a:lstStyle/>
          <a:p>
            <a:pPr>
              <a:defRPr/>
            </a:pPr>
            <a:r>
              <a:rPr lang="en-US"/>
              <a:t>6-</a:t>
            </a:r>
            <a:fld id="{5EF0B147-08E8-4E5B-B42C-C2443C9BC574}" type="slidenum">
              <a:rPr lang="en-US"/>
              <a:pPr>
                <a:defRPr/>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83&quot;/&gt;&lt;/object&gt;&lt;object type=&quot;3&quot; unique_id=&quot;10006&quot;&gt;&lt;property id=&quot;20148&quot; value=&quot;5&quot;/&gt;&lt;property id=&quot;20300&quot; value=&quot;Slide 3&quot;/&gt;&lt;property id=&quot;20307&quot; value=&quot;264&quot;/&gt;&lt;/object&gt;&lt;object type=&quot;3&quot; unique_id=&quot;10007&quot;&gt;&lt;property id=&quot;20148&quot; value=&quot;5&quot;/&gt;&lt;property id=&quot;20300&quot; value=&quot;Slide 4&quot;/&gt;&lt;property id=&quot;20307&quot; value=&quot;258&quot;/&gt;&lt;/object&gt;&lt;object type=&quot;3&quot; unique_id=&quot;10008&quot;&gt;&lt;property id=&quot;20148&quot; value=&quot;5&quot;/&gt;&lt;property id=&quot;20300&quot; value=&quot;Slide 5&quot;/&gt;&lt;property id=&quot;20307&quot; value=&quot;265&quot;/&gt;&lt;/object&gt;&lt;object type=&quot;3&quot; unique_id=&quot;10009&quot;&gt;&lt;property id=&quot;20148&quot; value=&quot;5&quot;/&gt;&lt;property id=&quot;20300&quot; value=&quot;Slide 6&quot;/&gt;&lt;property id=&quot;20307&quot; value=&quot;266&quot;/&gt;&lt;/object&gt;&lt;object type=&quot;3&quot; unique_id=&quot;10010&quot;&gt;&lt;property id=&quot;20148&quot; value=&quot;5&quot;/&gt;&lt;property id=&quot;20300&quot; value=&quot;Slide 7&quot;/&gt;&lt;property id=&quot;20307&quot; value=&quot;267&quot;/&gt;&lt;/object&gt;&lt;object type=&quot;3&quot; unique_id=&quot;10011&quot;&gt;&lt;property id=&quot;20148&quot; value=&quot;5&quot;/&gt;&lt;property id=&quot;20300&quot; value=&quot;Slide 8&quot;/&gt;&lt;property id=&quot;20307&quot; value=&quot;268&quot;/&gt;&lt;/object&gt;&lt;object type=&quot;3&quot; unique_id=&quot;10012&quot;&gt;&lt;property id=&quot;20148&quot; value=&quot;5&quot;/&gt;&lt;property id=&quot;20300&quot; value=&quot;Slide 9&quot;/&gt;&lt;property id=&quot;20307&quot; value=&quot;269&quot;/&gt;&lt;/object&gt;&lt;object type=&quot;3&quot; unique_id=&quot;10013&quot;&gt;&lt;property id=&quot;20148&quot; value=&quot;5&quot;/&gt;&lt;property id=&quot;20300&quot; value=&quot;Slide 10&quot;/&gt;&lt;property id=&quot;20307&quot; value=&quot;270&quot;/&gt;&lt;/object&gt;&lt;object type=&quot;3&quot; unique_id=&quot;10014&quot;&gt;&lt;property id=&quot;20148&quot; value=&quot;5&quot;/&gt;&lt;property id=&quot;20300&quot; value=&quot;Slide 11&quot;/&gt;&lt;property id=&quot;20307&quot; value=&quot;271&quot;/&gt;&lt;/object&gt;&lt;object type=&quot;3&quot; unique_id=&quot;10015&quot;&gt;&lt;property id=&quot;20148&quot; value=&quot;5&quot;/&gt;&lt;property id=&quot;20300&quot; value=&quot;Slide 12&quot;/&gt;&lt;property id=&quot;20307&quot; value=&quot;272&quot;/&gt;&lt;/object&gt;&lt;object type=&quot;3&quot; unique_id=&quot;10016&quot;&gt;&lt;property id=&quot;20148&quot; value=&quot;5&quot;/&gt;&lt;property id=&quot;20300&quot; value=&quot;Slide 13&quot;/&gt;&lt;property id=&quot;20307&quot; value=&quot;273&quot;/&gt;&lt;/object&gt;&lt;object type=&quot;3&quot; unique_id=&quot;10017&quot;&gt;&lt;property id=&quot;20148&quot; value=&quot;5&quot;/&gt;&lt;property id=&quot;20300&quot; value=&quot;Slide 14&quot;/&gt;&lt;property id=&quot;20307&quot; value=&quot;275&quot;/&gt;&lt;/object&gt;&lt;object type=&quot;3&quot; unique_id=&quot;10018&quot;&gt;&lt;property id=&quot;20148&quot; value=&quot;5&quot;/&gt;&lt;property id=&quot;20300&quot; value=&quot;Slide 15&quot;/&gt;&lt;property id=&quot;20307&quot; value=&quot;274&quot;/&gt;&lt;/object&gt;&lt;object type=&quot;3&quot; unique_id=&quot;10019&quot;&gt;&lt;property id=&quot;20148&quot; value=&quot;5&quot;/&gt;&lt;property id=&quot;20300&quot; value=&quot;Slide 16&quot;/&gt;&lt;property id=&quot;20307&quot; value=&quot;276&quot;/&gt;&lt;/object&gt;&lt;object type=&quot;3&quot; unique_id=&quot;10020&quot;&gt;&lt;property id=&quot;20148&quot; value=&quot;5&quot;/&gt;&lt;property id=&quot;20300&quot; value=&quot;Slide 17&quot;/&gt;&lt;property id=&quot;20307&quot; value=&quot;277&quot;/&gt;&lt;/object&gt;&lt;object type=&quot;3&quot; unique_id=&quot;10021&quot;&gt;&lt;property id=&quot;20148&quot; value=&quot;5&quot;/&gt;&lt;property id=&quot;20300&quot; value=&quot;Slide 18&quot;/&gt;&lt;property id=&quot;20307&quot; value=&quot;278&quot;/&gt;&lt;/object&gt;&lt;object type=&quot;3&quot; unique_id=&quot;10022&quot;&gt;&lt;property id=&quot;20148&quot; value=&quot;5&quot;/&gt;&lt;property id=&quot;20300&quot; value=&quot;Slide 19&quot;/&gt;&lt;property id=&quot;20307&quot; value=&quot;279&quot;/&gt;&lt;/object&gt;&lt;object type=&quot;3&quot; unique_id=&quot;10023&quot;&gt;&lt;property id=&quot;20148&quot; value=&quot;5&quot;/&gt;&lt;property id=&quot;20300&quot; value=&quot;Slide 20&quot;/&gt;&lt;property id=&quot;20307&quot; value=&quot;280&quot;/&gt;&lt;/object&gt;&lt;object type=&quot;3&quot; unique_id=&quot;10024&quot;&gt;&lt;property id=&quot;20148&quot; value=&quot;5&quot;/&gt;&lt;property id=&quot;20300&quot; value=&quot;Slide 21&quot;/&gt;&lt;property id=&quot;20307&quot; value=&quot;281&quot;/&gt;&lt;/object&gt;&lt;object type=&quot;3&quot; unique_id=&quot;10025&quot;&gt;&lt;property id=&quot;20148&quot; value=&quot;5&quot;/&gt;&lt;property id=&quot;20300&quot; value=&quot;Slide 22&quot;/&gt;&lt;property id=&quot;20307&quot; value=&quot;282&quot;/&gt;&lt;/object&gt;&lt;object type=&quot;3&quot; unique_id=&quot;10026&quot;&gt;&lt;property id=&quot;20148&quot; value=&quot;5&quot;/&gt;&lt;property id=&quot;20300&quot; value=&quot;Slide 23&quot;/&gt;&lt;property id=&quot;20307&quot; value=&quot;284&quot;/&gt;&lt;/object&gt;&lt;object type=&quot;3&quot; unique_id=&quot;10027&quot;&gt;&lt;property id=&quot;20148&quot; value=&quot;5&quot;/&gt;&lt;property id=&quot;20300&quot; value=&quot;Slide 24&quot;/&gt;&lt;property id=&quot;20307&quot; value=&quot;285&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1945</TotalTime>
  <Words>3325</Words>
  <Application>Microsoft Office PowerPoint</Application>
  <PresentationFormat>On-screen Show (4:3)</PresentationFormat>
  <Paragraphs>486</Paragraphs>
  <Slides>45</Slides>
  <Notes>1</Notes>
  <HiddenSlides>0</HiddenSlides>
  <MMClips>0</MMClips>
  <ScaleCrop>false</ScaleCrop>
  <HeadingPairs>
    <vt:vector size="4" baseType="variant">
      <vt:variant>
        <vt:lpstr>Theme</vt:lpstr>
      </vt:variant>
      <vt:variant>
        <vt:i4>4</vt:i4>
      </vt:variant>
      <vt:variant>
        <vt:lpstr>Slide Titles</vt:lpstr>
      </vt:variant>
      <vt:variant>
        <vt:i4>45</vt:i4>
      </vt:variant>
    </vt:vector>
  </HeadingPairs>
  <TitlesOfParts>
    <vt:vector size="49" baseType="lpstr">
      <vt:lpstr>Office Theme</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GV</dc:creator>
  <cp:lastModifiedBy>Amin</cp:lastModifiedBy>
  <cp:revision>25</cp:revision>
  <dcterms:created xsi:type="dcterms:W3CDTF">2010-09-09T12:21:19Z</dcterms:created>
  <dcterms:modified xsi:type="dcterms:W3CDTF">2017-03-15T13:41:03Z</dcterms:modified>
</cp:coreProperties>
</file>