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67"/>
  </p:notesMasterIdLst>
  <p:sldIdLst>
    <p:sldId id="256" r:id="rId5"/>
    <p:sldId id="315" r:id="rId6"/>
    <p:sldId id="376" r:id="rId7"/>
    <p:sldId id="316" r:id="rId8"/>
    <p:sldId id="334" r:id="rId9"/>
    <p:sldId id="317" r:id="rId10"/>
    <p:sldId id="365" r:id="rId11"/>
    <p:sldId id="335" r:id="rId12"/>
    <p:sldId id="318" r:id="rId13"/>
    <p:sldId id="336" r:id="rId14"/>
    <p:sldId id="319" r:id="rId15"/>
    <p:sldId id="337" r:id="rId16"/>
    <p:sldId id="366" r:id="rId17"/>
    <p:sldId id="320" r:id="rId18"/>
    <p:sldId id="338" r:id="rId19"/>
    <p:sldId id="322" r:id="rId20"/>
    <p:sldId id="339" r:id="rId21"/>
    <p:sldId id="323" r:id="rId22"/>
    <p:sldId id="340" r:id="rId23"/>
    <p:sldId id="341" r:id="rId24"/>
    <p:sldId id="367" r:id="rId25"/>
    <p:sldId id="342" r:id="rId26"/>
    <p:sldId id="368" r:id="rId27"/>
    <p:sldId id="324" r:id="rId28"/>
    <p:sldId id="343" r:id="rId29"/>
    <p:sldId id="344" r:id="rId30"/>
    <p:sldId id="345" r:id="rId31"/>
    <p:sldId id="346" r:id="rId32"/>
    <p:sldId id="325" r:id="rId33"/>
    <p:sldId id="347" r:id="rId34"/>
    <p:sldId id="326" r:id="rId35"/>
    <p:sldId id="348" r:id="rId36"/>
    <p:sldId id="349" r:id="rId37"/>
    <p:sldId id="327" r:id="rId38"/>
    <p:sldId id="328" r:id="rId39"/>
    <p:sldId id="32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30" r:id="rId54"/>
    <p:sldId id="363" r:id="rId55"/>
    <p:sldId id="331" r:id="rId56"/>
    <p:sldId id="369" r:id="rId57"/>
    <p:sldId id="364" r:id="rId58"/>
    <p:sldId id="332" r:id="rId59"/>
    <p:sldId id="370" r:id="rId60"/>
    <p:sldId id="371" r:id="rId61"/>
    <p:sldId id="372" r:id="rId62"/>
    <p:sldId id="373" r:id="rId63"/>
    <p:sldId id="374" r:id="rId64"/>
    <p:sldId id="375" r:id="rId65"/>
    <p:sldId id="310" r:id="rId66"/>
  </p:sldIdLst>
  <p:sldSz cx="9144000" cy="6858000" type="screen4x3"/>
  <p:notesSz cx="6858000" cy="9144000"/>
  <p:custDataLst>
    <p:tags r:id="rId6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autoAdjust="0"/>
    <p:restoredTop sz="94701" autoAdjust="0"/>
  </p:normalViewPr>
  <p:slideViewPr>
    <p:cSldViewPr snapToGrid="0">
      <p:cViewPr varScale="1">
        <p:scale>
          <a:sx n="70" d="100"/>
          <a:sy n="70" d="100"/>
        </p:scale>
        <p:origin x="-150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PM%20Book\Project%20Performance%20Value\chap%20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spPr>
            <a:ln w="28575">
              <a:noFill/>
            </a:ln>
          </c:spPr>
          <c:yVal>
            <c:numRef>
              <c:f>Sheet2!$R$6:$R$11</c:f>
              <c:numCache>
                <c:formatCode>General</c:formatCode>
                <c:ptCount val="6"/>
                <c:pt idx="0">
                  <c:v>0.30000000000000032</c:v>
                </c:pt>
                <c:pt idx="1">
                  <c:v>0.5</c:v>
                </c:pt>
                <c:pt idx="2">
                  <c:v>0.5</c:v>
                </c:pt>
                <c:pt idx="3">
                  <c:v>0.60000000000000164</c:v>
                </c:pt>
                <c:pt idx="4">
                  <c:v>0.5</c:v>
                </c:pt>
                <c:pt idx="5" formatCode="0.00">
                  <c:v>0.48000000000000032</c:v>
                </c:pt>
              </c:numCache>
            </c:numRef>
          </c:yVal>
        </c:ser>
        <c:axId val="33928320"/>
        <c:axId val="35061760"/>
      </c:scatterChart>
      <c:valAx>
        <c:axId val="33928320"/>
        <c:scaling>
          <c:orientation val="minMax"/>
        </c:scaling>
        <c:axPos val="b"/>
        <c:majorTickMark val="none"/>
        <c:tickLblPos val="none"/>
        <c:crossAx val="35061760"/>
        <c:crosses val="autoZero"/>
        <c:crossBetween val="midCat"/>
      </c:valAx>
      <c:valAx>
        <c:axId val="35061760"/>
        <c:scaling>
          <c:orientation val="minMax"/>
          <c:max val="0.8"/>
          <c:min val="0.2"/>
        </c:scaling>
        <c:axPos val="l"/>
        <c:majorGridlines/>
        <c:numFmt formatCode="General" sourceLinked="1"/>
        <c:tickLblPos val="nextTo"/>
        <c:crossAx val="33928320"/>
        <c:crosses val="autoZero"/>
        <c:crossBetween val="midCat"/>
        <c:majorUnit val="0.28000000000000008"/>
      </c:valAx>
    </c:plotArea>
    <c:plotVisOnly val="1"/>
    <c:dispBlanksAs val="gap"/>
  </c:chart>
  <c:spPr>
    <a:ln>
      <a:no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47449D-BC37-44FC-95DA-2B494F479309}" type="datetimeFigureOut">
              <a:rPr lang="en-US"/>
              <a:pPr>
                <a:defRPr/>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A3FB5F3-F9CF-4020-8FAE-37C555C847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C94D28-AB8B-483D-ACE3-B471E9E4D548}"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5513048"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Quality and Performance</a:t>
            </a:r>
            <a:endPar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endParaRP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Date Placeholder 3"/>
          <p:cNvSpPr>
            <a:spLocks noGrp="1"/>
          </p:cNvSpPr>
          <p:nvPr>
            <p:ph type="dt" sz="half" idx="14"/>
          </p:nvPr>
        </p:nvSpPr>
        <p:spPr/>
        <p:txBody>
          <a:bodyPr/>
          <a:lstStyle>
            <a:lvl1pPr algn="l">
              <a:defRPr sz="1200" smtClean="0">
                <a:solidFill>
                  <a:schemeClr val="tx1">
                    <a:tint val="75000"/>
                  </a:schemeClr>
                </a:solidFill>
              </a:defRPr>
            </a:lvl1pPr>
          </a:lstStyle>
          <a:p>
            <a:pPr>
              <a:defRPr/>
            </a:pPr>
            <a:fld id="{D32BAF53-520B-4A5D-BF02-16AC713AFC5C}" type="datetime1">
              <a:rPr lang="en-US"/>
              <a:pPr>
                <a:defRPr/>
              </a:pPr>
              <a:t>9/14/2012</a:t>
            </a:fld>
            <a:endParaRPr lang="en-US"/>
          </a:p>
        </p:txBody>
      </p:sp>
      <p:sp>
        <p:nvSpPr>
          <p:cNvPr id="6" name="Footer Placeholder 4"/>
          <p:cNvSpPr>
            <a:spLocks noGrp="1"/>
          </p:cNvSpPr>
          <p:nvPr>
            <p:ph type="ftr" sz="quarter" idx="15"/>
          </p:nvPr>
        </p:nvSpPr>
        <p:spPr/>
        <p:txBody>
          <a:bodyPr/>
          <a:lstStyle>
            <a:lvl1pPr>
              <a:defRPr sz="1000" b="1"/>
            </a:lvl1pPr>
          </a:lstStyle>
          <a:p>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dirty="0" smtClean="0">
                <a:solidFill>
                  <a:schemeClr val="tx1">
                    <a:tint val="75000"/>
                  </a:schemeClr>
                </a:solidFill>
              </a:defRPr>
            </a:lvl1pPr>
          </a:lstStyle>
          <a:p>
            <a:pPr>
              <a:defRPr/>
            </a:pPr>
            <a:r>
              <a:rPr lang="en-US"/>
              <a:t>7-</a:t>
            </a:r>
            <a:fld id="{50ED2DCF-ED43-41F2-8C46-4AE3312C0D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53EF5C-0F39-4549-9AFC-052E4004253B}"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C88B990-0BAB-46B2-A3B2-A41A0EB3573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F70DCF-1DD0-4825-B20A-242835D1291A}"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81D5035-6447-4CAA-91FE-E2D3C56D0B9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5B0388-193D-43F6-9AD4-697691DBA432}"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DA157AD-30B7-4AF7-9DD1-473CAC55EB9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D09B57-AE0A-4F60-B7BF-D7CF93C4D911}"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1BC4E1E-764D-46EF-B62E-39E8E3DC750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42BDB0-1484-483B-98DC-63B52537B850}"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EBD17F8-A97A-448A-9719-F152F8C8CA0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C0426E-D7B3-43A9-8E55-95C320FAA279}"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BCD12CC3-83F3-4F31-840D-DCEB0227BB8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E51410C-8CB6-429C-A36C-13E5C080F579}"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5641F1D9-FFA5-476B-A080-9A2A28B4CE4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D872F69-902D-4D44-ACD4-C14D35133C80}"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94E38B5-5DE7-4076-B751-261CB605B64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AAC85D-E777-49A0-8906-46E8CD41A0EE}"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5D8D37FA-16B2-4EE5-93C6-BF0A2C17E37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5BDC43-76F3-44AB-9430-CF5FC9042686}"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ADAAF32-DFC6-4DC3-8E7A-E8ED08828E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ECEBB5-CEF6-498E-87D4-5B03D01D76F8}"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7-</a:t>
            </a:r>
            <a:fld id="{2BD65A6D-446D-4D9A-B97A-F33950A38F8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7994DA-38B2-43BC-9C17-0C0C0F017BE2}"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6E8D78F-B648-4966-8B0F-A91223F07EC2}"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D5831F-2E8B-4FD2-8416-A52310EBA2A6}"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469E3B7-C959-4113-BE3F-49405A007F9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FEB436-2499-4362-9877-681B247DE465}"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595B4CD-78CE-4644-BF57-64A08D8B8DE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614A7B1-6525-4B86-B3FE-9A08B76E3C12}"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573310B-52D7-484F-BA1F-CB2A5E6B6973}"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361109-247E-4050-9861-E4A0C200F591}"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E0A47E6-ABFF-4E0B-A203-1A78B18801D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B5F109-8582-4527-9144-A43BAD76A932}"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32C4811-14EF-4F2A-A51F-E03DE1644AE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1466A9-B6A5-4D12-91D7-7B1E8C947351}"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A9E2A4D3-C0CA-4E92-A9C1-D8394B864C4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7C9E139-CEC0-4C9B-AD4E-25F48896DDA5}"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91B6E3E7-6C1B-4099-936D-6966D180410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CD7ADC-9FC6-452D-97D5-59C5359C1305}"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615C0BD4-DF25-426C-BF60-AF25C295563C}"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903A61-CDC9-4DB7-A012-DBB183EFB3A6}"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02BF360D-1320-414D-8E37-08481DA153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5A3D4F-FDBF-4A9E-B135-F74724C6F424}"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1D87DB0-3C1E-4F8F-AA98-3110EE6781D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0D0A78-CB08-45AD-B132-60793522180F}"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C9643B5-2868-40AC-ACFA-F900A799A709}"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6F49781-C9F2-4832-AB18-D509D8E7858A}"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19AC876-0FB2-4E94-9077-960908B1E500}"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CF2CCA-BB1A-4B61-99A7-633566A7A05C}"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099A288-17BA-4904-8909-D787F1ED266A}"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691F0A-9304-4273-A950-D57473D1E0FB}"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9DDC99D-4DA0-4F4F-A716-F92CF9EC20D4}"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C3C6851-5780-4A88-918F-3C4FE4635B24}"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7B2D0F9-7C3E-4099-97F4-AE25A5FE514C}"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4AFBE3-9E53-44B4-A0E9-4E5416B0A37F}"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AE97F69-1B81-4A4F-8583-A226B0866923}"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40F74A3-C6E9-4AEB-9338-BE0F8805EDDB}"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CE5956E-7898-4213-A275-5BC77583F56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B73F7D3-0787-44D1-A644-B3AFEFE3BBA5}"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0155BE1-AB44-480D-9392-6ECBE5A3C519}"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3FE1B61-5A94-4306-83E4-3D74886B407C}"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ECE635EF-CC0F-4DD1-965F-286ACF415E94}"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60666E-4CC1-4BBA-BDB2-F2AB22E1EF6D}"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02AC0DF-E1A8-4868-BE57-3E752A8F5D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CFA2D81-8DA1-43F7-896E-E82CB96049EC}"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595AA817-5410-49B6-9BE6-912ED0D2E96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EAC414-8D17-4E16-964F-0A9C7F1FE2FD}"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8C32F366-E08D-4418-B783-9118754BB0EA}"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F433E2-3576-49B2-89DE-58008B2052B7}"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57D3433-15E1-4748-9243-A57352CB8C9A}"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9FFA04-441F-49F1-990B-3C6B8D403D9B}"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7A1C00F-55AD-4DF9-B7EF-FE1B19CC0D03}"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6F024A0-C1C9-4DF7-88C1-3197F277B4C4}"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693556A-1E21-4644-8AC4-045C47B79237}"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0849A2-0088-4DD7-98F6-4C7DD087D9F9}"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9800C15-484A-4946-A7D7-58C1E91072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643E86F-41E3-4B93-BBB6-7F48969FBD19}" type="datetime1">
              <a:rPr lang="en-US"/>
              <a:pPr>
                <a:defRPr/>
              </a:pPr>
              <a:t>9/14/2012</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5D25BBD8-E268-4D99-A05F-B0EE4AF2CC6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B60B0E86-EBB2-4607-9076-13B4BD2485B2}" type="datetime1">
              <a:rPr lang="en-US"/>
              <a:pPr>
                <a:defRPr/>
              </a:pPr>
              <a:t>9/14/2012</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98D920F8-9C88-4513-A372-5B3A7A2EA88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365F989-F656-4C08-B768-67B1C5668DDD}" type="datetime1">
              <a:rPr lang="en-US"/>
              <a:pPr>
                <a:defRPr/>
              </a:pPr>
              <a:t>9/14/2012</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63BB3744-73CA-4D54-BFC1-DDFD412F1D5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606A774-FC6F-4114-87DE-BC5C769D9511}"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0E50D76B-E3F3-40F8-A1D2-A28AA588AD3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2FEB304-A571-4402-BD0B-DF5CEF2DA33E}"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B917B004-3E70-4A78-96BF-20842604CDB9}"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5A267C5-52E9-4165-853C-458270181529}"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50E1D6D8-44C0-4B1D-AA5E-91389A6AED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5A60995-896D-456C-A2C8-D0502642A8E4}"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1099D38-51D7-4094-9E6D-EC1E6E1629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5B37F78-4BA6-4C9E-925E-A409E130C40F}"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D92AAE4-96E8-48BC-AB4B-517492715A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765C04C-288D-4D33-AA6F-5EC0363C0138}"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9C56A93-4FC9-4EEF-87F8-A1513F75B6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endParaRPr lang="en-US" sz="3600" b="1" dirty="0">
              <a:ln w="1905"/>
              <a:solidFill>
                <a:srgbClr val="FF0000"/>
              </a:solidFill>
              <a:effectLst>
                <a:innerShdw blurRad="69850" dist="43180" dir="5400000">
                  <a:srgbClr val="000000">
                    <a:alpha val="65000"/>
                  </a:srgbClr>
                </a:innerShdw>
              </a:effectLst>
              <a:latin typeface="+mn-lt"/>
              <a:cs typeface="+mn-cs"/>
            </a:endParaRP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a:t>
            </a:r>
            <a:r>
              <a:rPr lang="en-US" sz="3600" b="1" dirty="0">
                <a:ln w="1905"/>
                <a:solidFill>
                  <a:srgbClr val="FF0000"/>
                </a:solidFill>
                <a:effectLst>
                  <a:innerShdw blurRad="69850" dist="43180" dir="5400000">
                    <a:srgbClr val="000000">
                      <a:alpha val="65000"/>
                    </a:srgbClr>
                  </a:innerShdw>
                </a:effectLst>
                <a:latin typeface="+mn-lt"/>
                <a:cs typeface="+mn-cs"/>
              </a:rPr>
              <a:t>, </a:t>
            </a:r>
            <a:r>
              <a:rPr lang="en-US" sz="3600" b="1" dirty="0">
                <a:ln w="1905"/>
                <a:solidFill>
                  <a:srgbClr val="FF0000"/>
                </a:solidFill>
                <a:effectLst>
                  <a:innerShdw blurRad="69850" dist="43180" dir="5400000">
                    <a:srgbClr val="000000">
                      <a:alpha val="65000"/>
                    </a:srgbClr>
                  </a:innerShdw>
                </a:effectLst>
                <a:latin typeface="+mn-lt"/>
                <a:cs typeface="+mn-cs"/>
              </a:rPr>
              <a:t>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7</a:t>
            </a:r>
          </a:p>
          <a:p>
            <a:pPr algn="r" fontAlgn="auto">
              <a:spcBef>
                <a:spcPts val="0"/>
              </a:spcBef>
              <a:spcAft>
                <a:spcPts val="0"/>
              </a:spcAft>
              <a:defRPr/>
            </a:pPr>
            <a:r>
              <a:rPr lang="en-US" sz="2800" dirty="0">
                <a:latin typeface="+mn-lt"/>
                <a:cs typeface="+mn-cs"/>
              </a:rPr>
              <a:t>Quality and Performance</a:t>
            </a:r>
            <a:endParaRPr lang="en-US" sz="2800" dirty="0">
              <a:latin typeface="+mn-lt"/>
              <a:cs typeface="+mn-cs"/>
            </a:endParaRPr>
          </a:p>
        </p:txBody>
      </p:sp>
      <p:sp>
        <p:nvSpPr>
          <p:cNvPr id="9" name="Slide Number Placeholder 8"/>
          <p:cNvSpPr>
            <a:spLocks noGrp="1"/>
          </p:cNvSpPr>
          <p:nvPr>
            <p:ph type="sldNum" sz="quarter" idx="12"/>
          </p:nvPr>
        </p:nvSpPr>
        <p:spPr/>
        <p:txBody>
          <a:bodyPr/>
          <a:lstStyle/>
          <a:p>
            <a:pPr>
              <a:defRPr/>
            </a:pPr>
            <a:r>
              <a:rPr lang="en-US"/>
              <a:t>7-</a:t>
            </a:r>
            <a:fld id="{6172C5C4-2966-4EE8-89FF-3E40A34CF758}"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1441" name="Text Placeholder 2"/>
          <p:cNvSpPr>
            <a:spLocks noGrp="1"/>
          </p:cNvSpPr>
          <p:nvPr>
            <p:ph type="body" sz="quarter" idx="13"/>
          </p:nvPr>
        </p:nvSpPr>
        <p:spPr>
          <a:xfrm>
            <a:off x="1316038" y="1071563"/>
            <a:ext cx="3925887" cy="339725"/>
          </a:xfrm>
        </p:spPr>
        <p:txBody>
          <a:bodyPr/>
          <a:lstStyle/>
          <a:p>
            <a:r>
              <a:rPr lang="en-US" smtClean="0"/>
              <a:t>Quality</a:t>
            </a:r>
          </a:p>
        </p:txBody>
      </p:sp>
      <p:graphicFrame>
        <p:nvGraphicFramePr>
          <p:cNvPr id="4" name="Table 3"/>
          <p:cNvGraphicFramePr>
            <a:graphicFrameLocks noGrp="1"/>
          </p:cNvGraphicFramePr>
          <p:nvPr/>
        </p:nvGraphicFramePr>
        <p:xfrm>
          <a:off x="587375" y="1762125"/>
          <a:ext cx="8115300" cy="3352800"/>
        </p:xfrm>
        <a:graphic>
          <a:graphicData uri="http://schemas.openxmlformats.org/drawingml/2006/table">
            <a:tbl>
              <a:tblPr/>
              <a:tblGrid>
                <a:gridCol w="2028825"/>
                <a:gridCol w="2028825"/>
                <a:gridCol w="2028825"/>
                <a:gridCol w="2028825"/>
              </a:tblGrid>
              <a:tr h="391942">
                <a:tc>
                  <a:txBody>
                    <a:bodyPr/>
                    <a:lstStyle/>
                    <a:p>
                      <a:pPr marL="0" marR="0">
                        <a:spcBef>
                          <a:spcPts val="0"/>
                        </a:spcBef>
                        <a:spcAft>
                          <a:spcPts val="0"/>
                        </a:spcAft>
                      </a:pPr>
                      <a:r>
                        <a:rPr lang="en-US" sz="2000" b="1" dirty="0">
                          <a:solidFill>
                            <a:srgbClr val="FFFFFF"/>
                          </a:solidFill>
                          <a:latin typeface="Calibri"/>
                          <a:ea typeface="Times New Roman"/>
                        </a:rPr>
                        <a:t>Dimension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Description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Example: New Product Project Printer</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Example: Service</a:t>
                      </a:r>
                      <a:endParaRPr lang="en-US" sz="2000" dirty="0">
                        <a:latin typeface="Times New Roman"/>
                        <a:ea typeface="Times New Roman"/>
                      </a:endParaRPr>
                    </a:p>
                    <a:p>
                      <a:pPr marL="0" marR="0">
                        <a:spcBef>
                          <a:spcPts val="0"/>
                        </a:spcBef>
                        <a:spcAft>
                          <a:spcPts val="0"/>
                        </a:spcAft>
                      </a:pPr>
                      <a:r>
                        <a:rPr lang="en-US" sz="2000" b="1" dirty="0">
                          <a:solidFill>
                            <a:srgbClr val="FFFFFF"/>
                          </a:solidFill>
                          <a:latin typeface="Calibri"/>
                          <a:ea typeface="Times New Roman"/>
                        </a:rPr>
                        <a:t>MIS projects for Bank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391942">
                <a:tc>
                  <a:txBody>
                    <a:bodyPr/>
                    <a:lstStyle/>
                    <a:p>
                      <a:pPr marL="0" marR="0">
                        <a:spcBef>
                          <a:spcPts val="0"/>
                        </a:spcBef>
                        <a:spcAft>
                          <a:spcPts val="0"/>
                        </a:spcAft>
                      </a:pPr>
                      <a:r>
                        <a:rPr lang="en-US" sz="2000" b="1" dirty="0">
                          <a:solidFill>
                            <a:srgbClr val="FFFFFF"/>
                          </a:solidFill>
                          <a:latin typeface="Calibri"/>
                          <a:ea typeface="Times New Roman"/>
                        </a:rPr>
                        <a:t>Serviceability</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a:latin typeface="Calibri"/>
                          <a:ea typeface="Times New Roman"/>
                        </a:rPr>
                        <a:t>Ease of repair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latin typeface="Calibri"/>
                          <a:ea typeface="Times New Roman"/>
                        </a:rPr>
                        <a:t>Number of copies per print cartridge</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latin typeface="Calibri"/>
                          <a:ea typeface="Times New Roman"/>
                        </a:rPr>
                        <a:t>Ease of obtaining information</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95971">
                <a:tc>
                  <a:txBody>
                    <a:bodyPr/>
                    <a:lstStyle/>
                    <a:p>
                      <a:pPr marL="0" marR="0">
                        <a:spcBef>
                          <a:spcPts val="0"/>
                        </a:spcBef>
                        <a:spcAft>
                          <a:spcPts val="0"/>
                        </a:spcAft>
                      </a:pPr>
                      <a:r>
                        <a:rPr lang="en-US" sz="2000" b="1">
                          <a:solidFill>
                            <a:srgbClr val="FFFFFF"/>
                          </a:solidFill>
                          <a:latin typeface="Calibri"/>
                          <a:ea typeface="Times New Roman"/>
                        </a:rPr>
                        <a:t>Aesthetics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Sound, looks, etc.</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a:latin typeface="Calibri"/>
                          <a:ea typeface="Times New Roman"/>
                        </a:rPr>
                        <a:t>Looks; sound</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a:latin typeface="Calibri"/>
                          <a:ea typeface="Times New Roman"/>
                        </a:rPr>
                        <a:t>Courtesy of teller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391942">
                <a:tc>
                  <a:txBody>
                    <a:bodyPr/>
                    <a:lstStyle/>
                    <a:p>
                      <a:pPr marL="0" marR="0">
                        <a:spcBef>
                          <a:spcPts val="0"/>
                        </a:spcBef>
                        <a:spcAft>
                          <a:spcPts val="0"/>
                        </a:spcAft>
                      </a:pPr>
                      <a:r>
                        <a:rPr lang="en-US" sz="2000" b="1">
                          <a:solidFill>
                            <a:srgbClr val="FFFFFF"/>
                          </a:solidFill>
                          <a:latin typeface="Calibri"/>
                          <a:ea typeface="Times New Roman"/>
                        </a:rPr>
                        <a:t>Conformance</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Conformance to specifications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spcBef>
                          <a:spcPts val="0"/>
                        </a:spcBef>
                        <a:spcAft>
                          <a:spcPts val="0"/>
                        </a:spcAft>
                      </a:pPr>
                      <a:r>
                        <a:rPr lang="en-US" sz="2000">
                          <a:latin typeface="Calibri"/>
                          <a:ea typeface="Times New Roman"/>
                        </a:rPr>
                        <a:t>IEEE specifications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spcBef>
                          <a:spcPts val="0"/>
                        </a:spcBef>
                        <a:spcAft>
                          <a:spcPts val="0"/>
                        </a:spcAft>
                      </a:pPr>
                      <a:r>
                        <a:rPr lang="en-US" sz="2000">
                          <a:latin typeface="Calibri"/>
                          <a:ea typeface="Times New Roman"/>
                        </a:rPr>
                        <a:t>Fed Reserve </a:t>
                      </a:r>
                      <a:endParaRPr lang="en-US" sz="2000">
                        <a:latin typeface="Times New Roman"/>
                        <a:ea typeface="Times New Roman"/>
                      </a:endParaRPr>
                    </a:p>
                    <a:p>
                      <a:pPr marL="0" marR="0">
                        <a:spcBef>
                          <a:spcPts val="0"/>
                        </a:spcBef>
                        <a:spcAft>
                          <a:spcPts val="0"/>
                        </a:spcAft>
                      </a:pPr>
                      <a:r>
                        <a:rPr lang="en-US" sz="2000">
                          <a:latin typeface="Calibri"/>
                          <a:ea typeface="Times New Roman"/>
                        </a:rPr>
                        <a:t>Specifications</a:t>
                      </a:r>
                      <a:endParaRPr lang="en-US" sz="2000">
                        <a:latin typeface="Times New Roman"/>
                        <a:ea typeface="Times New Roman"/>
                      </a:endParaRPr>
                    </a:p>
                  </a:txBody>
                  <a:tcPr marL="68580" marR="68580" marT="0" marB="0">
                    <a:lnL>
                      <a:noFill/>
                    </a:lnL>
                    <a:lnR>
                      <a:noFill/>
                    </a:lnR>
                    <a:lnT>
                      <a:noFill/>
                    </a:lnT>
                    <a:lnB>
                      <a:noFill/>
                    </a:lnB>
                  </a:tcPr>
                </a:tc>
              </a:tr>
              <a:tr h="391942">
                <a:tc>
                  <a:txBody>
                    <a:bodyPr/>
                    <a:lstStyle/>
                    <a:p>
                      <a:pPr marL="0" marR="0">
                        <a:spcBef>
                          <a:spcPts val="0"/>
                        </a:spcBef>
                        <a:spcAft>
                          <a:spcPts val="0"/>
                        </a:spcAft>
                      </a:pPr>
                      <a:r>
                        <a:rPr lang="en-US" sz="2000" b="1" dirty="0">
                          <a:solidFill>
                            <a:srgbClr val="FFFFFF"/>
                          </a:solidFill>
                          <a:latin typeface="Calibri"/>
                          <a:ea typeface="Times New Roman"/>
                        </a:rPr>
                        <a:t>Perceived quality</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a:latin typeface="Calibri"/>
                          <a:ea typeface="Times New Roman"/>
                        </a:rPr>
                        <a:t>Reputation on past performance</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2000">
                          <a:latin typeface="Calibri"/>
                          <a:ea typeface="Times New Roman"/>
                        </a:rPr>
                        <a:t>Brand name recognition</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2000" dirty="0">
                          <a:latin typeface="Calibri"/>
                          <a:ea typeface="Times New Roman"/>
                        </a:rPr>
                        <a:t>Customer service recognition</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
        <p:nvSpPr>
          <p:cNvPr id="5" name="Slide Number Placeholder 4"/>
          <p:cNvSpPr>
            <a:spLocks noGrp="1"/>
          </p:cNvSpPr>
          <p:nvPr>
            <p:ph type="sldNum" sz="quarter" idx="16"/>
          </p:nvPr>
        </p:nvSpPr>
        <p:spPr/>
        <p:txBody>
          <a:bodyPr/>
          <a:lstStyle/>
          <a:p>
            <a:pPr>
              <a:defRPr/>
            </a:pPr>
            <a:r>
              <a:rPr lang="en-US"/>
              <a:t>7-</a:t>
            </a:r>
            <a:fld id="{96C3B446-FB13-44BC-AC26-590C4A2329EC}"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2465" name="Content Placeholder 1"/>
          <p:cNvSpPr>
            <a:spLocks noGrp="1"/>
          </p:cNvSpPr>
          <p:nvPr>
            <p:ph idx="1"/>
          </p:nvPr>
        </p:nvSpPr>
        <p:spPr>
          <a:xfrm>
            <a:off x="620713" y="1490663"/>
            <a:ext cx="8066087" cy="4525962"/>
          </a:xfrm>
        </p:spPr>
        <p:txBody>
          <a:bodyPr/>
          <a:lstStyle/>
          <a:p>
            <a:r>
              <a:rPr lang="en-US" sz="2400" smtClean="0"/>
              <a:t>Quality Management is composed of:</a:t>
            </a:r>
          </a:p>
          <a:p>
            <a:pPr lvl="1">
              <a:buFont typeface="Arial" charset="0"/>
              <a:buChar char="•"/>
            </a:pPr>
            <a:r>
              <a:rPr lang="en-US" sz="2400" smtClean="0"/>
              <a:t>quality planning </a:t>
            </a:r>
          </a:p>
          <a:p>
            <a:pPr lvl="1">
              <a:buFont typeface="Arial" charset="0"/>
              <a:buChar char="•"/>
            </a:pPr>
            <a:r>
              <a:rPr lang="en-US" sz="2400" smtClean="0"/>
              <a:t>quality assurance, and </a:t>
            </a:r>
          </a:p>
          <a:p>
            <a:pPr lvl="1">
              <a:buFont typeface="Arial" charset="0"/>
              <a:buChar char="•"/>
            </a:pPr>
            <a:r>
              <a:rPr lang="en-US" sz="2400" smtClean="0"/>
              <a:t>quality control.</a:t>
            </a:r>
          </a:p>
          <a:p>
            <a:r>
              <a:rPr lang="en-US" sz="2400" smtClean="0"/>
              <a:t>Quality is meeting or exceeding customer expectations.</a:t>
            </a:r>
          </a:p>
          <a:p>
            <a:r>
              <a:rPr lang="en-US" sz="2400" smtClean="0"/>
              <a:t>Components of quality management:</a:t>
            </a:r>
          </a:p>
          <a:p>
            <a:pPr lvl="1">
              <a:buFont typeface="Arial" charset="0"/>
              <a:buChar char="•"/>
            </a:pPr>
            <a:r>
              <a:rPr lang="en-US" sz="2400" smtClean="0"/>
              <a:t>Customer satisfaction </a:t>
            </a:r>
          </a:p>
          <a:p>
            <a:pPr lvl="1">
              <a:buFont typeface="Arial" charset="0"/>
              <a:buChar char="•"/>
            </a:pPr>
            <a:r>
              <a:rPr lang="en-US" sz="2400" smtClean="0"/>
              <a:t>Defect prevention </a:t>
            </a:r>
          </a:p>
          <a:p>
            <a:pPr lvl="1">
              <a:buFont typeface="Arial" charset="0"/>
              <a:buChar char="•"/>
            </a:pPr>
            <a:r>
              <a:rPr lang="en-US" sz="2400" smtClean="0"/>
              <a:t>Continuous improvement</a:t>
            </a:r>
          </a:p>
          <a:p>
            <a:pPr lvl="1">
              <a:buFont typeface="Arial" charset="0"/>
              <a:buChar char="•"/>
            </a:pPr>
            <a:r>
              <a:rPr lang="en-US" sz="2400" smtClean="0"/>
              <a:t>Management responsibility to provide essential resources</a:t>
            </a:r>
          </a:p>
          <a:p>
            <a:r>
              <a:rPr lang="en-US" sz="2600" smtClean="0"/>
              <a:t>Defect vs. Defective</a:t>
            </a:r>
          </a:p>
        </p:txBody>
      </p:sp>
      <p:sp>
        <p:nvSpPr>
          <p:cNvPr id="62466" name="Text Placeholder 2"/>
          <p:cNvSpPr>
            <a:spLocks noGrp="1"/>
          </p:cNvSpPr>
          <p:nvPr>
            <p:ph type="body" sz="quarter" idx="13"/>
          </p:nvPr>
        </p:nvSpPr>
        <p:spPr>
          <a:xfrm>
            <a:off x="1316038" y="1071563"/>
            <a:ext cx="3925887" cy="339725"/>
          </a:xfrm>
        </p:spPr>
        <p:txBody>
          <a:bodyPr/>
          <a:lstStyle/>
          <a:p>
            <a:r>
              <a:rPr lang="en-US" smtClean="0"/>
              <a:t>Quality Management</a:t>
            </a:r>
          </a:p>
        </p:txBody>
      </p:sp>
      <p:sp>
        <p:nvSpPr>
          <p:cNvPr id="4" name="Slide Number Placeholder 3"/>
          <p:cNvSpPr>
            <a:spLocks noGrp="1"/>
          </p:cNvSpPr>
          <p:nvPr>
            <p:ph type="sldNum" sz="quarter" idx="16"/>
          </p:nvPr>
        </p:nvSpPr>
        <p:spPr/>
        <p:txBody>
          <a:bodyPr/>
          <a:lstStyle/>
          <a:p>
            <a:pPr>
              <a:defRPr/>
            </a:pPr>
            <a:r>
              <a:rPr lang="en-US"/>
              <a:t>7-</a:t>
            </a:r>
            <a:fld id="{E27A9354-2FA8-4887-B479-32D90BFF361A}"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3489" name="Content Placeholder 1"/>
          <p:cNvSpPr>
            <a:spLocks noGrp="1"/>
          </p:cNvSpPr>
          <p:nvPr>
            <p:ph idx="1"/>
          </p:nvPr>
        </p:nvSpPr>
        <p:spPr>
          <a:xfrm>
            <a:off x="652463" y="1600200"/>
            <a:ext cx="8034337" cy="4525963"/>
          </a:xfrm>
        </p:spPr>
        <p:txBody>
          <a:bodyPr/>
          <a:lstStyle/>
          <a:p>
            <a:r>
              <a:rPr lang="en-US" sz="2400" smtClean="0"/>
              <a:t>ISO (International Organization for Standardization) </a:t>
            </a:r>
          </a:p>
          <a:p>
            <a:pPr lvl="1">
              <a:buFont typeface="Arial" charset="0"/>
              <a:buChar char="•"/>
            </a:pPr>
            <a:r>
              <a:rPr lang="en-US" sz="2400" smtClean="0"/>
              <a:t>Is the world’s largest developer and publisher of international standards .</a:t>
            </a:r>
          </a:p>
          <a:p>
            <a:pPr lvl="1">
              <a:buFont typeface="Arial" charset="0"/>
              <a:buChar char="•"/>
            </a:pPr>
            <a:r>
              <a:rPr lang="en-US" sz="2400" smtClean="0"/>
              <a:t>A network of the national standards institutes of 162 countries, one member per country, with a central secretariat in Geneva, Switzerland, that coordinates the system. </a:t>
            </a:r>
          </a:p>
          <a:p>
            <a:pPr lvl="1">
              <a:buFont typeface="Arial" charset="0"/>
              <a:buChar char="•"/>
            </a:pPr>
            <a:r>
              <a:rPr lang="en-US" sz="2400" smtClean="0"/>
              <a:t>Is a non-governmental organization that forms a bridge between the public and private sectors. </a:t>
            </a:r>
          </a:p>
        </p:txBody>
      </p:sp>
      <p:sp>
        <p:nvSpPr>
          <p:cNvPr id="63490" name="Text Placeholder 2"/>
          <p:cNvSpPr>
            <a:spLocks noGrp="1"/>
          </p:cNvSpPr>
          <p:nvPr>
            <p:ph type="body" sz="quarter" idx="13"/>
          </p:nvPr>
        </p:nvSpPr>
        <p:spPr>
          <a:xfrm>
            <a:off x="1316038" y="1071563"/>
            <a:ext cx="3925887" cy="339725"/>
          </a:xfrm>
        </p:spPr>
        <p:txBody>
          <a:bodyPr/>
          <a:lstStyle/>
          <a:p>
            <a:r>
              <a:rPr lang="en-US" smtClean="0"/>
              <a:t>Standards and Quality - ISO</a:t>
            </a:r>
          </a:p>
        </p:txBody>
      </p:sp>
      <p:sp>
        <p:nvSpPr>
          <p:cNvPr id="4" name="Slide Number Placeholder 3"/>
          <p:cNvSpPr>
            <a:spLocks noGrp="1"/>
          </p:cNvSpPr>
          <p:nvPr>
            <p:ph type="sldNum" sz="quarter" idx="16"/>
          </p:nvPr>
        </p:nvSpPr>
        <p:spPr/>
        <p:txBody>
          <a:bodyPr/>
          <a:lstStyle/>
          <a:p>
            <a:pPr>
              <a:defRPr/>
            </a:pPr>
            <a:r>
              <a:rPr lang="en-US"/>
              <a:t>7-</a:t>
            </a:r>
            <a:fld id="{E2008ABB-770F-4870-ABBA-9EFEF41C7634}"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652463" y="1600200"/>
            <a:ext cx="8034337" cy="4525963"/>
          </a:xfrm>
        </p:spPr>
        <p:txBody>
          <a:bodyPr/>
          <a:lstStyle/>
          <a:p>
            <a:r>
              <a:rPr lang="en-US" sz="2400" smtClean="0"/>
              <a:t>The ISO 9000 family of standards </a:t>
            </a:r>
          </a:p>
          <a:p>
            <a:pPr lvl="1">
              <a:buFont typeface="Arial" charset="0"/>
              <a:buChar char="•"/>
            </a:pPr>
            <a:r>
              <a:rPr lang="en-US" sz="2400" smtClean="0"/>
              <a:t>Addresses quality management to help organizations fulfill the quality requirements of the customer with applicable regulatory requirements.</a:t>
            </a:r>
          </a:p>
          <a:p>
            <a:pPr lvl="1">
              <a:buFont typeface="Arial" charset="0"/>
              <a:buChar char="•"/>
            </a:pPr>
            <a:r>
              <a:rPr lang="en-US" sz="2400" smtClean="0"/>
              <a:t>Represents an international consensus on good quality management practices and consists of standards and guidelines relating to quality management systems and related supporting standards.</a:t>
            </a:r>
          </a:p>
        </p:txBody>
      </p:sp>
      <p:sp>
        <p:nvSpPr>
          <p:cNvPr id="64514" name="Text Placeholder 2"/>
          <p:cNvSpPr>
            <a:spLocks noGrp="1"/>
          </p:cNvSpPr>
          <p:nvPr>
            <p:ph type="body" sz="quarter" idx="13"/>
          </p:nvPr>
        </p:nvSpPr>
        <p:spPr>
          <a:xfrm>
            <a:off x="1316038" y="1071563"/>
            <a:ext cx="3925887" cy="339725"/>
          </a:xfrm>
        </p:spPr>
        <p:txBody>
          <a:bodyPr/>
          <a:lstStyle/>
          <a:p>
            <a:r>
              <a:rPr lang="en-US" smtClean="0"/>
              <a:t>Standards and Quality - ISO</a:t>
            </a:r>
          </a:p>
        </p:txBody>
      </p:sp>
      <p:sp>
        <p:nvSpPr>
          <p:cNvPr id="4" name="Slide Number Placeholder 3"/>
          <p:cNvSpPr>
            <a:spLocks noGrp="1"/>
          </p:cNvSpPr>
          <p:nvPr>
            <p:ph type="sldNum" sz="quarter" idx="16"/>
          </p:nvPr>
        </p:nvSpPr>
        <p:spPr/>
        <p:txBody>
          <a:bodyPr/>
          <a:lstStyle/>
          <a:p>
            <a:pPr>
              <a:defRPr/>
            </a:pPr>
            <a:r>
              <a:rPr lang="en-US"/>
              <a:t>7-</a:t>
            </a:r>
            <a:fld id="{624E6864-5FCE-4878-8960-66B2F670F0EE}"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5537" name="Text Placeholder 2"/>
          <p:cNvSpPr>
            <a:spLocks noGrp="1"/>
          </p:cNvSpPr>
          <p:nvPr>
            <p:ph type="body" sz="quarter" idx="13"/>
          </p:nvPr>
        </p:nvSpPr>
        <p:spPr>
          <a:xfrm>
            <a:off x="1316038" y="1071563"/>
            <a:ext cx="3925887" cy="339725"/>
          </a:xfrm>
        </p:spPr>
        <p:txBody>
          <a:bodyPr/>
          <a:lstStyle/>
          <a:p>
            <a:r>
              <a:rPr lang="en-US" smtClean="0"/>
              <a:t>ISO</a:t>
            </a:r>
          </a:p>
        </p:txBody>
      </p:sp>
      <p:graphicFrame>
        <p:nvGraphicFramePr>
          <p:cNvPr id="4" name="Table 3"/>
          <p:cNvGraphicFramePr>
            <a:graphicFrameLocks noGrp="1"/>
          </p:cNvGraphicFramePr>
          <p:nvPr/>
        </p:nvGraphicFramePr>
        <p:xfrm>
          <a:off x="422275" y="1654175"/>
          <a:ext cx="8159750" cy="4267200"/>
        </p:xfrm>
        <a:graphic>
          <a:graphicData uri="http://schemas.openxmlformats.org/drawingml/2006/table">
            <a:tbl>
              <a:tblPr/>
              <a:tblGrid>
                <a:gridCol w="1779088"/>
                <a:gridCol w="6380173"/>
              </a:tblGrid>
              <a:tr h="0">
                <a:tc>
                  <a:txBody>
                    <a:bodyPr/>
                    <a:lstStyle/>
                    <a:p>
                      <a:pPr marL="0" marR="0">
                        <a:spcBef>
                          <a:spcPts val="0"/>
                        </a:spcBef>
                        <a:spcAft>
                          <a:spcPts val="0"/>
                        </a:spcAft>
                      </a:pPr>
                      <a:r>
                        <a:rPr lang="en-US" sz="2000" b="1" dirty="0">
                          <a:solidFill>
                            <a:srgbClr val="FFFFFF"/>
                          </a:solidFill>
                          <a:latin typeface="Calibri"/>
                          <a:ea typeface="Times New Roman"/>
                        </a:rPr>
                        <a:t>Version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Description</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spcBef>
                          <a:spcPts val="0"/>
                        </a:spcBef>
                        <a:spcAft>
                          <a:spcPts val="0"/>
                        </a:spcAft>
                      </a:pPr>
                      <a:r>
                        <a:rPr lang="en-US" sz="2000" b="1">
                          <a:solidFill>
                            <a:srgbClr val="FFFFFF"/>
                          </a:solidFill>
                          <a:latin typeface="Calibri"/>
                          <a:ea typeface="Times New Roman"/>
                        </a:rPr>
                        <a:t>ISO 9000</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a:latin typeface="Calibri"/>
                          <a:ea typeface="Times New Roman"/>
                        </a:rPr>
                        <a:t>Defines the fundamentals of quality management systems and includes eight management principles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spcBef>
                          <a:spcPts val="0"/>
                        </a:spcBef>
                        <a:spcAft>
                          <a:spcPts val="0"/>
                        </a:spcAft>
                      </a:pPr>
                      <a:r>
                        <a:rPr lang="en-US" sz="2000" b="1">
                          <a:solidFill>
                            <a:srgbClr val="FFFFFF"/>
                          </a:solidFill>
                          <a:latin typeface="Calibri"/>
                          <a:ea typeface="Times New Roman"/>
                        </a:rPr>
                        <a:t>ISO 9001</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dirty="0">
                          <a:latin typeface="Calibri"/>
                          <a:ea typeface="Times New Roman"/>
                        </a:rPr>
                        <a:t>Deals with the requirements that an organization </a:t>
                      </a:r>
                      <a:r>
                        <a:rPr lang="en-US" sz="2000" dirty="0" smtClean="0">
                          <a:latin typeface="Calibri"/>
                          <a:ea typeface="Times New Roman"/>
                        </a:rPr>
                        <a:t>has </a:t>
                      </a:r>
                      <a:r>
                        <a:rPr lang="en-US" sz="2000" dirty="0">
                          <a:latin typeface="Calibri"/>
                          <a:ea typeface="Times New Roman"/>
                        </a:rPr>
                        <a:t>to fulfill in order to meet the standards and </a:t>
                      </a:r>
                      <a:r>
                        <a:rPr lang="en-US" sz="2000" dirty="0" smtClean="0">
                          <a:latin typeface="Calibri"/>
                          <a:ea typeface="Times New Roman"/>
                        </a:rPr>
                        <a:t>provide</a:t>
                      </a:r>
                      <a:r>
                        <a:rPr lang="en-US" sz="2000" baseline="0" dirty="0" smtClean="0">
                          <a:latin typeface="Calibri"/>
                          <a:ea typeface="Times New Roman"/>
                        </a:rPr>
                        <a:t> </a:t>
                      </a:r>
                      <a:r>
                        <a:rPr lang="en-US" sz="2000" dirty="0" smtClean="0">
                          <a:latin typeface="Calibri"/>
                          <a:ea typeface="Times New Roman"/>
                        </a:rPr>
                        <a:t>a </a:t>
                      </a:r>
                      <a:r>
                        <a:rPr lang="en-US" sz="2000" dirty="0">
                          <a:latin typeface="Calibri"/>
                          <a:ea typeface="Times New Roman"/>
                        </a:rPr>
                        <a:t>model for quality assurance in design, development, production, </a:t>
                      </a:r>
                      <a:r>
                        <a:rPr lang="en-US" sz="2000" dirty="0" smtClean="0">
                          <a:latin typeface="Calibri"/>
                          <a:ea typeface="Times New Roman"/>
                        </a:rPr>
                        <a:t>installation, </a:t>
                      </a:r>
                      <a:r>
                        <a:rPr lang="en-US" sz="2000" dirty="0">
                          <a:latin typeface="Calibri"/>
                          <a:ea typeface="Times New Roman"/>
                        </a:rPr>
                        <a:t>and servicing for creation of new products, services, and systems.</a:t>
                      </a:r>
                      <a:endParaRPr lang="en-US" sz="2000" dirty="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9002</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Provides a model for quality assurance in production, installation, and servicing.</a:t>
                      </a:r>
                      <a:endParaRPr lang="en-US" sz="2000">
                        <a:latin typeface="Times New Roman"/>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2000" b="1">
                          <a:solidFill>
                            <a:srgbClr val="FFFFFF"/>
                          </a:solidFill>
                          <a:latin typeface="Calibri"/>
                          <a:ea typeface="Times New Roman"/>
                        </a:rPr>
                        <a:t>ISO 9003</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Provides a model for quality assurance in final inspection and testing.</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9004</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dirty="0">
                          <a:latin typeface="Calibri"/>
                          <a:ea typeface="Times New Roman"/>
                        </a:rPr>
                        <a:t>Emphasizes quality assurance via preventive actions instead of just checking final product, system or service.</a:t>
                      </a:r>
                      <a:endParaRPr lang="en-US" sz="2000" dirty="0">
                        <a:latin typeface="Times New Roman"/>
                        <a:ea typeface="Times New Roman"/>
                      </a:endParaRPr>
                    </a:p>
                  </a:txBody>
                  <a:tcPr marL="68580" marR="68580" marT="0" marB="0">
                    <a:lnL>
                      <a:noFill/>
                    </a:lnL>
                    <a:lnR>
                      <a:noFill/>
                    </a:lnR>
                    <a:lnT>
                      <a:noFill/>
                    </a:lnT>
                    <a:lnB>
                      <a:noFill/>
                    </a:lnB>
                  </a:tcPr>
                </a:tc>
              </a:tr>
            </a:tbl>
          </a:graphicData>
        </a:graphic>
      </p:graphicFrame>
      <p:sp>
        <p:nvSpPr>
          <p:cNvPr id="5" name="Slide Number Placeholder 4"/>
          <p:cNvSpPr>
            <a:spLocks noGrp="1"/>
          </p:cNvSpPr>
          <p:nvPr>
            <p:ph type="sldNum" sz="quarter" idx="16"/>
          </p:nvPr>
        </p:nvSpPr>
        <p:spPr/>
        <p:txBody>
          <a:bodyPr/>
          <a:lstStyle/>
          <a:p>
            <a:pPr>
              <a:defRPr/>
            </a:pPr>
            <a:r>
              <a:rPr lang="en-US"/>
              <a:t>7-</a:t>
            </a:r>
            <a:fld id="{7D1DF20B-695C-45AF-98A0-EB021754D0EA}"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6561" name="Text Placeholder 2"/>
          <p:cNvSpPr>
            <a:spLocks noGrp="1"/>
          </p:cNvSpPr>
          <p:nvPr>
            <p:ph type="body" sz="quarter" idx="13"/>
          </p:nvPr>
        </p:nvSpPr>
        <p:spPr>
          <a:xfrm>
            <a:off x="1316038" y="1071563"/>
            <a:ext cx="3925887" cy="339725"/>
          </a:xfrm>
        </p:spPr>
        <p:txBody>
          <a:bodyPr/>
          <a:lstStyle/>
          <a:p>
            <a:r>
              <a:rPr lang="en-US" smtClean="0"/>
              <a:t>ISO</a:t>
            </a:r>
          </a:p>
        </p:txBody>
      </p:sp>
      <p:graphicFrame>
        <p:nvGraphicFramePr>
          <p:cNvPr id="4" name="Table 3"/>
          <p:cNvGraphicFramePr>
            <a:graphicFrameLocks noGrp="1"/>
          </p:cNvGraphicFramePr>
          <p:nvPr/>
        </p:nvGraphicFramePr>
        <p:xfrm>
          <a:off x="422275" y="1589088"/>
          <a:ext cx="8412163" cy="4572000"/>
        </p:xfrm>
        <a:graphic>
          <a:graphicData uri="http://schemas.openxmlformats.org/drawingml/2006/table">
            <a:tbl>
              <a:tblPr/>
              <a:tblGrid>
                <a:gridCol w="1834137"/>
                <a:gridCol w="6577589"/>
              </a:tblGrid>
              <a:tr h="0">
                <a:tc>
                  <a:txBody>
                    <a:bodyPr/>
                    <a:lstStyle/>
                    <a:p>
                      <a:pPr marL="0" marR="0">
                        <a:spcBef>
                          <a:spcPts val="0"/>
                        </a:spcBef>
                        <a:spcAft>
                          <a:spcPts val="0"/>
                        </a:spcAft>
                      </a:pPr>
                      <a:r>
                        <a:rPr lang="en-US" sz="2000" b="1" dirty="0">
                          <a:solidFill>
                            <a:srgbClr val="FFFFFF"/>
                          </a:solidFill>
                          <a:latin typeface="Calibri"/>
                          <a:ea typeface="Times New Roman"/>
                        </a:rPr>
                        <a:t>Version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Description</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spcBef>
                          <a:spcPts val="0"/>
                        </a:spcBef>
                        <a:spcAft>
                          <a:spcPts val="0"/>
                        </a:spcAft>
                      </a:pPr>
                      <a:r>
                        <a:rPr lang="en-US" sz="2000" b="1" dirty="0">
                          <a:solidFill>
                            <a:srgbClr val="FFFFFF"/>
                          </a:solidFill>
                          <a:latin typeface="Calibri"/>
                          <a:ea typeface="Times New Roman"/>
                        </a:rPr>
                        <a:t>ISO 9000-2005</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a:latin typeface="Calibri"/>
                          <a:ea typeface="Times New Roman"/>
                        </a:rPr>
                        <a:t>Quality management systems – Fundamentals and vocabulary</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9001:2008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Quality management systems – Requirements </a:t>
                      </a:r>
                      <a:endParaRPr lang="en-US" sz="2000">
                        <a:latin typeface="Times New Roman"/>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2000" b="1">
                          <a:solidFill>
                            <a:srgbClr val="FFFFFF"/>
                          </a:solidFill>
                          <a:latin typeface="Calibri"/>
                          <a:ea typeface="Times New Roman"/>
                        </a:rPr>
                        <a:t>ISO 9004:2000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Quality management systems – Guidelines for performance improvements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10006:2003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Quality management – Guidelines for quality management in projects</a:t>
                      </a:r>
                      <a:endParaRPr lang="en-US" sz="2000">
                        <a:latin typeface="Times New Roman"/>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2000" b="1">
                          <a:solidFill>
                            <a:srgbClr val="FFFFFF"/>
                          </a:solidFill>
                          <a:latin typeface="Calibri"/>
                          <a:ea typeface="Times New Roman"/>
                        </a:rPr>
                        <a:t>ISO 10007:2003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Quality management – Guidelines for configuration management</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10012:2003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Measurement management systems – Requirements for measurement processes and measuring equipment</a:t>
                      </a:r>
                      <a:endParaRPr lang="en-US" sz="2000">
                        <a:latin typeface="Times New Roman"/>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2000" b="1">
                          <a:solidFill>
                            <a:srgbClr val="FFFFFF"/>
                          </a:solidFill>
                          <a:latin typeface="Calibri"/>
                          <a:ea typeface="Times New Roman"/>
                        </a:rPr>
                        <a:t>ISO/TR 10013:2001 </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Guidelines for quality management system documentation</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a:solidFill>
                            <a:srgbClr val="FFFFFF"/>
                          </a:solidFill>
                          <a:latin typeface="Calibri"/>
                          <a:ea typeface="Times New Roman"/>
                        </a:rPr>
                        <a:t>ISO 10019:2005 </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dirty="0">
                          <a:latin typeface="Calibri"/>
                          <a:ea typeface="Times New Roman"/>
                        </a:rPr>
                        <a:t>Guidelines for the selection of quality management system consultants and use of their services</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6"/>
          </p:nvPr>
        </p:nvSpPr>
        <p:spPr/>
        <p:txBody>
          <a:bodyPr/>
          <a:lstStyle/>
          <a:p>
            <a:pPr>
              <a:defRPr/>
            </a:pPr>
            <a:r>
              <a:rPr lang="en-US"/>
              <a:t>7-</a:t>
            </a:r>
            <a:fld id="{BD7E125D-03D7-4720-A6C9-96E7AB6A9FF9}"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2" name="Content Placeholder 1"/>
          <p:cNvSpPr>
            <a:spLocks noGrp="1"/>
          </p:cNvSpPr>
          <p:nvPr>
            <p:ph idx="1"/>
          </p:nvPr>
        </p:nvSpPr>
        <p:spPr>
          <a:xfrm>
            <a:off x="182563" y="1487488"/>
            <a:ext cx="6162675" cy="4899025"/>
          </a:xfrm>
        </p:spPr>
        <p:txBody>
          <a:bodyPr rtlCol="0">
            <a:noAutofit/>
          </a:bodyPr>
          <a:lstStyle/>
          <a:p>
            <a:pPr fontAlgn="auto">
              <a:spcAft>
                <a:spcPts val="0"/>
              </a:spcAft>
              <a:buFont typeface="Wingdings" pitchFamily="2" charset="2"/>
              <a:buNone/>
              <a:defRPr/>
            </a:pPr>
            <a:r>
              <a:rPr lang="en-US" sz="2400" dirty="0" smtClean="0"/>
              <a:t>Criteria for performance excellence are based on seven categories:</a:t>
            </a:r>
          </a:p>
          <a:p>
            <a:pPr marL="457200" indent="-457200" fontAlgn="auto">
              <a:spcAft>
                <a:spcPts val="0"/>
              </a:spcAft>
              <a:buFont typeface="+mj-lt"/>
              <a:buAutoNum type="arabicPeriod"/>
              <a:defRPr/>
            </a:pPr>
            <a:r>
              <a:rPr lang="en-US" sz="2400" dirty="0" smtClean="0"/>
              <a:t>Senior leadership guidance, the governance system, the approach to leadership improvement, and how organizations ensure ethical and societal responsibilities</a:t>
            </a:r>
          </a:p>
          <a:p>
            <a:pPr marL="457200" indent="-457200" fontAlgn="auto">
              <a:spcAft>
                <a:spcPts val="0"/>
              </a:spcAft>
              <a:buFont typeface="+mj-lt"/>
              <a:buAutoNum type="arabicPeriod"/>
              <a:defRPr/>
            </a:pPr>
            <a:r>
              <a:rPr lang="en-US" sz="2400" dirty="0" smtClean="0"/>
              <a:t>Establishing, implementing, and leveraging organizational strategic planning</a:t>
            </a:r>
          </a:p>
          <a:p>
            <a:pPr marL="457200" indent="-457200" fontAlgn="auto">
              <a:spcAft>
                <a:spcPts val="0"/>
              </a:spcAft>
              <a:buFont typeface="+mj-lt"/>
              <a:buAutoNum type="arabicPeriod"/>
              <a:defRPr/>
            </a:pPr>
            <a:r>
              <a:rPr lang="en-US" sz="2400" dirty="0" smtClean="0"/>
              <a:t>Listening to and getting information from customers and engagement with customers to serve their needs and build relationships</a:t>
            </a:r>
          </a:p>
        </p:txBody>
      </p:sp>
      <p:sp>
        <p:nvSpPr>
          <p:cNvPr id="67586" name="Text Placeholder 2"/>
          <p:cNvSpPr>
            <a:spLocks noGrp="1"/>
          </p:cNvSpPr>
          <p:nvPr>
            <p:ph type="body" sz="quarter" idx="13"/>
          </p:nvPr>
        </p:nvSpPr>
        <p:spPr>
          <a:xfrm>
            <a:off x="1316038" y="1071563"/>
            <a:ext cx="3925887" cy="339725"/>
          </a:xfrm>
        </p:spPr>
        <p:txBody>
          <a:bodyPr/>
          <a:lstStyle/>
          <a:p>
            <a:r>
              <a:rPr lang="en-US" smtClean="0"/>
              <a:t>Malcolm Baldrige Award</a:t>
            </a:r>
          </a:p>
        </p:txBody>
      </p:sp>
      <p:pic>
        <p:nvPicPr>
          <p:cNvPr id="67587" name="Picture 2" descr="http://forum.belmont.edu/business/archives/Baldrige-Award-Crystal.jpg"/>
          <p:cNvPicPr>
            <a:picLocks noChangeAspect="1" noChangeArrowheads="1"/>
          </p:cNvPicPr>
          <p:nvPr/>
        </p:nvPicPr>
        <p:blipFill>
          <a:blip r:embed="rId2"/>
          <a:srcRect/>
          <a:stretch>
            <a:fillRect/>
          </a:stretch>
        </p:blipFill>
        <p:spPr bwMode="auto">
          <a:xfrm>
            <a:off x="6415088" y="1482725"/>
            <a:ext cx="2381250" cy="3571875"/>
          </a:xfrm>
          <a:prstGeom prst="rect">
            <a:avLst/>
          </a:prstGeom>
          <a:noFill/>
          <a:ln w="9525">
            <a:noFill/>
            <a:miter lim="800000"/>
            <a:headEnd/>
            <a:tailEnd/>
          </a:ln>
        </p:spPr>
      </p:pic>
      <p:sp>
        <p:nvSpPr>
          <p:cNvPr id="5" name="Slide Number Placeholder 4"/>
          <p:cNvSpPr>
            <a:spLocks noGrp="1"/>
          </p:cNvSpPr>
          <p:nvPr>
            <p:ph type="sldNum" sz="quarter" idx="16"/>
          </p:nvPr>
        </p:nvSpPr>
        <p:spPr/>
        <p:txBody>
          <a:bodyPr/>
          <a:lstStyle/>
          <a:p>
            <a:pPr>
              <a:defRPr/>
            </a:pPr>
            <a:r>
              <a:rPr lang="en-US"/>
              <a:t>7-</a:t>
            </a:r>
            <a:fld id="{42CC463A-DA92-49A2-8A13-0933F174B71B}"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8609" name="Content Placeholder 1"/>
          <p:cNvSpPr>
            <a:spLocks noGrp="1"/>
          </p:cNvSpPr>
          <p:nvPr>
            <p:ph idx="1"/>
          </p:nvPr>
        </p:nvSpPr>
        <p:spPr>
          <a:xfrm>
            <a:off x="182563" y="1423988"/>
            <a:ext cx="8656637" cy="4899025"/>
          </a:xfrm>
        </p:spPr>
        <p:txBody>
          <a:bodyPr/>
          <a:lstStyle/>
          <a:p>
            <a:pPr marL="457200" indent="-457200">
              <a:buFont typeface="Calibri" pitchFamily="34" charset="0"/>
              <a:buAutoNum type="arabicPeriod" startAt="4"/>
            </a:pPr>
            <a:r>
              <a:rPr lang="en-US" sz="2400" smtClean="0"/>
              <a:t>Organizational measures, analysis, and improvement of performance and the management of information, organizational knowledge, and information technology</a:t>
            </a:r>
          </a:p>
          <a:p>
            <a:pPr marL="457200" indent="-457200">
              <a:buFont typeface="Calibri" pitchFamily="34" charset="0"/>
              <a:buAutoNum type="arabicPeriod" startAt="4"/>
            </a:pPr>
            <a:r>
              <a:rPr lang="en-US" sz="2400" smtClean="0"/>
              <a:t>Building an effective and supportive workforce environment and how organizations engage its workforce to achieve organizational and personal success</a:t>
            </a:r>
          </a:p>
          <a:p>
            <a:pPr marL="457200" indent="-457200">
              <a:buFont typeface="Calibri" pitchFamily="34" charset="0"/>
              <a:buAutoNum type="arabicPeriod" startAt="4"/>
            </a:pPr>
            <a:r>
              <a:rPr lang="en-US" sz="2400" smtClean="0"/>
              <a:t>Design, management, and improvement of work systems and key work processes</a:t>
            </a:r>
          </a:p>
          <a:p>
            <a:pPr marL="457200" indent="-457200">
              <a:buFont typeface="Calibri" pitchFamily="34" charset="0"/>
              <a:buAutoNum type="arabicPeriod" startAt="4"/>
            </a:pPr>
            <a:r>
              <a:rPr lang="en-US" sz="2400" smtClean="0"/>
              <a:t>Results of product performance and process effectiveness, customer-focused performance, workforce-focused performance, senior leadership and governance, and financial and market results</a:t>
            </a:r>
          </a:p>
        </p:txBody>
      </p:sp>
      <p:sp>
        <p:nvSpPr>
          <p:cNvPr id="68610" name="Text Placeholder 2"/>
          <p:cNvSpPr>
            <a:spLocks noGrp="1"/>
          </p:cNvSpPr>
          <p:nvPr>
            <p:ph type="body" sz="quarter" idx="13"/>
          </p:nvPr>
        </p:nvSpPr>
        <p:spPr>
          <a:xfrm>
            <a:off x="1316038" y="1071563"/>
            <a:ext cx="3925887" cy="339725"/>
          </a:xfrm>
        </p:spPr>
        <p:txBody>
          <a:bodyPr/>
          <a:lstStyle/>
          <a:p>
            <a:r>
              <a:rPr lang="en-US" smtClean="0"/>
              <a:t>Malcolm Baldrige Award</a:t>
            </a:r>
          </a:p>
        </p:txBody>
      </p:sp>
      <p:sp>
        <p:nvSpPr>
          <p:cNvPr id="5" name="Slide Number Placeholder 4"/>
          <p:cNvSpPr>
            <a:spLocks noGrp="1"/>
          </p:cNvSpPr>
          <p:nvPr>
            <p:ph type="sldNum" sz="quarter" idx="16"/>
          </p:nvPr>
        </p:nvSpPr>
        <p:spPr/>
        <p:txBody>
          <a:bodyPr/>
          <a:lstStyle/>
          <a:p>
            <a:pPr>
              <a:defRPr/>
            </a:pPr>
            <a:r>
              <a:rPr lang="en-US"/>
              <a:t>7-</a:t>
            </a:r>
            <a:fld id="{4D1FEEA7-253E-483A-BF1E-ED386AF4BC7F}"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330200" y="1409700"/>
            <a:ext cx="8521700" cy="4525963"/>
          </a:xfrm>
        </p:spPr>
        <p:txBody>
          <a:bodyPr/>
          <a:lstStyle/>
          <a:p>
            <a:r>
              <a:rPr lang="en-US" sz="2400" smtClean="0"/>
              <a:t>Project quality planning is a process for identifying quality standards and requirements for the overall project and for tracking, monitoring, and managing the expectations of planned quality. </a:t>
            </a:r>
          </a:p>
          <a:p>
            <a:r>
              <a:rPr lang="en-US" sz="2400" smtClean="0"/>
              <a:t>The inputs for quality planning include the scope document, the requirements from stakeholders, the risk register, and the project schedule. </a:t>
            </a:r>
          </a:p>
          <a:p>
            <a:r>
              <a:rPr lang="en-US" sz="2400" smtClean="0"/>
              <a:t>By using this input information, a project manager in cooperation with the quality team can develop a quality plan for a project.</a:t>
            </a:r>
          </a:p>
          <a:p>
            <a:r>
              <a:rPr lang="en-US" sz="2400" smtClean="0"/>
              <a:t>The inputs for the quality planning are the scope document, the requirements from stakeholders, the risk register, and the project schedule. </a:t>
            </a:r>
          </a:p>
        </p:txBody>
      </p:sp>
      <p:sp>
        <p:nvSpPr>
          <p:cNvPr id="69634"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4" name="Slide Number Placeholder 3"/>
          <p:cNvSpPr>
            <a:spLocks noGrp="1"/>
          </p:cNvSpPr>
          <p:nvPr>
            <p:ph type="sldNum" sz="quarter" idx="16"/>
          </p:nvPr>
        </p:nvSpPr>
        <p:spPr/>
        <p:txBody>
          <a:bodyPr/>
          <a:lstStyle/>
          <a:p>
            <a:pPr>
              <a:defRPr/>
            </a:pPr>
            <a:r>
              <a:rPr lang="en-US"/>
              <a:t>7-</a:t>
            </a:r>
            <a:fld id="{C64DE74A-D6DB-49DA-AB68-24A0C6562B37}"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0657" name="Content Placeholder 1"/>
          <p:cNvSpPr>
            <a:spLocks noGrp="1"/>
          </p:cNvSpPr>
          <p:nvPr>
            <p:ph idx="1"/>
          </p:nvPr>
        </p:nvSpPr>
        <p:spPr>
          <a:xfrm>
            <a:off x="228600" y="1460500"/>
            <a:ext cx="8813800" cy="4525963"/>
          </a:xfrm>
        </p:spPr>
        <p:txBody>
          <a:bodyPr/>
          <a:lstStyle/>
          <a:p>
            <a:r>
              <a:rPr lang="en-US" sz="2400" smtClean="0"/>
              <a:t>Developing a Project Quality Plan:</a:t>
            </a:r>
          </a:p>
          <a:p>
            <a:pPr lvl="1">
              <a:buFont typeface="Arial" charset="0"/>
              <a:buChar char="•"/>
            </a:pPr>
            <a:r>
              <a:rPr lang="en-US" sz="2400" i="1" smtClean="0"/>
              <a:t>Step 1: Gather Input Data</a:t>
            </a:r>
            <a:endParaRPr lang="en-US" sz="2400" smtClean="0"/>
          </a:p>
          <a:p>
            <a:pPr lvl="2"/>
            <a:r>
              <a:rPr lang="en-US" sz="2400" smtClean="0"/>
              <a:t>Collect information from the scope document, the requirements from stakeholders, the risk register, and the project schedule</a:t>
            </a:r>
          </a:p>
          <a:p>
            <a:pPr lvl="1">
              <a:buFont typeface="Arial" charset="0"/>
              <a:buChar char="•"/>
            </a:pPr>
            <a:r>
              <a:rPr lang="en-US" sz="2400" i="1" smtClean="0"/>
              <a:t>Step 2: Analyze Data</a:t>
            </a:r>
            <a:endParaRPr lang="en-US" sz="2400" smtClean="0"/>
          </a:p>
          <a:p>
            <a:pPr lvl="2"/>
            <a:r>
              <a:rPr lang="en-US" sz="2400" smtClean="0"/>
              <a:t>Using the cost-benefit analysis that was completed during project initiation, a project quality management team can develop quality planning activities intended to meet quality requirements. </a:t>
            </a:r>
          </a:p>
        </p:txBody>
      </p:sp>
      <p:sp>
        <p:nvSpPr>
          <p:cNvPr id="70658"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4" name="Slide Number Placeholder 3"/>
          <p:cNvSpPr>
            <a:spLocks noGrp="1"/>
          </p:cNvSpPr>
          <p:nvPr>
            <p:ph type="sldNum" sz="quarter" idx="16"/>
          </p:nvPr>
        </p:nvSpPr>
        <p:spPr/>
        <p:txBody>
          <a:bodyPr/>
          <a:lstStyle/>
          <a:p>
            <a:pPr>
              <a:defRPr/>
            </a:pPr>
            <a:r>
              <a:rPr lang="en-US"/>
              <a:t>7-</a:t>
            </a:r>
            <a:fld id="{87004606-BF5A-4BDB-9B9D-505E53E4738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614363" y="1600200"/>
            <a:ext cx="8072437" cy="4525963"/>
          </a:xfrm>
        </p:spPr>
        <p:txBody>
          <a:bodyPr/>
          <a:lstStyle/>
          <a:p>
            <a:r>
              <a:rPr lang="en-US" sz="2400" smtClean="0"/>
              <a:t>Manage project quality and quality as seen by quality gurus</a:t>
            </a:r>
          </a:p>
          <a:p>
            <a:r>
              <a:rPr lang="en-US" sz="2400" smtClean="0"/>
              <a:t>Determine how performance in projects are measured</a:t>
            </a:r>
          </a:p>
          <a:p>
            <a:r>
              <a:rPr lang="en-US" sz="2400" smtClean="0"/>
              <a:t>Define cost of quality</a:t>
            </a:r>
          </a:p>
          <a:p>
            <a:r>
              <a:rPr lang="en-US" sz="2400" smtClean="0"/>
              <a:t>Implement quality planning, assurance, and control in projects</a:t>
            </a:r>
          </a:p>
          <a:p>
            <a:r>
              <a:rPr lang="en-US" sz="2400" smtClean="0"/>
              <a:t>Measure project value, project performance, and project scope</a:t>
            </a:r>
          </a:p>
          <a:p>
            <a:endParaRPr lang="en-US" sz="2400" smtClean="0"/>
          </a:p>
          <a:p>
            <a:endParaRPr lang="en-US" sz="2400" smtClean="0"/>
          </a:p>
          <a:p>
            <a:endParaRPr lang="en-US" sz="2400" smtClean="0"/>
          </a:p>
          <a:p>
            <a:endParaRPr lang="en-US" sz="2400" smtClean="0"/>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7" name="Slide Number Placeholder 6"/>
          <p:cNvSpPr>
            <a:spLocks noGrp="1"/>
          </p:cNvSpPr>
          <p:nvPr>
            <p:ph type="sldNum" sz="quarter" idx="16"/>
          </p:nvPr>
        </p:nvSpPr>
        <p:spPr/>
        <p:txBody>
          <a:bodyPr/>
          <a:lstStyle/>
          <a:p>
            <a:pPr>
              <a:defRPr/>
            </a:pPr>
            <a:r>
              <a:rPr lang="en-US"/>
              <a:t>7-</a:t>
            </a:r>
            <a:fld id="{29752807-7FC5-41A5-B86C-65FFE97BBF31}"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1681" name="Content Placeholder 1"/>
          <p:cNvSpPr>
            <a:spLocks noGrp="1"/>
          </p:cNvSpPr>
          <p:nvPr>
            <p:ph idx="1"/>
          </p:nvPr>
        </p:nvSpPr>
        <p:spPr>
          <a:xfrm>
            <a:off x="652463" y="1517650"/>
            <a:ext cx="8034337" cy="4525963"/>
          </a:xfrm>
        </p:spPr>
        <p:txBody>
          <a:bodyPr/>
          <a:lstStyle/>
          <a:p>
            <a:pPr lvl="1">
              <a:buFont typeface="Arial" charset="0"/>
              <a:buChar char="•"/>
            </a:pPr>
            <a:r>
              <a:rPr lang="en-US" sz="2400" i="1" smtClean="0"/>
              <a:t>Step 3: Set Quality Metrics</a:t>
            </a:r>
            <a:endParaRPr lang="en-US" sz="2400" smtClean="0"/>
          </a:p>
          <a:p>
            <a:pPr lvl="2"/>
            <a:r>
              <a:rPr lang="en-US" sz="2400" smtClean="0"/>
              <a:t>After the quality planning activities are approved, quality metrics should be identified and selected. </a:t>
            </a:r>
          </a:p>
          <a:p>
            <a:pPr lvl="2"/>
            <a:r>
              <a:rPr lang="en-US" sz="2400" smtClean="0"/>
              <a:t>The quality team has to select specific metrics to be used in quality assurance and quality control activities. </a:t>
            </a:r>
          </a:p>
          <a:p>
            <a:pPr lvl="1">
              <a:buFont typeface="Arial" charset="0"/>
              <a:buChar char="•"/>
            </a:pPr>
            <a:r>
              <a:rPr lang="en-US" sz="2400" i="1" smtClean="0"/>
              <a:t>Step 4: Develop Improvement Plan</a:t>
            </a:r>
          </a:p>
          <a:p>
            <a:pPr lvl="2"/>
            <a:r>
              <a:rPr lang="en-US" sz="2400" smtClean="0"/>
              <a:t>A project quality plan should include an improvement plan.</a:t>
            </a:r>
          </a:p>
          <a:p>
            <a:pPr lvl="2"/>
            <a:r>
              <a:rPr lang="en-US" sz="2400" smtClean="0"/>
              <a:t>It should detail activities in order to analyze quality performance during the progress of a project and identify actions needed to enhance its value. </a:t>
            </a:r>
          </a:p>
        </p:txBody>
      </p:sp>
      <p:sp>
        <p:nvSpPr>
          <p:cNvPr id="71682"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4" name="Slide Number Placeholder 3"/>
          <p:cNvSpPr>
            <a:spLocks noGrp="1"/>
          </p:cNvSpPr>
          <p:nvPr>
            <p:ph type="sldNum" sz="quarter" idx="16"/>
          </p:nvPr>
        </p:nvSpPr>
        <p:spPr/>
        <p:txBody>
          <a:bodyPr/>
          <a:lstStyle/>
          <a:p>
            <a:pPr>
              <a:defRPr/>
            </a:pPr>
            <a:r>
              <a:rPr lang="en-US"/>
              <a:t>7-</a:t>
            </a:r>
            <a:fld id="{E5233250-1672-42E2-9EB2-550D1780B606}"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2705" name="Content Placeholder 1"/>
          <p:cNvSpPr>
            <a:spLocks noGrp="1"/>
          </p:cNvSpPr>
          <p:nvPr>
            <p:ph idx="1"/>
          </p:nvPr>
        </p:nvSpPr>
        <p:spPr>
          <a:xfrm>
            <a:off x="652463" y="1600200"/>
            <a:ext cx="8034337" cy="4525963"/>
          </a:xfrm>
        </p:spPr>
        <p:txBody>
          <a:bodyPr/>
          <a:lstStyle/>
          <a:p>
            <a:pPr lvl="1">
              <a:buFont typeface="Arial" charset="0"/>
              <a:buChar char="•"/>
            </a:pPr>
            <a:r>
              <a:rPr lang="en-US" sz="2400" smtClean="0"/>
              <a:t>The improvement plan should include the following activities:</a:t>
            </a:r>
          </a:p>
          <a:p>
            <a:pPr lvl="2"/>
            <a:r>
              <a:rPr lang="en-US" sz="2400" smtClean="0"/>
              <a:t>The most appropriate methods of quality tests, inspections, and reviews</a:t>
            </a:r>
          </a:p>
          <a:p>
            <a:pPr lvl="2"/>
            <a:r>
              <a:rPr lang="en-US" sz="2400" smtClean="0"/>
              <a:t>The best period to carry out such quality checks; and</a:t>
            </a:r>
          </a:p>
          <a:p>
            <a:pPr lvl="2"/>
            <a:r>
              <a:rPr lang="en-US" sz="2400" smtClean="0"/>
              <a:t>The people to be involved in the quality checks.</a:t>
            </a:r>
          </a:p>
          <a:p>
            <a:pPr lvl="2"/>
            <a:endParaRPr lang="en-US" sz="2400" smtClean="0"/>
          </a:p>
          <a:p>
            <a:endParaRPr lang="en-US" sz="2400" smtClean="0"/>
          </a:p>
        </p:txBody>
      </p:sp>
      <p:sp>
        <p:nvSpPr>
          <p:cNvPr id="72706"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4" name="Slide Number Placeholder 3"/>
          <p:cNvSpPr>
            <a:spLocks noGrp="1"/>
          </p:cNvSpPr>
          <p:nvPr>
            <p:ph type="sldNum" sz="quarter" idx="16"/>
          </p:nvPr>
        </p:nvSpPr>
        <p:spPr/>
        <p:txBody>
          <a:bodyPr/>
          <a:lstStyle/>
          <a:p>
            <a:pPr>
              <a:defRPr/>
            </a:pPr>
            <a:r>
              <a:rPr lang="en-US"/>
              <a:t>7-</a:t>
            </a:r>
            <a:fld id="{C7FF5C14-2871-4C0C-BA95-EC89DBD95D8D}"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3729"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5" name="Slide Number Placeholder 4"/>
          <p:cNvSpPr>
            <a:spLocks noGrp="1"/>
          </p:cNvSpPr>
          <p:nvPr>
            <p:ph type="sldNum" sz="quarter" idx="16"/>
          </p:nvPr>
        </p:nvSpPr>
        <p:spPr/>
        <p:txBody>
          <a:bodyPr/>
          <a:lstStyle/>
          <a:p>
            <a:pPr>
              <a:defRPr/>
            </a:pPr>
            <a:r>
              <a:rPr lang="en-US"/>
              <a:t>7-</a:t>
            </a:r>
            <a:fld id="{B9B5BFF5-71B0-4073-B9F9-64FA2985F985}" type="slidenum">
              <a:rPr lang="en-US"/>
              <a:pPr>
                <a:defRPr/>
              </a:pPr>
              <a:t>22</a:t>
            </a:fld>
            <a:endParaRPr lang="en-US"/>
          </a:p>
        </p:txBody>
      </p:sp>
      <p:sp>
        <p:nvSpPr>
          <p:cNvPr id="73732" name="Content Placeholder 1"/>
          <p:cNvSpPr>
            <a:spLocks noGrp="1"/>
          </p:cNvSpPr>
          <p:nvPr>
            <p:ph idx="1"/>
          </p:nvPr>
        </p:nvSpPr>
        <p:spPr>
          <a:xfrm>
            <a:off x="652463" y="1600200"/>
            <a:ext cx="8034337" cy="4525963"/>
          </a:xfrm>
        </p:spPr>
        <p:txBody>
          <a:bodyPr/>
          <a:lstStyle/>
          <a:p>
            <a:r>
              <a:rPr lang="en-US" sz="2400" b="1" smtClean="0"/>
              <a:t>Benchmarking – A Quality Planning Tool</a:t>
            </a:r>
          </a:p>
          <a:p>
            <a:pPr lvl="1">
              <a:buFont typeface="Arial" charset="0"/>
              <a:buChar char="•"/>
            </a:pPr>
            <a:r>
              <a:rPr lang="en-US" sz="2400" smtClean="0"/>
              <a:t>Benchmarking is a process to measure the performance of an organization and compare that measure with other organizations in the same industry to understand industry best practices.</a:t>
            </a:r>
          </a:p>
          <a:p>
            <a:pPr lvl="1">
              <a:buFont typeface="Arial" charset="0"/>
              <a:buChar char="•"/>
            </a:pPr>
            <a:r>
              <a:rPr lang="en-US" sz="2400" smtClean="0"/>
              <a:t>Benchmarking identifies the best practices of other successful projects. </a:t>
            </a:r>
          </a:p>
          <a:p>
            <a:pPr lvl="1">
              <a:buFont typeface="Arial" charset="0"/>
              <a:buChar char="•"/>
            </a:pPr>
            <a:r>
              <a:rPr lang="en-US" sz="2400" smtClean="0"/>
              <a:t>The goal of the benchmarking process is not to compare projects or organizations of competitors but to actually understand the best practices of other similar projects.</a:t>
            </a:r>
            <a:r>
              <a:rPr lang="en-US" sz="2400" baseline="30000" smtClean="0"/>
              <a:t> </a:t>
            </a:r>
            <a:r>
              <a:rPr lang="en-US" sz="240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4753" name="Text Placeholder 2"/>
          <p:cNvSpPr>
            <a:spLocks noGrp="1"/>
          </p:cNvSpPr>
          <p:nvPr>
            <p:ph type="body" sz="quarter" idx="13"/>
          </p:nvPr>
        </p:nvSpPr>
        <p:spPr>
          <a:xfrm>
            <a:off x="1316038" y="1071563"/>
            <a:ext cx="3925887" cy="339725"/>
          </a:xfrm>
        </p:spPr>
        <p:txBody>
          <a:bodyPr/>
          <a:lstStyle/>
          <a:p>
            <a:r>
              <a:rPr lang="en-US" smtClean="0"/>
              <a:t>Quality Planning</a:t>
            </a:r>
          </a:p>
        </p:txBody>
      </p:sp>
      <p:sp>
        <p:nvSpPr>
          <p:cNvPr id="5" name="Slide Number Placeholder 4"/>
          <p:cNvSpPr>
            <a:spLocks noGrp="1"/>
          </p:cNvSpPr>
          <p:nvPr>
            <p:ph type="sldNum" sz="quarter" idx="16"/>
          </p:nvPr>
        </p:nvSpPr>
        <p:spPr/>
        <p:txBody>
          <a:bodyPr/>
          <a:lstStyle/>
          <a:p>
            <a:pPr>
              <a:defRPr/>
            </a:pPr>
            <a:r>
              <a:rPr lang="en-US"/>
              <a:t>7-</a:t>
            </a:r>
            <a:fld id="{D6F04D82-1060-4681-834A-8B9CF7FAA534}" type="slidenum">
              <a:rPr lang="en-US"/>
              <a:pPr>
                <a:defRPr/>
              </a:pPr>
              <a:t>23</a:t>
            </a:fld>
            <a:endParaRPr lang="en-US"/>
          </a:p>
        </p:txBody>
      </p:sp>
      <p:sp>
        <p:nvSpPr>
          <p:cNvPr id="74756" name="Content Placeholder 1"/>
          <p:cNvSpPr>
            <a:spLocks noGrp="1"/>
          </p:cNvSpPr>
          <p:nvPr>
            <p:ph idx="1"/>
          </p:nvPr>
        </p:nvSpPr>
        <p:spPr>
          <a:xfrm>
            <a:off x="652463" y="1600200"/>
            <a:ext cx="8034337" cy="4525963"/>
          </a:xfrm>
        </p:spPr>
        <p:txBody>
          <a:bodyPr/>
          <a:lstStyle/>
          <a:p>
            <a:r>
              <a:rPr lang="en-US" sz="2400" smtClean="0"/>
              <a:t>It is a way of seeking superior process performance by looking outside an organization, not a process for copying the practices of competitors. </a:t>
            </a:r>
          </a:p>
          <a:p>
            <a:r>
              <a:rPr lang="en-US" sz="2400" smtClean="0"/>
              <a:t>The term </a:t>
            </a:r>
            <a:r>
              <a:rPr lang="en-US" sz="2400" i="1" smtClean="0"/>
              <a:t>benchmark</a:t>
            </a:r>
            <a:r>
              <a:rPr lang="en-US" sz="2400" smtClean="0"/>
              <a:t> refers to a reference point against which performance is measured that is the indicator of achievement.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5777" name="Content Placeholder 1"/>
          <p:cNvSpPr>
            <a:spLocks noGrp="1"/>
          </p:cNvSpPr>
          <p:nvPr>
            <p:ph idx="1"/>
          </p:nvPr>
        </p:nvSpPr>
        <p:spPr>
          <a:xfrm>
            <a:off x="636588" y="1600200"/>
            <a:ext cx="8050212" cy="4525963"/>
          </a:xfrm>
        </p:spPr>
        <p:txBody>
          <a:bodyPr/>
          <a:lstStyle/>
          <a:p>
            <a:r>
              <a:rPr lang="en-US" sz="2400" smtClean="0"/>
              <a:t>Quality assurance (QA) is a process used to evaluate project performance periodically and ensure that the project will satisfy the quality standards of an organization.</a:t>
            </a:r>
          </a:p>
          <a:p>
            <a:r>
              <a:rPr lang="en-US" sz="2400" smtClean="0"/>
              <a:t>The inputs for quality assurance are quality planning, work performance information, quality control measurements, and quality metrics. </a:t>
            </a:r>
          </a:p>
          <a:p>
            <a:r>
              <a:rPr lang="en-US" sz="2400" smtClean="0"/>
              <a:t>The outputs of the process are asset updates, change requests, project management plan updates, and project document updates. </a:t>
            </a:r>
          </a:p>
          <a:p>
            <a:r>
              <a:rPr lang="en-US" sz="2400" smtClean="0"/>
              <a:t>Quality assurance is accomplished by quality audits, process analysis, and tools and techniques used in quality control.</a:t>
            </a:r>
          </a:p>
        </p:txBody>
      </p:sp>
      <p:sp>
        <p:nvSpPr>
          <p:cNvPr id="75778" name="Text Placeholder 2"/>
          <p:cNvSpPr>
            <a:spLocks noGrp="1"/>
          </p:cNvSpPr>
          <p:nvPr>
            <p:ph type="body" sz="quarter" idx="13"/>
          </p:nvPr>
        </p:nvSpPr>
        <p:spPr>
          <a:xfrm>
            <a:off x="1316038" y="1071563"/>
            <a:ext cx="5526087" cy="381000"/>
          </a:xfrm>
        </p:spPr>
        <p:txBody>
          <a:bodyPr/>
          <a:lstStyle/>
          <a:p>
            <a:r>
              <a:rPr lang="en-US" smtClean="0"/>
              <a:t>Quality Assurance and Control</a:t>
            </a:r>
          </a:p>
        </p:txBody>
      </p:sp>
      <p:sp>
        <p:nvSpPr>
          <p:cNvPr id="4" name="Slide Number Placeholder 3"/>
          <p:cNvSpPr>
            <a:spLocks noGrp="1"/>
          </p:cNvSpPr>
          <p:nvPr>
            <p:ph type="sldNum" sz="quarter" idx="16"/>
          </p:nvPr>
        </p:nvSpPr>
        <p:spPr/>
        <p:txBody>
          <a:bodyPr/>
          <a:lstStyle/>
          <a:p>
            <a:pPr>
              <a:defRPr/>
            </a:pPr>
            <a:r>
              <a:rPr lang="en-US"/>
              <a:t>7-</a:t>
            </a:r>
            <a:fld id="{33E47006-9FFA-4A88-86FC-DF6021D329DE}"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6801" name="Content Placeholder 1"/>
          <p:cNvSpPr>
            <a:spLocks noGrp="1"/>
          </p:cNvSpPr>
          <p:nvPr>
            <p:ph idx="1"/>
          </p:nvPr>
        </p:nvSpPr>
        <p:spPr>
          <a:xfrm>
            <a:off x="377825" y="1463675"/>
            <a:ext cx="8424863" cy="4525963"/>
          </a:xfrm>
        </p:spPr>
        <p:txBody>
          <a:bodyPr/>
          <a:lstStyle/>
          <a:p>
            <a:r>
              <a:rPr lang="en-US" sz="1800" smtClean="0"/>
              <a:t>Quality Audits</a:t>
            </a:r>
          </a:p>
          <a:p>
            <a:pPr lvl="1">
              <a:buFont typeface="Arial" charset="0"/>
              <a:buChar char="•"/>
            </a:pPr>
            <a:r>
              <a:rPr lang="en-US" smtClean="0"/>
              <a:t>A quality audit is a review of the quality plan to determine whether the project activities comply with organizational and project policies, processes, and procedures.</a:t>
            </a:r>
          </a:p>
          <a:p>
            <a:r>
              <a:rPr lang="en-US" sz="1800" smtClean="0"/>
              <a:t>A Quality Audit needs to:</a:t>
            </a:r>
          </a:p>
          <a:p>
            <a:pPr lvl="1">
              <a:buFont typeface="Arial" charset="0"/>
              <a:buChar char="•"/>
            </a:pPr>
            <a:r>
              <a:rPr lang="en-US" smtClean="0"/>
              <a:t>Identify all the best practices of the project.</a:t>
            </a:r>
          </a:p>
          <a:p>
            <a:pPr lvl="1">
              <a:buFont typeface="Arial" charset="0"/>
              <a:buChar char="•"/>
            </a:pPr>
            <a:r>
              <a:rPr lang="en-US" smtClean="0"/>
              <a:t>Identify all the limitations of the project.</a:t>
            </a:r>
          </a:p>
          <a:p>
            <a:pPr lvl="1">
              <a:buFont typeface="Arial" charset="0"/>
              <a:buChar char="•"/>
            </a:pPr>
            <a:r>
              <a:rPr lang="en-US" smtClean="0"/>
              <a:t>Identify all the problems in the project.</a:t>
            </a:r>
          </a:p>
          <a:p>
            <a:pPr lvl="1">
              <a:buFont typeface="Arial" charset="0"/>
              <a:buChar char="•"/>
            </a:pPr>
            <a:r>
              <a:rPr lang="en-US" smtClean="0"/>
              <a:t>Identify the best practices and disseminate them to other projects as and when necessary.</a:t>
            </a:r>
          </a:p>
          <a:p>
            <a:r>
              <a:rPr lang="en-US" sz="1800" smtClean="0"/>
              <a:t>The Quality Auditor:</a:t>
            </a:r>
          </a:p>
          <a:p>
            <a:pPr lvl="1">
              <a:buFont typeface="Arial" charset="0"/>
              <a:buChar char="•"/>
            </a:pPr>
            <a:r>
              <a:rPr lang="en-US" smtClean="0"/>
              <a:t>Helps the project by providing positive criticism towards the implementation of project.</a:t>
            </a:r>
          </a:p>
          <a:p>
            <a:pPr lvl="1">
              <a:buFont typeface="Arial" charset="0"/>
              <a:buChar char="•"/>
            </a:pPr>
            <a:r>
              <a:rPr lang="en-US" smtClean="0"/>
              <a:t>Provides positive influence on project processes.</a:t>
            </a:r>
          </a:p>
          <a:p>
            <a:pPr lvl="1">
              <a:buFont typeface="Arial" charset="0"/>
              <a:buChar char="•"/>
            </a:pPr>
            <a:r>
              <a:rPr lang="en-US" smtClean="0"/>
              <a:t>Stores the contributions of each audit in the lessons learned knowledge management system.</a:t>
            </a:r>
          </a:p>
          <a:p>
            <a:endParaRPr lang="en-US" sz="1800" smtClean="0"/>
          </a:p>
        </p:txBody>
      </p:sp>
      <p:sp>
        <p:nvSpPr>
          <p:cNvPr id="76802" name="Text Placeholder 2"/>
          <p:cNvSpPr>
            <a:spLocks noGrp="1"/>
          </p:cNvSpPr>
          <p:nvPr>
            <p:ph type="body" sz="quarter" idx="13"/>
          </p:nvPr>
        </p:nvSpPr>
        <p:spPr>
          <a:xfrm>
            <a:off x="1316038" y="1071563"/>
            <a:ext cx="5526087" cy="381000"/>
          </a:xfrm>
        </p:spPr>
        <p:txBody>
          <a:bodyPr/>
          <a:lstStyle/>
          <a:p>
            <a:r>
              <a:rPr lang="en-US" smtClean="0"/>
              <a:t>Quality Assurance and Control</a:t>
            </a:r>
          </a:p>
        </p:txBody>
      </p:sp>
      <p:sp>
        <p:nvSpPr>
          <p:cNvPr id="4" name="Slide Number Placeholder 3"/>
          <p:cNvSpPr>
            <a:spLocks noGrp="1"/>
          </p:cNvSpPr>
          <p:nvPr>
            <p:ph type="sldNum" sz="quarter" idx="16"/>
          </p:nvPr>
        </p:nvSpPr>
        <p:spPr/>
        <p:txBody>
          <a:bodyPr/>
          <a:lstStyle/>
          <a:p>
            <a:pPr>
              <a:defRPr/>
            </a:pPr>
            <a:r>
              <a:rPr lang="en-US"/>
              <a:t>7-</a:t>
            </a:r>
            <a:fld id="{5C14653C-7657-4E46-81BB-882ED64E5352}"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7825" name="Text Placeholder 2"/>
          <p:cNvSpPr>
            <a:spLocks noGrp="1"/>
          </p:cNvSpPr>
          <p:nvPr>
            <p:ph type="body" sz="quarter" idx="13"/>
          </p:nvPr>
        </p:nvSpPr>
        <p:spPr>
          <a:xfrm>
            <a:off x="1316038" y="1071563"/>
            <a:ext cx="6537325" cy="414337"/>
          </a:xfrm>
        </p:spPr>
        <p:txBody>
          <a:bodyPr/>
          <a:lstStyle/>
          <a:p>
            <a:r>
              <a:rPr lang="en-US" smtClean="0"/>
              <a:t>Quality Assurance and Control: Audit Report</a:t>
            </a:r>
          </a:p>
        </p:txBody>
      </p:sp>
      <p:sp>
        <p:nvSpPr>
          <p:cNvPr id="4" name="Slide Number Placeholder 3"/>
          <p:cNvSpPr>
            <a:spLocks noGrp="1"/>
          </p:cNvSpPr>
          <p:nvPr>
            <p:ph type="sldNum" sz="quarter" idx="16"/>
          </p:nvPr>
        </p:nvSpPr>
        <p:spPr/>
        <p:txBody>
          <a:bodyPr/>
          <a:lstStyle/>
          <a:p>
            <a:pPr>
              <a:defRPr/>
            </a:pPr>
            <a:r>
              <a:rPr lang="en-US"/>
              <a:t>7-</a:t>
            </a:r>
            <a:fld id="{1FED256B-7F8E-483A-ABF9-8E11513C46E4}" type="slidenum">
              <a:rPr lang="en-US"/>
              <a:pPr>
                <a:defRPr/>
              </a:pPr>
              <a:t>26</a:t>
            </a:fld>
            <a:endParaRPr lang="en-US"/>
          </a:p>
        </p:txBody>
      </p:sp>
      <p:graphicFrame>
        <p:nvGraphicFramePr>
          <p:cNvPr id="8" name="Table 7"/>
          <p:cNvGraphicFramePr>
            <a:graphicFrameLocks noGrp="1"/>
          </p:cNvGraphicFramePr>
          <p:nvPr/>
        </p:nvGraphicFramePr>
        <p:xfrm>
          <a:off x="342900" y="1560513"/>
          <a:ext cx="8539163" cy="3425825"/>
        </p:xfrm>
        <a:graphic>
          <a:graphicData uri="http://schemas.openxmlformats.org/drawingml/2006/table">
            <a:tbl>
              <a:tblPr firstRow="1" firstCol="1" bandRow="1" bandCol="1">
                <a:tableStyleId>{5C22544A-7EE6-4342-B048-85BDC9FD1C3A}</a:tableStyleId>
              </a:tblPr>
              <a:tblGrid>
                <a:gridCol w="865868"/>
                <a:gridCol w="1306286"/>
                <a:gridCol w="412068"/>
                <a:gridCol w="777340"/>
                <a:gridCol w="1166010"/>
                <a:gridCol w="1166010"/>
                <a:gridCol w="912078"/>
                <a:gridCol w="922265"/>
                <a:gridCol w="1012371"/>
              </a:tblGrid>
              <a:tr h="1835490">
                <a:tc>
                  <a:txBody>
                    <a:bodyPr/>
                    <a:lstStyle/>
                    <a:p>
                      <a:pPr marL="0" marR="0" algn="ctr">
                        <a:spcBef>
                          <a:spcPts val="0"/>
                        </a:spcBef>
                        <a:spcAft>
                          <a:spcPts val="0"/>
                        </a:spcAft>
                      </a:pPr>
                      <a:r>
                        <a:rPr lang="en-US" sz="1800" dirty="0">
                          <a:effectLst/>
                        </a:rPr>
                        <a:t>Audit Date</a:t>
                      </a:r>
                      <a:endParaRPr lang="en-US" sz="1800" dirty="0">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800" dirty="0">
                          <a:effectLst/>
                        </a:rPr>
                        <a:t>Planned</a:t>
                      </a:r>
                      <a:r>
                        <a:rPr lang="en-US" sz="1800" dirty="0" smtClean="0">
                          <a:effectLst/>
                        </a:rPr>
                        <a:t>/</a:t>
                      </a:r>
                    </a:p>
                    <a:p>
                      <a:pPr marL="0" marR="0" algn="ctr">
                        <a:spcBef>
                          <a:spcPts val="0"/>
                        </a:spcBef>
                        <a:spcAft>
                          <a:spcPts val="0"/>
                        </a:spcAft>
                      </a:pPr>
                      <a:r>
                        <a:rPr lang="en-US" sz="1800" dirty="0" smtClean="0">
                          <a:effectLst/>
                        </a:rPr>
                        <a:t>Unplanned </a:t>
                      </a:r>
                      <a:r>
                        <a:rPr lang="en-US" sz="1800" dirty="0">
                          <a:effectLst/>
                        </a:rPr>
                        <a:t>Audits</a:t>
                      </a:r>
                      <a:endParaRPr lang="en-US" sz="1800" dirty="0">
                        <a:effectLst/>
                        <a:latin typeface="Times New Roman"/>
                        <a:ea typeface="Times New Roman"/>
                        <a:cs typeface="Times New Roman"/>
                      </a:endParaRPr>
                    </a:p>
                  </a:txBody>
                  <a:tcPr marL="68580" marR="68580" marT="0" marB="0"/>
                </a:tc>
                <a:tc gridSpan="2">
                  <a:txBody>
                    <a:bodyPr/>
                    <a:lstStyle/>
                    <a:p>
                      <a:pPr marL="0" marR="0" algn="ctr">
                        <a:spcBef>
                          <a:spcPts val="0"/>
                        </a:spcBef>
                        <a:spcAft>
                          <a:spcPts val="0"/>
                        </a:spcAft>
                      </a:pPr>
                      <a:r>
                        <a:rPr lang="en-US" sz="1800" dirty="0">
                          <a:effectLst/>
                        </a:rPr>
                        <a:t>Number of Non-Compliant Issues</a:t>
                      </a:r>
                      <a:endParaRPr lang="en-US" sz="1800" dirty="0">
                        <a:effectLst/>
                        <a:latin typeface="Times New Roman"/>
                        <a:ea typeface="Times New Roman"/>
                        <a:cs typeface="Times New Roman"/>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800" dirty="0">
                          <a:effectLst/>
                        </a:rPr>
                        <a:t>Number of Actions Taken on </a:t>
                      </a:r>
                    </a:p>
                    <a:p>
                      <a:pPr marL="0" marR="0" algn="ctr">
                        <a:spcBef>
                          <a:spcPts val="0"/>
                        </a:spcBef>
                        <a:spcAft>
                          <a:spcPts val="0"/>
                        </a:spcAft>
                      </a:pPr>
                      <a:r>
                        <a:rPr lang="en-US" sz="1800" dirty="0">
                          <a:effectLst/>
                        </a:rPr>
                        <a:t>Non-Compliant Issues</a:t>
                      </a:r>
                      <a:endParaRPr lang="en-US" sz="1800" dirty="0">
                        <a:effectLst/>
                        <a:latin typeface="Times New Roman"/>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dirty="0" smtClean="0">
                          <a:effectLst/>
                        </a:rPr>
                        <a:t># </a:t>
                      </a:r>
                      <a:r>
                        <a:rPr lang="en-US" sz="1800" dirty="0">
                          <a:effectLst/>
                        </a:rPr>
                        <a:t>of High-Priority Risk Items in Project Risk List</a:t>
                      </a:r>
                      <a:endParaRPr lang="en-US" sz="1800" dirty="0">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800" dirty="0">
                          <a:effectLst/>
                        </a:rPr>
                        <a:t>Hours to Prepare and Conduct the Audit</a:t>
                      </a:r>
                      <a:endParaRPr lang="en-US" sz="1800" dirty="0">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800" dirty="0">
                          <a:effectLst/>
                        </a:rPr>
                        <a:t>Auditor  </a:t>
                      </a:r>
                      <a:endParaRPr lang="en-US" sz="1800" dirty="0">
                        <a:effectLst/>
                        <a:latin typeface="Times New Roman"/>
                        <a:ea typeface="Times New Roman"/>
                        <a:cs typeface="Times New Roman"/>
                      </a:endParaRPr>
                    </a:p>
                  </a:txBody>
                  <a:tcPr marL="68580" marR="68580" marT="0" marB="0"/>
                </a:tc>
              </a:tr>
              <a:tr h="501486">
                <a:tc>
                  <a:txBody>
                    <a:bodyPr/>
                    <a:lstStyle/>
                    <a:p>
                      <a:pPr marL="0" marR="0" algn="r">
                        <a:spcBef>
                          <a:spcPts val="0"/>
                        </a:spcBef>
                        <a:spcAft>
                          <a:spcPts val="0"/>
                        </a:spcAft>
                      </a:pPr>
                      <a:r>
                        <a:rPr lang="en-US" sz="2000" dirty="0" smtClean="0">
                          <a:effectLst/>
                        </a:rPr>
                        <a:t>5/12</a:t>
                      </a:r>
                      <a:endParaRPr lang="en-US" sz="2000" dirty="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dirty="0">
                          <a:effectLst/>
                        </a:rPr>
                        <a:t>Planned</a:t>
                      </a:r>
                      <a:endParaRPr lang="en-US" sz="2000" dirty="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4</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12</a:t>
                      </a:r>
                      <a:endParaRPr lang="en-US" sz="200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a:effectLst/>
                        </a:rPr>
                        <a:t>GV</a:t>
                      </a:r>
                      <a:endParaRPr lang="en-US" sz="2000">
                        <a:effectLst/>
                        <a:latin typeface="Times New Roman"/>
                        <a:ea typeface="Times New Roman"/>
                        <a:cs typeface="Times New Roman"/>
                      </a:endParaRPr>
                    </a:p>
                  </a:txBody>
                  <a:tcPr marL="68580" marR="68580" marT="0" marB="0"/>
                </a:tc>
              </a:tr>
              <a:tr h="501486">
                <a:tc>
                  <a:txBody>
                    <a:bodyPr/>
                    <a:lstStyle/>
                    <a:p>
                      <a:pPr marL="0" marR="0" algn="r">
                        <a:spcBef>
                          <a:spcPts val="0"/>
                        </a:spcBef>
                        <a:spcAft>
                          <a:spcPts val="0"/>
                        </a:spcAft>
                      </a:pPr>
                      <a:r>
                        <a:rPr lang="en-US" sz="2000" dirty="0" smtClean="0">
                          <a:effectLst/>
                        </a:rPr>
                        <a:t>6/2</a:t>
                      </a:r>
                      <a:endParaRPr lang="en-US" sz="2000" dirty="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dirty="0">
                          <a:effectLst/>
                        </a:rPr>
                        <a:t>Planned</a:t>
                      </a:r>
                      <a:endParaRPr lang="en-US" sz="2000" dirty="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2</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3</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2</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24</a:t>
                      </a:r>
                      <a:endParaRPr lang="en-US" sz="200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a:effectLst/>
                        </a:rPr>
                        <a:t>GV</a:t>
                      </a:r>
                      <a:endParaRPr lang="en-US" sz="2000">
                        <a:effectLst/>
                        <a:latin typeface="Times New Roman"/>
                        <a:ea typeface="Times New Roman"/>
                        <a:cs typeface="Times New Roman"/>
                      </a:endParaRPr>
                    </a:p>
                  </a:txBody>
                  <a:tcPr marL="68580" marR="68580" marT="0" marB="0"/>
                </a:tc>
              </a:tr>
              <a:tr h="501486">
                <a:tc>
                  <a:txBody>
                    <a:bodyPr/>
                    <a:lstStyle/>
                    <a:p>
                      <a:pPr marL="0" marR="0" algn="r">
                        <a:spcBef>
                          <a:spcPts val="0"/>
                        </a:spcBef>
                        <a:spcAft>
                          <a:spcPts val="0"/>
                        </a:spcAft>
                      </a:pPr>
                      <a:r>
                        <a:rPr lang="en-US" sz="2000" dirty="0" smtClean="0">
                          <a:effectLst/>
                        </a:rPr>
                        <a:t>3/2</a:t>
                      </a:r>
                      <a:endParaRPr lang="en-US" sz="2000" dirty="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a:effectLst/>
                        </a:rPr>
                        <a:t>Unplanned</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2</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3</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0</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dirty="0">
                          <a:effectLst/>
                        </a:rPr>
                        <a:t>0</a:t>
                      </a:r>
                      <a:endParaRPr lang="en-US" sz="2000" dirty="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a:t>
                      </a:r>
                      <a:endParaRPr lang="en-US" sz="2000">
                        <a:effectLst/>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2000">
                          <a:effectLst/>
                        </a:rPr>
                        <a:t>15</a:t>
                      </a:r>
                      <a:endParaRPr lang="en-US" sz="2000">
                        <a:effectLst/>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2000" dirty="0">
                          <a:effectLst/>
                        </a:rPr>
                        <a:t>GV</a:t>
                      </a:r>
                      <a:endParaRPr lang="en-US" sz="2000" dirty="0">
                        <a:effectLst/>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8849" name="Text Placeholder 2"/>
          <p:cNvSpPr>
            <a:spLocks noGrp="1"/>
          </p:cNvSpPr>
          <p:nvPr>
            <p:ph type="body" sz="quarter" idx="13"/>
          </p:nvPr>
        </p:nvSpPr>
        <p:spPr>
          <a:xfrm>
            <a:off x="1316038" y="1071563"/>
            <a:ext cx="6537325" cy="414337"/>
          </a:xfrm>
        </p:spPr>
        <p:txBody>
          <a:bodyPr/>
          <a:lstStyle/>
          <a:p>
            <a:r>
              <a:rPr lang="en-US" smtClean="0"/>
              <a:t>Quality Assurance and Control: QPA</a:t>
            </a:r>
          </a:p>
        </p:txBody>
      </p:sp>
      <p:sp>
        <p:nvSpPr>
          <p:cNvPr id="4" name="Slide Number Placeholder 3"/>
          <p:cNvSpPr>
            <a:spLocks noGrp="1"/>
          </p:cNvSpPr>
          <p:nvPr>
            <p:ph type="sldNum" sz="quarter" idx="16"/>
          </p:nvPr>
        </p:nvSpPr>
        <p:spPr/>
        <p:txBody>
          <a:bodyPr/>
          <a:lstStyle/>
          <a:p>
            <a:pPr>
              <a:defRPr/>
            </a:pPr>
            <a:r>
              <a:rPr lang="en-US"/>
              <a:t>7-</a:t>
            </a:r>
            <a:fld id="{59023FAA-4DDD-45F2-AE16-6C205659BC8A}" type="slidenum">
              <a:rPr lang="en-US"/>
              <a:pPr>
                <a:defRPr/>
              </a:pPr>
              <a:t>27</a:t>
            </a:fld>
            <a:endParaRPr lang="en-US"/>
          </a:p>
        </p:txBody>
      </p:sp>
      <p:sp>
        <p:nvSpPr>
          <p:cNvPr id="78852" name="Content Placeholder 1"/>
          <p:cNvSpPr>
            <a:spLocks noGrp="1"/>
          </p:cNvSpPr>
          <p:nvPr>
            <p:ph idx="1"/>
          </p:nvPr>
        </p:nvSpPr>
        <p:spPr>
          <a:xfrm>
            <a:off x="636588" y="1600200"/>
            <a:ext cx="8050212" cy="4525963"/>
          </a:xfrm>
        </p:spPr>
        <p:txBody>
          <a:bodyPr/>
          <a:lstStyle/>
          <a:p>
            <a:r>
              <a:rPr lang="en-US" sz="2400" smtClean="0"/>
              <a:t>Quality process analysis (QPA) follows all the steps outlined in the process improvement plan in order to identify the improvements necessary to enhance the quality of a project. </a:t>
            </a:r>
          </a:p>
          <a:p>
            <a:r>
              <a:rPr lang="en-US" sz="2400" smtClean="0"/>
              <a:t>QPA is a basic technique that may help set new directions and define indicators to chart systematic continuous improvements in projects.</a:t>
            </a:r>
            <a:endParaRPr lang="en-US" sz="2400" baseline="30000" smtClean="0"/>
          </a:p>
          <a:p>
            <a:r>
              <a:rPr lang="en-US" sz="2400" smtClean="0"/>
              <a:t>QPA can be accomplished using the cause-and-effect diagram technique.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9873" name="Text Placeholder 2"/>
          <p:cNvSpPr>
            <a:spLocks noGrp="1"/>
          </p:cNvSpPr>
          <p:nvPr>
            <p:ph type="body" sz="quarter" idx="13"/>
          </p:nvPr>
        </p:nvSpPr>
        <p:spPr>
          <a:xfrm>
            <a:off x="1316038" y="1071563"/>
            <a:ext cx="6537325" cy="414337"/>
          </a:xfrm>
        </p:spPr>
        <p:txBody>
          <a:bodyPr/>
          <a:lstStyle/>
          <a:p>
            <a:r>
              <a:rPr lang="en-US" smtClean="0"/>
              <a:t>Quality Assurance and Control: QPA</a:t>
            </a:r>
          </a:p>
        </p:txBody>
      </p:sp>
      <p:sp>
        <p:nvSpPr>
          <p:cNvPr id="4" name="Slide Number Placeholder 3"/>
          <p:cNvSpPr>
            <a:spLocks noGrp="1"/>
          </p:cNvSpPr>
          <p:nvPr>
            <p:ph type="sldNum" sz="quarter" idx="16"/>
          </p:nvPr>
        </p:nvSpPr>
        <p:spPr/>
        <p:txBody>
          <a:bodyPr/>
          <a:lstStyle/>
          <a:p>
            <a:pPr>
              <a:defRPr/>
            </a:pPr>
            <a:r>
              <a:rPr lang="en-US"/>
              <a:t>7-</a:t>
            </a:r>
            <a:fld id="{EF6EDF76-C483-469B-B9E1-553DA4AFF4D7}" type="slidenum">
              <a:rPr lang="en-US"/>
              <a:pPr>
                <a:defRPr/>
              </a:pPr>
              <a:t>28</a:t>
            </a:fld>
            <a:endParaRPr lang="en-US"/>
          </a:p>
        </p:txBody>
      </p:sp>
      <p:sp>
        <p:nvSpPr>
          <p:cNvPr id="79876" name="Content Placeholder 1"/>
          <p:cNvSpPr>
            <a:spLocks noGrp="1"/>
          </p:cNvSpPr>
          <p:nvPr>
            <p:ph idx="1"/>
          </p:nvPr>
        </p:nvSpPr>
        <p:spPr>
          <a:xfrm>
            <a:off x="636588" y="1600200"/>
            <a:ext cx="8050212" cy="4525963"/>
          </a:xfrm>
        </p:spPr>
        <p:txBody>
          <a:bodyPr/>
          <a:lstStyle/>
          <a:p>
            <a:r>
              <a:rPr lang="en-US" sz="2400" smtClean="0"/>
              <a:t>QPA consists of eight distinct steps:</a:t>
            </a:r>
          </a:p>
          <a:p>
            <a:pPr lvl="1">
              <a:buFont typeface="Arial" charset="0"/>
              <a:buChar char="•"/>
            </a:pPr>
            <a:r>
              <a:rPr lang="en-US" sz="2400" smtClean="0"/>
              <a:t>Establish a mission statement</a:t>
            </a:r>
          </a:p>
          <a:p>
            <a:pPr lvl="1">
              <a:buFont typeface="Arial" charset="0"/>
              <a:buChar char="•"/>
            </a:pPr>
            <a:r>
              <a:rPr lang="en-US" sz="2400" smtClean="0"/>
              <a:t>Describe and prioritize accountabilities</a:t>
            </a:r>
          </a:p>
          <a:p>
            <a:pPr lvl="1">
              <a:buFont typeface="Arial" charset="0"/>
              <a:buChar char="•"/>
            </a:pPr>
            <a:r>
              <a:rPr lang="en-US" sz="2400" smtClean="0"/>
              <a:t>Describe and analyze processes</a:t>
            </a:r>
          </a:p>
          <a:p>
            <a:pPr lvl="1">
              <a:buFont typeface="Arial" charset="0"/>
              <a:buChar char="•"/>
            </a:pPr>
            <a:r>
              <a:rPr lang="en-US" sz="2400" smtClean="0"/>
              <a:t>Determine customer requirements</a:t>
            </a:r>
          </a:p>
          <a:p>
            <a:pPr lvl="1">
              <a:buFont typeface="Arial" charset="0"/>
              <a:buChar char="•"/>
            </a:pPr>
            <a:r>
              <a:rPr lang="en-US" sz="2400" smtClean="0"/>
              <a:t>Build in customer requirements</a:t>
            </a:r>
          </a:p>
          <a:p>
            <a:pPr lvl="1">
              <a:buFont typeface="Arial" charset="0"/>
              <a:buChar char="•"/>
            </a:pPr>
            <a:r>
              <a:rPr lang="en-US" sz="2400" smtClean="0"/>
              <a:t>Document processes</a:t>
            </a:r>
          </a:p>
          <a:p>
            <a:pPr lvl="1">
              <a:buFont typeface="Arial" charset="0"/>
              <a:buChar char="•"/>
            </a:pPr>
            <a:r>
              <a:rPr lang="en-US" sz="2400" smtClean="0"/>
              <a:t>Establish performance monitoring</a:t>
            </a:r>
          </a:p>
          <a:p>
            <a:pPr lvl="1">
              <a:buFont typeface="Arial" charset="0"/>
              <a:buChar char="•"/>
            </a:pPr>
            <a:r>
              <a:rPr lang="en-US" sz="2400" smtClean="0"/>
              <a:t>Improve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0897" name="Content Placeholder 1"/>
          <p:cNvSpPr>
            <a:spLocks noGrp="1"/>
          </p:cNvSpPr>
          <p:nvPr>
            <p:ph idx="1"/>
          </p:nvPr>
        </p:nvSpPr>
        <p:spPr>
          <a:xfrm>
            <a:off x="571500" y="1600200"/>
            <a:ext cx="8115300" cy="4525963"/>
          </a:xfrm>
        </p:spPr>
        <p:txBody>
          <a:bodyPr/>
          <a:lstStyle/>
          <a:p>
            <a:r>
              <a:rPr lang="en-US" sz="2400" smtClean="0"/>
              <a:t>Quality control (QC) is the operational technique and activity used to fulfill quality requirements.</a:t>
            </a:r>
          </a:p>
          <a:p>
            <a:r>
              <a:rPr lang="en-US" sz="2400" smtClean="0"/>
              <a:t>QC is used to verify whether project outcomes meet acceptable quality, reflect the project scope, and satisfy stakeholders. </a:t>
            </a:r>
          </a:p>
          <a:p>
            <a:r>
              <a:rPr lang="en-US" sz="2400" smtClean="0"/>
              <a:t>Tools and techniques used in QC:</a:t>
            </a:r>
          </a:p>
          <a:p>
            <a:pPr lvl="1">
              <a:buFont typeface="Arial" charset="0"/>
              <a:buChar char="•"/>
            </a:pPr>
            <a:r>
              <a:rPr lang="en-US" sz="2400" smtClean="0"/>
              <a:t>Cause and effect diagrams</a:t>
            </a:r>
          </a:p>
          <a:p>
            <a:pPr lvl="1">
              <a:buFont typeface="Arial" charset="0"/>
              <a:buChar char="•"/>
            </a:pPr>
            <a:r>
              <a:rPr lang="en-US" sz="2400" smtClean="0"/>
              <a:t>Run charts</a:t>
            </a:r>
          </a:p>
          <a:p>
            <a:pPr lvl="1">
              <a:buFont typeface="Arial" charset="0"/>
              <a:buChar char="•"/>
            </a:pPr>
            <a:r>
              <a:rPr lang="en-US" sz="2400" smtClean="0"/>
              <a:t>Scatter diagrams</a:t>
            </a:r>
          </a:p>
          <a:p>
            <a:pPr lvl="1">
              <a:buFont typeface="Arial" charset="0"/>
              <a:buChar char="•"/>
            </a:pPr>
            <a:r>
              <a:rPr lang="en-US" sz="2400" smtClean="0"/>
              <a:t>Histograms</a:t>
            </a:r>
          </a:p>
          <a:p>
            <a:endParaRPr lang="en-US" sz="2400" smtClean="0"/>
          </a:p>
        </p:txBody>
      </p:sp>
      <p:sp>
        <p:nvSpPr>
          <p:cNvPr id="80898" name="Text Placeholder 2"/>
          <p:cNvSpPr>
            <a:spLocks noGrp="1"/>
          </p:cNvSpPr>
          <p:nvPr>
            <p:ph type="body" sz="quarter" idx="13"/>
          </p:nvPr>
        </p:nvSpPr>
        <p:spPr>
          <a:xfrm>
            <a:off x="1316038" y="1071563"/>
            <a:ext cx="3925887" cy="339725"/>
          </a:xfrm>
        </p:spPr>
        <p:txBody>
          <a:bodyPr/>
          <a:lstStyle/>
          <a:p>
            <a:r>
              <a:rPr lang="en-US" smtClean="0"/>
              <a:t>Quality Control</a:t>
            </a:r>
          </a:p>
        </p:txBody>
      </p:sp>
      <p:sp>
        <p:nvSpPr>
          <p:cNvPr id="4" name="Slide Number Placeholder 3"/>
          <p:cNvSpPr>
            <a:spLocks noGrp="1"/>
          </p:cNvSpPr>
          <p:nvPr>
            <p:ph type="sldNum" sz="quarter" idx="16"/>
          </p:nvPr>
        </p:nvSpPr>
        <p:spPr/>
        <p:txBody>
          <a:bodyPr/>
          <a:lstStyle/>
          <a:p>
            <a:pPr>
              <a:defRPr/>
            </a:pPr>
            <a:r>
              <a:rPr lang="en-US"/>
              <a:t>7-</a:t>
            </a:r>
            <a:fld id="{25F29226-E935-4F75-8458-EEA21F87684A}"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7-</a:t>
            </a:r>
            <a:fld id="{5B4C4074-4368-4698-A81D-98D15C382BDB}"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709613" y="1146175"/>
            <a:ext cx="7535862" cy="51911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1921" name="Content Placeholder 1"/>
          <p:cNvSpPr>
            <a:spLocks noGrp="1"/>
          </p:cNvSpPr>
          <p:nvPr>
            <p:ph idx="1"/>
          </p:nvPr>
        </p:nvSpPr>
        <p:spPr>
          <a:xfrm>
            <a:off x="571500" y="1600200"/>
            <a:ext cx="8115300" cy="4525963"/>
          </a:xfrm>
        </p:spPr>
        <p:txBody>
          <a:bodyPr/>
          <a:lstStyle/>
          <a:p>
            <a:r>
              <a:rPr lang="en-US" sz="2400" smtClean="0"/>
              <a:t>More tools:</a:t>
            </a:r>
          </a:p>
          <a:p>
            <a:pPr lvl="1">
              <a:buFont typeface="Arial" charset="0"/>
              <a:buChar char="•"/>
            </a:pPr>
            <a:r>
              <a:rPr lang="en-US" sz="2400" smtClean="0"/>
              <a:t>Pareto charts</a:t>
            </a:r>
          </a:p>
          <a:p>
            <a:pPr lvl="1">
              <a:buFont typeface="Arial" charset="0"/>
              <a:buChar char="•"/>
            </a:pPr>
            <a:r>
              <a:rPr lang="en-US" sz="2400" smtClean="0"/>
              <a:t>Six sigma</a:t>
            </a:r>
          </a:p>
          <a:p>
            <a:pPr lvl="1">
              <a:buFont typeface="Arial" charset="0"/>
              <a:buChar char="•"/>
            </a:pPr>
            <a:r>
              <a:rPr lang="en-US" sz="2400" smtClean="0"/>
              <a:t>Process maps or Flowcharts</a:t>
            </a:r>
          </a:p>
          <a:p>
            <a:pPr lvl="1">
              <a:buFont typeface="Arial" charset="0"/>
              <a:buChar char="•"/>
            </a:pPr>
            <a:r>
              <a:rPr lang="en-US" sz="2400" smtClean="0"/>
              <a:t>Control charts</a:t>
            </a:r>
          </a:p>
          <a:p>
            <a:pPr lvl="1">
              <a:buFont typeface="Arial" charset="0"/>
              <a:buChar char="•"/>
            </a:pPr>
            <a:r>
              <a:rPr lang="en-US" sz="2400" smtClean="0"/>
              <a:t>Statistical sampling</a:t>
            </a:r>
          </a:p>
          <a:p>
            <a:pPr lvl="1">
              <a:buFont typeface="Arial" charset="0"/>
              <a:buChar char="•"/>
            </a:pPr>
            <a:r>
              <a:rPr lang="en-US" sz="2400" smtClean="0"/>
              <a:t>Reviews</a:t>
            </a:r>
          </a:p>
          <a:p>
            <a:pPr lvl="1">
              <a:buFont typeface="Arial" charset="0"/>
              <a:buChar char="•"/>
            </a:pPr>
            <a:r>
              <a:rPr lang="en-US" sz="2400" smtClean="0"/>
              <a:t>Testing and Inspection</a:t>
            </a:r>
          </a:p>
          <a:p>
            <a:endParaRPr lang="en-US" sz="2400" smtClean="0"/>
          </a:p>
        </p:txBody>
      </p:sp>
      <p:sp>
        <p:nvSpPr>
          <p:cNvPr id="81922" name="Text Placeholder 2"/>
          <p:cNvSpPr>
            <a:spLocks noGrp="1"/>
          </p:cNvSpPr>
          <p:nvPr>
            <p:ph type="body" sz="quarter" idx="13"/>
          </p:nvPr>
        </p:nvSpPr>
        <p:spPr>
          <a:xfrm>
            <a:off x="1316038" y="1071563"/>
            <a:ext cx="3925887" cy="339725"/>
          </a:xfrm>
        </p:spPr>
        <p:txBody>
          <a:bodyPr/>
          <a:lstStyle/>
          <a:p>
            <a:r>
              <a:rPr lang="en-US" smtClean="0"/>
              <a:t>Quality Control</a:t>
            </a:r>
          </a:p>
        </p:txBody>
      </p:sp>
      <p:sp>
        <p:nvSpPr>
          <p:cNvPr id="4" name="Slide Number Placeholder 3"/>
          <p:cNvSpPr>
            <a:spLocks noGrp="1"/>
          </p:cNvSpPr>
          <p:nvPr>
            <p:ph type="sldNum" sz="quarter" idx="16"/>
          </p:nvPr>
        </p:nvSpPr>
        <p:spPr/>
        <p:txBody>
          <a:bodyPr/>
          <a:lstStyle/>
          <a:p>
            <a:pPr>
              <a:defRPr/>
            </a:pPr>
            <a:r>
              <a:rPr lang="en-US"/>
              <a:t>7-</a:t>
            </a:r>
            <a:fld id="{66AB87A2-0E54-4871-A6B8-0D5C9D540977}"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2945" name="Text Placeholder 2"/>
          <p:cNvSpPr>
            <a:spLocks noGrp="1"/>
          </p:cNvSpPr>
          <p:nvPr>
            <p:ph type="body" sz="quarter" idx="13"/>
          </p:nvPr>
        </p:nvSpPr>
        <p:spPr>
          <a:xfrm>
            <a:off x="1316038" y="1071563"/>
            <a:ext cx="5165725" cy="365125"/>
          </a:xfrm>
        </p:spPr>
        <p:txBody>
          <a:bodyPr/>
          <a:lstStyle/>
          <a:p>
            <a:r>
              <a:rPr lang="en-US" smtClean="0"/>
              <a:t>Process Maps and Flow Charts</a:t>
            </a:r>
          </a:p>
        </p:txBody>
      </p:sp>
      <p:sp>
        <p:nvSpPr>
          <p:cNvPr id="5" name="Slide Number Placeholder 4"/>
          <p:cNvSpPr>
            <a:spLocks noGrp="1"/>
          </p:cNvSpPr>
          <p:nvPr>
            <p:ph type="sldNum" sz="quarter" idx="16"/>
          </p:nvPr>
        </p:nvSpPr>
        <p:spPr/>
        <p:txBody>
          <a:bodyPr/>
          <a:lstStyle/>
          <a:p>
            <a:pPr>
              <a:defRPr/>
            </a:pPr>
            <a:r>
              <a:rPr lang="en-US"/>
              <a:t>7-</a:t>
            </a:r>
            <a:fld id="{933BAE16-F34E-4B76-8A2A-FC3BDA753CD2}" type="slidenum">
              <a:rPr lang="en-US"/>
              <a:pPr>
                <a:defRPr/>
              </a:pPr>
              <a:t>31</a:t>
            </a:fld>
            <a:endParaRPr lang="en-US"/>
          </a:p>
        </p:txBody>
      </p:sp>
      <p:pic>
        <p:nvPicPr>
          <p:cNvPr id="82948" name="Picture 2"/>
          <p:cNvPicPr>
            <a:picLocks noChangeAspect="1" noChangeArrowheads="1"/>
          </p:cNvPicPr>
          <p:nvPr/>
        </p:nvPicPr>
        <p:blipFill>
          <a:blip r:embed="rId2"/>
          <a:srcRect/>
          <a:stretch>
            <a:fillRect/>
          </a:stretch>
        </p:blipFill>
        <p:spPr bwMode="auto">
          <a:xfrm>
            <a:off x="661988" y="1484313"/>
            <a:ext cx="7616825" cy="47910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3969" name="Content Placeholder 1"/>
          <p:cNvSpPr>
            <a:spLocks noGrp="1"/>
          </p:cNvSpPr>
          <p:nvPr>
            <p:ph idx="1"/>
          </p:nvPr>
        </p:nvSpPr>
        <p:spPr>
          <a:xfrm>
            <a:off x="520700" y="1600200"/>
            <a:ext cx="8166100" cy="4525963"/>
          </a:xfrm>
        </p:spPr>
        <p:txBody>
          <a:bodyPr/>
          <a:lstStyle/>
          <a:p>
            <a:r>
              <a:rPr lang="en-US" sz="2400" smtClean="0"/>
              <a:t>Statistical process control (SPC) is an application of statistical methods to monitor and control a process in order to reduce variability.</a:t>
            </a:r>
          </a:p>
          <a:p>
            <a:r>
              <a:rPr lang="en-US" sz="2400" smtClean="0"/>
              <a:t>SPC helps a process to conform to project scope and quality specifications with the least possible waste. </a:t>
            </a:r>
          </a:p>
          <a:p>
            <a:r>
              <a:rPr lang="en-US" sz="2400" smtClean="0"/>
              <a:t>SPC can lead to reducing waste and the time required to produce the product or service from end to end. </a:t>
            </a:r>
          </a:p>
          <a:p>
            <a:r>
              <a:rPr lang="en-US" sz="2400" smtClean="0"/>
              <a:t>Using SPC, it is possible to identify bottlenecks, wait times, and other sources of delay within a process. </a:t>
            </a:r>
          </a:p>
          <a:p>
            <a:r>
              <a:rPr lang="en-US" sz="2400" smtClean="0"/>
              <a:t>Many organizations have enjoyed process cycle time reductions as well as cost reductions using SPC. </a:t>
            </a:r>
          </a:p>
        </p:txBody>
      </p:sp>
      <p:sp>
        <p:nvSpPr>
          <p:cNvPr id="83970" name="Text Placeholder 2"/>
          <p:cNvSpPr>
            <a:spLocks noGrp="1"/>
          </p:cNvSpPr>
          <p:nvPr>
            <p:ph type="body" sz="quarter" idx="13"/>
          </p:nvPr>
        </p:nvSpPr>
        <p:spPr>
          <a:xfrm>
            <a:off x="1316038" y="1071563"/>
            <a:ext cx="3925887" cy="339725"/>
          </a:xfrm>
        </p:spPr>
        <p:txBody>
          <a:bodyPr/>
          <a:lstStyle/>
          <a:p>
            <a:r>
              <a:rPr lang="en-US" smtClean="0"/>
              <a:t>Statistical Process Control</a:t>
            </a:r>
          </a:p>
        </p:txBody>
      </p:sp>
      <p:sp>
        <p:nvSpPr>
          <p:cNvPr id="5" name="Slide Number Placeholder 4"/>
          <p:cNvSpPr>
            <a:spLocks noGrp="1"/>
          </p:cNvSpPr>
          <p:nvPr>
            <p:ph type="sldNum" sz="quarter" idx="16"/>
          </p:nvPr>
        </p:nvSpPr>
        <p:spPr/>
        <p:txBody>
          <a:bodyPr/>
          <a:lstStyle/>
          <a:p>
            <a:pPr>
              <a:defRPr/>
            </a:pPr>
            <a:r>
              <a:rPr lang="en-US"/>
              <a:t>7-</a:t>
            </a:r>
            <a:fld id="{B5C1F644-F8B0-4BF5-BDE4-961C29210B2F}"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4993" name="Content Placeholder 1"/>
          <p:cNvSpPr>
            <a:spLocks noGrp="1"/>
          </p:cNvSpPr>
          <p:nvPr>
            <p:ph idx="1"/>
          </p:nvPr>
        </p:nvSpPr>
        <p:spPr>
          <a:xfrm>
            <a:off x="546100" y="1600200"/>
            <a:ext cx="8140700" cy="4525963"/>
          </a:xfrm>
        </p:spPr>
        <p:txBody>
          <a:bodyPr/>
          <a:lstStyle/>
          <a:p>
            <a:r>
              <a:rPr lang="en-US" sz="2400" smtClean="0"/>
              <a:t>An SPC control chart is a tool used to determine whether a project or a business process is in a state of statistical control</a:t>
            </a:r>
          </a:p>
          <a:p>
            <a:pPr lvl="1">
              <a:buFont typeface="Arial" charset="0"/>
              <a:buChar char="•"/>
            </a:pPr>
            <a:r>
              <a:rPr lang="en-US" sz="2400" smtClean="0"/>
              <a:t>It plots measurements or test outcomes against time. </a:t>
            </a:r>
          </a:p>
          <a:p>
            <a:pPr lvl="1">
              <a:buFont typeface="Arial" charset="0"/>
              <a:buChar char="•"/>
            </a:pPr>
            <a:r>
              <a:rPr lang="en-US" sz="2400" smtClean="0"/>
              <a:t>The use of control charts is a preventive method to manage quality by monitoring processes in a way that identifies potential problems before defects are even created. </a:t>
            </a:r>
          </a:p>
          <a:p>
            <a:r>
              <a:rPr lang="en-US" sz="2400" smtClean="0"/>
              <a:t>There are four different control charts used in controlling quality:</a:t>
            </a:r>
          </a:p>
          <a:p>
            <a:pPr lvl="1">
              <a:buFont typeface="Arial" charset="0"/>
              <a:buChar char="•"/>
            </a:pPr>
            <a:r>
              <a:rPr lang="en-US" sz="2400" smtClean="0"/>
              <a:t>X-bar charts; R-charts; P-charts; and C-charts.</a:t>
            </a:r>
          </a:p>
        </p:txBody>
      </p:sp>
      <p:sp>
        <p:nvSpPr>
          <p:cNvPr id="84994" name="Text Placeholder 2"/>
          <p:cNvSpPr>
            <a:spLocks noGrp="1"/>
          </p:cNvSpPr>
          <p:nvPr>
            <p:ph type="body" sz="quarter" idx="13"/>
          </p:nvPr>
        </p:nvSpPr>
        <p:spPr>
          <a:xfrm>
            <a:off x="1316038" y="1071563"/>
            <a:ext cx="3925887" cy="339725"/>
          </a:xfrm>
        </p:spPr>
        <p:txBody>
          <a:bodyPr/>
          <a:lstStyle/>
          <a:p>
            <a:r>
              <a:rPr lang="en-US" smtClean="0"/>
              <a:t>Statistical Process Control</a:t>
            </a:r>
          </a:p>
        </p:txBody>
      </p:sp>
      <p:sp>
        <p:nvSpPr>
          <p:cNvPr id="5" name="Slide Number Placeholder 4"/>
          <p:cNvSpPr>
            <a:spLocks noGrp="1"/>
          </p:cNvSpPr>
          <p:nvPr>
            <p:ph type="sldNum" sz="quarter" idx="16"/>
          </p:nvPr>
        </p:nvSpPr>
        <p:spPr/>
        <p:txBody>
          <a:bodyPr/>
          <a:lstStyle/>
          <a:p>
            <a:pPr>
              <a:defRPr/>
            </a:pPr>
            <a:r>
              <a:rPr lang="en-US"/>
              <a:t>7-</a:t>
            </a:r>
            <a:fld id="{F4D5FE2A-7D11-4CD9-A9A0-82E45A6CF1C9}"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5"/>
          </p:nvPr>
        </p:nvSpPr>
        <p:spPr/>
        <p:txBody>
          <a:bodyPr/>
          <a:lstStyle/>
          <a:p>
            <a:r>
              <a:rPr lang="en-US"/>
              <a:t>Copyright © 2013 Pearson Education, Inc. Publishing as Prentice Hall</a:t>
            </a:r>
          </a:p>
        </p:txBody>
      </p:sp>
      <p:sp>
        <p:nvSpPr>
          <p:cNvPr id="86017" name="Text Placeholder 2"/>
          <p:cNvSpPr>
            <a:spLocks noGrp="1"/>
          </p:cNvSpPr>
          <p:nvPr>
            <p:ph type="body" sz="quarter" idx="13"/>
          </p:nvPr>
        </p:nvSpPr>
        <p:spPr>
          <a:xfrm>
            <a:off x="1316038" y="1071563"/>
            <a:ext cx="3925887" cy="339725"/>
          </a:xfrm>
        </p:spPr>
        <p:txBody>
          <a:bodyPr/>
          <a:lstStyle/>
          <a:p>
            <a:r>
              <a:rPr lang="en-US" smtClean="0"/>
              <a:t>X-Bar Charts</a:t>
            </a:r>
          </a:p>
        </p:txBody>
      </p:sp>
      <p:sp>
        <p:nvSpPr>
          <p:cNvPr id="86018" name="Text Box 8"/>
          <p:cNvSpPr txBox="1">
            <a:spLocks noChangeArrowheads="1"/>
          </p:cNvSpPr>
          <p:nvPr/>
        </p:nvSpPr>
        <p:spPr bwMode="auto">
          <a:xfrm>
            <a:off x="411163" y="1985963"/>
            <a:ext cx="8377237" cy="3840162"/>
          </a:xfrm>
          <a:prstGeom prst="rect">
            <a:avLst/>
          </a:prstGeom>
          <a:noFill/>
          <a:ln w="63500" cmpd="thickThin">
            <a:noFill/>
            <a:miter lim="800000"/>
            <a:headEnd/>
            <a:tailEnd/>
          </a:ln>
        </p:spPr>
        <p:txBody>
          <a:bodyPr/>
          <a:lstStyle/>
          <a:p>
            <a:pPr>
              <a:spcAft>
                <a:spcPts val="1000"/>
              </a:spcAft>
            </a:pPr>
            <a:r>
              <a:rPr lang="en-US" sz="2400">
                <a:latin typeface="Calibri" pitchFamily="34" charset="0"/>
              </a:rPr>
              <a:t>EPC, Inc. manufactures 10ft 18 AWG computer power extension cords. The process standard deviation is 0.1 feet. After manufacturing 25 cords for a project, each data point is plotted on the X-bar chart.</a:t>
            </a:r>
          </a:p>
          <a:p>
            <a:pPr>
              <a:spcAft>
                <a:spcPts val="1000"/>
              </a:spcAft>
            </a:pPr>
            <a:r>
              <a:rPr lang="en-US" sz="2400">
                <a:latin typeface="Calibri" pitchFamily="34" charset="0"/>
              </a:rPr>
              <a:t>Using Equations 7-2 and 7-3, we obtain,</a:t>
            </a:r>
          </a:p>
          <a:p>
            <a:pPr lvl="1">
              <a:spcAft>
                <a:spcPts val="1000"/>
              </a:spcAft>
            </a:pPr>
            <a:r>
              <a:rPr lang="en-US" sz="2400">
                <a:latin typeface="Calibri" pitchFamily="34" charset="0"/>
              </a:rPr>
              <a:t>UCL =  = 10 + (z* 0.1/5). If z = 3-sigma, UCL = 10.06</a:t>
            </a:r>
          </a:p>
          <a:p>
            <a:pPr lvl="1">
              <a:spcAft>
                <a:spcPts val="1000"/>
              </a:spcAft>
            </a:pPr>
            <a:r>
              <a:rPr lang="en-US" sz="2400">
                <a:latin typeface="Calibri" pitchFamily="34" charset="0"/>
              </a:rPr>
              <a:t>LCL =  = 10 - (z* 0.1/5). If z = 3-sigma, UCL = 9.94</a:t>
            </a:r>
          </a:p>
          <a:p>
            <a:pPr algn="ctr">
              <a:spcAft>
                <a:spcPts val="1000"/>
              </a:spcAft>
            </a:pPr>
            <a:endParaRPr lang="en-US" sz="2400">
              <a:latin typeface="Calibri" pitchFamily="34" charset="0"/>
            </a:endParaRPr>
          </a:p>
          <a:p>
            <a:endParaRPr lang="en-US" sz="2400"/>
          </a:p>
        </p:txBody>
      </p:sp>
      <p:sp>
        <p:nvSpPr>
          <p:cNvPr id="86019"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86020" name="Rectangle 12"/>
          <p:cNvSpPr>
            <a:spLocks noChangeArrowheads="1"/>
          </p:cNvSpPr>
          <p:nvPr/>
        </p:nvSpPr>
        <p:spPr bwMode="auto">
          <a:xfrm>
            <a:off x="0" y="609600"/>
            <a:ext cx="9144000" cy="0"/>
          </a:xfrm>
          <a:prstGeom prst="rect">
            <a:avLst/>
          </a:prstGeom>
          <a:noFill/>
          <a:ln w="9525">
            <a:noFill/>
            <a:miter lim="800000"/>
            <a:headEnd/>
            <a:tailEnd/>
          </a:ln>
        </p:spPr>
        <p:txBody>
          <a:bodyPr wrap="none" anchor="ctr">
            <a:spAutoFit/>
          </a:bodyPr>
          <a:lstStyle/>
          <a:p>
            <a:endParaRPr lang="en-US"/>
          </a:p>
        </p:txBody>
      </p:sp>
      <p:sp>
        <p:nvSpPr>
          <p:cNvPr id="86021" name="Rectangle 13"/>
          <p:cNvSpPr>
            <a:spLocks noChangeArrowheads="1"/>
          </p:cNvSpPr>
          <p:nvPr/>
        </p:nvSpPr>
        <p:spPr bwMode="auto">
          <a:xfrm>
            <a:off x="0" y="762000"/>
            <a:ext cx="9144000" cy="0"/>
          </a:xfrm>
          <a:prstGeom prst="rect">
            <a:avLst/>
          </a:prstGeom>
          <a:noFill/>
          <a:ln w="9525">
            <a:noFill/>
            <a:miter lim="800000"/>
            <a:headEnd/>
            <a:tailEnd/>
          </a:ln>
        </p:spPr>
        <p:txBody>
          <a:bodyPr wrap="none" anchor="ctr">
            <a:spAutoFit/>
          </a:bodyPr>
          <a:lstStyle/>
          <a:p>
            <a:endParaRPr lang="en-US"/>
          </a:p>
        </p:txBody>
      </p:sp>
      <p:sp>
        <p:nvSpPr>
          <p:cNvPr id="16" name="Slide Number Placeholder 15"/>
          <p:cNvSpPr>
            <a:spLocks noGrp="1"/>
          </p:cNvSpPr>
          <p:nvPr>
            <p:ph type="sldNum" sz="quarter" idx="16"/>
          </p:nvPr>
        </p:nvSpPr>
        <p:spPr/>
        <p:txBody>
          <a:bodyPr/>
          <a:lstStyle/>
          <a:p>
            <a:pPr>
              <a:defRPr/>
            </a:pPr>
            <a:r>
              <a:rPr lang="en-US"/>
              <a:t>7-</a:t>
            </a:r>
            <a:fld id="{8D7C22E4-75BE-4B8B-BF03-E008BD1695B6}" type="slidenum">
              <a:rPr lang="en-US"/>
              <a:pPr>
                <a:defRPr/>
              </a:pPr>
              <a:t>34</a:t>
            </a:fld>
            <a:endParaRPr lang="en-US"/>
          </a:p>
        </p:txBody>
      </p:sp>
      <p:pic>
        <p:nvPicPr>
          <p:cNvPr id="86024" name="Picture 17"/>
          <p:cNvPicPr>
            <a:picLocks noChangeAspect="1" noChangeArrowheads="1"/>
          </p:cNvPicPr>
          <p:nvPr/>
        </p:nvPicPr>
        <p:blipFill>
          <a:blip r:embed="rId2"/>
          <a:srcRect/>
          <a:stretch>
            <a:fillRect/>
          </a:stretch>
        </p:blipFill>
        <p:spPr bwMode="auto">
          <a:xfrm>
            <a:off x="509588" y="4987925"/>
            <a:ext cx="2800350" cy="1676400"/>
          </a:xfrm>
          <a:prstGeom prst="rect">
            <a:avLst/>
          </a:prstGeom>
          <a:noFill/>
          <a:ln w="9525">
            <a:noFill/>
            <a:miter lim="800000"/>
            <a:headEnd/>
            <a:tailEnd/>
          </a:ln>
        </p:spPr>
      </p:pic>
      <p:sp>
        <p:nvSpPr>
          <p:cNvPr id="2" name="TextBox 1"/>
          <p:cNvSpPr txBox="1">
            <a:spLocks noRot="1" noChangeAspect="1" noMove="1" noResize="1" noEditPoints="1" noAdjustHandles="1" noChangeArrowheads="1" noChangeShapeType="1" noTextEdit="1"/>
          </p:cNvSpPr>
          <p:nvPr/>
        </p:nvSpPr>
        <p:spPr>
          <a:xfrm>
            <a:off x="3791163" y="1106542"/>
            <a:ext cx="4313168" cy="369332"/>
          </a:xfrm>
          <a:prstGeom prst="rect">
            <a:avLst/>
          </a:prstGeom>
          <a:blipFill rotWithShape="1">
            <a:blip r:embed="rId3" cstate="print"/>
            <a:stretch>
              <a:fillRect b="-13333"/>
            </a:stretch>
          </a:blipFill>
        </p:spPr>
        <p:txBody>
          <a:bodyPr/>
          <a:lstStyle/>
          <a:p>
            <a:pPr fontAlgn="auto">
              <a:spcBef>
                <a:spcPts val="0"/>
              </a:spcBef>
              <a:spcAft>
                <a:spcPts val="0"/>
              </a:spcAft>
              <a:defRPr/>
            </a:pPr>
            <a:r>
              <a:rPr lang="en-US">
                <a:noFill/>
                <a:latin typeface="+mn-lt"/>
                <a:cs typeface="+mn-cs"/>
              </a:rPr>
              <a:t> </a:t>
            </a:r>
          </a:p>
        </p:txBody>
      </p:sp>
      <p:sp>
        <p:nvSpPr>
          <p:cNvPr id="4" name="TextBox 3"/>
          <p:cNvSpPr txBox="1">
            <a:spLocks noRot="1" noChangeAspect="1" noMove="1" noResize="1" noEditPoints="1" noAdjustHandles="1" noChangeArrowheads="1" noChangeShapeType="1" noTextEdit="1"/>
          </p:cNvSpPr>
          <p:nvPr/>
        </p:nvSpPr>
        <p:spPr>
          <a:xfrm>
            <a:off x="3770615" y="1589212"/>
            <a:ext cx="4279505" cy="369332"/>
          </a:xfrm>
          <a:prstGeom prst="rect">
            <a:avLst/>
          </a:prstGeom>
          <a:blipFill rotWithShape="1">
            <a:blip r:embed="rId4" cstate="print"/>
            <a:stretch>
              <a:fillRect/>
            </a:stretch>
          </a:blipFill>
        </p:spPr>
        <p:txBody>
          <a:bodyPr/>
          <a:lstStyle/>
          <a:p>
            <a:pPr fontAlgn="auto">
              <a:spcBef>
                <a:spcPts val="0"/>
              </a:spcBef>
              <a:spcAft>
                <a:spcPts val="0"/>
              </a:spcAft>
              <a:defRPr/>
            </a:pPr>
            <a:r>
              <a:rPr lang="en-US">
                <a:noFill/>
                <a:latin typeface="+mn-lt"/>
                <a:cs typeface="+mn-cs"/>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5"/>
          </p:nvPr>
        </p:nvSpPr>
        <p:spPr/>
        <p:txBody>
          <a:bodyPr/>
          <a:lstStyle/>
          <a:p>
            <a:r>
              <a:rPr lang="en-US"/>
              <a:t>Copyright © 2013 Pearson Education, Inc. Publishing as Prentice Hall</a:t>
            </a:r>
          </a:p>
        </p:txBody>
      </p:sp>
      <p:sp>
        <p:nvSpPr>
          <p:cNvPr id="87041" name="Text Placeholder 2"/>
          <p:cNvSpPr>
            <a:spLocks noGrp="1"/>
          </p:cNvSpPr>
          <p:nvPr>
            <p:ph type="body" sz="quarter" idx="13"/>
          </p:nvPr>
        </p:nvSpPr>
        <p:spPr>
          <a:xfrm>
            <a:off x="1316038" y="1071563"/>
            <a:ext cx="3925887" cy="339725"/>
          </a:xfrm>
        </p:spPr>
        <p:txBody>
          <a:bodyPr/>
          <a:lstStyle/>
          <a:p>
            <a:r>
              <a:rPr lang="en-US" smtClean="0"/>
              <a:t>X – Bar charts</a:t>
            </a:r>
          </a:p>
        </p:txBody>
      </p:sp>
      <p:sp>
        <p:nvSpPr>
          <p:cNvPr id="87042" name="Text Box 6"/>
          <p:cNvSpPr txBox="1">
            <a:spLocks noChangeArrowheads="1"/>
          </p:cNvSpPr>
          <p:nvPr/>
        </p:nvSpPr>
        <p:spPr bwMode="auto">
          <a:xfrm>
            <a:off x="854075" y="1941513"/>
            <a:ext cx="7131050" cy="1497012"/>
          </a:xfrm>
          <a:prstGeom prst="rect">
            <a:avLst/>
          </a:prstGeom>
          <a:noFill/>
          <a:ln w="63500" cmpd="thickThin">
            <a:noFill/>
            <a:miter lim="800000"/>
            <a:headEnd/>
            <a:tailEnd/>
          </a:ln>
        </p:spPr>
        <p:txBody>
          <a:bodyPr/>
          <a:lstStyle/>
          <a:p>
            <a:pPr>
              <a:spcAft>
                <a:spcPts val="1000"/>
              </a:spcAft>
            </a:pPr>
            <a:r>
              <a:rPr lang="en-US" sz="2400">
                <a:latin typeface="Calibri" pitchFamily="34" charset="0"/>
              </a:rPr>
              <a:t>Instead of the standard deviation, let us use an average range of the sample equal to 0.8 feet. In this case, using equations 7-4 and 7-5, we get,</a:t>
            </a:r>
          </a:p>
          <a:p>
            <a:pPr>
              <a:spcAft>
                <a:spcPts val="1000"/>
              </a:spcAft>
            </a:pPr>
            <a:endParaRPr lang="en-US" sz="2400">
              <a:latin typeface="Calibri" pitchFamily="34" charset="0"/>
            </a:endParaRPr>
          </a:p>
          <a:p>
            <a:pPr lvl="1">
              <a:spcAft>
                <a:spcPts val="1000"/>
              </a:spcAft>
            </a:pPr>
            <a:r>
              <a:rPr lang="en-US" sz="2400">
                <a:latin typeface="Calibri" pitchFamily="34" charset="0"/>
              </a:rPr>
              <a:t>UCL =   = 10 + (0.15 x 0.8) = 10.12</a:t>
            </a:r>
          </a:p>
          <a:p>
            <a:pPr lvl="1">
              <a:spcAft>
                <a:spcPts val="1000"/>
              </a:spcAft>
            </a:pPr>
            <a:r>
              <a:rPr lang="en-US" sz="2400">
                <a:latin typeface="Calibri" pitchFamily="34" charset="0"/>
              </a:rPr>
              <a:t>LCL =   = 10 - (0.15 x 0.8) = 9.88</a:t>
            </a:r>
          </a:p>
          <a:p>
            <a:endParaRPr lang="en-US" sz="2400"/>
          </a:p>
        </p:txBody>
      </p:sp>
      <p:sp>
        <p:nvSpPr>
          <p:cNvPr id="87043"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87044" name="Rectangle 11"/>
          <p:cNvSpPr>
            <a:spLocks noChangeArrowheads="1"/>
          </p:cNvSpPr>
          <p:nvPr/>
        </p:nvSpPr>
        <p:spPr bwMode="auto">
          <a:xfrm>
            <a:off x="0" y="609600"/>
            <a:ext cx="9144000" cy="0"/>
          </a:xfrm>
          <a:prstGeom prst="rect">
            <a:avLst/>
          </a:prstGeom>
          <a:noFill/>
          <a:ln w="9525">
            <a:noFill/>
            <a:miter lim="800000"/>
            <a:headEnd/>
            <a:tailEnd/>
          </a:ln>
        </p:spPr>
        <p:txBody>
          <a:bodyPr wrap="none" anchor="ctr">
            <a:spAutoFit/>
          </a:bodyPr>
          <a:lstStyle/>
          <a:p>
            <a:endParaRPr lang="en-US"/>
          </a:p>
        </p:txBody>
      </p:sp>
      <p:sp>
        <p:nvSpPr>
          <p:cNvPr id="87045" name="Rectangle 12"/>
          <p:cNvSpPr>
            <a:spLocks noChangeArrowheads="1"/>
          </p:cNvSpPr>
          <p:nvPr/>
        </p:nvSpPr>
        <p:spPr bwMode="auto">
          <a:xfrm>
            <a:off x="0" y="762000"/>
            <a:ext cx="9144000" cy="0"/>
          </a:xfrm>
          <a:prstGeom prst="rect">
            <a:avLst/>
          </a:prstGeom>
          <a:noFill/>
          <a:ln w="9525">
            <a:noFill/>
            <a:miter lim="800000"/>
            <a:headEnd/>
            <a:tailEnd/>
          </a:ln>
        </p:spPr>
        <p:txBody>
          <a:bodyPr wrap="none" anchor="ctr">
            <a:spAutoFit/>
          </a:bodyPr>
          <a:lstStyle/>
          <a:p>
            <a:endParaRPr lang="en-US"/>
          </a:p>
        </p:txBody>
      </p:sp>
      <p:sp>
        <p:nvSpPr>
          <p:cNvPr id="14" name="Slide Number Placeholder 13"/>
          <p:cNvSpPr>
            <a:spLocks noGrp="1"/>
          </p:cNvSpPr>
          <p:nvPr>
            <p:ph type="sldNum" sz="quarter" idx="16"/>
          </p:nvPr>
        </p:nvSpPr>
        <p:spPr/>
        <p:txBody>
          <a:bodyPr/>
          <a:lstStyle/>
          <a:p>
            <a:pPr>
              <a:defRPr/>
            </a:pPr>
            <a:r>
              <a:rPr lang="en-US"/>
              <a:t>7-</a:t>
            </a:r>
            <a:fld id="{4B04476A-C839-477E-AD6E-42A73162F009}" type="slidenum">
              <a:rPr lang="en-US"/>
              <a:pPr>
                <a:defRPr/>
              </a:pPr>
              <a:t>35</a:t>
            </a:fld>
            <a:endParaRPr lang="en-US"/>
          </a:p>
        </p:txBody>
      </p:sp>
      <p:sp>
        <p:nvSpPr>
          <p:cNvPr id="2" name="TextBox 1"/>
          <p:cNvSpPr txBox="1">
            <a:spLocks noRot="1" noChangeAspect="1" noMove="1" noResize="1" noEditPoints="1" noAdjustHandles="1" noChangeArrowheads="1" noChangeShapeType="1" noTextEdit="1"/>
          </p:cNvSpPr>
          <p:nvPr/>
        </p:nvSpPr>
        <p:spPr>
          <a:xfrm>
            <a:off x="3472665" y="4785474"/>
            <a:ext cx="4314836" cy="369332"/>
          </a:xfrm>
          <a:prstGeom prst="rect">
            <a:avLst/>
          </a:prstGeom>
          <a:blipFill rotWithShape="1">
            <a:blip r:embed="rId2" cstate="print"/>
            <a:stretch>
              <a:fillRect r="-3819" b="-11475"/>
            </a:stretch>
          </a:blipFill>
        </p:spPr>
        <p:txBody>
          <a:bodyPr/>
          <a:lstStyle/>
          <a:p>
            <a:pPr fontAlgn="auto">
              <a:spcBef>
                <a:spcPts val="0"/>
              </a:spcBef>
              <a:spcAft>
                <a:spcPts val="0"/>
              </a:spcAft>
              <a:defRPr/>
            </a:pPr>
            <a:r>
              <a:rPr lang="en-US">
                <a:noFill/>
                <a:latin typeface="+mn-lt"/>
                <a:cs typeface="+mn-cs"/>
              </a:rPr>
              <a:t> </a:t>
            </a:r>
          </a:p>
        </p:txBody>
      </p:sp>
      <p:sp>
        <p:nvSpPr>
          <p:cNvPr id="4" name="TextBox 3"/>
          <p:cNvSpPr txBox="1">
            <a:spLocks noRot="1" noChangeAspect="1" noMove="1" noResize="1" noEditPoints="1" noAdjustHandles="1" noChangeArrowheads="1" noChangeShapeType="1" noTextEdit="1"/>
          </p:cNvSpPr>
          <p:nvPr/>
        </p:nvSpPr>
        <p:spPr>
          <a:xfrm>
            <a:off x="3431572" y="5260369"/>
            <a:ext cx="4229876" cy="369332"/>
          </a:xfrm>
          <a:prstGeom prst="rect">
            <a:avLst/>
          </a:prstGeom>
          <a:blipFill rotWithShape="1">
            <a:blip r:embed="rId3" cstate="print"/>
            <a:stretch>
              <a:fillRect r="-6772"/>
            </a:stretch>
          </a:blipFill>
        </p:spPr>
        <p:txBody>
          <a:bodyPr/>
          <a:lstStyle/>
          <a:p>
            <a:pPr fontAlgn="auto">
              <a:spcBef>
                <a:spcPts val="0"/>
              </a:spcBef>
              <a:spcAft>
                <a:spcPts val="0"/>
              </a:spcAft>
              <a:defRPr/>
            </a:pPr>
            <a:r>
              <a:rPr lang="en-US">
                <a:noFill/>
                <a:latin typeface="+mn-lt"/>
                <a:cs typeface="+mn-cs"/>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5"/>
          </p:nvPr>
        </p:nvSpPr>
        <p:spPr/>
        <p:txBody>
          <a:bodyPr/>
          <a:lstStyle/>
          <a:p>
            <a:r>
              <a:rPr lang="en-US"/>
              <a:t>Copyright © 2013 Pearson Education, Inc. Publishing as Prentice Hall</a:t>
            </a:r>
          </a:p>
        </p:txBody>
      </p:sp>
      <p:sp>
        <p:nvSpPr>
          <p:cNvPr id="88065" name="Text Placeholder 2"/>
          <p:cNvSpPr>
            <a:spLocks noGrp="1"/>
          </p:cNvSpPr>
          <p:nvPr>
            <p:ph type="body" sz="quarter" idx="13"/>
          </p:nvPr>
        </p:nvSpPr>
        <p:spPr>
          <a:xfrm>
            <a:off x="1316038" y="1071563"/>
            <a:ext cx="3925887" cy="339725"/>
          </a:xfrm>
        </p:spPr>
        <p:txBody>
          <a:bodyPr/>
          <a:lstStyle/>
          <a:p>
            <a:r>
              <a:rPr lang="en-US" smtClean="0"/>
              <a:t>R Charts</a:t>
            </a:r>
          </a:p>
        </p:txBody>
      </p:sp>
      <p:grpSp>
        <p:nvGrpSpPr>
          <p:cNvPr id="88066" name="Group 32"/>
          <p:cNvGrpSpPr>
            <a:grpSpLocks/>
          </p:cNvGrpSpPr>
          <p:nvPr/>
        </p:nvGrpSpPr>
        <p:grpSpPr bwMode="auto">
          <a:xfrm>
            <a:off x="4086225" y="3548063"/>
            <a:ext cx="4572000" cy="2743200"/>
            <a:chOff x="0" y="0"/>
            <a:chExt cx="4572000" cy="2743200"/>
          </a:xfrm>
        </p:grpSpPr>
        <p:grpSp>
          <p:nvGrpSpPr>
            <p:cNvPr id="88077" name="Group 33"/>
            <p:cNvGrpSpPr>
              <a:grpSpLocks/>
            </p:cNvGrpSpPr>
            <p:nvPr/>
          </p:nvGrpSpPr>
          <p:grpSpPr bwMode="auto">
            <a:xfrm>
              <a:off x="0" y="0"/>
              <a:ext cx="4572000" cy="2743200"/>
              <a:chOff x="0" y="0"/>
              <a:chExt cx="4572000" cy="2743200"/>
            </a:xfrm>
          </p:grpSpPr>
          <p:graphicFrame>
            <p:nvGraphicFramePr>
              <p:cNvPr id="38" name="Chart 37"/>
              <p:cNvGraphicFramePr/>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pSp>
            <p:nvGrpSpPr>
              <p:cNvPr id="88082" name="Group 38"/>
              <p:cNvGrpSpPr>
                <a:grpSpLocks/>
              </p:cNvGrpSpPr>
              <p:nvPr/>
            </p:nvGrpSpPr>
            <p:grpSpPr bwMode="auto">
              <a:xfrm>
                <a:off x="390525" y="395287"/>
                <a:ext cx="3943350" cy="2124075"/>
                <a:chOff x="390525" y="395287"/>
                <a:chExt cx="3943350" cy="2124075"/>
              </a:xfrm>
            </p:grpSpPr>
            <p:cxnSp>
              <p:nvCxnSpPr>
                <p:cNvPr id="40" name="Straight Connector 39"/>
                <p:cNvCxnSpPr/>
                <p:nvPr/>
              </p:nvCxnSpPr>
              <p:spPr>
                <a:xfrm>
                  <a:off x="390525" y="395287"/>
                  <a:ext cx="392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09575" y="2519362"/>
                  <a:ext cx="39243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34"/>
                <p:cNvSpPr txBox="1"/>
                <p:nvPr/>
              </p:nvSpPr>
              <p:spPr>
                <a:xfrm>
                  <a:off x="3810000" y="423862"/>
                  <a:ext cx="388938" cy="24923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fontAlgn="auto">
                    <a:spcBef>
                      <a:spcPts val="0"/>
                    </a:spcBef>
                    <a:spcAft>
                      <a:spcPts val="0"/>
                    </a:spcAft>
                    <a:defRPr/>
                  </a:pPr>
                  <a:r>
                    <a:rPr lang="en-US" sz="1000"/>
                    <a:t>UCL</a:t>
                  </a:r>
                </a:p>
              </p:txBody>
            </p:sp>
            <p:sp>
              <p:nvSpPr>
                <p:cNvPr id="43" name="TextBox 35"/>
                <p:cNvSpPr txBox="1"/>
                <p:nvPr/>
              </p:nvSpPr>
              <p:spPr>
                <a:xfrm>
                  <a:off x="3886200" y="2224087"/>
                  <a:ext cx="388938" cy="24923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fontAlgn="auto">
                    <a:spcBef>
                      <a:spcPts val="0"/>
                    </a:spcBef>
                    <a:spcAft>
                      <a:spcPts val="0"/>
                    </a:spcAft>
                    <a:defRPr/>
                  </a:pPr>
                  <a:r>
                    <a:rPr lang="en-US" sz="1000"/>
                    <a:t>LCL</a:t>
                  </a:r>
                </a:p>
              </p:txBody>
            </p:sp>
          </p:grpSp>
        </p:grpSp>
        <p:grpSp>
          <p:nvGrpSpPr>
            <p:cNvPr id="88078" name="Group 34"/>
            <p:cNvGrpSpPr>
              <a:grpSpLocks/>
            </p:cNvGrpSpPr>
            <p:nvPr/>
          </p:nvGrpSpPr>
          <p:grpSpPr bwMode="auto">
            <a:xfrm>
              <a:off x="4076700" y="1223962"/>
              <a:ext cx="228600" cy="266700"/>
              <a:chOff x="4076700" y="1223962"/>
              <a:chExt cx="228600" cy="266700"/>
            </a:xfrm>
          </p:grpSpPr>
          <p:sp>
            <p:nvSpPr>
              <p:cNvPr id="36" name="TextBox 36"/>
              <p:cNvSpPr txBox="1"/>
              <p:nvPr/>
            </p:nvSpPr>
            <p:spPr>
              <a:xfrm>
                <a:off x="4076700" y="1223962"/>
                <a:ext cx="228600" cy="266700"/>
              </a:xfrm>
              <a:prstGeom prst="rect">
                <a:avLst/>
              </a:prstGeom>
              <a:noFill/>
            </p:spPr>
            <p:style>
              <a:lnRef idx="0">
                <a:scrgbClr r="0" g="0" b="0"/>
              </a:lnRef>
              <a:fillRef idx="0">
                <a:scrgbClr r="0" g="0" b="0"/>
              </a:fillRef>
              <a:effectRef idx="0">
                <a:scrgbClr r="0" g="0" b="0"/>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fontAlgn="auto">
                  <a:spcBef>
                    <a:spcPts val="0"/>
                  </a:spcBef>
                  <a:spcAft>
                    <a:spcPts val="0"/>
                  </a:spcAft>
                  <a:defRPr/>
                </a:pPr>
                <a:r>
                  <a:rPr lang="en-US"/>
                  <a:t>R</a:t>
                </a:r>
              </a:p>
            </p:txBody>
          </p:sp>
          <p:cxnSp>
            <p:nvCxnSpPr>
              <p:cNvPr id="37" name="Straight Connector 36"/>
              <p:cNvCxnSpPr/>
              <p:nvPr/>
            </p:nvCxnSpPr>
            <p:spPr>
              <a:xfrm>
                <a:off x="4152900" y="1271587"/>
                <a:ext cx="142875"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88067" name="TextBox 43"/>
          <p:cNvSpPr txBox="1">
            <a:spLocks noChangeArrowheads="1"/>
          </p:cNvSpPr>
          <p:nvPr/>
        </p:nvSpPr>
        <p:spPr bwMode="auto">
          <a:xfrm>
            <a:off x="236538" y="1562100"/>
            <a:ext cx="8666162" cy="3478213"/>
          </a:xfrm>
          <a:prstGeom prst="rect">
            <a:avLst/>
          </a:prstGeom>
          <a:noFill/>
          <a:ln w="9525">
            <a:noFill/>
            <a:miter lim="800000"/>
            <a:headEnd/>
            <a:tailEnd/>
          </a:ln>
        </p:spPr>
        <p:txBody>
          <a:bodyPr>
            <a:spAutoFit/>
          </a:bodyPr>
          <a:lstStyle/>
          <a:p>
            <a:r>
              <a:rPr lang="en-US" sz="2000">
                <a:latin typeface="Calibri" pitchFamily="34" charset="0"/>
              </a:rPr>
              <a:t>For Examples 7-4, the average range of the samples was calculated as:</a:t>
            </a:r>
          </a:p>
          <a:p>
            <a:r>
              <a:rPr lang="en-US" sz="2000">
                <a:latin typeface="Calibri" pitchFamily="34" charset="0"/>
              </a:rPr>
              <a:t>	       =			= 0.48</a:t>
            </a:r>
          </a:p>
          <a:p>
            <a:endParaRPr lang="en-US" sz="2000">
              <a:latin typeface="Calibri" pitchFamily="34" charset="0"/>
            </a:endParaRPr>
          </a:p>
          <a:p>
            <a:r>
              <a:rPr lang="en-US" sz="2000">
                <a:latin typeface="Calibri" pitchFamily="34" charset="0"/>
              </a:rPr>
              <a:t>For the 25 observations, D</a:t>
            </a:r>
            <a:r>
              <a:rPr lang="en-US" sz="2000" baseline="-25000">
                <a:latin typeface="Calibri" pitchFamily="34" charset="0"/>
              </a:rPr>
              <a:t>3 </a:t>
            </a:r>
            <a:r>
              <a:rPr lang="en-US" sz="2000">
                <a:latin typeface="Calibri" pitchFamily="34" charset="0"/>
              </a:rPr>
              <a:t>= 0.46 and D</a:t>
            </a:r>
            <a:r>
              <a:rPr lang="en-US" sz="2000" baseline="-25000">
                <a:latin typeface="Calibri" pitchFamily="34" charset="0"/>
              </a:rPr>
              <a:t>4 </a:t>
            </a:r>
            <a:r>
              <a:rPr lang="en-US" sz="2000">
                <a:latin typeface="Calibri" pitchFamily="34" charset="0"/>
              </a:rPr>
              <a:t>= 1.54.</a:t>
            </a:r>
          </a:p>
          <a:p>
            <a:r>
              <a:rPr lang="en-US" sz="2000">
                <a:latin typeface="Calibri" pitchFamily="34" charset="0"/>
              </a:rPr>
              <a:t> </a:t>
            </a:r>
          </a:p>
          <a:p>
            <a:r>
              <a:rPr lang="en-US" sz="2000">
                <a:latin typeface="Calibri" pitchFamily="34" charset="0"/>
              </a:rPr>
              <a:t>Using Equations 7-7 and 7-8, we can compute the UCL and LCL as:</a:t>
            </a:r>
          </a:p>
          <a:p>
            <a:r>
              <a:rPr lang="en-US" sz="2000">
                <a:latin typeface="Calibri" pitchFamily="34" charset="0"/>
              </a:rPr>
              <a:t>UCL = x D</a:t>
            </a:r>
            <a:r>
              <a:rPr lang="en-US" sz="2000" baseline="-25000">
                <a:latin typeface="Calibri" pitchFamily="34" charset="0"/>
              </a:rPr>
              <a:t>4</a:t>
            </a:r>
            <a:r>
              <a:rPr lang="en-US" sz="2000">
                <a:latin typeface="Calibri" pitchFamily="34" charset="0"/>
              </a:rPr>
              <a:t> = 0.48*1.54 = 0.74 feet</a:t>
            </a:r>
          </a:p>
          <a:p>
            <a:r>
              <a:rPr lang="en-US" sz="2000">
                <a:latin typeface="Calibri" pitchFamily="34" charset="0"/>
              </a:rPr>
              <a:t>LC L = x D</a:t>
            </a:r>
            <a:r>
              <a:rPr lang="en-US" sz="2000" baseline="-25000">
                <a:latin typeface="Calibri" pitchFamily="34" charset="0"/>
              </a:rPr>
              <a:t>3</a:t>
            </a:r>
            <a:r>
              <a:rPr lang="en-US" sz="2000">
                <a:latin typeface="Calibri" pitchFamily="34" charset="0"/>
              </a:rPr>
              <a:t> = 0.48*0.46 = 0.22 feet</a:t>
            </a:r>
          </a:p>
          <a:p>
            <a:endParaRPr lang="en-US" sz="2000">
              <a:latin typeface="Calibri" pitchFamily="34" charset="0"/>
            </a:endParaRPr>
          </a:p>
          <a:p>
            <a:r>
              <a:rPr lang="en-US" sz="2000">
                <a:latin typeface="Calibri" pitchFamily="34" charset="0"/>
              </a:rPr>
              <a:t>The chart is shown to the right:</a:t>
            </a:r>
          </a:p>
          <a:p>
            <a:endParaRPr lang="en-US" sz="2000">
              <a:latin typeface="Calibri" pitchFamily="34" charset="0"/>
            </a:endParaRPr>
          </a:p>
        </p:txBody>
      </p:sp>
      <p:pic>
        <p:nvPicPr>
          <p:cNvPr id="88068" name="Picture 2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98650" y="2025650"/>
            <a:ext cx="239713" cy="319088"/>
          </a:xfrm>
          <a:prstGeom prst="rect">
            <a:avLst/>
          </a:prstGeom>
          <a:noFill/>
          <a:ln w="9525">
            <a:noFill/>
            <a:miter lim="800000"/>
            <a:headEnd/>
            <a:tailEnd/>
          </a:ln>
        </p:spPr>
      </p:pic>
      <p:pic>
        <p:nvPicPr>
          <p:cNvPr id="88069" name="Picture 2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78075" y="2065338"/>
            <a:ext cx="1658938" cy="390525"/>
          </a:xfrm>
          <a:prstGeom prst="rect">
            <a:avLst/>
          </a:prstGeom>
          <a:noFill/>
          <a:ln w="9525">
            <a:noFill/>
            <a:miter lim="800000"/>
            <a:headEnd/>
            <a:tailEnd/>
          </a:ln>
        </p:spPr>
      </p:pic>
      <p:sp>
        <p:nvSpPr>
          <p:cNvPr id="88070"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88071" name="Rectangle 23"/>
          <p:cNvSpPr>
            <a:spLocks noChangeArrowheads="1"/>
          </p:cNvSpPr>
          <p:nvPr/>
        </p:nvSpPr>
        <p:spPr bwMode="auto">
          <a:xfrm>
            <a:off x="0" y="152400"/>
            <a:ext cx="9144000" cy="0"/>
          </a:xfrm>
          <a:prstGeom prst="rect">
            <a:avLst/>
          </a:prstGeom>
          <a:noFill/>
          <a:ln w="9525">
            <a:noFill/>
            <a:miter lim="800000"/>
            <a:headEnd/>
            <a:tailEnd/>
          </a:ln>
        </p:spPr>
        <p:txBody>
          <a:bodyPr wrap="none" anchor="ctr">
            <a:spAutoFit/>
          </a:bodyPr>
          <a:lstStyle/>
          <a:p>
            <a:r>
              <a:rPr lang="en-US" sz="1000">
                <a:latin typeface="Calibri" pitchFamily="34" charset="0"/>
                <a:ea typeface="Times New Roman" pitchFamily="18" charset="0"/>
                <a:cs typeface="Calibri" pitchFamily="34" charset="0"/>
              </a:rPr>
              <a:t> = </a:t>
            </a:r>
            <a:endParaRPr lang="en-US">
              <a:ea typeface="Times New Roman" pitchFamily="18" charset="0"/>
              <a:cs typeface="Calibri" pitchFamily="34" charset="0"/>
            </a:endParaRPr>
          </a:p>
        </p:txBody>
      </p:sp>
      <p:sp>
        <p:nvSpPr>
          <p:cNvPr id="88072"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88073" name="TextBox 50"/>
          <p:cNvSpPr txBox="1">
            <a:spLocks noChangeArrowheads="1"/>
          </p:cNvSpPr>
          <p:nvPr/>
        </p:nvSpPr>
        <p:spPr bwMode="auto">
          <a:xfrm>
            <a:off x="477838" y="4708525"/>
            <a:ext cx="2136775" cy="400050"/>
          </a:xfrm>
          <a:prstGeom prst="rect">
            <a:avLst/>
          </a:prstGeom>
          <a:noFill/>
          <a:ln w="9525">
            <a:noFill/>
            <a:miter lim="800000"/>
            <a:headEnd/>
            <a:tailEnd/>
          </a:ln>
        </p:spPr>
        <p:txBody>
          <a:bodyPr wrap="none">
            <a:spAutoFit/>
          </a:bodyPr>
          <a:lstStyle/>
          <a:p>
            <a:r>
              <a:rPr lang="en-US" sz="2000">
                <a:latin typeface="Calibri" pitchFamily="34" charset="0"/>
              </a:rPr>
              <a:t>Process Capability:</a:t>
            </a:r>
          </a:p>
        </p:txBody>
      </p:sp>
      <p:sp>
        <p:nvSpPr>
          <p:cNvPr id="22" name="Slide Number Placeholder 21"/>
          <p:cNvSpPr>
            <a:spLocks noGrp="1"/>
          </p:cNvSpPr>
          <p:nvPr>
            <p:ph type="sldNum" sz="quarter" idx="16"/>
          </p:nvPr>
        </p:nvSpPr>
        <p:spPr/>
        <p:txBody>
          <a:bodyPr/>
          <a:lstStyle/>
          <a:p>
            <a:pPr>
              <a:defRPr/>
            </a:pPr>
            <a:r>
              <a:rPr lang="en-US"/>
              <a:t>7-</a:t>
            </a:r>
            <a:fld id="{9A319874-CABC-47CF-BED3-779113DE6F48}" type="slidenum">
              <a:rPr lang="en-US"/>
              <a:pPr>
                <a:defRPr/>
              </a:pPr>
              <a:t>36</a:t>
            </a:fld>
            <a:endParaRPr lang="en-US"/>
          </a:p>
        </p:txBody>
      </p:sp>
      <p:sp>
        <p:nvSpPr>
          <p:cNvPr id="7" name="TextBox 6"/>
          <p:cNvSpPr txBox="1">
            <a:spLocks noRot="1" noChangeAspect="1" noMove="1" noResize="1" noEditPoints="1" noAdjustHandles="1" noChangeArrowheads="1" noChangeShapeType="1" noTextEdit="1"/>
          </p:cNvSpPr>
          <p:nvPr/>
        </p:nvSpPr>
        <p:spPr>
          <a:xfrm>
            <a:off x="698501" y="5057592"/>
            <a:ext cx="1811402" cy="560218"/>
          </a:xfrm>
          <a:prstGeom prst="rect">
            <a:avLst/>
          </a:prstGeom>
          <a:blipFill rotWithShape="1">
            <a:blip r:embed="rId5" cstate="print"/>
            <a:stretch>
              <a:fillRect b="-8696"/>
            </a:stretch>
          </a:blipFill>
        </p:spPr>
        <p:txBody>
          <a:bodyPr/>
          <a:lstStyle/>
          <a:p>
            <a:pPr fontAlgn="auto">
              <a:spcBef>
                <a:spcPts val="0"/>
              </a:spcBef>
              <a:spcAft>
                <a:spcPts val="0"/>
              </a:spcAft>
              <a:defRPr/>
            </a:pPr>
            <a:r>
              <a:rPr lang="en-US">
                <a:noFill/>
                <a:latin typeface="+mn-lt"/>
                <a:cs typeface="+mn-cs"/>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9089" name="Content Placeholder 1"/>
          <p:cNvSpPr>
            <a:spLocks noGrp="1"/>
          </p:cNvSpPr>
          <p:nvPr>
            <p:ph idx="1"/>
          </p:nvPr>
        </p:nvSpPr>
        <p:spPr>
          <a:xfrm>
            <a:off x="342900" y="1600200"/>
            <a:ext cx="8343900" cy="4525963"/>
          </a:xfrm>
        </p:spPr>
        <p:txBody>
          <a:bodyPr/>
          <a:lstStyle/>
          <a:p>
            <a:r>
              <a:rPr lang="en-US" sz="2400" smtClean="0"/>
              <a:t>Process capability is a critical aspect of quality control and evaluates the ability of a project process to meet or exceed the expectations or preset specifications</a:t>
            </a:r>
          </a:p>
          <a:p>
            <a:r>
              <a:rPr lang="en-US" sz="2400" smtClean="0"/>
              <a:t>For a product, a system, or a structure to be acceptable by customers and end users, its characteristics must fall within a preset range of the specifications. </a:t>
            </a:r>
          </a:p>
          <a:p>
            <a:r>
              <a:rPr lang="en-US" sz="2400" smtClean="0"/>
              <a:t>The specifications, or tolerance limits, are usually established by design engineers or product design specialists. </a:t>
            </a:r>
          </a:p>
          <a:p>
            <a:r>
              <a:rPr lang="en-US" sz="2400" smtClean="0"/>
              <a:t>Process capability involves evaluating process variability relative to preset specifications in order to determine whether the process is capable of producing, building, or implementing an acceptable product, service, structure, or system.</a:t>
            </a:r>
          </a:p>
          <a:p>
            <a:endParaRPr lang="en-US" sz="2400" smtClean="0"/>
          </a:p>
        </p:txBody>
      </p:sp>
      <p:sp>
        <p:nvSpPr>
          <p:cNvPr id="89090" name="Text Placeholder 2"/>
          <p:cNvSpPr>
            <a:spLocks noGrp="1"/>
          </p:cNvSpPr>
          <p:nvPr>
            <p:ph type="body" sz="quarter" idx="13"/>
          </p:nvPr>
        </p:nvSpPr>
        <p:spPr>
          <a:xfrm>
            <a:off x="1316038" y="1071563"/>
            <a:ext cx="3925887" cy="339725"/>
          </a:xfrm>
        </p:spPr>
        <p:txBody>
          <a:bodyPr/>
          <a:lstStyle/>
          <a:p>
            <a:r>
              <a:rPr lang="en-US" smtClean="0"/>
              <a:t>Process Capability</a:t>
            </a:r>
          </a:p>
        </p:txBody>
      </p:sp>
      <p:sp>
        <p:nvSpPr>
          <p:cNvPr id="4" name="Slide Number Placeholder 3"/>
          <p:cNvSpPr>
            <a:spLocks noGrp="1"/>
          </p:cNvSpPr>
          <p:nvPr>
            <p:ph type="sldNum" sz="quarter" idx="16"/>
          </p:nvPr>
        </p:nvSpPr>
        <p:spPr/>
        <p:txBody>
          <a:bodyPr/>
          <a:lstStyle/>
          <a:p>
            <a:pPr>
              <a:defRPr/>
            </a:pPr>
            <a:r>
              <a:rPr lang="en-US"/>
              <a:t>7-</a:t>
            </a:r>
            <a:fld id="{75999D2F-4FF6-4D8F-919B-05B179F04F42}"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571500" y="1600200"/>
            <a:ext cx="8115300" cy="4525963"/>
          </a:xfrm>
        </p:spPr>
        <p:txBody>
          <a:bodyPr/>
          <a:lstStyle/>
          <a:p>
            <a:r>
              <a:rPr lang="en-US" sz="2400" smtClean="0"/>
              <a:t>Design of experiments (DOE) is a statistical method for identifying which factors influence specific variables of a product or process and which variable has the greatest effect.</a:t>
            </a:r>
          </a:p>
          <a:p>
            <a:r>
              <a:rPr lang="en-US" sz="2400" smtClean="0"/>
              <a:t>DOE is used to determine the number and types of tests and their impact on cost of quality. </a:t>
            </a:r>
          </a:p>
          <a:p>
            <a:r>
              <a:rPr lang="en-US" sz="2400" smtClean="0"/>
              <a:t>If a project has two variables, for example, cost and technology, and if choosing a particular technology affects the cost of a project, the DOE method can be employed to find the relationship between technology implementation (</a:t>
            </a:r>
            <a:r>
              <a:rPr lang="en-US" sz="2400" i="1" smtClean="0"/>
              <a:t>x</a:t>
            </a:r>
            <a:r>
              <a:rPr lang="en-US" sz="2400" smtClean="0"/>
              <a:t>-variable) and cost (</a:t>
            </a:r>
            <a:r>
              <a:rPr lang="en-US" sz="2400" i="1" smtClean="0"/>
              <a:t>y</a:t>
            </a:r>
            <a:r>
              <a:rPr lang="en-US" sz="2400" smtClean="0"/>
              <a:t>-variable).</a:t>
            </a:r>
          </a:p>
          <a:p>
            <a:endParaRPr lang="en-US" sz="2400" smtClean="0"/>
          </a:p>
        </p:txBody>
      </p:sp>
      <p:sp>
        <p:nvSpPr>
          <p:cNvPr id="90114" name="Text Placeholder 2"/>
          <p:cNvSpPr>
            <a:spLocks noGrp="1"/>
          </p:cNvSpPr>
          <p:nvPr>
            <p:ph type="body" sz="quarter" idx="13"/>
          </p:nvPr>
        </p:nvSpPr>
        <p:spPr>
          <a:xfrm>
            <a:off x="1316038" y="1071563"/>
            <a:ext cx="3925887" cy="339725"/>
          </a:xfrm>
        </p:spPr>
        <p:txBody>
          <a:bodyPr/>
          <a:lstStyle/>
          <a:p>
            <a:r>
              <a:rPr lang="en-US" smtClean="0"/>
              <a:t>Design of Experiments (DOE)</a:t>
            </a:r>
          </a:p>
        </p:txBody>
      </p:sp>
      <p:sp>
        <p:nvSpPr>
          <p:cNvPr id="4" name="Slide Number Placeholder 3"/>
          <p:cNvSpPr>
            <a:spLocks noGrp="1"/>
          </p:cNvSpPr>
          <p:nvPr>
            <p:ph type="sldNum" sz="quarter" idx="16"/>
          </p:nvPr>
        </p:nvSpPr>
        <p:spPr/>
        <p:txBody>
          <a:bodyPr/>
          <a:lstStyle/>
          <a:p>
            <a:pPr>
              <a:defRPr/>
            </a:pPr>
            <a:r>
              <a:rPr lang="en-US"/>
              <a:t>7-</a:t>
            </a:r>
            <a:fld id="{612FEDEE-5FA6-494B-ADF3-50F0F43140B9}"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1137" name="Content Placeholder 1"/>
          <p:cNvSpPr>
            <a:spLocks noGrp="1"/>
          </p:cNvSpPr>
          <p:nvPr>
            <p:ph idx="1"/>
          </p:nvPr>
        </p:nvSpPr>
        <p:spPr>
          <a:xfrm>
            <a:off x="317500" y="1498600"/>
            <a:ext cx="8369300" cy="4525963"/>
          </a:xfrm>
        </p:spPr>
        <p:txBody>
          <a:bodyPr/>
          <a:lstStyle/>
          <a:p>
            <a:pPr lvl="1">
              <a:buFont typeface="Arial" charset="0"/>
              <a:buChar char="•"/>
            </a:pPr>
            <a:r>
              <a:rPr lang="en-US" sz="2400" smtClean="0"/>
              <a:t>Comparing alternatives and results to select the best option; for example, making an informed decision on a technology solution that evaluates both quality and cost</a:t>
            </a:r>
          </a:p>
          <a:p>
            <a:pPr lvl="1">
              <a:buFont typeface="Arial" charset="0"/>
              <a:buChar char="•"/>
            </a:pPr>
            <a:r>
              <a:rPr lang="en-US" sz="2400" smtClean="0"/>
              <a:t>Identifying the significant input factors that affect an output or response; for example, identifying the other significant factors beyond technology</a:t>
            </a:r>
          </a:p>
          <a:p>
            <a:pPr lvl="1">
              <a:buFont typeface="Arial" charset="0"/>
              <a:buChar char="•"/>
            </a:pPr>
            <a:r>
              <a:rPr lang="en-US" sz="2400" smtClean="0"/>
              <a:t>Achieving an optimal process output or response; for example, identifying the important factors to achieve a website using .NET architecture</a:t>
            </a:r>
          </a:p>
          <a:p>
            <a:pPr lvl="1">
              <a:buFont typeface="Arial" charset="0"/>
              <a:buChar char="•"/>
            </a:pPr>
            <a:r>
              <a:rPr lang="en-US" sz="2400" smtClean="0"/>
              <a:t>Reducing variability; for example, ensuring that when another technology is integrated with .NET architecture, the outcome remains the same</a:t>
            </a:r>
          </a:p>
          <a:p>
            <a:endParaRPr lang="en-US" sz="2400" smtClean="0"/>
          </a:p>
          <a:p>
            <a:endParaRPr lang="en-US" sz="2400" smtClean="0"/>
          </a:p>
        </p:txBody>
      </p:sp>
      <p:sp>
        <p:nvSpPr>
          <p:cNvPr id="91138" name="Text Placeholder 2"/>
          <p:cNvSpPr>
            <a:spLocks noGrp="1"/>
          </p:cNvSpPr>
          <p:nvPr>
            <p:ph type="body" sz="quarter" idx="13"/>
          </p:nvPr>
        </p:nvSpPr>
        <p:spPr>
          <a:xfrm>
            <a:off x="1316038" y="1071563"/>
            <a:ext cx="3925887" cy="339725"/>
          </a:xfrm>
        </p:spPr>
        <p:txBody>
          <a:bodyPr/>
          <a:lstStyle/>
          <a:p>
            <a:r>
              <a:rPr lang="en-US" smtClean="0"/>
              <a:t>Uses of DOE</a:t>
            </a:r>
          </a:p>
        </p:txBody>
      </p:sp>
      <p:sp>
        <p:nvSpPr>
          <p:cNvPr id="4" name="Slide Number Placeholder 3"/>
          <p:cNvSpPr>
            <a:spLocks noGrp="1"/>
          </p:cNvSpPr>
          <p:nvPr>
            <p:ph type="sldNum" sz="quarter" idx="16"/>
          </p:nvPr>
        </p:nvSpPr>
        <p:spPr/>
        <p:txBody>
          <a:bodyPr/>
          <a:lstStyle/>
          <a:p>
            <a:pPr>
              <a:defRPr/>
            </a:pPr>
            <a:r>
              <a:rPr lang="en-US"/>
              <a:t>7-</a:t>
            </a:r>
            <a:fld id="{2633AEB9-EBEB-41EB-BBBB-FA9372AE89B1}"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5297" name="Content Placeholder 1"/>
          <p:cNvSpPr>
            <a:spLocks noGrp="1"/>
          </p:cNvSpPr>
          <p:nvPr>
            <p:ph idx="1"/>
          </p:nvPr>
        </p:nvSpPr>
        <p:spPr>
          <a:xfrm>
            <a:off x="571500" y="1600200"/>
            <a:ext cx="8115300" cy="4525963"/>
          </a:xfrm>
        </p:spPr>
        <p:txBody>
          <a:bodyPr/>
          <a:lstStyle/>
          <a:p>
            <a:r>
              <a:rPr lang="en-US" sz="2400" smtClean="0"/>
              <a:t>Performance is the execution or accomplishment of a project to fulfill customer requirements in accordance with the project scope.</a:t>
            </a:r>
          </a:p>
          <a:p>
            <a:r>
              <a:rPr lang="en-US" sz="2400" smtClean="0"/>
              <a:t>Project quality is the degree to which a set of inherent characteristics of a project fulfills project scope.</a:t>
            </a:r>
          </a:p>
          <a:p>
            <a:pPr lvl="1">
              <a:buFont typeface="Arial" charset="0"/>
              <a:buChar char="•"/>
            </a:pPr>
            <a:r>
              <a:rPr lang="en-US" sz="2400" smtClean="0"/>
              <a:t>Quality has become the focus point of performance.</a:t>
            </a:r>
          </a:p>
          <a:p>
            <a:endParaRPr lang="en-US" sz="2400" smtClean="0"/>
          </a:p>
          <a:p>
            <a:endParaRPr lang="en-US" sz="2400" smtClean="0"/>
          </a:p>
        </p:txBody>
      </p:sp>
      <p:sp>
        <p:nvSpPr>
          <p:cNvPr id="55298" name="Text Placeholder 2"/>
          <p:cNvSpPr>
            <a:spLocks noGrp="1"/>
          </p:cNvSpPr>
          <p:nvPr>
            <p:ph type="body" sz="quarter" idx="13"/>
          </p:nvPr>
        </p:nvSpPr>
        <p:spPr>
          <a:xfrm>
            <a:off x="1316038" y="1071563"/>
            <a:ext cx="3925887" cy="339725"/>
          </a:xfrm>
        </p:spPr>
        <p:txBody>
          <a:bodyPr/>
          <a:lstStyle/>
          <a:p>
            <a:r>
              <a:rPr lang="en-US" smtClean="0"/>
              <a:t>Performance and Quality</a:t>
            </a:r>
          </a:p>
        </p:txBody>
      </p:sp>
      <p:sp>
        <p:nvSpPr>
          <p:cNvPr id="4" name="Slide Number Placeholder 3"/>
          <p:cNvSpPr>
            <a:spLocks noGrp="1"/>
          </p:cNvSpPr>
          <p:nvPr>
            <p:ph type="sldNum" sz="quarter" idx="16"/>
          </p:nvPr>
        </p:nvSpPr>
        <p:spPr/>
        <p:txBody>
          <a:bodyPr/>
          <a:lstStyle/>
          <a:p>
            <a:pPr>
              <a:defRPr/>
            </a:pPr>
            <a:r>
              <a:rPr lang="en-US"/>
              <a:t>7-</a:t>
            </a:r>
            <a:fld id="{F3849DB2-A183-4C83-84A9-D62C15BF13AC}"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2161" name="Content Placeholder 1"/>
          <p:cNvSpPr>
            <a:spLocks noGrp="1"/>
          </p:cNvSpPr>
          <p:nvPr>
            <p:ph idx="1"/>
          </p:nvPr>
        </p:nvSpPr>
        <p:spPr>
          <a:xfrm>
            <a:off x="571500" y="1600200"/>
            <a:ext cx="8115300" cy="4525963"/>
          </a:xfrm>
        </p:spPr>
        <p:txBody>
          <a:bodyPr/>
          <a:lstStyle/>
          <a:p>
            <a:pPr lvl="1">
              <a:buFont typeface="Arial" charset="0"/>
              <a:buChar char="•"/>
            </a:pPr>
            <a:r>
              <a:rPr lang="en-US" sz="2400" smtClean="0"/>
              <a:t>Minimizing, maximizing, or achieving a response or output; for example, identifying how .NET architecture can be made as scalable as possible</a:t>
            </a:r>
          </a:p>
          <a:p>
            <a:pPr lvl="1">
              <a:buFont typeface="Arial" charset="0"/>
              <a:buChar char="•"/>
            </a:pPr>
            <a:r>
              <a:rPr lang="en-US" sz="2400" smtClean="0"/>
              <a:t>Improving project process; for example, identifying whether the project produces the same outcome if implemented in a different version of operating system or a totally different operating system</a:t>
            </a:r>
          </a:p>
          <a:p>
            <a:pPr lvl="1">
              <a:buFont typeface="Arial" charset="0"/>
              <a:buChar char="•"/>
            </a:pPr>
            <a:r>
              <a:rPr lang="en-US" sz="2400" smtClean="0"/>
              <a:t>Balancing trade-offs; for example, identifying how to achieve technology goals with minimum resources</a:t>
            </a:r>
          </a:p>
          <a:p>
            <a:endParaRPr lang="en-US" smtClean="0"/>
          </a:p>
        </p:txBody>
      </p:sp>
      <p:sp>
        <p:nvSpPr>
          <p:cNvPr id="92162" name="Text Placeholder 2"/>
          <p:cNvSpPr>
            <a:spLocks noGrp="1"/>
          </p:cNvSpPr>
          <p:nvPr>
            <p:ph type="body" sz="quarter" idx="13"/>
          </p:nvPr>
        </p:nvSpPr>
        <p:spPr>
          <a:xfrm>
            <a:off x="1316038" y="1071563"/>
            <a:ext cx="3925887" cy="339725"/>
          </a:xfrm>
        </p:spPr>
        <p:txBody>
          <a:bodyPr/>
          <a:lstStyle/>
          <a:p>
            <a:r>
              <a:rPr lang="en-US" smtClean="0"/>
              <a:t>Uses of DOE</a:t>
            </a:r>
          </a:p>
        </p:txBody>
      </p:sp>
      <p:sp>
        <p:nvSpPr>
          <p:cNvPr id="4" name="Slide Number Placeholder 3"/>
          <p:cNvSpPr>
            <a:spLocks noGrp="1"/>
          </p:cNvSpPr>
          <p:nvPr>
            <p:ph type="sldNum" sz="quarter" idx="16"/>
          </p:nvPr>
        </p:nvSpPr>
        <p:spPr/>
        <p:txBody>
          <a:bodyPr/>
          <a:lstStyle/>
          <a:p>
            <a:pPr>
              <a:defRPr/>
            </a:pPr>
            <a:r>
              <a:rPr lang="en-US"/>
              <a:t>7-</a:t>
            </a:r>
            <a:fld id="{ACF1EEBB-BB12-4D84-BB85-F92C7B3FCCAF}"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3185" name="Content Placeholder 1"/>
          <p:cNvSpPr>
            <a:spLocks noGrp="1"/>
          </p:cNvSpPr>
          <p:nvPr>
            <p:ph idx="1"/>
          </p:nvPr>
        </p:nvSpPr>
        <p:spPr>
          <a:xfrm>
            <a:off x="571500" y="1600200"/>
            <a:ext cx="8115300" cy="4525963"/>
          </a:xfrm>
        </p:spPr>
        <p:txBody>
          <a:bodyPr/>
          <a:lstStyle/>
          <a:p>
            <a:r>
              <a:rPr lang="en-US" sz="2400" smtClean="0"/>
              <a:t>7 Step Process</a:t>
            </a:r>
          </a:p>
          <a:p>
            <a:pPr lvl="1">
              <a:buFont typeface="Arial" charset="0"/>
              <a:buChar char="•"/>
            </a:pPr>
            <a:r>
              <a:rPr lang="en-US" sz="2400" smtClean="0"/>
              <a:t>Step 1: Understand Inputs and Outputs</a:t>
            </a:r>
          </a:p>
          <a:p>
            <a:pPr lvl="1">
              <a:buFont typeface="Arial" charset="0"/>
              <a:buChar char="•"/>
            </a:pPr>
            <a:r>
              <a:rPr lang="en-US" sz="2400" smtClean="0"/>
              <a:t>Step 2: Measure Responses Quantitatively</a:t>
            </a:r>
          </a:p>
          <a:p>
            <a:pPr lvl="1">
              <a:buFont typeface="Arial" charset="0"/>
              <a:buChar char="•"/>
            </a:pPr>
            <a:r>
              <a:rPr lang="en-US" sz="2400" smtClean="0"/>
              <a:t>Step 3: Create a Factor Matrix</a:t>
            </a:r>
          </a:p>
          <a:p>
            <a:pPr lvl="1">
              <a:buFont typeface="Arial" charset="0"/>
              <a:buChar char="•"/>
            </a:pPr>
            <a:r>
              <a:rPr lang="en-US" sz="2400" smtClean="0"/>
              <a:t>Step 4: Create High and Low Levels</a:t>
            </a:r>
          </a:p>
          <a:p>
            <a:pPr lvl="1">
              <a:buFont typeface="Arial" charset="0"/>
              <a:buChar char="•"/>
            </a:pPr>
            <a:r>
              <a:rPr lang="en-US" sz="2400" smtClean="0"/>
              <a:t>Step 5: Complete Four Estimations</a:t>
            </a:r>
          </a:p>
          <a:p>
            <a:pPr lvl="1">
              <a:buFont typeface="Arial" charset="0"/>
              <a:buChar char="•"/>
            </a:pPr>
            <a:r>
              <a:rPr lang="en-US" sz="2400" smtClean="0"/>
              <a:t>Step 6: Calculate Effects</a:t>
            </a:r>
          </a:p>
          <a:p>
            <a:pPr lvl="1">
              <a:buFont typeface="Arial" charset="0"/>
              <a:buChar char="•"/>
            </a:pPr>
            <a:r>
              <a:rPr lang="en-US" sz="2400" smtClean="0"/>
              <a:t>Step 7: Confirm and Verify Results</a:t>
            </a:r>
          </a:p>
          <a:p>
            <a:endParaRPr lang="en-US" sz="2400" smtClean="0"/>
          </a:p>
        </p:txBody>
      </p:sp>
      <p:sp>
        <p:nvSpPr>
          <p:cNvPr id="93186" name="Text Placeholder 2"/>
          <p:cNvSpPr>
            <a:spLocks noGrp="1"/>
          </p:cNvSpPr>
          <p:nvPr>
            <p:ph type="body" sz="quarter" idx="13"/>
          </p:nvPr>
        </p:nvSpPr>
        <p:spPr>
          <a:xfrm>
            <a:off x="1316038" y="1071563"/>
            <a:ext cx="3925887" cy="339725"/>
          </a:xfrm>
        </p:spPr>
        <p:txBody>
          <a:bodyPr/>
          <a:lstStyle/>
          <a:p>
            <a:r>
              <a:rPr lang="en-US" smtClean="0"/>
              <a:t>Design of Experiments (DOE)</a:t>
            </a:r>
          </a:p>
        </p:txBody>
      </p:sp>
      <p:sp>
        <p:nvSpPr>
          <p:cNvPr id="4" name="Slide Number Placeholder 3"/>
          <p:cNvSpPr>
            <a:spLocks noGrp="1"/>
          </p:cNvSpPr>
          <p:nvPr>
            <p:ph type="sldNum" sz="quarter" idx="16"/>
          </p:nvPr>
        </p:nvSpPr>
        <p:spPr/>
        <p:txBody>
          <a:bodyPr/>
          <a:lstStyle/>
          <a:p>
            <a:pPr>
              <a:defRPr/>
            </a:pPr>
            <a:r>
              <a:rPr lang="en-US"/>
              <a:t>7-</a:t>
            </a:r>
            <a:fld id="{3494B3B9-5A16-4380-B676-152BF302252A}"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4209" name="Content Placeholder 1"/>
          <p:cNvSpPr>
            <a:spLocks noGrp="1"/>
          </p:cNvSpPr>
          <p:nvPr>
            <p:ph idx="1"/>
          </p:nvPr>
        </p:nvSpPr>
        <p:spPr>
          <a:xfrm>
            <a:off x="304800" y="1600200"/>
            <a:ext cx="8382000" cy="4525963"/>
          </a:xfrm>
        </p:spPr>
        <p:txBody>
          <a:bodyPr/>
          <a:lstStyle/>
          <a:p>
            <a:r>
              <a:rPr lang="en-US" sz="2400" smtClean="0"/>
              <a:t>Statistical sampling deals with the selection of a subset of a population in order to gain knowledge about the whole population and to predict quality outcomes of the population using statistics. </a:t>
            </a:r>
          </a:p>
          <a:p>
            <a:pPr lvl="1">
              <a:buFont typeface="Arial" charset="0"/>
              <a:buChar char="•"/>
            </a:pPr>
            <a:r>
              <a:rPr lang="en-US" sz="2400" smtClean="0"/>
              <a:t>A population is the number of items from which to draw a sample. </a:t>
            </a:r>
          </a:p>
          <a:p>
            <a:pPr lvl="1">
              <a:buFont typeface="Arial" charset="0"/>
              <a:buChar char="•"/>
            </a:pPr>
            <a:r>
              <a:rPr lang="en-US" sz="2400" smtClean="0"/>
              <a:t>A sample is a selection of items from which any feature of the population may be estimated. </a:t>
            </a:r>
          </a:p>
          <a:p>
            <a:r>
              <a:rPr lang="en-US" sz="2400" smtClean="0"/>
              <a:t>Sampling is the easier and cheaper choice with a simpler and smaller data set to work with. Because of the smaller size of the data set, it is possible to improve the accuracy and quality of the data. </a:t>
            </a:r>
          </a:p>
        </p:txBody>
      </p:sp>
      <p:sp>
        <p:nvSpPr>
          <p:cNvPr id="94210" name="Text Placeholder 2"/>
          <p:cNvSpPr>
            <a:spLocks noGrp="1"/>
          </p:cNvSpPr>
          <p:nvPr>
            <p:ph type="body" sz="quarter" idx="13"/>
          </p:nvPr>
        </p:nvSpPr>
        <p:spPr>
          <a:xfrm>
            <a:off x="1316038" y="1071563"/>
            <a:ext cx="3925887" cy="339725"/>
          </a:xfrm>
        </p:spPr>
        <p:txBody>
          <a:bodyPr/>
          <a:lstStyle/>
          <a:p>
            <a:r>
              <a:rPr lang="en-US" smtClean="0"/>
              <a:t>Statistical Sampling</a:t>
            </a:r>
          </a:p>
        </p:txBody>
      </p:sp>
      <p:sp>
        <p:nvSpPr>
          <p:cNvPr id="4" name="Slide Number Placeholder 3"/>
          <p:cNvSpPr>
            <a:spLocks noGrp="1"/>
          </p:cNvSpPr>
          <p:nvPr>
            <p:ph type="sldNum" sz="quarter" idx="16"/>
          </p:nvPr>
        </p:nvSpPr>
        <p:spPr/>
        <p:txBody>
          <a:bodyPr/>
          <a:lstStyle/>
          <a:p>
            <a:pPr>
              <a:defRPr/>
            </a:pPr>
            <a:r>
              <a:rPr lang="en-US"/>
              <a:t>7-</a:t>
            </a:r>
            <a:fld id="{6092A8F6-ADA3-4436-8346-552DE3B8CA8C}"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5233" name="Content Placeholder 1"/>
          <p:cNvSpPr>
            <a:spLocks noGrp="1"/>
          </p:cNvSpPr>
          <p:nvPr>
            <p:ph idx="1"/>
          </p:nvPr>
        </p:nvSpPr>
        <p:spPr>
          <a:xfrm>
            <a:off x="419100" y="1600200"/>
            <a:ext cx="8267700" cy="4525963"/>
          </a:xfrm>
        </p:spPr>
        <p:txBody>
          <a:bodyPr/>
          <a:lstStyle/>
          <a:p>
            <a:r>
              <a:rPr lang="en-US" sz="2400" smtClean="0"/>
              <a:t>The size of a sample and the number of observations have to be determined first to conduct statistical sampling. </a:t>
            </a:r>
          </a:p>
          <a:p>
            <a:r>
              <a:rPr lang="en-US" sz="2400" smtClean="0"/>
              <a:t>The sample size is an important feature and is determined based on the expense of data collection and the need to have sufficient statistical power. </a:t>
            </a:r>
          </a:p>
          <a:p>
            <a:pPr lvl="1">
              <a:buFont typeface="Arial" charset="0"/>
              <a:buChar char="•"/>
            </a:pPr>
            <a:r>
              <a:rPr lang="en-US" sz="2400" smtClean="0"/>
              <a:t>For example, in a census project, data are collected on the entire population and the sample size is equal to the population size. </a:t>
            </a:r>
          </a:p>
          <a:p>
            <a:r>
              <a:rPr lang="en-US" sz="2400" smtClean="0"/>
              <a:t>In a project involving experimental design, when the study is divided into different treatment groups, different sample sizes for each group have to be selected. </a:t>
            </a:r>
          </a:p>
        </p:txBody>
      </p:sp>
      <p:sp>
        <p:nvSpPr>
          <p:cNvPr id="95234" name="Text Placeholder 2"/>
          <p:cNvSpPr>
            <a:spLocks noGrp="1"/>
          </p:cNvSpPr>
          <p:nvPr>
            <p:ph type="body" sz="quarter" idx="13"/>
          </p:nvPr>
        </p:nvSpPr>
        <p:spPr>
          <a:xfrm>
            <a:off x="1316038" y="1071563"/>
            <a:ext cx="3925887" cy="339725"/>
          </a:xfrm>
        </p:spPr>
        <p:txBody>
          <a:bodyPr/>
          <a:lstStyle/>
          <a:p>
            <a:r>
              <a:rPr lang="en-US" smtClean="0"/>
              <a:t>Statistical Sampling</a:t>
            </a:r>
          </a:p>
        </p:txBody>
      </p:sp>
      <p:sp>
        <p:nvSpPr>
          <p:cNvPr id="4" name="Slide Number Placeholder 3"/>
          <p:cNvSpPr>
            <a:spLocks noGrp="1"/>
          </p:cNvSpPr>
          <p:nvPr>
            <p:ph type="sldNum" sz="quarter" idx="16"/>
          </p:nvPr>
        </p:nvSpPr>
        <p:spPr/>
        <p:txBody>
          <a:bodyPr/>
          <a:lstStyle/>
          <a:p>
            <a:pPr>
              <a:defRPr/>
            </a:pPr>
            <a:r>
              <a:rPr lang="en-US"/>
              <a:t>7-</a:t>
            </a:r>
            <a:fld id="{04FEB31C-5590-4DAD-AA5D-787F3A519633}"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6257" name="Text Placeholder 2"/>
          <p:cNvSpPr>
            <a:spLocks noGrp="1"/>
          </p:cNvSpPr>
          <p:nvPr>
            <p:ph type="body" sz="quarter" idx="13"/>
          </p:nvPr>
        </p:nvSpPr>
        <p:spPr>
          <a:xfrm>
            <a:off x="1316038" y="1071563"/>
            <a:ext cx="3925887" cy="339725"/>
          </a:xfrm>
        </p:spPr>
        <p:txBody>
          <a:bodyPr/>
          <a:lstStyle/>
          <a:p>
            <a:r>
              <a:rPr lang="en-US" smtClean="0"/>
              <a:t>Statistical Sampling</a:t>
            </a:r>
          </a:p>
        </p:txBody>
      </p:sp>
      <p:sp>
        <p:nvSpPr>
          <p:cNvPr id="4" name="Slide Number Placeholder 3"/>
          <p:cNvSpPr>
            <a:spLocks noGrp="1"/>
          </p:cNvSpPr>
          <p:nvPr>
            <p:ph type="sldNum" sz="quarter" idx="16"/>
          </p:nvPr>
        </p:nvSpPr>
        <p:spPr/>
        <p:txBody>
          <a:bodyPr/>
          <a:lstStyle/>
          <a:p>
            <a:pPr>
              <a:defRPr/>
            </a:pPr>
            <a:r>
              <a:rPr lang="en-US"/>
              <a:t>7-</a:t>
            </a:r>
            <a:fld id="{64B94A26-3C24-4B11-B83D-FA0FEE3117D7}" type="slidenum">
              <a:rPr lang="en-US"/>
              <a:pPr>
                <a:defRPr/>
              </a:pPr>
              <a:t>44</a:t>
            </a:fld>
            <a:endParaRPr lang="en-US"/>
          </a:p>
        </p:txBody>
      </p:sp>
      <p:graphicFrame>
        <p:nvGraphicFramePr>
          <p:cNvPr id="7" name="Table 6"/>
          <p:cNvGraphicFramePr>
            <a:graphicFrameLocks noGrp="1"/>
          </p:cNvGraphicFramePr>
          <p:nvPr/>
        </p:nvGraphicFramePr>
        <p:xfrm>
          <a:off x="657225" y="1600200"/>
          <a:ext cx="8096250" cy="3970338"/>
        </p:xfrm>
        <a:graphic>
          <a:graphicData uri="http://schemas.openxmlformats.org/drawingml/2006/table">
            <a:tbl>
              <a:tblPr firstRow="1" firstCol="1" bandRow="1" bandCol="1">
                <a:tableStyleId>{5C22544A-7EE6-4342-B048-85BDC9FD1C3A}</a:tableStyleId>
              </a:tblPr>
              <a:tblGrid>
                <a:gridCol w="2024009"/>
                <a:gridCol w="2024009"/>
                <a:gridCol w="2024009"/>
                <a:gridCol w="2024009"/>
              </a:tblGrid>
              <a:tr h="312135">
                <a:tc>
                  <a:txBody>
                    <a:bodyPr/>
                    <a:lstStyle/>
                    <a:p>
                      <a:pPr marL="0" marR="0">
                        <a:spcBef>
                          <a:spcPts val="0"/>
                        </a:spcBef>
                        <a:spcAft>
                          <a:spcPts val="0"/>
                        </a:spcAft>
                      </a:pPr>
                      <a:r>
                        <a:rPr lang="en-US" sz="2000" dirty="0" smtClean="0">
                          <a:effectLst/>
                        </a:rPr>
                        <a:t>Method</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Definition </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Uses</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smtClean="0">
                          <a:effectLst/>
                        </a:rPr>
                        <a:t>Limitations</a:t>
                      </a:r>
                      <a:endParaRPr lang="en-US" sz="2000" dirty="0">
                        <a:effectLst/>
                        <a:latin typeface="Times New Roman"/>
                        <a:ea typeface="Times New Roman"/>
                        <a:cs typeface="Times New Roman"/>
                      </a:endParaRPr>
                    </a:p>
                  </a:txBody>
                  <a:tcPr marL="58525" marR="58525" marT="0" marB="0"/>
                </a:tc>
              </a:tr>
              <a:tr h="624271">
                <a:tc>
                  <a:txBody>
                    <a:bodyPr/>
                    <a:lstStyle/>
                    <a:p>
                      <a:pPr marL="0" marR="0">
                        <a:spcBef>
                          <a:spcPts val="0"/>
                        </a:spcBef>
                        <a:spcAft>
                          <a:spcPts val="0"/>
                        </a:spcAft>
                      </a:pPr>
                      <a:r>
                        <a:rPr lang="en-US" sz="2000">
                          <a:effectLst/>
                        </a:rPr>
                        <a:t>Simple Random Sampling</a:t>
                      </a:r>
                      <a:endParaRPr lang="en-US" sz="200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a:effectLst/>
                        </a:rPr>
                        <a:t>Every member of the population is given an equal chance</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a:effectLst/>
                        </a:rPr>
                        <a:t>Good estimates of the population and sampling error</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dirty="0">
                          <a:effectLst/>
                        </a:rPr>
                        <a:t>Need complete and accurate population</a:t>
                      </a:r>
                    </a:p>
                    <a:p>
                      <a:pPr marL="0" marR="0">
                        <a:spcBef>
                          <a:spcPts val="0"/>
                        </a:spcBef>
                        <a:spcAft>
                          <a:spcPts val="0"/>
                        </a:spcAft>
                      </a:pPr>
                      <a:r>
                        <a:rPr lang="en-US" sz="2000" dirty="0">
                          <a:effectLst/>
                        </a:rPr>
                        <a:t> </a:t>
                      </a:r>
                      <a:endParaRPr lang="en-US" sz="2000" dirty="0">
                        <a:effectLst/>
                        <a:latin typeface="Times New Roman"/>
                        <a:ea typeface="Times New Roman"/>
                        <a:cs typeface="Times New Roman"/>
                      </a:endParaRPr>
                    </a:p>
                  </a:txBody>
                  <a:tcPr marL="58525" marR="58525" marT="0" marB="0"/>
                </a:tc>
              </a:tr>
              <a:tr h="936406">
                <a:tc>
                  <a:txBody>
                    <a:bodyPr/>
                    <a:lstStyle/>
                    <a:p>
                      <a:pPr marL="0" marR="0">
                        <a:spcBef>
                          <a:spcPts val="0"/>
                        </a:spcBef>
                        <a:spcAft>
                          <a:spcPts val="0"/>
                        </a:spcAft>
                      </a:pPr>
                      <a:r>
                        <a:rPr lang="en-US" sz="2000">
                          <a:effectLst/>
                        </a:rPr>
                        <a:t>Quota Sampling</a:t>
                      </a:r>
                      <a:endParaRPr lang="en-US" sz="200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a:effectLst/>
                        </a:rPr>
                        <a:t>The population is stratified by important variables, and the required quota is obtained from each stratum or level</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a:effectLst/>
                        </a:rPr>
                        <a:t>Quick way to obtain a sample; economical</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dirty="0">
                          <a:effectLst/>
                        </a:rPr>
                        <a:t>Knowledge of population is </a:t>
                      </a:r>
                      <a:r>
                        <a:rPr lang="en-US" sz="2000" dirty="0" smtClean="0">
                          <a:effectLst/>
                        </a:rPr>
                        <a:t>essential.</a:t>
                      </a:r>
                      <a:endParaRPr lang="en-US" sz="2000" dirty="0">
                        <a:effectLst/>
                      </a:endParaRPr>
                    </a:p>
                    <a:p>
                      <a:pPr marL="217170" marR="0">
                        <a:spcBef>
                          <a:spcPts val="0"/>
                        </a:spcBef>
                        <a:spcAft>
                          <a:spcPts val="0"/>
                        </a:spcAft>
                      </a:pPr>
                      <a:r>
                        <a:rPr lang="en-US" sz="2000" dirty="0">
                          <a:effectLst/>
                        </a:rPr>
                        <a:t>Not random and therefore may be biased</a:t>
                      </a:r>
                      <a:endParaRPr lang="en-US" sz="2000" dirty="0">
                        <a:effectLst/>
                        <a:latin typeface="Times New Roman"/>
                        <a:ea typeface="Times New Roman"/>
                        <a:cs typeface="Times New Roman"/>
                      </a:endParaRPr>
                    </a:p>
                  </a:txBody>
                  <a:tcPr marL="58525" marR="58525" marT="0" marB="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7281" name="Text Placeholder 2"/>
          <p:cNvSpPr>
            <a:spLocks noGrp="1"/>
          </p:cNvSpPr>
          <p:nvPr>
            <p:ph type="body" sz="quarter" idx="13"/>
          </p:nvPr>
        </p:nvSpPr>
        <p:spPr>
          <a:xfrm>
            <a:off x="1316038" y="1071563"/>
            <a:ext cx="3925887" cy="339725"/>
          </a:xfrm>
        </p:spPr>
        <p:txBody>
          <a:bodyPr/>
          <a:lstStyle/>
          <a:p>
            <a:r>
              <a:rPr lang="en-US" smtClean="0"/>
              <a:t>Statistical Sampling</a:t>
            </a:r>
          </a:p>
        </p:txBody>
      </p:sp>
      <p:sp>
        <p:nvSpPr>
          <p:cNvPr id="4" name="Slide Number Placeholder 3"/>
          <p:cNvSpPr>
            <a:spLocks noGrp="1"/>
          </p:cNvSpPr>
          <p:nvPr>
            <p:ph type="sldNum" sz="quarter" idx="16"/>
          </p:nvPr>
        </p:nvSpPr>
        <p:spPr/>
        <p:txBody>
          <a:bodyPr/>
          <a:lstStyle/>
          <a:p>
            <a:pPr>
              <a:defRPr/>
            </a:pPr>
            <a:r>
              <a:rPr lang="en-US"/>
              <a:t>7-</a:t>
            </a:r>
            <a:fld id="{AD33A1A5-7220-43D8-A76C-5D48C01559BB}" type="slidenum">
              <a:rPr lang="en-US"/>
              <a:pPr>
                <a:defRPr/>
              </a:pPr>
              <a:t>45</a:t>
            </a:fld>
            <a:endParaRPr lang="en-US"/>
          </a:p>
        </p:txBody>
      </p:sp>
      <p:graphicFrame>
        <p:nvGraphicFramePr>
          <p:cNvPr id="7" name="Table 6"/>
          <p:cNvGraphicFramePr>
            <a:graphicFrameLocks noGrp="1"/>
          </p:cNvGraphicFramePr>
          <p:nvPr/>
        </p:nvGraphicFramePr>
        <p:xfrm>
          <a:off x="657225" y="1600200"/>
          <a:ext cx="8096250" cy="3665538"/>
        </p:xfrm>
        <a:graphic>
          <a:graphicData uri="http://schemas.openxmlformats.org/drawingml/2006/table">
            <a:tbl>
              <a:tblPr firstRow="1" firstCol="1" bandRow="1" bandCol="1">
                <a:tableStyleId>{5C22544A-7EE6-4342-B048-85BDC9FD1C3A}</a:tableStyleId>
              </a:tblPr>
              <a:tblGrid>
                <a:gridCol w="2024009"/>
                <a:gridCol w="2024009"/>
                <a:gridCol w="2024009"/>
                <a:gridCol w="2024009"/>
              </a:tblGrid>
              <a:tr h="312135">
                <a:tc>
                  <a:txBody>
                    <a:bodyPr/>
                    <a:lstStyle/>
                    <a:p>
                      <a:pPr marL="0" marR="0">
                        <a:spcBef>
                          <a:spcPts val="0"/>
                        </a:spcBef>
                        <a:spcAft>
                          <a:spcPts val="0"/>
                        </a:spcAft>
                      </a:pPr>
                      <a:r>
                        <a:rPr lang="en-US" sz="2000" dirty="0" smtClean="0">
                          <a:effectLst/>
                        </a:rPr>
                        <a:t>Method</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Definition </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Uses</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smtClean="0">
                          <a:effectLst/>
                        </a:rPr>
                        <a:t>Limitations</a:t>
                      </a:r>
                      <a:endParaRPr lang="en-US" sz="2000" dirty="0">
                        <a:effectLst/>
                        <a:latin typeface="Times New Roman"/>
                        <a:ea typeface="Times New Roman"/>
                        <a:cs typeface="Times New Roman"/>
                      </a:endParaRPr>
                    </a:p>
                  </a:txBody>
                  <a:tcPr marL="58525" marR="58525" marT="0" marB="0"/>
                </a:tc>
              </a:tr>
              <a:tr h="1404609">
                <a:tc>
                  <a:txBody>
                    <a:bodyPr/>
                    <a:lstStyle/>
                    <a:p>
                      <a:pPr marL="0" marR="0">
                        <a:spcBef>
                          <a:spcPts val="0"/>
                        </a:spcBef>
                        <a:spcAft>
                          <a:spcPts val="0"/>
                        </a:spcAft>
                      </a:pPr>
                      <a:r>
                        <a:rPr lang="en-US" sz="2000" dirty="0">
                          <a:effectLst/>
                        </a:rPr>
                        <a:t>Cluster Sampling</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a:effectLst/>
                        </a:rPr>
                        <a:t>A random sample of clusters is considered, and then all members within those clusters are examined</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a:effectLst/>
                        </a:rPr>
                        <a:t>Quick and easy; does not require complete population information; works well when each cluster is part of the whole population</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dirty="0">
                          <a:effectLst/>
                        </a:rPr>
                        <a:t>Larger sampling error; if clusters are big, becomes very expensive; larger sample size needed to compensate for greater sampling error</a:t>
                      </a:r>
                      <a:endParaRPr lang="en-US" sz="2000" dirty="0">
                        <a:effectLst/>
                        <a:latin typeface="Times New Roman"/>
                        <a:ea typeface="Times New Roman"/>
                        <a:cs typeface="Times New Roman"/>
                      </a:endParaRPr>
                    </a:p>
                  </a:txBody>
                  <a:tcPr marL="58525" marR="58525" marT="0" marB="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8305" name="Text Placeholder 2"/>
          <p:cNvSpPr>
            <a:spLocks noGrp="1"/>
          </p:cNvSpPr>
          <p:nvPr>
            <p:ph type="body" sz="quarter" idx="13"/>
          </p:nvPr>
        </p:nvSpPr>
        <p:spPr>
          <a:xfrm>
            <a:off x="1316038" y="1071563"/>
            <a:ext cx="3925887" cy="339725"/>
          </a:xfrm>
        </p:spPr>
        <p:txBody>
          <a:bodyPr/>
          <a:lstStyle/>
          <a:p>
            <a:r>
              <a:rPr lang="en-US" smtClean="0"/>
              <a:t>Statistical Sampling</a:t>
            </a:r>
          </a:p>
        </p:txBody>
      </p:sp>
      <p:sp>
        <p:nvSpPr>
          <p:cNvPr id="4" name="Slide Number Placeholder 3"/>
          <p:cNvSpPr>
            <a:spLocks noGrp="1"/>
          </p:cNvSpPr>
          <p:nvPr>
            <p:ph type="sldNum" sz="quarter" idx="16"/>
          </p:nvPr>
        </p:nvSpPr>
        <p:spPr/>
        <p:txBody>
          <a:bodyPr/>
          <a:lstStyle/>
          <a:p>
            <a:pPr>
              <a:defRPr/>
            </a:pPr>
            <a:r>
              <a:rPr lang="en-US"/>
              <a:t>7-</a:t>
            </a:r>
            <a:fld id="{69F9219C-E08D-4303-B7B6-755A0F3F517A}" type="slidenum">
              <a:rPr lang="en-US"/>
              <a:pPr>
                <a:defRPr/>
              </a:pPr>
              <a:t>46</a:t>
            </a:fld>
            <a:endParaRPr lang="en-US"/>
          </a:p>
        </p:txBody>
      </p:sp>
      <p:graphicFrame>
        <p:nvGraphicFramePr>
          <p:cNvPr id="7" name="Table 6"/>
          <p:cNvGraphicFramePr>
            <a:graphicFrameLocks noGrp="1"/>
          </p:cNvGraphicFramePr>
          <p:nvPr/>
        </p:nvGraphicFramePr>
        <p:xfrm>
          <a:off x="657225" y="1600200"/>
          <a:ext cx="8096250" cy="2141538"/>
        </p:xfrm>
        <a:graphic>
          <a:graphicData uri="http://schemas.openxmlformats.org/drawingml/2006/table">
            <a:tbl>
              <a:tblPr firstRow="1" firstCol="1" bandRow="1" bandCol="1">
                <a:tableStyleId>{5C22544A-7EE6-4342-B048-85BDC9FD1C3A}</a:tableStyleId>
              </a:tblPr>
              <a:tblGrid>
                <a:gridCol w="2024009"/>
                <a:gridCol w="2024009"/>
                <a:gridCol w="2024009"/>
                <a:gridCol w="2024009"/>
              </a:tblGrid>
              <a:tr h="312135">
                <a:tc>
                  <a:txBody>
                    <a:bodyPr/>
                    <a:lstStyle/>
                    <a:p>
                      <a:pPr marL="0" marR="0">
                        <a:spcBef>
                          <a:spcPts val="0"/>
                        </a:spcBef>
                        <a:spcAft>
                          <a:spcPts val="0"/>
                        </a:spcAft>
                      </a:pPr>
                      <a:r>
                        <a:rPr lang="en-US" sz="2000" dirty="0" smtClean="0">
                          <a:effectLst/>
                        </a:rPr>
                        <a:t>Method</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Definition </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a:effectLst/>
                        </a:rPr>
                        <a:t>Uses</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dirty="0" smtClean="0">
                          <a:effectLst/>
                        </a:rPr>
                        <a:t>Limitations</a:t>
                      </a:r>
                      <a:endParaRPr lang="en-US" sz="2000" dirty="0">
                        <a:effectLst/>
                        <a:latin typeface="Times New Roman"/>
                        <a:ea typeface="Times New Roman"/>
                        <a:cs typeface="Times New Roman"/>
                      </a:endParaRPr>
                    </a:p>
                  </a:txBody>
                  <a:tcPr marL="58525" marR="58525" marT="0" marB="0"/>
                </a:tc>
              </a:tr>
              <a:tr h="936406">
                <a:tc>
                  <a:txBody>
                    <a:bodyPr/>
                    <a:lstStyle/>
                    <a:p>
                      <a:pPr marL="0" marR="0">
                        <a:spcBef>
                          <a:spcPts val="0"/>
                        </a:spcBef>
                        <a:spcAft>
                          <a:spcPts val="0"/>
                        </a:spcAft>
                      </a:pPr>
                      <a:r>
                        <a:rPr lang="en-US" sz="2000" dirty="0">
                          <a:effectLst/>
                        </a:rPr>
                        <a:t>Judgment sampling</a:t>
                      </a:r>
                      <a:endParaRPr lang="en-US" sz="2000" dirty="0">
                        <a:effectLst/>
                        <a:latin typeface="Times New Roman"/>
                        <a:ea typeface="Times New Roman"/>
                        <a:cs typeface="Times New Roman"/>
                      </a:endParaRPr>
                    </a:p>
                  </a:txBody>
                  <a:tcPr marL="58525" marR="58525" marT="0" marB="0"/>
                </a:tc>
                <a:tc>
                  <a:txBody>
                    <a:bodyPr/>
                    <a:lstStyle/>
                    <a:p>
                      <a:pPr marL="0" marR="0">
                        <a:spcBef>
                          <a:spcPts val="0"/>
                        </a:spcBef>
                        <a:spcAft>
                          <a:spcPts val="0"/>
                        </a:spcAft>
                      </a:pPr>
                      <a:r>
                        <a:rPr lang="en-US" sz="2000">
                          <a:effectLst/>
                        </a:rPr>
                        <a:t>Uses deliberate choices of information and excludes any random process</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a:effectLst/>
                        </a:rPr>
                        <a:t>For small samples from a well-understood population</a:t>
                      </a:r>
                      <a:endParaRPr lang="en-US" sz="2000">
                        <a:effectLst/>
                        <a:latin typeface="Times New Roman"/>
                        <a:ea typeface="Times New Roman"/>
                        <a:cs typeface="Times New Roman"/>
                      </a:endParaRPr>
                    </a:p>
                  </a:txBody>
                  <a:tcPr marL="58525" marR="58525" marT="0" marB="0"/>
                </a:tc>
                <a:tc>
                  <a:txBody>
                    <a:bodyPr/>
                    <a:lstStyle/>
                    <a:p>
                      <a:pPr marL="217170" marR="0">
                        <a:spcBef>
                          <a:spcPts val="0"/>
                        </a:spcBef>
                        <a:spcAft>
                          <a:spcPts val="0"/>
                        </a:spcAft>
                      </a:pPr>
                      <a:r>
                        <a:rPr lang="en-US" sz="2000" dirty="0">
                          <a:effectLst/>
                        </a:rPr>
                        <a:t>Prone to bias; because the sample is small, credibility problems will surface</a:t>
                      </a:r>
                      <a:endParaRPr lang="en-US" sz="2000" dirty="0">
                        <a:effectLst/>
                        <a:latin typeface="Times New Roman"/>
                        <a:ea typeface="Times New Roman"/>
                        <a:cs typeface="Times New Roman"/>
                      </a:endParaRPr>
                    </a:p>
                  </a:txBody>
                  <a:tcPr marL="58525" marR="58525" marT="0" marB="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sp>
        <p:nvSpPr>
          <p:cNvPr id="2" name="Content Placeholder 1"/>
          <p:cNvSpPr>
            <a:spLocks noGrp="1"/>
          </p:cNvSpPr>
          <p:nvPr>
            <p:ph idx="1"/>
          </p:nvPr>
        </p:nvSpPr>
        <p:spPr>
          <a:xfrm>
            <a:off x="241300" y="1600200"/>
            <a:ext cx="8445500" cy="4525963"/>
          </a:xfrm>
        </p:spPr>
        <p:txBody>
          <a:bodyPr rtlCol="0">
            <a:noAutofit/>
          </a:bodyPr>
          <a:lstStyle/>
          <a:p>
            <a:pPr fontAlgn="auto">
              <a:spcAft>
                <a:spcPts val="0"/>
              </a:spcAft>
              <a:defRPr/>
            </a:pPr>
            <a:r>
              <a:rPr lang="en-US" dirty="0"/>
              <a:t>In this method, each </a:t>
            </a:r>
            <a:r>
              <a:rPr lang="en-US" dirty="0" smtClean="0"/>
              <a:t>member </a:t>
            </a:r>
            <a:r>
              <a:rPr lang="en-US" dirty="0"/>
              <a:t>of the population has an equal chance of being selected for the sample, which is </a:t>
            </a:r>
            <a:r>
              <a:rPr lang="en-US" i="1" dirty="0"/>
              <a:t>1/N</a:t>
            </a:r>
            <a:r>
              <a:rPr lang="en-US" dirty="0"/>
              <a:t>. When the second member is selected, all the remaining </a:t>
            </a:r>
            <a:r>
              <a:rPr lang="en-US" i="1" dirty="0"/>
              <a:t>(N-1)</a:t>
            </a:r>
            <a:r>
              <a:rPr lang="en-US" dirty="0"/>
              <a:t> members of the population have </a:t>
            </a:r>
            <a:r>
              <a:rPr lang="en-US" i="1" dirty="0"/>
              <a:t>1/ (N-1)</a:t>
            </a:r>
            <a:r>
              <a:rPr lang="en-US" dirty="0"/>
              <a:t> chance of selection. </a:t>
            </a:r>
          </a:p>
          <a:p>
            <a:pPr fontAlgn="auto">
              <a:spcAft>
                <a:spcPts val="0"/>
              </a:spcAft>
              <a:defRPr/>
            </a:pPr>
            <a:r>
              <a:rPr lang="en-US" dirty="0"/>
              <a:t>In a project, if an inference about a population from a sample is needed, sample size is important. Larger sample sizes generally lead to increased precision. The sample size is determined by the following equation</a:t>
            </a:r>
            <a:r>
              <a:rPr lang="en-US" dirty="0" smtClean="0"/>
              <a:t>:</a:t>
            </a:r>
          </a:p>
          <a:p>
            <a:pPr fontAlgn="auto">
              <a:spcAft>
                <a:spcPts val="0"/>
              </a:spcAft>
              <a:defRPr/>
            </a:pPr>
            <a:endParaRPr lang="en-US" dirty="0"/>
          </a:p>
          <a:p>
            <a:pPr fontAlgn="auto">
              <a:spcAft>
                <a:spcPts val="0"/>
              </a:spcAft>
              <a:defRPr/>
            </a:pPr>
            <a:endParaRPr lang="en-US" dirty="0"/>
          </a:p>
          <a:p>
            <a:pPr marL="0" indent="0" fontAlgn="auto">
              <a:spcAft>
                <a:spcPts val="0"/>
              </a:spcAft>
              <a:buFont typeface="Wingdings" pitchFamily="2" charset="2"/>
              <a:buNone/>
              <a:defRPr/>
            </a:pPr>
            <a:r>
              <a:rPr lang="en-US" dirty="0" smtClean="0"/>
              <a:t>where </a:t>
            </a:r>
            <a:r>
              <a:rPr lang="en-US" dirty="0"/>
              <a:t>		</a:t>
            </a:r>
            <a:r>
              <a:rPr lang="en-US" i="1" dirty="0"/>
              <a:t>n </a:t>
            </a:r>
            <a:r>
              <a:rPr lang="en-US" dirty="0"/>
              <a:t>= sample </a:t>
            </a:r>
            <a:r>
              <a:rPr lang="en-US" dirty="0" smtClean="0"/>
              <a:t>size</a:t>
            </a:r>
            <a:endParaRPr lang="en-US" dirty="0"/>
          </a:p>
          <a:p>
            <a:pPr marL="0" indent="0" fontAlgn="auto">
              <a:spcAft>
                <a:spcPts val="0"/>
              </a:spcAft>
              <a:buFont typeface="Wingdings" pitchFamily="2" charset="2"/>
              <a:buNone/>
              <a:defRPr/>
            </a:pPr>
            <a:r>
              <a:rPr lang="en-US" dirty="0"/>
              <a:t>		</a:t>
            </a:r>
            <a:r>
              <a:rPr lang="en-US" i="1" dirty="0"/>
              <a:t>Z</a:t>
            </a:r>
            <a:r>
              <a:rPr lang="en-US" dirty="0"/>
              <a:t> = </a:t>
            </a:r>
            <a:r>
              <a:rPr lang="en-US" i="1" dirty="0"/>
              <a:t>z</a:t>
            </a:r>
            <a:r>
              <a:rPr lang="en-US" dirty="0"/>
              <a:t>-score associated with the required confidence </a:t>
            </a:r>
            <a:r>
              <a:rPr lang="en-US" dirty="0" smtClean="0"/>
              <a:t>level</a:t>
            </a:r>
            <a:endParaRPr lang="en-US" dirty="0"/>
          </a:p>
          <a:p>
            <a:pPr marL="0" indent="0" fontAlgn="auto">
              <a:spcAft>
                <a:spcPts val="0"/>
              </a:spcAft>
              <a:buFont typeface="Wingdings" pitchFamily="2" charset="2"/>
              <a:buNone/>
              <a:defRPr/>
            </a:pPr>
            <a:r>
              <a:rPr lang="en-US" dirty="0"/>
              <a:t>		</a:t>
            </a:r>
            <a:r>
              <a:rPr lang="en-US" i="1" dirty="0"/>
              <a:t>p</a:t>
            </a:r>
            <a:r>
              <a:rPr lang="en-US" dirty="0"/>
              <a:t> = occurrence rate within the </a:t>
            </a:r>
            <a:r>
              <a:rPr lang="en-US" dirty="0" smtClean="0"/>
              <a:t>population</a:t>
            </a:r>
            <a:endParaRPr lang="en-US" dirty="0"/>
          </a:p>
          <a:p>
            <a:pPr marL="0" indent="0" fontAlgn="auto">
              <a:spcAft>
                <a:spcPts val="0"/>
              </a:spcAft>
              <a:buFont typeface="Wingdings" pitchFamily="2" charset="2"/>
              <a:buNone/>
              <a:defRPr/>
            </a:pPr>
            <a:r>
              <a:rPr lang="en-US" dirty="0"/>
              <a:t>		</a:t>
            </a:r>
            <a:r>
              <a:rPr lang="en-US" i="1" dirty="0"/>
              <a:t>E</a:t>
            </a:r>
            <a:r>
              <a:rPr lang="en-US" dirty="0"/>
              <a:t> = required </a:t>
            </a:r>
            <a:r>
              <a:rPr lang="en-US" dirty="0" smtClean="0"/>
              <a:t>precision</a:t>
            </a:r>
            <a:endParaRPr lang="en-US" dirty="0"/>
          </a:p>
        </p:txBody>
      </p:sp>
      <p:sp>
        <p:nvSpPr>
          <p:cNvPr id="99330" name="Text Placeholder 2"/>
          <p:cNvSpPr>
            <a:spLocks noGrp="1"/>
          </p:cNvSpPr>
          <p:nvPr>
            <p:ph type="body" sz="quarter" idx="13"/>
          </p:nvPr>
        </p:nvSpPr>
        <p:spPr>
          <a:xfrm>
            <a:off x="1316038" y="1071563"/>
            <a:ext cx="3925887" cy="339725"/>
          </a:xfrm>
        </p:spPr>
        <p:txBody>
          <a:bodyPr/>
          <a:lstStyle/>
          <a:p>
            <a:r>
              <a:rPr lang="en-US" smtClean="0"/>
              <a:t>Random Sampling</a:t>
            </a:r>
          </a:p>
        </p:txBody>
      </p:sp>
      <p:sp>
        <p:nvSpPr>
          <p:cNvPr id="4" name="Slide Number Placeholder 3"/>
          <p:cNvSpPr>
            <a:spLocks noGrp="1"/>
          </p:cNvSpPr>
          <p:nvPr>
            <p:ph type="sldNum" sz="quarter" idx="16"/>
          </p:nvPr>
        </p:nvSpPr>
        <p:spPr/>
        <p:txBody>
          <a:bodyPr/>
          <a:lstStyle/>
          <a:p>
            <a:pPr>
              <a:defRPr/>
            </a:pPr>
            <a:r>
              <a:rPr lang="en-US"/>
              <a:t>7-</a:t>
            </a:r>
            <a:fld id="{46B21BB4-CC0B-4C6E-B7C0-417E9015C753}" type="slidenum">
              <a:rPr lang="en-US"/>
              <a:pPr>
                <a:defRPr/>
              </a:pPr>
              <a:t>47</a:t>
            </a:fld>
            <a:endParaRPr lang="en-US"/>
          </a:p>
        </p:txBody>
      </p:sp>
      <p:sp>
        <p:nvSpPr>
          <p:cNvPr id="6" name="TextBox 5"/>
          <p:cNvSpPr txBox="1">
            <a:spLocks noRot="1" noChangeAspect="1" noMove="1" noResize="1" noEditPoints="1" noAdjustHandles="1" noChangeArrowheads="1" noChangeShapeType="1" noTextEdit="1"/>
          </p:cNvSpPr>
          <p:nvPr/>
        </p:nvSpPr>
        <p:spPr>
          <a:xfrm>
            <a:off x="4538258" y="3945276"/>
            <a:ext cx="2093009" cy="702885"/>
          </a:xfrm>
          <a:prstGeom prst="rect">
            <a:avLst/>
          </a:prstGeom>
          <a:blipFill rotWithShape="1">
            <a:blip r:embed="rId2" cstate="print"/>
            <a:stretch>
              <a:fillRect/>
            </a:stretch>
          </a:blipFill>
        </p:spPr>
        <p:txBody>
          <a:bodyPr/>
          <a:lstStyle/>
          <a:p>
            <a:pPr fontAlgn="auto">
              <a:spcBef>
                <a:spcPts val="0"/>
              </a:spcBef>
              <a:spcAft>
                <a:spcPts val="0"/>
              </a:spcAft>
              <a:defRPr/>
            </a:pPr>
            <a:r>
              <a:rPr lang="en-US">
                <a:noFill/>
                <a:latin typeface="+mn-lt"/>
                <a:cs typeface="+mn-cs"/>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0353" name="Content Placeholder 1"/>
          <p:cNvSpPr>
            <a:spLocks noGrp="1"/>
          </p:cNvSpPr>
          <p:nvPr>
            <p:ph idx="1"/>
          </p:nvPr>
        </p:nvSpPr>
        <p:spPr>
          <a:xfrm>
            <a:off x="571500" y="1600200"/>
            <a:ext cx="8115300" cy="4525963"/>
          </a:xfrm>
        </p:spPr>
        <p:txBody>
          <a:bodyPr/>
          <a:lstStyle/>
          <a:p>
            <a:r>
              <a:rPr lang="en-US" sz="2400" smtClean="0"/>
              <a:t>Expert reviews</a:t>
            </a:r>
          </a:p>
          <a:p>
            <a:r>
              <a:rPr lang="en-US" sz="2400" smtClean="0"/>
              <a:t>Peer reviews</a:t>
            </a:r>
          </a:p>
          <a:p>
            <a:r>
              <a:rPr lang="en-US" sz="2400" smtClean="0"/>
              <a:t>Team reviews</a:t>
            </a:r>
          </a:p>
          <a:p>
            <a:r>
              <a:rPr lang="en-US" sz="2400" smtClean="0"/>
              <a:t>Walk-through reviews</a:t>
            </a:r>
          </a:p>
          <a:p>
            <a:r>
              <a:rPr lang="en-US" sz="2400" smtClean="0"/>
              <a:t>Formal reviews</a:t>
            </a:r>
          </a:p>
          <a:p>
            <a:r>
              <a:rPr lang="en-US" sz="2400" smtClean="0"/>
              <a:t>Management reviews</a:t>
            </a:r>
          </a:p>
          <a:p>
            <a:r>
              <a:rPr lang="en-US" sz="2400" smtClean="0"/>
              <a:t>Process reviews</a:t>
            </a:r>
          </a:p>
        </p:txBody>
      </p:sp>
      <p:sp>
        <p:nvSpPr>
          <p:cNvPr id="100354" name="Text Placeholder 2"/>
          <p:cNvSpPr>
            <a:spLocks noGrp="1"/>
          </p:cNvSpPr>
          <p:nvPr>
            <p:ph type="body" sz="quarter" idx="13"/>
          </p:nvPr>
        </p:nvSpPr>
        <p:spPr>
          <a:xfrm>
            <a:off x="1316038" y="1071563"/>
            <a:ext cx="3925887" cy="339725"/>
          </a:xfrm>
        </p:spPr>
        <p:txBody>
          <a:bodyPr/>
          <a:lstStyle/>
          <a:p>
            <a:r>
              <a:rPr lang="en-US" smtClean="0"/>
              <a:t>Reviews</a:t>
            </a:r>
          </a:p>
        </p:txBody>
      </p:sp>
      <p:sp>
        <p:nvSpPr>
          <p:cNvPr id="4" name="Slide Number Placeholder 3"/>
          <p:cNvSpPr>
            <a:spLocks noGrp="1"/>
          </p:cNvSpPr>
          <p:nvPr>
            <p:ph type="sldNum" sz="quarter" idx="16"/>
          </p:nvPr>
        </p:nvSpPr>
        <p:spPr/>
        <p:txBody>
          <a:bodyPr/>
          <a:lstStyle/>
          <a:p>
            <a:pPr>
              <a:defRPr/>
            </a:pPr>
            <a:r>
              <a:rPr lang="en-US"/>
              <a:t>7-</a:t>
            </a:r>
            <a:fld id="{3D5A1E59-5529-4600-9FD6-1C88337F29C3}"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1377" name="Text Placeholder 2"/>
          <p:cNvSpPr>
            <a:spLocks noGrp="1"/>
          </p:cNvSpPr>
          <p:nvPr>
            <p:ph type="body" sz="quarter" idx="13"/>
          </p:nvPr>
        </p:nvSpPr>
        <p:spPr>
          <a:xfrm>
            <a:off x="1316038" y="1071563"/>
            <a:ext cx="3925887" cy="339725"/>
          </a:xfrm>
        </p:spPr>
        <p:txBody>
          <a:bodyPr/>
          <a:lstStyle/>
          <a:p>
            <a:r>
              <a:rPr lang="en-US" smtClean="0"/>
              <a:t>Testing</a:t>
            </a:r>
          </a:p>
        </p:txBody>
      </p:sp>
      <p:sp>
        <p:nvSpPr>
          <p:cNvPr id="5" name="Slide Number Placeholder 4"/>
          <p:cNvSpPr>
            <a:spLocks noGrp="1"/>
          </p:cNvSpPr>
          <p:nvPr>
            <p:ph type="sldNum" sz="quarter" idx="16"/>
          </p:nvPr>
        </p:nvSpPr>
        <p:spPr/>
        <p:txBody>
          <a:bodyPr/>
          <a:lstStyle/>
          <a:p>
            <a:pPr>
              <a:defRPr/>
            </a:pPr>
            <a:r>
              <a:rPr lang="en-US"/>
              <a:t>7-</a:t>
            </a:r>
            <a:fld id="{BC73EDE9-6B83-42DF-856C-B1D34621911B}" type="slidenum">
              <a:rPr lang="en-US"/>
              <a:pPr>
                <a:defRPr/>
              </a:pPr>
              <a:t>49</a:t>
            </a:fld>
            <a:endParaRPr lang="en-US"/>
          </a:p>
        </p:txBody>
      </p:sp>
      <p:sp>
        <p:nvSpPr>
          <p:cNvPr id="101380" name="Content Placeholder 1"/>
          <p:cNvSpPr>
            <a:spLocks noGrp="1"/>
          </p:cNvSpPr>
          <p:nvPr>
            <p:ph idx="1"/>
          </p:nvPr>
        </p:nvSpPr>
        <p:spPr>
          <a:xfrm>
            <a:off x="431800" y="1435100"/>
            <a:ext cx="8115300" cy="4525963"/>
          </a:xfrm>
        </p:spPr>
        <p:txBody>
          <a:bodyPr/>
          <a:lstStyle/>
          <a:p>
            <a:r>
              <a:rPr lang="en-US" smtClean="0"/>
              <a:t>Testing is a primary function in software development projects and involves evaluating the results of a system or software application under controlled conditions. </a:t>
            </a:r>
          </a:p>
          <a:p>
            <a:r>
              <a:rPr lang="en-US" smtClean="0"/>
              <a:t>During testing, testers intentionally attempt to break the software application or system to see if things can go wrong. This is done in order to determine if things happen when they shouldn’t or things don’t happen when they should. </a:t>
            </a:r>
          </a:p>
        </p:txBody>
      </p:sp>
      <p:pic>
        <p:nvPicPr>
          <p:cNvPr id="101381" name="Picture 2"/>
          <p:cNvPicPr>
            <a:picLocks noChangeAspect="1" noChangeArrowheads="1"/>
          </p:cNvPicPr>
          <p:nvPr/>
        </p:nvPicPr>
        <p:blipFill>
          <a:blip r:embed="rId2"/>
          <a:srcRect/>
          <a:stretch>
            <a:fillRect/>
          </a:stretch>
        </p:blipFill>
        <p:spPr bwMode="auto">
          <a:xfrm>
            <a:off x="1741488" y="3679825"/>
            <a:ext cx="5410200" cy="27146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6321" name="Content Placeholder 1"/>
          <p:cNvSpPr>
            <a:spLocks noGrp="1"/>
          </p:cNvSpPr>
          <p:nvPr>
            <p:ph idx="1"/>
          </p:nvPr>
        </p:nvSpPr>
        <p:spPr>
          <a:xfrm>
            <a:off x="642938" y="1600200"/>
            <a:ext cx="8043862" cy="4525963"/>
          </a:xfrm>
        </p:spPr>
        <p:txBody>
          <a:bodyPr/>
          <a:lstStyle/>
          <a:p>
            <a:r>
              <a:rPr lang="en-US" sz="2400" i="1" smtClean="0"/>
              <a:t>Performance</a:t>
            </a:r>
            <a:r>
              <a:rPr lang="en-US" sz="2400" smtClean="0"/>
              <a:t> refers to the superiority or excellence of primary operating characteristics of a product</a:t>
            </a:r>
          </a:p>
          <a:p>
            <a:pPr lvl="1">
              <a:buFont typeface="Arial" charset="0"/>
              <a:buChar char="•"/>
            </a:pPr>
            <a:r>
              <a:rPr lang="en-US" sz="2400" smtClean="0"/>
              <a:t>Example: Low miles-per-gallon ratio, acceleration, and other functioning (running, operation, working, action, behavior, capacity, efficiency, and capabilities) in cars</a:t>
            </a:r>
          </a:p>
          <a:p>
            <a:r>
              <a:rPr lang="en-US" sz="2400" i="1" smtClean="0"/>
              <a:t>Features</a:t>
            </a:r>
            <a:r>
              <a:rPr lang="en-US" sz="2400" smtClean="0"/>
              <a:t> are defined as the availability and excellence of “bells and whistles” related to a product. </a:t>
            </a:r>
          </a:p>
          <a:p>
            <a:pPr lvl="1">
              <a:buFont typeface="Arial" charset="0"/>
              <a:buChar char="•"/>
            </a:pPr>
            <a:r>
              <a:rPr lang="en-US" sz="2400" smtClean="0"/>
              <a:t>Example: Heated seats in winter, large trunk space, and so on</a:t>
            </a:r>
          </a:p>
        </p:txBody>
      </p:sp>
      <p:sp>
        <p:nvSpPr>
          <p:cNvPr id="56322" name="Text Placeholder 2"/>
          <p:cNvSpPr>
            <a:spLocks noGrp="1"/>
          </p:cNvSpPr>
          <p:nvPr>
            <p:ph type="body" sz="quarter" idx="13"/>
          </p:nvPr>
        </p:nvSpPr>
        <p:spPr>
          <a:xfrm>
            <a:off x="1316038" y="1071563"/>
            <a:ext cx="3925887" cy="339725"/>
          </a:xfrm>
        </p:spPr>
        <p:txBody>
          <a:bodyPr/>
          <a:lstStyle/>
          <a:p>
            <a:r>
              <a:rPr lang="en-US" smtClean="0"/>
              <a:t>Quality</a:t>
            </a:r>
          </a:p>
        </p:txBody>
      </p:sp>
      <p:sp>
        <p:nvSpPr>
          <p:cNvPr id="4" name="Slide Number Placeholder 3"/>
          <p:cNvSpPr>
            <a:spLocks noGrp="1"/>
          </p:cNvSpPr>
          <p:nvPr>
            <p:ph type="sldNum" sz="quarter" idx="16"/>
          </p:nvPr>
        </p:nvSpPr>
        <p:spPr/>
        <p:txBody>
          <a:bodyPr/>
          <a:lstStyle/>
          <a:p>
            <a:pPr>
              <a:defRPr/>
            </a:pPr>
            <a:r>
              <a:rPr lang="en-US"/>
              <a:t>7-</a:t>
            </a:r>
            <a:fld id="{08ABB8CE-7AB4-43B8-B01E-067EC71FD44D}"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2401" name="Text Placeholder 2"/>
          <p:cNvSpPr>
            <a:spLocks noGrp="1"/>
          </p:cNvSpPr>
          <p:nvPr>
            <p:ph type="body" sz="quarter" idx="13"/>
          </p:nvPr>
        </p:nvSpPr>
        <p:spPr>
          <a:xfrm>
            <a:off x="1316038" y="1071563"/>
            <a:ext cx="3925887" cy="339725"/>
          </a:xfrm>
        </p:spPr>
        <p:txBody>
          <a:bodyPr/>
          <a:lstStyle/>
          <a:p>
            <a:r>
              <a:rPr lang="en-US" smtClean="0"/>
              <a:t>Testing</a:t>
            </a:r>
          </a:p>
        </p:txBody>
      </p:sp>
      <p:sp>
        <p:nvSpPr>
          <p:cNvPr id="5" name="Slide Number Placeholder 4"/>
          <p:cNvSpPr>
            <a:spLocks noGrp="1"/>
          </p:cNvSpPr>
          <p:nvPr>
            <p:ph type="sldNum" sz="quarter" idx="16"/>
          </p:nvPr>
        </p:nvSpPr>
        <p:spPr/>
        <p:txBody>
          <a:bodyPr/>
          <a:lstStyle/>
          <a:p>
            <a:pPr>
              <a:defRPr/>
            </a:pPr>
            <a:r>
              <a:rPr lang="en-US"/>
              <a:t>7-</a:t>
            </a:r>
            <a:fld id="{97241392-FCA9-4B8B-882A-7DD906911674}" type="slidenum">
              <a:rPr lang="en-US"/>
              <a:pPr>
                <a:defRPr/>
              </a:pPr>
              <a:t>50</a:t>
            </a:fld>
            <a:endParaRPr lang="en-US"/>
          </a:p>
        </p:txBody>
      </p:sp>
      <p:sp>
        <p:nvSpPr>
          <p:cNvPr id="102404" name="Content Placeholder 1"/>
          <p:cNvSpPr>
            <a:spLocks noGrp="1"/>
          </p:cNvSpPr>
          <p:nvPr>
            <p:ph idx="1"/>
          </p:nvPr>
        </p:nvSpPr>
        <p:spPr>
          <a:xfrm>
            <a:off x="571500" y="1600200"/>
            <a:ext cx="8115300" cy="4525963"/>
          </a:xfrm>
        </p:spPr>
        <p:txBody>
          <a:bodyPr/>
          <a:lstStyle/>
          <a:p>
            <a:r>
              <a:rPr lang="en-US" sz="2400" smtClean="0"/>
              <a:t>Testing also involves monitoring and controlling the software application development process to ensure that standards and procedures are followed. Therefore, testing is oriented to detection and prevention.</a:t>
            </a:r>
          </a:p>
          <a:p>
            <a:r>
              <a:rPr lang="en-US" sz="2400" smtClean="0"/>
              <a:t>A software bug is an error, flaw, or mistake in a system or software application. </a:t>
            </a:r>
          </a:p>
          <a:p>
            <a:r>
              <a:rPr lang="en-US" sz="2400" smtClean="0"/>
              <a:t>These bugs lead to problems when systems or programs are executed.</a:t>
            </a:r>
          </a:p>
          <a:p>
            <a:r>
              <a:rPr lang="en-US" sz="2400" smtClean="0"/>
              <a:t>They make the system or application result in incorrect or unexpected terminations or behave in unintended ways.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3425" name="Text Placeholder 2"/>
          <p:cNvSpPr>
            <a:spLocks noGrp="1"/>
          </p:cNvSpPr>
          <p:nvPr>
            <p:ph type="body" sz="quarter" idx="13"/>
          </p:nvPr>
        </p:nvSpPr>
        <p:spPr>
          <a:xfrm>
            <a:off x="1316038" y="1071563"/>
            <a:ext cx="3925887" cy="339725"/>
          </a:xfrm>
        </p:spPr>
        <p:txBody>
          <a:bodyPr/>
          <a:lstStyle/>
          <a:p>
            <a:r>
              <a:rPr lang="en-US" smtClean="0"/>
              <a:t>Testing</a:t>
            </a:r>
          </a:p>
        </p:txBody>
      </p:sp>
      <p:sp>
        <p:nvSpPr>
          <p:cNvPr id="5" name="Slide Number Placeholder 4"/>
          <p:cNvSpPr>
            <a:spLocks noGrp="1"/>
          </p:cNvSpPr>
          <p:nvPr>
            <p:ph type="sldNum" sz="quarter" idx="16"/>
          </p:nvPr>
        </p:nvSpPr>
        <p:spPr/>
        <p:txBody>
          <a:bodyPr/>
          <a:lstStyle/>
          <a:p>
            <a:pPr>
              <a:defRPr/>
            </a:pPr>
            <a:r>
              <a:rPr lang="en-US"/>
              <a:t>7-</a:t>
            </a:r>
            <a:fld id="{60B763B3-D815-4977-AB97-8120BD04D585}" type="slidenum">
              <a:rPr lang="en-US"/>
              <a:pPr>
                <a:defRPr/>
              </a:pPr>
              <a:t>51</a:t>
            </a:fld>
            <a:endParaRPr lang="en-US"/>
          </a:p>
        </p:txBody>
      </p:sp>
      <p:sp>
        <p:nvSpPr>
          <p:cNvPr id="103428" name="Content Placeholder 1"/>
          <p:cNvSpPr>
            <a:spLocks noGrp="1"/>
          </p:cNvSpPr>
          <p:nvPr>
            <p:ph idx="1"/>
          </p:nvPr>
        </p:nvSpPr>
        <p:spPr>
          <a:xfrm>
            <a:off x="571500" y="1600200"/>
            <a:ext cx="8115300" cy="4525963"/>
          </a:xfrm>
        </p:spPr>
        <p:txBody>
          <a:bodyPr/>
          <a:lstStyle/>
          <a:p>
            <a:r>
              <a:rPr lang="en-US" sz="2400" smtClean="0"/>
              <a:t>Most bugs arise from mistakes and errors made by programmers, and a few are caused by compilers producing incorrect code.</a:t>
            </a:r>
          </a:p>
          <a:p>
            <a:r>
              <a:rPr lang="en-US" sz="2400" smtClean="0"/>
              <a:t>Other reasons that contribute to problems in software applications:</a:t>
            </a:r>
          </a:p>
          <a:p>
            <a:pPr lvl="1">
              <a:buFont typeface="Arial" charset="0"/>
              <a:buChar char="•"/>
            </a:pPr>
            <a:r>
              <a:rPr lang="en-US" sz="2400" smtClean="0"/>
              <a:t>Change in requirements</a:t>
            </a:r>
          </a:p>
          <a:p>
            <a:pPr lvl="1">
              <a:buFont typeface="Arial" charset="0"/>
              <a:buChar char="•"/>
            </a:pPr>
            <a:r>
              <a:rPr lang="en-US" sz="2400" smtClean="0"/>
              <a:t>Complexity of the software application</a:t>
            </a:r>
          </a:p>
          <a:p>
            <a:pPr lvl="1">
              <a:buFont typeface="Arial" charset="0"/>
              <a:buChar char="•"/>
            </a:pPr>
            <a:r>
              <a:rPr lang="en-US" sz="2400" smtClean="0"/>
              <a:t>Schedule pressures</a:t>
            </a:r>
          </a:p>
          <a:p>
            <a:pPr lvl="1">
              <a:buFont typeface="Arial" charset="0"/>
              <a:buChar char="•"/>
            </a:pPr>
            <a:r>
              <a:rPr lang="en-US" sz="2400" smtClean="0"/>
              <a:t>Poor documentation, especially in code</a:t>
            </a:r>
          </a:p>
          <a:p>
            <a:pPr lvl="1">
              <a:buFont typeface="Arial" charset="0"/>
              <a:buChar char="•"/>
            </a:pPr>
            <a:r>
              <a:rPr lang="en-US" sz="2400" smtClean="0"/>
              <a:t>Wrong or misfit technology</a:t>
            </a:r>
          </a:p>
          <a:p>
            <a:pPr lvl="1">
              <a:buFont typeface="Arial" charset="0"/>
              <a:buChar char="•"/>
            </a:pPr>
            <a:r>
              <a:rPr lang="en-US" sz="2400" smtClean="0"/>
              <a:t>Wrong software development tools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4449" name="Text Placeholder 2"/>
          <p:cNvSpPr>
            <a:spLocks noGrp="1"/>
          </p:cNvSpPr>
          <p:nvPr>
            <p:ph type="body" sz="quarter" idx="13"/>
          </p:nvPr>
        </p:nvSpPr>
        <p:spPr>
          <a:xfrm>
            <a:off x="1316038" y="1071563"/>
            <a:ext cx="3925887" cy="339725"/>
          </a:xfrm>
        </p:spPr>
        <p:txBody>
          <a:bodyPr/>
          <a:lstStyle/>
          <a:p>
            <a:r>
              <a:rPr lang="en-US" smtClean="0"/>
              <a:t>Inspection</a:t>
            </a:r>
          </a:p>
        </p:txBody>
      </p:sp>
      <p:sp>
        <p:nvSpPr>
          <p:cNvPr id="5" name="Slide Number Placeholder 4"/>
          <p:cNvSpPr>
            <a:spLocks noGrp="1"/>
          </p:cNvSpPr>
          <p:nvPr>
            <p:ph type="sldNum" sz="quarter" idx="16"/>
          </p:nvPr>
        </p:nvSpPr>
        <p:spPr/>
        <p:txBody>
          <a:bodyPr/>
          <a:lstStyle/>
          <a:p>
            <a:pPr>
              <a:defRPr/>
            </a:pPr>
            <a:r>
              <a:rPr lang="en-US"/>
              <a:t>7-</a:t>
            </a:r>
            <a:fld id="{61D3C42C-7E3F-4D94-8CBE-CED4DE79688D}" type="slidenum">
              <a:rPr lang="en-US"/>
              <a:pPr>
                <a:defRPr/>
              </a:pPr>
              <a:t>52</a:t>
            </a:fld>
            <a:endParaRPr lang="en-US"/>
          </a:p>
        </p:txBody>
      </p:sp>
      <p:sp>
        <p:nvSpPr>
          <p:cNvPr id="104452" name="Content Placeholder 1"/>
          <p:cNvSpPr>
            <a:spLocks noGrp="1"/>
          </p:cNvSpPr>
          <p:nvPr>
            <p:ph idx="1"/>
          </p:nvPr>
        </p:nvSpPr>
        <p:spPr>
          <a:xfrm>
            <a:off x="571500" y="1600200"/>
            <a:ext cx="8115300" cy="4525963"/>
          </a:xfrm>
        </p:spPr>
        <p:txBody>
          <a:bodyPr/>
          <a:lstStyle/>
          <a:p>
            <a:r>
              <a:rPr lang="en-US" sz="2400" smtClean="0"/>
              <a:t>An inspection is a formal evaluation involving measurements and tests.</a:t>
            </a:r>
          </a:p>
          <a:p>
            <a:r>
              <a:rPr lang="en-US" sz="2400" smtClean="0"/>
              <a:t>The results of testing are usually compared to specified requirements and standards to determine whether the project activity, material, or entity is within those requirements and standards. </a:t>
            </a:r>
          </a:p>
          <a:p>
            <a:r>
              <a:rPr lang="en-US" sz="2400" smtClean="0"/>
              <a:t>Inspections may be either planned or unplanned. </a:t>
            </a:r>
          </a:p>
          <a:p>
            <a:r>
              <a:rPr lang="en-US" sz="2400" smtClean="0"/>
              <a:t>A software inspection consists of review practices in projects including code reviews and peer reviews. </a:t>
            </a:r>
          </a:p>
          <a:p>
            <a:endParaRPr lang="en-US" sz="24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5473" name="Text Placeholder 2"/>
          <p:cNvSpPr>
            <a:spLocks noGrp="1"/>
          </p:cNvSpPr>
          <p:nvPr>
            <p:ph type="body" sz="quarter" idx="13"/>
          </p:nvPr>
        </p:nvSpPr>
        <p:spPr>
          <a:xfrm>
            <a:off x="1316038" y="1071563"/>
            <a:ext cx="3925887" cy="339725"/>
          </a:xfrm>
        </p:spPr>
        <p:txBody>
          <a:bodyPr/>
          <a:lstStyle/>
          <a:p>
            <a:r>
              <a:rPr lang="en-US" smtClean="0"/>
              <a:t>Inspection</a:t>
            </a:r>
          </a:p>
        </p:txBody>
      </p:sp>
      <p:sp>
        <p:nvSpPr>
          <p:cNvPr id="5" name="Slide Number Placeholder 4"/>
          <p:cNvSpPr>
            <a:spLocks noGrp="1"/>
          </p:cNvSpPr>
          <p:nvPr>
            <p:ph type="sldNum" sz="quarter" idx="16"/>
          </p:nvPr>
        </p:nvSpPr>
        <p:spPr/>
        <p:txBody>
          <a:bodyPr/>
          <a:lstStyle/>
          <a:p>
            <a:pPr>
              <a:defRPr/>
            </a:pPr>
            <a:r>
              <a:rPr lang="en-US"/>
              <a:t>7-</a:t>
            </a:r>
            <a:fld id="{153594BB-7291-4200-8764-61F217A47700}" type="slidenum">
              <a:rPr lang="en-US"/>
              <a:pPr>
                <a:defRPr/>
              </a:pPr>
              <a:t>53</a:t>
            </a:fld>
            <a:endParaRPr lang="en-US"/>
          </a:p>
        </p:txBody>
      </p:sp>
      <p:sp>
        <p:nvSpPr>
          <p:cNvPr id="105476" name="Content Placeholder 1"/>
          <p:cNvSpPr>
            <a:spLocks noGrp="1"/>
          </p:cNvSpPr>
          <p:nvPr>
            <p:ph idx="1"/>
          </p:nvPr>
        </p:nvSpPr>
        <p:spPr>
          <a:xfrm>
            <a:off x="571500" y="1600200"/>
            <a:ext cx="8115300" cy="4525963"/>
          </a:xfrm>
        </p:spPr>
        <p:txBody>
          <a:bodyPr/>
          <a:lstStyle/>
          <a:p>
            <a:r>
              <a:rPr lang="en-US" sz="2400" smtClean="0"/>
              <a:t>A code review is an inspection where the project team may examine a piece of software code and fix defects. </a:t>
            </a:r>
          </a:p>
          <a:p>
            <a:r>
              <a:rPr lang="en-US" sz="2400" smtClean="0"/>
              <a:t>A defect is a software code that does not function as the programmer intended or that can be improved. </a:t>
            </a:r>
          </a:p>
          <a:p>
            <a:r>
              <a:rPr lang="en-US" sz="2400" smtClean="0"/>
              <a:t>Peer reviews are conducted by a project team that inspects the software within a structured review process to evaluate the technical content and quality in a project.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6497" name="Text Placeholder 2"/>
          <p:cNvSpPr>
            <a:spLocks noGrp="1"/>
          </p:cNvSpPr>
          <p:nvPr>
            <p:ph type="body" sz="quarter" idx="13"/>
          </p:nvPr>
        </p:nvSpPr>
        <p:spPr>
          <a:xfrm>
            <a:off x="1316038" y="1071563"/>
            <a:ext cx="3925887" cy="339725"/>
          </a:xfrm>
        </p:spPr>
        <p:txBody>
          <a:bodyPr/>
          <a:lstStyle/>
          <a:p>
            <a:r>
              <a:rPr lang="en-US" smtClean="0"/>
              <a:t>Inspection</a:t>
            </a:r>
          </a:p>
        </p:txBody>
      </p:sp>
      <p:sp>
        <p:nvSpPr>
          <p:cNvPr id="5" name="Slide Number Placeholder 4"/>
          <p:cNvSpPr>
            <a:spLocks noGrp="1"/>
          </p:cNvSpPr>
          <p:nvPr>
            <p:ph type="sldNum" sz="quarter" idx="16"/>
          </p:nvPr>
        </p:nvSpPr>
        <p:spPr/>
        <p:txBody>
          <a:bodyPr/>
          <a:lstStyle/>
          <a:p>
            <a:pPr>
              <a:defRPr/>
            </a:pPr>
            <a:r>
              <a:rPr lang="en-US"/>
              <a:t>7-</a:t>
            </a:r>
            <a:fld id="{4C99C732-20C3-4EE8-AFFC-CE5679BFB7EA}" type="slidenum">
              <a:rPr lang="en-US"/>
              <a:pPr>
                <a:defRPr/>
              </a:pPr>
              <a:t>54</a:t>
            </a:fld>
            <a:endParaRPr lang="en-US"/>
          </a:p>
        </p:txBody>
      </p:sp>
      <p:pic>
        <p:nvPicPr>
          <p:cNvPr id="106500" name="Picture 2"/>
          <p:cNvPicPr>
            <a:picLocks noChangeAspect="1" noChangeArrowheads="1"/>
          </p:cNvPicPr>
          <p:nvPr/>
        </p:nvPicPr>
        <p:blipFill>
          <a:blip r:embed="rId2"/>
          <a:srcRect/>
          <a:stretch>
            <a:fillRect/>
          </a:stretch>
        </p:blipFill>
        <p:spPr bwMode="auto">
          <a:xfrm>
            <a:off x="911225" y="2019300"/>
            <a:ext cx="7353300" cy="39243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7521" name="Content Placeholder 1"/>
          <p:cNvSpPr>
            <a:spLocks noGrp="1"/>
          </p:cNvSpPr>
          <p:nvPr>
            <p:ph idx="1"/>
          </p:nvPr>
        </p:nvSpPr>
        <p:spPr>
          <a:xfrm>
            <a:off x="482600" y="1446213"/>
            <a:ext cx="8213725" cy="4525962"/>
          </a:xfrm>
        </p:spPr>
        <p:txBody>
          <a:bodyPr/>
          <a:lstStyle/>
          <a:p>
            <a:r>
              <a:rPr lang="en-US" smtClean="0"/>
              <a:t>A metric is a measure of the activities of a project and specifically a measure of the final deliverables of a project.</a:t>
            </a:r>
          </a:p>
          <a:p>
            <a:r>
              <a:rPr lang="en-US" smtClean="0"/>
              <a:t>The metrics must:</a:t>
            </a:r>
          </a:p>
          <a:p>
            <a:pPr lvl="1">
              <a:buFont typeface="Arial" charset="0"/>
              <a:buChar char="•"/>
            </a:pPr>
            <a:r>
              <a:rPr lang="en-US" sz="2000" smtClean="0"/>
              <a:t>Provide information about the health of a project</a:t>
            </a:r>
          </a:p>
          <a:p>
            <a:pPr lvl="1">
              <a:buFont typeface="Arial" charset="0"/>
              <a:buChar char="•"/>
            </a:pPr>
            <a:r>
              <a:rPr lang="en-US" sz="2000" smtClean="0"/>
              <a:t>Provide data for project control</a:t>
            </a:r>
          </a:p>
          <a:p>
            <a:pPr lvl="1">
              <a:buFont typeface="Arial" charset="0"/>
              <a:buChar char="•"/>
            </a:pPr>
            <a:r>
              <a:rPr lang="en-US" sz="2000" smtClean="0"/>
              <a:t>Measure what is essential for project success</a:t>
            </a:r>
          </a:p>
          <a:p>
            <a:pPr lvl="1">
              <a:buFont typeface="Arial" charset="0"/>
              <a:buChar char="•"/>
            </a:pPr>
            <a:r>
              <a:rPr lang="en-US" sz="2000" smtClean="0"/>
              <a:t>Be a part of the project process</a:t>
            </a:r>
          </a:p>
          <a:p>
            <a:pPr lvl="1">
              <a:buFont typeface="Arial" charset="0"/>
              <a:buChar char="•"/>
            </a:pPr>
            <a:r>
              <a:rPr lang="en-US" sz="2000" smtClean="0"/>
              <a:t>Be used consistently in all projects</a:t>
            </a:r>
          </a:p>
          <a:p>
            <a:pPr lvl="1">
              <a:buFont typeface="Arial" charset="0"/>
              <a:buChar char="•"/>
            </a:pPr>
            <a:r>
              <a:rPr lang="en-US" sz="2000" smtClean="0"/>
              <a:t>Be easy to collect and analyze</a:t>
            </a:r>
          </a:p>
          <a:p>
            <a:pPr lvl="1">
              <a:buFont typeface="Arial" charset="0"/>
              <a:buChar char="•"/>
            </a:pPr>
            <a:r>
              <a:rPr lang="en-US" sz="2000" smtClean="0"/>
              <a:t>Be affordable and provide value</a:t>
            </a:r>
          </a:p>
          <a:p>
            <a:endParaRPr lang="en-US" smtClean="0"/>
          </a:p>
        </p:txBody>
      </p:sp>
      <p:sp>
        <p:nvSpPr>
          <p:cNvPr id="107522" name="Text Placeholder 2"/>
          <p:cNvSpPr>
            <a:spLocks noGrp="1"/>
          </p:cNvSpPr>
          <p:nvPr>
            <p:ph type="body" sz="quarter" idx="13"/>
          </p:nvPr>
        </p:nvSpPr>
        <p:spPr>
          <a:xfrm>
            <a:off x="1316038" y="1071563"/>
            <a:ext cx="3925887" cy="339725"/>
          </a:xfrm>
        </p:spPr>
        <p:txBody>
          <a:bodyPr/>
          <a:lstStyle/>
          <a:p>
            <a:r>
              <a:rPr lang="en-US" smtClean="0"/>
              <a:t>Metrics</a:t>
            </a:r>
          </a:p>
        </p:txBody>
      </p:sp>
      <p:sp>
        <p:nvSpPr>
          <p:cNvPr id="5" name="Slide Number Placeholder 4"/>
          <p:cNvSpPr>
            <a:spLocks noGrp="1"/>
          </p:cNvSpPr>
          <p:nvPr>
            <p:ph type="sldNum" sz="quarter" idx="16"/>
          </p:nvPr>
        </p:nvSpPr>
        <p:spPr/>
        <p:txBody>
          <a:bodyPr/>
          <a:lstStyle/>
          <a:p>
            <a:pPr>
              <a:defRPr/>
            </a:pPr>
            <a:r>
              <a:rPr lang="en-US"/>
              <a:t>7-</a:t>
            </a:r>
            <a:fld id="{A2A389F7-CE9A-4F1C-BBC2-AE53D13D67C6}" type="slidenum">
              <a:rPr lang="en-US"/>
              <a:pPr>
                <a:defRPr/>
              </a:pPr>
              <a:t>55</a:t>
            </a:fld>
            <a:endParaRPr lang="en-US"/>
          </a:p>
        </p:txBody>
      </p:sp>
      <p:pic>
        <p:nvPicPr>
          <p:cNvPr id="107525" name="Picture 2"/>
          <p:cNvPicPr>
            <a:picLocks noChangeAspect="1" noChangeArrowheads="1"/>
          </p:cNvPicPr>
          <p:nvPr/>
        </p:nvPicPr>
        <p:blipFill>
          <a:blip r:embed="rId2"/>
          <a:srcRect/>
          <a:stretch>
            <a:fillRect/>
          </a:stretch>
        </p:blipFill>
        <p:spPr bwMode="auto">
          <a:xfrm>
            <a:off x="1547813" y="5054600"/>
            <a:ext cx="6048375" cy="12573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8545" name="Content Placeholder 1"/>
          <p:cNvSpPr>
            <a:spLocks noGrp="1"/>
          </p:cNvSpPr>
          <p:nvPr>
            <p:ph idx="1"/>
          </p:nvPr>
        </p:nvSpPr>
        <p:spPr>
          <a:xfrm>
            <a:off x="279400" y="1600200"/>
            <a:ext cx="8407400" cy="4525963"/>
          </a:xfrm>
        </p:spPr>
        <p:txBody>
          <a:bodyPr/>
          <a:lstStyle/>
          <a:p>
            <a:r>
              <a:rPr lang="en-US" sz="2400" smtClean="0"/>
              <a:t>Project  performance is of extreme importance to an organization as it specifies how well the project’s outcome performs against customer requirements and the intended use of the system, project, or service. </a:t>
            </a:r>
          </a:p>
          <a:p>
            <a:r>
              <a:rPr lang="en-US" sz="2400" smtClean="0"/>
              <a:t>Quality is the focus point of performance in all projects; most companies view quality as a process, and continuously improving processes retain existing customers, win back lost customers, and win new customers. </a:t>
            </a:r>
          </a:p>
          <a:p>
            <a:r>
              <a:rPr lang="en-US" sz="2400" smtClean="0"/>
              <a:t>Quality is a multi-faceted attribute that can be found in products and services and is defined as conformance to requirements.</a:t>
            </a:r>
          </a:p>
        </p:txBody>
      </p:sp>
      <p:sp>
        <p:nvSpPr>
          <p:cNvPr id="10854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7-</a:t>
            </a:r>
            <a:fld id="{AF12EAFF-5355-4F33-8C6C-A5220F8DFD1D}"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09569" name="Content Placeholder 1"/>
          <p:cNvSpPr>
            <a:spLocks noGrp="1"/>
          </p:cNvSpPr>
          <p:nvPr>
            <p:ph idx="1"/>
          </p:nvPr>
        </p:nvSpPr>
        <p:spPr>
          <a:xfrm>
            <a:off x="279400" y="1447800"/>
            <a:ext cx="8407400" cy="4525963"/>
          </a:xfrm>
        </p:spPr>
        <p:txBody>
          <a:bodyPr/>
          <a:lstStyle/>
          <a:p>
            <a:r>
              <a:rPr lang="en-US" sz="2400" smtClean="0"/>
              <a:t>The major goal of quality management is to prevent defects. Quality management eliminates the source of defects so that defect detection and rework are not encountered during projects. </a:t>
            </a:r>
          </a:p>
          <a:p>
            <a:r>
              <a:rPr lang="en-US" sz="2400" smtClean="0"/>
              <a:t>A project organization must apply quality standards and quality management at three levels: organizational, process, and project. </a:t>
            </a:r>
          </a:p>
          <a:p>
            <a:r>
              <a:rPr lang="en-US" sz="2400" smtClean="0"/>
              <a:t>Project managers should understand the processes, the inputs, and the effects on the performance of their projects. </a:t>
            </a:r>
          </a:p>
          <a:p>
            <a:r>
              <a:rPr lang="en-US" sz="2400" smtClean="0"/>
              <a:t>The ISO 9000 family of standards represents an international consensus on good quality management practices and consists of standards and guidelines relating to quality management systems and related supporting standards. </a:t>
            </a:r>
          </a:p>
        </p:txBody>
      </p:sp>
      <p:sp>
        <p:nvSpPr>
          <p:cNvPr id="10957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7-</a:t>
            </a:r>
            <a:fld id="{8E1F0F82-88A4-4E3C-94E1-5602C9C5DEB7}" type="slidenum">
              <a:rPr lang="en-US"/>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10593" name="Content Placeholder 1"/>
          <p:cNvSpPr>
            <a:spLocks noGrp="1"/>
          </p:cNvSpPr>
          <p:nvPr>
            <p:ph idx="1"/>
          </p:nvPr>
        </p:nvSpPr>
        <p:spPr>
          <a:xfrm>
            <a:off x="279400" y="1600200"/>
            <a:ext cx="8407400" cy="4525963"/>
          </a:xfrm>
        </p:spPr>
        <p:txBody>
          <a:bodyPr/>
          <a:lstStyle/>
          <a:p>
            <a:r>
              <a:rPr lang="en-US" sz="2400" smtClean="0"/>
              <a:t>Quality management is composed of quality planning, quality assurance, and quality control. Quality management is more about process and is based on problems related to processes. Quality planning identifies quality standards that are relevant to the project and determines how to use those standards in the planning of a project. </a:t>
            </a:r>
          </a:p>
          <a:p>
            <a:r>
              <a:rPr lang="en-US" sz="2400" smtClean="0"/>
              <a:t>Quality assurance ensures that all planned activities of a project provide confidence to users, customers, and all other stakeholders by satisfying all required quality standards in a project. </a:t>
            </a:r>
          </a:p>
        </p:txBody>
      </p:sp>
      <p:sp>
        <p:nvSpPr>
          <p:cNvPr id="11059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7-</a:t>
            </a:r>
            <a:fld id="{FF510DF3-7A72-412B-95CB-6E28CA484C39}"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11617" name="Content Placeholder 1"/>
          <p:cNvSpPr>
            <a:spLocks noGrp="1"/>
          </p:cNvSpPr>
          <p:nvPr>
            <p:ph idx="1"/>
          </p:nvPr>
        </p:nvSpPr>
        <p:spPr>
          <a:xfrm>
            <a:off x="279400" y="1600200"/>
            <a:ext cx="8407400" cy="4525963"/>
          </a:xfrm>
        </p:spPr>
        <p:txBody>
          <a:bodyPr/>
          <a:lstStyle/>
          <a:p>
            <a:r>
              <a:rPr lang="en-US" sz="2400" smtClean="0"/>
              <a:t>Quality control monitors specific project results, determines whether they comply with relevant standards, and identifies ways to eliminate causes of unsatisfactory results. These three processes―planning, assurance, and control―interact with each other. </a:t>
            </a:r>
          </a:p>
          <a:p>
            <a:r>
              <a:rPr lang="en-US" sz="2400" smtClean="0"/>
              <a:t>Quality control (QC) is the operational techniques and activities used to fulfill requirements for quality; there are many tools and techniques used in quality control, including cause-and-effect diagrams, run charts, scatter diagrams, histograms, Pareto charts, Six Sigma, process maps, control charts, statistical sampling, reviews, testing, and inspection. </a:t>
            </a:r>
          </a:p>
        </p:txBody>
      </p:sp>
      <p:sp>
        <p:nvSpPr>
          <p:cNvPr id="11161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7-</a:t>
            </a:r>
            <a:fld id="{D4ABE158-0DFB-449D-A568-D3A8E861581F}"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7345" name="Content Placeholder 1"/>
          <p:cNvSpPr>
            <a:spLocks noGrp="1"/>
          </p:cNvSpPr>
          <p:nvPr>
            <p:ph idx="1"/>
          </p:nvPr>
        </p:nvSpPr>
        <p:spPr>
          <a:xfrm>
            <a:off x="642938" y="1600200"/>
            <a:ext cx="8043862" cy="4525963"/>
          </a:xfrm>
        </p:spPr>
        <p:txBody>
          <a:bodyPr/>
          <a:lstStyle/>
          <a:p>
            <a:r>
              <a:rPr lang="en-US" sz="2400" i="1" smtClean="0"/>
              <a:t>Reliability</a:t>
            </a:r>
            <a:r>
              <a:rPr lang="en-US" sz="2400" smtClean="0"/>
              <a:t> is defined as the extent to which a product is not likely to fail or break down. </a:t>
            </a:r>
          </a:p>
          <a:p>
            <a:pPr lvl="1">
              <a:buFont typeface="Arial" charset="0"/>
              <a:buChar char="•"/>
            </a:pPr>
            <a:r>
              <a:rPr lang="en-US" sz="2400" smtClean="0"/>
              <a:t>Example: The reliability of cars is often measured by how many problems the owner has with a particular product and how severe the problems are.</a:t>
            </a:r>
          </a:p>
          <a:p>
            <a:r>
              <a:rPr lang="en-US" sz="2400" i="1" smtClean="0"/>
              <a:t>Conformance</a:t>
            </a:r>
            <a:r>
              <a:rPr lang="en-US" sz="2400" smtClean="0"/>
              <a:t> is concerned with the extent to which a product’s design and operating characteristics meet predetermined technical standards.</a:t>
            </a:r>
          </a:p>
          <a:p>
            <a:pPr lvl="1">
              <a:buFont typeface="Arial" charset="0"/>
              <a:buChar char="•"/>
            </a:pPr>
            <a:r>
              <a:rPr lang="en-US" sz="2400" smtClean="0"/>
              <a:t>Example: Emission control in the United States is a predetermined standard that needs to be implemented regardless of where the car was manufactured and bought.</a:t>
            </a:r>
          </a:p>
          <a:p>
            <a:endParaRPr lang="en-US" sz="2400" smtClean="0"/>
          </a:p>
        </p:txBody>
      </p:sp>
      <p:sp>
        <p:nvSpPr>
          <p:cNvPr id="57346" name="Text Placeholder 2"/>
          <p:cNvSpPr>
            <a:spLocks noGrp="1"/>
          </p:cNvSpPr>
          <p:nvPr>
            <p:ph type="body" sz="quarter" idx="13"/>
          </p:nvPr>
        </p:nvSpPr>
        <p:spPr>
          <a:xfrm>
            <a:off x="1316038" y="1071563"/>
            <a:ext cx="3925887" cy="339725"/>
          </a:xfrm>
        </p:spPr>
        <p:txBody>
          <a:bodyPr/>
          <a:lstStyle/>
          <a:p>
            <a:r>
              <a:rPr lang="en-US" smtClean="0"/>
              <a:t>Quality</a:t>
            </a:r>
          </a:p>
        </p:txBody>
      </p:sp>
      <p:sp>
        <p:nvSpPr>
          <p:cNvPr id="4" name="Slide Number Placeholder 3"/>
          <p:cNvSpPr>
            <a:spLocks noGrp="1"/>
          </p:cNvSpPr>
          <p:nvPr>
            <p:ph type="sldNum" sz="quarter" idx="16"/>
          </p:nvPr>
        </p:nvSpPr>
        <p:spPr/>
        <p:txBody>
          <a:bodyPr/>
          <a:lstStyle/>
          <a:p>
            <a:pPr>
              <a:defRPr/>
            </a:pPr>
            <a:r>
              <a:rPr lang="en-US"/>
              <a:t>7-</a:t>
            </a:r>
            <a:fld id="{224DFE82-10BC-4680-9EB2-E8D9A2473DB6}" type="slidenum">
              <a:rPr lang="en-US"/>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12641" name="Content Placeholder 1"/>
          <p:cNvSpPr>
            <a:spLocks noGrp="1"/>
          </p:cNvSpPr>
          <p:nvPr>
            <p:ph idx="1"/>
          </p:nvPr>
        </p:nvSpPr>
        <p:spPr>
          <a:xfrm>
            <a:off x="279400" y="1600200"/>
            <a:ext cx="8407400" cy="4525963"/>
          </a:xfrm>
        </p:spPr>
        <p:txBody>
          <a:bodyPr/>
          <a:lstStyle/>
          <a:p>
            <a:r>
              <a:rPr lang="en-US" sz="2400" smtClean="0"/>
              <a:t>A metric is a measure of the activities of a project and specifically a measure of the final deliverables of a project. The reason to measure project metrics is to determine the current state or “health” of a project. </a:t>
            </a:r>
          </a:p>
          <a:p>
            <a:r>
              <a:rPr lang="en-US" sz="2400" smtClean="0"/>
              <a:t>Metrics provide important objective information on a project and can help the project be more successful with risk mitigation, project control, team performance, and customer satisfaction.  </a:t>
            </a:r>
          </a:p>
        </p:txBody>
      </p:sp>
      <p:sp>
        <p:nvSpPr>
          <p:cNvPr id="11264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7-</a:t>
            </a:r>
            <a:fld id="{59306980-340A-4936-8241-D1B4D03324AE}"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113665" name="Content Placeholder 1"/>
          <p:cNvSpPr>
            <a:spLocks noGrp="1"/>
          </p:cNvSpPr>
          <p:nvPr>
            <p:ph idx="1"/>
          </p:nvPr>
        </p:nvSpPr>
        <p:spPr>
          <a:xfrm>
            <a:off x="558800" y="1397000"/>
            <a:ext cx="8128000" cy="4525963"/>
          </a:xfrm>
        </p:spPr>
        <p:txBody>
          <a:bodyPr/>
          <a:lstStyle/>
          <a:p>
            <a:r>
              <a:rPr lang="en-US" sz="2400" smtClean="0"/>
              <a:t>What else may be considered for performance other than quality?</a:t>
            </a:r>
          </a:p>
          <a:p>
            <a:r>
              <a:rPr lang="en-US" sz="2400" smtClean="0"/>
              <a:t>Do the three quality gurus preach the same message on quality?</a:t>
            </a:r>
          </a:p>
          <a:p>
            <a:r>
              <a:rPr lang="en-US" sz="2400" smtClean="0"/>
              <a:t>Quality audits have to be performed on each project.</a:t>
            </a:r>
          </a:p>
          <a:p>
            <a:r>
              <a:rPr lang="en-US" sz="2400" smtClean="0"/>
              <a:t>Is there one tool that may be used in all projects for quality control?</a:t>
            </a:r>
          </a:p>
          <a:p>
            <a:r>
              <a:rPr lang="en-US" sz="2400" smtClean="0"/>
              <a:t>Can we do without metrics when managing projects?</a:t>
            </a:r>
          </a:p>
          <a:p>
            <a:r>
              <a:rPr lang="en-US" sz="2400" smtClean="0"/>
              <a:t>There are differences between testing and inspection.</a:t>
            </a:r>
          </a:p>
          <a:p>
            <a:r>
              <a:rPr lang="en-US" sz="2400" smtClean="0"/>
              <a:t>Who decides which metrics are the best for a project: the project manager or management?</a:t>
            </a:r>
          </a:p>
          <a:p>
            <a:r>
              <a:rPr lang="en-US" sz="2400" smtClean="0"/>
              <a:t>Should management be involved in quality management? </a:t>
            </a:r>
          </a:p>
        </p:txBody>
      </p:sp>
      <p:sp>
        <p:nvSpPr>
          <p:cNvPr id="113666"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5" name="Slide Number Placeholder 4"/>
          <p:cNvSpPr>
            <a:spLocks noGrp="1"/>
          </p:cNvSpPr>
          <p:nvPr>
            <p:ph type="sldNum" sz="quarter" idx="16"/>
          </p:nvPr>
        </p:nvSpPr>
        <p:spPr/>
        <p:txBody>
          <a:bodyPr/>
          <a:lstStyle/>
          <a:p>
            <a:pPr>
              <a:defRPr/>
            </a:pPr>
            <a:r>
              <a:rPr lang="en-US"/>
              <a:t>7-</a:t>
            </a:r>
            <a:fld id="{89D0233A-30D1-4DFC-A387-36D1E8B41A0C}"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pic>
        <p:nvPicPr>
          <p:cNvPr id="114689"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9" name="Slide Number Placeholder 8"/>
          <p:cNvSpPr>
            <a:spLocks noGrp="1"/>
          </p:cNvSpPr>
          <p:nvPr>
            <p:ph type="sldNum" sz="quarter" idx="16"/>
          </p:nvPr>
        </p:nvSpPr>
        <p:spPr/>
        <p:txBody>
          <a:bodyPr/>
          <a:lstStyle/>
          <a:p>
            <a:pPr>
              <a:defRPr/>
            </a:pPr>
            <a:r>
              <a:rPr lang="en-US"/>
              <a:t>7-</a:t>
            </a:r>
            <a:fld id="{10C9A4E3-79DB-4B92-8E7B-2B5612E4A264}" type="slidenum">
              <a:rPr lang="en-US"/>
              <a:pPr>
                <a:defRPr/>
              </a:pPr>
              <a:t>62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642938" y="1600200"/>
            <a:ext cx="8043862" cy="4525963"/>
          </a:xfrm>
        </p:spPr>
        <p:txBody>
          <a:bodyPr/>
          <a:lstStyle/>
          <a:p>
            <a:r>
              <a:rPr lang="en-US" sz="2400" i="1" smtClean="0"/>
              <a:t>Durability</a:t>
            </a:r>
            <a:r>
              <a:rPr lang="en-US" sz="2400" smtClean="0"/>
              <a:t> is concerned with the physical life of a product.</a:t>
            </a:r>
          </a:p>
          <a:p>
            <a:pPr lvl="1">
              <a:buFont typeface="Arial" charset="0"/>
              <a:buChar char="•"/>
            </a:pPr>
            <a:r>
              <a:rPr lang="en-US" sz="2400" smtClean="0"/>
              <a:t>Example: Durability of tires</a:t>
            </a:r>
          </a:p>
          <a:p>
            <a:r>
              <a:rPr lang="en-US" sz="2400" i="1" smtClean="0"/>
              <a:t>Serviceability</a:t>
            </a:r>
            <a:r>
              <a:rPr lang="en-US" sz="2400" smtClean="0"/>
              <a:t> indicates the extent to which a product can be easily adequately repaired and serviced. </a:t>
            </a:r>
          </a:p>
          <a:p>
            <a:pPr lvl="1">
              <a:buFont typeface="Arial" charset="0"/>
              <a:buChar char="•"/>
            </a:pPr>
            <a:r>
              <a:rPr lang="en-US" sz="2400" smtClean="0"/>
              <a:t>Example: How accessible are battery, spark plugs, and other easily maintainable parts</a:t>
            </a:r>
          </a:p>
          <a:p>
            <a:endParaRPr lang="en-US" sz="2400" smtClean="0"/>
          </a:p>
        </p:txBody>
      </p:sp>
      <p:sp>
        <p:nvSpPr>
          <p:cNvPr id="58370" name="Text Placeholder 2"/>
          <p:cNvSpPr>
            <a:spLocks noGrp="1"/>
          </p:cNvSpPr>
          <p:nvPr>
            <p:ph type="body" sz="quarter" idx="13"/>
          </p:nvPr>
        </p:nvSpPr>
        <p:spPr>
          <a:xfrm>
            <a:off x="1316038" y="1071563"/>
            <a:ext cx="3925887" cy="339725"/>
          </a:xfrm>
        </p:spPr>
        <p:txBody>
          <a:bodyPr/>
          <a:lstStyle/>
          <a:p>
            <a:r>
              <a:rPr lang="en-US" smtClean="0"/>
              <a:t>Quality</a:t>
            </a:r>
          </a:p>
        </p:txBody>
      </p:sp>
      <p:sp>
        <p:nvSpPr>
          <p:cNvPr id="4" name="Slide Number Placeholder 3"/>
          <p:cNvSpPr>
            <a:spLocks noGrp="1"/>
          </p:cNvSpPr>
          <p:nvPr>
            <p:ph type="sldNum" sz="quarter" idx="16"/>
          </p:nvPr>
        </p:nvSpPr>
        <p:spPr/>
        <p:txBody>
          <a:bodyPr/>
          <a:lstStyle/>
          <a:p>
            <a:pPr>
              <a:defRPr/>
            </a:pPr>
            <a:r>
              <a:rPr lang="en-US"/>
              <a:t>7-</a:t>
            </a:r>
            <a:fld id="{668B7C6B-1785-4824-A737-564CD62B59B8}"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9393" name="Content Placeholder 1"/>
          <p:cNvSpPr>
            <a:spLocks noGrp="1"/>
          </p:cNvSpPr>
          <p:nvPr>
            <p:ph idx="1"/>
          </p:nvPr>
        </p:nvSpPr>
        <p:spPr>
          <a:xfrm>
            <a:off x="642938" y="1600200"/>
            <a:ext cx="8043862" cy="4525963"/>
          </a:xfrm>
        </p:spPr>
        <p:txBody>
          <a:bodyPr/>
          <a:lstStyle/>
          <a:p>
            <a:r>
              <a:rPr lang="en-US" sz="2400" i="1" smtClean="0"/>
              <a:t>Aesthetics</a:t>
            </a:r>
            <a:r>
              <a:rPr lang="en-US" sz="2400" smtClean="0"/>
              <a:t> refers to the look, feel, taste, smell, style, and/or fashion of a product, </a:t>
            </a:r>
          </a:p>
          <a:p>
            <a:pPr lvl="1">
              <a:buFont typeface="Arial" charset="0"/>
              <a:buChar char="•"/>
            </a:pPr>
            <a:r>
              <a:rPr lang="en-US" sz="2400" smtClean="0"/>
              <a:t>Example: Style and look of the exterior and interior of cars</a:t>
            </a:r>
          </a:p>
          <a:p>
            <a:r>
              <a:rPr lang="en-US" sz="2400" i="1" smtClean="0"/>
              <a:t>Image</a:t>
            </a:r>
            <a:r>
              <a:rPr lang="en-US" sz="2400" smtClean="0"/>
              <a:t> indicates the extent to which a product conveys an upscale or sophisticated image. </a:t>
            </a:r>
          </a:p>
          <a:p>
            <a:pPr lvl="1">
              <a:buFont typeface="Arial" charset="0"/>
              <a:buChar char="•"/>
            </a:pPr>
            <a:r>
              <a:rPr lang="en-US" sz="2400" smtClean="0"/>
              <a:t>Example: Buyers of BMWs and other luxury cars display an affluent image.</a:t>
            </a:r>
          </a:p>
          <a:p>
            <a:endParaRPr lang="en-US" sz="2400" smtClean="0"/>
          </a:p>
        </p:txBody>
      </p:sp>
      <p:sp>
        <p:nvSpPr>
          <p:cNvPr id="59394" name="Text Placeholder 2"/>
          <p:cNvSpPr>
            <a:spLocks noGrp="1"/>
          </p:cNvSpPr>
          <p:nvPr>
            <p:ph type="body" sz="quarter" idx="13"/>
          </p:nvPr>
        </p:nvSpPr>
        <p:spPr>
          <a:xfrm>
            <a:off x="1316038" y="1071563"/>
            <a:ext cx="3925887" cy="339725"/>
          </a:xfrm>
        </p:spPr>
        <p:txBody>
          <a:bodyPr/>
          <a:lstStyle/>
          <a:p>
            <a:r>
              <a:rPr lang="en-US" smtClean="0"/>
              <a:t>Quality</a:t>
            </a:r>
          </a:p>
        </p:txBody>
      </p:sp>
      <p:sp>
        <p:nvSpPr>
          <p:cNvPr id="4" name="Slide Number Placeholder 3"/>
          <p:cNvSpPr>
            <a:spLocks noGrp="1"/>
          </p:cNvSpPr>
          <p:nvPr>
            <p:ph type="sldNum" sz="quarter" idx="16"/>
          </p:nvPr>
        </p:nvSpPr>
        <p:spPr/>
        <p:txBody>
          <a:bodyPr/>
          <a:lstStyle/>
          <a:p>
            <a:pPr>
              <a:defRPr/>
            </a:pPr>
            <a:r>
              <a:rPr lang="en-US"/>
              <a:t>7-</a:t>
            </a:r>
            <a:fld id="{08EF340D-EF0F-48E7-870F-64F6C4DC16A7}"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0417" name="Text Placeholder 2"/>
          <p:cNvSpPr>
            <a:spLocks noGrp="1"/>
          </p:cNvSpPr>
          <p:nvPr>
            <p:ph type="body" sz="quarter" idx="13"/>
          </p:nvPr>
        </p:nvSpPr>
        <p:spPr>
          <a:xfrm>
            <a:off x="1316038" y="1071563"/>
            <a:ext cx="3925887" cy="339725"/>
          </a:xfrm>
        </p:spPr>
        <p:txBody>
          <a:bodyPr/>
          <a:lstStyle/>
          <a:p>
            <a:r>
              <a:rPr lang="en-US" smtClean="0"/>
              <a:t>Quality</a:t>
            </a:r>
          </a:p>
        </p:txBody>
      </p:sp>
      <p:graphicFrame>
        <p:nvGraphicFramePr>
          <p:cNvPr id="4" name="Table 3"/>
          <p:cNvGraphicFramePr>
            <a:graphicFrameLocks noGrp="1"/>
          </p:cNvGraphicFramePr>
          <p:nvPr/>
        </p:nvGraphicFramePr>
        <p:xfrm>
          <a:off x="587375" y="1663700"/>
          <a:ext cx="8115300" cy="4572000"/>
        </p:xfrm>
        <a:graphic>
          <a:graphicData uri="http://schemas.openxmlformats.org/drawingml/2006/table">
            <a:tbl>
              <a:tblPr/>
              <a:tblGrid>
                <a:gridCol w="2028825"/>
                <a:gridCol w="2028825"/>
                <a:gridCol w="2028825"/>
                <a:gridCol w="2028825"/>
              </a:tblGrid>
              <a:tr h="391942">
                <a:tc>
                  <a:txBody>
                    <a:bodyPr/>
                    <a:lstStyle/>
                    <a:p>
                      <a:pPr marL="0" marR="0">
                        <a:spcBef>
                          <a:spcPts val="0"/>
                        </a:spcBef>
                        <a:spcAft>
                          <a:spcPts val="0"/>
                        </a:spcAft>
                      </a:pPr>
                      <a:r>
                        <a:rPr lang="en-US" sz="2000" b="1" dirty="0">
                          <a:solidFill>
                            <a:srgbClr val="FFFFFF"/>
                          </a:solidFill>
                          <a:latin typeface="Calibri"/>
                          <a:ea typeface="Times New Roman"/>
                        </a:rPr>
                        <a:t>Dimension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Description</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Example: New Product Project Printer</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Example: Service</a:t>
                      </a:r>
                      <a:endParaRPr lang="en-US" sz="2000" dirty="0">
                        <a:latin typeface="Times New Roman"/>
                        <a:ea typeface="Times New Roman"/>
                      </a:endParaRPr>
                    </a:p>
                    <a:p>
                      <a:pPr marL="0" marR="0">
                        <a:spcBef>
                          <a:spcPts val="0"/>
                        </a:spcBef>
                        <a:spcAft>
                          <a:spcPts val="0"/>
                        </a:spcAft>
                      </a:pPr>
                      <a:r>
                        <a:rPr lang="en-US" sz="2000" b="1" dirty="0">
                          <a:solidFill>
                            <a:srgbClr val="FFFFFF"/>
                          </a:solidFill>
                          <a:latin typeface="Calibri"/>
                          <a:ea typeface="Times New Roman"/>
                        </a:rPr>
                        <a:t>MIS projects for Bank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391942">
                <a:tc>
                  <a:txBody>
                    <a:bodyPr/>
                    <a:lstStyle/>
                    <a:p>
                      <a:pPr marL="0" marR="0">
                        <a:spcBef>
                          <a:spcPts val="0"/>
                        </a:spcBef>
                        <a:spcAft>
                          <a:spcPts val="0"/>
                        </a:spcAft>
                      </a:pPr>
                      <a:r>
                        <a:rPr lang="en-US" sz="2000" b="1">
                          <a:solidFill>
                            <a:srgbClr val="FFFFFF"/>
                          </a:solidFill>
                          <a:latin typeface="Calibri"/>
                          <a:ea typeface="Times New Roman"/>
                        </a:rPr>
                        <a:t>Performance</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dirty="0">
                          <a:latin typeface="Calibri"/>
                          <a:ea typeface="Times New Roman"/>
                        </a:rPr>
                        <a:t>Primary characteristics</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latin typeface="Calibri"/>
                          <a:ea typeface="Times New Roman"/>
                        </a:rPr>
                        <a:t>Pages per minute</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latin typeface="Calibri"/>
                          <a:ea typeface="Times New Roman"/>
                        </a:rPr>
                        <a:t>Time to process customer checks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95971">
                <a:tc>
                  <a:txBody>
                    <a:bodyPr/>
                    <a:lstStyle/>
                    <a:p>
                      <a:pPr marL="0" marR="0">
                        <a:spcBef>
                          <a:spcPts val="0"/>
                        </a:spcBef>
                        <a:spcAft>
                          <a:spcPts val="0"/>
                        </a:spcAft>
                      </a:pPr>
                      <a:r>
                        <a:rPr lang="en-US" sz="2000" b="1">
                          <a:solidFill>
                            <a:srgbClr val="FFFFFF"/>
                          </a:solidFill>
                          <a:latin typeface="Calibri"/>
                          <a:ea typeface="Times New Roman"/>
                        </a:rPr>
                        <a:t>Features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Secondary characteristics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a:latin typeface="Calibri"/>
                          <a:ea typeface="Times New Roman"/>
                        </a:rPr>
                        <a:t>Multiple paper trays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dirty="0">
                          <a:latin typeface="Calibri"/>
                          <a:ea typeface="Times New Roman"/>
                        </a:rPr>
                        <a:t>Automated bill pay</a:t>
                      </a:r>
                      <a:endParaRPr lang="en-US" sz="2000" dirty="0">
                        <a:latin typeface="Times New Roman"/>
                        <a:ea typeface="Times New Roman"/>
                      </a:endParaRPr>
                    </a:p>
                  </a:txBody>
                  <a:tcPr marL="68580" marR="68580" marT="0" marB="0">
                    <a:lnL>
                      <a:noFill/>
                    </a:lnL>
                    <a:lnR>
                      <a:noFill/>
                    </a:lnR>
                    <a:lnT>
                      <a:noFill/>
                    </a:lnT>
                    <a:lnB>
                      <a:noFill/>
                    </a:lnB>
                    <a:solidFill>
                      <a:srgbClr val="D8D8D8"/>
                    </a:solidFill>
                  </a:tcPr>
                </a:tc>
              </a:tr>
              <a:tr h="587912">
                <a:tc>
                  <a:txBody>
                    <a:bodyPr/>
                    <a:lstStyle/>
                    <a:p>
                      <a:pPr marL="0" marR="0">
                        <a:spcBef>
                          <a:spcPts val="0"/>
                        </a:spcBef>
                        <a:spcAft>
                          <a:spcPts val="0"/>
                        </a:spcAft>
                      </a:pPr>
                      <a:r>
                        <a:rPr lang="en-US" sz="2000" b="1">
                          <a:solidFill>
                            <a:srgbClr val="FFFFFF"/>
                          </a:solidFill>
                          <a:latin typeface="Calibri"/>
                          <a:ea typeface="Times New Roman"/>
                        </a:rPr>
                        <a:t>Reliability</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Consistency of performance over time</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spcBef>
                          <a:spcPts val="0"/>
                        </a:spcBef>
                        <a:spcAft>
                          <a:spcPts val="0"/>
                        </a:spcAft>
                      </a:pPr>
                      <a:r>
                        <a:rPr lang="en-US" sz="2000">
                          <a:latin typeface="Calibri"/>
                          <a:ea typeface="Times New Roman"/>
                        </a:rPr>
                        <a:t>Average uptime per year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spcBef>
                          <a:spcPts val="0"/>
                        </a:spcBef>
                        <a:spcAft>
                          <a:spcPts val="0"/>
                        </a:spcAft>
                      </a:pPr>
                      <a:r>
                        <a:rPr lang="en-US" sz="2000" dirty="0">
                          <a:latin typeface="Calibri"/>
                          <a:ea typeface="Times New Roman"/>
                        </a:rPr>
                        <a:t>Average number of processed </a:t>
                      </a:r>
                      <a:r>
                        <a:rPr lang="en-US" sz="2000" dirty="0" smtClean="0">
                          <a:latin typeface="Calibri"/>
                          <a:ea typeface="Times New Roman"/>
                        </a:rPr>
                        <a:t>check </a:t>
                      </a:r>
                      <a:r>
                        <a:rPr lang="en-US" sz="2000" dirty="0">
                          <a:latin typeface="Calibri"/>
                          <a:ea typeface="Times New Roman"/>
                        </a:rPr>
                        <a:t>mistakes per year</a:t>
                      </a:r>
                      <a:endParaRPr lang="en-US" sz="2000" dirty="0">
                        <a:latin typeface="Times New Roman"/>
                        <a:ea typeface="Times New Roman"/>
                      </a:endParaRPr>
                    </a:p>
                  </a:txBody>
                  <a:tcPr marL="68580" marR="68580" marT="0" marB="0">
                    <a:lnL>
                      <a:noFill/>
                    </a:lnL>
                    <a:lnR>
                      <a:noFill/>
                    </a:lnR>
                    <a:lnT>
                      <a:noFill/>
                    </a:lnT>
                    <a:lnB>
                      <a:noFill/>
                    </a:lnB>
                  </a:tcPr>
                </a:tc>
              </a:tr>
              <a:tr h="391942">
                <a:tc>
                  <a:txBody>
                    <a:bodyPr/>
                    <a:lstStyle/>
                    <a:p>
                      <a:pPr marL="0" marR="0">
                        <a:spcBef>
                          <a:spcPts val="0"/>
                        </a:spcBef>
                        <a:spcAft>
                          <a:spcPts val="0"/>
                        </a:spcAft>
                      </a:pPr>
                      <a:r>
                        <a:rPr lang="en-US" sz="2000" b="1">
                          <a:solidFill>
                            <a:srgbClr val="FFFFFF"/>
                          </a:solidFill>
                          <a:latin typeface="Calibri"/>
                          <a:ea typeface="Times New Roman"/>
                        </a:rPr>
                        <a:t>Durability</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Useful life</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a:latin typeface="Calibri"/>
                          <a:ea typeface="Times New Roman"/>
                        </a:rPr>
                        <a:t>Expected life of major components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000" dirty="0">
                          <a:latin typeface="Calibri"/>
                          <a:ea typeface="Times New Roman"/>
                        </a:rPr>
                        <a:t>Expected life of systems with respect to technology</a:t>
                      </a:r>
                      <a:endParaRPr lang="en-US" sz="2000" dirty="0">
                        <a:latin typeface="Times New Roman"/>
                        <a:ea typeface="Times New Roman"/>
                      </a:endParaRPr>
                    </a:p>
                  </a:txBody>
                  <a:tcPr marL="68580" marR="68580" marT="0" marB="0">
                    <a:lnL>
                      <a:noFill/>
                    </a:lnL>
                    <a:lnR>
                      <a:noFill/>
                    </a:lnR>
                    <a:lnT>
                      <a:noFill/>
                    </a:lnT>
                    <a:lnB>
                      <a:noFill/>
                    </a:lnB>
                    <a:solidFill>
                      <a:srgbClr val="D8D8D8"/>
                    </a:solidFill>
                  </a:tcPr>
                </a:tc>
              </a:tr>
            </a:tbl>
          </a:graphicData>
        </a:graphic>
      </p:graphicFrame>
      <p:sp>
        <p:nvSpPr>
          <p:cNvPr id="5" name="Slide Number Placeholder 4"/>
          <p:cNvSpPr>
            <a:spLocks noGrp="1"/>
          </p:cNvSpPr>
          <p:nvPr>
            <p:ph type="sldNum" sz="quarter" idx="16"/>
          </p:nvPr>
        </p:nvSpPr>
        <p:spPr/>
        <p:txBody>
          <a:bodyPr/>
          <a:lstStyle/>
          <a:p>
            <a:pPr>
              <a:defRPr/>
            </a:pPr>
            <a:r>
              <a:rPr lang="en-US"/>
              <a:t>7-</a:t>
            </a:r>
            <a:fld id="{325E6725-1EC6-4E59-B6C6-A6118E08E174}" type="slidenum">
              <a:rPr lang="en-US"/>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367&quot;&gt;&lt;property id=&quot;20148&quot; value=&quot;5&quot;/&gt;&lt;property id=&quot;20300&quot; value=&quot;Slide 2&quot;/&gt;&lt;property id=&quot;20307&quot; value=&quot;315&quot;/&gt;&lt;/object&gt;&lt;object type=&quot;3&quot; unique_id=&quot;10368&quot;&gt;&lt;property id=&quot;20148&quot; value=&quot;5&quot;/&gt;&lt;property id=&quot;20300&quot; value=&quot;Slide 3&quot;/&gt;&lt;property id=&quot;20307&quot; value=&quot;316&quot;/&gt;&lt;/object&gt;&lt;object type=&quot;3&quot; unique_id=&quot;10369&quot;&gt;&lt;property id=&quot;20148&quot; value=&quot;5&quot;/&gt;&lt;property id=&quot;20300&quot; value=&quot;Slide 4&quot;/&gt;&lt;property id=&quot;20307&quot; value=&quot;334&quot;/&gt;&lt;/object&gt;&lt;object type=&quot;3&quot; unique_id=&quot;10370&quot;&gt;&lt;property id=&quot;20148&quot; value=&quot;5&quot;/&gt;&lt;property id=&quot;20300&quot; value=&quot;Slide 5&quot;/&gt;&lt;property id=&quot;20307&quot; value=&quot;317&quot;/&gt;&lt;/object&gt;&lt;object type=&quot;3&quot; unique_id=&quot;10371&quot;&gt;&lt;property id=&quot;20148&quot; value=&quot;5&quot;/&gt;&lt;property id=&quot;20300&quot; value=&quot;Slide 6&quot;/&gt;&lt;property id=&quot;20307&quot; value=&quot;335&quot;/&gt;&lt;/object&gt;&lt;object type=&quot;3&quot; unique_id=&quot;10372&quot;&gt;&lt;property id=&quot;20148&quot; value=&quot;5&quot;/&gt;&lt;property id=&quot;20300&quot; value=&quot;Slide 7&quot;/&gt;&lt;property id=&quot;20307&quot; value=&quot;318&quot;/&gt;&lt;/object&gt;&lt;object type=&quot;3&quot; unique_id=&quot;10373&quot;&gt;&lt;property id=&quot;20148&quot; value=&quot;5&quot;/&gt;&lt;property id=&quot;20300&quot; value=&quot;Slide 8&quot;/&gt;&lt;property id=&quot;20307&quot; value=&quot;336&quot;/&gt;&lt;/object&gt;&lt;object type=&quot;3&quot; unique_id=&quot;10374&quot;&gt;&lt;property id=&quot;20148&quot; value=&quot;5&quot;/&gt;&lt;property id=&quot;20300&quot; value=&quot;Slide 9&quot;/&gt;&lt;property id=&quot;20307&quot; value=&quot;319&quot;/&gt;&lt;/object&gt;&lt;object type=&quot;3&quot; unique_id=&quot;10375&quot;&gt;&lt;property id=&quot;20148&quot; value=&quot;5&quot;/&gt;&lt;property id=&quot;20300&quot; value=&quot;Slide 10&quot;/&gt;&lt;property id=&quot;20307&quot; value=&quot;337&quot;/&gt;&lt;/object&gt;&lt;object type=&quot;3&quot; unique_id=&quot;10376&quot;&gt;&lt;property id=&quot;20148&quot; value=&quot;5&quot;/&gt;&lt;property id=&quot;20300&quot; value=&quot;Slide 11&quot;/&gt;&lt;property id=&quot;20307&quot; value=&quot;320&quot;/&gt;&lt;/object&gt;&lt;object type=&quot;3&quot; unique_id=&quot;10377&quot;&gt;&lt;property id=&quot;20148&quot; value=&quot;5&quot;/&gt;&lt;property id=&quot;20300&quot; value=&quot;Slide 12&quot;/&gt;&lt;property id=&quot;20307&quot; value=&quot;338&quot;/&gt;&lt;/object&gt;&lt;object type=&quot;3&quot; unique_id=&quot;10378&quot;&gt;&lt;property id=&quot;20148&quot; value=&quot;5&quot;/&gt;&lt;property id=&quot;20300&quot; value=&quot;Slide 13&quot;/&gt;&lt;property id=&quot;20307&quot; value=&quot;322&quot;/&gt;&lt;/object&gt;&lt;object type=&quot;3&quot; unique_id=&quot;10379&quot;&gt;&lt;property id=&quot;20148&quot; value=&quot;5&quot;/&gt;&lt;property id=&quot;20300&quot; value=&quot;Slide 14&quot;/&gt;&lt;property id=&quot;20307&quot; value=&quot;339&quot;/&gt;&lt;/object&gt;&lt;object type=&quot;3&quot; unique_id=&quot;10380&quot;&gt;&lt;property id=&quot;20148&quot; value=&quot;5&quot;/&gt;&lt;property id=&quot;20300&quot; value=&quot;Slide 15&quot;/&gt;&lt;property id=&quot;20307&quot; value=&quot;323&quot;/&gt;&lt;/object&gt;&lt;object type=&quot;3&quot; unique_id=&quot;10381&quot;&gt;&lt;property id=&quot;20148&quot; value=&quot;5&quot;/&gt;&lt;property id=&quot;20300&quot; value=&quot;Slide 16&quot;/&gt;&lt;property id=&quot;20307&quot; value=&quot;340&quot;/&gt;&lt;/object&gt;&lt;object type=&quot;3&quot; unique_id=&quot;10382&quot;&gt;&lt;property id=&quot;20148&quot; value=&quot;5&quot;/&gt;&lt;property id=&quot;20300&quot; value=&quot;Slide 17&quot;/&gt;&lt;property id=&quot;20307&quot; value=&quot;341&quot;/&gt;&lt;/object&gt;&lt;object type=&quot;3&quot; unique_id=&quot;10383&quot;&gt;&lt;property id=&quot;20148&quot; value=&quot;5&quot;/&gt;&lt;property id=&quot;20300&quot; value=&quot;Slide 18&quot;/&gt;&lt;property id=&quot;20307&quot; value=&quot;342&quot;/&gt;&lt;/object&gt;&lt;object type=&quot;3&quot; unique_id=&quot;10384&quot;&gt;&lt;property id=&quot;20148&quot; value=&quot;5&quot;/&gt;&lt;property id=&quot;20300&quot; value=&quot;Slide 19&quot;/&gt;&lt;property id=&quot;20307&quot; value=&quot;324&quot;/&gt;&lt;/object&gt;&lt;object type=&quot;3&quot; unique_id=&quot;10385&quot;&gt;&lt;property id=&quot;20148&quot; value=&quot;5&quot;/&gt;&lt;property id=&quot;20300&quot; value=&quot;Slide 20&quot;/&gt;&lt;property id=&quot;20307&quot; value=&quot;343&quot;/&gt;&lt;/object&gt;&lt;object type=&quot;3&quot; unique_id=&quot;10386&quot;&gt;&lt;property id=&quot;20148&quot; value=&quot;5&quot;/&gt;&lt;property id=&quot;20300&quot; value=&quot;Slide 21&quot;/&gt;&lt;property id=&quot;20307&quot; value=&quot;344&quot;/&gt;&lt;/object&gt;&lt;object type=&quot;3&quot; unique_id=&quot;10387&quot;&gt;&lt;property id=&quot;20148&quot; value=&quot;5&quot;/&gt;&lt;property id=&quot;20300&quot; value=&quot;Slide 22&quot;/&gt;&lt;property id=&quot;20307&quot; value=&quot;345&quot;/&gt;&lt;/object&gt;&lt;object type=&quot;3&quot; unique_id=&quot;10388&quot;&gt;&lt;property id=&quot;20148&quot; value=&quot;5&quot;/&gt;&lt;property id=&quot;20300&quot; value=&quot;Slide 23&quot;/&gt;&lt;property id=&quot;20307&quot; value=&quot;346&quot;/&gt;&lt;/object&gt;&lt;object type=&quot;3&quot; unique_id=&quot;10389&quot;&gt;&lt;property id=&quot;20148&quot; value=&quot;5&quot;/&gt;&lt;property id=&quot;20300&quot; value=&quot;Slide 24&quot;/&gt;&lt;property id=&quot;20307&quot; value=&quot;325&quot;/&gt;&lt;/object&gt;&lt;object type=&quot;3&quot; unique_id=&quot;10390&quot;&gt;&lt;property id=&quot;20148&quot; value=&quot;5&quot;/&gt;&lt;property id=&quot;20300&quot; value=&quot;Slide 25&quot;/&gt;&lt;property id=&quot;20307&quot; value=&quot;347&quot;/&gt;&lt;/object&gt;&lt;object type=&quot;3&quot; unique_id=&quot;10391&quot;&gt;&lt;property id=&quot;20148&quot; value=&quot;5&quot;/&gt;&lt;property id=&quot;20300&quot; value=&quot;Slide 26&quot;/&gt;&lt;property id=&quot;20307&quot; value=&quot;326&quot;/&gt;&lt;/object&gt;&lt;object type=&quot;3&quot; unique_id=&quot;10392&quot;&gt;&lt;property id=&quot;20148&quot; value=&quot;5&quot;/&gt;&lt;property id=&quot;20300&quot; value=&quot;Slide 27&quot;/&gt;&lt;property id=&quot;20307&quot; value=&quot;348&quot;/&gt;&lt;/object&gt;&lt;object type=&quot;3&quot; unique_id=&quot;10393&quot;&gt;&lt;property id=&quot;20148&quot; value=&quot;5&quot;/&gt;&lt;property id=&quot;20300&quot; value=&quot;Slide 28&quot;/&gt;&lt;property id=&quot;20307&quot; value=&quot;349&quot;/&gt;&lt;/object&gt;&lt;object type=&quot;3&quot; unique_id=&quot;10394&quot;&gt;&lt;property id=&quot;20148&quot; value=&quot;5&quot;/&gt;&lt;property id=&quot;20300&quot; value=&quot;Slide 29&quot;/&gt;&lt;property id=&quot;20307&quot; value=&quot;327&quot;/&gt;&lt;/object&gt;&lt;object type=&quot;3&quot; unique_id=&quot;10395&quot;&gt;&lt;property id=&quot;20148&quot; value=&quot;5&quot;/&gt;&lt;property id=&quot;20300&quot; value=&quot;Slide 30&quot;/&gt;&lt;property id=&quot;20307&quot; value=&quot;328&quot;/&gt;&lt;/object&gt;&lt;object type=&quot;3&quot; unique_id=&quot;10396&quot;&gt;&lt;property id=&quot;20148&quot; value=&quot;5&quot;/&gt;&lt;property id=&quot;20300&quot; value=&quot;Slide 31&quot;/&gt;&lt;property id=&quot;20307&quot; value=&quot;329&quot;/&gt;&lt;/object&gt;&lt;object type=&quot;3&quot; unique_id=&quot;10397&quot;&gt;&lt;property id=&quot;20148&quot; value=&quot;5&quot;/&gt;&lt;property id=&quot;20300&quot; value=&quot;Slide 32&quot;/&gt;&lt;property id=&quot;20307&quot; value=&quot;350&quot;/&gt;&lt;/object&gt;&lt;object type=&quot;3&quot; unique_id=&quot;10398&quot;&gt;&lt;property id=&quot;20148&quot; value=&quot;5&quot;/&gt;&lt;property id=&quot;20300&quot; value=&quot;Slide 33&quot;/&gt;&lt;property id=&quot;20307&quot; value=&quot;351&quot;/&gt;&lt;/object&gt;&lt;object type=&quot;3&quot; unique_id=&quot;10399&quot;&gt;&lt;property id=&quot;20148&quot; value=&quot;5&quot;/&gt;&lt;property id=&quot;20300&quot; value=&quot;Slide 34&quot;/&gt;&lt;property id=&quot;20307&quot; value=&quot;352&quot;/&gt;&lt;/object&gt;&lt;object type=&quot;3&quot; unique_id=&quot;10400&quot;&gt;&lt;property id=&quot;20148&quot; value=&quot;5&quot;/&gt;&lt;property id=&quot;20300&quot; value=&quot;Slide 35&quot;/&gt;&lt;property id=&quot;20307&quot; value=&quot;353&quot;/&gt;&lt;/object&gt;&lt;object type=&quot;3&quot; unique_id=&quot;10401&quot;&gt;&lt;property id=&quot;20148&quot; value=&quot;5&quot;/&gt;&lt;property id=&quot;20300&quot; value=&quot;Slide 36&quot;/&gt;&lt;property id=&quot;20307&quot; value=&quot;354&quot;/&gt;&lt;/object&gt;&lt;object type=&quot;3&quot; unique_id=&quot;10402&quot;&gt;&lt;property id=&quot;20148&quot; value=&quot;5&quot;/&gt;&lt;property id=&quot;20300&quot; value=&quot;Slide 37&quot;/&gt;&lt;property id=&quot;20307&quot; value=&quot;355&quot;/&gt;&lt;/object&gt;&lt;object type=&quot;3&quot; unique_id=&quot;10403&quot;&gt;&lt;property id=&quot;20148&quot; value=&quot;5&quot;/&gt;&lt;property id=&quot;20300&quot; value=&quot;Slide 38&quot;/&gt;&lt;property id=&quot;20307&quot; value=&quot;356&quot;/&gt;&lt;/object&gt;&lt;object type=&quot;3&quot; unique_id=&quot;10404&quot;&gt;&lt;property id=&quot;20148&quot; value=&quot;5&quot;/&gt;&lt;property id=&quot;20300&quot; value=&quot;Slide 39&quot;/&gt;&lt;property id=&quot;20307&quot; value=&quot;357&quot;/&gt;&lt;/object&gt;&lt;object type=&quot;3&quot; unique_id=&quot;10405&quot;&gt;&lt;property id=&quot;20148&quot; value=&quot;5&quot;/&gt;&lt;property id=&quot;20300&quot; value=&quot;Slide 40&quot;/&gt;&lt;property id=&quot;20307&quot; value=&quot;358&quot;/&gt;&lt;/object&gt;&lt;object type=&quot;3&quot; unique_id=&quot;10406&quot;&gt;&lt;property id=&quot;20148&quot; value=&quot;5&quot;/&gt;&lt;property id=&quot;20300&quot; value=&quot;Slide 41&quot;/&gt;&lt;property id=&quot;20307&quot; value=&quot;359&quot;/&gt;&lt;/object&gt;&lt;object type=&quot;3&quot; unique_id=&quot;10407&quot;&gt;&lt;property id=&quot;20148&quot; value=&quot;5&quot;/&gt;&lt;property id=&quot;20300&quot; value=&quot;Slide 42&quot;/&gt;&lt;property id=&quot;20307&quot; value=&quot;360&quot;/&gt;&lt;/object&gt;&lt;object type=&quot;3&quot; unique_id=&quot;10408&quot;&gt;&lt;property id=&quot;20148&quot; value=&quot;5&quot;/&gt;&lt;property id=&quot;20300&quot; value=&quot;Slide 43&quot;/&gt;&lt;property id=&quot;20307&quot; value=&quot;361&quot;/&gt;&lt;/object&gt;&lt;object type=&quot;3&quot; unique_id=&quot;10409&quot;&gt;&lt;property id=&quot;20148&quot; value=&quot;5&quot;/&gt;&lt;property id=&quot;20300&quot; value=&quot;Slide 44&quot;/&gt;&lt;property id=&quot;20307&quot; value=&quot;362&quot;/&gt;&lt;/object&gt;&lt;object type=&quot;3&quot; unique_id=&quot;10410&quot;&gt;&lt;property id=&quot;20148&quot; value=&quot;5&quot;/&gt;&lt;property id=&quot;20300&quot; value=&quot;Slide 45&quot;/&gt;&lt;property id=&quot;20307&quot; value=&quot;330&quot;/&gt;&lt;/object&gt;&lt;object type=&quot;3&quot; unique_id=&quot;10411&quot;&gt;&lt;property id=&quot;20148&quot; value=&quot;5&quot;/&gt;&lt;property id=&quot;20300&quot; value=&quot;Slide 46&quot;/&gt;&lt;property id=&quot;20307&quot; value=&quot;363&quot;/&gt;&lt;/object&gt;&lt;object type=&quot;3&quot; unique_id=&quot;10412&quot;&gt;&lt;property id=&quot;20148&quot; value=&quot;5&quot;/&gt;&lt;property id=&quot;20300&quot; value=&quot;Slide 47&quot;/&gt;&lt;property id=&quot;20307&quot; value=&quot;331&quot;/&gt;&lt;/object&gt;&lt;object type=&quot;3&quot; unique_id=&quot;10413&quot;&gt;&lt;property id=&quot;20148&quot; value=&quot;5&quot;/&gt;&lt;property id=&quot;20300&quot; value=&quot;Slide 48&quot;/&gt;&lt;property id=&quot;20307&quot; value=&quot;364&quot;/&gt;&lt;/object&gt;&lt;object type=&quot;3&quot; unique_id=&quot;10414&quot;&gt;&lt;property id=&quot;20148&quot; value=&quot;5&quot;/&gt;&lt;property id=&quot;20300&quot; value=&quot;Slide 49&quot;/&gt;&lt;property id=&quot;20307&quot; value=&quot;332&quot;/&gt;&lt;/object&gt;&lt;object type=&quot;3&quot; unique_id=&quot;10416&quot;&gt;&lt;property id=&quot;20148&quot; value=&quot;5&quot;/&gt;&lt;property id=&quot;20300&quot; value=&quot;Slide 50&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2335</TotalTime>
  <Words>3852</Words>
  <Application>Microsoft Office PowerPoint</Application>
  <PresentationFormat>On-screen Show (4:3)</PresentationFormat>
  <Paragraphs>511</Paragraphs>
  <Slides>62</Slides>
  <Notes>1</Notes>
  <HiddenSlides>0</HiddenSlides>
  <MMClips>0</MMClips>
  <ScaleCrop>false</ScaleCrop>
  <HeadingPairs>
    <vt:vector size="6" baseType="variant">
      <vt:variant>
        <vt:lpstr>Fonts Used</vt:lpstr>
      </vt:variant>
      <vt:variant>
        <vt:i4>4</vt:i4>
      </vt:variant>
      <vt:variant>
        <vt:lpstr>Design Template</vt:lpstr>
      </vt:variant>
      <vt:variant>
        <vt:i4>15</vt:i4>
      </vt:variant>
      <vt:variant>
        <vt:lpstr>Slide Titles</vt:lpstr>
      </vt:variant>
      <vt:variant>
        <vt:i4>62</vt:i4>
      </vt:variant>
    </vt:vector>
  </HeadingPairs>
  <TitlesOfParts>
    <vt:vector size="81" baseType="lpstr">
      <vt:lpstr>Calibri</vt:lpstr>
      <vt:lpstr>Arial</vt:lpstr>
      <vt:lpstr>Wingdings</vt:lpstr>
      <vt:lpstr>Times New Roman</vt:lpstr>
      <vt:lpstr>Office Theme</vt:lpstr>
      <vt:lpstr>2_Custom Design</vt:lpstr>
      <vt:lpstr>1_Custom Design</vt:lpstr>
      <vt:lpstr>Custom Design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ULOFTKE</cp:lastModifiedBy>
  <cp:revision>33</cp:revision>
  <dcterms:created xsi:type="dcterms:W3CDTF">2010-09-09T12:21:19Z</dcterms:created>
  <dcterms:modified xsi:type="dcterms:W3CDTF">2012-09-14T16:59:15Z</dcterms:modified>
</cp:coreProperties>
</file>