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39"/>
  </p:notesMasterIdLst>
  <p:sldIdLst>
    <p:sldId id="256" r:id="rId5"/>
    <p:sldId id="315" r:id="rId6"/>
    <p:sldId id="415" r:id="rId7"/>
    <p:sldId id="389" r:id="rId8"/>
    <p:sldId id="390" r:id="rId9"/>
    <p:sldId id="391" r:id="rId10"/>
    <p:sldId id="392" r:id="rId11"/>
    <p:sldId id="393" r:id="rId12"/>
    <p:sldId id="394" r:id="rId13"/>
    <p:sldId id="395" r:id="rId14"/>
    <p:sldId id="396" r:id="rId15"/>
    <p:sldId id="397" r:id="rId16"/>
    <p:sldId id="398" r:id="rId17"/>
    <p:sldId id="400" r:id="rId18"/>
    <p:sldId id="376" r:id="rId19"/>
    <p:sldId id="377" r:id="rId20"/>
    <p:sldId id="399" r:id="rId21"/>
    <p:sldId id="378" r:id="rId22"/>
    <p:sldId id="401" r:id="rId23"/>
    <p:sldId id="402" r:id="rId24"/>
    <p:sldId id="403" r:id="rId25"/>
    <p:sldId id="404" r:id="rId26"/>
    <p:sldId id="406" r:id="rId27"/>
    <p:sldId id="405" r:id="rId28"/>
    <p:sldId id="407" r:id="rId29"/>
    <p:sldId id="410" r:id="rId30"/>
    <p:sldId id="409" r:id="rId31"/>
    <p:sldId id="374" r:id="rId32"/>
    <p:sldId id="411" r:id="rId33"/>
    <p:sldId id="412" r:id="rId34"/>
    <p:sldId id="413" r:id="rId35"/>
    <p:sldId id="414" r:id="rId36"/>
    <p:sldId id="375" r:id="rId37"/>
    <p:sldId id="310" r:id="rId38"/>
  </p:sldIdLst>
  <p:sldSz cx="9144000" cy="6858000" type="screen4x3"/>
  <p:notesSz cx="6858000" cy="91440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6" autoAdjust="0"/>
    <p:restoredTop sz="94701" autoAdjust="0"/>
  </p:normalViewPr>
  <p:slideViewPr>
    <p:cSldViewPr snapToGrid="0">
      <p:cViewPr varScale="1">
        <p:scale>
          <a:sx n="70" d="100"/>
          <a:sy n="70" d="100"/>
        </p:scale>
        <p:origin x="-14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305FA4-6E7C-47C2-BC78-754E933E0E98}" type="datetimeFigureOut">
              <a:rPr lang="en-US"/>
              <a:pPr>
                <a:defRPr/>
              </a:pPr>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13E0500-59A1-4798-AB24-B1D4B56AF35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458D73-5546-4BD6-A9EB-35E21158A64E}" type="slidenum">
              <a:rPr lang="en-US">
                <a:cs typeface="Arial" charset="0"/>
              </a:rPr>
              <a:pPr fontAlgn="base">
                <a:spcBef>
                  <a:spcPct val="0"/>
                </a:spcBef>
                <a:spcAft>
                  <a:spcPct val="0"/>
                </a:spcAft>
                <a:defRPr/>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2499402"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Scheduling</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Footer Placeholder 4"/>
          <p:cNvSpPr>
            <a:spLocks noGrp="1"/>
          </p:cNvSpPr>
          <p:nvPr>
            <p:ph type="ftr" sz="quarter" idx="14"/>
          </p:nvPr>
        </p:nvSpPr>
        <p:spPr/>
        <p:txBody>
          <a:bodyPr/>
          <a:lstStyle>
            <a:lvl1pPr>
              <a:defRPr sz="1000" b="1"/>
            </a:lvl1pPr>
          </a:lstStyle>
          <a:p>
            <a:pPr>
              <a:defRPr/>
            </a:pPr>
            <a:r>
              <a:rPr lang="en-US"/>
              <a:t>Copyright © 2013 Pearson Education, Inc. Publishing as Prentice Hall</a:t>
            </a:r>
          </a:p>
        </p:txBody>
      </p:sp>
      <p:sp>
        <p:nvSpPr>
          <p:cNvPr id="6" name="Slide Number Placeholder 5"/>
          <p:cNvSpPr>
            <a:spLocks noGrp="1"/>
          </p:cNvSpPr>
          <p:nvPr>
            <p:ph type="sldNum" sz="quarter" idx="15"/>
          </p:nvPr>
        </p:nvSpPr>
        <p:spPr/>
        <p:txBody>
          <a:bodyPr/>
          <a:lstStyle>
            <a:lvl1pPr algn="r">
              <a:defRPr sz="1200">
                <a:solidFill>
                  <a:schemeClr val="tx1">
                    <a:tint val="75000"/>
                  </a:schemeClr>
                </a:solidFill>
              </a:defRPr>
            </a:lvl1pPr>
          </a:lstStyle>
          <a:p>
            <a:pPr>
              <a:defRPr/>
            </a:pPr>
            <a:r>
              <a:rPr lang="en-US"/>
              <a:t>8-</a:t>
            </a:r>
            <a:fld id="{D37E3711-A816-406E-A4D8-13E14E3F1C5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6AE7954-125E-4419-8718-4B496843F6DD}"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567F3DA-5640-48AE-9FDE-B88C6FCEDC5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783811-9099-4BB5-A332-772A4D03F7DD}"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057601E-CD35-412B-B5F6-1BC87C4D329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807D28B-2027-4B96-8DE8-5B286BA443BB}"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24D1EE8-71D2-451D-8A7E-318A33AF17B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467315-8D2F-4DEB-BA3D-1AF49FC1D055}"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4343AEB-B2E6-4BE9-A138-0A07041E453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ED01B4D-B9A0-4A04-B2F2-868B2712F875}"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387E314-AB05-431B-8492-D108960049A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B03DF94-9E5A-432D-B425-AEDFA829758F}"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B4C0E12F-C5BC-40E4-B970-2FC7BD95466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618A0F8-1230-44C6-88F5-B1748E3D45BC}" type="datetime1">
              <a:rPr lang="en-US"/>
              <a:pPr>
                <a:defRPr/>
              </a:pPr>
              <a:t>9/14/2012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CE61C4D-C1B7-4CA8-8DA9-9FF893F1CC2E}"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5214D42-867E-43BF-92C1-0AC4101AEB9A}" type="datetime1">
              <a:rPr lang="en-US"/>
              <a:pPr>
                <a:defRPr/>
              </a:pPr>
              <a:t>9/14/2012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9ED55B3B-EB33-4ED0-85FB-E2203CD88F6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CBCD700-C06C-4EA1-ABC3-EAAB5726AE03}" type="datetime1">
              <a:rPr lang="en-US"/>
              <a:pPr>
                <a:defRPr/>
              </a:pPr>
              <a:t>9/14/2012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02198EDC-FC71-4B20-9EDF-27AC7A078F46}"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51933A0-09F0-4DB8-947B-0F2AA6217FBE}"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B137806-5CF2-440E-99C7-98691391827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3D8C83-E13D-4165-A815-6B6909730B3A}"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7-</a:t>
            </a:r>
            <a:fld id="{84266D53-0EE7-443A-A2BE-FB2D23A5539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A05C1F3-DEB4-4E8A-B776-4CAE763F16EA}"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87D4440-1CA2-45CC-87A2-27FCA3F700A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27478B-B30F-4DF4-9477-2E343C0D1AE5}"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BF4CE42-63B8-489A-842B-A36AACB2A5A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10E2152-6B40-4B13-9EF0-429FDFC59E27}"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C94DC64-752E-4258-9B91-62831DE43BC6}"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921B05A-A6A3-4A18-BFD2-98ACDE7C52F3}"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A24D633-06CC-429D-A272-0BFC4CE284B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7FC7B9-7887-4169-9406-A15E419C8A6E}"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74E952C-8B1B-41DA-A9D3-DB110236E6E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CDA2EB9-DA5B-487B-9E23-F6A24F852E83}"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396C623-1FAC-4CB3-AD53-7BD7A86D4FE1}"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56A2AC-8351-49BB-BB44-51417AF4AF7C}"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A3C3ACF-0847-47E5-93AF-6CF87C6431B5}"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9C01592-FBC8-437F-A2F4-E68931682400}" type="datetime1">
              <a:rPr lang="en-US"/>
              <a:pPr>
                <a:defRPr/>
              </a:pPr>
              <a:t>9/14/2012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D62A0B0-51A3-47C5-A95A-3C293AA14FB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C959D89-BFAC-4442-8CD5-D48DC3614D00}" type="datetime1">
              <a:rPr lang="en-US"/>
              <a:pPr>
                <a:defRPr/>
              </a:pPr>
              <a:t>9/14/2012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F22FD9DB-57EA-41FA-9594-E26087856CBC}"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F8DD88-7658-4EE0-B392-F0407AFDA700}" type="datetime1">
              <a:rPr lang="en-US"/>
              <a:pPr>
                <a:defRPr/>
              </a:pPr>
              <a:t>9/14/2012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C16429DA-9C59-479A-9A87-232B7FEACAA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5BC01D0-71C9-4760-8407-6D479F500E4A}"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619F3CE-C7CF-4330-8B5C-BD4D7C63628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6E9847-C155-4E25-9B45-6425E4A4C738}"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4C9DEF64-DEA4-41A2-9812-1ECB35479665}"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02EA383-3F3C-4F4C-A7AF-D7901B453F8D}"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848364D-0C36-4196-B7B6-A6B3FF0999E1}"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3AB1B0B-563E-4F91-B4D2-27B041B378F5}"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2DE894F-8F6B-4262-A4BD-FA98652121DD}"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9B82CF6-89C3-40D7-AC17-9F21DB8CC153}"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0C07134-86C4-463B-A296-41DC80C96791}"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675845D-7964-4AAB-9C4F-1B40EB62C57F}"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DD78824-A18A-4F89-B82E-B75F3895425C}"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E191CAE-C3A4-4832-9881-07C80A15B484}"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95CA5F8-DB8E-4067-AF13-CC891513348B}"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31AAC5A-1831-48D5-9C55-C44F9CE42AA3}"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747E400-F700-45FB-BBE6-9EF5F3BBB7EE}"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DFF376C-8C94-4DBD-9070-27FA9517780C}"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F902149-F0C8-4D3F-A1CF-CF9027BA5E89}"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E6175C6-90A6-4727-B61C-FDD6B90DA991}" type="datetime1">
              <a:rPr lang="en-US"/>
              <a:pPr>
                <a:defRPr/>
              </a:pPr>
              <a:t>9/14/2012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BACD8B63-D11F-4599-BC64-0E3162221561}"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BFDF02-1212-478C-80D3-BF8A7B47E473}" type="datetime1">
              <a:rPr lang="en-US"/>
              <a:pPr>
                <a:defRPr/>
              </a:pPr>
              <a:t>9/14/2012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BE1824F2-C140-4180-B1AC-04DB38DD50F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506FC4C-5D40-41AC-A1C3-7BE6AA9F15CE}" type="datetime1">
              <a:rPr lang="en-US"/>
              <a:pPr>
                <a:defRPr/>
              </a:pPr>
              <a:t>9/14/2012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CB6FB133-6E18-486E-BC8E-698B2139EBD5}"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D5EF650-8CF7-4D95-896C-38D8A245979E}" type="datetime1">
              <a:rPr lang="en-US"/>
              <a:pPr>
                <a:defRPr/>
              </a:pPr>
              <a:t>9/14/2012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342E9900-4060-4CCA-90AA-E5D8E51AFE6A}"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6C48F9-AE09-4BED-841F-4F9597DCF4A0}"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AB00C02-A1C2-414D-A249-2AF8F459A33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6E88C8-0F57-4EBE-A4EB-94D92DA3F6F8}" type="datetime1">
              <a:rPr lang="en-US"/>
              <a:pPr>
                <a:defRPr/>
              </a:pPr>
              <a:t>9/14/2012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40DE9FF4-BC89-4967-AE38-A0116D54514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F4FE8-C437-4F29-BDA0-DB39760329B9}"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FB626E0-002A-4067-BDA5-2C904FE49A50}"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6E842DE-8DC3-4D04-AE4C-C8EF1DE06A21}" type="datetime1">
              <a:rPr lang="en-US"/>
              <a:pPr>
                <a:defRPr/>
              </a:pPr>
              <a:t>9/14/2012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17ABE4D-3939-4C94-9C98-4C56325F67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C5D658E8-9F98-4699-8561-A37E46D65574}" type="datetime1">
              <a:rPr lang="en-US"/>
              <a:pPr>
                <a:defRPr/>
              </a:pPr>
              <a:t>9/14/2012</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A416B058-BC71-4515-80DD-D3ABE7BF9A9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B2036D6-AE2F-4FFC-A95D-DB3217030E0D}" type="datetime1">
              <a:rPr lang="en-US"/>
              <a:pPr>
                <a:defRPr/>
              </a:pPr>
              <a:t>9/14/2012</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F992CACF-40A6-4ACA-A7A8-08570803A83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FCC72F5-A565-4CF2-B9F5-395E4386CADA}" type="datetime1">
              <a:rPr lang="en-US"/>
              <a:pPr>
                <a:defRPr/>
              </a:pPr>
              <a:t>9/14/2012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10406FB1-1CFE-4F64-A768-A005BD1FCF6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7B7A6303-70F0-40E7-B47A-270869ABC9EE}" type="datetime1">
              <a:rPr lang="en-US"/>
              <a:pPr>
                <a:defRPr/>
              </a:pPr>
              <a:t>9/14/2012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9CF4C8B5-217E-4CD0-8352-D50FD6EB0B2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B58CA7D-A352-4A55-AC7A-FC657EC2820D}" type="datetime1">
              <a:rPr lang="en-US"/>
              <a:pPr>
                <a:defRPr/>
              </a:pPr>
              <a:t>9/14/2012</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7D183276-6D64-4801-A71B-8B0773E491CD}"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5F279E98-707B-462B-9F88-B7F4C21FDA87}"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1-</a:t>
            </a:r>
            <a:fld id="{E2F9931B-79B8-4CCD-890A-3925753BFA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908C2944-11DB-48B3-AA85-34777D0BF3E6}"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F43D1FF-A95B-4249-A9B0-B67B9A3508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75A23285-8A66-4FAA-9FA6-BDE13DDCC99E}"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2592C26-8EC6-4915-A367-B597BF67D40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3BCCFA73-8553-4447-B27F-8914AB7D8831}" type="datetime1">
              <a:rPr lang="en-US"/>
              <a:pPr>
                <a:defRPr/>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65B29AE-796E-4EED-AD10-4AB340992C5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p:cNvSpPr>
            <a:spLocks noGrp="1"/>
          </p:cNvSpPr>
          <p:nvPr>
            <p:ph type="ftr" sz="quarter" idx="11"/>
          </p:nvPr>
        </p:nvSpPr>
        <p:spPr bwMode="auto">
          <a:noFill/>
          <a:ln>
            <a:miter lim="800000"/>
            <a:headEnd/>
            <a:tailEnd/>
          </a:ln>
        </p:spPr>
        <p:txBody>
          <a:bodyPr/>
          <a:lstStyle/>
          <a:p>
            <a:r>
              <a:rPr lang="en-US" smtClean="0"/>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8</a:t>
            </a:r>
          </a:p>
          <a:p>
            <a:pPr algn="r" fontAlgn="auto">
              <a:spcBef>
                <a:spcPts val="0"/>
              </a:spcBef>
              <a:spcAft>
                <a:spcPts val="0"/>
              </a:spcAft>
              <a:defRPr/>
            </a:pPr>
            <a:r>
              <a:rPr lang="en-US" sz="2800" dirty="0">
                <a:latin typeface="+mn-lt"/>
                <a:cs typeface="+mn-cs"/>
              </a:rPr>
              <a:t>Scheduling</a:t>
            </a:r>
          </a:p>
        </p:txBody>
      </p:sp>
      <p:sp>
        <p:nvSpPr>
          <p:cNvPr id="5" name="Slide Number Placeholder 4"/>
          <p:cNvSpPr>
            <a:spLocks noGrp="1"/>
          </p:cNvSpPr>
          <p:nvPr>
            <p:ph type="sldNum" sz="quarter" idx="12"/>
          </p:nvPr>
        </p:nvSpPr>
        <p:spPr/>
        <p:txBody>
          <a:bodyPr/>
          <a:lstStyle/>
          <a:p>
            <a:pPr>
              <a:defRPr/>
            </a:pPr>
            <a:r>
              <a:rPr lang="en-US"/>
              <a:t>8-</a:t>
            </a:r>
            <a:fld id="{1EE8B0AA-66A1-47CA-B014-748B5BE15586}"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1442" name="Content Placeholder 1"/>
          <p:cNvSpPr>
            <a:spLocks noGrp="1"/>
          </p:cNvSpPr>
          <p:nvPr>
            <p:ph idx="1"/>
          </p:nvPr>
        </p:nvSpPr>
        <p:spPr>
          <a:xfrm>
            <a:off x="601663" y="1473200"/>
            <a:ext cx="8072437" cy="4525963"/>
          </a:xfrm>
        </p:spPr>
        <p:txBody>
          <a:bodyPr/>
          <a:lstStyle/>
          <a:p>
            <a:pPr eaLnBrk="1" hangingPunct="1"/>
            <a:r>
              <a:rPr lang="en-US" sz="2400" smtClean="0"/>
              <a:t>The network provides many benefits to a project including:</a:t>
            </a:r>
          </a:p>
          <a:p>
            <a:pPr lvl="1" eaLnBrk="1" hangingPunct="1">
              <a:buFont typeface="Arial" charset="0"/>
              <a:buChar char="•"/>
            </a:pPr>
            <a:r>
              <a:rPr lang="en-US" sz="2200" smtClean="0"/>
              <a:t>An estimate of project completion time</a:t>
            </a:r>
          </a:p>
          <a:p>
            <a:pPr lvl="1" eaLnBrk="1" hangingPunct="1">
              <a:buFont typeface="Arial" charset="0"/>
              <a:buChar char="•"/>
            </a:pPr>
            <a:r>
              <a:rPr lang="en-US" sz="2200" smtClean="0"/>
              <a:t>An overview of how resources will be utilized in the project</a:t>
            </a:r>
          </a:p>
          <a:p>
            <a:pPr lvl="1" eaLnBrk="1" hangingPunct="1">
              <a:buFont typeface="Arial" charset="0"/>
              <a:buChar char="•"/>
            </a:pPr>
            <a:r>
              <a:rPr lang="en-US" sz="2200" smtClean="0"/>
              <a:t>All activities that must be critical to meet the schedule</a:t>
            </a:r>
          </a:p>
          <a:p>
            <a:pPr lvl="1" eaLnBrk="1" hangingPunct="1">
              <a:buFont typeface="Arial" charset="0"/>
              <a:buChar char="•"/>
            </a:pPr>
            <a:r>
              <a:rPr lang="en-US" sz="2200" smtClean="0"/>
              <a:t>A graphical representation of work to be performed</a:t>
            </a:r>
          </a:p>
          <a:p>
            <a:pPr lvl="1" eaLnBrk="1" hangingPunct="1">
              <a:buFont typeface="Arial" charset="0"/>
              <a:buChar char="•"/>
            </a:pPr>
            <a:r>
              <a:rPr lang="en-US" sz="2200" smtClean="0"/>
              <a:t>The progress that can be used to track the project</a:t>
            </a:r>
          </a:p>
          <a:p>
            <a:pPr lvl="1" eaLnBrk="1" hangingPunct="1">
              <a:buFont typeface="Arial" charset="0"/>
              <a:buChar char="•"/>
            </a:pPr>
            <a:r>
              <a:rPr lang="en-US" sz="2200" smtClean="0"/>
              <a:t>An estimation of time and cost at any point of a project</a:t>
            </a:r>
          </a:p>
          <a:p>
            <a:pPr lvl="1" eaLnBrk="1" hangingPunct="1">
              <a:buFont typeface="Arial" charset="0"/>
              <a:buChar char="•"/>
            </a:pPr>
            <a:r>
              <a:rPr lang="en-US" sz="2200" smtClean="0"/>
              <a:t>The start and end times of all activities in a project</a:t>
            </a:r>
          </a:p>
          <a:p>
            <a:pPr lvl="1" eaLnBrk="1" hangingPunct="1">
              <a:buFont typeface="Arial" charset="0"/>
              <a:buChar char="•"/>
            </a:pPr>
            <a:r>
              <a:rPr lang="en-US" sz="2200" smtClean="0"/>
              <a:t>All resource conflicts and which activities are to be coordinated in order to avoid such conflicts</a:t>
            </a:r>
          </a:p>
          <a:p>
            <a:pPr lvl="1" eaLnBrk="1" hangingPunct="1">
              <a:buFont typeface="Arial" charset="0"/>
              <a:buChar char="•"/>
            </a:pPr>
            <a:r>
              <a:rPr lang="en-US" sz="2200" smtClean="0"/>
              <a:t>The interdependence of the activities of a project</a:t>
            </a:r>
          </a:p>
          <a:p>
            <a:pPr lvl="1" eaLnBrk="1" hangingPunct="1">
              <a:buFont typeface="Arial" charset="0"/>
              <a:buChar char="•"/>
            </a:pPr>
            <a:r>
              <a:rPr lang="en-US" sz="2200" smtClean="0"/>
              <a:t>Project milestones</a:t>
            </a:r>
          </a:p>
          <a:p>
            <a:pPr eaLnBrk="1" hangingPunct="1"/>
            <a:endParaRPr lang="en-US" sz="2400" smtClean="0"/>
          </a:p>
          <a:p>
            <a:pPr eaLnBrk="1" hangingPunct="1"/>
            <a:endParaRPr lang="en-US" sz="2400" smtClean="0"/>
          </a:p>
          <a:p>
            <a:pPr eaLnBrk="1" hangingPunct="1"/>
            <a:endParaRPr lang="en-US" sz="2400" smtClean="0"/>
          </a:p>
        </p:txBody>
      </p:sp>
      <p:sp>
        <p:nvSpPr>
          <p:cNvPr id="61443"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E5C79C16-9E10-4C8D-8540-9BC73E7FBC35}"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2466" name="Content Placeholder 1"/>
          <p:cNvSpPr>
            <a:spLocks noGrp="1"/>
          </p:cNvSpPr>
          <p:nvPr>
            <p:ph idx="1"/>
          </p:nvPr>
        </p:nvSpPr>
        <p:spPr>
          <a:xfrm>
            <a:off x="601663" y="1473200"/>
            <a:ext cx="8072437" cy="4525963"/>
          </a:xfrm>
        </p:spPr>
        <p:txBody>
          <a:bodyPr/>
          <a:lstStyle/>
          <a:p>
            <a:pPr eaLnBrk="1" hangingPunct="1"/>
            <a:r>
              <a:rPr lang="en-US" sz="2400" smtClean="0"/>
              <a:t>Project Evaluation and Review Technique (PERT) is a project management tool used to schedule, organize, and coordinate tasks within a project</a:t>
            </a:r>
          </a:p>
          <a:p>
            <a:pPr eaLnBrk="1" hangingPunct="1"/>
            <a:r>
              <a:rPr lang="en-US" sz="2400" smtClean="0"/>
              <a:t>From PERT we can get answers to questions like:</a:t>
            </a:r>
          </a:p>
          <a:p>
            <a:pPr lvl="1" eaLnBrk="1" hangingPunct="1">
              <a:buFont typeface="Arial" charset="0"/>
              <a:buChar char="•"/>
            </a:pPr>
            <a:r>
              <a:rPr lang="en-US" sz="2200" smtClean="0"/>
              <a:t>How long will it take to complete a project?</a:t>
            </a:r>
          </a:p>
          <a:p>
            <a:pPr lvl="1" eaLnBrk="1" hangingPunct="1">
              <a:buFont typeface="Arial" charset="0"/>
              <a:buChar char="•"/>
            </a:pPr>
            <a:r>
              <a:rPr lang="en-US" sz="2200" smtClean="0"/>
              <a:t>What are the risks involved in a project in terms of schedule? </a:t>
            </a:r>
          </a:p>
          <a:p>
            <a:pPr lvl="1" eaLnBrk="1" hangingPunct="1">
              <a:buFont typeface="Arial" charset="0"/>
              <a:buChar char="•"/>
            </a:pPr>
            <a:r>
              <a:rPr lang="en-US" sz="2200" smtClean="0"/>
              <a:t>Which are the critical activities or tasks in a project that can cause delay of the entire project? </a:t>
            </a:r>
          </a:p>
          <a:p>
            <a:pPr lvl="1" eaLnBrk="1" hangingPunct="1">
              <a:buFont typeface="Arial" charset="0"/>
              <a:buChar char="•"/>
            </a:pPr>
            <a:r>
              <a:rPr lang="en-US" sz="2200" smtClean="0"/>
              <a:t>If the project has to be finished earlier than planned, what is the most efficient and effective way at the least cost? </a:t>
            </a:r>
          </a:p>
          <a:p>
            <a:pPr lvl="1" eaLnBrk="1" hangingPunct="1">
              <a:buFont typeface="Arial" charset="0"/>
              <a:buChar char="•"/>
            </a:pPr>
            <a:r>
              <a:rPr lang="en-US" sz="2200" smtClean="0"/>
              <a:t>Is the project on schedule, behind schedule, or ahead of schedule? </a:t>
            </a:r>
          </a:p>
          <a:p>
            <a:pPr eaLnBrk="1" hangingPunct="1">
              <a:buFont typeface="Wingdings" pitchFamily="2" charset="2"/>
              <a:buNone/>
            </a:pPr>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62467" name="Text Placeholder 2"/>
          <p:cNvSpPr>
            <a:spLocks noGrp="1"/>
          </p:cNvSpPr>
          <p:nvPr>
            <p:ph type="body" sz="quarter" idx="13"/>
          </p:nvPr>
        </p:nvSpPr>
        <p:spPr>
          <a:xfrm>
            <a:off x="1316038" y="1071563"/>
            <a:ext cx="3925887" cy="339725"/>
          </a:xfrm>
        </p:spPr>
        <p:txBody>
          <a:bodyPr/>
          <a:lstStyle/>
          <a:p>
            <a:pPr eaLnBrk="1" hangingPunct="1"/>
            <a:r>
              <a:rPr lang="en-US" smtClean="0"/>
              <a:t>PERT</a:t>
            </a:r>
          </a:p>
        </p:txBody>
      </p:sp>
      <p:sp>
        <p:nvSpPr>
          <p:cNvPr id="6" name="Slide Number Placeholder 5"/>
          <p:cNvSpPr>
            <a:spLocks noGrp="1"/>
          </p:cNvSpPr>
          <p:nvPr>
            <p:ph type="sldNum" sz="quarter" idx="15"/>
          </p:nvPr>
        </p:nvSpPr>
        <p:spPr/>
        <p:txBody>
          <a:bodyPr/>
          <a:lstStyle/>
          <a:p>
            <a:pPr>
              <a:defRPr/>
            </a:pPr>
            <a:r>
              <a:rPr lang="en-US"/>
              <a:t>8-</a:t>
            </a:r>
            <a:fld id="{8D3324F7-D61E-44D3-BB6A-756B947AD469}"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3490" name="Content Placeholder 1"/>
          <p:cNvSpPr>
            <a:spLocks noGrp="1"/>
          </p:cNvSpPr>
          <p:nvPr>
            <p:ph idx="1"/>
          </p:nvPr>
        </p:nvSpPr>
        <p:spPr>
          <a:xfrm>
            <a:off x="601663" y="1473200"/>
            <a:ext cx="8072437" cy="4525963"/>
          </a:xfrm>
        </p:spPr>
        <p:txBody>
          <a:bodyPr/>
          <a:lstStyle/>
          <a:p>
            <a:pPr eaLnBrk="1" hangingPunct="1"/>
            <a:r>
              <a:rPr lang="en-US" sz="2400" smtClean="0"/>
              <a:t>PERT is used in project planning because it helps a project manager identify interdependencies and problems between various activities. </a:t>
            </a:r>
          </a:p>
          <a:p>
            <a:pPr eaLnBrk="1" hangingPunct="1"/>
            <a:r>
              <a:rPr lang="en-US" sz="2400" smtClean="0"/>
              <a:t>PERT can help project managers evaluate and shift resources from less critical activities to more critical activities. </a:t>
            </a:r>
          </a:p>
          <a:p>
            <a:pPr eaLnBrk="1" hangingPunct="1"/>
            <a:r>
              <a:rPr lang="en-US" sz="2400" smtClean="0"/>
              <a:t>PERT has disadvantages. It is complex, and this complexity may add to already existing implementation problems. It is also expensive to maintain and is employed mostly in large, complex projects.</a:t>
            </a:r>
          </a:p>
          <a:p>
            <a:pPr eaLnBrk="1" hangingPunct="1"/>
            <a:endParaRPr lang="en-US" sz="2400" smtClean="0"/>
          </a:p>
          <a:p>
            <a:pPr eaLnBrk="1" hangingPunct="1"/>
            <a:endParaRPr lang="en-US" sz="2400" smtClean="0"/>
          </a:p>
          <a:p>
            <a:pPr eaLnBrk="1" hangingPunct="1"/>
            <a:endParaRPr lang="en-US" sz="2400" smtClean="0"/>
          </a:p>
        </p:txBody>
      </p:sp>
      <p:sp>
        <p:nvSpPr>
          <p:cNvPr id="63491" name="Text Placeholder 2"/>
          <p:cNvSpPr>
            <a:spLocks noGrp="1"/>
          </p:cNvSpPr>
          <p:nvPr>
            <p:ph type="body" sz="quarter" idx="13"/>
          </p:nvPr>
        </p:nvSpPr>
        <p:spPr>
          <a:xfrm>
            <a:off x="1316038" y="1071563"/>
            <a:ext cx="3925887" cy="339725"/>
          </a:xfrm>
        </p:spPr>
        <p:txBody>
          <a:bodyPr/>
          <a:lstStyle/>
          <a:p>
            <a:pPr eaLnBrk="1" hangingPunct="1"/>
            <a:r>
              <a:rPr lang="en-US" smtClean="0"/>
              <a:t>PERT</a:t>
            </a:r>
          </a:p>
        </p:txBody>
      </p:sp>
      <p:sp>
        <p:nvSpPr>
          <p:cNvPr id="6" name="Slide Number Placeholder 5"/>
          <p:cNvSpPr>
            <a:spLocks noGrp="1"/>
          </p:cNvSpPr>
          <p:nvPr>
            <p:ph type="sldNum" sz="quarter" idx="15"/>
          </p:nvPr>
        </p:nvSpPr>
        <p:spPr/>
        <p:txBody>
          <a:bodyPr/>
          <a:lstStyle/>
          <a:p>
            <a:pPr>
              <a:defRPr/>
            </a:pPr>
            <a:r>
              <a:rPr lang="en-US"/>
              <a:t>8-</a:t>
            </a:r>
            <a:fld id="{32527864-3B18-4887-B4D1-FC2AE0FADB33}"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4514" name="Content Placeholder 1"/>
          <p:cNvSpPr>
            <a:spLocks noGrp="1"/>
          </p:cNvSpPr>
          <p:nvPr>
            <p:ph idx="1"/>
          </p:nvPr>
        </p:nvSpPr>
        <p:spPr>
          <a:xfrm>
            <a:off x="601663" y="1473200"/>
            <a:ext cx="8072437" cy="4525963"/>
          </a:xfrm>
        </p:spPr>
        <p:txBody>
          <a:bodyPr/>
          <a:lstStyle/>
          <a:p>
            <a:pPr eaLnBrk="1" hangingPunct="1"/>
            <a:r>
              <a:rPr lang="en-US" sz="2400" smtClean="0"/>
              <a:t>Precedence Diagramming Method (PDM) is used to help project managers plan, schedule, monitor, and control their projects.</a:t>
            </a:r>
          </a:p>
          <a:p>
            <a:pPr eaLnBrk="1" hangingPunct="1"/>
            <a:r>
              <a:rPr lang="en-US" sz="2400" smtClean="0"/>
              <a:t>PDM is used to construct project schedule networks.</a:t>
            </a:r>
          </a:p>
          <a:p>
            <a:pPr eaLnBrk="1" hangingPunct="1"/>
            <a:r>
              <a:rPr lang="en-US" sz="2400" smtClean="0"/>
              <a:t>PDM is used to help project managers plan, schedule, monitor, and control their projects and is useful because it provides the following information:</a:t>
            </a:r>
          </a:p>
          <a:p>
            <a:pPr lvl="1" eaLnBrk="1" hangingPunct="1">
              <a:buFont typeface="Arial" charset="0"/>
              <a:buChar char="•"/>
            </a:pPr>
            <a:r>
              <a:rPr lang="en-US" sz="2000" smtClean="0"/>
              <a:t>Expected project completion time</a:t>
            </a:r>
          </a:p>
          <a:p>
            <a:pPr lvl="1" eaLnBrk="1" hangingPunct="1">
              <a:buFont typeface="Arial" charset="0"/>
              <a:buChar char="•"/>
            </a:pPr>
            <a:r>
              <a:rPr lang="en-US" sz="2000" smtClean="0"/>
              <a:t>Probability of completion at any given period during the project</a:t>
            </a:r>
          </a:p>
          <a:p>
            <a:pPr lvl="1" eaLnBrk="1" hangingPunct="1">
              <a:buFont typeface="Arial" charset="0"/>
              <a:buChar char="•"/>
            </a:pPr>
            <a:r>
              <a:rPr lang="en-US" sz="2000" smtClean="0"/>
              <a:t>Critical activities that directly affect the completion time</a:t>
            </a:r>
          </a:p>
          <a:p>
            <a:pPr lvl="1" eaLnBrk="1" hangingPunct="1">
              <a:buFont typeface="Arial" charset="0"/>
              <a:buChar char="•"/>
            </a:pPr>
            <a:r>
              <a:rPr lang="en-US" sz="2000" smtClean="0"/>
              <a:t>Activities that have extra time so that resources can be shifted to critical activities during those activities with extra time</a:t>
            </a:r>
          </a:p>
          <a:p>
            <a:pPr lvl="1" eaLnBrk="1" hangingPunct="1">
              <a:buFont typeface="Arial" charset="0"/>
              <a:buChar char="•"/>
            </a:pPr>
            <a:r>
              <a:rPr lang="en-US" sz="2000" smtClean="0"/>
              <a:t>The start and the end times of all activities</a:t>
            </a:r>
            <a:endParaRPr lang="en-US" sz="2400" smtClean="0"/>
          </a:p>
        </p:txBody>
      </p:sp>
      <p:sp>
        <p:nvSpPr>
          <p:cNvPr id="64515" name="Text Placeholder 2"/>
          <p:cNvSpPr>
            <a:spLocks noGrp="1"/>
          </p:cNvSpPr>
          <p:nvPr>
            <p:ph type="body" sz="quarter" idx="13"/>
          </p:nvPr>
        </p:nvSpPr>
        <p:spPr>
          <a:xfrm>
            <a:off x="1316038" y="1071563"/>
            <a:ext cx="3925887" cy="339725"/>
          </a:xfrm>
        </p:spPr>
        <p:txBody>
          <a:bodyPr/>
          <a:lstStyle/>
          <a:p>
            <a:pPr eaLnBrk="1" hangingPunct="1"/>
            <a:r>
              <a:rPr lang="en-US" smtClean="0"/>
              <a:t>PDM</a:t>
            </a:r>
          </a:p>
        </p:txBody>
      </p:sp>
      <p:sp>
        <p:nvSpPr>
          <p:cNvPr id="6" name="Slide Number Placeholder 5"/>
          <p:cNvSpPr>
            <a:spLocks noGrp="1"/>
          </p:cNvSpPr>
          <p:nvPr>
            <p:ph type="sldNum" sz="quarter" idx="15"/>
          </p:nvPr>
        </p:nvSpPr>
        <p:spPr/>
        <p:txBody>
          <a:bodyPr/>
          <a:lstStyle/>
          <a:p>
            <a:pPr>
              <a:defRPr/>
            </a:pPr>
            <a:r>
              <a:rPr lang="en-US"/>
              <a:t>8-</a:t>
            </a:r>
            <a:fld id="{BE5C3F14-95A7-4AAC-BF45-0D7E96CC67D3}"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5538" name="Content Placeholder 1"/>
          <p:cNvSpPr>
            <a:spLocks noGrp="1"/>
          </p:cNvSpPr>
          <p:nvPr>
            <p:ph idx="1"/>
          </p:nvPr>
        </p:nvSpPr>
        <p:spPr>
          <a:xfrm>
            <a:off x="601663" y="1473200"/>
            <a:ext cx="8072437" cy="4525963"/>
          </a:xfrm>
        </p:spPr>
        <p:txBody>
          <a:bodyPr/>
          <a:lstStyle/>
          <a:p>
            <a:pPr eaLnBrk="1" hangingPunct="1"/>
            <a:r>
              <a:rPr lang="en-US" sz="2400" smtClean="0"/>
              <a:t>PDM is used to construct network diagrams for project scheduling.</a:t>
            </a:r>
          </a:p>
          <a:p>
            <a:pPr eaLnBrk="1" hangingPunct="1"/>
            <a:r>
              <a:rPr lang="en-US" sz="2400" smtClean="0"/>
              <a:t>Interdependencies between tasks can be shown by constructing networks such as the PDM. </a:t>
            </a:r>
          </a:p>
          <a:p>
            <a:pPr eaLnBrk="1" hangingPunct="1"/>
            <a:r>
              <a:rPr lang="en-US" sz="2400" smtClean="0"/>
              <a:t>The primary function of project networking is to pictorially represent the various activities of a project. </a:t>
            </a:r>
          </a:p>
          <a:p>
            <a:pPr eaLnBrk="1" hangingPunct="1"/>
            <a:r>
              <a:rPr lang="en-US" sz="2400" smtClean="0"/>
              <a:t>The network is a visual representation of a project’s schedule, with the PDM and Gantt charts as visual representations. </a:t>
            </a:r>
          </a:p>
          <a:p>
            <a:pPr eaLnBrk="1" hangingPunct="1"/>
            <a:r>
              <a:rPr lang="en-US" sz="2400" smtClean="0"/>
              <a:t>A network diagram is useful for all stakeholders to track the project from beginning to finish. </a:t>
            </a:r>
          </a:p>
          <a:p>
            <a:pPr eaLnBrk="1" hangingPunct="1"/>
            <a:endParaRPr lang="en-US" sz="2400" smtClean="0"/>
          </a:p>
          <a:p>
            <a:pPr eaLnBrk="1" hangingPunct="1"/>
            <a:endParaRPr lang="en-US" sz="2400" smtClean="0"/>
          </a:p>
        </p:txBody>
      </p:sp>
      <p:sp>
        <p:nvSpPr>
          <p:cNvPr id="65539" name="Text Placeholder 2"/>
          <p:cNvSpPr>
            <a:spLocks noGrp="1"/>
          </p:cNvSpPr>
          <p:nvPr>
            <p:ph type="body" sz="quarter" idx="13"/>
          </p:nvPr>
        </p:nvSpPr>
        <p:spPr>
          <a:xfrm>
            <a:off x="1316038" y="1071563"/>
            <a:ext cx="3925887" cy="339725"/>
          </a:xfrm>
        </p:spPr>
        <p:txBody>
          <a:bodyPr/>
          <a:lstStyle/>
          <a:p>
            <a:pPr eaLnBrk="1" hangingPunct="1"/>
            <a:r>
              <a:rPr lang="en-US" smtClean="0"/>
              <a:t>PDM</a:t>
            </a:r>
          </a:p>
        </p:txBody>
      </p:sp>
      <p:sp>
        <p:nvSpPr>
          <p:cNvPr id="6" name="Slide Number Placeholder 5"/>
          <p:cNvSpPr>
            <a:spLocks noGrp="1"/>
          </p:cNvSpPr>
          <p:nvPr>
            <p:ph type="sldNum" sz="quarter" idx="15"/>
          </p:nvPr>
        </p:nvSpPr>
        <p:spPr/>
        <p:txBody>
          <a:bodyPr/>
          <a:lstStyle/>
          <a:p>
            <a:pPr>
              <a:defRPr/>
            </a:pPr>
            <a:r>
              <a:rPr lang="en-US"/>
              <a:t>8-</a:t>
            </a:r>
            <a:fld id="{3BDF222C-9E2A-4B61-8E51-7C2A8D116F18}"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6562" name="TextBox 8"/>
          <p:cNvSpPr txBox="1">
            <a:spLocks noChangeArrowheads="1"/>
          </p:cNvSpPr>
          <p:nvPr/>
        </p:nvSpPr>
        <p:spPr bwMode="auto">
          <a:xfrm>
            <a:off x="1270000" y="1020763"/>
            <a:ext cx="1211263" cy="400050"/>
          </a:xfrm>
          <a:prstGeom prst="rect">
            <a:avLst/>
          </a:prstGeom>
          <a:noFill/>
          <a:ln w="9525">
            <a:noFill/>
            <a:miter lim="800000"/>
            <a:headEnd/>
            <a:tailEnd/>
          </a:ln>
        </p:spPr>
        <p:txBody>
          <a:bodyPr wrap="none">
            <a:spAutoFit/>
          </a:bodyPr>
          <a:lstStyle/>
          <a:p>
            <a:r>
              <a:rPr lang="en-US" sz="2000" b="1">
                <a:latin typeface="Calibri" pitchFamily="34" charset="0"/>
              </a:rPr>
              <a:t>Networks</a:t>
            </a:r>
          </a:p>
        </p:txBody>
      </p:sp>
      <p:sp>
        <p:nvSpPr>
          <p:cNvPr id="10" name="Slide Number Placeholder 9"/>
          <p:cNvSpPr>
            <a:spLocks noGrp="1"/>
          </p:cNvSpPr>
          <p:nvPr>
            <p:ph type="sldNum" sz="quarter" idx="15"/>
          </p:nvPr>
        </p:nvSpPr>
        <p:spPr/>
        <p:txBody>
          <a:bodyPr/>
          <a:lstStyle/>
          <a:p>
            <a:pPr>
              <a:defRPr/>
            </a:pPr>
            <a:r>
              <a:rPr lang="en-US"/>
              <a:t>8-</a:t>
            </a:r>
            <a:fld id="{792088A5-6B6E-47D7-83C6-45E33906BFB6}" type="slidenum">
              <a:rPr lang="en-US"/>
              <a:pPr>
                <a:defRPr/>
              </a:pPr>
              <a:t>15</a:t>
            </a:fld>
            <a:endParaRPr lang="en-US"/>
          </a:p>
        </p:txBody>
      </p:sp>
      <p:pic>
        <p:nvPicPr>
          <p:cNvPr id="66564" name="Picture 2"/>
          <p:cNvPicPr>
            <a:picLocks noChangeAspect="1" noChangeArrowheads="1"/>
          </p:cNvPicPr>
          <p:nvPr/>
        </p:nvPicPr>
        <p:blipFill>
          <a:blip r:embed="rId2"/>
          <a:srcRect/>
          <a:stretch>
            <a:fillRect/>
          </a:stretch>
        </p:blipFill>
        <p:spPr bwMode="auto">
          <a:xfrm>
            <a:off x="477838" y="4244975"/>
            <a:ext cx="3648075" cy="1866900"/>
          </a:xfrm>
          <a:prstGeom prst="rect">
            <a:avLst/>
          </a:prstGeom>
          <a:noFill/>
          <a:ln w="9525">
            <a:noFill/>
            <a:miter lim="800000"/>
            <a:headEnd/>
            <a:tailEnd/>
          </a:ln>
        </p:spPr>
      </p:pic>
      <p:pic>
        <p:nvPicPr>
          <p:cNvPr id="66565" name="Picture 3"/>
          <p:cNvPicPr>
            <a:picLocks noChangeAspect="1" noChangeArrowheads="1"/>
          </p:cNvPicPr>
          <p:nvPr/>
        </p:nvPicPr>
        <p:blipFill>
          <a:blip r:embed="rId3"/>
          <a:srcRect/>
          <a:stretch>
            <a:fillRect/>
          </a:stretch>
        </p:blipFill>
        <p:spPr bwMode="auto">
          <a:xfrm>
            <a:off x="3141663" y="1211263"/>
            <a:ext cx="5592762" cy="3319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7586" name="Text Placeholder 2"/>
          <p:cNvSpPr>
            <a:spLocks noGrp="1"/>
          </p:cNvSpPr>
          <p:nvPr>
            <p:ph type="body" sz="quarter" idx="13"/>
          </p:nvPr>
        </p:nvSpPr>
        <p:spPr>
          <a:xfrm>
            <a:off x="1316038" y="1071563"/>
            <a:ext cx="3925887" cy="339725"/>
          </a:xfrm>
        </p:spPr>
        <p:txBody>
          <a:bodyPr/>
          <a:lstStyle/>
          <a:p>
            <a:pPr eaLnBrk="1" hangingPunct="1"/>
            <a:r>
              <a:rPr lang="en-US" smtClean="0"/>
              <a:t>PERT and PDM</a:t>
            </a:r>
          </a:p>
        </p:txBody>
      </p:sp>
      <p:sp>
        <p:nvSpPr>
          <p:cNvPr id="5" name="Text Box 3"/>
          <p:cNvSpPr txBox="1">
            <a:spLocks noChangeArrowheads="1"/>
          </p:cNvSpPr>
          <p:nvPr/>
        </p:nvSpPr>
        <p:spPr bwMode="auto">
          <a:xfrm>
            <a:off x="425450" y="1414463"/>
            <a:ext cx="8194675" cy="4892675"/>
          </a:xfrm>
          <a:prstGeom prst="rect">
            <a:avLst/>
          </a:prstGeom>
          <a:noFill/>
          <a:ln w="9525">
            <a:noFill/>
            <a:miter lim="800000"/>
            <a:headEnd/>
            <a:tailEnd/>
          </a:ln>
          <a:effectLst/>
        </p:spPr>
        <p:txBody>
          <a:bodyPr>
            <a:spAutoFit/>
          </a:bodyPr>
          <a:lstStyle/>
          <a:p>
            <a:pPr marL="292100" indent="-292100" fontAlgn="auto">
              <a:spcBef>
                <a:spcPts val="0"/>
              </a:spcBef>
              <a:spcAft>
                <a:spcPts val="0"/>
              </a:spcAft>
              <a:buFont typeface="Wingdings" pitchFamily="2" charset="2"/>
              <a:buChar char="§"/>
              <a:defRPr/>
            </a:pPr>
            <a:r>
              <a:rPr lang="en-US" sz="2400" dirty="0">
                <a:latin typeface="+mn-lt"/>
                <a:cs typeface="+mn-cs"/>
              </a:rPr>
              <a:t> Activity:  a specific task or set of tasks that is part of the scope of a project, uses up some of the resources of a project, and requires some finite time to be completed</a:t>
            </a:r>
          </a:p>
          <a:p>
            <a:pPr fontAlgn="auto">
              <a:spcBef>
                <a:spcPts val="0"/>
              </a:spcBef>
              <a:spcAft>
                <a:spcPts val="0"/>
              </a:spcAft>
              <a:buFont typeface="Wingdings" pitchFamily="2" charset="2"/>
              <a:buChar char="§"/>
              <a:defRPr/>
            </a:pPr>
            <a:r>
              <a:rPr lang="en-US" sz="2400" dirty="0">
                <a:latin typeface="+mn-lt"/>
                <a:cs typeface="+mn-cs"/>
              </a:rPr>
              <a:t>  Path:  sequence of activities</a:t>
            </a:r>
          </a:p>
          <a:p>
            <a:pPr fontAlgn="auto">
              <a:spcBef>
                <a:spcPts val="0"/>
              </a:spcBef>
              <a:spcAft>
                <a:spcPts val="0"/>
              </a:spcAft>
              <a:buFont typeface="Wingdings" pitchFamily="2" charset="2"/>
              <a:buChar char="§"/>
              <a:defRPr/>
            </a:pPr>
            <a:r>
              <a:rPr lang="en-US" sz="2400" dirty="0">
                <a:latin typeface="+mn-lt"/>
                <a:cs typeface="+mn-cs"/>
              </a:rPr>
              <a:t>  Event:  Beginning and End of activity</a:t>
            </a:r>
          </a:p>
          <a:p>
            <a:pPr fontAlgn="auto">
              <a:spcBef>
                <a:spcPts val="0"/>
              </a:spcBef>
              <a:spcAft>
                <a:spcPts val="0"/>
              </a:spcAft>
              <a:buFont typeface="Wingdings" pitchFamily="2" charset="2"/>
              <a:buChar char="§"/>
              <a:defRPr/>
            </a:pPr>
            <a:r>
              <a:rPr lang="en-US" sz="2400" dirty="0">
                <a:latin typeface="+mn-lt"/>
                <a:cs typeface="+mn-cs"/>
              </a:rPr>
              <a:t>  LS:  Late Start time	ES:  Early Start time -----FORWARD PASS</a:t>
            </a:r>
          </a:p>
          <a:p>
            <a:pPr fontAlgn="auto">
              <a:spcBef>
                <a:spcPts val="0"/>
              </a:spcBef>
              <a:spcAft>
                <a:spcPts val="0"/>
              </a:spcAft>
              <a:buFont typeface="Wingdings" pitchFamily="2" charset="2"/>
              <a:buChar char="§"/>
              <a:defRPr/>
            </a:pPr>
            <a:r>
              <a:rPr lang="en-US" sz="2400" dirty="0">
                <a:latin typeface="+mn-lt"/>
                <a:cs typeface="+mn-cs"/>
              </a:rPr>
              <a:t>  LF:  Late Finish time	EF:  Early Finish time ---BACKWARD PASS</a:t>
            </a:r>
          </a:p>
          <a:p>
            <a:pPr marL="292100" indent="-292100" fontAlgn="auto">
              <a:spcBef>
                <a:spcPts val="0"/>
              </a:spcBef>
              <a:spcAft>
                <a:spcPts val="0"/>
              </a:spcAft>
              <a:buFont typeface="Wingdings" pitchFamily="2" charset="2"/>
              <a:buChar char="§"/>
              <a:defRPr/>
            </a:pPr>
            <a:r>
              <a:rPr lang="en-US" sz="2400" dirty="0">
                <a:latin typeface="+mn-lt"/>
                <a:cs typeface="+mn-cs"/>
              </a:rPr>
              <a:t>Slack:  Amount of play in the system;  Difference between   critical path time and time required for a given path.</a:t>
            </a:r>
          </a:p>
          <a:p>
            <a:pPr marL="292100" indent="-292100" fontAlgn="auto">
              <a:spcBef>
                <a:spcPts val="0"/>
              </a:spcBef>
              <a:spcAft>
                <a:spcPts val="0"/>
              </a:spcAft>
              <a:defRPr/>
            </a:pPr>
            <a:r>
              <a:rPr lang="en-US" sz="2400" dirty="0">
                <a:latin typeface="+mn-lt"/>
                <a:cs typeface="+mn-cs"/>
              </a:rPr>
              <a:t>		 =LS-ES or LF-EF</a:t>
            </a:r>
          </a:p>
          <a:p>
            <a:pPr fontAlgn="auto">
              <a:spcBef>
                <a:spcPts val="0"/>
              </a:spcBef>
              <a:spcAft>
                <a:spcPts val="0"/>
              </a:spcAft>
              <a:buFont typeface="Wingdings" pitchFamily="2" charset="2"/>
              <a:buChar char="§"/>
              <a:defRPr/>
            </a:pPr>
            <a:r>
              <a:rPr lang="en-US" sz="2400" dirty="0">
                <a:latin typeface="+mn-lt"/>
                <a:cs typeface="+mn-cs"/>
              </a:rPr>
              <a:t>  Crashing:  reducing overall time required to complete project</a:t>
            </a:r>
          </a:p>
          <a:p>
            <a:pPr marL="749300" lvl="1" indent="-292100" fontAlgn="auto">
              <a:spcBef>
                <a:spcPts val="0"/>
              </a:spcBef>
              <a:spcAft>
                <a:spcPts val="0"/>
              </a:spcAft>
              <a:buFont typeface="Arial" pitchFamily="34" charset="0"/>
              <a:buChar char="•"/>
              <a:defRPr/>
            </a:pPr>
            <a:r>
              <a:rPr lang="en-US" sz="2400" dirty="0">
                <a:latin typeface="+mn-lt"/>
                <a:cs typeface="+mn-cs"/>
              </a:rPr>
              <a:t>Involves trading off costs of additional resources against the value of time saved to complete the project.</a:t>
            </a:r>
          </a:p>
        </p:txBody>
      </p:sp>
      <p:sp>
        <p:nvSpPr>
          <p:cNvPr id="4" name="Slide Number Placeholder 3"/>
          <p:cNvSpPr>
            <a:spLocks noGrp="1"/>
          </p:cNvSpPr>
          <p:nvPr>
            <p:ph type="sldNum" sz="quarter" idx="15"/>
          </p:nvPr>
        </p:nvSpPr>
        <p:spPr/>
        <p:txBody>
          <a:bodyPr/>
          <a:lstStyle/>
          <a:p>
            <a:pPr>
              <a:defRPr/>
            </a:pPr>
            <a:r>
              <a:rPr lang="en-US"/>
              <a:t>8-</a:t>
            </a:r>
            <a:fld id="{BF59F29C-5241-4CC0-810F-DCBAA791B4C0}"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8610" name="Content Placeholder 1"/>
          <p:cNvSpPr>
            <a:spLocks noGrp="1"/>
          </p:cNvSpPr>
          <p:nvPr>
            <p:ph idx="1"/>
          </p:nvPr>
        </p:nvSpPr>
        <p:spPr>
          <a:xfrm>
            <a:off x="601663" y="1473200"/>
            <a:ext cx="8072437" cy="4525963"/>
          </a:xfrm>
        </p:spPr>
        <p:txBody>
          <a:bodyPr/>
          <a:lstStyle/>
          <a:p>
            <a:pPr eaLnBrk="1" hangingPunct="1"/>
            <a:r>
              <a:rPr lang="en-US" sz="2400" i="1" smtClean="0"/>
              <a:t>Mandatory Dependencies:  </a:t>
            </a:r>
            <a:r>
              <a:rPr lang="en-US" sz="2400" smtClean="0"/>
              <a:t>These dependencies are part of the project and are inherent to the project. </a:t>
            </a:r>
          </a:p>
          <a:p>
            <a:pPr eaLnBrk="1" hangingPunct="1"/>
            <a:r>
              <a:rPr lang="en-US" sz="2400" i="1" smtClean="0"/>
              <a:t>Discretionary Dependencies: </a:t>
            </a:r>
            <a:r>
              <a:rPr lang="en-US" sz="2400" smtClean="0"/>
              <a:t>These dependencies are defined by the project team. </a:t>
            </a:r>
          </a:p>
          <a:p>
            <a:pPr eaLnBrk="1" hangingPunct="1"/>
            <a:r>
              <a:rPr lang="en-US" sz="2400" i="1" smtClean="0"/>
              <a:t>External Dependencies: </a:t>
            </a:r>
            <a:r>
              <a:rPr lang="en-US" sz="2400" smtClean="0"/>
              <a:t>These dependencies involve relationships between the project and the non-project activities. </a:t>
            </a:r>
          </a:p>
          <a:p>
            <a:pPr eaLnBrk="1" hangingPunct="1"/>
            <a:endParaRPr lang="en-US" sz="2400" smtClean="0"/>
          </a:p>
        </p:txBody>
      </p:sp>
      <p:sp>
        <p:nvSpPr>
          <p:cNvPr id="68611" name="Text Placeholder 2"/>
          <p:cNvSpPr>
            <a:spLocks noGrp="1"/>
          </p:cNvSpPr>
          <p:nvPr>
            <p:ph type="body" sz="quarter" idx="13"/>
          </p:nvPr>
        </p:nvSpPr>
        <p:spPr>
          <a:xfrm>
            <a:off x="1316038" y="1071563"/>
            <a:ext cx="3925887" cy="339725"/>
          </a:xfrm>
        </p:spPr>
        <p:txBody>
          <a:bodyPr/>
          <a:lstStyle/>
          <a:p>
            <a:pPr eaLnBrk="1" hangingPunct="1"/>
            <a:r>
              <a:rPr lang="en-US" smtClean="0"/>
              <a:t>Sequencing activities</a:t>
            </a:r>
          </a:p>
        </p:txBody>
      </p:sp>
      <p:sp>
        <p:nvSpPr>
          <p:cNvPr id="6" name="Slide Number Placeholder 5"/>
          <p:cNvSpPr>
            <a:spLocks noGrp="1"/>
          </p:cNvSpPr>
          <p:nvPr>
            <p:ph type="sldNum" sz="quarter" idx="15"/>
          </p:nvPr>
        </p:nvSpPr>
        <p:spPr/>
        <p:txBody>
          <a:bodyPr/>
          <a:lstStyle/>
          <a:p>
            <a:pPr>
              <a:defRPr/>
            </a:pPr>
            <a:r>
              <a:rPr lang="en-US"/>
              <a:t>8-</a:t>
            </a:r>
            <a:fld id="{42E2D04A-AD69-4159-A951-6AEE55F8FEF8}"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9634" name="Text Placeholder 2"/>
          <p:cNvSpPr>
            <a:spLocks noGrp="1"/>
          </p:cNvSpPr>
          <p:nvPr>
            <p:ph type="body" sz="quarter" idx="13"/>
          </p:nvPr>
        </p:nvSpPr>
        <p:spPr>
          <a:xfrm>
            <a:off x="1316038" y="1071563"/>
            <a:ext cx="3925887" cy="339725"/>
          </a:xfrm>
        </p:spPr>
        <p:txBody>
          <a:bodyPr/>
          <a:lstStyle/>
          <a:p>
            <a:pPr eaLnBrk="1" hangingPunct="1"/>
            <a:r>
              <a:rPr lang="en-US" smtClean="0"/>
              <a:t>PERT and CPM</a:t>
            </a:r>
          </a:p>
        </p:txBody>
      </p:sp>
      <p:sp>
        <p:nvSpPr>
          <p:cNvPr id="6" name="Slide Number Placeholder 5"/>
          <p:cNvSpPr>
            <a:spLocks noGrp="1"/>
          </p:cNvSpPr>
          <p:nvPr>
            <p:ph type="sldNum" sz="quarter" idx="15"/>
          </p:nvPr>
        </p:nvSpPr>
        <p:spPr/>
        <p:txBody>
          <a:bodyPr/>
          <a:lstStyle/>
          <a:p>
            <a:pPr>
              <a:defRPr/>
            </a:pPr>
            <a:r>
              <a:rPr lang="en-US"/>
              <a:t>8-</a:t>
            </a:r>
            <a:fld id="{8DE87573-60BF-4840-8A61-2352C35572F8}" type="slidenum">
              <a:rPr lang="en-US"/>
              <a:pPr>
                <a:defRPr/>
              </a:pPr>
              <a:t>18</a:t>
            </a:fld>
            <a:endParaRPr lang="en-US"/>
          </a:p>
        </p:txBody>
      </p:sp>
      <p:graphicFrame>
        <p:nvGraphicFramePr>
          <p:cNvPr id="8" name="Table 7"/>
          <p:cNvGraphicFramePr>
            <a:graphicFrameLocks noGrp="1"/>
          </p:cNvGraphicFramePr>
          <p:nvPr/>
        </p:nvGraphicFramePr>
        <p:xfrm>
          <a:off x="469900" y="1643063"/>
          <a:ext cx="7886700" cy="4022725"/>
        </p:xfrm>
        <a:graphic>
          <a:graphicData uri="http://schemas.openxmlformats.org/drawingml/2006/table">
            <a:tbl>
              <a:tblPr/>
              <a:tblGrid>
                <a:gridCol w="1130300"/>
                <a:gridCol w="3589892"/>
                <a:gridCol w="1769508"/>
                <a:gridCol w="1397000"/>
              </a:tblGrid>
              <a:tr h="0">
                <a:tc>
                  <a:txBody>
                    <a:bodyPr/>
                    <a:lstStyle/>
                    <a:p>
                      <a:pPr marL="0" marR="0">
                        <a:spcBef>
                          <a:spcPts val="0"/>
                        </a:spcBef>
                        <a:spcAft>
                          <a:spcPts val="0"/>
                        </a:spcAft>
                      </a:pPr>
                      <a:r>
                        <a:rPr lang="en-US" sz="2400" b="1" dirty="0" smtClean="0">
                          <a:solidFill>
                            <a:srgbClr val="FFFFFF"/>
                          </a:solidFill>
                          <a:latin typeface="+mj-lt"/>
                          <a:ea typeface="Times New Roman"/>
                          <a:cs typeface="Times New Roman"/>
                        </a:rPr>
                        <a:t>Activity</a:t>
                      </a:r>
                      <a:endParaRPr lang="en-US" sz="2400" dirty="0">
                        <a:latin typeface="+mj-lt"/>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mj-lt"/>
                          <a:ea typeface="Times New Roman"/>
                          <a:cs typeface="Times New Roman"/>
                        </a:rPr>
                        <a:t>Description</a:t>
                      </a:r>
                      <a:endParaRPr lang="en-US" sz="2400">
                        <a:latin typeface="+mj-lt"/>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mj-lt"/>
                          <a:ea typeface="Times New Roman"/>
                          <a:cs typeface="Times New Roman"/>
                        </a:rPr>
                        <a:t>Activity</a:t>
                      </a:r>
                      <a:endParaRPr lang="en-US" sz="2400">
                        <a:latin typeface="+mj-lt"/>
                        <a:ea typeface="Times New Roman"/>
                        <a:cs typeface="Times New Roman"/>
                      </a:endParaRPr>
                    </a:p>
                    <a:p>
                      <a:pPr marL="0" marR="0">
                        <a:spcBef>
                          <a:spcPts val="0"/>
                        </a:spcBef>
                        <a:spcAft>
                          <a:spcPts val="0"/>
                        </a:spcAft>
                      </a:pPr>
                      <a:r>
                        <a:rPr lang="en-US" sz="2400" b="1">
                          <a:solidFill>
                            <a:srgbClr val="FFFFFF"/>
                          </a:solidFill>
                          <a:latin typeface="+mj-lt"/>
                          <a:ea typeface="Times New Roman"/>
                          <a:cs typeface="Times New Roman"/>
                        </a:rPr>
                        <a:t>Predecessor</a:t>
                      </a:r>
                      <a:endParaRPr lang="en-US" sz="2400">
                        <a:latin typeface="+mj-lt"/>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dirty="0">
                          <a:solidFill>
                            <a:srgbClr val="FFFFFF"/>
                          </a:solidFill>
                          <a:latin typeface="+mj-lt"/>
                          <a:ea typeface="Times New Roman"/>
                          <a:cs typeface="Times New Roman"/>
                        </a:rPr>
                        <a:t>Duration (Weeks</a:t>
                      </a:r>
                      <a:r>
                        <a:rPr lang="en-US" sz="2400" b="1" dirty="0" smtClean="0">
                          <a:solidFill>
                            <a:srgbClr val="FFFFFF"/>
                          </a:solidFill>
                          <a:latin typeface="+mj-lt"/>
                          <a:ea typeface="Times New Roman"/>
                          <a:cs typeface="Times New Roman"/>
                        </a:rPr>
                        <a:t>)</a:t>
                      </a:r>
                      <a:endParaRPr lang="en-US" sz="2400" dirty="0">
                        <a:latin typeface="+mj-lt"/>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A</a:t>
                      </a:r>
                      <a:endParaRPr lang="en-US" sz="2400">
                        <a:latin typeface="+mj-lt"/>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Scope documentation</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2400">
                        <a:latin typeface="+mj-lt"/>
                        <a:ea typeface="Times New Roman"/>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2400">
                          <a:latin typeface="+mj-lt"/>
                          <a:ea typeface="Times New Roman"/>
                          <a:cs typeface="Times New Roman"/>
                        </a:rPr>
                        <a:t>2</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B</a:t>
                      </a:r>
                      <a:endParaRPr lang="en-US" sz="2400">
                        <a:latin typeface="+mj-lt"/>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Project planning</a:t>
                      </a: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A</a:t>
                      </a: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3</a:t>
                      </a:r>
                    </a:p>
                  </a:txBody>
                  <a:tcPr marL="68580" marR="68580" marT="0" marB="0">
                    <a:lnL>
                      <a:noFill/>
                    </a:lnL>
                    <a:lnR>
                      <a:noFill/>
                    </a:lnR>
                    <a:lnT>
                      <a:noFill/>
                    </a:lnT>
                    <a:lnB>
                      <a:noFill/>
                    </a:lnB>
                    <a:solidFill>
                      <a:srgbClr val="D8D8D8"/>
                    </a:solidFill>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C</a:t>
                      </a:r>
                      <a:endParaRPr lang="en-US" sz="2400">
                        <a:latin typeface="+mj-lt"/>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Buy materials</a:t>
                      </a:r>
                    </a:p>
                  </a:txBody>
                  <a:tcPr marL="68580" marR="68580" marT="0" marB="0">
                    <a:lnL>
                      <a:noFill/>
                    </a:lnL>
                    <a:lnR>
                      <a:noFill/>
                    </a:lnR>
                    <a:lnT>
                      <a:noFill/>
                    </a:lnT>
                    <a:lnB>
                      <a:noFill/>
                    </a:lnB>
                  </a:tcPr>
                </a:tc>
                <a:tc>
                  <a:txBody>
                    <a:bodyPr/>
                    <a:lstStyle/>
                    <a:p>
                      <a:pPr marL="0" marR="0" algn="ctr">
                        <a:spcBef>
                          <a:spcPts val="0"/>
                        </a:spcBef>
                        <a:spcAft>
                          <a:spcPts val="0"/>
                        </a:spcAft>
                      </a:pPr>
                      <a:r>
                        <a:rPr lang="en-US" sz="2400">
                          <a:latin typeface="+mj-lt"/>
                          <a:ea typeface="Times New Roman"/>
                          <a:cs typeface="Times New Roman"/>
                        </a:rPr>
                        <a:t>B</a:t>
                      </a:r>
                    </a:p>
                  </a:txBody>
                  <a:tcPr marL="68580" marR="68580" marT="0" marB="0">
                    <a:lnL>
                      <a:noFill/>
                    </a:lnL>
                    <a:lnR>
                      <a:noFill/>
                    </a:lnR>
                    <a:lnT>
                      <a:noFill/>
                    </a:lnT>
                    <a:lnB>
                      <a:noFill/>
                    </a:lnB>
                  </a:tcPr>
                </a:tc>
                <a:tc>
                  <a:txBody>
                    <a:bodyPr/>
                    <a:lstStyle/>
                    <a:p>
                      <a:pPr marL="0" marR="0" algn="ctr">
                        <a:spcBef>
                          <a:spcPts val="0"/>
                        </a:spcBef>
                        <a:spcAft>
                          <a:spcPts val="0"/>
                        </a:spcAft>
                      </a:pPr>
                      <a:r>
                        <a:rPr lang="en-US" sz="2400">
                          <a:latin typeface="+mj-lt"/>
                          <a:ea typeface="Times New Roman"/>
                          <a:cs typeface="Times New Roman"/>
                        </a:rPr>
                        <a:t>8</a:t>
                      </a:r>
                    </a:p>
                  </a:txBody>
                  <a:tcPr marL="68580" marR="68580" marT="0" marB="0">
                    <a:lnL>
                      <a:noFill/>
                    </a:lnL>
                    <a:lnR>
                      <a:noFill/>
                    </a:lnR>
                    <a:lnT>
                      <a:noFill/>
                    </a:lnT>
                    <a:lnB>
                      <a:noFill/>
                    </a:lnB>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D</a:t>
                      </a:r>
                      <a:endParaRPr lang="en-US" sz="2400">
                        <a:latin typeface="+mj-lt"/>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Prototype design</a:t>
                      </a: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C</a:t>
                      </a: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3</a:t>
                      </a:r>
                    </a:p>
                  </a:txBody>
                  <a:tcPr marL="68580" marR="68580" marT="0" marB="0">
                    <a:lnL>
                      <a:noFill/>
                    </a:lnL>
                    <a:lnR>
                      <a:noFill/>
                    </a:lnR>
                    <a:lnT>
                      <a:noFill/>
                    </a:lnT>
                    <a:lnB>
                      <a:noFill/>
                    </a:lnB>
                    <a:solidFill>
                      <a:srgbClr val="D8D8D8"/>
                    </a:solidFill>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E</a:t>
                      </a:r>
                      <a:endParaRPr lang="en-US" sz="2400">
                        <a:latin typeface="+mj-lt"/>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Prototype analysis</a:t>
                      </a:r>
                    </a:p>
                  </a:txBody>
                  <a:tcPr marL="68580" marR="68580" marT="0" marB="0">
                    <a:lnL>
                      <a:noFill/>
                    </a:lnL>
                    <a:lnR>
                      <a:noFill/>
                    </a:lnR>
                    <a:lnT>
                      <a:noFill/>
                    </a:lnT>
                    <a:lnB>
                      <a:noFill/>
                    </a:lnB>
                  </a:tcPr>
                </a:tc>
                <a:tc>
                  <a:txBody>
                    <a:bodyPr/>
                    <a:lstStyle/>
                    <a:p>
                      <a:pPr marL="0" marR="0" algn="ctr">
                        <a:spcBef>
                          <a:spcPts val="0"/>
                        </a:spcBef>
                        <a:spcAft>
                          <a:spcPts val="0"/>
                        </a:spcAft>
                      </a:pPr>
                      <a:r>
                        <a:rPr lang="en-US" sz="2400">
                          <a:latin typeface="+mj-lt"/>
                          <a:ea typeface="Times New Roman"/>
                          <a:cs typeface="Times New Roman"/>
                        </a:rPr>
                        <a:t>C</a:t>
                      </a:r>
                    </a:p>
                  </a:txBody>
                  <a:tcPr marL="68580" marR="68580" marT="0" marB="0">
                    <a:lnL>
                      <a:noFill/>
                    </a:lnL>
                    <a:lnR>
                      <a:noFill/>
                    </a:lnR>
                    <a:lnT>
                      <a:noFill/>
                    </a:lnT>
                    <a:lnB>
                      <a:noFill/>
                    </a:lnB>
                  </a:tcPr>
                </a:tc>
                <a:tc>
                  <a:txBody>
                    <a:bodyPr/>
                    <a:lstStyle/>
                    <a:p>
                      <a:pPr marL="0" marR="0" algn="ctr">
                        <a:spcBef>
                          <a:spcPts val="0"/>
                        </a:spcBef>
                        <a:spcAft>
                          <a:spcPts val="0"/>
                        </a:spcAft>
                      </a:pPr>
                      <a:r>
                        <a:rPr lang="en-US" sz="2400">
                          <a:latin typeface="+mj-lt"/>
                          <a:ea typeface="Times New Roman"/>
                          <a:cs typeface="Times New Roman"/>
                        </a:rPr>
                        <a:t>6</a:t>
                      </a:r>
                    </a:p>
                  </a:txBody>
                  <a:tcPr marL="68580" marR="68580" marT="0" marB="0">
                    <a:lnL>
                      <a:noFill/>
                    </a:lnL>
                    <a:lnR>
                      <a:noFill/>
                    </a:lnR>
                    <a:lnT>
                      <a:noFill/>
                    </a:lnT>
                    <a:lnB>
                      <a:noFill/>
                    </a:lnB>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F</a:t>
                      </a:r>
                      <a:endParaRPr lang="en-US" sz="2400">
                        <a:latin typeface="+mj-lt"/>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Prototype implementation</a:t>
                      </a: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D, E</a:t>
                      </a:r>
                    </a:p>
                  </a:txBody>
                  <a:tcPr marL="68580" marR="68580" marT="0" marB="0">
                    <a:lnL>
                      <a:noFill/>
                    </a:lnL>
                    <a:lnR>
                      <a:noFill/>
                    </a:lnR>
                    <a:lnT>
                      <a:noFill/>
                    </a:lnT>
                    <a:lnB>
                      <a:noFill/>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5</a:t>
                      </a:r>
                    </a:p>
                  </a:txBody>
                  <a:tcPr marL="68580" marR="68580" marT="0" marB="0">
                    <a:lnL>
                      <a:noFill/>
                    </a:lnL>
                    <a:lnR>
                      <a:noFill/>
                    </a:lnR>
                    <a:lnT>
                      <a:noFill/>
                    </a:lnT>
                    <a:lnB>
                      <a:noFill/>
                    </a:lnB>
                    <a:solidFill>
                      <a:srgbClr val="D8D8D8"/>
                    </a:solidFill>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G</a:t>
                      </a:r>
                      <a:endParaRPr lang="en-US" sz="2400">
                        <a:latin typeface="+mj-lt"/>
                        <a:ea typeface="Times New Roman"/>
                        <a:cs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mj-lt"/>
                          <a:ea typeface="Times New Roman"/>
                          <a:cs typeface="Times New Roman"/>
                        </a:rPr>
                        <a:t>Testing of prototype</a:t>
                      </a:r>
                    </a:p>
                  </a:txBody>
                  <a:tcPr marL="68580" marR="68580" marT="0" marB="0">
                    <a:lnL>
                      <a:noFill/>
                    </a:lnL>
                    <a:lnR>
                      <a:noFill/>
                    </a:lnR>
                    <a:lnT>
                      <a:noFill/>
                    </a:lnT>
                    <a:lnB>
                      <a:noFill/>
                    </a:lnB>
                  </a:tcPr>
                </a:tc>
                <a:tc>
                  <a:txBody>
                    <a:bodyPr/>
                    <a:lstStyle/>
                    <a:p>
                      <a:pPr marL="0" marR="0" algn="ctr">
                        <a:spcBef>
                          <a:spcPts val="0"/>
                        </a:spcBef>
                        <a:spcAft>
                          <a:spcPts val="0"/>
                        </a:spcAft>
                      </a:pPr>
                      <a:r>
                        <a:rPr lang="en-US" sz="2400">
                          <a:latin typeface="+mj-lt"/>
                          <a:ea typeface="Times New Roman"/>
                          <a:cs typeface="Times New Roman"/>
                        </a:rPr>
                        <a:t>F</a:t>
                      </a:r>
                    </a:p>
                  </a:txBody>
                  <a:tcPr marL="68580" marR="68580" marT="0" marB="0">
                    <a:lnL>
                      <a:noFill/>
                    </a:lnL>
                    <a:lnR>
                      <a:noFill/>
                    </a:lnR>
                    <a:lnT>
                      <a:noFill/>
                    </a:lnT>
                    <a:lnB>
                      <a:noFill/>
                    </a:lnB>
                  </a:tcPr>
                </a:tc>
                <a:tc>
                  <a:txBody>
                    <a:bodyPr/>
                    <a:lstStyle/>
                    <a:p>
                      <a:pPr marL="0" marR="0" algn="ctr">
                        <a:spcBef>
                          <a:spcPts val="0"/>
                        </a:spcBef>
                        <a:spcAft>
                          <a:spcPts val="0"/>
                        </a:spcAft>
                      </a:pPr>
                      <a:r>
                        <a:rPr lang="en-US" sz="2400">
                          <a:latin typeface="+mj-lt"/>
                          <a:ea typeface="Times New Roman"/>
                          <a:cs typeface="Times New Roman"/>
                        </a:rPr>
                        <a:t>4</a:t>
                      </a:r>
                    </a:p>
                  </a:txBody>
                  <a:tcPr marL="68580" marR="68580" marT="0" marB="0">
                    <a:lnL>
                      <a:noFill/>
                    </a:lnL>
                    <a:lnR>
                      <a:noFill/>
                    </a:lnR>
                    <a:lnT>
                      <a:noFill/>
                    </a:lnT>
                    <a:lnB>
                      <a:noFill/>
                    </a:lnB>
                  </a:tcPr>
                </a:tc>
              </a:tr>
              <a:tr h="0">
                <a:tc>
                  <a:txBody>
                    <a:bodyPr/>
                    <a:lstStyle/>
                    <a:p>
                      <a:pPr marL="0" marR="0" algn="ctr">
                        <a:spcBef>
                          <a:spcPts val="0"/>
                        </a:spcBef>
                        <a:spcAft>
                          <a:spcPts val="0"/>
                        </a:spcAft>
                      </a:pPr>
                      <a:r>
                        <a:rPr lang="en-US" sz="2400" b="1">
                          <a:solidFill>
                            <a:srgbClr val="FFFFFF"/>
                          </a:solidFill>
                          <a:latin typeface="+mj-lt"/>
                          <a:ea typeface="Times New Roman"/>
                          <a:cs typeface="Times New Roman"/>
                        </a:rPr>
                        <a:t>H</a:t>
                      </a:r>
                      <a:endParaRPr lang="en-US" sz="2400">
                        <a:latin typeface="+mj-lt"/>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a:latin typeface="+mj-lt"/>
                          <a:ea typeface="Times New Roman"/>
                          <a:cs typeface="Times New Roman"/>
                        </a:rPr>
                        <a:t>Presenting prototype to customer</a:t>
                      </a: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2400">
                          <a:latin typeface="+mj-lt"/>
                          <a:ea typeface="Times New Roman"/>
                          <a:cs typeface="Times New Roman"/>
                        </a:rPr>
                        <a:t>G</a:t>
                      </a: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gn="ctr">
                        <a:spcBef>
                          <a:spcPts val="0"/>
                        </a:spcBef>
                        <a:spcAft>
                          <a:spcPts val="0"/>
                        </a:spcAft>
                      </a:pPr>
                      <a:r>
                        <a:rPr lang="en-US" sz="2400" dirty="0" smtClean="0">
                          <a:latin typeface="+mj-lt"/>
                          <a:ea typeface="Times New Roman"/>
                          <a:cs typeface="Times New Roman"/>
                        </a:rPr>
                        <a:t>2</a:t>
                      </a:r>
                      <a:endParaRPr lang="en-US" sz="2400" dirty="0">
                        <a:latin typeface="+mj-lt"/>
                        <a:ea typeface="Times New Roman"/>
                        <a:cs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0658" name="Text Placeholder 2"/>
          <p:cNvSpPr>
            <a:spLocks noGrp="1"/>
          </p:cNvSpPr>
          <p:nvPr>
            <p:ph type="body" sz="quarter" idx="13"/>
          </p:nvPr>
        </p:nvSpPr>
        <p:spPr>
          <a:xfrm>
            <a:off x="1316038" y="1071563"/>
            <a:ext cx="3925887" cy="339725"/>
          </a:xfrm>
        </p:spPr>
        <p:txBody>
          <a:bodyPr/>
          <a:lstStyle/>
          <a:p>
            <a:pPr eaLnBrk="1" hangingPunct="1"/>
            <a:r>
              <a:rPr lang="en-US" smtClean="0"/>
              <a:t>Forward  and Backward Pass</a:t>
            </a:r>
          </a:p>
        </p:txBody>
      </p:sp>
      <p:sp>
        <p:nvSpPr>
          <p:cNvPr id="6" name="Slide Number Placeholder 5"/>
          <p:cNvSpPr>
            <a:spLocks noGrp="1"/>
          </p:cNvSpPr>
          <p:nvPr>
            <p:ph type="sldNum" sz="quarter" idx="15"/>
          </p:nvPr>
        </p:nvSpPr>
        <p:spPr/>
        <p:txBody>
          <a:bodyPr/>
          <a:lstStyle/>
          <a:p>
            <a:pPr>
              <a:defRPr/>
            </a:pPr>
            <a:r>
              <a:rPr lang="en-US"/>
              <a:t>8-</a:t>
            </a:r>
            <a:fld id="{70254110-F0BA-43DF-B497-A72EBDEDA15C}" type="slidenum">
              <a:rPr lang="en-US"/>
              <a:pPr>
                <a:defRPr/>
              </a:pPr>
              <a:t>19</a:t>
            </a:fld>
            <a:endParaRPr lang="en-US"/>
          </a:p>
        </p:txBody>
      </p:sp>
      <p:sp>
        <p:nvSpPr>
          <p:cNvPr id="41" name="Rectangle 40"/>
          <p:cNvSpPr/>
          <p:nvPr/>
        </p:nvSpPr>
        <p:spPr>
          <a:xfrm>
            <a:off x="628650" y="4232275"/>
            <a:ext cx="319088" cy="3635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42" name="Rectangle 41"/>
          <p:cNvSpPr/>
          <p:nvPr/>
        </p:nvSpPr>
        <p:spPr>
          <a:xfrm>
            <a:off x="971550" y="4232275"/>
            <a:ext cx="319088" cy="363538"/>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70662" name="TextBox 44"/>
          <p:cNvSpPr txBox="1">
            <a:spLocks noChangeArrowheads="1"/>
          </p:cNvSpPr>
          <p:nvPr/>
        </p:nvSpPr>
        <p:spPr bwMode="auto">
          <a:xfrm>
            <a:off x="558800" y="3957638"/>
            <a:ext cx="776288" cy="276225"/>
          </a:xfrm>
          <a:prstGeom prst="rect">
            <a:avLst/>
          </a:prstGeom>
          <a:noFill/>
          <a:ln w="9525">
            <a:noFill/>
            <a:miter lim="800000"/>
            <a:headEnd/>
            <a:tailEnd/>
          </a:ln>
        </p:spPr>
        <p:txBody>
          <a:bodyPr>
            <a:spAutoFit/>
          </a:bodyPr>
          <a:lstStyle/>
          <a:p>
            <a:r>
              <a:rPr lang="en-US" sz="1200">
                <a:latin typeface="Calibri" pitchFamily="34" charset="0"/>
              </a:rPr>
              <a:t>Legend:</a:t>
            </a:r>
          </a:p>
        </p:txBody>
      </p:sp>
      <p:sp>
        <p:nvSpPr>
          <p:cNvPr id="70663" name="TextBox 45"/>
          <p:cNvSpPr txBox="1">
            <a:spLocks noChangeArrowheads="1"/>
          </p:cNvSpPr>
          <p:nvPr/>
        </p:nvSpPr>
        <p:spPr bwMode="auto">
          <a:xfrm>
            <a:off x="588963" y="4243388"/>
            <a:ext cx="401637" cy="369887"/>
          </a:xfrm>
          <a:prstGeom prst="rect">
            <a:avLst/>
          </a:prstGeom>
          <a:noFill/>
          <a:ln w="9525">
            <a:noFill/>
            <a:miter lim="800000"/>
            <a:headEnd/>
            <a:tailEnd/>
          </a:ln>
        </p:spPr>
        <p:txBody>
          <a:bodyPr wrap="none">
            <a:spAutoFit/>
          </a:bodyPr>
          <a:lstStyle/>
          <a:p>
            <a:r>
              <a:rPr lang="en-US">
                <a:latin typeface="Calibri" pitchFamily="34" charset="0"/>
              </a:rPr>
              <a:t>ES</a:t>
            </a:r>
          </a:p>
        </p:txBody>
      </p:sp>
      <p:sp>
        <p:nvSpPr>
          <p:cNvPr id="70664" name="TextBox 46"/>
          <p:cNvSpPr txBox="1">
            <a:spLocks noChangeArrowheads="1"/>
          </p:cNvSpPr>
          <p:nvPr/>
        </p:nvSpPr>
        <p:spPr bwMode="auto">
          <a:xfrm>
            <a:off x="919163" y="4243388"/>
            <a:ext cx="403225" cy="369887"/>
          </a:xfrm>
          <a:prstGeom prst="rect">
            <a:avLst/>
          </a:prstGeom>
          <a:noFill/>
          <a:ln w="9525">
            <a:noFill/>
            <a:miter lim="800000"/>
            <a:headEnd/>
            <a:tailEnd/>
          </a:ln>
        </p:spPr>
        <p:txBody>
          <a:bodyPr wrap="none">
            <a:spAutoFit/>
          </a:bodyPr>
          <a:lstStyle/>
          <a:p>
            <a:r>
              <a:rPr lang="en-US">
                <a:latin typeface="Calibri" pitchFamily="34" charset="0"/>
              </a:rPr>
              <a:t>EF</a:t>
            </a:r>
          </a:p>
        </p:txBody>
      </p:sp>
      <p:sp>
        <p:nvSpPr>
          <p:cNvPr id="70665" name="TextBox 113"/>
          <p:cNvSpPr txBox="1">
            <a:spLocks noChangeArrowheads="1"/>
          </p:cNvSpPr>
          <p:nvPr/>
        </p:nvSpPr>
        <p:spPr bwMode="auto">
          <a:xfrm>
            <a:off x="4397375" y="5249863"/>
            <a:ext cx="4251325" cy="830262"/>
          </a:xfrm>
          <a:prstGeom prst="rect">
            <a:avLst/>
          </a:prstGeom>
          <a:noFill/>
          <a:ln w="9525">
            <a:noFill/>
            <a:miter lim="800000"/>
            <a:headEnd/>
            <a:tailEnd/>
          </a:ln>
        </p:spPr>
        <p:txBody>
          <a:bodyPr wrap="none">
            <a:spAutoFit/>
          </a:bodyPr>
          <a:lstStyle/>
          <a:p>
            <a:r>
              <a:rPr lang="en-US" sz="2400">
                <a:latin typeface="Calibri" pitchFamily="34" charset="0"/>
              </a:rPr>
              <a:t>Slack: 3 weeks (16-13) or (19-16)</a:t>
            </a:r>
          </a:p>
          <a:p>
            <a:r>
              <a:rPr lang="en-US" sz="2400">
                <a:latin typeface="Calibri" pitchFamily="34" charset="0"/>
              </a:rPr>
              <a:t>Critical Path: A-B-C-E-F-G-H</a:t>
            </a:r>
          </a:p>
        </p:txBody>
      </p:sp>
      <p:pic>
        <p:nvPicPr>
          <p:cNvPr id="70666" name="Picture 2"/>
          <p:cNvPicPr>
            <a:picLocks noChangeAspect="1" noChangeArrowheads="1"/>
          </p:cNvPicPr>
          <p:nvPr/>
        </p:nvPicPr>
        <p:blipFill>
          <a:blip r:embed="rId2"/>
          <a:srcRect/>
          <a:stretch>
            <a:fillRect/>
          </a:stretch>
        </p:blipFill>
        <p:spPr bwMode="auto">
          <a:xfrm>
            <a:off x="173038" y="1676400"/>
            <a:ext cx="8766175" cy="3478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3250" name="Content Placeholder 1"/>
          <p:cNvSpPr>
            <a:spLocks noGrp="1"/>
          </p:cNvSpPr>
          <p:nvPr>
            <p:ph idx="1"/>
          </p:nvPr>
        </p:nvSpPr>
        <p:spPr>
          <a:xfrm>
            <a:off x="614363" y="1600200"/>
            <a:ext cx="8072437" cy="4525963"/>
          </a:xfrm>
        </p:spPr>
        <p:txBody>
          <a:bodyPr/>
          <a:lstStyle/>
          <a:p>
            <a:pPr eaLnBrk="1" hangingPunct="1"/>
            <a:r>
              <a:rPr lang="en-US" sz="2400" smtClean="0"/>
              <a:t>Schedule projects</a:t>
            </a:r>
          </a:p>
          <a:p>
            <a:pPr eaLnBrk="1" hangingPunct="1"/>
            <a:r>
              <a:rPr lang="en-US" sz="2400" smtClean="0"/>
              <a:t>Construct project networks</a:t>
            </a:r>
          </a:p>
          <a:p>
            <a:pPr eaLnBrk="1" hangingPunct="1"/>
            <a:r>
              <a:rPr lang="en-US" sz="2400" smtClean="0"/>
              <a:t>Identify slack in projects</a:t>
            </a:r>
          </a:p>
          <a:p>
            <a:pPr eaLnBrk="1" hangingPunct="1"/>
            <a:r>
              <a:rPr lang="en-US" sz="2400" smtClean="0"/>
              <a:t>Crash projects</a:t>
            </a:r>
          </a:p>
          <a:p>
            <a:pPr eaLnBrk="1" hangingPunct="1"/>
            <a:r>
              <a:rPr lang="en-US" sz="2400" smtClean="0"/>
              <a:t>Fast-track projects </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53251" name="Text Placeholder 2"/>
          <p:cNvSpPr>
            <a:spLocks noGrp="1"/>
          </p:cNvSpPr>
          <p:nvPr>
            <p:ph type="body" sz="quarter" idx="13"/>
          </p:nvPr>
        </p:nvSpPr>
        <p:spPr>
          <a:xfrm>
            <a:off x="1316038" y="1071563"/>
            <a:ext cx="3925887" cy="339725"/>
          </a:xfrm>
        </p:spPr>
        <p:txBody>
          <a:bodyPr/>
          <a:lstStyle/>
          <a:p>
            <a:pPr eaLnBrk="1" hangingPunct="1"/>
            <a:r>
              <a:rPr lang="en-US" smtClean="0"/>
              <a:t>Learning objectives</a:t>
            </a:r>
          </a:p>
        </p:txBody>
      </p:sp>
      <p:sp>
        <p:nvSpPr>
          <p:cNvPr id="6" name="Slide Number Placeholder 5"/>
          <p:cNvSpPr>
            <a:spLocks noGrp="1"/>
          </p:cNvSpPr>
          <p:nvPr>
            <p:ph type="sldNum" sz="quarter" idx="15"/>
          </p:nvPr>
        </p:nvSpPr>
        <p:spPr/>
        <p:txBody>
          <a:bodyPr/>
          <a:lstStyle/>
          <a:p>
            <a:pPr>
              <a:defRPr/>
            </a:pPr>
            <a:r>
              <a:rPr lang="en-US"/>
              <a:t>8-</a:t>
            </a:r>
            <a:fld id="{4C2DC7D7-EC52-423A-BDBA-1D500ACEF838}"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1682" name="Content Placeholder 1"/>
          <p:cNvSpPr>
            <a:spLocks noGrp="1"/>
          </p:cNvSpPr>
          <p:nvPr>
            <p:ph idx="1"/>
          </p:nvPr>
        </p:nvSpPr>
        <p:spPr>
          <a:xfrm>
            <a:off x="601663" y="1473200"/>
            <a:ext cx="8072437" cy="4525963"/>
          </a:xfrm>
        </p:spPr>
        <p:txBody>
          <a:bodyPr/>
          <a:lstStyle/>
          <a:p>
            <a:pPr eaLnBrk="1" hangingPunct="1"/>
            <a:r>
              <a:rPr lang="en-US" sz="2400" smtClean="0"/>
              <a:t>PDM and PERT can be used in times of uncertainty as well.</a:t>
            </a:r>
          </a:p>
          <a:p>
            <a:pPr eaLnBrk="1" hangingPunct="1"/>
            <a:r>
              <a:rPr lang="en-US" sz="2400" smtClean="0"/>
              <a:t>Instead of the duration for an activity, estimated duration as defined by PERT can be found using three estimates of time:</a:t>
            </a:r>
          </a:p>
          <a:p>
            <a:pPr lvl="1" eaLnBrk="1" hangingPunct="1">
              <a:buFont typeface="Arial" charset="0"/>
              <a:buChar char="•"/>
            </a:pPr>
            <a:r>
              <a:rPr lang="en-US" sz="2400" smtClean="0"/>
              <a:t>Optimistic time: The shortest time in which activity can be completed</a:t>
            </a:r>
          </a:p>
          <a:p>
            <a:pPr lvl="1" eaLnBrk="1" hangingPunct="1">
              <a:buFont typeface="Arial" charset="0"/>
              <a:buChar char="•"/>
            </a:pPr>
            <a:r>
              <a:rPr lang="en-US" sz="2400" smtClean="0"/>
              <a:t>Most likely time: The completion time having the highest probability</a:t>
            </a:r>
          </a:p>
          <a:p>
            <a:pPr lvl="1" eaLnBrk="1" hangingPunct="1">
              <a:buFont typeface="Arial" charset="0"/>
              <a:buChar char="•"/>
            </a:pPr>
            <a:r>
              <a:rPr lang="en-US" sz="2400" smtClean="0"/>
              <a:t>Pessimistic time: The longest time that an activity might require</a:t>
            </a:r>
            <a:endParaRPr lang="en-US" sz="2200" smtClean="0"/>
          </a:p>
        </p:txBody>
      </p:sp>
      <p:sp>
        <p:nvSpPr>
          <p:cNvPr id="71683" name="Text Placeholder 2"/>
          <p:cNvSpPr>
            <a:spLocks noGrp="1"/>
          </p:cNvSpPr>
          <p:nvPr>
            <p:ph type="body" sz="quarter" idx="13"/>
          </p:nvPr>
        </p:nvSpPr>
        <p:spPr>
          <a:xfrm>
            <a:off x="1316038" y="1071563"/>
            <a:ext cx="5884862" cy="339725"/>
          </a:xfrm>
        </p:spPr>
        <p:txBody>
          <a:bodyPr/>
          <a:lstStyle/>
          <a:p>
            <a:pPr eaLnBrk="1" hangingPunct="1"/>
            <a:r>
              <a:rPr lang="en-US" smtClean="0"/>
              <a:t>Uncertainty in Scheduling Activities</a:t>
            </a:r>
          </a:p>
        </p:txBody>
      </p:sp>
      <p:sp>
        <p:nvSpPr>
          <p:cNvPr id="6" name="Slide Number Placeholder 5"/>
          <p:cNvSpPr>
            <a:spLocks noGrp="1"/>
          </p:cNvSpPr>
          <p:nvPr>
            <p:ph type="sldNum" sz="quarter" idx="15"/>
          </p:nvPr>
        </p:nvSpPr>
        <p:spPr/>
        <p:txBody>
          <a:bodyPr/>
          <a:lstStyle/>
          <a:p>
            <a:pPr>
              <a:defRPr/>
            </a:pPr>
            <a:r>
              <a:rPr lang="en-US"/>
              <a:t>8-</a:t>
            </a:r>
            <a:fld id="{7D0FB7FB-C608-48E9-A151-7A8D56B5E680}" type="slidenum">
              <a:rPr lang="en-US"/>
              <a:pPr>
                <a:defRPr/>
              </a:pPr>
              <a:t>20</a:t>
            </a:fld>
            <a:endParaRPr lang="en-US"/>
          </a:p>
        </p:txBody>
      </p:sp>
      <p:sp>
        <p:nvSpPr>
          <p:cNvPr id="716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168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55700" y="5384800"/>
            <a:ext cx="708025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2706" name="Content Placeholder 1"/>
          <p:cNvSpPr>
            <a:spLocks noGrp="1"/>
          </p:cNvSpPr>
          <p:nvPr>
            <p:ph idx="1"/>
          </p:nvPr>
        </p:nvSpPr>
        <p:spPr>
          <a:xfrm>
            <a:off x="601663" y="1473200"/>
            <a:ext cx="8072437" cy="4525963"/>
          </a:xfrm>
        </p:spPr>
        <p:txBody>
          <a:bodyPr/>
          <a:lstStyle/>
          <a:p>
            <a:pPr eaLnBrk="1" hangingPunct="1"/>
            <a:r>
              <a:rPr lang="en-US" sz="2400" smtClean="0"/>
              <a:t>This expected time may be used in the network diagram instead of the normal duration period for each activity. </a:t>
            </a:r>
          </a:p>
          <a:p>
            <a:pPr eaLnBrk="1" hangingPunct="1"/>
            <a:r>
              <a:rPr lang="en-US" sz="2400" smtClean="0"/>
              <a:t>To calculate the variance for each activity duration:</a:t>
            </a:r>
          </a:p>
          <a:p>
            <a:pPr eaLnBrk="1" hangingPunct="1"/>
            <a:endParaRPr lang="en-US" sz="2400" smtClean="0"/>
          </a:p>
          <a:p>
            <a:pPr eaLnBrk="1" hangingPunct="1"/>
            <a:endParaRPr lang="en-US" sz="2400" smtClean="0"/>
          </a:p>
          <a:p>
            <a:pPr eaLnBrk="1" hangingPunct="1"/>
            <a:r>
              <a:rPr lang="en-US" sz="2400" smtClean="0"/>
              <a:t>Variance (σ</a:t>
            </a:r>
            <a:r>
              <a:rPr lang="en-US" sz="2400" baseline="30000" smtClean="0"/>
              <a:t>2</a:t>
            </a:r>
            <a:r>
              <a:rPr lang="en-US" sz="2400" smtClean="0"/>
              <a:t>) for a single activity can be calculated as:</a:t>
            </a:r>
          </a:p>
          <a:p>
            <a:pPr eaLnBrk="1" hangingPunct="1"/>
            <a:endParaRPr lang="en-US" sz="2400" smtClean="0"/>
          </a:p>
          <a:p>
            <a:pPr eaLnBrk="1" hangingPunct="1"/>
            <a:endParaRPr lang="en-US" sz="2400" smtClean="0"/>
          </a:p>
          <a:p>
            <a:pPr eaLnBrk="1" hangingPunct="1"/>
            <a:r>
              <a:rPr lang="en-US" sz="2400" smtClean="0"/>
              <a:t>The total path standard deviation</a:t>
            </a:r>
          </a:p>
        </p:txBody>
      </p:sp>
      <p:sp>
        <p:nvSpPr>
          <p:cNvPr id="72707" name="Text Placeholder 2"/>
          <p:cNvSpPr>
            <a:spLocks noGrp="1"/>
          </p:cNvSpPr>
          <p:nvPr>
            <p:ph type="body" sz="quarter" idx="13"/>
          </p:nvPr>
        </p:nvSpPr>
        <p:spPr>
          <a:xfrm>
            <a:off x="1316038" y="1071563"/>
            <a:ext cx="5884862" cy="339725"/>
          </a:xfrm>
        </p:spPr>
        <p:txBody>
          <a:bodyPr/>
          <a:lstStyle/>
          <a:p>
            <a:pPr eaLnBrk="1" hangingPunct="1"/>
            <a:r>
              <a:rPr lang="en-US" smtClean="0"/>
              <a:t>Variance in Scheduling Activities</a:t>
            </a:r>
          </a:p>
        </p:txBody>
      </p:sp>
      <p:sp>
        <p:nvSpPr>
          <p:cNvPr id="6" name="Slide Number Placeholder 5"/>
          <p:cNvSpPr>
            <a:spLocks noGrp="1"/>
          </p:cNvSpPr>
          <p:nvPr>
            <p:ph type="sldNum" sz="quarter" idx="15"/>
          </p:nvPr>
        </p:nvSpPr>
        <p:spPr/>
        <p:txBody>
          <a:bodyPr/>
          <a:lstStyle/>
          <a:p>
            <a:pPr>
              <a:defRPr/>
            </a:pPr>
            <a:r>
              <a:rPr lang="en-US"/>
              <a:t>8-</a:t>
            </a:r>
            <a:fld id="{CE5E7410-837F-42B9-8543-F0530F30012F}" type="slidenum">
              <a:rPr lang="en-US"/>
              <a:pPr>
                <a:defRPr/>
              </a:pPr>
              <a:t>21</a:t>
            </a:fld>
            <a:endParaRPr lang="en-US"/>
          </a:p>
        </p:txBody>
      </p:sp>
      <p:sp>
        <p:nvSpPr>
          <p:cNvPr id="7270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271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271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32000" y="2755900"/>
            <a:ext cx="5807075" cy="609600"/>
          </a:xfrm>
          <a:prstGeom prst="rect">
            <a:avLst/>
          </a:prstGeom>
          <a:noFill/>
          <a:ln w="9525">
            <a:noFill/>
            <a:miter lim="800000"/>
            <a:headEnd/>
            <a:tailEnd/>
          </a:ln>
        </p:spPr>
      </p:pic>
      <p:sp>
        <p:nvSpPr>
          <p:cNvPr id="727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271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97100" y="4292600"/>
            <a:ext cx="1995488" cy="711200"/>
          </a:xfrm>
          <a:prstGeom prst="rect">
            <a:avLst/>
          </a:prstGeom>
          <a:noFill/>
          <a:ln w="9525">
            <a:noFill/>
            <a:miter lim="800000"/>
            <a:headEnd/>
            <a:tailEnd/>
          </a:ln>
        </p:spPr>
      </p:pic>
      <p:sp>
        <p:nvSpPr>
          <p:cNvPr id="7271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271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298700" y="5461000"/>
            <a:ext cx="4802188" cy="622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3730" name="Content Placeholder 1"/>
          <p:cNvSpPr>
            <a:spLocks noGrp="1"/>
          </p:cNvSpPr>
          <p:nvPr>
            <p:ph idx="1"/>
          </p:nvPr>
        </p:nvSpPr>
        <p:spPr>
          <a:xfrm>
            <a:off x="601663" y="1473200"/>
            <a:ext cx="8072437" cy="4525963"/>
          </a:xfrm>
        </p:spPr>
        <p:txBody>
          <a:bodyPr/>
          <a:lstStyle/>
          <a:p>
            <a:pPr eaLnBrk="1" hangingPunct="1"/>
            <a:r>
              <a:rPr lang="en-US" sz="2400" smtClean="0"/>
              <a:t>To calculate the probability of completing the project in a specified period of time:</a:t>
            </a:r>
          </a:p>
          <a:p>
            <a:pPr eaLnBrk="1" hangingPunct="1"/>
            <a:endParaRPr lang="en-US" sz="2400" smtClean="0"/>
          </a:p>
          <a:p>
            <a:pPr eaLnBrk="1" hangingPunct="1"/>
            <a:endParaRPr lang="en-US" sz="2400" smtClean="0"/>
          </a:p>
          <a:p>
            <a:pPr eaLnBrk="1" hangingPunct="1">
              <a:buFont typeface="Wingdings" pitchFamily="2" charset="2"/>
              <a:buNone/>
            </a:pPr>
            <a:r>
              <a:rPr lang="en-US" sz="2400" smtClean="0"/>
              <a:t>where, 	</a:t>
            </a:r>
          </a:p>
          <a:p>
            <a:pPr eaLnBrk="1" hangingPunct="1">
              <a:buFont typeface="Wingdings" pitchFamily="2" charset="2"/>
              <a:buNone/>
            </a:pPr>
            <a:r>
              <a:rPr lang="en-US" sz="2400" smtClean="0"/>
              <a:t>		E is the sum of the expected time of the critical path</a:t>
            </a:r>
          </a:p>
          <a:p>
            <a:pPr eaLnBrk="1" hangingPunct="1">
              <a:buFont typeface="Wingdings" pitchFamily="2" charset="2"/>
              <a:buNone/>
            </a:pPr>
            <a:r>
              <a:rPr lang="en-US" sz="2400" smtClean="0"/>
              <a:t>		D is the desired due time</a:t>
            </a:r>
          </a:p>
          <a:p>
            <a:pPr eaLnBrk="1" hangingPunct="1">
              <a:buFont typeface="Wingdings" pitchFamily="2" charset="2"/>
              <a:buNone/>
            </a:pPr>
            <a:r>
              <a:rPr lang="en-US" sz="2400" smtClean="0"/>
              <a:t>		     is the total path deviation</a:t>
            </a:r>
          </a:p>
          <a:p>
            <a:pPr eaLnBrk="1" hangingPunct="1"/>
            <a:endParaRPr lang="en-US" sz="2400" smtClean="0"/>
          </a:p>
        </p:txBody>
      </p:sp>
      <p:sp>
        <p:nvSpPr>
          <p:cNvPr id="73731" name="Text Placeholder 2"/>
          <p:cNvSpPr>
            <a:spLocks noGrp="1"/>
          </p:cNvSpPr>
          <p:nvPr>
            <p:ph type="body" sz="quarter" idx="13"/>
          </p:nvPr>
        </p:nvSpPr>
        <p:spPr>
          <a:xfrm>
            <a:off x="1316038" y="1071563"/>
            <a:ext cx="5884862" cy="339725"/>
          </a:xfrm>
        </p:spPr>
        <p:txBody>
          <a:bodyPr/>
          <a:lstStyle/>
          <a:p>
            <a:pPr eaLnBrk="1" hangingPunct="1"/>
            <a:r>
              <a:rPr lang="en-US" smtClean="0"/>
              <a:t>Variance in Scheduling Activities</a:t>
            </a:r>
          </a:p>
        </p:txBody>
      </p:sp>
      <p:sp>
        <p:nvSpPr>
          <p:cNvPr id="6" name="Slide Number Placeholder 5"/>
          <p:cNvSpPr>
            <a:spLocks noGrp="1"/>
          </p:cNvSpPr>
          <p:nvPr>
            <p:ph type="sldNum" sz="quarter" idx="15"/>
          </p:nvPr>
        </p:nvSpPr>
        <p:spPr/>
        <p:txBody>
          <a:bodyPr/>
          <a:lstStyle/>
          <a:p>
            <a:pPr>
              <a:defRPr/>
            </a:pPr>
            <a:r>
              <a:rPr lang="en-US"/>
              <a:t>8-</a:t>
            </a:r>
            <a:fld id="{0922B9EC-F034-4A7C-8AF9-96641A873DA3}" type="slidenum">
              <a:rPr lang="en-US"/>
              <a:pPr>
                <a:defRPr/>
              </a:pPr>
              <a:t>22</a:t>
            </a:fld>
            <a:endParaRPr lang="en-US"/>
          </a:p>
        </p:txBody>
      </p:sp>
      <p:sp>
        <p:nvSpPr>
          <p:cNvPr id="7373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373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373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3736"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373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3738"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13100" y="2489200"/>
            <a:ext cx="1560513" cy="736600"/>
          </a:xfrm>
          <a:prstGeom prst="rect">
            <a:avLst/>
          </a:prstGeom>
          <a:noFill/>
          <a:ln w="9525">
            <a:noFill/>
            <a:miter lim="800000"/>
            <a:headEnd/>
            <a:tailEnd/>
          </a:ln>
        </p:spPr>
      </p:pic>
      <p:sp>
        <p:nvSpPr>
          <p:cNvPr id="737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374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87500" y="4498975"/>
            <a:ext cx="266700" cy="349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2" name="Content Placeholder 1"/>
          <p:cNvSpPr>
            <a:spLocks noGrp="1"/>
          </p:cNvSpPr>
          <p:nvPr>
            <p:ph idx="1"/>
          </p:nvPr>
        </p:nvSpPr>
        <p:spPr>
          <a:xfrm>
            <a:off x="601663" y="1447800"/>
            <a:ext cx="8072437" cy="4525963"/>
          </a:xfrm>
        </p:spPr>
        <p:txBody>
          <a:bodyPr rtlCol="0">
            <a:noAutofit/>
          </a:bodyPr>
          <a:lstStyle/>
          <a:p>
            <a:pPr eaLnBrk="1" fontAlgn="auto" hangingPunct="1">
              <a:spcAft>
                <a:spcPts val="0"/>
              </a:spcAft>
              <a:defRPr/>
            </a:pPr>
            <a:r>
              <a:rPr lang="en-US" sz="2200" dirty="0" smtClean="0">
                <a:latin typeface="+mj-lt"/>
              </a:rPr>
              <a:t>Adding Resources: Brookes Law: Adding manpower to a late software project  may make it later</a:t>
            </a:r>
          </a:p>
          <a:p>
            <a:pPr eaLnBrk="1" fontAlgn="auto" hangingPunct="1">
              <a:spcAft>
                <a:spcPts val="0"/>
              </a:spcAft>
              <a:defRPr/>
            </a:pPr>
            <a:r>
              <a:rPr lang="en-US" sz="2200" dirty="0" smtClean="0">
                <a:latin typeface="+mj-lt"/>
              </a:rPr>
              <a:t>Outsourcing Project Work: Frees up resources that can be assigned to a critical activity</a:t>
            </a:r>
          </a:p>
          <a:p>
            <a:pPr eaLnBrk="1" fontAlgn="auto" hangingPunct="1">
              <a:spcAft>
                <a:spcPts val="0"/>
              </a:spcAft>
              <a:defRPr/>
            </a:pPr>
            <a:r>
              <a:rPr lang="en-US" sz="2200" dirty="0" smtClean="0">
                <a:latin typeface="+mj-lt"/>
              </a:rPr>
              <a:t>Scheduling Overtime: Has problems with direct and intangible costs yet the preferred choice</a:t>
            </a:r>
          </a:p>
          <a:p>
            <a:pPr eaLnBrk="1" fontAlgn="auto" hangingPunct="1">
              <a:spcAft>
                <a:spcPts val="0"/>
              </a:spcAft>
              <a:defRPr/>
            </a:pPr>
            <a:r>
              <a:rPr lang="en-US" sz="2200" dirty="0" smtClean="0">
                <a:latin typeface="+mj-lt"/>
              </a:rPr>
              <a:t>Establish a core team: Undivided attention to the project</a:t>
            </a:r>
          </a:p>
          <a:p>
            <a:pPr eaLnBrk="1" fontAlgn="auto" hangingPunct="1">
              <a:spcAft>
                <a:spcPts val="0"/>
              </a:spcAft>
              <a:defRPr/>
            </a:pPr>
            <a:r>
              <a:rPr lang="en-US" sz="2200" dirty="0" smtClean="0">
                <a:latin typeface="+mj-lt"/>
              </a:rPr>
              <a:t>Fast tracking: Critical activities done parallel</a:t>
            </a:r>
          </a:p>
          <a:p>
            <a:pPr eaLnBrk="1" fontAlgn="auto" hangingPunct="1">
              <a:spcAft>
                <a:spcPts val="0"/>
              </a:spcAft>
              <a:defRPr/>
            </a:pPr>
            <a:r>
              <a:rPr lang="en-US" sz="2200" dirty="0" smtClean="0">
                <a:latin typeface="+mj-lt"/>
              </a:rPr>
              <a:t>Critical Chain: Longest string of dependencies that exist on the project (</a:t>
            </a:r>
            <a:r>
              <a:rPr lang="en-US" sz="2200" dirty="0" err="1" smtClean="0">
                <a:latin typeface="+mj-lt"/>
              </a:rPr>
              <a:t>Goldratt</a:t>
            </a:r>
            <a:r>
              <a:rPr lang="en-US" sz="2200" dirty="0" smtClean="0">
                <a:latin typeface="+mj-lt"/>
              </a:rPr>
              <a:t>) – difficult to apply in the middle of a project</a:t>
            </a:r>
          </a:p>
          <a:p>
            <a:pPr eaLnBrk="1" fontAlgn="auto" hangingPunct="1">
              <a:spcAft>
                <a:spcPts val="0"/>
              </a:spcAft>
              <a:defRPr/>
            </a:pPr>
            <a:r>
              <a:rPr lang="en-US" sz="2200" dirty="0" smtClean="0">
                <a:latin typeface="+mj-lt"/>
              </a:rPr>
              <a:t>Reduce Project Scope: Customer satisfaction may suffer and quality may be compromised</a:t>
            </a:r>
          </a:p>
          <a:p>
            <a:pPr eaLnBrk="1" fontAlgn="auto" hangingPunct="1">
              <a:spcAft>
                <a:spcPts val="0"/>
              </a:spcAft>
              <a:defRPr/>
            </a:pPr>
            <a:r>
              <a:rPr lang="en-US" sz="2200" dirty="0" smtClean="0">
                <a:latin typeface="+mj-lt"/>
              </a:rPr>
              <a:t>Crash: Shortening an activity</a:t>
            </a:r>
          </a:p>
          <a:p>
            <a:pPr eaLnBrk="1" fontAlgn="auto" hangingPunct="1">
              <a:spcAft>
                <a:spcPts val="0"/>
              </a:spcAft>
              <a:defRPr/>
            </a:pPr>
            <a:endParaRPr lang="en-US" sz="2200" dirty="0"/>
          </a:p>
        </p:txBody>
      </p:sp>
      <p:sp>
        <p:nvSpPr>
          <p:cNvPr id="74755" name="Text Placeholder 2"/>
          <p:cNvSpPr>
            <a:spLocks noGrp="1"/>
          </p:cNvSpPr>
          <p:nvPr>
            <p:ph type="body" sz="quarter" idx="13"/>
          </p:nvPr>
        </p:nvSpPr>
        <p:spPr>
          <a:xfrm>
            <a:off x="1316038" y="1071563"/>
            <a:ext cx="5884862" cy="339725"/>
          </a:xfrm>
        </p:spPr>
        <p:txBody>
          <a:bodyPr/>
          <a:lstStyle/>
          <a:p>
            <a:pPr eaLnBrk="1" hangingPunct="1"/>
            <a:r>
              <a:rPr lang="en-US" smtClean="0"/>
              <a:t>To Accelerate Project Completion</a:t>
            </a:r>
          </a:p>
        </p:txBody>
      </p:sp>
      <p:sp>
        <p:nvSpPr>
          <p:cNvPr id="6" name="Slide Number Placeholder 5"/>
          <p:cNvSpPr>
            <a:spLocks noGrp="1"/>
          </p:cNvSpPr>
          <p:nvPr>
            <p:ph type="sldNum" sz="quarter" idx="15"/>
          </p:nvPr>
        </p:nvSpPr>
        <p:spPr/>
        <p:txBody>
          <a:bodyPr/>
          <a:lstStyle/>
          <a:p>
            <a:pPr>
              <a:defRPr/>
            </a:pPr>
            <a:r>
              <a:rPr lang="en-US"/>
              <a:t>8-</a:t>
            </a:r>
            <a:fld id="{E33C813A-77A7-41A5-B306-D1D452E0F042}" type="slidenum">
              <a:rPr lang="en-US"/>
              <a:pPr>
                <a:defRPr/>
              </a:pPr>
              <a:t>23</a:t>
            </a:fld>
            <a:endParaRPr lang="en-US"/>
          </a:p>
        </p:txBody>
      </p:sp>
      <p:sp>
        <p:nvSpPr>
          <p:cNvPr id="7475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2" name="Content Placeholder 1"/>
          <p:cNvSpPr>
            <a:spLocks noGrp="1"/>
          </p:cNvSpPr>
          <p:nvPr>
            <p:ph idx="1"/>
          </p:nvPr>
        </p:nvSpPr>
        <p:spPr>
          <a:xfrm>
            <a:off x="469900" y="1473200"/>
            <a:ext cx="8204200" cy="4525963"/>
          </a:xfrm>
        </p:spPr>
        <p:txBody>
          <a:bodyPr rtlCol="0">
            <a:noAutofit/>
          </a:bodyPr>
          <a:lstStyle/>
          <a:p>
            <a:pPr eaLnBrk="1" fontAlgn="auto" hangingPunct="1">
              <a:spcAft>
                <a:spcPts val="0"/>
              </a:spcAft>
              <a:defRPr/>
            </a:pPr>
            <a:r>
              <a:rPr lang="en-US" sz="2400" dirty="0" smtClean="0">
                <a:latin typeface="+mj-lt"/>
              </a:rPr>
              <a:t>Attempt to reduce the completion time of a project to a lesser amount of time</a:t>
            </a:r>
          </a:p>
          <a:p>
            <a:pPr eaLnBrk="1" fontAlgn="auto" hangingPunct="1">
              <a:spcAft>
                <a:spcPts val="0"/>
              </a:spcAft>
              <a:defRPr/>
            </a:pPr>
            <a:r>
              <a:rPr lang="en-US" sz="2400" dirty="0" smtClean="0">
                <a:latin typeface="+mj-lt"/>
              </a:rPr>
              <a:t>Daily crash cost:  How much does it cost in resources to reduce the time by a day?</a:t>
            </a:r>
          </a:p>
          <a:p>
            <a:pPr eaLnBrk="1" fontAlgn="auto" hangingPunct="1">
              <a:spcAft>
                <a:spcPts val="0"/>
              </a:spcAft>
              <a:defRPr/>
            </a:pPr>
            <a:r>
              <a:rPr lang="en-US" sz="2400" dirty="0" smtClean="0">
                <a:latin typeface="+mj-lt"/>
              </a:rPr>
              <a:t>Crash limit:  What is the lower limit of daily crash cost?</a:t>
            </a:r>
          </a:p>
          <a:p>
            <a:pPr eaLnBrk="1" fontAlgn="auto" hangingPunct="1">
              <a:lnSpc>
                <a:spcPct val="80000"/>
              </a:lnSpc>
              <a:spcAft>
                <a:spcPts val="0"/>
              </a:spcAft>
              <a:defRPr/>
            </a:pPr>
            <a:r>
              <a:rPr lang="en-US" sz="2400" dirty="0" smtClean="0">
                <a:latin typeface="+mj-lt"/>
              </a:rPr>
              <a:t>Cease crashing when</a:t>
            </a:r>
          </a:p>
          <a:p>
            <a:pPr lvl="1" eaLnBrk="1" fontAlgn="auto" hangingPunct="1">
              <a:lnSpc>
                <a:spcPct val="80000"/>
              </a:lnSpc>
              <a:spcAft>
                <a:spcPts val="0"/>
              </a:spcAft>
              <a:defRPr/>
            </a:pPr>
            <a:r>
              <a:rPr lang="en-US" sz="2400" dirty="0" smtClean="0">
                <a:latin typeface="+mj-lt"/>
              </a:rPr>
              <a:t>the </a:t>
            </a:r>
            <a:r>
              <a:rPr lang="en-US" sz="2400" b="1" u="sng" dirty="0" smtClean="0">
                <a:latin typeface="+mj-lt"/>
              </a:rPr>
              <a:t>target completion time</a:t>
            </a:r>
            <a:r>
              <a:rPr lang="en-US" sz="2400" dirty="0" smtClean="0">
                <a:latin typeface="+mj-lt"/>
              </a:rPr>
              <a:t> is reached.</a:t>
            </a:r>
          </a:p>
          <a:p>
            <a:pPr lvl="1" eaLnBrk="1" fontAlgn="auto" hangingPunct="1">
              <a:lnSpc>
                <a:spcPct val="80000"/>
              </a:lnSpc>
              <a:spcAft>
                <a:spcPts val="0"/>
              </a:spcAft>
              <a:defRPr/>
            </a:pPr>
            <a:r>
              <a:rPr lang="en-US" sz="2400" dirty="0" smtClean="0">
                <a:latin typeface="+mj-lt"/>
              </a:rPr>
              <a:t>the </a:t>
            </a:r>
            <a:r>
              <a:rPr lang="en-US" sz="2400" b="1" u="sng" dirty="0" smtClean="0">
                <a:latin typeface="+mj-lt"/>
              </a:rPr>
              <a:t>crash cost exceeds the penalty cost.</a:t>
            </a:r>
            <a:endParaRPr lang="en-US" sz="2400" dirty="0" smtClean="0">
              <a:latin typeface="+mj-lt"/>
            </a:endParaRPr>
          </a:p>
          <a:p>
            <a:pPr eaLnBrk="1" fontAlgn="auto" hangingPunct="1">
              <a:spcAft>
                <a:spcPts val="0"/>
              </a:spcAft>
              <a:defRPr/>
            </a:pPr>
            <a:endParaRPr lang="en-US" sz="2400" dirty="0">
              <a:latin typeface="+mj-lt"/>
            </a:endParaRPr>
          </a:p>
        </p:txBody>
      </p:sp>
      <p:sp>
        <p:nvSpPr>
          <p:cNvPr id="75779" name="Text Placeholder 2"/>
          <p:cNvSpPr>
            <a:spLocks noGrp="1"/>
          </p:cNvSpPr>
          <p:nvPr>
            <p:ph type="body" sz="quarter" idx="13"/>
          </p:nvPr>
        </p:nvSpPr>
        <p:spPr>
          <a:xfrm>
            <a:off x="1316038" y="1071563"/>
            <a:ext cx="5884862" cy="339725"/>
          </a:xfrm>
        </p:spPr>
        <p:txBody>
          <a:bodyPr/>
          <a:lstStyle/>
          <a:p>
            <a:pPr eaLnBrk="1" hangingPunct="1"/>
            <a:r>
              <a:rPr lang="en-US" smtClean="0"/>
              <a:t>Project Crash</a:t>
            </a:r>
          </a:p>
        </p:txBody>
      </p:sp>
      <p:sp>
        <p:nvSpPr>
          <p:cNvPr id="6" name="Slide Number Placeholder 5"/>
          <p:cNvSpPr>
            <a:spLocks noGrp="1"/>
          </p:cNvSpPr>
          <p:nvPr>
            <p:ph type="sldNum" sz="quarter" idx="15"/>
          </p:nvPr>
        </p:nvSpPr>
        <p:spPr/>
        <p:txBody>
          <a:bodyPr/>
          <a:lstStyle/>
          <a:p>
            <a:pPr>
              <a:defRPr/>
            </a:pPr>
            <a:r>
              <a:rPr lang="en-US"/>
              <a:t>8-</a:t>
            </a:r>
            <a:fld id="{45C471A2-8EED-4106-92F9-D9C20CA0FE1A}" type="slidenum">
              <a:rPr lang="en-US"/>
              <a:pPr>
                <a:defRPr/>
              </a:pPr>
              <a:t>24</a:t>
            </a:fld>
            <a:endParaRPr lang="en-US"/>
          </a:p>
        </p:txBody>
      </p:sp>
      <p:sp>
        <p:nvSpPr>
          <p:cNvPr id="7578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57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57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578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578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578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6802" name="Text Placeholder 2"/>
          <p:cNvSpPr>
            <a:spLocks noGrp="1"/>
          </p:cNvSpPr>
          <p:nvPr>
            <p:ph type="body" sz="quarter" idx="13"/>
          </p:nvPr>
        </p:nvSpPr>
        <p:spPr>
          <a:xfrm>
            <a:off x="1316038" y="1071563"/>
            <a:ext cx="5884862" cy="339725"/>
          </a:xfrm>
        </p:spPr>
        <p:txBody>
          <a:bodyPr/>
          <a:lstStyle/>
          <a:p>
            <a:pPr eaLnBrk="1" hangingPunct="1"/>
            <a:r>
              <a:rPr lang="en-US" smtClean="0"/>
              <a:t>Project Crash</a:t>
            </a:r>
          </a:p>
        </p:txBody>
      </p:sp>
      <p:sp>
        <p:nvSpPr>
          <p:cNvPr id="6" name="Slide Number Placeholder 5"/>
          <p:cNvSpPr>
            <a:spLocks noGrp="1"/>
          </p:cNvSpPr>
          <p:nvPr>
            <p:ph type="sldNum" sz="quarter" idx="15"/>
          </p:nvPr>
        </p:nvSpPr>
        <p:spPr/>
        <p:txBody>
          <a:bodyPr/>
          <a:lstStyle/>
          <a:p>
            <a:pPr>
              <a:defRPr/>
            </a:pPr>
            <a:r>
              <a:rPr lang="en-US"/>
              <a:t>8-</a:t>
            </a:r>
            <a:fld id="{0BC2FE20-EAE4-428F-83AD-481C6201B789}" type="slidenum">
              <a:rPr lang="en-US"/>
              <a:pPr>
                <a:defRPr/>
              </a:pPr>
              <a:t>25</a:t>
            </a:fld>
            <a:endParaRPr lang="en-US"/>
          </a:p>
        </p:txBody>
      </p:sp>
      <p:sp>
        <p:nvSpPr>
          <p:cNvPr id="768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680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680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680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68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680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6810" name="Picture 2"/>
          <p:cNvPicPr>
            <a:picLocks noChangeAspect="1" noChangeArrowheads="1"/>
          </p:cNvPicPr>
          <p:nvPr/>
        </p:nvPicPr>
        <p:blipFill>
          <a:blip r:embed="rId2"/>
          <a:srcRect/>
          <a:stretch>
            <a:fillRect/>
          </a:stretch>
        </p:blipFill>
        <p:spPr bwMode="auto">
          <a:xfrm>
            <a:off x="2238375" y="1570038"/>
            <a:ext cx="4756150" cy="4684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7826" name="Text Placeholder 2"/>
          <p:cNvSpPr>
            <a:spLocks noGrp="1"/>
          </p:cNvSpPr>
          <p:nvPr>
            <p:ph type="body" sz="quarter" idx="13"/>
          </p:nvPr>
        </p:nvSpPr>
        <p:spPr>
          <a:xfrm>
            <a:off x="1316038" y="1071563"/>
            <a:ext cx="5884862" cy="339725"/>
          </a:xfrm>
        </p:spPr>
        <p:txBody>
          <a:bodyPr/>
          <a:lstStyle/>
          <a:p>
            <a:pPr eaLnBrk="1" hangingPunct="1"/>
            <a:r>
              <a:rPr lang="en-US" smtClean="0"/>
              <a:t>Project Crash</a:t>
            </a:r>
          </a:p>
        </p:txBody>
      </p:sp>
      <p:sp>
        <p:nvSpPr>
          <p:cNvPr id="6" name="Slide Number Placeholder 5"/>
          <p:cNvSpPr>
            <a:spLocks noGrp="1"/>
          </p:cNvSpPr>
          <p:nvPr>
            <p:ph type="sldNum" sz="quarter" idx="15"/>
          </p:nvPr>
        </p:nvSpPr>
        <p:spPr/>
        <p:txBody>
          <a:bodyPr/>
          <a:lstStyle/>
          <a:p>
            <a:pPr>
              <a:defRPr/>
            </a:pPr>
            <a:r>
              <a:rPr lang="en-US"/>
              <a:t>8-</a:t>
            </a:r>
            <a:fld id="{0EBC0FA1-1C50-4F45-934F-B29D73E5D553}" type="slidenum">
              <a:rPr lang="en-US"/>
              <a:pPr>
                <a:defRPr/>
              </a:pPr>
              <a:t>26</a:t>
            </a:fld>
            <a:endParaRPr lang="en-US"/>
          </a:p>
        </p:txBody>
      </p:sp>
      <p:sp>
        <p:nvSpPr>
          <p:cNvPr id="778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782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783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783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78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783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graphicFrame>
        <p:nvGraphicFramePr>
          <p:cNvPr id="33" name="Table 32"/>
          <p:cNvGraphicFramePr>
            <a:graphicFrameLocks noGrp="1"/>
          </p:cNvGraphicFramePr>
          <p:nvPr/>
        </p:nvGraphicFramePr>
        <p:xfrm>
          <a:off x="558800" y="1600200"/>
          <a:ext cx="7886700" cy="2743200"/>
        </p:xfrm>
        <a:graphic>
          <a:graphicData uri="http://schemas.openxmlformats.org/drawingml/2006/table">
            <a:tbl>
              <a:tblPr/>
              <a:tblGrid>
                <a:gridCol w="1275176"/>
                <a:gridCol w="914302"/>
                <a:gridCol w="1842071"/>
                <a:gridCol w="980282"/>
                <a:gridCol w="980282"/>
                <a:gridCol w="980282"/>
                <a:gridCol w="914302"/>
              </a:tblGrid>
              <a:tr h="0">
                <a:tc rowSpan="2">
                  <a:txBody>
                    <a:bodyPr/>
                    <a:lstStyle/>
                    <a:p>
                      <a:pPr marL="0" marR="0">
                        <a:lnSpc>
                          <a:spcPct val="100000"/>
                        </a:lnSpc>
                        <a:spcBef>
                          <a:spcPts val="0"/>
                        </a:spcBef>
                        <a:spcAft>
                          <a:spcPts val="0"/>
                        </a:spcAft>
                      </a:pPr>
                      <a:r>
                        <a:rPr lang="en-US" sz="2000" dirty="0">
                          <a:latin typeface="+mn-lt"/>
                          <a:ea typeface="Times New Roman"/>
                        </a:rPr>
                        <a:t>Activity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0000"/>
                        </a:lnSpc>
                        <a:spcBef>
                          <a:spcPts val="0"/>
                        </a:spcBef>
                        <a:spcAft>
                          <a:spcPts val="0"/>
                        </a:spcAft>
                      </a:pPr>
                      <a:r>
                        <a:rPr lang="en-US" sz="2000" b="1">
                          <a:latin typeface="+mn-lt"/>
                          <a:ea typeface="Times New Roman"/>
                        </a:rPr>
                        <a:t>Cost</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nSpc>
                          <a:spcPct val="100000"/>
                        </a:lnSpc>
                        <a:spcBef>
                          <a:spcPts val="0"/>
                        </a:spcBef>
                        <a:spcAft>
                          <a:spcPts val="0"/>
                        </a:spcAft>
                      </a:pPr>
                      <a:r>
                        <a:rPr lang="en-US" sz="2000" b="1" dirty="0">
                          <a:latin typeface="+mn-lt"/>
                          <a:ea typeface="Times New Roman"/>
                        </a:rPr>
                        <a:t>Maximum Crash Time</a:t>
                      </a:r>
                      <a:endParaRPr lang="en-US" sz="2000" dirty="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0000"/>
                        </a:lnSpc>
                        <a:spcBef>
                          <a:spcPts val="0"/>
                        </a:spcBef>
                        <a:spcAft>
                          <a:spcPts val="0"/>
                        </a:spcAft>
                      </a:pPr>
                      <a:r>
                        <a:rPr lang="en-US" sz="2000" b="1">
                          <a:latin typeface="+mn-lt"/>
                          <a:ea typeface="Times New Roman"/>
                        </a:rPr>
                        <a:t>Normal</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lnSpc>
                          <a:spcPct val="100000"/>
                        </a:lnSpc>
                        <a:spcBef>
                          <a:spcPts val="0"/>
                        </a:spcBef>
                        <a:spcAft>
                          <a:spcPts val="0"/>
                        </a:spcAft>
                      </a:pPr>
                      <a:r>
                        <a:rPr lang="en-US" sz="2000" b="1">
                          <a:latin typeface="+mn-lt"/>
                          <a:ea typeface="Times New Roman"/>
                        </a:rPr>
                        <a:t>Crash</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pPr>
                      <a:r>
                        <a:rPr lang="en-US" sz="2000" b="1">
                          <a:latin typeface="+mn-lt"/>
                          <a:ea typeface="Times New Roman"/>
                        </a:rPr>
                        <a:t>Time</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a:latin typeface="+mn-lt"/>
                          <a:ea typeface="Times New Roman"/>
                        </a:rPr>
                        <a:t>Cost</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a:latin typeface="+mn-lt"/>
                          <a:ea typeface="Times New Roman"/>
                        </a:rPr>
                        <a:t>Time</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a:latin typeface="+mn-lt"/>
                          <a:ea typeface="Times New Roman"/>
                        </a:rPr>
                        <a:t>Cost</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3</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50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2</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70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6</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80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4</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160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10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60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9</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90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11</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50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7</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150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dirty="0">
                          <a:latin typeface="+mn-lt"/>
                          <a:ea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8</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100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6</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160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5</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40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4</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70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00000"/>
                        </a:lnSpc>
                        <a:spcBef>
                          <a:spcPts val="0"/>
                        </a:spcBef>
                        <a:spcAft>
                          <a:spcPts val="0"/>
                        </a:spcAft>
                      </a:pPr>
                      <a:r>
                        <a:rPr lang="en-US" sz="2000">
                          <a:latin typeface="+mn-lt"/>
                          <a:ea typeface="Times New Roman"/>
                        </a:rPr>
                        <a:t>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a:latin typeface="+mn-lt"/>
                          <a:ea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6</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70</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a:solidFill>
                            <a:srgbClr val="000000"/>
                          </a:solidFill>
                          <a:latin typeface="+mn-lt"/>
                          <a:ea typeface="Times New Roman"/>
                        </a:rPr>
                        <a:t>6</a:t>
                      </a:r>
                      <a:endParaRPr lang="en-US" sz="200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b">
                        <a:lnSpc>
                          <a:spcPct val="100000"/>
                        </a:lnSpc>
                        <a:spcBef>
                          <a:spcPts val="0"/>
                        </a:spcBef>
                        <a:spcAft>
                          <a:spcPts val="0"/>
                        </a:spcAft>
                      </a:pPr>
                      <a:r>
                        <a:rPr lang="en-US" sz="2000" kern="1200" dirty="0">
                          <a:solidFill>
                            <a:srgbClr val="000000"/>
                          </a:solidFill>
                          <a:latin typeface="+mn-lt"/>
                          <a:ea typeface="Times New Roman"/>
                        </a:rPr>
                        <a:t>70</a:t>
                      </a:r>
                      <a:endParaRPr lang="en-US" sz="2000" dirty="0">
                        <a:latin typeface="+mn-lt"/>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79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7912"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11300" y="4686300"/>
            <a:ext cx="7008813" cy="46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8850" name="Text Placeholder 2"/>
          <p:cNvSpPr>
            <a:spLocks noGrp="1"/>
          </p:cNvSpPr>
          <p:nvPr>
            <p:ph type="body" sz="quarter" idx="13"/>
          </p:nvPr>
        </p:nvSpPr>
        <p:spPr>
          <a:xfrm>
            <a:off x="1316038" y="1071563"/>
            <a:ext cx="5884862" cy="339725"/>
          </a:xfrm>
        </p:spPr>
        <p:txBody>
          <a:bodyPr/>
          <a:lstStyle/>
          <a:p>
            <a:pPr eaLnBrk="1" hangingPunct="1"/>
            <a:r>
              <a:rPr lang="en-US" smtClean="0"/>
              <a:t>Project Crash</a:t>
            </a:r>
          </a:p>
        </p:txBody>
      </p:sp>
      <p:sp>
        <p:nvSpPr>
          <p:cNvPr id="6" name="Slide Number Placeholder 5"/>
          <p:cNvSpPr>
            <a:spLocks noGrp="1"/>
          </p:cNvSpPr>
          <p:nvPr>
            <p:ph type="sldNum" sz="quarter" idx="15"/>
          </p:nvPr>
        </p:nvSpPr>
        <p:spPr/>
        <p:txBody>
          <a:bodyPr/>
          <a:lstStyle/>
          <a:p>
            <a:pPr>
              <a:defRPr/>
            </a:pPr>
            <a:r>
              <a:rPr lang="en-US"/>
              <a:t>8-</a:t>
            </a:r>
            <a:fld id="{4B830B3D-3856-4EFF-9AC4-FE5C2C626AF3}" type="slidenum">
              <a:rPr lang="en-US"/>
              <a:pPr>
                <a:defRPr/>
              </a:pPr>
              <a:t>27</a:t>
            </a:fld>
            <a:endParaRPr lang="en-US"/>
          </a:p>
        </p:txBody>
      </p:sp>
      <p:sp>
        <p:nvSpPr>
          <p:cNvPr id="788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885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885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885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88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885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sp>
        <p:nvSpPr>
          <p:cNvPr id="7885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Calibri" pitchFamily="34" charset="0"/>
            </a:endParaRPr>
          </a:p>
        </p:txBody>
      </p:sp>
      <p:pic>
        <p:nvPicPr>
          <p:cNvPr id="7885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92200" y="1714500"/>
            <a:ext cx="7008813" cy="469900"/>
          </a:xfrm>
          <a:prstGeom prst="rect">
            <a:avLst/>
          </a:prstGeom>
          <a:noFill/>
          <a:ln w="9525">
            <a:noFill/>
            <a:miter lim="800000"/>
            <a:headEnd/>
            <a:tailEnd/>
          </a:ln>
        </p:spPr>
      </p:pic>
      <p:sp>
        <p:nvSpPr>
          <p:cNvPr id="78860" name="TextBox 33"/>
          <p:cNvSpPr txBox="1">
            <a:spLocks noChangeArrowheads="1"/>
          </p:cNvSpPr>
          <p:nvPr/>
        </p:nvSpPr>
        <p:spPr bwMode="auto">
          <a:xfrm>
            <a:off x="584200" y="2997200"/>
            <a:ext cx="184150" cy="369888"/>
          </a:xfrm>
          <a:prstGeom prst="rect">
            <a:avLst/>
          </a:prstGeom>
          <a:noFill/>
          <a:ln w="9525">
            <a:noFill/>
            <a:miter lim="800000"/>
            <a:headEnd/>
            <a:tailEnd/>
          </a:ln>
        </p:spPr>
        <p:txBody>
          <a:bodyPr wrap="none">
            <a:spAutoFit/>
          </a:bodyPr>
          <a:lstStyle/>
          <a:p>
            <a:endParaRPr lang="en-US">
              <a:latin typeface="Calibri" pitchFamily="34" charset="0"/>
            </a:endParaRPr>
          </a:p>
        </p:txBody>
      </p:sp>
      <p:sp>
        <p:nvSpPr>
          <p:cNvPr id="78861" name="TextBox 34"/>
          <p:cNvSpPr txBox="1">
            <a:spLocks noChangeArrowheads="1"/>
          </p:cNvSpPr>
          <p:nvPr/>
        </p:nvSpPr>
        <p:spPr bwMode="auto">
          <a:xfrm>
            <a:off x="254000" y="2474913"/>
            <a:ext cx="8648700" cy="3784600"/>
          </a:xfrm>
          <a:prstGeom prst="rect">
            <a:avLst/>
          </a:prstGeom>
          <a:noFill/>
          <a:ln w="9525">
            <a:noFill/>
            <a:miter lim="800000"/>
            <a:headEnd/>
            <a:tailEnd/>
          </a:ln>
        </p:spPr>
        <p:txBody>
          <a:bodyPr>
            <a:spAutoFit/>
          </a:bodyPr>
          <a:lstStyle/>
          <a:p>
            <a:pPr marL="292100" indent="-292100">
              <a:buFont typeface="Arial" charset="0"/>
              <a:buChar char="•"/>
            </a:pPr>
            <a:r>
              <a:rPr lang="en-US" sz="2400">
                <a:latin typeface="Calibri" pitchFamily="34" charset="0"/>
              </a:rPr>
              <a:t>A critical path can be computed using the network diagram. Let us assume the critical path is A-D-F-G. The project duration is 25 days.</a:t>
            </a:r>
          </a:p>
          <a:p>
            <a:pPr marL="292100" indent="-292100">
              <a:buFont typeface="Arial" charset="0"/>
              <a:buChar char="•"/>
            </a:pPr>
            <a:r>
              <a:rPr lang="en-US" sz="2400">
                <a:latin typeface="Calibri" pitchFamily="34" charset="0"/>
              </a:rPr>
              <a:t>Total normal cost: $450</a:t>
            </a:r>
          </a:p>
          <a:p>
            <a:pPr marL="292100" indent="-292100">
              <a:buFont typeface="Arial" charset="0"/>
              <a:buChar char="•"/>
            </a:pPr>
            <a:r>
              <a:rPr lang="en-US" sz="2400">
                <a:latin typeface="Calibri" pitchFamily="34" charset="0"/>
              </a:rPr>
              <a:t>Reducing activity A one-time costs $20 and increases the total cost to $470.</a:t>
            </a:r>
          </a:p>
          <a:p>
            <a:pPr marL="292100" indent="-292100">
              <a:buFont typeface="Arial" charset="0"/>
              <a:buChar char="•"/>
            </a:pPr>
            <a:r>
              <a:rPr lang="en-US" sz="2400">
                <a:latin typeface="Calibri" pitchFamily="34" charset="0"/>
              </a:rPr>
              <a:t>Cuts the project duration to 24 time units from 25 days.</a:t>
            </a:r>
          </a:p>
          <a:p>
            <a:pPr marL="292100" indent="-292100">
              <a:buFont typeface="Arial" charset="0"/>
              <a:buChar char="•"/>
            </a:pPr>
            <a:r>
              <a:rPr lang="en-US" sz="2400">
                <a:latin typeface="Calibri" pitchFamily="34" charset="0"/>
              </a:rPr>
              <a:t>It is not possible to reduce the last activity G</a:t>
            </a:r>
          </a:p>
          <a:p>
            <a:pPr marL="292100" indent="-292100">
              <a:buFont typeface="Arial" charset="0"/>
              <a:buChar char="•"/>
            </a:pPr>
            <a:r>
              <a:rPr lang="en-US" sz="2400">
                <a:latin typeface="Calibri" pitchFamily="34" charset="0"/>
              </a:rPr>
              <a:t>Reducing activity B one time = 80/2 = $40; the resulting project cost is $470+$40 = $510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79874" name="Content Placeholder 1"/>
          <p:cNvSpPr>
            <a:spLocks noGrp="1"/>
          </p:cNvSpPr>
          <p:nvPr>
            <p:ph idx="1"/>
          </p:nvPr>
        </p:nvSpPr>
        <p:spPr>
          <a:xfrm>
            <a:off x="279400" y="1600200"/>
            <a:ext cx="8407400" cy="4525963"/>
          </a:xfrm>
        </p:spPr>
        <p:txBody>
          <a:bodyPr/>
          <a:lstStyle/>
          <a:p>
            <a:pPr eaLnBrk="1" hangingPunct="1"/>
            <a:r>
              <a:rPr lang="en-US" sz="2400" smtClean="0"/>
              <a:t>The primary function of project networking is to pictorially represent the activities of a project. </a:t>
            </a:r>
          </a:p>
          <a:p>
            <a:pPr eaLnBrk="1" hangingPunct="1"/>
            <a:r>
              <a:rPr lang="en-US" sz="2400" smtClean="0"/>
              <a:t>PDM and Gantt charts are part of such visual representations of the project schedule. PDM is used in project planning since it helps a project manager identify interdependencies and problems between various activities of a project. PDM can help project managers evaluate and shift resources from less critical activities to more critical activities.</a:t>
            </a:r>
          </a:p>
          <a:p>
            <a:pPr eaLnBrk="1" hangingPunct="1"/>
            <a:r>
              <a:rPr lang="en-US" sz="2400" smtClean="0"/>
              <a:t>A network diagram in project management is useful for all stakeholders to track the project from beginning to finish. A network consists of activities and an event is either a start or an end of the occurrence of an activity in project. An activity is a piece of work to be performed in a project. </a:t>
            </a:r>
          </a:p>
        </p:txBody>
      </p:sp>
      <p:sp>
        <p:nvSpPr>
          <p:cNvPr id="79875"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6" name="Slide Number Placeholder 5"/>
          <p:cNvSpPr>
            <a:spLocks noGrp="1"/>
          </p:cNvSpPr>
          <p:nvPr>
            <p:ph type="sldNum" sz="quarter" idx="15"/>
          </p:nvPr>
        </p:nvSpPr>
        <p:spPr/>
        <p:txBody>
          <a:bodyPr/>
          <a:lstStyle/>
          <a:p>
            <a:pPr>
              <a:defRPr/>
            </a:pPr>
            <a:r>
              <a:rPr lang="en-US"/>
              <a:t>8-</a:t>
            </a:r>
            <a:fld id="{C20C6AA8-0A9E-41CD-99ED-0CD6FE20BA50}"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80898" name="Content Placeholder 1"/>
          <p:cNvSpPr>
            <a:spLocks noGrp="1"/>
          </p:cNvSpPr>
          <p:nvPr>
            <p:ph idx="1"/>
          </p:nvPr>
        </p:nvSpPr>
        <p:spPr>
          <a:xfrm>
            <a:off x="279400" y="1600200"/>
            <a:ext cx="8407400" cy="4525963"/>
          </a:xfrm>
        </p:spPr>
        <p:txBody>
          <a:bodyPr/>
          <a:lstStyle/>
          <a:p>
            <a:pPr eaLnBrk="1" hangingPunct="1"/>
            <a:r>
              <a:rPr lang="en-US" sz="2400" smtClean="0"/>
              <a:t>The critical path is the longest path through the network and determines the duration of the project. Critical path is also the shortest amount of time necessary to accomplish the project.  There are three basic reasons for creating dependencies of project activities including mandatory dependencies, discretionary dependencies, and external dependencies.</a:t>
            </a:r>
          </a:p>
          <a:p>
            <a:pPr eaLnBrk="1" hangingPunct="1"/>
            <a:r>
              <a:rPr lang="en-US" sz="2400" smtClean="0"/>
              <a:t>Once the critical path is identified, rescheduling a task can be accomplished by shifting the ones with a slack time. </a:t>
            </a:r>
          </a:p>
          <a:p>
            <a:pPr eaLnBrk="1" hangingPunct="1"/>
            <a:r>
              <a:rPr lang="en-US" sz="2400" smtClean="0"/>
              <a:t>Slack, also called float, is the amount of time that an activity in a project network can be delayed without causing a delay to subsequent activities or project completion. Slack measures how early or late an activity can start or finish. </a:t>
            </a:r>
          </a:p>
        </p:txBody>
      </p:sp>
      <p:sp>
        <p:nvSpPr>
          <p:cNvPr id="80899"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6" name="Slide Number Placeholder 5"/>
          <p:cNvSpPr>
            <a:spLocks noGrp="1"/>
          </p:cNvSpPr>
          <p:nvPr>
            <p:ph type="sldNum" sz="quarter" idx="15"/>
          </p:nvPr>
        </p:nvSpPr>
        <p:spPr/>
        <p:txBody>
          <a:bodyPr/>
          <a:lstStyle/>
          <a:p>
            <a:pPr>
              <a:defRPr/>
            </a:pPr>
            <a:r>
              <a:rPr lang="en-US"/>
              <a:t>8-</a:t>
            </a:r>
            <a:fld id="{CB5D4545-E06E-4230-914F-7A934F835AF5}"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 name="Slide Number Placeholder 4"/>
          <p:cNvSpPr>
            <a:spLocks noGrp="1"/>
          </p:cNvSpPr>
          <p:nvPr>
            <p:ph type="sldNum" sz="quarter" idx="15"/>
          </p:nvPr>
        </p:nvSpPr>
        <p:spPr/>
        <p:txBody>
          <a:bodyPr/>
          <a:lstStyle/>
          <a:p>
            <a:pPr>
              <a:defRPr/>
            </a:pPr>
            <a:r>
              <a:rPr lang="en-US"/>
              <a:t>8-</a:t>
            </a:r>
            <a:fld id="{5C85D0F2-5550-49E0-969C-5A347C3730ED}"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393700" y="1054100"/>
            <a:ext cx="8185150" cy="5249863"/>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81922" name="Content Placeholder 1"/>
          <p:cNvSpPr>
            <a:spLocks noGrp="1"/>
          </p:cNvSpPr>
          <p:nvPr>
            <p:ph idx="1"/>
          </p:nvPr>
        </p:nvSpPr>
        <p:spPr>
          <a:xfrm>
            <a:off x="279400" y="1600200"/>
            <a:ext cx="8407400" cy="4525963"/>
          </a:xfrm>
        </p:spPr>
        <p:txBody>
          <a:bodyPr/>
          <a:lstStyle/>
          <a:p>
            <a:pPr eaLnBrk="1" hangingPunct="1"/>
            <a:r>
              <a:rPr lang="en-US" sz="2400" smtClean="0"/>
              <a:t>Causing a delay to subsequent activity is called free float or free slack and causing a delay to the whole project is called total float or total slack. An activity on the critical path has a zero free float but an activity that has zero free float may not be on the critical path. Trade-offs exists between the minimum cost and normal duration for the project. </a:t>
            </a:r>
          </a:p>
          <a:p>
            <a:pPr eaLnBrk="1" hangingPunct="1"/>
            <a:r>
              <a:rPr lang="en-US" sz="2400" smtClean="0"/>
              <a:t>PDM places an emphasis on cost and time to show the longest time period to complete a project. If costs can be increased for an activity, duration of the activity may shorten. This is called the crash point. The crash point is the most a project activity time can realistically be compressed with the available resources. Crash is shortening an activity. </a:t>
            </a:r>
          </a:p>
        </p:txBody>
      </p:sp>
      <p:sp>
        <p:nvSpPr>
          <p:cNvPr id="81923"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6" name="Slide Number Placeholder 5"/>
          <p:cNvSpPr>
            <a:spLocks noGrp="1"/>
          </p:cNvSpPr>
          <p:nvPr>
            <p:ph type="sldNum" sz="quarter" idx="15"/>
          </p:nvPr>
        </p:nvSpPr>
        <p:spPr/>
        <p:txBody>
          <a:bodyPr/>
          <a:lstStyle/>
          <a:p>
            <a:pPr>
              <a:defRPr/>
            </a:pPr>
            <a:r>
              <a:rPr lang="en-US"/>
              <a:t>8-</a:t>
            </a:r>
            <a:fld id="{5A82735E-F6EE-41B3-BA66-883D7D72DB8F}"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82946" name="Content Placeholder 1"/>
          <p:cNvSpPr>
            <a:spLocks noGrp="1"/>
          </p:cNvSpPr>
          <p:nvPr>
            <p:ph idx="1"/>
          </p:nvPr>
        </p:nvSpPr>
        <p:spPr>
          <a:xfrm>
            <a:off x="279400" y="1600200"/>
            <a:ext cx="8407400" cy="4525963"/>
          </a:xfrm>
        </p:spPr>
        <p:txBody>
          <a:bodyPr/>
          <a:lstStyle/>
          <a:p>
            <a:pPr eaLnBrk="1" hangingPunct="1"/>
            <a:r>
              <a:rPr lang="en-US" sz="2400" smtClean="0"/>
              <a:t>Crash time is the shortest time an activity can be completed (assuming a reasonable level of resources). </a:t>
            </a:r>
          </a:p>
          <a:p>
            <a:pPr eaLnBrk="1" hangingPunct="1"/>
            <a:r>
              <a:rPr lang="en-US" sz="2400" smtClean="0"/>
              <a:t>Fast tracking is a technique to shorten the duration of a project to meet the target dates. This is accomplished by overlapping some of the project activities. A common method of fast tracking is to start two or more activities at the same time which were originally planned to start on a different time schedule.</a:t>
            </a:r>
          </a:p>
          <a:p>
            <a:pPr eaLnBrk="1" hangingPunct="1"/>
            <a:endParaRPr lang="en-US" sz="2400" smtClean="0"/>
          </a:p>
        </p:txBody>
      </p:sp>
      <p:sp>
        <p:nvSpPr>
          <p:cNvPr id="82947"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6" name="Slide Number Placeholder 5"/>
          <p:cNvSpPr>
            <a:spLocks noGrp="1"/>
          </p:cNvSpPr>
          <p:nvPr>
            <p:ph type="sldNum" sz="quarter" idx="15"/>
          </p:nvPr>
        </p:nvSpPr>
        <p:spPr/>
        <p:txBody>
          <a:bodyPr/>
          <a:lstStyle/>
          <a:p>
            <a:pPr>
              <a:defRPr/>
            </a:pPr>
            <a:r>
              <a:rPr lang="en-US"/>
              <a:t>8-</a:t>
            </a:r>
            <a:fld id="{6EE5A6C4-7F11-40C2-82AB-1397336694F3}"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83970" name="Content Placeholder 1"/>
          <p:cNvSpPr>
            <a:spLocks noGrp="1"/>
          </p:cNvSpPr>
          <p:nvPr>
            <p:ph idx="1"/>
          </p:nvPr>
        </p:nvSpPr>
        <p:spPr>
          <a:xfrm>
            <a:off x="279400" y="1600200"/>
            <a:ext cx="8407400" cy="4525963"/>
          </a:xfrm>
        </p:spPr>
        <p:txBody>
          <a:bodyPr/>
          <a:lstStyle/>
          <a:p>
            <a:pPr eaLnBrk="1" hangingPunct="1"/>
            <a:r>
              <a:rPr lang="en-US" sz="2400" smtClean="0"/>
              <a:t>Critical chain project management (CCPM) is a method of planning and managing projects stressing on the resources required to execute project tasks and is intended to keep the resources leveled but will require them to be flexible in their start times and to quickly switch between tasks and task chains to keep the whole project on schedule.</a:t>
            </a:r>
          </a:p>
          <a:p>
            <a:pPr eaLnBrk="1" hangingPunct="1"/>
            <a:endParaRPr lang="en-US" sz="2400" smtClean="0"/>
          </a:p>
        </p:txBody>
      </p:sp>
      <p:sp>
        <p:nvSpPr>
          <p:cNvPr id="83971" name="Text Placeholder 2"/>
          <p:cNvSpPr>
            <a:spLocks noGrp="1"/>
          </p:cNvSpPr>
          <p:nvPr>
            <p:ph type="body" sz="quarter" idx="13"/>
          </p:nvPr>
        </p:nvSpPr>
        <p:spPr>
          <a:xfrm>
            <a:off x="1316038" y="1071563"/>
            <a:ext cx="3925887" cy="339725"/>
          </a:xfrm>
        </p:spPr>
        <p:txBody>
          <a:bodyPr/>
          <a:lstStyle/>
          <a:p>
            <a:pPr eaLnBrk="1" hangingPunct="1"/>
            <a:r>
              <a:rPr lang="en-US" smtClean="0"/>
              <a:t>Summary</a:t>
            </a:r>
          </a:p>
        </p:txBody>
      </p:sp>
      <p:sp>
        <p:nvSpPr>
          <p:cNvPr id="6" name="Slide Number Placeholder 5"/>
          <p:cNvSpPr>
            <a:spLocks noGrp="1"/>
          </p:cNvSpPr>
          <p:nvPr>
            <p:ph type="sldNum" sz="quarter" idx="15"/>
          </p:nvPr>
        </p:nvSpPr>
        <p:spPr/>
        <p:txBody>
          <a:bodyPr/>
          <a:lstStyle/>
          <a:p>
            <a:pPr>
              <a:defRPr/>
            </a:pPr>
            <a:r>
              <a:rPr lang="en-US"/>
              <a:t>8-</a:t>
            </a:r>
            <a:fld id="{9D04D004-D691-4BED-957A-18F94A38FC9D}"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84994" name="Content Placeholder 1"/>
          <p:cNvSpPr>
            <a:spLocks noGrp="1"/>
          </p:cNvSpPr>
          <p:nvPr>
            <p:ph idx="1"/>
          </p:nvPr>
        </p:nvSpPr>
        <p:spPr>
          <a:xfrm>
            <a:off x="558800" y="1397000"/>
            <a:ext cx="8128000" cy="4525963"/>
          </a:xfrm>
        </p:spPr>
        <p:txBody>
          <a:bodyPr/>
          <a:lstStyle/>
          <a:p>
            <a:pPr eaLnBrk="1" hangingPunct="1"/>
            <a:r>
              <a:rPr lang="en-US" sz="2400" smtClean="0"/>
              <a:t>Project scheduling using software is often a time-consuming process and one should avoid this as much as possible.</a:t>
            </a:r>
          </a:p>
          <a:p>
            <a:pPr eaLnBrk="1" hangingPunct="1"/>
            <a:r>
              <a:rPr lang="en-US" sz="2400" smtClean="0"/>
              <a:t>Project scheduling is good only for large projects.</a:t>
            </a:r>
          </a:p>
          <a:p>
            <a:pPr eaLnBrk="1" hangingPunct="1"/>
            <a:r>
              <a:rPr lang="en-US" sz="2400" smtClean="0"/>
              <a:t>Do team members often report incorrectly about the progress of their project activities? Why?</a:t>
            </a:r>
          </a:p>
          <a:p>
            <a:pPr eaLnBrk="1" hangingPunct="1"/>
            <a:r>
              <a:rPr lang="en-US" sz="2400" smtClean="0"/>
              <a:t>Should project managers force team members to report progress of their activities accurately?</a:t>
            </a:r>
          </a:p>
        </p:txBody>
      </p:sp>
      <p:sp>
        <p:nvSpPr>
          <p:cNvPr id="84995" name="Text Placeholder 2"/>
          <p:cNvSpPr>
            <a:spLocks noGrp="1"/>
          </p:cNvSpPr>
          <p:nvPr>
            <p:ph type="body" sz="quarter" idx="13"/>
          </p:nvPr>
        </p:nvSpPr>
        <p:spPr>
          <a:xfrm>
            <a:off x="1316038" y="1071563"/>
            <a:ext cx="3925887" cy="339725"/>
          </a:xfrm>
        </p:spPr>
        <p:txBody>
          <a:bodyPr/>
          <a:lstStyle/>
          <a:p>
            <a:pPr eaLnBrk="1" hangingPunct="1"/>
            <a:r>
              <a:rPr lang="en-US" smtClean="0"/>
              <a:t>Class Discussions</a:t>
            </a:r>
          </a:p>
        </p:txBody>
      </p:sp>
      <p:sp>
        <p:nvSpPr>
          <p:cNvPr id="6" name="Slide Number Placeholder 5"/>
          <p:cNvSpPr>
            <a:spLocks noGrp="1"/>
          </p:cNvSpPr>
          <p:nvPr>
            <p:ph type="sldNum" sz="quarter" idx="15"/>
          </p:nvPr>
        </p:nvSpPr>
        <p:spPr/>
        <p:txBody>
          <a:bodyPr/>
          <a:lstStyle/>
          <a:p>
            <a:pPr>
              <a:defRPr/>
            </a:pPr>
            <a:r>
              <a:rPr lang="en-US"/>
              <a:t>8-</a:t>
            </a:r>
            <a:fld id="{526E27BC-DE61-41D9-B730-B9221684DF9F}"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pic>
        <p:nvPicPr>
          <p:cNvPr id="86018"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pPr>
              <a:defRPr/>
            </a:pPr>
            <a:r>
              <a:rPr lang="en-US"/>
              <a:t>8-</a:t>
            </a:r>
            <a:fld id="{21AF585A-A5E4-4791-89AE-8598A336B68F}" type="slidenum">
              <a:rPr lang="en-US"/>
              <a:pPr>
                <a:defRPr/>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5298" name="Content Placeholder 1"/>
          <p:cNvSpPr>
            <a:spLocks noGrp="1"/>
          </p:cNvSpPr>
          <p:nvPr>
            <p:ph idx="1"/>
          </p:nvPr>
        </p:nvSpPr>
        <p:spPr>
          <a:xfrm>
            <a:off x="614363" y="1600200"/>
            <a:ext cx="8072437" cy="4525963"/>
          </a:xfrm>
        </p:spPr>
        <p:txBody>
          <a:bodyPr/>
          <a:lstStyle/>
          <a:p>
            <a:pPr eaLnBrk="1" hangingPunct="1"/>
            <a:r>
              <a:rPr lang="en-US" sz="2400" smtClean="0"/>
              <a:t>Scheduling is a plan to implement a project using an ordered sequence of activities with time allotted for each activity.</a:t>
            </a:r>
          </a:p>
          <a:p>
            <a:pPr eaLnBrk="1" hangingPunct="1"/>
            <a:r>
              <a:rPr lang="en-US" sz="2400" smtClean="0"/>
              <a:t>A project schedule is the delivery of a project scope. </a:t>
            </a:r>
          </a:p>
          <a:p>
            <a:pPr eaLnBrk="1" hangingPunct="1"/>
            <a:r>
              <a:rPr lang="en-US" sz="2400" smtClean="0"/>
              <a:t>Scheduling is a plan to implement a project using an ordered sequence of activities with time allotted for each activity. </a:t>
            </a:r>
          </a:p>
          <a:p>
            <a:pPr eaLnBrk="1" hangingPunct="1"/>
            <a:r>
              <a:rPr lang="en-US" sz="2400" smtClean="0"/>
              <a:t>In order to complete the schedule, a project manager should have access to:</a:t>
            </a:r>
          </a:p>
          <a:p>
            <a:pPr lvl="1" eaLnBrk="1" hangingPunct="1">
              <a:buFont typeface="Arial" charset="0"/>
              <a:buChar char="•"/>
            </a:pPr>
            <a:r>
              <a:rPr lang="en-US" sz="2400" smtClean="0"/>
              <a:t>WBS, the project plans, the project charter, the project scope, a list of all available resources, the process assets of the organization, and the requirements for the project</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55299"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EFA70AD8-3FFA-456F-8083-98C5429312BA}" type="slidenum">
              <a:rPr lang="en-US"/>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6322" name="Content Placeholder 1"/>
          <p:cNvSpPr>
            <a:spLocks noGrp="1"/>
          </p:cNvSpPr>
          <p:nvPr>
            <p:ph idx="1"/>
          </p:nvPr>
        </p:nvSpPr>
        <p:spPr>
          <a:xfrm>
            <a:off x="614363" y="1600200"/>
            <a:ext cx="8072437" cy="4525963"/>
          </a:xfrm>
        </p:spPr>
        <p:txBody>
          <a:bodyPr/>
          <a:lstStyle/>
          <a:p>
            <a:pPr eaLnBrk="1" hangingPunct="1"/>
            <a:r>
              <a:rPr lang="en-US" sz="2400" smtClean="0"/>
              <a:t>Several project management software packages are available to help the project manager calculate and schedule project activities automatically. The following are popular:</a:t>
            </a:r>
          </a:p>
          <a:p>
            <a:pPr lvl="1" eaLnBrk="1" hangingPunct="1">
              <a:buFont typeface="Arial" charset="0"/>
              <a:buChar char="•"/>
            </a:pPr>
            <a:r>
              <a:rPr lang="en-US" sz="2400" smtClean="0"/>
              <a:t>Microsoft Project</a:t>
            </a:r>
          </a:p>
          <a:p>
            <a:pPr lvl="1" eaLnBrk="1" hangingPunct="1">
              <a:buFont typeface="Arial" charset="0"/>
              <a:buChar char="•"/>
            </a:pPr>
            <a:r>
              <a:rPr lang="en-US" sz="2400" smtClean="0"/>
              <a:t>Primavera</a:t>
            </a:r>
          </a:p>
          <a:p>
            <a:pPr lvl="1" eaLnBrk="1" hangingPunct="1">
              <a:buFont typeface="Arial" charset="0"/>
              <a:buChar char="•"/>
            </a:pPr>
            <a:r>
              <a:rPr lang="en-US" sz="2400" smtClean="0"/>
              <a:t>Zoho</a:t>
            </a:r>
          </a:p>
          <a:p>
            <a:pPr lvl="1" eaLnBrk="1" hangingPunct="1">
              <a:buFont typeface="Arial" charset="0"/>
              <a:buChar char="•"/>
            </a:pPr>
            <a:r>
              <a:rPr lang="en-US" sz="2400" smtClean="0"/>
              <a:t>FastTrack</a:t>
            </a:r>
          </a:p>
          <a:p>
            <a:pPr lvl="1" eaLnBrk="1" hangingPunct="1">
              <a:buFont typeface="Arial" charset="0"/>
              <a:buChar char="•"/>
            </a:pPr>
            <a:r>
              <a:rPr lang="en-US" sz="2400" smtClean="0"/>
              <a:t>SAP PS</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56323"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BAAD1DD4-703D-46B6-9679-845BE6770CD3}"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7346" name="Content Placeholder 1"/>
          <p:cNvSpPr>
            <a:spLocks noGrp="1"/>
          </p:cNvSpPr>
          <p:nvPr>
            <p:ph idx="1"/>
          </p:nvPr>
        </p:nvSpPr>
        <p:spPr>
          <a:xfrm>
            <a:off x="614363" y="1600200"/>
            <a:ext cx="8072437" cy="4525963"/>
          </a:xfrm>
        </p:spPr>
        <p:txBody>
          <a:bodyPr/>
          <a:lstStyle/>
          <a:p>
            <a:pPr eaLnBrk="1" hangingPunct="1"/>
            <a:r>
              <a:rPr lang="en-US" sz="2400" smtClean="0"/>
              <a:t>Scheduling is a very important facet of project management as it helps a project manager complete the project within scope, time, and budget as well as use the available resources effectively in order to perform and provide value to the organization. </a:t>
            </a:r>
          </a:p>
          <a:p>
            <a:pPr eaLnBrk="1" hangingPunct="1"/>
            <a:r>
              <a:rPr lang="en-US" sz="2400" smtClean="0"/>
              <a:t>Scheduling helps a project manager break down a complex project into simple activities. </a:t>
            </a:r>
          </a:p>
          <a:p>
            <a:pPr eaLnBrk="1" hangingPunct="1"/>
            <a:r>
              <a:rPr lang="en-US" sz="2400" smtClean="0"/>
              <a:t>Project manager has to input these simple activities in the right order along with the likely amount of time and resources needed to complete each activity. All such inputs have to be error-free for a project to be completed in time, under budget, and within the scope. </a:t>
            </a:r>
          </a:p>
        </p:txBody>
      </p:sp>
      <p:sp>
        <p:nvSpPr>
          <p:cNvPr id="57347"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18810416-B634-4B69-AB55-A1786450FA3B}"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8370" name="Content Placeholder 1"/>
          <p:cNvSpPr>
            <a:spLocks noGrp="1"/>
          </p:cNvSpPr>
          <p:nvPr>
            <p:ph idx="1"/>
          </p:nvPr>
        </p:nvSpPr>
        <p:spPr>
          <a:xfrm>
            <a:off x="614363" y="1600200"/>
            <a:ext cx="8072437" cy="4525963"/>
          </a:xfrm>
        </p:spPr>
        <p:txBody>
          <a:bodyPr/>
          <a:lstStyle/>
          <a:p>
            <a:pPr eaLnBrk="1" hangingPunct="1"/>
            <a:r>
              <a:rPr lang="en-US" sz="2400" smtClean="0"/>
              <a:t>The order in which these activities have to be completed, i.e., the predecessors and successors of each activity, has to be determined. </a:t>
            </a:r>
          </a:p>
          <a:p>
            <a:pPr eaLnBrk="1" hangingPunct="1"/>
            <a:r>
              <a:rPr lang="en-US" sz="2400" smtClean="0"/>
              <a:t>Some of these activities may be completed in parallel and others in series. For example, two activities such as coding and testing can be accomplished only in series, i.e., testing can be started only after coding. </a:t>
            </a:r>
          </a:p>
          <a:p>
            <a:pPr eaLnBrk="1" hangingPunct="1"/>
            <a:r>
              <a:rPr lang="en-US" sz="2400" smtClean="0"/>
              <a:t>Scheduling helps a project manager overlap several activities by different members of the project team to complete the overall project in the shortest period of time possible.</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58371"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B185BD64-64FA-4827-8C24-15E02AD29EB6}"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59394" name="Content Placeholder 1"/>
          <p:cNvSpPr>
            <a:spLocks noGrp="1"/>
          </p:cNvSpPr>
          <p:nvPr>
            <p:ph idx="1"/>
          </p:nvPr>
        </p:nvSpPr>
        <p:spPr>
          <a:xfrm>
            <a:off x="614363" y="1600200"/>
            <a:ext cx="8072437" cy="4525963"/>
          </a:xfrm>
        </p:spPr>
        <p:txBody>
          <a:bodyPr/>
          <a:lstStyle/>
          <a:p>
            <a:pPr eaLnBrk="1" hangingPunct="1"/>
            <a:r>
              <a:rPr lang="en-US" sz="2400" smtClean="0"/>
              <a:t>A project manager can use the schedule to manage the project effectively. The goal of an effective project schedule is to answer the following questions:</a:t>
            </a:r>
          </a:p>
          <a:p>
            <a:pPr lvl="1" eaLnBrk="1" hangingPunct="1">
              <a:buFont typeface="Arial" charset="0"/>
              <a:buChar char="•"/>
            </a:pPr>
            <a:r>
              <a:rPr lang="en-US" sz="2400" smtClean="0"/>
              <a:t>What activities will be accomplished?</a:t>
            </a:r>
          </a:p>
          <a:p>
            <a:pPr lvl="1" eaLnBrk="1" hangingPunct="1">
              <a:buFont typeface="Arial" charset="0"/>
              <a:buChar char="•"/>
            </a:pPr>
            <a:r>
              <a:rPr lang="en-US" sz="2400" smtClean="0"/>
              <a:t>What is the sequence of those activities?</a:t>
            </a:r>
          </a:p>
          <a:p>
            <a:pPr lvl="1" eaLnBrk="1" hangingPunct="1">
              <a:buFont typeface="Arial" charset="0"/>
              <a:buChar char="•"/>
            </a:pPr>
            <a:r>
              <a:rPr lang="en-US" sz="2400" smtClean="0"/>
              <a:t>When will those activities be accomplished?</a:t>
            </a:r>
          </a:p>
          <a:p>
            <a:pPr lvl="1" eaLnBrk="1" hangingPunct="1">
              <a:buFont typeface="Arial" charset="0"/>
              <a:buChar char="•"/>
            </a:pPr>
            <a:r>
              <a:rPr lang="en-US" sz="2400" smtClean="0"/>
              <a:t>Who will accomplish those activities?</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p:txBody>
      </p:sp>
      <p:sp>
        <p:nvSpPr>
          <p:cNvPr id="59395"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CC68355D-0D9B-4F79-9F6A-CB6FE17C749A}"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4"/>
          <p:cNvSpPr>
            <a:spLocks noGrp="1"/>
          </p:cNvSpPr>
          <p:nvPr>
            <p:ph type="ftr" sz="quarter" idx="14"/>
          </p:nvPr>
        </p:nvSpPr>
        <p:spPr bwMode="auto">
          <a:noFill/>
          <a:ln>
            <a:miter lim="800000"/>
            <a:headEnd/>
            <a:tailEnd/>
          </a:ln>
        </p:spPr>
        <p:txBody>
          <a:bodyPr/>
          <a:lstStyle/>
          <a:p>
            <a:r>
              <a:rPr lang="en-US" smtClean="0"/>
              <a:t>Copyright © 2013 Pearson Education, Inc. Publishing as Prentice Hall</a:t>
            </a:r>
          </a:p>
        </p:txBody>
      </p:sp>
      <p:sp>
        <p:nvSpPr>
          <p:cNvPr id="60418" name="Content Placeholder 1"/>
          <p:cNvSpPr>
            <a:spLocks noGrp="1"/>
          </p:cNvSpPr>
          <p:nvPr>
            <p:ph idx="1"/>
          </p:nvPr>
        </p:nvSpPr>
        <p:spPr>
          <a:xfrm>
            <a:off x="614363" y="1600200"/>
            <a:ext cx="8072437" cy="4525963"/>
          </a:xfrm>
        </p:spPr>
        <p:txBody>
          <a:bodyPr/>
          <a:lstStyle/>
          <a:p>
            <a:pPr eaLnBrk="1" hangingPunct="1"/>
            <a:r>
              <a:rPr lang="en-US" sz="2400" smtClean="0"/>
              <a:t>Scheduling involves everything needed to create a roadmap for the project including activities from the WBS, key project meetings, and important project communications. </a:t>
            </a:r>
          </a:p>
          <a:p>
            <a:pPr eaLnBrk="1" hangingPunct="1"/>
            <a:r>
              <a:rPr lang="en-US" sz="2400" smtClean="0"/>
              <a:t>The activities will include all project management tasks, functional tasks, technical tasks, and communication tasks.</a:t>
            </a:r>
          </a:p>
          <a:p>
            <a:pPr eaLnBrk="1" hangingPunct="1"/>
            <a:r>
              <a:rPr lang="en-US" sz="2400" smtClean="0"/>
              <a:t>The key project meetings will include team meetings, technical meetings, and meetings with stakeholders.</a:t>
            </a:r>
          </a:p>
          <a:p>
            <a:pPr eaLnBrk="1" hangingPunct="1"/>
            <a:r>
              <a:rPr lang="en-US" sz="2400" smtClean="0"/>
              <a:t>Communications include status reports, training sessions, and important project updates. </a:t>
            </a:r>
          </a:p>
          <a:p>
            <a:pPr eaLnBrk="1" hangingPunct="1"/>
            <a:r>
              <a:rPr lang="en-US" sz="2400" smtClean="0"/>
              <a:t>The activities in a project are networked during the scheduling. </a:t>
            </a:r>
          </a:p>
        </p:txBody>
      </p:sp>
      <p:sp>
        <p:nvSpPr>
          <p:cNvPr id="60419" name="Text Placeholder 2"/>
          <p:cNvSpPr>
            <a:spLocks noGrp="1"/>
          </p:cNvSpPr>
          <p:nvPr>
            <p:ph type="body" sz="quarter" idx="13"/>
          </p:nvPr>
        </p:nvSpPr>
        <p:spPr>
          <a:xfrm>
            <a:off x="1316038" y="1071563"/>
            <a:ext cx="3925887" cy="339725"/>
          </a:xfrm>
        </p:spPr>
        <p:txBody>
          <a:bodyPr/>
          <a:lstStyle/>
          <a:p>
            <a:pPr eaLnBrk="1" hangingPunct="1"/>
            <a:r>
              <a:rPr lang="en-US" smtClean="0"/>
              <a:t>Scheduling</a:t>
            </a:r>
          </a:p>
        </p:txBody>
      </p:sp>
      <p:sp>
        <p:nvSpPr>
          <p:cNvPr id="6" name="Slide Number Placeholder 5"/>
          <p:cNvSpPr>
            <a:spLocks noGrp="1"/>
          </p:cNvSpPr>
          <p:nvPr>
            <p:ph type="sldNum" sz="quarter" idx="15"/>
          </p:nvPr>
        </p:nvSpPr>
        <p:spPr/>
        <p:txBody>
          <a:bodyPr/>
          <a:lstStyle/>
          <a:p>
            <a:pPr>
              <a:defRPr/>
            </a:pPr>
            <a:r>
              <a:rPr lang="en-US"/>
              <a:t>8-</a:t>
            </a:r>
            <a:fld id="{A0184B12-B57E-42D2-AEE6-EA405B346F02}" type="slidenum">
              <a:rPr lang="en-US"/>
              <a:pPr>
                <a:defRPr/>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367&quot;&gt;&lt;property id=&quot;20148&quot; value=&quot;5&quot;/&gt;&lt;property id=&quot;20300&quot; value=&quot;Slide 2&quot;/&gt;&lt;property id=&quot;20307&quot; value=&quot;315&quot;/&gt;&lt;/object&gt;&lt;object type=&quot;3&quot; unique_id=&quot;10368&quot;&gt;&lt;property id=&quot;20148&quot; value=&quot;5&quot;/&gt;&lt;property id=&quot;20300&quot; value=&quot;Slide 3&quot;/&gt;&lt;property id=&quot;20307&quot; value=&quot;316&quot;/&gt;&lt;/object&gt;&lt;object type=&quot;3&quot; unique_id=&quot;10369&quot;&gt;&lt;property id=&quot;20148&quot; value=&quot;5&quot;/&gt;&lt;property id=&quot;20300&quot; value=&quot;Slide 4&quot;/&gt;&lt;property id=&quot;20307&quot; value=&quot;334&quot;/&gt;&lt;/object&gt;&lt;object type=&quot;3&quot; unique_id=&quot;10370&quot;&gt;&lt;property id=&quot;20148&quot; value=&quot;5&quot;/&gt;&lt;property id=&quot;20300&quot; value=&quot;Slide 5&quot;/&gt;&lt;property id=&quot;20307&quot; value=&quot;317&quot;/&gt;&lt;/object&gt;&lt;object type=&quot;3&quot; unique_id=&quot;10371&quot;&gt;&lt;property id=&quot;20148&quot; value=&quot;5&quot;/&gt;&lt;property id=&quot;20300&quot; value=&quot;Slide 6&quot;/&gt;&lt;property id=&quot;20307&quot; value=&quot;335&quot;/&gt;&lt;/object&gt;&lt;object type=&quot;3&quot; unique_id=&quot;10372&quot;&gt;&lt;property id=&quot;20148&quot; value=&quot;5&quot;/&gt;&lt;property id=&quot;20300&quot; value=&quot;Slide 7&quot;/&gt;&lt;property id=&quot;20307&quot; value=&quot;318&quot;/&gt;&lt;/object&gt;&lt;object type=&quot;3&quot; unique_id=&quot;10373&quot;&gt;&lt;property id=&quot;20148&quot; value=&quot;5&quot;/&gt;&lt;property id=&quot;20300&quot; value=&quot;Slide 8&quot;/&gt;&lt;property id=&quot;20307&quot; value=&quot;336&quot;/&gt;&lt;/object&gt;&lt;object type=&quot;3&quot; unique_id=&quot;10374&quot;&gt;&lt;property id=&quot;20148&quot; value=&quot;5&quot;/&gt;&lt;property id=&quot;20300&quot; value=&quot;Slide 9&quot;/&gt;&lt;property id=&quot;20307&quot; value=&quot;319&quot;/&gt;&lt;/object&gt;&lt;object type=&quot;3&quot; unique_id=&quot;10375&quot;&gt;&lt;property id=&quot;20148&quot; value=&quot;5&quot;/&gt;&lt;property id=&quot;20300&quot; value=&quot;Slide 10&quot;/&gt;&lt;property id=&quot;20307&quot; value=&quot;337&quot;/&gt;&lt;/object&gt;&lt;object type=&quot;3&quot; unique_id=&quot;10376&quot;&gt;&lt;property id=&quot;20148&quot; value=&quot;5&quot;/&gt;&lt;property id=&quot;20300&quot; value=&quot;Slide 11&quot;/&gt;&lt;property id=&quot;20307&quot; value=&quot;320&quot;/&gt;&lt;/object&gt;&lt;object type=&quot;3&quot; unique_id=&quot;10377&quot;&gt;&lt;property id=&quot;20148&quot; value=&quot;5&quot;/&gt;&lt;property id=&quot;20300&quot; value=&quot;Slide 12&quot;/&gt;&lt;property id=&quot;20307&quot; value=&quot;338&quot;/&gt;&lt;/object&gt;&lt;object type=&quot;3&quot; unique_id=&quot;10378&quot;&gt;&lt;property id=&quot;20148&quot; value=&quot;5&quot;/&gt;&lt;property id=&quot;20300&quot; value=&quot;Slide 13&quot;/&gt;&lt;property id=&quot;20307&quot; value=&quot;322&quot;/&gt;&lt;/object&gt;&lt;object type=&quot;3&quot; unique_id=&quot;10379&quot;&gt;&lt;property id=&quot;20148&quot; value=&quot;5&quot;/&gt;&lt;property id=&quot;20300&quot; value=&quot;Slide 14&quot;/&gt;&lt;property id=&quot;20307&quot; value=&quot;339&quot;/&gt;&lt;/object&gt;&lt;object type=&quot;3&quot; unique_id=&quot;10380&quot;&gt;&lt;property id=&quot;20148&quot; value=&quot;5&quot;/&gt;&lt;property id=&quot;20300&quot; value=&quot;Slide 15&quot;/&gt;&lt;property id=&quot;20307&quot; value=&quot;323&quot;/&gt;&lt;/object&gt;&lt;object type=&quot;3&quot; unique_id=&quot;10381&quot;&gt;&lt;property id=&quot;20148&quot; value=&quot;5&quot;/&gt;&lt;property id=&quot;20300&quot; value=&quot;Slide 16&quot;/&gt;&lt;property id=&quot;20307&quot; value=&quot;340&quot;/&gt;&lt;/object&gt;&lt;object type=&quot;3&quot; unique_id=&quot;10382&quot;&gt;&lt;property id=&quot;20148&quot; value=&quot;5&quot;/&gt;&lt;property id=&quot;20300&quot; value=&quot;Slide 17&quot;/&gt;&lt;property id=&quot;20307&quot; value=&quot;341&quot;/&gt;&lt;/object&gt;&lt;object type=&quot;3&quot; unique_id=&quot;10383&quot;&gt;&lt;property id=&quot;20148&quot; value=&quot;5&quot;/&gt;&lt;property id=&quot;20300&quot; value=&quot;Slide 18&quot;/&gt;&lt;property id=&quot;20307&quot; value=&quot;342&quot;/&gt;&lt;/object&gt;&lt;object type=&quot;3&quot; unique_id=&quot;10384&quot;&gt;&lt;property id=&quot;20148&quot; value=&quot;5&quot;/&gt;&lt;property id=&quot;20300&quot; value=&quot;Slide 19&quot;/&gt;&lt;property id=&quot;20307&quot; value=&quot;324&quot;/&gt;&lt;/object&gt;&lt;object type=&quot;3&quot; unique_id=&quot;10385&quot;&gt;&lt;property id=&quot;20148&quot; value=&quot;5&quot;/&gt;&lt;property id=&quot;20300&quot; value=&quot;Slide 20&quot;/&gt;&lt;property id=&quot;20307&quot; value=&quot;343&quot;/&gt;&lt;/object&gt;&lt;object type=&quot;3&quot; unique_id=&quot;10386&quot;&gt;&lt;property id=&quot;20148&quot; value=&quot;5&quot;/&gt;&lt;property id=&quot;20300&quot; value=&quot;Slide 21&quot;/&gt;&lt;property id=&quot;20307&quot; value=&quot;344&quot;/&gt;&lt;/object&gt;&lt;object type=&quot;3&quot; unique_id=&quot;10387&quot;&gt;&lt;property id=&quot;20148&quot; value=&quot;5&quot;/&gt;&lt;property id=&quot;20300&quot; value=&quot;Slide 22&quot;/&gt;&lt;property id=&quot;20307&quot; value=&quot;345&quot;/&gt;&lt;/object&gt;&lt;object type=&quot;3&quot; unique_id=&quot;10388&quot;&gt;&lt;property id=&quot;20148&quot; value=&quot;5&quot;/&gt;&lt;property id=&quot;20300&quot; value=&quot;Slide 23&quot;/&gt;&lt;property id=&quot;20307&quot; value=&quot;346&quot;/&gt;&lt;/object&gt;&lt;object type=&quot;3&quot; unique_id=&quot;10389&quot;&gt;&lt;property id=&quot;20148&quot; value=&quot;5&quot;/&gt;&lt;property id=&quot;20300&quot; value=&quot;Slide 24&quot;/&gt;&lt;property id=&quot;20307&quot; value=&quot;325&quot;/&gt;&lt;/object&gt;&lt;object type=&quot;3&quot; unique_id=&quot;10390&quot;&gt;&lt;property id=&quot;20148&quot; value=&quot;5&quot;/&gt;&lt;property id=&quot;20300&quot; value=&quot;Slide 25&quot;/&gt;&lt;property id=&quot;20307&quot; value=&quot;347&quot;/&gt;&lt;/object&gt;&lt;object type=&quot;3&quot; unique_id=&quot;10391&quot;&gt;&lt;property id=&quot;20148&quot; value=&quot;5&quot;/&gt;&lt;property id=&quot;20300&quot; value=&quot;Slide 26&quot;/&gt;&lt;property id=&quot;20307&quot; value=&quot;326&quot;/&gt;&lt;/object&gt;&lt;object type=&quot;3&quot; unique_id=&quot;10392&quot;&gt;&lt;property id=&quot;20148&quot; value=&quot;5&quot;/&gt;&lt;property id=&quot;20300&quot; value=&quot;Slide 27&quot;/&gt;&lt;property id=&quot;20307&quot; value=&quot;348&quot;/&gt;&lt;/object&gt;&lt;object type=&quot;3&quot; unique_id=&quot;10393&quot;&gt;&lt;property id=&quot;20148&quot; value=&quot;5&quot;/&gt;&lt;property id=&quot;20300&quot; value=&quot;Slide 28&quot;/&gt;&lt;property id=&quot;20307&quot; value=&quot;349&quot;/&gt;&lt;/object&gt;&lt;object type=&quot;3&quot; unique_id=&quot;10394&quot;&gt;&lt;property id=&quot;20148&quot; value=&quot;5&quot;/&gt;&lt;property id=&quot;20300&quot; value=&quot;Slide 29&quot;/&gt;&lt;property id=&quot;20307&quot; value=&quot;327&quot;/&gt;&lt;/object&gt;&lt;object type=&quot;3&quot; unique_id=&quot;10395&quot;&gt;&lt;property id=&quot;20148&quot; value=&quot;5&quot;/&gt;&lt;property id=&quot;20300&quot; value=&quot;Slide 30&quot;/&gt;&lt;property id=&quot;20307&quot; value=&quot;328&quot;/&gt;&lt;/object&gt;&lt;object type=&quot;3&quot; unique_id=&quot;10396&quot;&gt;&lt;property id=&quot;20148&quot; value=&quot;5&quot;/&gt;&lt;property id=&quot;20300&quot; value=&quot;Slide 31&quot;/&gt;&lt;property id=&quot;20307&quot; value=&quot;329&quot;/&gt;&lt;/object&gt;&lt;object type=&quot;3&quot; unique_id=&quot;10397&quot;&gt;&lt;property id=&quot;20148&quot; value=&quot;5&quot;/&gt;&lt;property id=&quot;20300&quot; value=&quot;Slide 32&quot;/&gt;&lt;property id=&quot;20307&quot; value=&quot;350&quot;/&gt;&lt;/object&gt;&lt;object type=&quot;3&quot; unique_id=&quot;10398&quot;&gt;&lt;property id=&quot;20148&quot; value=&quot;5&quot;/&gt;&lt;property id=&quot;20300&quot; value=&quot;Slide 33&quot;/&gt;&lt;property id=&quot;20307&quot; value=&quot;351&quot;/&gt;&lt;/object&gt;&lt;object type=&quot;3&quot; unique_id=&quot;10399&quot;&gt;&lt;property id=&quot;20148&quot; value=&quot;5&quot;/&gt;&lt;property id=&quot;20300&quot; value=&quot;Slide 34&quot;/&gt;&lt;property id=&quot;20307&quot; value=&quot;352&quot;/&gt;&lt;/object&gt;&lt;object type=&quot;3&quot; unique_id=&quot;10400&quot;&gt;&lt;property id=&quot;20148&quot; value=&quot;5&quot;/&gt;&lt;property id=&quot;20300&quot; value=&quot;Slide 35&quot;/&gt;&lt;property id=&quot;20307&quot; value=&quot;353&quot;/&gt;&lt;/object&gt;&lt;object type=&quot;3&quot; unique_id=&quot;10401&quot;&gt;&lt;property id=&quot;20148&quot; value=&quot;5&quot;/&gt;&lt;property id=&quot;20300&quot; value=&quot;Slide 36&quot;/&gt;&lt;property id=&quot;20307&quot; value=&quot;354&quot;/&gt;&lt;/object&gt;&lt;object type=&quot;3&quot; unique_id=&quot;10402&quot;&gt;&lt;property id=&quot;20148&quot; value=&quot;5&quot;/&gt;&lt;property id=&quot;20300&quot; value=&quot;Slide 37&quot;/&gt;&lt;property id=&quot;20307&quot; value=&quot;355&quot;/&gt;&lt;/object&gt;&lt;object type=&quot;3&quot; unique_id=&quot;10403&quot;&gt;&lt;property id=&quot;20148&quot; value=&quot;5&quot;/&gt;&lt;property id=&quot;20300&quot; value=&quot;Slide 38&quot;/&gt;&lt;property id=&quot;20307&quot; value=&quot;356&quot;/&gt;&lt;/object&gt;&lt;object type=&quot;3&quot; unique_id=&quot;10404&quot;&gt;&lt;property id=&quot;20148&quot; value=&quot;5&quot;/&gt;&lt;property id=&quot;20300&quot; value=&quot;Slide 39&quot;/&gt;&lt;property id=&quot;20307&quot; value=&quot;357&quot;/&gt;&lt;/object&gt;&lt;object type=&quot;3&quot; unique_id=&quot;10405&quot;&gt;&lt;property id=&quot;20148&quot; value=&quot;5&quot;/&gt;&lt;property id=&quot;20300&quot; value=&quot;Slide 40&quot;/&gt;&lt;property id=&quot;20307&quot; value=&quot;358&quot;/&gt;&lt;/object&gt;&lt;object type=&quot;3&quot; unique_id=&quot;10406&quot;&gt;&lt;property id=&quot;20148&quot; value=&quot;5&quot;/&gt;&lt;property id=&quot;20300&quot; value=&quot;Slide 41&quot;/&gt;&lt;property id=&quot;20307&quot; value=&quot;359&quot;/&gt;&lt;/object&gt;&lt;object type=&quot;3&quot; unique_id=&quot;10407&quot;&gt;&lt;property id=&quot;20148&quot; value=&quot;5&quot;/&gt;&lt;property id=&quot;20300&quot; value=&quot;Slide 42&quot;/&gt;&lt;property id=&quot;20307&quot; value=&quot;360&quot;/&gt;&lt;/object&gt;&lt;object type=&quot;3&quot; unique_id=&quot;10408&quot;&gt;&lt;property id=&quot;20148&quot; value=&quot;5&quot;/&gt;&lt;property id=&quot;20300&quot; value=&quot;Slide 43&quot;/&gt;&lt;property id=&quot;20307&quot; value=&quot;361&quot;/&gt;&lt;/object&gt;&lt;object type=&quot;3&quot; unique_id=&quot;10409&quot;&gt;&lt;property id=&quot;20148&quot; value=&quot;5&quot;/&gt;&lt;property id=&quot;20300&quot; value=&quot;Slide 44&quot;/&gt;&lt;property id=&quot;20307&quot; value=&quot;362&quot;/&gt;&lt;/object&gt;&lt;object type=&quot;3&quot; unique_id=&quot;10410&quot;&gt;&lt;property id=&quot;20148&quot; value=&quot;5&quot;/&gt;&lt;property id=&quot;20300&quot; value=&quot;Slide 45&quot;/&gt;&lt;property id=&quot;20307&quot; value=&quot;330&quot;/&gt;&lt;/object&gt;&lt;object type=&quot;3&quot; unique_id=&quot;10411&quot;&gt;&lt;property id=&quot;20148&quot; value=&quot;5&quot;/&gt;&lt;property id=&quot;20300&quot; value=&quot;Slide 46&quot;/&gt;&lt;property id=&quot;20307&quot; value=&quot;363&quot;/&gt;&lt;/object&gt;&lt;object type=&quot;3&quot; unique_id=&quot;10412&quot;&gt;&lt;property id=&quot;20148&quot; value=&quot;5&quot;/&gt;&lt;property id=&quot;20300&quot; value=&quot;Slide 47&quot;/&gt;&lt;property id=&quot;20307&quot; value=&quot;331&quot;/&gt;&lt;/object&gt;&lt;object type=&quot;3&quot; unique_id=&quot;10413&quot;&gt;&lt;property id=&quot;20148&quot; value=&quot;5&quot;/&gt;&lt;property id=&quot;20300&quot; value=&quot;Slide 48&quot;/&gt;&lt;property id=&quot;20307&quot; value=&quot;364&quot;/&gt;&lt;/object&gt;&lt;object type=&quot;3&quot; unique_id=&quot;10414&quot;&gt;&lt;property id=&quot;20148&quot; value=&quot;5&quot;/&gt;&lt;property id=&quot;20300&quot; value=&quot;Slide 49&quot;/&gt;&lt;property id=&quot;20307&quot; value=&quot;332&quot;/&gt;&lt;/object&gt;&lt;object type=&quot;3&quot; unique_id=&quot;10416&quot;&gt;&lt;property id=&quot;20148&quot; value=&quot;5&quot;/&gt;&lt;property id=&quot;20300&quot; value=&quot;Slide 50&quot;/&gt;&lt;property id=&quot;20307&quot; value=&quot;31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2292</TotalTime>
  <Words>2468</Words>
  <Application>Microsoft Office PowerPoint</Application>
  <PresentationFormat>On-screen Show (4:3)</PresentationFormat>
  <Paragraphs>351</Paragraphs>
  <Slides>34</Slides>
  <Notes>1</Notes>
  <HiddenSlides>0</HiddenSlides>
  <MMClips>0</MMClips>
  <ScaleCrop>false</ScaleCrop>
  <HeadingPairs>
    <vt:vector size="6" baseType="variant">
      <vt:variant>
        <vt:lpstr>Fonts Used</vt:lpstr>
      </vt:variant>
      <vt:variant>
        <vt:i4>4</vt:i4>
      </vt:variant>
      <vt:variant>
        <vt:lpstr>Design Template</vt:lpstr>
      </vt:variant>
      <vt:variant>
        <vt:i4>15</vt:i4>
      </vt:variant>
      <vt:variant>
        <vt:lpstr>Slide Titles</vt:lpstr>
      </vt:variant>
      <vt:variant>
        <vt:i4>34</vt:i4>
      </vt:variant>
    </vt:vector>
  </HeadingPairs>
  <TitlesOfParts>
    <vt:vector size="53" baseType="lpstr">
      <vt:lpstr>Arial</vt:lpstr>
      <vt:lpstr>Calibri</vt:lpstr>
      <vt:lpstr>Wingdings</vt:lpstr>
      <vt:lpstr>Times New Roman</vt:lpstr>
      <vt:lpstr>Office Theme</vt:lpstr>
      <vt:lpstr>2_Custom Design</vt:lpstr>
      <vt:lpstr>1_Custom Design</vt:lpstr>
      <vt:lpstr>Custom Design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ULOFTKE</cp:lastModifiedBy>
  <cp:revision>16</cp:revision>
  <dcterms:created xsi:type="dcterms:W3CDTF">2010-09-09T12:21:19Z</dcterms:created>
  <dcterms:modified xsi:type="dcterms:W3CDTF">2012-09-14T17:02:43Z</dcterms:modified>
</cp:coreProperties>
</file>