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slideLayouts/slideLayout39.xml" ContentType="application/vnd.openxmlformats-officedocument.presentationml.slideLayout+xml"/>
  <Override PartName="/ppt/theme/theme5.xml" ContentType="application/vnd.openxmlformats-officedocument.them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84" r:id="rId2"/>
    <p:sldMasterId id="2147483672" r:id="rId3"/>
    <p:sldMasterId id="2147483660" r:id="rId4"/>
  </p:sldMasterIdLst>
  <p:notesMasterIdLst>
    <p:notesMasterId r:id="rId53"/>
  </p:notesMasterIdLst>
  <p:sldIdLst>
    <p:sldId id="256" r:id="rId5"/>
    <p:sldId id="315" r:id="rId6"/>
    <p:sldId id="463" r:id="rId7"/>
    <p:sldId id="438" r:id="rId8"/>
    <p:sldId id="440" r:id="rId9"/>
    <p:sldId id="441" r:id="rId10"/>
    <p:sldId id="442" r:id="rId11"/>
    <p:sldId id="443" r:id="rId12"/>
    <p:sldId id="444" r:id="rId13"/>
    <p:sldId id="445" r:id="rId14"/>
    <p:sldId id="446" r:id="rId15"/>
    <p:sldId id="447" r:id="rId16"/>
    <p:sldId id="448" r:id="rId17"/>
    <p:sldId id="416" r:id="rId18"/>
    <p:sldId id="449" r:id="rId19"/>
    <p:sldId id="450" r:id="rId20"/>
    <p:sldId id="420" r:id="rId21"/>
    <p:sldId id="421" r:id="rId22"/>
    <p:sldId id="417" r:id="rId23"/>
    <p:sldId id="422" r:id="rId24"/>
    <p:sldId id="423" r:id="rId25"/>
    <p:sldId id="424" r:id="rId26"/>
    <p:sldId id="425" r:id="rId27"/>
    <p:sldId id="426" r:id="rId28"/>
    <p:sldId id="427" r:id="rId29"/>
    <p:sldId id="428" r:id="rId30"/>
    <p:sldId id="452" r:id="rId31"/>
    <p:sldId id="429" r:id="rId32"/>
    <p:sldId id="453" r:id="rId33"/>
    <p:sldId id="454" r:id="rId34"/>
    <p:sldId id="430" r:id="rId35"/>
    <p:sldId id="431" r:id="rId36"/>
    <p:sldId id="432" r:id="rId37"/>
    <p:sldId id="433" r:id="rId38"/>
    <p:sldId id="434" r:id="rId39"/>
    <p:sldId id="456" r:id="rId40"/>
    <p:sldId id="457" r:id="rId41"/>
    <p:sldId id="455" r:id="rId42"/>
    <p:sldId id="458" r:id="rId43"/>
    <p:sldId id="436" r:id="rId44"/>
    <p:sldId id="437" r:id="rId45"/>
    <p:sldId id="414" r:id="rId46"/>
    <p:sldId id="459" r:id="rId47"/>
    <p:sldId id="460" r:id="rId48"/>
    <p:sldId id="461" r:id="rId49"/>
    <p:sldId id="462" r:id="rId50"/>
    <p:sldId id="375" r:id="rId51"/>
    <p:sldId id="310" r:id="rId52"/>
  </p:sldIdLst>
  <p:sldSz cx="9144000" cy="6858000" type="screen4x3"/>
  <p:notesSz cx="6858000" cy="9144000"/>
  <p:custDataLst>
    <p:tags r:id="rId54"/>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36" autoAdjust="0"/>
    <p:restoredTop sz="94701" autoAdjust="0"/>
  </p:normalViewPr>
  <p:slideViewPr>
    <p:cSldViewPr snapToGrid="0">
      <p:cViewPr varScale="1">
        <p:scale>
          <a:sx n="70" d="100"/>
          <a:sy n="70" d="100"/>
        </p:scale>
        <p:origin x="-1494"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B3471F05-86FA-4555-9227-F324C46B53D4}" type="datetimeFigureOut">
              <a:rPr lang="en-US"/>
              <a:pPr>
                <a:defRPr/>
              </a:pPr>
              <a:t>9/14/2012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F97E5199-BCB5-43AE-98C7-7C066141FF2C}"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p:cNvSpPr>
          <p:nvPr>
            <p:ph type="sldImg"/>
          </p:nvPr>
        </p:nvSpPr>
        <p:spPr bwMode="auto">
          <a:noFill/>
          <a:ln>
            <a:solidFill>
              <a:srgbClr val="000000"/>
            </a:solidFill>
            <a:miter lim="800000"/>
            <a:headEnd/>
            <a:tailEnd/>
          </a:ln>
        </p:spPr>
      </p:sp>
      <p:sp>
        <p:nvSpPr>
          <p:cNvPr id="5222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5222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BB77778-E30B-4891-BD92-E48F29312007}" type="slidenum">
              <a:rPr lang="en-US">
                <a:cs typeface="Arial" charset="0"/>
              </a:rPr>
              <a:pPr fontAlgn="base">
                <a:spcBef>
                  <a:spcPct val="0"/>
                </a:spcBef>
                <a:spcAft>
                  <a:spcPct val="0"/>
                </a:spcAft>
              </a:pPr>
              <a:t>1</a:t>
            </a:fld>
            <a:endParaRPr lang="en-US">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Box 7"/>
          <p:cNvSpPr txBox="1"/>
          <p:nvPr userDrawn="1"/>
        </p:nvSpPr>
        <p:spPr>
          <a:xfrm>
            <a:off x="1295400" y="304800"/>
            <a:ext cx="7093096" cy="707886"/>
          </a:xfrm>
          <a:prstGeom prst="rect">
            <a:avLst/>
          </a:prstGeom>
          <a:noFill/>
        </p:spPr>
        <p:txBody>
          <a:bodyPr wrap="non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fontAlgn="auto">
              <a:spcBef>
                <a:spcPts val="0"/>
              </a:spcBef>
              <a:spcAft>
                <a:spcPts val="0"/>
              </a:spcAft>
              <a:defRPr/>
            </a:pPr>
            <a:r>
              <a:rPr lang="en-US" sz="4000" b="1" dirty="0">
                <a:ln w="0"/>
                <a:solidFill>
                  <a:srgbClr val="C00000"/>
                </a:solidFill>
                <a:effectLst>
                  <a:outerShdw blurRad="60007" dist="310007" dir="7680000" sy="30000" kx="1300200" algn="ctr" rotWithShape="0">
                    <a:prstClr val="black">
                      <a:alpha val="32000"/>
                    </a:prstClr>
                  </a:outerShdw>
                  <a:reflection blurRad="12700" stA="50000" endPos="50000" dist="5000" dir="5400000" sy="-100000" rotWithShape="0"/>
                </a:effectLst>
                <a:latin typeface="+mn-lt"/>
                <a:cs typeface="+mn-cs"/>
              </a:rPr>
              <a:t>Resourcing, Costing, and Control</a:t>
            </a:r>
          </a:p>
        </p:txBody>
      </p:sp>
      <p:sp>
        <p:nvSpPr>
          <p:cNvPr id="3" name="Content Placeholder 2"/>
          <p:cNvSpPr>
            <a:spLocks noGrp="1"/>
          </p:cNvSpPr>
          <p:nvPr>
            <p:ph idx="1"/>
          </p:nvPr>
        </p:nvSpPr>
        <p:spPr>
          <a:xfrm>
            <a:off x="1297576" y="1600200"/>
            <a:ext cx="7389223" cy="4525963"/>
          </a:xfrm>
        </p:spPr>
        <p:txBody>
          <a:bodyPr/>
          <a:lstStyle>
            <a:lvl1pPr>
              <a:buFont typeface="Wingdings" pitchFamily="2" charset="2"/>
              <a:buChar char="§"/>
              <a:defRPr sz="2000"/>
            </a:lvl1pPr>
            <a:lvl2pPr>
              <a:buFont typeface="Arial" pitchFamily="34" charset="0"/>
              <a:buChar char="•"/>
              <a:defRPr sz="1800"/>
            </a:lvl2pPr>
            <a:lvl3pPr>
              <a:buFont typeface="Wingdings" pitchFamily="2" charset="2"/>
              <a:buChar char="Ø"/>
              <a:defRPr sz="1600"/>
            </a:lvl3pPr>
            <a:lvl4pPr>
              <a:defRPr sz="1600"/>
            </a:lvl4pPr>
            <a:lvl5pP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ext Placeholder 10"/>
          <p:cNvSpPr>
            <a:spLocks noGrp="1"/>
          </p:cNvSpPr>
          <p:nvPr>
            <p:ph type="body" sz="quarter" idx="13"/>
          </p:nvPr>
        </p:nvSpPr>
        <p:spPr>
          <a:xfrm>
            <a:off x="1315489" y="1071563"/>
            <a:ext cx="3927066" cy="339725"/>
          </a:xfrm>
        </p:spPr>
        <p:txBody>
          <a:bodyPr>
            <a:noAutofit/>
          </a:bodyPr>
          <a:lstStyle>
            <a:lvl1pPr>
              <a:buNone/>
              <a:defRPr sz="2400" b="1"/>
            </a:lvl1pPr>
            <a:lvl2pPr>
              <a:defRPr sz="2000" b="1"/>
            </a:lvl2pPr>
            <a:lvl3pPr>
              <a:defRPr sz="1800" b="1"/>
            </a:lvl3pPr>
            <a:lvl4pPr>
              <a:defRPr sz="1600" b="1"/>
            </a:lvl4pPr>
            <a:lvl5pPr>
              <a:defRPr sz="1600" b="1"/>
            </a:lvl5pPr>
          </a:lstStyle>
          <a:p>
            <a:pPr lvl="0"/>
            <a:r>
              <a:rPr lang="en-US" dirty="0" smtClean="0"/>
              <a:t>Click to edit Master text</a:t>
            </a:r>
            <a:endParaRPr lang="en-US" dirty="0"/>
          </a:p>
        </p:txBody>
      </p:sp>
      <p:sp>
        <p:nvSpPr>
          <p:cNvPr id="5" name="Footer Placeholder 4"/>
          <p:cNvSpPr>
            <a:spLocks noGrp="1"/>
          </p:cNvSpPr>
          <p:nvPr>
            <p:ph type="ftr" sz="quarter" idx="14"/>
          </p:nvPr>
        </p:nvSpPr>
        <p:spPr/>
        <p:txBody>
          <a:bodyPr/>
          <a:lstStyle>
            <a:lvl1pPr>
              <a:defRPr sz="1000" b="1"/>
            </a:lvl1pPr>
          </a:lstStyle>
          <a:p>
            <a:r>
              <a:rPr lang="en-US"/>
              <a:t>Copyright © 2013 Pearson Education, Inc. Publishing as Prentice Hall</a:t>
            </a:r>
          </a:p>
        </p:txBody>
      </p:sp>
      <p:sp>
        <p:nvSpPr>
          <p:cNvPr id="6" name="Slide Number Placeholder 5"/>
          <p:cNvSpPr>
            <a:spLocks noGrp="1"/>
          </p:cNvSpPr>
          <p:nvPr>
            <p:ph type="sldNum" sz="quarter" idx="15"/>
          </p:nvPr>
        </p:nvSpPr>
        <p:spPr/>
        <p:txBody>
          <a:bodyPr/>
          <a:lstStyle>
            <a:lvl1pPr algn="r">
              <a:defRPr sz="1200" dirty="0" smtClean="0">
                <a:solidFill>
                  <a:schemeClr val="tx1">
                    <a:tint val="75000"/>
                  </a:schemeClr>
                </a:solidFill>
              </a:defRPr>
            </a:lvl1pPr>
          </a:lstStyle>
          <a:p>
            <a:pPr>
              <a:defRPr/>
            </a:pPr>
            <a:r>
              <a:rPr lang="en-US"/>
              <a:t>9-</a:t>
            </a:r>
            <a:fld id="{58AC5215-BB82-4178-8433-8625E6515622}"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6A93622D-B0EA-444B-9DDC-DADB16F13A5C}" type="datetime1">
              <a:rPr lang="en-US"/>
              <a:pPr/>
              <a:t>9/14/2012</a:t>
            </a:fld>
            <a:endParaRPr lang="en-US"/>
          </a:p>
        </p:txBody>
      </p:sp>
      <p:sp>
        <p:nvSpPr>
          <p:cNvPr id="5"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86165DFC-42E7-4472-9728-73F07F198A52}"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A958A870-DE39-4AA2-A050-727FA1B72FBC}" type="datetime1">
              <a:rPr lang="en-US"/>
              <a:pPr/>
              <a:t>9/14/2012</a:t>
            </a:fld>
            <a:endParaRPr lang="en-US"/>
          </a:p>
        </p:txBody>
      </p:sp>
      <p:sp>
        <p:nvSpPr>
          <p:cNvPr id="5"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F4DCC0E1-502B-40CF-A5C6-7C7E377BADAE}"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1EB8957C-0364-4BF4-BA28-0A957A65B374}" type="datetime1">
              <a:rPr lang="en-US"/>
              <a:pPr/>
              <a:t>9/14/2012</a:t>
            </a:fld>
            <a:endParaRPr lang="en-US"/>
          </a:p>
        </p:txBody>
      </p:sp>
      <p:sp>
        <p:nvSpPr>
          <p:cNvPr id="5"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263368AD-64AE-4451-86A1-342269BCE30C}"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4FFAEFDD-649C-491E-BB41-0AEC9FF01368}" type="datetime1">
              <a:rPr lang="en-US"/>
              <a:pPr/>
              <a:t>9/14/2012</a:t>
            </a:fld>
            <a:endParaRPr lang="en-US"/>
          </a:p>
        </p:txBody>
      </p:sp>
      <p:sp>
        <p:nvSpPr>
          <p:cNvPr id="5"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C6455E44-1250-48AD-A462-DCEF54FC516D}"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4E99FA3E-2BF9-4D15-9047-45CA7E54F12B}" type="datetime1">
              <a:rPr lang="en-US"/>
              <a:pPr/>
              <a:t>9/14/2012</a:t>
            </a:fld>
            <a:endParaRPr lang="en-US"/>
          </a:p>
        </p:txBody>
      </p:sp>
      <p:sp>
        <p:nvSpPr>
          <p:cNvPr id="5"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94E7D73C-BBE0-44AD-8FD7-DC8A1B01E5CA}"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0408ABFB-E2FC-4B17-8A57-280E23DE8839}" type="datetime1">
              <a:rPr lang="en-US"/>
              <a:pPr/>
              <a:t>9/14/2012</a:t>
            </a:fld>
            <a:endParaRPr lang="en-US"/>
          </a:p>
        </p:txBody>
      </p:sp>
      <p:sp>
        <p:nvSpPr>
          <p:cNvPr id="6"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fld id="{D4EDA84C-AF82-4085-8BA1-1859FC7F6C76}"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fld id="{80EF8D24-FA02-408E-8D5C-CA0A63C2AB80}" type="datetime1">
              <a:rPr lang="en-US"/>
              <a:pPr/>
              <a:t>9/14/2012</a:t>
            </a:fld>
            <a:endParaRPr lang="en-US"/>
          </a:p>
        </p:txBody>
      </p:sp>
      <p:sp>
        <p:nvSpPr>
          <p:cNvPr id="8"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9" name="Slide Number Placeholder 5"/>
          <p:cNvSpPr>
            <a:spLocks noGrp="1"/>
          </p:cNvSpPr>
          <p:nvPr>
            <p:ph type="sldNum" sz="quarter" idx="12"/>
          </p:nvPr>
        </p:nvSpPr>
        <p:spPr/>
        <p:txBody>
          <a:bodyPr/>
          <a:lstStyle>
            <a:lvl1pPr>
              <a:defRPr/>
            </a:lvl1pPr>
          </a:lstStyle>
          <a:p>
            <a:pPr>
              <a:defRPr/>
            </a:pPr>
            <a:fld id="{49043D30-1FEF-45E6-B367-CB25AC22C0CF}"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2FF4C5D1-9603-4F7F-A448-8640A1FCE3D9}" type="datetime1">
              <a:rPr lang="en-US"/>
              <a:pPr/>
              <a:t>9/14/2012</a:t>
            </a:fld>
            <a:endParaRPr lang="en-US"/>
          </a:p>
        </p:txBody>
      </p:sp>
      <p:sp>
        <p:nvSpPr>
          <p:cNvPr id="4"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5" name="Slide Number Placeholder 5"/>
          <p:cNvSpPr>
            <a:spLocks noGrp="1"/>
          </p:cNvSpPr>
          <p:nvPr>
            <p:ph type="sldNum" sz="quarter" idx="12"/>
          </p:nvPr>
        </p:nvSpPr>
        <p:spPr/>
        <p:txBody>
          <a:bodyPr/>
          <a:lstStyle>
            <a:lvl1pPr>
              <a:defRPr/>
            </a:lvl1pPr>
          </a:lstStyle>
          <a:p>
            <a:pPr>
              <a:defRPr/>
            </a:pPr>
            <a:fld id="{EDF2DDD9-8EBD-46D7-A9F1-EAEDF167EADE}"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D4AB2AD5-6C89-4E08-8586-7AC74C93C034}" type="datetime1">
              <a:rPr lang="en-US"/>
              <a:pPr/>
              <a:t>9/14/2012</a:t>
            </a:fld>
            <a:endParaRPr lang="en-US"/>
          </a:p>
        </p:txBody>
      </p:sp>
      <p:sp>
        <p:nvSpPr>
          <p:cNvPr id="3"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4" name="Slide Number Placeholder 5"/>
          <p:cNvSpPr>
            <a:spLocks noGrp="1"/>
          </p:cNvSpPr>
          <p:nvPr>
            <p:ph type="sldNum" sz="quarter" idx="12"/>
          </p:nvPr>
        </p:nvSpPr>
        <p:spPr/>
        <p:txBody>
          <a:bodyPr/>
          <a:lstStyle>
            <a:lvl1pPr>
              <a:defRPr/>
            </a:lvl1pPr>
          </a:lstStyle>
          <a:p>
            <a:pPr>
              <a:defRPr/>
            </a:pPr>
            <a:fld id="{A0EFA944-4E91-487F-9A9F-EAEC6446938D}"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48C0233D-23C0-4D83-8FF9-3843B06BAC25}" type="datetime1">
              <a:rPr lang="en-US"/>
              <a:pPr/>
              <a:t>9/14/2012</a:t>
            </a:fld>
            <a:endParaRPr lang="en-US"/>
          </a:p>
        </p:txBody>
      </p:sp>
      <p:sp>
        <p:nvSpPr>
          <p:cNvPr id="6"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fld id="{4CA2084E-7E40-4A04-91AE-3FEC64069169}"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DD1B1B76-366A-4970-9533-B825D3787BC3}" type="datetime1">
              <a:rPr lang="en-US"/>
              <a:pPr/>
              <a:t>9/14/2012</a:t>
            </a:fld>
            <a:endParaRPr lang="en-US"/>
          </a:p>
        </p:txBody>
      </p:sp>
      <p:sp>
        <p:nvSpPr>
          <p:cNvPr id="5" name="Footer Placeholder 4"/>
          <p:cNvSpPr>
            <a:spLocks noGrp="1"/>
          </p:cNvSpPr>
          <p:nvPr>
            <p:ph type="ftr" sz="quarter" idx="11"/>
          </p:nvPr>
        </p:nvSpPr>
        <p:spPr/>
        <p:txBody>
          <a:bodyPr/>
          <a:lstStyle>
            <a:lvl1pPr>
              <a:defRPr/>
            </a:lvl1pPr>
          </a:lstStyle>
          <a:p>
            <a:r>
              <a:rPr lang="en-US"/>
              <a:t>Copyright © 2013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r>
              <a:rPr lang="en-US"/>
              <a:t>7-</a:t>
            </a:r>
            <a:fld id="{42587728-AB1C-4DAD-8C97-61807E11C628}"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A6639FE9-F776-401C-96BB-CA8B8BF41D45}" type="datetime1">
              <a:rPr lang="en-US"/>
              <a:pPr/>
              <a:t>9/14/2012</a:t>
            </a:fld>
            <a:endParaRPr lang="en-US"/>
          </a:p>
        </p:txBody>
      </p:sp>
      <p:sp>
        <p:nvSpPr>
          <p:cNvPr id="6"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fld id="{476BC0B4-B945-476C-8A09-ED7564CE9341}"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EFA49F13-AB2A-4068-B495-DB14C9196007}" type="datetime1">
              <a:rPr lang="en-US"/>
              <a:pPr/>
              <a:t>9/14/2012</a:t>
            </a:fld>
            <a:endParaRPr lang="en-US"/>
          </a:p>
        </p:txBody>
      </p:sp>
      <p:sp>
        <p:nvSpPr>
          <p:cNvPr id="5"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297F5B8D-1FE7-4434-9CC4-A2DE27A8513E}"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B6C0DE29-DED4-48FE-9523-FF16F3E582A3}" type="datetime1">
              <a:rPr lang="en-US"/>
              <a:pPr/>
              <a:t>9/14/2012</a:t>
            </a:fld>
            <a:endParaRPr lang="en-US"/>
          </a:p>
        </p:txBody>
      </p:sp>
      <p:sp>
        <p:nvSpPr>
          <p:cNvPr id="5"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13D29C0C-BD22-455C-A124-B1AA0C029FCF}"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F3BA8242-0CAC-41D9-BA6E-BC8D86ECF227}" type="datetime1">
              <a:rPr lang="en-US"/>
              <a:pPr/>
              <a:t>9/14/2012</a:t>
            </a:fld>
            <a:endParaRPr lang="en-US"/>
          </a:p>
        </p:txBody>
      </p:sp>
      <p:sp>
        <p:nvSpPr>
          <p:cNvPr id="5"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4CBB59C9-4E67-49A5-AE59-559834194C74}" type="slidenum">
              <a:rPr lang="en-US"/>
              <a:pPr>
                <a:defRPr/>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0329B89E-B0DA-4A97-A1C0-9BFE83DDE4FA}" type="datetime1">
              <a:rPr lang="en-US"/>
              <a:pPr/>
              <a:t>9/14/2012</a:t>
            </a:fld>
            <a:endParaRPr lang="en-US"/>
          </a:p>
        </p:txBody>
      </p:sp>
      <p:sp>
        <p:nvSpPr>
          <p:cNvPr id="5"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B02BBFC5-C8DE-41EC-A9A9-8648BE2398BC}" type="slidenum">
              <a:rPr lang="en-US"/>
              <a:pPr>
                <a:defRPr/>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E00B6730-2D52-45A8-A7AF-9E868C82F8F1}" type="datetime1">
              <a:rPr lang="en-US"/>
              <a:pPr/>
              <a:t>9/14/2012</a:t>
            </a:fld>
            <a:endParaRPr lang="en-US"/>
          </a:p>
        </p:txBody>
      </p:sp>
      <p:sp>
        <p:nvSpPr>
          <p:cNvPr id="5"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D4B4D9AB-44A5-4AAC-90A3-A9EFA9E5D10C}" type="slidenum">
              <a:rPr lang="en-US"/>
              <a:pPr>
                <a:defRPr/>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7AEA57AA-E8A4-44D0-847B-F4721C115498}" type="datetime1">
              <a:rPr lang="en-US"/>
              <a:pPr/>
              <a:t>9/14/2012</a:t>
            </a:fld>
            <a:endParaRPr lang="en-US"/>
          </a:p>
        </p:txBody>
      </p:sp>
      <p:sp>
        <p:nvSpPr>
          <p:cNvPr id="6"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fld id="{CF998F8C-49A1-4B02-B6AE-57C7FCF8780E}" type="slidenum">
              <a:rPr lang="en-US"/>
              <a:pPr>
                <a:defRPr/>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fld id="{44BF9777-5651-457C-BA4A-654C7886F652}" type="datetime1">
              <a:rPr lang="en-US"/>
              <a:pPr/>
              <a:t>9/14/2012</a:t>
            </a:fld>
            <a:endParaRPr lang="en-US"/>
          </a:p>
        </p:txBody>
      </p:sp>
      <p:sp>
        <p:nvSpPr>
          <p:cNvPr id="8"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9" name="Slide Number Placeholder 5"/>
          <p:cNvSpPr>
            <a:spLocks noGrp="1"/>
          </p:cNvSpPr>
          <p:nvPr>
            <p:ph type="sldNum" sz="quarter" idx="12"/>
          </p:nvPr>
        </p:nvSpPr>
        <p:spPr/>
        <p:txBody>
          <a:bodyPr/>
          <a:lstStyle>
            <a:lvl1pPr>
              <a:defRPr/>
            </a:lvl1pPr>
          </a:lstStyle>
          <a:p>
            <a:pPr>
              <a:defRPr/>
            </a:pPr>
            <a:fld id="{FB9FB3B2-94D1-4DE4-ABE7-4BC53FF28AB1}" type="slidenum">
              <a:rPr lang="en-US"/>
              <a:pPr>
                <a:defRPr/>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285177F5-79F1-4C22-B57E-FBD31BE8236D}" type="datetime1">
              <a:rPr lang="en-US"/>
              <a:pPr/>
              <a:t>9/14/2012</a:t>
            </a:fld>
            <a:endParaRPr lang="en-US"/>
          </a:p>
        </p:txBody>
      </p:sp>
      <p:sp>
        <p:nvSpPr>
          <p:cNvPr id="4"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5" name="Slide Number Placeholder 5"/>
          <p:cNvSpPr>
            <a:spLocks noGrp="1"/>
          </p:cNvSpPr>
          <p:nvPr>
            <p:ph type="sldNum" sz="quarter" idx="12"/>
          </p:nvPr>
        </p:nvSpPr>
        <p:spPr/>
        <p:txBody>
          <a:bodyPr/>
          <a:lstStyle>
            <a:lvl1pPr>
              <a:defRPr/>
            </a:lvl1pPr>
          </a:lstStyle>
          <a:p>
            <a:pPr>
              <a:defRPr/>
            </a:pPr>
            <a:fld id="{5ABA4717-CAA3-4544-9D4D-81F5520D912A}" type="slidenum">
              <a:rPr lang="en-US"/>
              <a:pPr>
                <a:defRPr/>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277AE8F6-9A1B-4ECA-A28C-30FC6A45EB2B}" type="datetime1">
              <a:rPr lang="en-US"/>
              <a:pPr/>
              <a:t>9/14/2012</a:t>
            </a:fld>
            <a:endParaRPr lang="en-US"/>
          </a:p>
        </p:txBody>
      </p:sp>
      <p:sp>
        <p:nvSpPr>
          <p:cNvPr id="3"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4" name="Slide Number Placeholder 5"/>
          <p:cNvSpPr>
            <a:spLocks noGrp="1"/>
          </p:cNvSpPr>
          <p:nvPr>
            <p:ph type="sldNum" sz="quarter" idx="12"/>
          </p:nvPr>
        </p:nvSpPr>
        <p:spPr/>
        <p:txBody>
          <a:bodyPr/>
          <a:lstStyle>
            <a:lvl1pPr>
              <a:defRPr/>
            </a:lvl1pPr>
          </a:lstStyle>
          <a:p>
            <a:pPr>
              <a:defRPr/>
            </a:pPr>
            <a:fld id="{3C8B7253-A5EB-4A1C-A832-61264A91E381}"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97289DF6-FAF1-4183-A64C-648B9B02E551}" type="datetime1">
              <a:rPr lang="en-US"/>
              <a:pPr/>
              <a:t>9/14/2012</a:t>
            </a:fld>
            <a:endParaRPr lang="en-US"/>
          </a:p>
        </p:txBody>
      </p:sp>
      <p:sp>
        <p:nvSpPr>
          <p:cNvPr id="5"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523C3B6D-95C7-4B2A-B292-1F72B2244B8A}"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EB8587F1-D5E0-40AA-959B-D25D33FD39D6}" type="datetime1">
              <a:rPr lang="en-US"/>
              <a:pPr/>
              <a:t>9/14/2012</a:t>
            </a:fld>
            <a:endParaRPr lang="en-US"/>
          </a:p>
        </p:txBody>
      </p:sp>
      <p:sp>
        <p:nvSpPr>
          <p:cNvPr id="6"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fld id="{D75BD044-6CA1-40B7-A973-D7855653703D}" type="slidenum">
              <a:rPr lang="en-US"/>
              <a:pPr>
                <a:defRPr/>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13E409D4-1492-43F0-844C-2EA8EB72A58A}" type="datetime1">
              <a:rPr lang="en-US"/>
              <a:pPr/>
              <a:t>9/14/2012</a:t>
            </a:fld>
            <a:endParaRPr lang="en-US"/>
          </a:p>
        </p:txBody>
      </p:sp>
      <p:sp>
        <p:nvSpPr>
          <p:cNvPr id="6"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fld id="{B6D2BACC-9E0F-40EF-8164-E4C009635401}" type="slidenum">
              <a:rPr lang="en-US"/>
              <a:pPr>
                <a:defRPr/>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4B795015-C751-4BE6-BA1A-77AE01F6F56A}" type="datetime1">
              <a:rPr lang="en-US"/>
              <a:pPr/>
              <a:t>9/14/2012</a:t>
            </a:fld>
            <a:endParaRPr lang="en-US"/>
          </a:p>
        </p:txBody>
      </p:sp>
      <p:sp>
        <p:nvSpPr>
          <p:cNvPr id="5"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9BF6E097-0825-45CC-BE13-1CEB7C2A7DEE}" type="slidenum">
              <a:rPr lang="en-US"/>
              <a:pPr>
                <a:defRPr/>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D22BCAED-9A2A-4EA5-B588-BA801F110CD9}" type="datetime1">
              <a:rPr lang="en-US"/>
              <a:pPr/>
              <a:t>9/14/2012</a:t>
            </a:fld>
            <a:endParaRPr lang="en-US"/>
          </a:p>
        </p:txBody>
      </p:sp>
      <p:sp>
        <p:nvSpPr>
          <p:cNvPr id="5"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30F56552-ADCA-4810-80F2-FD70F61029AE}" type="slidenum">
              <a:rPr lang="en-US"/>
              <a:pPr>
                <a:defRPr/>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2AB158ED-A4CA-4154-AD4F-6615D3431C9C}" type="datetime1">
              <a:rPr lang="en-US"/>
              <a:pPr/>
              <a:t>9/14/2012</a:t>
            </a:fld>
            <a:endParaRPr lang="en-US"/>
          </a:p>
        </p:txBody>
      </p:sp>
      <p:sp>
        <p:nvSpPr>
          <p:cNvPr id="5"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2E778CB5-220F-4072-BD24-B30C41869D77}" type="slidenum">
              <a:rPr lang="en-US"/>
              <a:pPr>
                <a:defRPr/>
              </a:pPr>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03EC4683-4145-4F4D-87A9-01E986AE9503}" type="datetime1">
              <a:rPr lang="en-US"/>
              <a:pPr/>
              <a:t>9/14/2012</a:t>
            </a:fld>
            <a:endParaRPr lang="en-US"/>
          </a:p>
        </p:txBody>
      </p:sp>
      <p:sp>
        <p:nvSpPr>
          <p:cNvPr id="5"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528D582E-3B57-44DC-B060-BFB6B44B76D9}" type="slidenum">
              <a:rPr lang="en-US"/>
              <a:pPr>
                <a:defRPr/>
              </a:pPr>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2D49E5E7-274C-477D-9BAF-6FBC8EF1979E}" type="datetime1">
              <a:rPr lang="en-US"/>
              <a:pPr/>
              <a:t>9/14/2012</a:t>
            </a:fld>
            <a:endParaRPr lang="en-US"/>
          </a:p>
        </p:txBody>
      </p:sp>
      <p:sp>
        <p:nvSpPr>
          <p:cNvPr id="5"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495A3F96-274E-4DCC-AC9F-B3948E35A97C}" type="slidenum">
              <a:rPr lang="en-US"/>
              <a:pPr>
                <a:defRPr/>
              </a:pPr>
              <a:t>‹#›</a:t>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EFD68D1F-A93B-49EC-A2B4-471961762D02}" type="datetime1">
              <a:rPr lang="en-US"/>
              <a:pPr/>
              <a:t>9/14/2012</a:t>
            </a:fld>
            <a:endParaRPr lang="en-US"/>
          </a:p>
        </p:txBody>
      </p:sp>
      <p:sp>
        <p:nvSpPr>
          <p:cNvPr id="6"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fld id="{BB0A9FDC-2006-4F3B-BF9C-01031F831348}" type="slidenum">
              <a:rPr lang="en-US"/>
              <a:pPr>
                <a:defRPr/>
              </a:pPr>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fld id="{CAA24AC3-CB1C-44E9-B780-17234EAC3DBF}" type="datetime1">
              <a:rPr lang="en-US"/>
              <a:pPr/>
              <a:t>9/14/2012</a:t>
            </a:fld>
            <a:endParaRPr lang="en-US"/>
          </a:p>
        </p:txBody>
      </p:sp>
      <p:sp>
        <p:nvSpPr>
          <p:cNvPr id="8"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9" name="Slide Number Placeholder 5"/>
          <p:cNvSpPr>
            <a:spLocks noGrp="1"/>
          </p:cNvSpPr>
          <p:nvPr>
            <p:ph type="sldNum" sz="quarter" idx="12"/>
          </p:nvPr>
        </p:nvSpPr>
        <p:spPr/>
        <p:txBody>
          <a:bodyPr/>
          <a:lstStyle>
            <a:lvl1pPr>
              <a:defRPr/>
            </a:lvl1pPr>
          </a:lstStyle>
          <a:p>
            <a:pPr>
              <a:defRPr/>
            </a:pPr>
            <a:fld id="{A8DC71F0-1FE8-4A19-B369-1374F574B1CD}" type="slidenum">
              <a:rPr lang="en-US"/>
              <a:pPr>
                <a:defRPr/>
              </a:pPr>
              <a:t>‹#›</a:t>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EADD5671-9975-4380-BC9D-F9770C323888}" type="datetime1">
              <a:rPr lang="en-US"/>
              <a:pPr/>
              <a:t>9/14/2012</a:t>
            </a:fld>
            <a:endParaRPr lang="en-US"/>
          </a:p>
        </p:txBody>
      </p:sp>
      <p:sp>
        <p:nvSpPr>
          <p:cNvPr id="4"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5" name="Slide Number Placeholder 5"/>
          <p:cNvSpPr>
            <a:spLocks noGrp="1"/>
          </p:cNvSpPr>
          <p:nvPr>
            <p:ph type="sldNum" sz="quarter" idx="12"/>
          </p:nvPr>
        </p:nvSpPr>
        <p:spPr/>
        <p:txBody>
          <a:bodyPr/>
          <a:lstStyle>
            <a:lvl1pPr>
              <a:defRPr/>
            </a:lvl1pPr>
          </a:lstStyle>
          <a:p>
            <a:pPr>
              <a:defRPr/>
            </a:pPr>
            <a:fld id="{65992771-EB1D-4067-B792-25DE9C8E9E7C}"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96A38DB2-945D-4AE7-8C0C-DC717EC46B26}" type="datetime1">
              <a:rPr lang="en-US"/>
              <a:pPr/>
              <a:t>9/14/2012</a:t>
            </a:fld>
            <a:endParaRPr lang="en-US"/>
          </a:p>
        </p:txBody>
      </p:sp>
      <p:sp>
        <p:nvSpPr>
          <p:cNvPr id="6" name="Footer Placeholder 5"/>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7" name="Slide Number Placeholder 6"/>
          <p:cNvSpPr>
            <a:spLocks noGrp="1"/>
          </p:cNvSpPr>
          <p:nvPr>
            <p:ph type="sldNum" sz="quarter" idx="12"/>
          </p:nvPr>
        </p:nvSpPr>
        <p:spPr/>
        <p:txBody>
          <a:bodyPr/>
          <a:lstStyle>
            <a:lvl1pPr>
              <a:defRPr/>
            </a:lvl1pPr>
          </a:lstStyle>
          <a:p>
            <a:pPr>
              <a:defRPr/>
            </a:pPr>
            <a:fld id="{E4D93F37-110E-42DD-8F96-5B698FBD03B0}"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BB6A1496-5AD4-47F0-AB0A-F5D7A74FEFB0}" type="datetime1">
              <a:rPr lang="en-US"/>
              <a:pPr/>
              <a:t>9/14/2012</a:t>
            </a:fld>
            <a:endParaRPr lang="en-US"/>
          </a:p>
        </p:txBody>
      </p:sp>
      <p:sp>
        <p:nvSpPr>
          <p:cNvPr id="3"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4" name="Slide Number Placeholder 5"/>
          <p:cNvSpPr>
            <a:spLocks noGrp="1"/>
          </p:cNvSpPr>
          <p:nvPr>
            <p:ph type="sldNum" sz="quarter" idx="12"/>
          </p:nvPr>
        </p:nvSpPr>
        <p:spPr/>
        <p:txBody>
          <a:bodyPr/>
          <a:lstStyle>
            <a:lvl1pPr>
              <a:defRPr/>
            </a:lvl1pPr>
          </a:lstStyle>
          <a:p>
            <a:pPr>
              <a:defRPr/>
            </a:pPr>
            <a:fld id="{7A98C84C-DA6A-42DD-9477-1021A01571CC}" type="slidenum">
              <a:rPr lang="en-US"/>
              <a:pPr>
                <a:defRPr/>
              </a:pPr>
              <a:t>‹#›</a:t>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7BA020B5-7CF4-486B-BE2A-1DD4DE3CE0F1}" type="datetime1">
              <a:rPr lang="en-US"/>
              <a:pPr/>
              <a:t>9/14/2012</a:t>
            </a:fld>
            <a:endParaRPr lang="en-US"/>
          </a:p>
        </p:txBody>
      </p:sp>
      <p:sp>
        <p:nvSpPr>
          <p:cNvPr id="6"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fld id="{1C7D045A-C334-4A07-8460-B5E07E73CACF}" type="slidenum">
              <a:rPr lang="en-US"/>
              <a:pPr>
                <a:defRPr/>
              </a:pPr>
              <a:t>‹#›</a:t>
            </a:fld>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927F69AB-A944-4517-94B5-A6FBE08340FA}" type="datetime1">
              <a:rPr lang="en-US"/>
              <a:pPr/>
              <a:t>9/14/2012</a:t>
            </a:fld>
            <a:endParaRPr lang="en-US"/>
          </a:p>
        </p:txBody>
      </p:sp>
      <p:sp>
        <p:nvSpPr>
          <p:cNvPr id="6"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7" name="Slide Number Placeholder 5"/>
          <p:cNvSpPr>
            <a:spLocks noGrp="1"/>
          </p:cNvSpPr>
          <p:nvPr>
            <p:ph type="sldNum" sz="quarter" idx="12"/>
          </p:nvPr>
        </p:nvSpPr>
        <p:spPr/>
        <p:txBody>
          <a:bodyPr/>
          <a:lstStyle>
            <a:lvl1pPr>
              <a:defRPr/>
            </a:lvl1pPr>
          </a:lstStyle>
          <a:p>
            <a:pPr>
              <a:defRPr/>
            </a:pPr>
            <a:fld id="{C39FD0A3-677F-4AA5-8A61-6FB2742D337C}" type="slidenum">
              <a:rPr lang="en-US"/>
              <a:pPr>
                <a:defRPr/>
              </a:pPr>
              <a:t>‹#›</a:t>
            </a:fld>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7AEA4299-3E70-4405-B97B-36C5C8AA4516}" type="datetime1">
              <a:rPr lang="en-US"/>
              <a:pPr/>
              <a:t>9/14/2012</a:t>
            </a:fld>
            <a:endParaRPr lang="en-US"/>
          </a:p>
        </p:txBody>
      </p:sp>
      <p:sp>
        <p:nvSpPr>
          <p:cNvPr id="5"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3C120D1E-FA70-4616-AD34-D3BB0FDA31A3}" type="slidenum">
              <a:rPr lang="en-US"/>
              <a:pPr>
                <a:defRPr/>
              </a:pPr>
              <a:t>‹#›</a:t>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51D30AF2-04AE-42A7-B15D-473AAAEA78EE}" type="datetime1">
              <a:rPr lang="en-US"/>
              <a:pPr/>
              <a:t>9/14/2012</a:t>
            </a:fld>
            <a:endParaRPr lang="en-US"/>
          </a:p>
        </p:txBody>
      </p:sp>
      <p:sp>
        <p:nvSpPr>
          <p:cNvPr id="5" name="Footer Placeholder 4"/>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6EE6B29C-AE38-46BF-815E-B15F4D3C9B7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5EECF1C9-0897-47CE-9D1E-779CA5726568}" type="datetime1">
              <a:rPr lang="en-US"/>
              <a:pPr/>
              <a:t>9/14/2012</a:t>
            </a:fld>
            <a:endParaRPr lang="en-US"/>
          </a:p>
        </p:txBody>
      </p:sp>
      <p:sp>
        <p:nvSpPr>
          <p:cNvPr id="8" name="Footer Placeholder 7"/>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9" name="Slide Number Placeholder 8"/>
          <p:cNvSpPr>
            <a:spLocks noGrp="1"/>
          </p:cNvSpPr>
          <p:nvPr>
            <p:ph type="sldNum" sz="quarter" idx="12"/>
          </p:nvPr>
        </p:nvSpPr>
        <p:spPr/>
        <p:txBody>
          <a:bodyPr/>
          <a:lstStyle>
            <a:lvl1pPr>
              <a:defRPr/>
            </a:lvl1pPr>
          </a:lstStyle>
          <a:p>
            <a:pPr>
              <a:defRPr/>
            </a:pPr>
            <a:fld id="{CCFFB482-29EF-4B02-82A0-0BCEDF63405B}"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A55D56A5-DC64-4E0F-9229-35D1FC8CB71F}" type="datetime1">
              <a:rPr lang="en-US"/>
              <a:pPr/>
              <a:t>9/14/2012</a:t>
            </a:fld>
            <a:endParaRPr lang="en-US"/>
          </a:p>
        </p:txBody>
      </p:sp>
      <p:sp>
        <p:nvSpPr>
          <p:cNvPr id="4" name="Footer Placeholder 3"/>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5" name="Slide Number Placeholder 4"/>
          <p:cNvSpPr>
            <a:spLocks noGrp="1"/>
          </p:cNvSpPr>
          <p:nvPr>
            <p:ph type="sldNum" sz="quarter" idx="12"/>
          </p:nvPr>
        </p:nvSpPr>
        <p:spPr/>
        <p:txBody>
          <a:bodyPr/>
          <a:lstStyle>
            <a:lvl1pPr>
              <a:defRPr/>
            </a:lvl1pPr>
          </a:lstStyle>
          <a:p>
            <a:pPr>
              <a:defRPr/>
            </a:pPr>
            <a:fld id="{E257B421-D1EE-4ECC-B1C5-2130A2AC2541}"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589F9B37-3541-45D1-8FA9-5EF43A87B7A7}" type="datetime1">
              <a:rPr lang="en-US"/>
              <a:pPr/>
              <a:t>9/14/2012</a:t>
            </a:fld>
            <a:endParaRPr lang="en-US"/>
          </a:p>
        </p:txBody>
      </p:sp>
      <p:sp>
        <p:nvSpPr>
          <p:cNvPr id="3" name="Footer Placeholder 2"/>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4" name="Slide Number Placeholder 3"/>
          <p:cNvSpPr>
            <a:spLocks noGrp="1"/>
          </p:cNvSpPr>
          <p:nvPr>
            <p:ph type="sldNum" sz="quarter" idx="12"/>
          </p:nvPr>
        </p:nvSpPr>
        <p:spPr/>
        <p:txBody>
          <a:bodyPr/>
          <a:lstStyle>
            <a:lvl1pPr>
              <a:defRPr/>
            </a:lvl1pPr>
          </a:lstStyle>
          <a:p>
            <a:pPr>
              <a:defRPr/>
            </a:pPr>
            <a:fld id="{35479E9E-D36A-46C8-BC5B-0AEC50C56052}"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A93613CE-9542-4268-BBA8-E96BF5503A69}" type="datetime1">
              <a:rPr lang="en-US"/>
              <a:pPr/>
              <a:t>9/14/2012</a:t>
            </a:fld>
            <a:endParaRPr lang="en-US"/>
          </a:p>
        </p:txBody>
      </p:sp>
      <p:sp>
        <p:nvSpPr>
          <p:cNvPr id="6" name="Footer Placeholder 5"/>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7" name="Slide Number Placeholder 6"/>
          <p:cNvSpPr>
            <a:spLocks noGrp="1"/>
          </p:cNvSpPr>
          <p:nvPr>
            <p:ph type="sldNum" sz="quarter" idx="12"/>
          </p:nvPr>
        </p:nvSpPr>
        <p:spPr/>
        <p:txBody>
          <a:bodyPr/>
          <a:lstStyle>
            <a:lvl1pPr>
              <a:defRPr/>
            </a:lvl1pPr>
          </a:lstStyle>
          <a:p>
            <a:pPr>
              <a:defRPr/>
            </a:pPr>
            <a:fld id="{2774DB99-8586-4C1E-AEF8-C7A7C4B30181}"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70A7911B-6104-4C46-A30C-44A020D1846B}" type="datetime1">
              <a:rPr lang="en-US"/>
              <a:pPr/>
              <a:t>9/14/2012</a:t>
            </a:fld>
            <a:endParaRPr lang="en-US"/>
          </a:p>
        </p:txBody>
      </p:sp>
      <p:sp>
        <p:nvSpPr>
          <p:cNvPr id="6" name="Footer Placeholder 5"/>
          <p:cNvSpPr>
            <a:spLocks noGrp="1"/>
          </p:cNvSpPr>
          <p:nvPr>
            <p:ph type="ftr" sz="quarter" idx="11"/>
          </p:nvPr>
        </p:nvSpPr>
        <p:spPr/>
        <p:txBody>
          <a:bodyPr/>
          <a:lstStyle>
            <a:lvl1pPr>
              <a:defRPr/>
            </a:lvl1pPr>
          </a:lstStyle>
          <a:p>
            <a:r>
              <a:rPr lang="en-US"/>
              <a:t>Copyright © [2012] Pearson Education, Inc. Publishing as Prentice Hall</a:t>
            </a:r>
          </a:p>
        </p:txBody>
      </p:sp>
      <p:sp>
        <p:nvSpPr>
          <p:cNvPr id="7" name="Slide Number Placeholder 6"/>
          <p:cNvSpPr>
            <a:spLocks noGrp="1"/>
          </p:cNvSpPr>
          <p:nvPr>
            <p:ph type="sldNum" sz="quarter" idx="12"/>
          </p:nvPr>
        </p:nvSpPr>
        <p:spPr/>
        <p:txBody>
          <a:bodyPr/>
          <a:lstStyle>
            <a:lvl1pPr>
              <a:defRPr/>
            </a:lvl1pPr>
          </a:lstStyle>
          <a:p>
            <a:pPr>
              <a:defRPr/>
            </a:pPr>
            <a:fld id="{FCD6704D-A23F-40AE-BA0F-64D590C0289B}" type="slidenum">
              <a:rPr lang="en-US"/>
              <a:pPr>
                <a:defRPr/>
              </a:pPr>
              <a:t>‹#›</a:t>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chemeClr val="accent6">
                <a:lumMod val="40000"/>
                <a:lumOff val="60000"/>
              </a:schemeClr>
            </a:gs>
            <a:gs pos="9000">
              <a:schemeClr val="accent1">
                <a:lumMod val="20000"/>
                <a:lumOff val="80000"/>
              </a:schemeClr>
            </a:gs>
            <a:gs pos="32001">
              <a:schemeClr val="tx2">
                <a:lumMod val="20000"/>
                <a:lumOff val="80000"/>
              </a:schemeClr>
            </a:gs>
            <a:gs pos="47000">
              <a:schemeClr val="accent2">
                <a:lumMod val="20000"/>
                <a:lumOff val="80000"/>
              </a:schemeClr>
            </a:gs>
            <a:gs pos="85001">
              <a:schemeClr val="accent4">
                <a:lumMod val="20000"/>
                <a:lumOff val="80000"/>
              </a:schemeClr>
            </a:gs>
            <a:gs pos="77000">
              <a:schemeClr val="accent3">
                <a:lumMod val="20000"/>
                <a:lumOff val="80000"/>
              </a:schemeClr>
            </a:gs>
          </a:gsLst>
          <a:lin ang="13500000" scaled="1"/>
          <a:tileRect/>
        </a:gra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fld id="{20B77039-12CC-456F-852B-FA66067A1737}" type="datetime1">
              <a:rPr lang="en-US"/>
              <a:pPr/>
              <a:t>9/14/2012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r>
              <a:rPr lang="en-US"/>
              <a:t>Copyright © [2012] Pearson Education, Inc. Publishing as Prentice Hall</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dirty="0" smtClean="0">
                <a:solidFill>
                  <a:schemeClr val="tx1">
                    <a:tint val="75000"/>
                  </a:schemeClr>
                </a:solidFill>
                <a:latin typeface="+mn-lt"/>
                <a:cs typeface="+mn-cs"/>
              </a:defRPr>
            </a:lvl1pPr>
          </a:lstStyle>
          <a:p>
            <a:pPr>
              <a:defRPr/>
            </a:pPr>
            <a:r>
              <a:rPr lang="en-US"/>
              <a:t>1-</a:t>
            </a:r>
            <a:fld id="{27E2DCA7-E7B0-4370-9678-FC3D5203FC4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iming>
    <p:tnLst>
      <p:par>
        <p:cTn id="1" dur="indefinite" restart="never" nodeType="tmRoot"/>
      </p:par>
    </p:tnLst>
  </p:timing>
  <p:hf hd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314"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3315"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fld id="{D943CA84-A209-44CD-89BB-CF66FDA64704}" type="datetime1">
              <a:rPr lang="en-US"/>
              <a:pPr/>
              <a:t>9/14/2012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r>
              <a:rPr lang="en-US"/>
              <a:t>Copyright © [2012] Pearson Education, Inc. Publishing as Prentice Hall</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E357D846-23C0-4D9E-AB0D-34508614521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06" r:id="rId1"/>
    <p:sldLayoutId id="2147483705" r:id="rId2"/>
    <p:sldLayoutId id="2147483704" r:id="rId3"/>
    <p:sldLayoutId id="2147483703" r:id="rId4"/>
    <p:sldLayoutId id="2147483702" r:id="rId5"/>
    <p:sldLayoutId id="2147483701" r:id="rId6"/>
    <p:sldLayoutId id="2147483700" r:id="rId7"/>
    <p:sldLayoutId id="2147483699" r:id="rId8"/>
    <p:sldLayoutId id="2147483698" r:id="rId9"/>
    <p:sldLayoutId id="2147483697" r:id="rId10"/>
    <p:sldLayoutId id="2147483696" r:id="rId11"/>
  </p:sldLayoutIdLst>
  <p:hf hd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5602"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5603"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fld id="{5A1A6F51-7472-4D2F-8AFC-D0090497BFB0}" type="datetime1">
              <a:rPr lang="en-US"/>
              <a:pPr/>
              <a:t>9/14/2012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r>
              <a:rPr lang="en-US"/>
              <a:t>Copyright © [2012] Pearson Education, Inc. Publishing as Prentice Hall</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04723D5E-E269-45FF-968B-9D8F1249112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17" r:id="rId1"/>
    <p:sldLayoutId id="2147483716" r:id="rId2"/>
    <p:sldLayoutId id="2147483715" r:id="rId3"/>
    <p:sldLayoutId id="2147483714" r:id="rId4"/>
    <p:sldLayoutId id="2147483713" r:id="rId5"/>
    <p:sldLayoutId id="2147483712" r:id="rId6"/>
    <p:sldLayoutId id="2147483711" r:id="rId7"/>
    <p:sldLayoutId id="2147483710" r:id="rId8"/>
    <p:sldLayoutId id="2147483709" r:id="rId9"/>
    <p:sldLayoutId id="2147483708" r:id="rId10"/>
    <p:sldLayoutId id="2147483707" r:id="rId11"/>
  </p:sldLayoutIdLst>
  <p:timing>
    <p:tnLst>
      <p:par>
        <p:cTn id="1" dur="indefinite" restart="never" nodeType="tmRoot"/>
      </p:par>
    </p:tnLst>
  </p:timing>
  <p:hf hd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789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789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fld id="{A9CAC3D2-1C5B-479D-A547-50B44CC401CD}" type="datetime1">
              <a:rPr lang="en-US"/>
              <a:pPr/>
              <a:t>9/14/2012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r>
              <a:rPr lang="en-US"/>
              <a:t>Copyright © [2012] Pearson Education, Inc. Publishing as Prentice Hall</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E6A422F4-30DE-4FDE-8D11-ABB4793BD4F9}"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28" r:id="rId1"/>
    <p:sldLayoutId id="2147483727" r:id="rId2"/>
    <p:sldLayoutId id="2147483726" r:id="rId3"/>
    <p:sldLayoutId id="2147483725" r:id="rId4"/>
    <p:sldLayoutId id="2147483724" r:id="rId5"/>
    <p:sldLayoutId id="2147483723" r:id="rId6"/>
    <p:sldLayoutId id="2147483722" r:id="rId7"/>
    <p:sldLayoutId id="2147483721" r:id="rId8"/>
    <p:sldLayoutId id="2147483720" r:id="rId9"/>
    <p:sldLayoutId id="2147483719" r:id="rId10"/>
    <p:sldLayoutId id="2147483718" r:id="rId11"/>
  </p:sldLayoutIdLst>
  <p:timing>
    <p:tnLst>
      <p:par>
        <p:cTn id="1" dur="indefinite" restart="never" nodeType="tmRoot"/>
      </p:par>
    </p:tnLst>
  </p:timing>
  <p:hf hd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Copyright © 2013 Pearson Education, Inc. Publishing as Prentice Hall</a:t>
            </a:r>
          </a:p>
        </p:txBody>
      </p:sp>
      <p:sp>
        <p:nvSpPr>
          <p:cNvPr id="8" name="TextBox 7"/>
          <p:cNvSpPr txBox="1"/>
          <p:nvPr/>
        </p:nvSpPr>
        <p:spPr>
          <a:xfrm>
            <a:off x="2384914" y="1219200"/>
            <a:ext cx="6559616" cy="4647426"/>
          </a:xfrm>
          <a:prstGeom prst="rect">
            <a:avLst/>
          </a:prstGeom>
          <a:noFill/>
          <a:effectLst>
            <a:outerShdw blurRad="50800" dist="38100" dir="13500000" algn="br" rotWithShape="0">
              <a:prstClr val="black">
                <a:alpha val="40000"/>
              </a:prstClr>
            </a:outerShdw>
          </a:effectLst>
        </p:spPr>
        <p:txBody>
          <a:bodyPr wrap="none">
            <a:spAutoFit/>
          </a:bodyPr>
          <a:lstStyle/>
          <a:p>
            <a:pPr algn="r" fontAlgn="auto">
              <a:spcBef>
                <a:spcPts val="0"/>
              </a:spcBef>
              <a:spcAft>
                <a:spcPts val="0"/>
              </a:spcAft>
              <a:defRPr/>
            </a:pPr>
            <a:r>
              <a:rPr lang="en-US" sz="3600" b="1" dirty="0">
                <a:ln w="1905"/>
                <a:solidFill>
                  <a:srgbClr val="FF0000"/>
                </a:solidFill>
                <a:effectLst>
                  <a:innerShdw blurRad="69850" dist="43180" dir="5400000">
                    <a:srgbClr val="000000">
                      <a:alpha val="65000"/>
                    </a:srgbClr>
                  </a:innerShdw>
                </a:effectLst>
                <a:latin typeface="+mn-lt"/>
                <a:cs typeface="+mn-cs"/>
              </a:rPr>
              <a:t>Project Management:</a:t>
            </a:r>
            <a:endParaRPr lang="en-US" sz="3600" b="1" dirty="0">
              <a:ln w="1905"/>
              <a:solidFill>
                <a:srgbClr val="FF0000"/>
              </a:solidFill>
              <a:effectLst>
                <a:innerShdw blurRad="69850" dist="43180" dir="5400000">
                  <a:srgbClr val="000000">
                    <a:alpha val="65000"/>
                  </a:srgbClr>
                </a:innerShdw>
              </a:effectLst>
              <a:latin typeface="+mn-lt"/>
              <a:cs typeface="+mn-cs"/>
            </a:endParaRPr>
          </a:p>
          <a:p>
            <a:pPr algn="r" fontAlgn="auto">
              <a:spcBef>
                <a:spcPts val="0"/>
              </a:spcBef>
              <a:spcAft>
                <a:spcPts val="0"/>
              </a:spcAft>
              <a:defRPr/>
            </a:pPr>
            <a:r>
              <a:rPr lang="en-US" sz="3600" b="1" dirty="0">
                <a:ln w="1905"/>
                <a:solidFill>
                  <a:srgbClr val="FF0000"/>
                </a:solidFill>
                <a:effectLst>
                  <a:innerShdw blurRad="69850" dist="43180" dir="5400000">
                    <a:srgbClr val="000000">
                      <a:alpha val="65000"/>
                    </a:srgbClr>
                  </a:innerShdw>
                </a:effectLst>
                <a:latin typeface="+mn-lt"/>
                <a:cs typeface="+mn-cs"/>
              </a:rPr>
              <a:t>Process</a:t>
            </a:r>
            <a:r>
              <a:rPr lang="en-US" sz="3600" b="1" dirty="0">
                <a:ln w="1905"/>
                <a:solidFill>
                  <a:srgbClr val="FF0000"/>
                </a:solidFill>
                <a:effectLst>
                  <a:innerShdw blurRad="69850" dist="43180" dir="5400000">
                    <a:srgbClr val="000000">
                      <a:alpha val="65000"/>
                    </a:srgbClr>
                  </a:innerShdw>
                </a:effectLst>
                <a:latin typeface="+mn-lt"/>
                <a:cs typeface="+mn-cs"/>
              </a:rPr>
              <a:t>, </a:t>
            </a:r>
            <a:r>
              <a:rPr lang="en-US" sz="3600" b="1" dirty="0">
                <a:ln w="1905"/>
                <a:solidFill>
                  <a:srgbClr val="FF0000"/>
                </a:solidFill>
                <a:effectLst>
                  <a:innerShdw blurRad="69850" dist="43180" dir="5400000">
                    <a:srgbClr val="000000">
                      <a:alpha val="65000"/>
                    </a:srgbClr>
                  </a:innerShdw>
                </a:effectLst>
                <a:latin typeface="+mn-lt"/>
                <a:cs typeface="+mn-cs"/>
              </a:rPr>
              <a:t>Technology, and Practice</a:t>
            </a:r>
          </a:p>
          <a:p>
            <a:pPr algn="r" fontAlgn="auto">
              <a:spcBef>
                <a:spcPts val="0"/>
              </a:spcBef>
              <a:spcAft>
                <a:spcPts val="0"/>
              </a:spcAft>
              <a:defRPr/>
            </a:pPr>
            <a:endParaRPr lang="en-US" sz="2800" b="1" dirty="0">
              <a:latin typeface="+mn-lt"/>
              <a:cs typeface="+mn-cs"/>
            </a:endParaRPr>
          </a:p>
          <a:p>
            <a:pPr algn="r" fontAlgn="auto">
              <a:spcBef>
                <a:spcPts val="0"/>
              </a:spcBef>
              <a:spcAft>
                <a:spcPts val="0"/>
              </a:spcAft>
              <a:defRPr/>
            </a:pPr>
            <a:endParaRPr lang="en-US" sz="2800" b="1" dirty="0">
              <a:latin typeface="+mn-lt"/>
              <a:cs typeface="+mn-cs"/>
            </a:endParaRPr>
          </a:p>
          <a:p>
            <a:pPr algn="r" fontAlgn="auto">
              <a:spcBef>
                <a:spcPts val="0"/>
              </a:spcBef>
              <a:spcAft>
                <a:spcPts val="0"/>
              </a:spcAft>
              <a:defRPr/>
            </a:pPr>
            <a:endParaRPr lang="en-US" sz="2800" b="1" dirty="0">
              <a:latin typeface="+mn-lt"/>
              <a:cs typeface="+mn-cs"/>
            </a:endParaRPr>
          </a:p>
          <a:p>
            <a:pPr algn="r" fontAlgn="auto">
              <a:spcBef>
                <a:spcPts val="0"/>
              </a:spcBef>
              <a:spcAft>
                <a:spcPts val="0"/>
              </a:spcAft>
              <a:defRPr/>
            </a:pPr>
            <a:r>
              <a:rPr lang="en-US" sz="2800" dirty="0">
                <a:latin typeface="+mn-lt"/>
                <a:cs typeface="+mn-cs"/>
              </a:rPr>
              <a:t>Ganesh Vaidyanathan</a:t>
            </a:r>
          </a:p>
          <a:p>
            <a:pPr algn="r" fontAlgn="auto">
              <a:spcBef>
                <a:spcPts val="0"/>
              </a:spcBef>
              <a:spcAft>
                <a:spcPts val="0"/>
              </a:spcAft>
              <a:defRPr/>
            </a:pPr>
            <a:endParaRPr lang="en-US" sz="2800" dirty="0">
              <a:latin typeface="+mn-lt"/>
              <a:cs typeface="+mn-cs"/>
            </a:endParaRPr>
          </a:p>
          <a:p>
            <a:pPr algn="r" fontAlgn="auto">
              <a:spcBef>
                <a:spcPts val="0"/>
              </a:spcBef>
              <a:spcAft>
                <a:spcPts val="0"/>
              </a:spcAft>
              <a:defRPr/>
            </a:pPr>
            <a:endParaRPr lang="en-US" sz="2800" b="1" dirty="0">
              <a:latin typeface="+mn-lt"/>
              <a:cs typeface="+mn-cs"/>
            </a:endParaRPr>
          </a:p>
          <a:p>
            <a:pPr algn="r" fontAlgn="auto">
              <a:spcBef>
                <a:spcPts val="0"/>
              </a:spcBef>
              <a:spcAft>
                <a:spcPts val="0"/>
              </a:spcAft>
              <a:defRPr/>
            </a:pPr>
            <a:r>
              <a:rPr lang="en-US" sz="2800" b="1" dirty="0">
                <a:latin typeface="+mn-lt"/>
                <a:cs typeface="+mn-cs"/>
              </a:rPr>
              <a:t>Chapter 9</a:t>
            </a:r>
          </a:p>
          <a:p>
            <a:pPr algn="r" fontAlgn="auto">
              <a:spcBef>
                <a:spcPts val="0"/>
              </a:spcBef>
              <a:spcAft>
                <a:spcPts val="0"/>
              </a:spcAft>
              <a:defRPr/>
            </a:pPr>
            <a:r>
              <a:rPr lang="en-US" sz="2800" b="1" dirty="0">
                <a:latin typeface="+mn-lt"/>
                <a:cs typeface="+mn-cs"/>
              </a:rPr>
              <a:t>Resourcing, Costing, and Control</a:t>
            </a:r>
            <a:endParaRPr lang="en-US" sz="2800" dirty="0">
              <a:latin typeface="+mn-lt"/>
              <a:cs typeface="+mn-cs"/>
            </a:endParaRPr>
          </a:p>
        </p:txBody>
      </p:sp>
      <p:sp>
        <p:nvSpPr>
          <p:cNvPr id="7" name="Slide Number Placeholder 6"/>
          <p:cNvSpPr>
            <a:spLocks noGrp="1"/>
          </p:cNvSpPr>
          <p:nvPr>
            <p:ph type="sldNum" sz="quarter" idx="12"/>
          </p:nvPr>
        </p:nvSpPr>
        <p:spPr/>
        <p:txBody>
          <a:bodyPr/>
          <a:lstStyle/>
          <a:p>
            <a:pPr>
              <a:defRPr/>
            </a:pPr>
            <a:r>
              <a:rPr lang="en-US"/>
              <a:t>9-</a:t>
            </a:r>
            <a:fld id="{B622670D-51E6-47D0-94A1-6BA5DAF1EF80}" type="slidenum">
              <a:rPr lang="en-US"/>
              <a:pPr>
                <a:defRPr/>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4"/>
          </p:nvPr>
        </p:nvSpPr>
        <p:spPr/>
        <p:txBody>
          <a:bodyPr/>
          <a:lstStyle/>
          <a:p>
            <a:r>
              <a:rPr lang="en-US"/>
              <a:t>Copyright © 2013 Pearson Education, Inc. Publishing as Prentice Hall</a:t>
            </a:r>
          </a:p>
        </p:txBody>
      </p:sp>
      <p:sp>
        <p:nvSpPr>
          <p:cNvPr id="61441" name="Content Placeholder 1"/>
          <p:cNvSpPr>
            <a:spLocks noGrp="1"/>
          </p:cNvSpPr>
          <p:nvPr>
            <p:ph idx="1"/>
          </p:nvPr>
        </p:nvSpPr>
        <p:spPr>
          <a:xfrm>
            <a:off x="614363" y="1600200"/>
            <a:ext cx="8072437" cy="4525963"/>
          </a:xfrm>
        </p:spPr>
        <p:txBody>
          <a:bodyPr/>
          <a:lstStyle/>
          <a:p>
            <a:pPr lvl="1">
              <a:buFont typeface="Arial" charset="0"/>
              <a:buChar char="•"/>
            </a:pPr>
            <a:r>
              <a:rPr lang="en-US" sz="2400" smtClean="0"/>
              <a:t>The benefits of such a change have to be evaluated.</a:t>
            </a:r>
          </a:p>
          <a:p>
            <a:pPr lvl="1">
              <a:buFont typeface="Arial" charset="0"/>
              <a:buChar char="•"/>
            </a:pPr>
            <a:r>
              <a:rPr lang="en-US" sz="2400" smtClean="0"/>
              <a:t>The criticality of the change has to be determined.</a:t>
            </a:r>
          </a:p>
          <a:p>
            <a:pPr lvl="1">
              <a:buFont typeface="Arial" charset="0"/>
              <a:buChar char="•"/>
            </a:pPr>
            <a:r>
              <a:rPr lang="en-US" sz="2400" smtClean="0"/>
              <a:t>The impact of the change with respect to the six success factors has to be evaluated.</a:t>
            </a:r>
          </a:p>
          <a:p>
            <a:pPr lvl="1">
              <a:buFont typeface="Arial" charset="0"/>
              <a:buChar char="•"/>
            </a:pPr>
            <a:r>
              <a:rPr lang="en-US" sz="2400" smtClean="0"/>
              <a:t>All alternative solutions including crashing, fast tracking, and critical chain project management have to be analyzed and evaluated.</a:t>
            </a:r>
          </a:p>
          <a:p>
            <a:pPr lvl="1">
              <a:buFont typeface="Arial" charset="0"/>
              <a:buChar char="•"/>
            </a:pPr>
            <a:r>
              <a:rPr lang="en-US" sz="2400" smtClean="0"/>
              <a:t>The change must be communicated to key management, customers, and other stakeholders for their approval.</a:t>
            </a:r>
            <a:endParaRPr lang="en-US" sz="2200" smtClean="0"/>
          </a:p>
          <a:p>
            <a:endParaRPr lang="en-US" sz="2400" smtClean="0"/>
          </a:p>
        </p:txBody>
      </p:sp>
      <p:sp>
        <p:nvSpPr>
          <p:cNvPr id="61442" name="Text Placeholder 2"/>
          <p:cNvSpPr>
            <a:spLocks noGrp="1"/>
          </p:cNvSpPr>
          <p:nvPr>
            <p:ph type="body" sz="quarter" idx="13"/>
          </p:nvPr>
        </p:nvSpPr>
        <p:spPr>
          <a:xfrm>
            <a:off x="1316038" y="1071563"/>
            <a:ext cx="6418262" cy="363537"/>
          </a:xfrm>
        </p:spPr>
        <p:txBody>
          <a:bodyPr/>
          <a:lstStyle/>
          <a:p>
            <a:r>
              <a:rPr lang="en-US" smtClean="0"/>
              <a:t>Integrated Change Control Process</a:t>
            </a:r>
          </a:p>
        </p:txBody>
      </p:sp>
      <p:sp>
        <p:nvSpPr>
          <p:cNvPr id="7" name="Slide Number Placeholder 6"/>
          <p:cNvSpPr>
            <a:spLocks noGrp="1"/>
          </p:cNvSpPr>
          <p:nvPr>
            <p:ph type="sldNum" sz="quarter" idx="15"/>
          </p:nvPr>
        </p:nvSpPr>
        <p:spPr/>
        <p:txBody>
          <a:bodyPr/>
          <a:lstStyle/>
          <a:p>
            <a:pPr>
              <a:defRPr/>
            </a:pPr>
            <a:r>
              <a:rPr lang="en-US"/>
              <a:t>9-</a:t>
            </a:r>
            <a:fld id="{BD5FC85E-B792-4413-82BE-B7D29B2F382D}" type="slidenum">
              <a:rPr lang="en-US"/>
              <a:pPr>
                <a:defRPr/>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4"/>
          </p:nvPr>
        </p:nvSpPr>
        <p:spPr/>
        <p:txBody>
          <a:bodyPr/>
          <a:lstStyle/>
          <a:p>
            <a:r>
              <a:rPr lang="en-US"/>
              <a:t>Copyright © 2013 Pearson Education, Inc. Publishing as Prentice Hall</a:t>
            </a:r>
          </a:p>
        </p:txBody>
      </p:sp>
      <p:sp>
        <p:nvSpPr>
          <p:cNvPr id="62465" name="Content Placeholder 1"/>
          <p:cNvSpPr>
            <a:spLocks noGrp="1"/>
          </p:cNvSpPr>
          <p:nvPr>
            <p:ph idx="1"/>
          </p:nvPr>
        </p:nvSpPr>
        <p:spPr>
          <a:xfrm>
            <a:off x="355600" y="1447800"/>
            <a:ext cx="8331200" cy="4525963"/>
          </a:xfrm>
        </p:spPr>
        <p:txBody>
          <a:bodyPr/>
          <a:lstStyle/>
          <a:p>
            <a:r>
              <a:rPr lang="en-US" sz="2400" smtClean="0"/>
              <a:t>Configuration management is the process of managing change in hardware, software, documentation, and measurements.</a:t>
            </a:r>
          </a:p>
          <a:p>
            <a:r>
              <a:rPr lang="en-US" sz="2400" smtClean="0"/>
              <a:t>Focuses on identifying and controlling the functional and physical design of systems and products along with their supporting documentation. </a:t>
            </a:r>
          </a:p>
          <a:p>
            <a:r>
              <a:rPr lang="en-US" sz="2400" smtClean="0"/>
              <a:t>It also helps to capture the revision history of the configuration item, which is the goal of baseline identification. </a:t>
            </a:r>
          </a:p>
          <a:p>
            <a:r>
              <a:rPr lang="en-US" sz="2400" smtClean="0"/>
              <a:t>A baseline depicts an approved configuration item</a:t>
            </a:r>
          </a:p>
          <a:p>
            <a:pPr lvl="1">
              <a:buFont typeface="Arial" charset="0"/>
              <a:buChar char="•"/>
            </a:pPr>
            <a:r>
              <a:rPr lang="en-US" sz="2400" smtClean="0"/>
              <a:t>For example, an approved scope document in its initial state that is used as a basis for comparison against future revisions of the scope document</a:t>
            </a:r>
          </a:p>
        </p:txBody>
      </p:sp>
      <p:sp>
        <p:nvSpPr>
          <p:cNvPr id="62466" name="Text Placeholder 2"/>
          <p:cNvSpPr>
            <a:spLocks noGrp="1"/>
          </p:cNvSpPr>
          <p:nvPr>
            <p:ph type="body" sz="quarter" idx="13"/>
          </p:nvPr>
        </p:nvSpPr>
        <p:spPr>
          <a:xfrm>
            <a:off x="1316038" y="1071563"/>
            <a:ext cx="6418262" cy="363537"/>
          </a:xfrm>
        </p:spPr>
        <p:txBody>
          <a:bodyPr/>
          <a:lstStyle/>
          <a:p>
            <a:r>
              <a:rPr lang="en-US" smtClean="0"/>
              <a:t>Configuration Management</a:t>
            </a:r>
          </a:p>
        </p:txBody>
      </p:sp>
      <p:sp>
        <p:nvSpPr>
          <p:cNvPr id="7" name="Slide Number Placeholder 6"/>
          <p:cNvSpPr>
            <a:spLocks noGrp="1"/>
          </p:cNvSpPr>
          <p:nvPr>
            <p:ph type="sldNum" sz="quarter" idx="15"/>
          </p:nvPr>
        </p:nvSpPr>
        <p:spPr/>
        <p:txBody>
          <a:bodyPr/>
          <a:lstStyle/>
          <a:p>
            <a:pPr>
              <a:defRPr/>
            </a:pPr>
            <a:r>
              <a:rPr lang="en-US"/>
              <a:t>9-</a:t>
            </a:r>
            <a:fld id="{677B8CAC-E442-415C-9CBB-A25D3E5E2F94}" type="slidenum">
              <a:rPr lang="en-US"/>
              <a:pPr>
                <a:defRPr/>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4"/>
          </p:nvPr>
        </p:nvSpPr>
        <p:spPr/>
        <p:txBody>
          <a:bodyPr/>
          <a:lstStyle/>
          <a:p>
            <a:r>
              <a:rPr lang="en-US"/>
              <a:t>Copyright © 2013 Pearson Education, Inc. Publishing as Prentice Hall</a:t>
            </a:r>
          </a:p>
        </p:txBody>
      </p:sp>
      <p:sp>
        <p:nvSpPr>
          <p:cNvPr id="63489" name="Content Placeholder 1"/>
          <p:cNvSpPr>
            <a:spLocks noGrp="1"/>
          </p:cNvSpPr>
          <p:nvPr>
            <p:ph idx="1"/>
          </p:nvPr>
        </p:nvSpPr>
        <p:spPr>
          <a:xfrm>
            <a:off x="355600" y="1447800"/>
            <a:ext cx="8331200" cy="4525963"/>
          </a:xfrm>
        </p:spPr>
        <p:txBody>
          <a:bodyPr/>
          <a:lstStyle/>
          <a:p>
            <a:r>
              <a:rPr lang="en-US" sz="2400" smtClean="0"/>
              <a:t>A software configuration management process is used to manage changes in software projects. </a:t>
            </a:r>
          </a:p>
          <a:p>
            <a:r>
              <a:rPr lang="en-US" sz="2400" smtClean="0"/>
              <a:t>Configuration management in software projects must be defined for identification, control, accounting, and audits. </a:t>
            </a:r>
          </a:p>
          <a:p>
            <a:r>
              <a:rPr lang="en-US" sz="2400" smtClean="0"/>
              <a:t>The process of identifying the attributes in a project to define every aspect of a configuration item is called configuration identification. </a:t>
            </a:r>
          </a:p>
          <a:p>
            <a:r>
              <a:rPr lang="en-US" sz="2400" smtClean="0"/>
              <a:t>A configuration item can be hardware, software, or a system.</a:t>
            </a:r>
          </a:p>
          <a:p>
            <a:r>
              <a:rPr lang="en-US" sz="2400" smtClean="0"/>
              <a:t>Configuration change control consists of a set of approval stages that are required to change the attribute of a configuration item. The accounting is the process of recording and reporting configuration items at any time.</a:t>
            </a:r>
          </a:p>
        </p:txBody>
      </p:sp>
      <p:sp>
        <p:nvSpPr>
          <p:cNvPr id="63490" name="Text Placeholder 2"/>
          <p:cNvSpPr>
            <a:spLocks noGrp="1"/>
          </p:cNvSpPr>
          <p:nvPr>
            <p:ph type="body" sz="quarter" idx="13"/>
          </p:nvPr>
        </p:nvSpPr>
        <p:spPr>
          <a:xfrm>
            <a:off x="1316038" y="1071563"/>
            <a:ext cx="6418262" cy="363537"/>
          </a:xfrm>
        </p:spPr>
        <p:txBody>
          <a:bodyPr/>
          <a:lstStyle/>
          <a:p>
            <a:r>
              <a:rPr lang="en-US" smtClean="0"/>
              <a:t>Software Configuration Management</a:t>
            </a:r>
          </a:p>
        </p:txBody>
      </p:sp>
      <p:sp>
        <p:nvSpPr>
          <p:cNvPr id="7" name="Slide Number Placeholder 6"/>
          <p:cNvSpPr>
            <a:spLocks noGrp="1"/>
          </p:cNvSpPr>
          <p:nvPr>
            <p:ph type="sldNum" sz="quarter" idx="15"/>
          </p:nvPr>
        </p:nvSpPr>
        <p:spPr/>
        <p:txBody>
          <a:bodyPr/>
          <a:lstStyle/>
          <a:p>
            <a:pPr>
              <a:defRPr/>
            </a:pPr>
            <a:r>
              <a:rPr lang="en-US"/>
              <a:t>9-</a:t>
            </a:r>
            <a:fld id="{D7C6B3C5-EE00-4629-B08D-782A7BCAEEA2}" type="slidenum">
              <a:rPr lang="en-US"/>
              <a:pPr>
                <a:defRPr/>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4"/>
          </p:nvPr>
        </p:nvSpPr>
        <p:spPr/>
        <p:txBody>
          <a:bodyPr/>
          <a:lstStyle/>
          <a:p>
            <a:r>
              <a:rPr lang="en-US"/>
              <a:t>Copyright © 2013 Pearson Education, Inc. Publishing as Prentice Hall</a:t>
            </a:r>
          </a:p>
        </p:txBody>
      </p:sp>
      <p:sp>
        <p:nvSpPr>
          <p:cNvPr id="64513" name="Content Placeholder 1"/>
          <p:cNvSpPr>
            <a:spLocks noGrp="1"/>
          </p:cNvSpPr>
          <p:nvPr>
            <p:ph idx="1"/>
          </p:nvPr>
        </p:nvSpPr>
        <p:spPr>
          <a:xfrm>
            <a:off x="355600" y="1447800"/>
            <a:ext cx="8331200" cy="4525963"/>
          </a:xfrm>
        </p:spPr>
        <p:txBody>
          <a:bodyPr/>
          <a:lstStyle/>
          <a:p>
            <a:r>
              <a:rPr lang="en-US" sz="2400" smtClean="0"/>
              <a:t>Configuration audits are performed during the implementation of the changes. </a:t>
            </a:r>
          </a:p>
          <a:p>
            <a:r>
              <a:rPr lang="en-US" sz="2400" smtClean="0"/>
              <a:t>Software configuration management processes perform the following functions:</a:t>
            </a:r>
          </a:p>
          <a:p>
            <a:pPr lvl="1">
              <a:buFont typeface="Arial" charset="0"/>
              <a:buChar char="•"/>
            </a:pPr>
            <a:r>
              <a:rPr lang="en-US" sz="2400" smtClean="0"/>
              <a:t>Verify that the software is coded to project scope</a:t>
            </a:r>
          </a:p>
          <a:p>
            <a:pPr lvl="1">
              <a:buFont typeface="Arial" charset="0"/>
              <a:buChar char="•"/>
            </a:pPr>
            <a:r>
              <a:rPr lang="en-US" sz="2400" smtClean="0"/>
              <a:t>Systematic control of changes to maintain software integrity</a:t>
            </a:r>
          </a:p>
          <a:p>
            <a:pPr lvl="1">
              <a:buFont typeface="Arial" charset="0"/>
              <a:buChar char="•"/>
            </a:pPr>
            <a:r>
              <a:rPr lang="en-US" sz="2400" smtClean="0"/>
              <a:t>Maintain traceability throughout the software development cycle</a:t>
            </a:r>
          </a:p>
          <a:p>
            <a:pPr lvl="1">
              <a:buFont typeface="Arial" charset="0"/>
              <a:buChar char="•"/>
            </a:pPr>
            <a:r>
              <a:rPr lang="en-US" sz="2400" smtClean="0"/>
              <a:t>Verify that all planned enhancements are delivered using existing software possesses</a:t>
            </a:r>
          </a:p>
        </p:txBody>
      </p:sp>
      <p:sp>
        <p:nvSpPr>
          <p:cNvPr id="64514" name="Text Placeholder 2"/>
          <p:cNvSpPr>
            <a:spLocks noGrp="1"/>
          </p:cNvSpPr>
          <p:nvPr>
            <p:ph type="body" sz="quarter" idx="13"/>
          </p:nvPr>
        </p:nvSpPr>
        <p:spPr>
          <a:xfrm>
            <a:off x="1316038" y="1071563"/>
            <a:ext cx="6418262" cy="363537"/>
          </a:xfrm>
        </p:spPr>
        <p:txBody>
          <a:bodyPr/>
          <a:lstStyle/>
          <a:p>
            <a:r>
              <a:rPr lang="en-US" smtClean="0"/>
              <a:t>Software Configuration Management</a:t>
            </a:r>
          </a:p>
        </p:txBody>
      </p:sp>
      <p:sp>
        <p:nvSpPr>
          <p:cNvPr id="7" name="Slide Number Placeholder 6"/>
          <p:cNvSpPr>
            <a:spLocks noGrp="1"/>
          </p:cNvSpPr>
          <p:nvPr>
            <p:ph type="sldNum" sz="quarter" idx="15"/>
          </p:nvPr>
        </p:nvSpPr>
        <p:spPr/>
        <p:txBody>
          <a:bodyPr/>
          <a:lstStyle/>
          <a:p>
            <a:pPr>
              <a:defRPr/>
            </a:pPr>
            <a:r>
              <a:rPr lang="en-US"/>
              <a:t>9-</a:t>
            </a:r>
            <a:fld id="{364BDFA5-9F7C-4F28-9FB3-F6C4311B118B}" type="slidenum">
              <a:rPr lang="en-US"/>
              <a:pPr>
                <a:defRPr/>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4"/>
          </p:nvPr>
        </p:nvSpPr>
        <p:spPr/>
        <p:txBody>
          <a:bodyPr/>
          <a:lstStyle/>
          <a:p>
            <a:r>
              <a:rPr lang="en-US"/>
              <a:t>Copyright © 2013 Pearson Education, Inc. Publishing as Prentice Hall</a:t>
            </a:r>
          </a:p>
        </p:txBody>
      </p:sp>
      <p:sp>
        <p:nvSpPr>
          <p:cNvPr id="65537" name="Content Placeholder 1"/>
          <p:cNvSpPr>
            <a:spLocks noGrp="1"/>
          </p:cNvSpPr>
          <p:nvPr>
            <p:ph idx="1"/>
          </p:nvPr>
        </p:nvSpPr>
        <p:spPr>
          <a:xfrm>
            <a:off x="393700" y="1600200"/>
            <a:ext cx="8293100" cy="4525963"/>
          </a:xfrm>
        </p:spPr>
        <p:txBody>
          <a:bodyPr/>
          <a:lstStyle/>
          <a:p>
            <a:r>
              <a:rPr lang="en-US" sz="2400" smtClean="0"/>
              <a:t>Cost is a resource expended to achieve a specific objective, in our case, a project. </a:t>
            </a:r>
          </a:p>
          <a:p>
            <a:r>
              <a:rPr lang="en-US" sz="2400" smtClean="0"/>
              <a:t>Cost management in projects is the process by which companies control and plan the costs of implementing projects. </a:t>
            </a:r>
          </a:p>
          <a:p>
            <a:r>
              <a:rPr lang="en-US" sz="2400" smtClean="0"/>
              <a:t>Before a project is started, the anticipated costs should be identified. </a:t>
            </a:r>
          </a:p>
          <a:p>
            <a:r>
              <a:rPr lang="en-US" sz="2400" smtClean="0"/>
              <a:t>These costs should then be evaluated and approved before any procurement. </a:t>
            </a:r>
          </a:p>
          <a:p>
            <a:r>
              <a:rPr lang="en-US" sz="2400" smtClean="0"/>
              <a:t>During the implementation of a project, all costs should be recorded, tracked and monitored to control the costs and kept in line with initial expectations. </a:t>
            </a:r>
          </a:p>
          <a:p>
            <a:endParaRPr lang="en-US" sz="2400" smtClean="0"/>
          </a:p>
        </p:txBody>
      </p:sp>
      <p:sp>
        <p:nvSpPr>
          <p:cNvPr id="65538" name="Text Placeholder 2"/>
          <p:cNvSpPr>
            <a:spLocks noGrp="1"/>
          </p:cNvSpPr>
          <p:nvPr>
            <p:ph type="body" sz="quarter" idx="13"/>
          </p:nvPr>
        </p:nvSpPr>
        <p:spPr>
          <a:xfrm>
            <a:off x="1316038" y="1071563"/>
            <a:ext cx="3925887" cy="339725"/>
          </a:xfrm>
        </p:spPr>
        <p:txBody>
          <a:bodyPr/>
          <a:lstStyle/>
          <a:p>
            <a:r>
              <a:rPr lang="en-US" smtClean="0"/>
              <a:t>Cost Management</a:t>
            </a:r>
          </a:p>
        </p:txBody>
      </p:sp>
      <p:sp>
        <p:nvSpPr>
          <p:cNvPr id="7" name="Slide Number Placeholder 6"/>
          <p:cNvSpPr>
            <a:spLocks noGrp="1"/>
          </p:cNvSpPr>
          <p:nvPr>
            <p:ph type="sldNum" sz="quarter" idx="15"/>
          </p:nvPr>
        </p:nvSpPr>
        <p:spPr/>
        <p:txBody>
          <a:bodyPr/>
          <a:lstStyle/>
          <a:p>
            <a:pPr>
              <a:defRPr/>
            </a:pPr>
            <a:r>
              <a:rPr lang="en-US"/>
              <a:t>9-</a:t>
            </a:r>
            <a:fld id="{90AEDFDD-64DB-4128-B212-A99D9621B267}" type="slidenum">
              <a:rPr lang="en-US"/>
              <a:pPr>
                <a:defRPr/>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4"/>
          </p:nvPr>
        </p:nvSpPr>
        <p:spPr/>
        <p:txBody>
          <a:bodyPr/>
          <a:lstStyle/>
          <a:p>
            <a:r>
              <a:rPr lang="en-US"/>
              <a:t>Copyright © 2013 Pearson Education, Inc. Publishing as Prentice Hall</a:t>
            </a:r>
          </a:p>
        </p:txBody>
      </p:sp>
      <p:sp>
        <p:nvSpPr>
          <p:cNvPr id="66561" name="Content Placeholder 1"/>
          <p:cNvSpPr>
            <a:spLocks noGrp="1"/>
          </p:cNvSpPr>
          <p:nvPr>
            <p:ph idx="1"/>
          </p:nvPr>
        </p:nvSpPr>
        <p:spPr>
          <a:xfrm>
            <a:off x="393700" y="1536700"/>
            <a:ext cx="8293100" cy="4525963"/>
          </a:xfrm>
        </p:spPr>
        <p:txBody>
          <a:bodyPr/>
          <a:lstStyle/>
          <a:p>
            <a:r>
              <a:rPr lang="en-US" sz="2400" smtClean="0"/>
              <a:t>Direct costs: Direct material and labor costs used solely for a project</a:t>
            </a:r>
          </a:p>
          <a:p>
            <a:r>
              <a:rPr lang="en-US" sz="2400" smtClean="0"/>
              <a:t> Indirect costs: Any material and labor costs that are not used in a single project</a:t>
            </a:r>
          </a:p>
          <a:p>
            <a:r>
              <a:rPr lang="en-US" sz="2400" smtClean="0"/>
              <a:t> Fixed costs: Remain constant regardless of changes in the level of project activities</a:t>
            </a:r>
          </a:p>
          <a:p>
            <a:r>
              <a:rPr lang="en-US" sz="2400" smtClean="0"/>
              <a:t> Variable costs: Vary in direct proportion to changes in the level of project activities</a:t>
            </a:r>
          </a:p>
          <a:p>
            <a:r>
              <a:rPr lang="en-US" sz="2400" smtClean="0"/>
              <a:t> Overhead costs: Primarily those indirect costs associated with project implementation</a:t>
            </a:r>
          </a:p>
          <a:p>
            <a:r>
              <a:rPr lang="en-US" sz="2400" smtClean="0"/>
              <a:t> General and administrative costs: Costs primarily associated with general management and administration of the project</a:t>
            </a:r>
          </a:p>
        </p:txBody>
      </p:sp>
      <p:sp>
        <p:nvSpPr>
          <p:cNvPr id="66562" name="Text Placeholder 2"/>
          <p:cNvSpPr>
            <a:spLocks noGrp="1"/>
          </p:cNvSpPr>
          <p:nvPr>
            <p:ph type="body" sz="quarter" idx="13"/>
          </p:nvPr>
        </p:nvSpPr>
        <p:spPr>
          <a:xfrm>
            <a:off x="1316038" y="1071563"/>
            <a:ext cx="3925887" cy="339725"/>
          </a:xfrm>
        </p:spPr>
        <p:txBody>
          <a:bodyPr/>
          <a:lstStyle/>
          <a:p>
            <a:r>
              <a:rPr lang="en-US" smtClean="0"/>
              <a:t>Project Costs</a:t>
            </a:r>
          </a:p>
        </p:txBody>
      </p:sp>
      <p:sp>
        <p:nvSpPr>
          <p:cNvPr id="7" name="Slide Number Placeholder 6"/>
          <p:cNvSpPr>
            <a:spLocks noGrp="1"/>
          </p:cNvSpPr>
          <p:nvPr>
            <p:ph type="sldNum" sz="quarter" idx="15"/>
          </p:nvPr>
        </p:nvSpPr>
        <p:spPr/>
        <p:txBody>
          <a:bodyPr/>
          <a:lstStyle/>
          <a:p>
            <a:pPr>
              <a:defRPr/>
            </a:pPr>
            <a:r>
              <a:rPr lang="en-US"/>
              <a:t>9-</a:t>
            </a:r>
            <a:fld id="{DD677160-F11B-45FA-A19A-5EA0C3994682}" type="slidenum">
              <a:rPr lang="en-US"/>
              <a:pPr>
                <a:defRPr/>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4"/>
          </p:nvPr>
        </p:nvSpPr>
        <p:spPr/>
        <p:txBody>
          <a:bodyPr/>
          <a:lstStyle/>
          <a:p>
            <a:r>
              <a:rPr lang="en-US"/>
              <a:t>Copyright © 2013 Pearson Education, Inc. Publishing as Prentice Hall</a:t>
            </a:r>
          </a:p>
        </p:txBody>
      </p:sp>
      <p:sp>
        <p:nvSpPr>
          <p:cNvPr id="67585" name="Content Placeholder 1"/>
          <p:cNvSpPr>
            <a:spLocks noGrp="1"/>
          </p:cNvSpPr>
          <p:nvPr>
            <p:ph idx="1"/>
          </p:nvPr>
        </p:nvSpPr>
        <p:spPr>
          <a:xfrm>
            <a:off x="393700" y="1536700"/>
            <a:ext cx="8293100" cy="4525963"/>
          </a:xfrm>
        </p:spPr>
        <p:txBody>
          <a:bodyPr/>
          <a:lstStyle/>
          <a:p>
            <a:r>
              <a:rPr lang="en-US" sz="2400" smtClean="0"/>
              <a:t>Tangible costs: Quantifiable costs related to an identifiable resource or asset</a:t>
            </a:r>
          </a:p>
          <a:p>
            <a:r>
              <a:rPr lang="en-US" sz="2400" i="1" smtClean="0"/>
              <a:t> </a:t>
            </a:r>
            <a:r>
              <a:rPr lang="en-US" sz="2400" smtClean="0"/>
              <a:t>Intangible costs: Unquantifiable costs relating to an identifiable source</a:t>
            </a:r>
          </a:p>
          <a:p>
            <a:r>
              <a:rPr lang="en-US" sz="2400" i="1" smtClean="0"/>
              <a:t> </a:t>
            </a:r>
            <a:r>
              <a:rPr lang="en-US" sz="2400" smtClean="0"/>
              <a:t>Sunk costs: Incurred costs that cannot be changed by any decision and that cannot be recovered</a:t>
            </a:r>
          </a:p>
          <a:p>
            <a:r>
              <a:rPr lang="en-US" sz="2400" i="1" smtClean="0"/>
              <a:t> </a:t>
            </a:r>
            <a:r>
              <a:rPr lang="en-US" sz="2400" smtClean="0"/>
              <a:t>Opportunity costs: Potential benefit given up when an alternative activity is selected over another activity</a:t>
            </a:r>
          </a:p>
        </p:txBody>
      </p:sp>
      <p:sp>
        <p:nvSpPr>
          <p:cNvPr id="67586" name="Text Placeholder 2"/>
          <p:cNvSpPr>
            <a:spLocks noGrp="1"/>
          </p:cNvSpPr>
          <p:nvPr>
            <p:ph type="body" sz="quarter" idx="13"/>
          </p:nvPr>
        </p:nvSpPr>
        <p:spPr>
          <a:xfrm>
            <a:off x="1316038" y="1071563"/>
            <a:ext cx="3925887" cy="339725"/>
          </a:xfrm>
        </p:spPr>
        <p:txBody>
          <a:bodyPr/>
          <a:lstStyle/>
          <a:p>
            <a:r>
              <a:rPr lang="en-US" smtClean="0"/>
              <a:t>Project Costs</a:t>
            </a:r>
          </a:p>
        </p:txBody>
      </p:sp>
      <p:sp>
        <p:nvSpPr>
          <p:cNvPr id="7" name="Slide Number Placeholder 6"/>
          <p:cNvSpPr>
            <a:spLocks noGrp="1"/>
          </p:cNvSpPr>
          <p:nvPr>
            <p:ph type="sldNum" sz="quarter" idx="15"/>
          </p:nvPr>
        </p:nvSpPr>
        <p:spPr/>
        <p:txBody>
          <a:bodyPr/>
          <a:lstStyle/>
          <a:p>
            <a:pPr>
              <a:defRPr/>
            </a:pPr>
            <a:r>
              <a:rPr lang="en-US"/>
              <a:t>9-</a:t>
            </a:r>
            <a:fld id="{998A7640-9234-475E-92C4-88B7BEACBAFA}" type="slidenum">
              <a:rPr lang="en-US"/>
              <a:pPr>
                <a:defRPr/>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4"/>
          </p:nvPr>
        </p:nvSpPr>
        <p:spPr/>
        <p:txBody>
          <a:bodyPr/>
          <a:lstStyle/>
          <a:p>
            <a:r>
              <a:rPr lang="en-US"/>
              <a:t>Copyright © 2013 Pearson Education, Inc. Publishing as Prentice Hall</a:t>
            </a:r>
          </a:p>
        </p:txBody>
      </p:sp>
      <p:sp>
        <p:nvSpPr>
          <p:cNvPr id="68609" name="Text Placeholder 2"/>
          <p:cNvSpPr>
            <a:spLocks noGrp="1"/>
          </p:cNvSpPr>
          <p:nvPr>
            <p:ph type="body" sz="quarter" idx="13"/>
          </p:nvPr>
        </p:nvSpPr>
        <p:spPr>
          <a:xfrm>
            <a:off x="1316038" y="1071563"/>
            <a:ext cx="3925887" cy="339725"/>
          </a:xfrm>
        </p:spPr>
        <p:txBody>
          <a:bodyPr/>
          <a:lstStyle/>
          <a:p>
            <a:r>
              <a:rPr lang="en-US" smtClean="0"/>
              <a:t>Direct and Indirect Costs</a:t>
            </a:r>
          </a:p>
        </p:txBody>
      </p:sp>
      <p:pic>
        <p:nvPicPr>
          <p:cNvPr id="68610" name="Picture 3"/>
          <p:cNvPicPr>
            <a:picLocks noChangeAspect="1" noChangeArrowheads="1"/>
          </p:cNvPicPr>
          <p:nvPr/>
        </p:nvPicPr>
        <p:blipFill>
          <a:blip r:embed="rId2"/>
          <a:srcRect/>
          <a:stretch>
            <a:fillRect/>
          </a:stretch>
        </p:blipFill>
        <p:spPr bwMode="auto">
          <a:xfrm>
            <a:off x="584200" y="1539875"/>
            <a:ext cx="8051800" cy="4695825"/>
          </a:xfrm>
          <a:prstGeom prst="rect">
            <a:avLst/>
          </a:prstGeom>
          <a:noFill/>
          <a:ln w="9525">
            <a:noFill/>
            <a:miter lim="800000"/>
            <a:headEnd/>
            <a:tailEnd/>
          </a:ln>
        </p:spPr>
      </p:pic>
      <p:sp>
        <p:nvSpPr>
          <p:cNvPr id="8" name="Slide Number Placeholder 7"/>
          <p:cNvSpPr>
            <a:spLocks noGrp="1"/>
          </p:cNvSpPr>
          <p:nvPr>
            <p:ph type="sldNum" sz="quarter" idx="15"/>
          </p:nvPr>
        </p:nvSpPr>
        <p:spPr/>
        <p:txBody>
          <a:bodyPr/>
          <a:lstStyle/>
          <a:p>
            <a:pPr>
              <a:defRPr/>
            </a:pPr>
            <a:r>
              <a:rPr lang="en-US"/>
              <a:t>9-</a:t>
            </a:r>
            <a:fld id="{5864D40E-B4B3-48A2-A61C-0E023561E964}" type="slidenum">
              <a:rPr lang="en-US"/>
              <a:pPr>
                <a:defRPr/>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4"/>
          </p:nvPr>
        </p:nvSpPr>
        <p:spPr/>
        <p:txBody>
          <a:bodyPr/>
          <a:lstStyle/>
          <a:p>
            <a:r>
              <a:rPr lang="en-US"/>
              <a:t>Copyright © 2013 Pearson Education, Inc. Publishing as Prentice Hall</a:t>
            </a:r>
          </a:p>
        </p:txBody>
      </p:sp>
      <p:sp>
        <p:nvSpPr>
          <p:cNvPr id="69633" name="Content Placeholder 1"/>
          <p:cNvSpPr>
            <a:spLocks noGrp="1"/>
          </p:cNvSpPr>
          <p:nvPr>
            <p:ph idx="1"/>
          </p:nvPr>
        </p:nvSpPr>
        <p:spPr>
          <a:xfrm>
            <a:off x="406400" y="1600200"/>
            <a:ext cx="8280400" cy="4525963"/>
          </a:xfrm>
        </p:spPr>
        <p:txBody>
          <a:bodyPr/>
          <a:lstStyle/>
          <a:p>
            <a:r>
              <a:rPr lang="en-US" sz="2400" smtClean="0"/>
              <a:t>A sunk cost is an expense that cannot be recovered. </a:t>
            </a:r>
          </a:p>
          <a:p>
            <a:r>
              <a:rPr lang="en-US" sz="2400" smtClean="0"/>
              <a:t>Sunk costs should not affect your decision making. </a:t>
            </a:r>
          </a:p>
          <a:p>
            <a:pPr lvl="1">
              <a:buFont typeface="Arial" charset="0"/>
              <a:buChar char="•"/>
            </a:pPr>
            <a:r>
              <a:rPr lang="en-US" sz="2400" smtClean="0"/>
              <a:t>For example, if a piece of machinery was bought five years before a current project for the current project. If the machinery cannot be used now, that amount of money has already been spent and cannot be recovered. In this case, it should also not affect the company's decision on whether or not to buy a new piece of machinery. </a:t>
            </a:r>
          </a:p>
          <a:p>
            <a:pPr lvl="1">
              <a:buFont typeface="Arial" charset="0"/>
              <a:buChar char="•"/>
            </a:pPr>
            <a:r>
              <a:rPr lang="en-US" sz="2400" smtClean="0"/>
              <a:t>It is like buying a ticket for a show and finding out that the show was really unbearable and you had to walk out in the middle of the show. The cost of the show is a sunk cost. </a:t>
            </a:r>
          </a:p>
          <a:p>
            <a:r>
              <a:rPr lang="en-US" sz="2400" smtClean="0"/>
              <a:t>Sunk costs in a project should be forgotten.</a:t>
            </a:r>
          </a:p>
          <a:p>
            <a:endParaRPr lang="en-US" sz="2400" smtClean="0"/>
          </a:p>
        </p:txBody>
      </p:sp>
      <p:sp>
        <p:nvSpPr>
          <p:cNvPr id="69634" name="Text Placeholder 2"/>
          <p:cNvSpPr>
            <a:spLocks noGrp="1"/>
          </p:cNvSpPr>
          <p:nvPr>
            <p:ph type="body" sz="quarter" idx="13"/>
          </p:nvPr>
        </p:nvSpPr>
        <p:spPr>
          <a:xfrm>
            <a:off x="1316038" y="1071563"/>
            <a:ext cx="3925887" cy="339725"/>
          </a:xfrm>
        </p:spPr>
        <p:txBody>
          <a:bodyPr/>
          <a:lstStyle/>
          <a:p>
            <a:r>
              <a:rPr lang="en-US" smtClean="0"/>
              <a:t>Sunk Costs</a:t>
            </a:r>
          </a:p>
        </p:txBody>
      </p:sp>
      <p:sp>
        <p:nvSpPr>
          <p:cNvPr id="7" name="Slide Number Placeholder 6"/>
          <p:cNvSpPr>
            <a:spLocks noGrp="1"/>
          </p:cNvSpPr>
          <p:nvPr>
            <p:ph type="sldNum" sz="quarter" idx="15"/>
          </p:nvPr>
        </p:nvSpPr>
        <p:spPr/>
        <p:txBody>
          <a:bodyPr/>
          <a:lstStyle/>
          <a:p>
            <a:pPr>
              <a:defRPr/>
            </a:pPr>
            <a:r>
              <a:rPr lang="en-US"/>
              <a:t>9-</a:t>
            </a:r>
            <a:fld id="{4180AA42-4A04-4D31-A0F1-809C54967B28}" type="slidenum">
              <a:rPr lang="en-US"/>
              <a:pPr>
                <a:defRPr/>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4"/>
          </p:nvPr>
        </p:nvSpPr>
        <p:spPr/>
        <p:txBody>
          <a:bodyPr/>
          <a:lstStyle/>
          <a:p>
            <a:r>
              <a:rPr lang="en-US"/>
              <a:t>Copyright © 2013 Pearson Education, Inc. Publishing as Prentice Hall</a:t>
            </a:r>
          </a:p>
        </p:txBody>
      </p:sp>
      <p:sp>
        <p:nvSpPr>
          <p:cNvPr id="70657" name="Content Placeholder 1"/>
          <p:cNvSpPr>
            <a:spLocks noGrp="1"/>
          </p:cNvSpPr>
          <p:nvPr>
            <p:ph idx="1"/>
          </p:nvPr>
        </p:nvSpPr>
        <p:spPr>
          <a:xfrm>
            <a:off x="571500" y="1485900"/>
            <a:ext cx="8128000" cy="4525963"/>
          </a:xfrm>
        </p:spPr>
        <p:txBody>
          <a:bodyPr/>
          <a:lstStyle/>
          <a:p>
            <a:r>
              <a:rPr lang="en-US" sz="2400" smtClean="0"/>
              <a:t>Profit is revenues of an organization minus the costs borne by the organization including the project costs. To increase the profit of an organization, its project costs have to decrease or revenues should increase or both. </a:t>
            </a:r>
          </a:p>
          <a:p>
            <a:r>
              <a:rPr lang="en-US" sz="2400" smtClean="0"/>
              <a:t>A profit margin is a ratio of profitability calculated as net income divided by revenues, or net profits divided by sales. It measures how much out of every dollar of sales a company actually keeps in earnings. </a:t>
            </a:r>
          </a:p>
          <a:p>
            <a:r>
              <a:rPr lang="en-US" sz="2200" smtClean="0"/>
              <a:t>If in 2010, an organization has a net income of $100 million from sales of $500 million,  Profit Margin: 100M/500M = 20%, </a:t>
            </a:r>
          </a:p>
          <a:p>
            <a:r>
              <a:rPr lang="en-US" sz="2200" smtClean="0"/>
              <a:t>In 2011, the organization’s net income rises to $150 million on sales of $800 million.  Profit Margin: 150/800 = 18.75%; profit margin has decreased. </a:t>
            </a:r>
          </a:p>
          <a:p>
            <a:endParaRPr lang="en-US" sz="2400" smtClean="0"/>
          </a:p>
        </p:txBody>
      </p:sp>
      <p:sp>
        <p:nvSpPr>
          <p:cNvPr id="70658" name="Text Placeholder 2"/>
          <p:cNvSpPr>
            <a:spLocks noGrp="1"/>
          </p:cNvSpPr>
          <p:nvPr>
            <p:ph type="body" sz="quarter" idx="13"/>
          </p:nvPr>
        </p:nvSpPr>
        <p:spPr>
          <a:xfrm>
            <a:off x="1316038" y="1071563"/>
            <a:ext cx="3925887" cy="339725"/>
          </a:xfrm>
        </p:spPr>
        <p:txBody>
          <a:bodyPr/>
          <a:lstStyle/>
          <a:p>
            <a:r>
              <a:rPr lang="en-US" smtClean="0"/>
              <a:t>Profits and Revenues</a:t>
            </a:r>
          </a:p>
        </p:txBody>
      </p:sp>
      <p:sp>
        <p:nvSpPr>
          <p:cNvPr id="7" name="Slide Number Placeholder 6"/>
          <p:cNvSpPr>
            <a:spLocks noGrp="1"/>
          </p:cNvSpPr>
          <p:nvPr>
            <p:ph type="sldNum" sz="quarter" idx="15"/>
          </p:nvPr>
        </p:nvSpPr>
        <p:spPr/>
        <p:txBody>
          <a:bodyPr/>
          <a:lstStyle/>
          <a:p>
            <a:pPr>
              <a:defRPr/>
            </a:pPr>
            <a:r>
              <a:rPr lang="en-US"/>
              <a:t>9-</a:t>
            </a:r>
            <a:fld id="{D220EFCF-42FB-4C53-BBF5-BD3042E6AD42}" type="slidenum">
              <a:rPr lang="en-US"/>
              <a:pPr>
                <a:defRPr/>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4"/>
          </p:nvPr>
        </p:nvSpPr>
        <p:spPr/>
        <p:txBody>
          <a:bodyPr/>
          <a:lstStyle/>
          <a:p>
            <a:r>
              <a:rPr lang="en-US"/>
              <a:t>Copyright © 2013 Pearson Education, Inc. Publishing as Prentice Hall</a:t>
            </a:r>
          </a:p>
        </p:txBody>
      </p:sp>
      <p:sp>
        <p:nvSpPr>
          <p:cNvPr id="53249" name="Content Placeholder 1"/>
          <p:cNvSpPr>
            <a:spLocks noGrp="1"/>
          </p:cNvSpPr>
          <p:nvPr>
            <p:ph idx="1"/>
          </p:nvPr>
        </p:nvSpPr>
        <p:spPr>
          <a:xfrm>
            <a:off x="614363" y="1600200"/>
            <a:ext cx="8072437" cy="4525963"/>
          </a:xfrm>
        </p:spPr>
        <p:txBody>
          <a:bodyPr/>
          <a:lstStyle/>
          <a:p>
            <a:r>
              <a:rPr lang="en-US" sz="2400" smtClean="0"/>
              <a:t>Manage cost in projects</a:t>
            </a:r>
          </a:p>
          <a:p>
            <a:r>
              <a:rPr lang="en-US" sz="2400" smtClean="0"/>
              <a:t>Plan and allocate resources in a project</a:t>
            </a:r>
          </a:p>
          <a:p>
            <a:r>
              <a:rPr lang="en-US" sz="2400" smtClean="0"/>
              <a:t>Estimate costs and how to budget</a:t>
            </a:r>
          </a:p>
          <a:p>
            <a:r>
              <a:rPr lang="en-US" sz="2400" smtClean="0"/>
              <a:t>Measure resources, schedule, and cost</a:t>
            </a:r>
          </a:p>
          <a:p>
            <a:r>
              <a:rPr lang="en-US" sz="2400" smtClean="0"/>
              <a:t>Identify and measure cost variances and earned value management</a:t>
            </a:r>
          </a:p>
          <a:p>
            <a:r>
              <a:rPr lang="en-US" sz="2400" smtClean="0"/>
              <a:t>Monitor and control projects</a:t>
            </a:r>
          </a:p>
          <a:p>
            <a:r>
              <a:rPr lang="en-US" sz="2400" smtClean="0"/>
              <a:t>Learn how to control project performance factors</a:t>
            </a:r>
          </a:p>
          <a:p>
            <a:endParaRPr lang="en-US" sz="2400" smtClean="0"/>
          </a:p>
          <a:p>
            <a:endParaRPr lang="en-US" sz="2400" smtClean="0"/>
          </a:p>
          <a:p>
            <a:endParaRPr lang="en-US" sz="2400" smtClean="0"/>
          </a:p>
          <a:p>
            <a:endParaRPr lang="en-US" sz="2400" smtClean="0"/>
          </a:p>
          <a:p>
            <a:endParaRPr lang="en-US" sz="2400" smtClean="0"/>
          </a:p>
          <a:p>
            <a:endParaRPr lang="en-US" sz="2400" smtClean="0"/>
          </a:p>
        </p:txBody>
      </p:sp>
      <p:sp>
        <p:nvSpPr>
          <p:cNvPr id="53250" name="Text Placeholder 2"/>
          <p:cNvSpPr>
            <a:spLocks noGrp="1"/>
          </p:cNvSpPr>
          <p:nvPr>
            <p:ph type="body" sz="quarter" idx="13"/>
          </p:nvPr>
        </p:nvSpPr>
        <p:spPr>
          <a:xfrm>
            <a:off x="1316038" y="1071563"/>
            <a:ext cx="3925887" cy="339725"/>
          </a:xfrm>
        </p:spPr>
        <p:txBody>
          <a:bodyPr/>
          <a:lstStyle/>
          <a:p>
            <a:r>
              <a:rPr lang="en-US" smtClean="0"/>
              <a:t>Learning objectives</a:t>
            </a:r>
          </a:p>
        </p:txBody>
      </p:sp>
      <p:sp>
        <p:nvSpPr>
          <p:cNvPr id="7" name="Slide Number Placeholder 6"/>
          <p:cNvSpPr>
            <a:spLocks noGrp="1"/>
          </p:cNvSpPr>
          <p:nvPr>
            <p:ph type="sldNum" sz="quarter" idx="15"/>
          </p:nvPr>
        </p:nvSpPr>
        <p:spPr/>
        <p:txBody>
          <a:bodyPr/>
          <a:lstStyle/>
          <a:p>
            <a:pPr>
              <a:defRPr/>
            </a:pPr>
            <a:r>
              <a:rPr lang="en-US"/>
              <a:t>9-</a:t>
            </a:r>
            <a:fld id="{3A2B8554-A53F-45E8-A5A3-173446B952FC}" type="slidenum">
              <a:rPr lang="en-US"/>
              <a:pPr>
                <a:defRPr/>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4"/>
          </p:nvPr>
        </p:nvSpPr>
        <p:spPr/>
        <p:txBody>
          <a:bodyPr/>
          <a:lstStyle/>
          <a:p>
            <a:r>
              <a:rPr lang="en-US"/>
              <a:t>Copyright © 2013 Pearson Education, Inc. Publishing as Prentice Hall</a:t>
            </a:r>
          </a:p>
        </p:txBody>
      </p:sp>
      <p:sp>
        <p:nvSpPr>
          <p:cNvPr id="71681" name="Text Placeholder 2"/>
          <p:cNvSpPr>
            <a:spLocks noGrp="1"/>
          </p:cNvSpPr>
          <p:nvPr>
            <p:ph type="body" sz="quarter" idx="13"/>
          </p:nvPr>
        </p:nvSpPr>
        <p:spPr>
          <a:xfrm>
            <a:off x="1316038" y="1071563"/>
            <a:ext cx="3925887" cy="339725"/>
          </a:xfrm>
        </p:spPr>
        <p:txBody>
          <a:bodyPr/>
          <a:lstStyle/>
          <a:p>
            <a:r>
              <a:rPr lang="en-US" smtClean="0"/>
              <a:t>Cost Management Process</a:t>
            </a:r>
          </a:p>
        </p:txBody>
      </p:sp>
      <p:sp>
        <p:nvSpPr>
          <p:cNvPr id="8" name="Slide Number Placeholder 7"/>
          <p:cNvSpPr>
            <a:spLocks noGrp="1"/>
          </p:cNvSpPr>
          <p:nvPr>
            <p:ph type="sldNum" sz="quarter" idx="15"/>
          </p:nvPr>
        </p:nvSpPr>
        <p:spPr/>
        <p:txBody>
          <a:bodyPr/>
          <a:lstStyle/>
          <a:p>
            <a:pPr>
              <a:defRPr/>
            </a:pPr>
            <a:r>
              <a:rPr lang="en-US"/>
              <a:t>9-</a:t>
            </a:r>
            <a:fld id="{4D0DEB1E-9509-48E5-9591-8105E45496B4}" type="slidenum">
              <a:rPr lang="en-US"/>
              <a:pPr>
                <a:defRPr/>
              </a:pPr>
              <a:t>20</a:t>
            </a:fld>
            <a:endParaRPr lang="en-US"/>
          </a:p>
        </p:txBody>
      </p:sp>
      <p:sp>
        <p:nvSpPr>
          <p:cNvPr id="71684" name="Content Placeholder 1"/>
          <p:cNvSpPr>
            <a:spLocks noGrp="1"/>
          </p:cNvSpPr>
          <p:nvPr>
            <p:ph idx="1"/>
          </p:nvPr>
        </p:nvSpPr>
        <p:spPr>
          <a:xfrm>
            <a:off x="381000" y="3100388"/>
            <a:ext cx="8280400" cy="1752600"/>
          </a:xfrm>
        </p:spPr>
        <p:txBody>
          <a:bodyPr/>
          <a:lstStyle/>
          <a:p>
            <a:pPr marL="292100" indent="-292100"/>
            <a:r>
              <a:rPr lang="en-US" sz="2400" smtClean="0"/>
              <a:t>Costs are estimated using resource planning. </a:t>
            </a:r>
          </a:p>
          <a:p>
            <a:pPr marL="292100" indent="-292100"/>
            <a:r>
              <a:rPr lang="en-US" sz="2400" smtClean="0"/>
              <a:t> The estimated costs are budgeted by an organization, and the   project manager controls the budget. </a:t>
            </a:r>
          </a:p>
          <a:p>
            <a:pPr marL="292100" indent="-292100"/>
            <a:r>
              <a:rPr lang="en-US" sz="2400" smtClean="0"/>
              <a:t> A project that stays within budget is usually an exception, not  the rule. </a:t>
            </a:r>
          </a:p>
          <a:p>
            <a:pPr marL="292100" indent="-292100"/>
            <a:r>
              <a:rPr lang="en-US" sz="2400" smtClean="0"/>
              <a:t>A project manager has to control schedule, performance, scope, value, and resources in order to control the costs. </a:t>
            </a:r>
          </a:p>
        </p:txBody>
      </p:sp>
      <p:pic>
        <p:nvPicPr>
          <p:cNvPr id="71685" name="Picture 2"/>
          <p:cNvPicPr>
            <a:picLocks noChangeAspect="1" noChangeArrowheads="1"/>
          </p:cNvPicPr>
          <p:nvPr/>
        </p:nvPicPr>
        <p:blipFill>
          <a:blip r:embed="rId2"/>
          <a:srcRect/>
          <a:stretch>
            <a:fillRect/>
          </a:stretch>
        </p:blipFill>
        <p:spPr bwMode="auto">
          <a:xfrm>
            <a:off x="955675" y="1654175"/>
            <a:ext cx="7200900" cy="1438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4"/>
          </p:nvPr>
        </p:nvSpPr>
        <p:spPr/>
        <p:txBody>
          <a:bodyPr/>
          <a:lstStyle/>
          <a:p>
            <a:r>
              <a:rPr lang="en-US"/>
              <a:t>Copyright © 2013 Pearson Education, Inc. Publishing as Prentice Hall</a:t>
            </a:r>
          </a:p>
        </p:txBody>
      </p:sp>
      <p:sp>
        <p:nvSpPr>
          <p:cNvPr id="72705" name="Content Placeholder 1"/>
          <p:cNvSpPr>
            <a:spLocks noGrp="1"/>
          </p:cNvSpPr>
          <p:nvPr>
            <p:ph idx="1"/>
          </p:nvPr>
        </p:nvSpPr>
        <p:spPr>
          <a:xfrm>
            <a:off x="1296988" y="1600200"/>
            <a:ext cx="7389812" cy="4525963"/>
          </a:xfrm>
        </p:spPr>
        <p:txBody>
          <a:bodyPr/>
          <a:lstStyle/>
          <a:p>
            <a:r>
              <a:rPr lang="en-US" sz="2400" smtClean="0"/>
              <a:t>The planning of the resources used to execute the project </a:t>
            </a:r>
          </a:p>
          <a:p>
            <a:r>
              <a:rPr lang="en-US" sz="2400" smtClean="0"/>
              <a:t>To accomplish resource planning:</a:t>
            </a:r>
          </a:p>
          <a:p>
            <a:pPr lvl="1">
              <a:buFont typeface="Arial" charset="0"/>
              <a:buChar char="•"/>
            </a:pPr>
            <a:r>
              <a:rPr lang="en-US" sz="2400" smtClean="0"/>
              <a:t>List the required resource</a:t>
            </a:r>
          </a:p>
          <a:p>
            <a:pPr lvl="1">
              <a:buFont typeface="Arial" charset="0"/>
              <a:buChar char="•"/>
            </a:pPr>
            <a:r>
              <a:rPr lang="en-US" sz="2400" smtClean="0"/>
              <a:t>Quantify the required resource</a:t>
            </a:r>
          </a:p>
          <a:p>
            <a:pPr lvl="1">
              <a:buFont typeface="Arial" charset="0"/>
              <a:buChar char="•"/>
            </a:pPr>
            <a:r>
              <a:rPr lang="en-US" sz="2400" smtClean="0"/>
              <a:t>Construct a resource schedule, and </a:t>
            </a:r>
          </a:p>
          <a:p>
            <a:pPr lvl="1">
              <a:buFont typeface="Arial" charset="0"/>
              <a:buChar char="•"/>
            </a:pPr>
            <a:r>
              <a:rPr lang="en-US" sz="2400" smtClean="0"/>
              <a:t>Level the resources</a:t>
            </a:r>
          </a:p>
        </p:txBody>
      </p:sp>
      <p:sp>
        <p:nvSpPr>
          <p:cNvPr id="72706" name="Text Placeholder 2"/>
          <p:cNvSpPr>
            <a:spLocks noGrp="1"/>
          </p:cNvSpPr>
          <p:nvPr>
            <p:ph type="body" sz="quarter" idx="13"/>
          </p:nvPr>
        </p:nvSpPr>
        <p:spPr>
          <a:xfrm>
            <a:off x="1316038" y="1071563"/>
            <a:ext cx="3925887" cy="339725"/>
          </a:xfrm>
        </p:spPr>
        <p:txBody>
          <a:bodyPr/>
          <a:lstStyle/>
          <a:p>
            <a:r>
              <a:rPr lang="en-US" smtClean="0"/>
              <a:t>Resource Planning</a:t>
            </a:r>
          </a:p>
        </p:txBody>
      </p:sp>
      <p:sp>
        <p:nvSpPr>
          <p:cNvPr id="7" name="Slide Number Placeholder 6"/>
          <p:cNvSpPr>
            <a:spLocks noGrp="1"/>
          </p:cNvSpPr>
          <p:nvPr>
            <p:ph type="sldNum" sz="quarter" idx="15"/>
          </p:nvPr>
        </p:nvSpPr>
        <p:spPr/>
        <p:txBody>
          <a:bodyPr/>
          <a:lstStyle/>
          <a:p>
            <a:pPr>
              <a:defRPr/>
            </a:pPr>
            <a:r>
              <a:rPr lang="en-US"/>
              <a:t>9-</a:t>
            </a:r>
            <a:fld id="{579BEF52-63B7-4CB2-858E-C2CA2C07D36D}" type="slidenum">
              <a:rPr lang="en-US"/>
              <a:pPr>
                <a:defRPr/>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4"/>
          </p:nvPr>
        </p:nvSpPr>
        <p:spPr/>
        <p:txBody>
          <a:bodyPr/>
          <a:lstStyle/>
          <a:p>
            <a:r>
              <a:rPr lang="en-US"/>
              <a:t>Copyright © 2013 Pearson Education, Inc. Publishing as Prentice Hall</a:t>
            </a:r>
          </a:p>
        </p:txBody>
      </p:sp>
      <p:sp>
        <p:nvSpPr>
          <p:cNvPr id="73729" name="Content Placeholder 1"/>
          <p:cNvSpPr>
            <a:spLocks noGrp="1"/>
          </p:cNvSpPr>
          <p:nvPr>
            <p:ph idx="1"/>
          </p:nvPr>
        </p:nvSpPr>
        <p:spPr>
          <a:xfrm>
            <a:off x="469900" y="1397000"/>
            <a:ext cx="8407400" cy="4525963"/>
          </a:xfrm>
        </p:spPr>
        <p:txBody>
          <a:bodyPr/>
          <a:lstStyle/>
          <a:p>
            <a:r>
              <a:rPr lang="en-US" sz="2400" smtClean="0"/>
              <a:t>List all required resources based on WBS. Each task listed in WBS demands particular skills or knowledge. Based on this information, resources can be identified and listed.</a:t>
            </a:r>
          </a:p>
          <a:p>
            <a:r>
              <a:rPr lang="en-US" sz="2400" smtClean="0"/>
              <a:t>Labor: Identify all the roles involved in undertaking the project, including all full-time, part-time and contracting roles.</a:t>
            </a:r>
          </a:p>
          <a:p>
            <a:r>
              <a:rPr lang="en-US" sz="2400" smtClean="0"/>
              <a:t>Equipment: Identify all of the equipment involved in undertaking the project. For example, equipment may include personal computers, photocopiers, mobile phones, telecommunications equipment such as switches, routers and machinery, for example, heavy and light machinery.</a:t>
            </a:r>
          </a:p>
          <a:p>
            <a:r>
              <a:rPr lang="en-US" sz="2400" smtClean="0"/>
              <a:t>Materials: Identify all non-consumable materials to complete project activities such as office materials and materials required for construction including lumber, steel and concrete.</a:t>
            </a:r>
          </a:p>
          <a:p>
            <a:endParaRPr lang="en-US" sz="2400" smtClean="0"/>
          </a:p>
        </p:txBody>
      </p:sp>
      <p:sp>
        <p:nvSpPr>
          <p:cNvPr id="73730" name="Text Placeholder 2"/>
          <p:cNvSpPr>
            <a:spLocks noGrp="1"/>
          </p:cNvSpPr>
          <p:nvPr>
            <p:ph type="body" sz="quarter" idx="13"/>
          </p:nvPr>
        </p:nvSpPr>
        <p:spPr>
          <a:xfrm>
            <a:off x="1316038" y="1071563"/>
            <a:ext cx="3925887" cy="339725"/>
          </a:xfrm>
        </p:spPr>
        <p:txBody>
          <a:bodyPr/>
          <a:lstStyle/>
          <a:p>
            <a:r>
              <a:rPr lang="en-US" smtClean="0"/>
              <a:t>List Resources</a:t>
            </a:r>
          </a:p>
        </p:txBody>
      </p:sp>
      <p:sp>
        <p:nvSpPr>
          <p:cNvPr id="7" name="Slide Number Placeholder 6"/>
          <p:cNvSpPr>
            <a:spLocks noGrp="1"/>
          </p:cNvSpPr>
          <p:nvPr>
            <p:ph type="sldNum" sz="quarter" idx="15"/>
          </p:nvPr>
        </p:nvSpPr>
        <p:spPr/>
        <p:txBody>
          <a:bodyPr/>
          <a:lstStyle/>
          <a:p>
            <a:pPr>
              <a:defRPr/>
            </a:pPr>
            <a:r>
              <a:rPr lang="en-US"/>
              <a:t>9-</a:t>
            </a:r>
            <a:fld id="{893640AB-B057-4F51-8E4E-91D8DC36D3F0}" type="slidenum">
              <a:rPr lang="en-US"/>
              <a:pPr>
                <a:defRPr/>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4"/>
          </p:nvPr>
        </p:nvSpPr>
        <p:spPr/>
        <p:txBody>
          <a:bodyPr/>
          <a:lstStyle/>
          <a:p>
            <a:r>
              <a:rPr lang="en-US"/>
              <a:t>Copyright © 2013 Pearson Education, Inc. Publishing as Prentice Hall</a:t>
            </a:r>
          </a:p>
        </p:txBody>
      </p:sp>
      <p:sp>
        <p:nvSpPr>
          <p:cNvPr id="74753" name="Content Placeholder 1"/>
          <p:cNvSpPr>
            <a:spLocks noGrp="1"/>
          </p:cNvSpPr>
          <p:nvPr>
            <p:ph idx="1"/>
          </p:nvPr>
        </p:nvSpPr>
        <p:spPr>
          <a:xfrm>
            <a:off x="419100" y="1600200"/>
            <a:ext cx="8267700" cy="4525963"/>
          </a:xfrm>
        </p:spPr>
        <p:txBody>
          <a:bodyPr/>
          <a:lstStyle/>
          <a:p>
            <a:r>
              <a:rPr lang="en-US" sz="2400" smtClean="0"/>
              <a:t>All identified resources are subject to some specification. This next step is to describe such specifications of each resource.</a:t>
            </a:r>
          </a:p>
          <a:p>
            <a:r>
              <a:rPr lang="en-US" sz="2400" smtClean="0"/>
              <a:t>Labor: List skills and experiences required by all roles and quantify how many of such resources are needed.</a:t>
            </a:r>
          </a:p>
          <a:p>
            <a:r>
              <a:rPr lang="en-US" sz="2400" smtClean="0"/>
              <a:t>Equipment: List the specification of all equipment, the total quantity needed, and dates of requirement.</a:t>
            </a:r>
          </a:p>
          <a:p>
            <a:r>
              <a:rPr lang="en-US" sz="2400" smtClean="0"/>
              <a:t>Materials: List the specification of all required materials and the total quantity.</a:t>
            </a:r>
          </a:p>
          <a:p>
            <a:endParaRPr lang="en-US" sz="2400" smtClean="0"/>
          </a:p>
        </p:txBody>
      </p:sp>
      <p:sp>
        <p:nvSpPr>
          <p:cNvPr id="74754" name="Text Placeholder 2"/>
          <p:cNvSpPr>
            <a:spLocks noGrp="1"/>
          </p:cNvSpPr>
          <p:nvPr>
            <p:ph type="body" sz="quarter" idx="13"/>
          </p:nvPr>
        </p:nvSpPr>
        <p:spPr>
          <a:xfrm>
            <a:off x="1316038" y="1071563"/>
            <a:ext cx="3925887" cy="339725"/>
          </a:xfrm>
        </p:spPr>
        <p:txBody>
          <a:bodyPr/>
          <a:lstStyle/>
          <a:p>
            <a:r>
              <a:rPr lang="en-US" smtClean="0"/>
              <a:t>Quantify Resources</a:t>
            </a:r>
          </a:p>
        </p:txBody>
      </p:sp>
      <p:sp>
        <p:nvSpPr>
          <p:cNvPr id="7" name="Slide Number Placeholder 6"/>
          <p:cNvSpPr>
            <a:spLocks noGrp="1"/>
          </p:cNvSpPr>
          <p:nvPr>
            <p:ph type="sldNum" sz="quarter" idx="15"/>
          </p:nvPr>
        </p:nvSpPr>
        <p:spPr/>
        <p:txBody>
          <a:bodyPr/>
          <a:lstStyle/>
          <a:p>
            <a:pPr>
              <a:defRPr/>
            </a:pPr>
            <a:r>
              <a:rPr lang="en-US"/>
              <a:t>9-</a:t>
            </a:r>
            <a:fld id="{F788BA4E-0BD7-4CBF-A69D-C37791CEA92E}" type="slidenum">
              <a:rPr lang="en-US"/>
              <a:pPr>
                <a:defRPr/>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4"/>
          </p:nvPr>
        </p:nvSpPr>
        <p:spPr/>
        <p:txBody>
          <a:bodyPr/>
          <a:lstStyle/>
          <a:p>
            <a:r>
              <a:rPr lang="en-US"/>
              <a:t>Copyright © 2013 Pearson Education, Inc. Publishing as Prentice Hall</a:t>
            </a:r>
          </a:p>
        </p:txBody>
      </p:sp>
      <p:sp>
        <p:nvSpPr>
          <p:cNvPr id="75777" name="Content Placeholder 1"/>
          <p:cNvSpPr>
            <a:spLocks noGrp="1"/>
          </p:cNvSpPr>
          <p:nvPr>
            <p:ph idx="1"/>
          </p:nvPr>
        </p:nvSpPr>
        <p:spPr>
          <a:xfrm>
            <a:off x="673100" y="1600200"/>
            <a:ext cx="8013700" cy="4525963"/>
          </a:xfrm>
        </p:spPr>
        <p:txBody>
          <a:bodyPr/>
          <a:lstStyle/>
          <a:p>
            <a:r>
              <a:rPr lang="en-US" sz="2400" smtClean="0"/>
              <a:t>Resources required to complete the project</a:t>
            </a:r>
          </a:p>
          <a:p>
            <a:r>
              <a:rPr lang="en-US" sz="2400" smtClean="0"/>
              <a:t>Timeframes for the consumption of each resource</a:t>
            </a:r>
          </a:p>
          <a:p>
            <a:r>
              <a:rPr lang="en-US" sz="2400" smtClean="0"/>
              <a:t>Quantity of each resource required per week</a:t>
            </a:r>
          </a:p>
          <a:p>
            <a:r>
              <a:rPr lang="en-US" sz="2400" smtClean="0"/>
              <a:t>Total quantity of resource consumed per week</a:t>
            </a:r>
          </a:p>
          <a:p>
            <a:endParaRPr lang="en-US" sz="2400" smtClean="0"/>
          </a:p>
        </p:txBody>
      </p:sp>
      <p:sp>
        <p:nvSpPr>
          <p:cNvPr id="75778" name="Text Placeholder 2"/>
          <p:cNvSpPr>
            <a:spLocks noGrp="1"/>
          </p:cNvSpPr>
          <p:nvPr>
            <p:ph type="body" sz="quarter" idx="13"/>
          </p:nvPr>
        </p:nvSpPr>
        <p:spPr>
          <a:xfrm>
            <a:off x="1316038" y="1071563"/>
            <a:ext cx="3925887" cy="339725"/>
          </a:xfrm>
        </p:spPr>
        <p:txBody>
          <a:bodyPr/>
          <a:lstStyle/>
          <a:p>
            <a:r>
              <a:rPr lang="en-US" smtClean="0"/>
              <a:t>Construct schedule</a:t>
            </a:r>
          </a:p>
        </p:txBody>
      </p:sp>
      <p:sp>
        <p:nvSpPr>
          <p:cNvPr id="7" name="Slide Number Placeholder 6"/>
          <p:cNvSpPr>
            <a:spLocks noGrp="1"/>
          </p:cNvSpPr>
          <p:nvPr>
            <p:ph type="sldNum" sz="quarter" idx="15"/>
          </p:nvPr>
        </p:nvSpPr>
        <p:spPr/>
        <p:txBody>
          <a:bodyPr/>
          <a:lstStyle/>
          <a:p>
            <a:pPr>
              <a:defRPr/>
            </a:pPr>
            <a:r>
              <a:rPr lang="en-US"/>
              <a:t>9-</a:t>
            </a:r>
            <a:fld id="{E9538AD9-3274-452F-80E5-D5E13B277453}" type="slidenum">
              <a:rPr lang="en-US"/>
              <a:pPr>
                <a:defRPr/>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4"/>
          </p:nvPr>
        </p:nvSpPr>
        <p:spPr/>
        <p:txBody>
          <a:bodyPr/>
          <a:lstStyle/>
          <a:p>
            <a:r>
              <a:rPr lang="en-US"/>
              <a:t>Copyright © 2013 Pearson Education, Inc. Publishing as Prentice Hall</a:t>
            </a:r>
          </a:p>
        </p:txBody>
      </p:sp>
      <p:sp>
        <p:nvSpPr>
          <p:cNvPr id="76801" name="Text Placeholder 2"/>
          <p:cNvSpPr>
            <a:spLocks noGrp="1"/>
          </p:cNvSpPr>
          <p:nvPr>
            <p:ph type="body" sz="quarter" idx="13"/>
          </p:nvPr>
        </p:nvSpPr>
        <p:spPr>
          <a:xfrm>
            <a:off x="1316038" y="1071563"/>
            <a:ext cx="3925887" cy="339725"/>
          </a:xfrm>
        </p:spPr>
        <p:txBody>
          <a:bodyPr/>
          <a:lstStyle/>
          <a:p>
            <a:r>
              <a:rPr lang="en-US" smtClean="0"/>
              <a:t>Resource Schedule</a:t>
            </a:r>
          </a:p>
        </p:txBody>
      </p:sp>
      <p:graphicFrame>
        <p:nvGraphicFramePr>
          <p:cNvPr id="4" name="Table 3"/>
          <p:cNvGraphicFramePr>
            <a:graphicFrameLocks noGrp="1"/>
          </p:cNvGraphicFramePr>
          <p:nvPr/>
        </p:nvGraphicFramePr>
        <p:xfrm>
          <a:off x="428625" y="1516063"/>
          <a:ext cx="8494713" cy="4929187"/>
        </p:xfrm>
        <a:graphic>
          <a:graphicData uri="http://schemas.openxmlformats.org/drawingml/2006/table">
            <a:tbl>
              <a:tblPr/>
              <a:tblGrid>
                <a:gridCol w="1039063"/>
                <a:gridCol w="1290703"/>
                <a:gridCol w="1283206"/>
                <a:gridCol w="1283206"/>
                <a:gridCol w="1199880"/>
                <a:gridCol w="1199880"/>
                <a:gridCol w="1199880"/>
              </a:tblGrid>
              <a:tr h="137705">
                <a:tc gridSpan="7">
                  <a:txBody>
                    <a:bodyPr/>
                    <a:lstStyle/>
                    <a:p>
                      <a:pPr marL="0" marR="0">
                        <a:spcBef>
                          <a:spcPts val="0"/>
                        </a:spcBef>
                        <a:spcAft>
                          <a:spcPts val="0"/>
                        </a:spcAft>
                      </a:pPr>
                      <a:r>
                        <a:rPr lang="en-US" sz="1000" b="1" dirty="0">
                          <a:solidFill>
                            <a:srgbClr val="FFFFFF"/>
                          </a:solidFill>
                          <a:latin typeface="Calibri"/>
                          <a:ea typeface="Times New Roman"/>
                          <a:cs typeface="Times New Roman"/>
                        </a:rPr>
                        <a:t>Table 12-2. Equipment and Materials Resource Schedule</a:t>
                      </a:r>
                      <a:endParaRPr lang="en-US" sz="1000" dirty="0">
                        <a:latin typeface="Times New Roman"/>
                        <a:ea typeface="Times New Roman"/>
                      </a:endParaRPr>
                    </a:p>
                  </a:txBody>
                  <a:tcPr marL="45720" marR="45720" marT="0" marB="0">
                    <a:lnL>
                      <a:noFill/>
                    </a:lnL>
                    <a:lnR>
                      <a:noFill/>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413114">
                <a:tc>
                  <a:txBody>
                    <a:bodyPr/>
                    <a:lstStyle/>
                    <a:p>
                      <a:pPr marL="0" marR="0">
                        <a:spcBef>
                          <a:spcPts val="0"/>
                        </a:spcBef>
                        <a:spcAft>
                          <a:spcPts val="0"/>
                        </a:spcAft>
                      </a:pPr>
                      <a:r>
                        <a:rPr lang="en-US" sz="1000" b="1">
                          <a:solidFill>
                            <a:srgbClr val="FFFFFF"/>
                          </a:solidFill>
                          <a:latin typeface="Calibri"/>
                          <a:ea typeface="Times New Roman"/>
                          <a:cs typeface="Times New Roman"/>
                        </a:rPr>
                        <a:t>Activity</a:t>
                      </a:r>
                      <a:endParaRPr lang="en-US" sz="1000">
                        <a:latin typeface="Times New Roman"/>
                        <a:ea typeface="Times New Roman"/>
                      </a:endParaRPr>
                    </a:p>
                  </a:txBody>
                  <a:tcPr marL="45720" marR="4572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a:txBody>
                    <a:bodyPr/>
                    <a:lstStyle/>
                    <a:p>
                      <a:pPr marL="0" marR="0">
                        <a:spcBef>
                          <a:spcPts val="0"/>
                        </a:spcBef>
                        <a:spcAft>
                          <a:spcPts val="0"/>
                        </a:spcAft>
                      </a:pPr>
                      <a:r>
                        <a:rPr lang="en-US" sz="1000" b="1">
                          <a:solidFill>
                            <a:srgbClr val="FFFFFF"/>
                          </a:solidFill>
                          <a:latin typeface="Calibri"/>
                          <a:ea typeface="Times New Roman"/>
                          <a:cs typeface="Times New Roman"/>
                        </a:rPr>
                        <a:t>Description</a:t>
                      </a:r>
                      <a:endParaRPr lang="en-US" sz="1000">
                        <a:latin typeface="Times New Roman"/>
                        <a:ea typeface="Times New Roman"/>
                      </a:endParaRPr>
                    </a:p>
                  </a:txBody>
                  <a:tcPr marL="45720" marR="4572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a:txBody>
                    <a:bodyPr/>
                    <a:lstStyle/>
                    <a:p>
                      <a:pPr marL="0" marR="0">
                        <a:spcBef>
                          <a:spcPts val="0"/>
                        </a:spcBef>
                        <a:spcAft>
                          <a:spcPts val="0"/>
                        </a:spcAft>
                      </a:pPr>
                      <a:r>
                        <a:rPr lang="en-US" sz="1000" b="1">
                          <a:solidFill>
                            <a:srgbClr val="FFFFFF"/>
                          </a:solidFill>
                          <a:latin typeface="Calibri"/>
                          <a:ea typeface="Times New Roman"/>
                          <a:cs typeface="Times New Roman"/>
                        </a:rPr>
                        <a:t>Required resources</a:t>
                      </a:r>
                      <a:endParaRPr lang="en-US" sz="1000">
                        <a:latin typeface="Times New Roman"/>
                        <a:ea typeface="Times New Roman"/>
                      </a:endParaRPr>
                    </a:p>
                  </a:txBody>
                  <a:tcPr marL="45720" marR="4572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a:txBody>
                    <a:bodyPr/>
                    <a:lstStyle/>
                    <a:p>
                      <a:pPr marL="0" marR="0">
                        <a:spcBef>
                          <a:spcPts val="0"/>
                        </a:spcBef>
                        <a:spcAft>
                          <a:spcPts val="0"/>
                        </a:spcAft>
                      </a:pPr>
                      <a:r>
                        <a:rPr lang="en-US" sz="1000" b="1">
                          <a:solidFill>
                            <a:srgbClr val="FFFFFF"/>
                          </a:solidFill>
                          <a:latin typeface="Calibri"/>
                          <a:ea typeface="Times New Roman"/>
                          <a:cs typeface="Times New Roman"/>
                        </a:rPr>
                        <a:t>Required resources</a:t>
                      </a:r>
                      <a:endParaRPr lang="en-US" sz="1000">
                        <a:latin typeface="Times New Roman"/>
                        <a:ea typeface="Times New Roman"/>
                      </a:endParaRPr>
                    </a:p>
                  </a:txBody>
                  <a:tcPr marL="45720" marR="4572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a:txBody>
                    <a:bodyPr/>
                    <a:lstStyle/>
                    <a:p>
                      <a:pPr marL="0" marR="0">
                        <a:spcBef>
                          <a:spcPts val="0"/>
                        </a:spcBef>
                        <a:spcAft>
                          <a:spcPts val="0"/>
                        </a:spcAft>
                      </a:pPr>
                      <a:r>
                        <a:rPr lang="en-US" sz="1000" b="1">
                          <a:solidFill>
                            <a:srgbClr val="FFFFFF"/>
                          </a:solidFill>
                          <a:latin typeface="Calibri"/>
                          <a:ea typeface="Times New Roman"/>
                          <a:cs typeface="Times New Roman"/>
                        </a:rPr>
                        <a:t>Timeframe </a:t>
                      </a:r>
                      <a:endParaRPr lang="en-US" sz="1000">
                        <a:latin typeface="Times New Roman"/>
                        <a:ea typeface="Times New Roman"/>
                      </a:endParaRPr>
                    </a:p>
                  </a:txBody>
                  <a:tcPr marL="45720" marR="4572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a:txBody>
                    <a:bodyPr/>
                    <a:lstStyle/>
                    <a:p>
                      <a:pPr marL="0" marR="0">
                        <a:spcBef>
                          <a:spcPts val="0"/>
                        </a:spcBef>
                        <a:spcAft>
                          <a:spcPts val="0"/>
                        </a:spcAft>
                      </a:pPr>
                      <a:r>
                        <a:rPr lang="en-US" sz="1000" b="1">
                          <a:solidFill>
                            <a:srgbClr val="FFFFFF"/>
                          </a:solidFill>
                          <a:latin typeface="Calibri"/>
                          <a:ea typeface="Times New Roman"/>
                          <a:cs typeface="Times New Roman"/>
                        </a:rPr>
                        <a:t>Requirements per week</a:t>
                      </a:r>
                      <a:endParaRPr lang="en-US" sz="1000">
                        <a:latin typeface="Times New Roman"/>
                        <a:ea typeface="Times New Roman"/>
                      </a:endParaRPr>
                    </a:p>
                  </a:txBody>
                  <a:tcPr marL="45720" marR="4572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a:txBody>
                    <a:bodyPr/>
                    <a:lstStyle/>
                    <a:p>
                      <a:pPr marL="0" marR="0">
                        <a:spcBef>
                          <a:spcPts val="0"/>
                        </a:spcBef>
                        <a:spcAft>
                          <a:spcPts val="0"/>
                        </a:spcAft>
                      </a:pPr>
                      <a:r>
                        <a:rPr lang="en-US" sz="1000" b="1">
                          <a:solidFill>
                            <a:srgbClr val="FFFFFF"/>
                          </a:solidFill>
                          <a:latin typeface="Calibri"/>
                          <a:ea typeface="Times New Roman"/>
                          <a:cs typeface="Times New Roman"/>
                        </a:rPr>
                        <a:t>Quantity consumed per week</a:t>
                      </a:r>
                      <a:endParaRPr lang="en-US" sz="1000">
                        <a:latin typeface="Times New Roman"/>
                        <a:ea typeface="Times New Roman"/>
                      </a:endParaRPr>
                    </a:p>
                  </a:txBody>
                  <a:tcPr marL="45720" marR="4572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r>
              <a:tr h="275409">
                <a:tc rowSpan="2">
                  <a:txBody>
                    <a:bodyPr/>
                    <a:lstStyle/>
                    <a:p>
                      <a:pPr marL="0" marR="0" algn="ctr">
                        <a:spcBef>
                          <a:spcPts val="0"/>
                        </a:spcBef>
                        <a:spcAft>
                          <a:spcPts val="0"/>
                        </a:spcAft>
                      </a:pPr>
                      <a:r>
                        <a:rPr lang="en-US" sz="1000" b="1">
                          <a:solidFill>
                            <a:srgbClr val="FFFFFF"/>
                          </a:solidFill>
                          <a:latin typeface="Calibri"/>
                          <a:ea typeface="Times New Roman"/>
                          <a:cs typeface="Times New Roman"/>
                        </a:rPr>
                        <a:t>A</a:t>
                      </a:r>
                      <a:endParaRPr lang="en-US" sz="1000">
                        <a:latin typeface="Times New Roman"/>
                        <a:ea typeface="Times New Roman"/>
                      </a:endParaRPr>
                    </a:p>
                  </a:txBody>
                  <a:tcPr marL="45720" marR="45720" marT="0" marB="0">
                    <a:lnL>
                      <a:noFill/>
                    </a:lnL>
                    <a:lnR>
                      <a:noFill/>
                    </a:lnR>
                    <a:lnT w="12700" cap="flat" cmpd="sng" algn="ctr">
                      <a:solidFill>
                        <a:srgbClr val="000000"/>
                      </a:solidFill>
                      <a:prstDash val="solid"/>
                      <a:round/>
                      <a:headEnd type="none" w="med" len="med"/>
                      <a:tailEnd type="none" w="med" len="med"/>
                    </a:lnT>
                    <a:lnB>
                      <a:noFill/>
                    </a:lnB>
                    <a:solidFill>
                      <a:srgbClr val="4F81BD"/>
                    </a:solidFill>
                  </a:tcPr>
                </a:tc>
                <a:tc rowSpan="2">
                  <a:txBody>
                    <a:bodyPr/>
                    <a:lstStyle/>
                    <a:p>
                      <a:pPr marL="0" marR="0">
                        <a:spcBef>
                          <a:spcPts val="0"/>
                        </a:spcBef>
                        <a:spcAft>
                          <a:spcPts val="0"/>
                        </a:spcAft>
                      </a:pPr>
                      <a:r>
                        <a:rPr lang="en-US" sz="1000">
                          <a:latin typeface="Calibri"/>
                          <a:ea typeface="Times New Roman"/>
                          <a:cs typeface="Times New Roman"/>
                        </a:rPr>
                        <a:t>Scope documentation</a:t>
                      </a:r>
                      <a:endParaRPr lang="en-US" sz="1000">
                        <a:latin typeface="Times New Roman"/>
                        <a:ea typeface="Times New Roman"/>
                      </a:endParaRPr>
                    </a:p>
                  </a:txBody>
                  <a:tcPr marL="45720" marR="4572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r>
                        <a:rPr lang="en-US" sz="1000">
                          <a:latin typeface="Calibri"/>
                          <a:ea typeface="Times New Roman"/>
                          <a:cs typeface="Times New Roman"/>
                        </a:rPr>
                        <a:t>Bob</a:t>
                      </a:r>
                      <a:endParaRPr lang="en-US" sz="1000">
                        <a:latin typeface="Times New Roman"/>
                        <a:ea typeface="Times New Roman"/>
                      </a:endParaRPr>
                    </a:p>
                  </a:txBody>
                  <a:tcPr marL="45720" marR="4572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spcBef>
                          <a:spcPts val="0"/>
                        </a:spcBef>
                        <a:spcAft>
                          <a:spcPts val="0"/>
                        </a:spcAft>
                      </a:pPr>
                      <a:r>
                        <a:rPr lang="en-US" sz="1000">
                          <a:latin typeface="Calibri"/>
                          <a:ea typeface="Times New Roman"/>
                          <a:cs typeface="Times New Roman"/>
                        </a:rPr>
                        <a:t>PC, MS Office, Printer</a:t>
                      </a:r>
                      <a:endParaRPr lang="en-US" sz="1000">
                        <a:latin typeface="Times New Roman"/>
                        <a:ea typeface="Times New Roman"/>
                      </a:endParaRPr>
                    </a:p>
                  </a:txBody>
                  <a:tcPr marL="45720" marR="4572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r>
                        <a:rPr lang="en-US" sz="1000">
                          <a:latin typeface="Calibri"/>
                          <a:ea typeface="Times New Roman"/>
                          <a:cs typeface="Times New Roman"/>
                        </a:rPr>
                        <a:t>11/10/10 to 11/15/10</a:t>
                      </a:r>
                      <a:endParaRPr lang="en-US" sz="1000">
                        <a:latin typeface="Times New Roman"/>
                        <a:ea typeface="Times New Roman"/>
                      </a:endParaRPr>
                    </a:p>
                  </a:txBody>
                  <a:tcPr marL="45720" marR="4572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r>
                        <a:rPr lang="en-US" sz="1000">
                          <a:latin typeface="Calibri"/>
                          <a:ea typeface="Times New Roman"/>
                          <a:cs typeface="Times New Roman"/>
                        </a:rPr>
                        <a:t>40 hrs</a:t>
                      </a:r>
                      <a:endParaRPr lang="en-US" sz="1000">
                        <a:latin typeface="Times New Roman"/>
                        <a:ea typeface="Times New Roman"/>
                      </a:endParaRPr>
                    </a:p>
                  </a:txBody>
                  <a:tcPr marL="45720" marR="4572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gn="ctr">
                        <a:spcBef>
                          <a:spcPts val="0"/>
                        </a:spcBef>
                        <a:spcAft>
                          <a:spcPts val="0"/>
                        </a:spcAft>
                      </a:pPr>
                      <a:endParaRPr lang="en-US" sz="1000">
                        <a:latin typeface="Calibri"/>
                        <a:ea typeface="Times New Roman"/>
                        <a:cs typeface="Times New Roman"/>
                      </a:endParaRPr>
                    </a:p>
                  </a:txBody>
                  <a:tcPr marL="45720" marR="45720" marT="0" marB="0">
                    <a:lnL>
                      <a:noFill/>
                    </a:lnL>
                    <a:lnR>
                      <a:noFill/>
                    </a:lnR>
                    <a:lnT w="12700" cap="flat" cmpd="sng" algn="ctr">
                      <a:solidFill>
                        <a:srgbClr val="000000"/>
                      </a:solidFill>
                      <a:prstDash val="solid"/>
                      <a:round/>
                      <a:headEnd type="none" w="med" len="med"/>
                      <a:tailEnd type="none" w="med" len="med"/>
                    </a:lnT>
                    <a:lnB>
                      <a:noFill/>
                    </a:lnB>
                  </a:tcPr>
                </a:tc>
              </a:tr>
              <a:tr h="275409">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a:latin typeface="Calibri"/>
                          <a:ea typeface="Times New Roman"/>
                          <a:cs typeface="Times New Roman"/>
                        </a:rPr>
                        <a:t>Dan</a:t>
                      </a:r>
                      <a:endParaRPr lang="en-US" sz="1000">
                        <a:latin typeface="Times New Roman"/>
                        <a:ea typeface="Times New Roman"/>
                      </a:endParaRPr>
                    </a:p>
                  </a:txBody>
                  <a:tcPr marL="45720" marR="45720" marT="0" marB="0">
                    <a:lnL>
                      <a:noFill/>
                    </a:lnL>
                    <a:lnR>
                      <a:noFill/>
                    </a:lnR>
                    <a:lnT>
                      <a:noFill/>
                    </a:lnT>
                    <a:lnB>
                      <a:noFill/>
                    </a:lnB>
                    <a:solidFill>
                      <a:srgbClr val="D8D8D8"/>
                    </a:solidFill>
                  </a:tcPr>
                </a:tc>
                <a:tc>
                  <a:txBody>
                    <a:bodyPr/>
                    <a:lstStyle/>
                    <a:p>
                      <a:pPr marL="0" marR="0">
                        <a:spcBef>
                          <a:spcPts val="0"/>
                        </a:spcBef>
                        <a:spcAft>
                          <a:spcPts val="0"/>
                        </a:spcAft>
                      </a:pPr>
                      <a:r>
                        <a:rPr lang="en-US" sz="1000">
                          <a:latin typeface="Calibri"/>
                          <a:ea typeface="Times New Roman"/>
                          <a:cs typeface="Times New Roman"/>
                        </a:rPr>
                        <a:t>PC, MS Office, Printer</a:t>
                      </a:r>
                      <a:endParaRPr lang="en-US" sz="1000">
                        <a:latin typeface="Times New Roman"/>
                        <a:ea typeface="Times New Roman"/>
                      </a:endParaRPr>
                    </a:p>
                  </a:txBody>
                  <a:tcPr marL="45720" marR="45720" marT="0" marB="0">
                    <a:lnL>
                      <a:noFill/>
                    </a:lnL>
                    <a:lnR>
                      <a:noFill/>
                    </a:lnR>
                    <a:lnT>
                      <a:noFill/>
                    </a:lnT>
                    <a:lnB>
                      <a:noFill/>
                    </a:lnB>
                    <a:solidFill>
                      <a:srgbClr val="D8D8D8"/>
                    </a:solidFill>
                  </a:tcPr>
                </a:tc>
                <a:tc>
                  <a:txBody>
                    <a:bodyPr/>
                    <a:lstStyle/>
                    <a:p>
                      <a:pPr marL="0" marR="0" algn="ctr">
                        <a:spcBef>
                          <a:spcPts val="0"/>
                        </a:spcBef>
                        <a:spcAft>
                          <a:spcPts val="0"/>
                        </a:spcAft>
                      </a:pPr>
                      <a:r>
                        <a:rPr lang="en-US" sz="1000">
                          <a:latin typeface="Calibri"/>
                          <a:ea typeface="Times New Roman"/>
                          <a:cs typeface="Times New Roman"/>
                        </a:rPr>
                        <a:t>11/12/10 to 11/23/10</a:t>
                      </a:r>
                      <a:endParaRPr lang="en-US" sz="1000">
                        <a:latin typeface="Times New Roman"/>
                        <a:ea typeface="Times New Roman"/>
                      </a:endParaRPr>
                    </a:p>
                  </a:txBody>
                  <a:tcPr marL="45720" marR="45720" marT="0" marB="0">
                    <a:lnL>
                      <a:noFill/>
                    </a:lnL>
                    <a:lnR>
                      <a:noFill/>
                    </a:lnR>
                    <a:lnT>
                      <a:noFill/>
                    </a:lnT>
                    <a:lnB>
                      <a:noFill/>
                    </a:lnB>
                    <a:solidFill>
                      <a:srgbClr val="D8D8D8"/>
                    </a:solidFill>
                  </a:tcPr>
                </a:tc>
                <a:tc>
                  <a:txBody>
                    <a:bodyPr/>
                    <a:lstStyle/>
                    <a:p>
                      <a:pPr marL="0" marR="0" algn="ctr">
                        <a:spcBef>
                          <a:spcPts val="0"/>
                        </a:spcBef>
                        <a:spcAft>
                          <a:spcPts val="0"/>
                        </a:spcAft>
                      </a:pPr>
                      <a:r>
                        <a:rPr lang="en-US" sz="1000">
                          <a:latin typeface="Calibri"/>
                          <a:ea typeface="Times New Roman"/>
                          <a:cs typeface="Times New Roman"/>
                        </a:rPr>
                        <a:t>40 hrs</a:t>
                      </a:r>
                      <a:endParaRPr lang="en-US" sz="1000">
                        <a:latin typeface="Times New Roman"/>
                        <a:ea typeface="Times New Roman"/>
                      </a:endParaRPr>
                    </a:p>
                  </a:txBody>
                  <a:tcPr marL="45720" marR="45720" marT="0" marB="0">
                    <a:lnL>
                      <a:noFill/>
                    </a:lnL>
                    <a:lnR>
                      <a:noFill/>
                    </a:lnR>
                    <a:lnT>
                      <a:noFill/>
                    </a:lnT>
                    <a:lnB>
                      <a:noFill/>
                    </a:lnB>
                    <a:solidFill>
                      <a:srgbClr val="D8D8D8"/>
                    </a:solidFill>
                  </a:tcPr>
                </a:tc>
                <a:tc>
                  <a:txBody>
                    <a:bodyPr/>
                    <a:lstStyle/>
                    <a:p>
                      <a:pPr marL="0" marR="0">
                        <a:spcBef>
                          <a:spcPts val="0"/>
                        </a:spcBef>
                        <a:spcAft>
                          <a:spcPts val="0"/>
                        </a:spcAft>
                      </a:pPr>
                      <a:endParaRPr lang="en-US" sz="1000">
                        <a:latin typeface="Calibri"/>
                        <a:ea typeface="Times New Roman"/>
                        <a:cs typeface="Times New Roman"/>
                      </a:endParaRPr>
                    </a:p>
                  </a:txBody>
                  <a:tcPr marL="45720" marR="45720" marT="0" marB="0">
                    <a:lnL>
                      <a:noFill/>
                    </a:lnL>
                    <a:lnR>
                      <a:noFill/>
                    </a:lnR>
                    <a:lnT>
                      <a:noFill/>
                    </a:lnT>
                    <a:lnB>
                      <a:noFill/>
                    </a:lnB>
                    <a:solidFill>
                      <a:srgbClr val="D8D8D8"/>
                    </a:solidFill>
                  </a:tcPr>
                </a:tc>
              </a:tr>
              <a:tr h="368126">
                <a:tc rowSpan="2">
                  <a:txBody>
                    <a:bodyPr/>
                    <a:lstStyle/>
                    <a:p>
                      <a:pPr marL="0" marR="0" algn="ctr">
                        <a:spcBef>
                          <a:spcPts val="0"/>
                        </a:spcBef>
                        <a:spcAft>
                          <a:spcPts val="0"/>
                        </a:spcAft>
                      </a:pPr>
                      <a:r>
                        <a:rPr lang="en-US" sz="1000" b="1" dirty="0">
                          <a:solidFill>
                            <a:srgbClr val="FFFFFF"/>
                          </a:solidFill>
                          <a:latin typeface="Calibri"/>
                          <a:ea typeface="Times New Roman"/>
                          <a:cs typeface="Times New Roman"/>
                        </a:rPr>
                        <a:t>B</a:t>
                      </a:r>
                      <a:endParaRPr lang="en-US" sz="1000" dirty="0">
                        <a:latin typeface="Times New Roman"/>
                        <a:ea typeface="Times New Roman"/>
                      </a:endParaRPr>
                    </a:p>
                  </a:txBody>
                  <a:tcPr marL="45720" marR="45720" marT="0" marB="0">
                    <a:lnL>
                      <a:noFill/>
                    </a:lnL>
                    <a:lnR>
                      <a:noFill/>
                    </a:lnR>
                    <a:lnT>
                      <a:noFill/>
                    </a:lnT>
                    <a:lnB>
                      <a:noFill/>
                    </a:lnB>
                    <a:solidFill>
                      <a:srgbClr val="4F81BD"/>
                    </a:solidFill>
                  </a:tcPr>
                </a:tc>
                <a:tc rowSpan="2">
                  <a:txBody>
                    <a:bodyPr/>
                    <a:lstStyle/>
                    <a:p>
                      <a:pPr marL="0" marR="0">
                        <a:spcBef>
                          <a:spcPts val="0"/>
                        </a:spcBef>
                        <a:spcAft>
                          <a:spcPts val="0"/>
                        </a:spcAft>
                      </a:pPr>
                      <a:r>
                        <a:rPr lang="en-US" sz="1000">
                          <a:latin typeface="Calibri"/>
                          <a:ea typeface="Times New Roman"/>
                          <a:cs typeface="Times New Roman"/>
                        </a:rPr>
                        <a:t>Project planning</a:t>
                      </a:r>
                      <a:endParaRPr lang="en-US" sz="1000">
                        <a:latin typeface="Times New Roman"/>
                        <a:ea typeface="Times New Roman"/>
                      </a:endParaRPr>
                    </a:p>
                  </a:txBody>
                  <a:tcPr marL="45720" marR="45720" marT="0" marB="0">
                    <a:lnL>
                      <a:noFill/>
                    </a:lnL>
                    <a:lnR>
                      <a:noFill/>
                    </a:lnR>
                    <a:lnT>
                      <a:noFill/>
                    </a:lnT>
                    <a:lnB>
                      <a:noFill/>
                    </a:lnB>
                  </a:tcPr>
                </a:tc>
                <a:tc>
                  <a:txBody>
                    <a:bodyPr/>
                    <a:lstStyle/>
                    <a:p>
                      <a:pPr marL="0" marR="0" algn="ctr">
                        <a:spcBef>
                          <a:spcPts val="0"/>
                        </a:spcBef>
                        <a:spcAft>
                          <a:spcPts val="0"/>
                        </a:spcAft>
                      </a:pPr>
                      <a:r>
                        <a:rPr lang="en-US" sz="1000">
                          <a:latin typeface="Calibri"/>
                          <a:ea typeface="Times New Roman"/>
                          <a:cs typeface="Times New Roman"/>
                        </a:rPr>
                        <a:t>Ed</a:t>
                      </a:r>
                      <a:endParaRPr lang="en-US" sz="1000">
                        <a:latin typeface="Times New Roman"/>
                        <a:ea typeface="Times New Roman"/>
                      </a:endParaRPr>
                    </a:p>
                  </a:txBody>
                  <a:tcPr marL="45720" marR="45720" marT="0" marB="0">
                    <a:lnL>
                      <a:noFill/>
                    </a:lnL>
                    <a:lnR>
                      <a:noFill/>
                    </a:lnR>
                    <a:lnT>
                      <a:noFill/>
                    </a:lnT>
                    <a:lnB>
                      <a:noFill/>
                    </a:lnB>
                  </a:tcPr>
                </a:tc>
                <a:tc>
                  <a:txBody>
                    <a:bodyPr/>
                    <a:lstStyle/>
                    <a:p>
                      <a:pPr marL="0" marR="0">
                        <a:spcBef>
                          <a:spcPts val="0"/>
                        </a:spcBef>
                        <a:spcAft>
                          <a:spcPts val="0"/>
                        </a:spcAft>
                      </a:pPr>
                      <a:r>
                        <a:rPr lang="en-US" sz="1000">
                          <a:latin typeface="Calibri"/>
                          <a:ea typeface="Times New Roman"/>
                          <a:cs typeface="Times New Roman"/>
                        </a:rPr>
                        <a:t>PC, MS Office, MS Project, Printer</a:t>
                      </a:r>
                      <a:endParaRPr lang="en-US" sz="1000">
                        <a:latin typeface="Times New Roman"/>
                        <a:ea typeface="Times New Roman"/>
                      </a:endParaRPr>
                    </a:p>
                  </a:txBody>
                  <a:tcPr marL="45720" marR="45720" marT="0" marB="0">
                    <a:lnL>
                      <a:noFill/>
                    </a:lnL>
                    <a:lnR>
                      <a:noFill/>
                    </a:lnR>
                    <a:lnT>
                      <a:noFill/>
                    </a:lnT>
                    <a:lnB>
                      <a:noFill/>
                    </a:lnB>
                  </a:tcPr>
                </a:tc>
                <a:tc>
                  <a:txBody>
                    <a:bodyPr/>
                    <a:lstStyle/>
                    <a:p>
                      <a:pPr marL="0" marR="0" algn="ctr">
                        <a:spcBef>
                          <a:spcPts val="0"/>
                        </a:spcBef>
                        <a:spcAft>
                          <a:spcPts val="0"/>
                        </a:spcAft>
                      </a:pPr>
                      <a:r>
                        <a:rPr lang="en-US" sz="1000">
                          <a:latin typeface="Calibri"/>
                          <a:ea typeface="Times New Roman"/>
                          <a:cs typeface="Times New Roman"/>
                        </a:rPr>
                        <a:t>11/24/10 to 12/14/10</a:t>
                      </a:r>
                      <a:endParaRPr lang="en-US" sz="1000">
                        <a:latin typeface="Times New Roman"/>
                        <a:ea typeface="Times New Roman"/>
                      </a:endParaRPr>
                    </a:p>
                  </a:txBody>
                  <a:tcPr marL="45720" marR="45720" marT="0" marB="0">
                    <a:lnL>
                      <a:noFill/>
                    </a:lnL>
                    <a:lnR>
                      <a:noFill/>
                    </a:lnR>
                    <a:lnT>
                      <a:noFill/>
                    </a:lnT>
                    <a:lnB>
                      <a:noFill/>
                    </a:lnB>
                  </a:tcPr>
                </a:tc>
                <a:tc>
                  <a:txBody>
                    <a:bodyPr/>
                    <a:lstStyle/>
                    <a:p>
                      <a:pPr marL="0" marR="0" algn="ctr">
                        <a:spcBef>
                          <a:spcPts val="0"/>
                        </a:spcBef>
                        <a:spcAft>
                          <a:spcPts val="0"/>
                        </a:spcAft>
                      </a:pPr>
                      <a:r>
                        <a:rPr lang="en-US" sz="1000">
                          <a:latin typeface="Calibri"/>
                          <a:ea typeface="Times New Roman"/>
                          <a:cs typeface="Times New Roman"/>
                        </a:rPr>
                        <a:t>40 hrs</a:t>
                      </a:r>
                      <a:endParaRPr lang="en-US" sz="1000">
                        <a:latin typeface="Times New Roman"/>
                        <a:ea typeface="Times New Roman"/>
                      </a:endParaRPr>
                    </a:p>
                  </a:txBody>
                  <a:tcPr marL="45720" marR="45720" marT="0" marB="0">
                    <a:lnL>
                      <a:noFill/>
                    </a:lnL>
                    <a:lnR>
                      <a:noFill/>
                    </a:lnR>
                    <a:lnT>
                      <a:noFill/>
                    </a:lnT>
                    <a:lnB>
                      <a:noFill/>
                    </a:lnB>
                  </a:tcPr>
                </a:tc>
                <a:tc>
                  <a:txBody>
                    <a:bodyPr/>
                    <a:lstStyle/>
                    <a:p>
                      <a:pPr marL="0" marR="0">
                        <a:spcBef>
                          <a:spcPts val="0"/>
                        </a:spcBef>
                        <a:spcAft>
                          <a:spcPts val="0"/>
                        </a:spcAft>
                      </a:pPr>
                      <a:endParaRPr lang="en-US" sz="1000">
                        <a:latin typeface="Calibri"/>
                        <a:ea typeface="Times New Roman"/>
                        <a:cs typeface="Times New Roman"/>
                      </a:endParaRPr>
                    </a:p>
                  </a:txBody>
                  <a:tcPr marL="45720" marR="45720" marT="0" marB="0">
                    <a:lnL>
                      <a:noFill/>
                    </a:lnL>
                    <a:lnR>
                      <a:noFill/>
                    </a:lnR>
                    <a:lnT>
                      <a:noFill/>
                    </a:lnT>
                    <a:lnB>
                      <a:noFill/>
                    </a:lnB>
                  </a:tcPr>
                </a:tc>
              </a:tr>
              <a:tr h="368126">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a:latin typeface="Calibri"/>
                          <a:ea typeface="Times New Roman"/>
                          <a:cs typeface="Times New Roman"/>
                        </a:rPr>
                        <a:t>Frank</a:t>
                      </a:r>
                      <a:endParaRPr lang="en-US" sz="1000">
                        <a:latin typeface="Times New Roman"/>
                        <a:ea typeface="Times New Roman"/>
                      </a:endParaRPr>
                    </a:p>
                  </a:txBody>
                  <a:tcPr marL="45720" marR="45720" marT="0" marB="0">
                    <a:lnL>
                      <a:noFill/>
                    </a:lnL>
                    <a:lnR>
                      <a:noFill/>
                    </a:lnR>
                    <a:lnT>
                      <a:noFill/>
                    </a:lnT>
                    <a:lnB>
                      <a:noFill/>
                    </a:lnB>
                    <a:solidFill>
                      <a:srgbClr val="D8D8D8"/>
                    </a:solidFill>
                  </a:tcPr>
                </a:tc>
                <a:tc>
                  <a:txBody>
                    <a:bodyPr/>
                    <a:lstStyle/>
                    <a:p>
                      <a:pPr marL="0" marR="0">
                        <a:spcBef>
                          <a:spcPts val="0"/>
                        </a:spcBef>
                        <a:spcAft>
                          <a:spcPts val="0"/>
                        </a:spcAft>
                      </a:pPr>
                      <a:r>
                        <a:rPr lang="en-US" sz="1000">
                          <a:latin typeface="Calibri"/>
                          <a:ea typeface="Times New Roman"/>
                          <a:cs typeface="Times New Roman"/>
                        </a:rPr>
                        <a:t>PC, MS Office, MS Project, Printer</a:t>
                      </a:r>
                      <a:endParaRPr lang="en-US" sz="1000">
                        <a:latin typeface="Times New Roman"/>
                        <a:ea typeface="Times New Roman"/>
                      </a:endParaRPr>
                    </a:p>
                  </a:txBody>
                  <a:tcPr marL="45720" marR="45720" marT="0" marB="0">
                    <a:lnL>
                      <a:noFill/>
                    </a:lnL>
                    <a:lnR>
                      <a:noFill/>
                    </a:lnR>
                    <a:lnT>
                      <a:noFill/>
                    </a:lnT>
                    <a:lnB>
                      <a:noFill/>
                    </a:lnB>
                    <a:solidFill>
                      <a:srgbClr val="D8D8D8"/>
                    </a:solidFill>
                  </a:tcPr>
                </a:tc>
                <a:tc>
                  <a:txBody>
                    <a:bodyPr/>
                    <a:lstStyle/>
                    <a:p>
                      <a:pPr marL="0" marR="0" algn="ctr">
                        <a:spcBef>
                          <a:spcPts val="0"/>
                        </a:spcBef>
                        <a:spcAft>
                          <a:spcPts val="0"/>
                        </a:spcAft>
                      </a:pPr>
                      <a:r>
                        <a:rPr lang="en-US" sz="1000">
                          <a:latin typeface="Calibri"/>
                          <a:ea typeface="Times New Roman"/>
                          <a:cs typeface="Times New Roman"/>
                        </a:rPr>
                        <a:t>11/24/10 to 12/14/10</a:t>
                      </a:r>
                      <a:endParaRPr lang="en-US" sz="1000">
                        <a:latin typeface="Times New Roman"/>
                        <a:ea typeface="Times New Roman"/>
                      </a:endParaRPr>
                    </a:p>
                  </a:txBody>
                  <a:tcPr marL="45720" marR="45720" marT="0" marB="0">
                    <a:lnL>
                      <a:noFill/>
                    </a:lnL>
                    <a:lnR>
                      <a:noFill/>
                    </a:lnR>
                    <a:lnT>
                      <a:noFill/>
                    </a:lnT>
                    <a:lnB>
                      <a:noFill/>
                    </a:lnB>
                    <a:solidFill>
                      <a:srgbClr val="D8D8D8"/>
                    </a:solidFill>
                  </a:tcPr>
                </a:tc>
                <a:tc>
                  <a:txBody>
                    <a:bodyPr/>
                    <a:lstStyle/>
                    <a:p>
                      <a:pPr marL="0" marR="0" algn="ctr">
                        <a:spcBef>
                          <a:spcPts val="0"/>
                        </a:spcBef>
                        <a:spcAft>
                          <a:spcPts val="0"/>
                        </a:spcAft>
                      </a:pPr>
                      <a:r>
                        <a:rPr lang="en-US" sz="1000">
                          <a:latin typeface="Calibri"/>
                          <a:ea typeface="Times New Roman"/>
                          <a:cs typeface="Times New Roman"/>
                        </a:rPr>
                        <a:t>40 hrs</a:t>
                      </a:r>
                      <a:endParaRPr lang="en-US" sz="1000">
                        <a:latin typeface="Times New Roman"/>
                        <a:ea typeface="Times New Roman"/>
                      </a:endParaRPr>
                    </a:p>
                  </a:txBody>
                  <a:tcPr marL="45720" marR="45720" marT="0" marB="0">
                    <a:lnL>
                      <a:noFill/>
                    </a:lnL>
                    <a:lnR>
                      <a:noFill/>
                    </a:lnR>
                    <a:lnT>
                      <a:noFill/>
                    </a:lnT>
                    <a:lnB>
                      <a:noFill/>
                    </a:lnB>
                    <a:solidFill>
                      <a:srgbClr val="D8D8D8"/>
                    </a:solidFill>
                  </a:tcPr>
                </a:tc>
                <a:tc>
                  <a:txBody>
                    <a:bodyPr/>
                    <a:lstStyle/>
                    <a:p>
                      <a:pPr marL="0" marR="0">
                        <a:spcBef>
                          <a:spcPts val="0"/>
                        </a:spcBef>
                        <a:spcAft>
                          <a:spcPts val="0"/>
                        </a:spcAft>
                      </a:pPr>
                      <a:endParaRPr lang="en-US" sz="1000">
                        <a:latin typeface="Calibri"/>
                        <a:ea typeface="Times New Roman"/>
                        <a:cs typeface="Times New Roman"/>
                      </a:endParaRPr>
                    </a:p>
                  </a:txBody>
                  <a:tcPr marL="45720" marR="45720" marT="0" marB="0">
                    <a:lnL>
                      <a:noFill/>
                    </a:lnL>
                    <a:lnR>
                      <a:noFill/>
                    </a:lnR>
                    <a:lnT>
                      <a:noFill/>
                    </a:lnT>
                    <a:lnB>
                      <a:noFill/>
                    </a:lnB>
                    <a:solidFill>
                      <a:srgbClr val="D8D8D8"/>
                    </a:solidFill>
                  </a:tcPr>
                </a:tc>
              </a:tr>
              <a:tr h="276096">
                <a:tc>
                  <a:txBody>
                    <a:bodyPr/>
                    <a:lstStyle/>
                    <a:p>
                      <a:pPr marL="0" marR="0" algn="ctr">
                        <a:spcBef>
                          <a:spcPts val="0"/>
                        </a:spcBef>
                        <a:spcAft>
                          <a:spcPts val="0"/>
                        </a:spcAft>
                      </a:pPr>
                      <a:r>
                        <a:rPr lang="en-US" sz="1000" b="1">
                          <a:solidFill>
                            <a:srgbClr val="FFFFFF"/>
                          </a:solidFill>
                          <a:latin typeface="Calibri"/>
                          <a:ea typeface="Times New Roman"/>
                          <a:cs typeface="Times New Roman"/>
                        </a:rPr>
                        <a:t>C</a:t>
                      </a:r>
                      <a:endParaRPr lang="en-US" sz="1000">
                        <a:latin typeface="Times New Roman"/>
                        <a:ea typeface="Times New Roman"/>
                      </a:endParaRPr>
                    </a:p>
                  </a:txBody>
                  <a:tcPr marL="45720" marR="45720" marT="0" marB="0">
                    <a:lnL>
                      <a:noFill/>
                    </a:lnL>
                    <a:lnR>
                      <a:noFill/>
                    </a:lnR>
                    <a:lnT>
                      <a:noFill/>
                    </a:lnT>
                    <a:lnB>
                      <a:noFill/>
                    </a:lnB>
                    <a:solidFill>
                      <a:srgbClr val="4F81BD"/>
                    </a:solidFill>
                  </a:tcPr>
                </a:tc>
                <a:tc>
                  <a:txBody>
                    <a:bodyPr/>
                    <a:lstStyle/>
                    <a:p>
                      <a:pPr marL="0" marR="0">
                        <a:spcBef>
                          <a:spcPts val="0"/>
                        </a:spcBef>
                        <a:spcAft>
                          <a:spcPts val="0"/>
                        </a:spcAft>
                      </a:pPr>
                      <a:r>
                        <a:rPr lang="en-US" sz="1000">
                          <a:latin typeface="Calibri"/>
                          <a:ea typeface="Times New Roman"/>
                          <a:cs typeface="Times New Roman"/>
                        </a:rPr>
                        <a:t>Buy materials</a:t>
                      </a:r>
                      <a:endParaRPr lang="en-US" sz="1000">
                        <a:latin typeface="Times New Roman"/>
                        <a:ea typeface="Times New Roman"/>
                      </a:endParaRPr>
                    </a:p>
                  </a:txBody>
                  <a:tcPr marL="45720" marR="45720" marT="0" marB="0">
                    <a:lnL>
                      <a:noFill/>
                    </a:lnL>
                    <a:lnR>
                      <a:noFill/>
                    </a:lnR>
                    <a:lnT>
                      <a:noFill/>
                    </a:lnT>
                    <a:lnB>
                      <a:noFill/>
                    </a:lnB>
                  </a:tcPr>
                </a:tc>
                <a:tc>
                  <a:txBody>
                    <a:bodyPr/>
                    <a:lstStyle/>
                    <a:p>
                      <a:pPr marL="0" marR="0" algn="ctr">
                        <a:spcBef>
                          <a:spcPts val="0"/>
                        </a:spcBef>
                        <a:spcAft>
                          <a:spcPts val="0"/>
                        </a:spcAft>
                      </a:pPr>
                      <a:r>
                        <a:rPr lang="en-US" sz="1000">
                          <a:latin typeface="Calibri"/>
                          <a:ea typeface="Times New Roman"/>
                          <a:cs typeface="Times New Roman"/>
                        </a:rPr>
                        <a:t>Gary</a:t>
                      </a:r>
                      <a:endParaRPr lang="en-US" sz="1000">
                        <a:latin typeface="Times New Roman"/>
                        <a:ea typeface="Times New Roman"/>
                      </a:endParaRPr>
                    </a:p>
                  </a:txBody>
                  <a:tcPr marL="45720" marR="45720" marT="0" marB="0">
                    <a:lnL>
                      <a:noFill/>
                    </a:lnL>
                    <a:lnR>
                      <a:noFill/>
                    </a:lnR>
                    <a:lnT>
                      <a:noFill/>
                    </a:lnT>
                    <a:lnB>
                      <a:noFill/>
                    </a:lnB>
                  </a:tcPr>
                </a:tc>
                <a:tc>
                  <a:txBody>
                    <a:bodyPr/>
                    <a:lstStyle/>
                    <a:p>
                      <a:pPr marL="0" marR="0">
                        <a:spcBef>
                          <a:spcPts val="0"/>
                        </a:spcBef>
                        <a:spcAft>
                          <a:spcPts val="0"/>
                        </a:spcAft>
                      </a:pPr>
                      <a:r>
                        <a:rPr lang="en-US" sz="1000">
                          <a:latin typeface="Calibri"/>
                          <a:ea typeface="Times New Roman"/>
                          <a:cs typeface="Times New Roman"/>
                        </a:rPr>
                        <a:t>Wood, </a:t>
                      </a:r>
                      <a:endParaRPr lang="en-US" sz="1000">
                        <a:latin typeface="Times New Roman"/>
                        <a:ea typeface="Times New Roman"/>
                      </a:endParaRPr>
                    </a:p>
                    <a:p>
                      <a:pPr marL="0" marR="0">
                        <a:spcBef>
                          <a:spcPts val="0"/>
                        </a:spcBef>
                        <a:spcAft>
                          <a:spcPts val="0"/>
                        </a:spcAft>
                      </a:pPr>
                      <a:r>
                        <a:rPr lang="en-US" sz="1000">
                          <a:latin typeface="Calibri"/>
                          <a:ea typeface="Times New Roman"/>
                          <a:cs typeface="Times New Roman"/>
                        </a:rPr>
                        <a:t>Nails &amp; Screws</a:t>
                      </a:r>
                      <a:endParaRPr lang="en-US" sz="1000">
                        <a:latin typeface="Times New Roman"/>
                        <a:ea typeface="Times New Roman"/>
                      </a:endParaRPr>
                    </a:p>
                  </a:txBody>
                  <a:tcPr marL="45720" marR="45720" marT="0" marB="0">
                    <a:lnL>
                      <a:noFill/>
                    </a:lnL>
                    <a:lnR>
                      <a:noFill/>
                    </a:lnR>
                    <a:lnT>
                      <a:noFill/>
                    </a:lnT>
                    <a:lnB>
                      <a:noFill/>
                    </a:lnB>
                  </a:tcPr>
                </a:tc>
                <a:tc>
                  <a:txBody>
                    <a:bodyPr/>
                    <a:lstStyle/>
                    <a:p>
                      <a:pPr marL="0" marR="0" algn="ctr">
                        <a:spcBef>
                          <a:spcPts val="0"/>
                        </a:spcBef>
                        <a:spcAft>
                          <a:spcPts val="0"/>
                        </a:spcAft>
                      </a:pPr>
                      <a:r>
                        <a:rPr lang="en-US" sz="1000">
                          <a:latin typeface="Calibri"/>
                          <a:ea typeface="Times New Roman"/>
                          <a:cs typeface="Times New Roman"/>
                        </a:rPr>
                        <a:t>12/15/10 to 2/8/11</a:t>
                      </a:r>
                      <a:endParaRPr lang="en-US" sz="1000">
                        <a:latin typeface="Times New Roman"/>
                        <a:ea typeface="Times New Roman"/>
                      </a:endParaRPr>
                    </a:p>
                  </a:txBody>
                  <a:tcPr marL="45720" marR="45720" marT="0" marB="0">
                    <a:lnL>
                      <a:noFill/>
                    </a:lnL>
                    <a:lnR>
                      <a:noFill/>
                    </a:lnR>
                    <a:lnT>
                      <a:noFill/>
                    </a:lnT>
                    <a:lnB>
                      <a:noFill/>
                    </a:lnB>
                  </a:tcPr>
                </a:tc>
                <a:tc>
                  <a:txBody>
                    <a:bodyPr/>
                    <a:lstStyle/>
                    <a:p>
                      <a:pPr marL="0" marR="0" algn="ctr">
                        <a:spcBef>
                          <a:spcPts val="0"/>
                        </a:spcBef>
                        <a:spcAft>
                          <a:spcPts val="0"/>
                        </a:spcAft>
                      </a:pPr>
                      <a:r>
                        <a:rPr lang="en-US" sz="1000">
                          <a:latin typeface="Calibri"/>
                          <a:ea typeface="Times New Roman"/>
                          <a:cs typeface="Times New Roman"/>
                        </a:rPr>
                        <a:t>40 hrs</a:t>
                      </a:r>
                      <a:endParaRPr lang="en-US" sz="1000">
                        <a:latin typeface="Times New Roman"/>
                        <a:ea typeface="Times New Roman"/>
                      </a:endParaRPr>
                    </a:p>
                  </a:txBody>
                  <a:tcPr marL="45720" marR="45720" marT="0" marB="0">
                    <a:lnL>
                      <a:noFill/>
                    </a:lnL>
                    <a:lnR>
                      <a:noFill/>
                    </a:lnR>
                    <a:lnT>
                      <a:noFill/>
                    </a:lnT>
                    <a:lnB>
                      <a:noFill/>
                    </a:lnB>
                  </a:tcPr>
                </a:tc>
                <a:tc>
                  <a:txBody>
                    <a:bodyPr/>
                    <a:lstStyle/>
                    <a:p>
                      <a:pPr marL="0" marR="0">
                        <a:spcBef>
                          <a:spcPts val="0"/>
                        </a:spcBef>
                        <a:spcAft>
                          <a:spcPts val="0"/>
                        </a:spcAft>
                      </a:pPr>
                      <a:endParaRPr lang="en-US" sz="1000">
                        <a:latin typeface="Calibri"/>
                        <a:ea typeface="Times New Roman"/>
                        <a:cs typeface="Times New Roman"/>
                      </a:endParaRPr>
                    </a:p>
                  </a:txBody>
                  <a:tcPr marL="45720" marR="45720" marT="0" marB="0">
                    <a:lnL>
                      <a:noFill/>
                    </a:lnL>
                    <a:lnR>
                      <a:noFill/>
                    </a:lnR>
                    <a:lnT>
                      <a:noFill/>
                    </a:lnT>
                    <a:lnB>
                      <a:noFill/>
                    </a:lnB>
                  </a:tcPr>
                </a:tc>
              </a:tr>
              <a:tr h="184063">
                <a:tc rowSpan="3">
                  <a:txBody>
                    <a:bodyPr/>
                    <a:lstStyle/>
                    <a:p>
                      <a:pPr marL="0" marR="0" algn="ctr">
                        <a:spcBef>
                          <a:spcPts val="0"/>
                        </a:spcBef>
                        <a:spcAft>
                          <a:spcPts val="0"/>
                        </a:spcAft>
                      </a:pPr>
                      <a:r>
                        <a:rPr lang="en-US" sz="1000" b="1">
                          <a:solidFill>
                            <a:srgbClr val="FFFFFF"/>
                          </a:solidFill>
                          <a:latin typeface="Calibri"/>
                          <a:ea typeface="Times New Roman"/>
                          <a:cs typeface="Times New Roman"/>
                        </a:rPr>
                        <a:t>D</a:t>
                      </a:r>
                      <a:endParaRPr lang="en-US" sz="1000">
                        <a:latin typeface="Times New Roman"/>
                        <a:ea typeface="Times New Roman"/>
                      </a:endParaRPr>
                    </a:p>
                  </a:txBody>
                  <a:tcPr marL="45720" marR="45720" marT="0" marB="0">
                    <a:lnL>
                      <a:noFill/>
                    </a:lnL>
                    <a:lnR>
                      <a:noFill/>
                    </a:lnR>
                    <a:lnT>
                      <a:noFill/>
                    </a:lnT>
                    <a:lnB>
                      <a:noFill/>
                    </a:lnB>
                    <a:solidFill>
                      <a:srgbClr val="4F81BD"/>
                    </a:solidFill>
                  </a:tcPr>
                </a:tc>
                <a:tc rowSpan="3">
                  <a:txBody>
                    <a:bodyPr/>
                    <a:lstStyle/>
                    <a:p>
                      <a:pPr marL="0" marR="0">
                        <a:spcBef>
                          <a:spcPts val="0"/>
                        </a:spcBef>
                        <a:spcAft>
                          <a:spcPts val="0"/>
                        </a:spcAft>
                      </a:pPr>
                      <a:r>
                        <a:rPr lang="en-US" sz="1000">
                          <a:latin typeface="Calibri"/>
                          <a:ea typeface="Times New Roman"/>
                          <a:cs typeface="Times New Roman"/>
                        </a:rPr>
                        <a:t>Prototype design</a:t>
                      </a:r>
                      <a:endParaRPr lang="en-US" sz="1000">
                        <a:latin typeface="Times New Roman"/>
                        <a:ea typeface="Times New Roman"/>
                      </a:endParaRPr>
                    </a:p>
                  </a:txBody>
                  <a:tcPr marL="45720" marR="45720" marT="0" marB="0">
                    <a:lnL>
                      <a:noFill/>
                    </a:lnL>
                    <a:lnR>
                      <a:noFill/>
                    </a:lnR>
                    <a:lnT>
                      <a:noFill/>
                    </a:lnT>
                    <a:lnB>
                      <a:noFill/>
                    </a:lnB>
                    <a:solidFill>
                      <a:srgbClr val="D8D8D8"/>
                    </a:solidFill>
                  </a:tcPr>
                </a:tc>
                <a:tc>
                  <a:txBody>
                    <a:bodyPr/>
                    <a:lstStyle/>
                    <a:p>
                      <a:pPr marL="0" marR="0" algn="ctr">
                        <a:spcBef>
                          <a:spcPts val="0"/>
                        </a:spcBef>
                        <a:spcAft>
                          <a:spcPts val="0"/>
                        </a:spcAft>
                      </a:pPr>
                      <a:r>
                        <a:rPr lang="en-US" sz="1000">
                          <a:latin typeface="Calibri"/>
                          <a:ea typeface="Times New Roman"/>
                          <a:cs typeface="Times New Roman"/>
                        </a:rPr>
                        <a:t>Ian</a:t>
                      </a:r>
                      <a:endParaRPr lang="en-US" sz="1000">
                        <a:latin typeface="Times New Roman"/>
                        <a:ea typeface="Times New Roman"/>
                      </a:endParaRPr>
                    </a:p>
                  </a:txBody>
                  <a:tcPr marL="45720" marR="45720" marT="0" marB="0">
                    <a:lnL>
                      <a:noFill/>
                    </a:lnL>
                    <a:lnR>
                      <a:noFill/>
                    </a:lnR>
                    <a:lnT>
                      <a:noFill/>
                    </a:lnT>
                    <a:lnB>
                      <a:noFill/>
                    </a:lnB>
                    <a:solidFill>
                      <a:srgbClr val="D8D8D8"/>
                    </a:solidFill>
                  </a:tcPr>
                </a:tc>
                <a:tc>
                  <a:txBody>
                    <a:bodyPr/>
                    <a:lstStyle/>
                    <a:p>
                      <a:pPr marL="0" marR="0">
                        <a:spcBef>
                          <a:spcPts val="0"/>
                        </a:spcBef>
                        <a:spcAft>
                          <a:spcPts val="0"/>
                        </a:spcAft>
                      </a:pPr>
                      <a:r>
                        <a:rPr lang="en-US" sz="1000">
                          <a:latin typeface="Calibri"/>
                          <a:ea typeface="Times New Roman"/>
                          <a:cs typeface="Times New Roman"/>
                        </a:rPr>
                        <a:t>PC, AutoCad</a:t>
                      </a:r>
                      <a:endParaRPr lang="en-US" sz="1000">
                        <a:latin typeface="Times New Roman"/>
                        <a:ea typeface="Times New Roman"/>
                      </a:endParaRPr>
                    </a:p>
                  </a:txBody>
                  <a:tcPr marL="45720" marR="45720" marT="0" marB="0">
                    <a:lnL>
                      <a:noFill/>
                    </a:lnL>
                    <a:lnR>
                      <a:noFill/>
                    </a:lnR>
                    <a:lnT>
                      <a:noFill/>
                    </a:lnT>
                    <a:lnB>
                      <a:noFill/>
                    </a:lnB>
                    <a:solidFill>
                      <a:srgbClr val="D8D8D8"/>
                    </a:solidFill>
                  </a:tcPr>
                </a:tc>
                <a:tc>
                  <a:txBody>
                    <a:bodyPr/>
                    <a:lstStyle/>
                    <a:p>
                      <a:pPr marL="0" marR="0" algn="ctr">
                        <a:spcBef>
                          <a:spcPts val="0"/>
                        </a:spcBef>
                        <a:spcAft>
                          <a:spcPts val="0"/>
                        </a:spcAft>
                      </a:pPr>
                      <a:r>
                        <a:rPr lang="en-US" sz="1000">
                          <a:latin typeface="Calibri"/>
                          <a:ea typeface="Times New Roman"/>
                          <a:cs typeface="Times New Roman"/>
                        </a:rPr>
                        <a:t>12/15/10 to ¼/11</a:t>
                      </a:r>
                      <a:endParaRPr lang="en-US" sz="1000">
                        <a:latin typeface="Times New Roman"/>
                        <a:ea typeface="Times New Roman"/>
                      </a:endParaRPr>
                    </a:p>
                  </a:txBody>
                  <a:tcPr marL="45720" marR="45720" marT="0" marB="0">
                    <a:lnL>
                      <a:noFill/>
                    </a:lnL>
                    <a:lnR>
                      <a:noFill/>
                    </a:lnR>
                    <a:lnT>
                      <a:noFill/>
                    </a:lnT>
                    <a:lnB>
                      <a:noFill/>
                    </a:lnB>
                    <a:solidFill>
                      <a:srgbClr val="D8D8D8"/>
                    </a:solidFill>
                  </a:tcPr>
                </a:tc>
                <a:tc>
                  <a:txBody>
                    <a:bodyPr/>
                    <a:lstStyle/>
                    <a:p>
                      <a:pPr marL="0" marR="0" algn="ctr">
                        <a:spcBef>
                          <a:spcPts val="0"/>
                        </a:spcBef>
                        <a:spcAft>
                          <a:spcPts val="0"/>
                        </a:spcAft>
                      </a:pPr>
                      <a:r>
                        <a:rPr lang="en-US" sz="1000">
                          <a:latin typeface="Calibri"/>
                          <a:ea typeface="Times New Roman"/>
                          <a:cs typeface="Times New Roman"/>
                        </a:rPr>
                        <a:t>40 hrs</a:t>
                      </a:r>
                      <a:endParaRPr lang="en-US" sz="1000">
                        <a:latin typeface="Times New Roman"/>
                        <a:ea typeface="Times New Roman"/>
                      </a:endParaRPr>
                    </a:p>
                  </a:txBody>
                  <a:tcPr marL="45720" marR="45720" marT="0" marB="0">
                    <a:lnL>
                      <a:noFill/>
                    </a:lnL>
                    <a:lnR>
                      <a:noFill/>
                    </a:lnR>
                    <a:lnT>
                      <a:noFill/>
                    </a:lnT>
                    <a:lnB>
                      <a:noFill/>
                    </a:lnB>
                    <a:solidFill>
                      <a:srgbClr val="D8D8D8"/>
                    </a:solidFill>
                  </a:tcPr>
                </a:tc>
                <a:tc>
                  <a:txBody>
                    <a:bodyPr/>
                    <a:lstStyle/>
                    <a:p>
                      <a:pPr marL="0" marR="0">
                        <a:spcBef>
                          <a:spcPts val="0"/>
                        </a:spcBef>
                        <a:spcAft>
                          <a:spcPts val="0"/>
                        </a:spcAft>
                      </a:pPr>
                      <a:endParaRPr lang="en-US" sz="1000">
                        <a:latin typeface="Calibri"/>
                        <a:ea typeface="Times New Roman"/>
                        <a:cs typeface="Times New Roman"/>
                      </a:endParaRPr>
                    </a:p>
                  </a:txBody>
                  <a:tcPr marL="45720" marR="45720" marT="0" marB="0">
                    <a:lnL>
                      <a:noFill/>
                    </a:lnL>
                    <a:lnR>
                      <a:noFill/>
                    </a:lnR>
                    <a:lnT>
                      <a:noFill/>
                    </a:lnT>
                    <a:lnB>
                      <a:noFill/>
                    </a:lnB>
                    <a:solidFill>
                      <a:srgbClr val="D8D8D8"/>
                    </a:solidFill>
                  </a:tcPr>
                </a:tc>
              </a:tr>
              <a:tr h="184063">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a:latin typeface="Calibri"/>
                          <a:ea typeface="Times New Roman"/>
                          <a:cs typeface="Times New Roman"/>
                        </a:rPr>
                        <a:t>Jake </a:t>
                      </a:r>
                      <a:endParaRPr lang="en-US" sz="1000">
                        <a:latin typeface="Times New Roman"/>
                        <a:ea typeface="Times New Roman"/>
                      </a:endParaRPr>
                    </a:p>
                  </a:txBody>
                  <a:tcPr marL="45720" marR="45720" marT="0" marB="0">
                    <a:lnL>
                      <a:noFill/>
                    </a:lnL>
                    <a:lnR>
                      <a:noFill/>
                    </a:lnR>
                    <a:lnT>
                      <a:noFill/>
                    </a:lnT>
                    <a:lnB>
                      <a:noFill/>
                    </a:lnB>
                  </a:tcPr>
                </a:tc>
                <a:tc>
                  <a:txBody>
                    <a:bodyPr/>
                    <a:lstStyle/>
                    <a:p>
                      <a:pPr marL="0" marR="0">
                        <a:spcBef>
                          <a:spcPts val="0"/>
                        </a:spcBef>
                        <a:spcAft>
                          <a:spcPts val="0"/>
                        </a:spcAft>
                      </a:pPr>
                      <a:r>
                        <a:rPr lang="en-US" sz="1000">
                          <a:latin typeface="Calibri"/>
                          <a:ea typeface="Times New Roman"/>
                          <a:cs typeface="Times New Roman"/>
                        </a:rPr>
                        <a:t>PC, AutoCad</a:t>
                      </a:r>
                      <a:endParaRPr lang="en-US" sz="1000">
                        <a:latin typeface="Times New Roman"/>
                        <a:ea typeface="Times New Roman"/>
                      </a:endParaRPr>
                    </a:p>
                  </a:txBody>
                  <a:tcPr marL="45720" marR="45720" marT="0" marB="0">
                    <a:lnL>
                      <a:noFill/>
                    </a:lnL>
                    <a:lnR>
                      <a:noFill/>
                    </a:lnR>
                    <a:lnT>
                      <a:noFill/>
                    </a:lnT>
                    <a:lnB>
                      <a:noFill/>
                    </a:lnB>
                  </a:tcPr>
                </a:tc>
                <a:tc>
                  <a:txBody>
                    <a:bodyPr/>
                    <a:lstStyle/>
                    <a:p>
                      <a:pPr marL="0" marR="0" algn="ctr">
                        <a:spcBef>
                          <a:spcPts val="0"/>
                        </a:spcBef>
                        <a:spcAft>
                          <a:spcPts val="0"/>
                        </a:spcAft>
                      </a:pPr>
                      <a:r>
                        <a:rPr lang="en-US" sz="1000">
                          <a:latin typeface="Calibri"/>
                          <a:ea typeface="Times New Roman"/>
                          <a:cs typeface="Times New Roman"/>
                        </a:rPr>
                        <a:t>12/15/10 to ¼/11</a:t>
                      </a:r>
                      <a:endParaRPr lang="en-US" sz="1000">
                        <a:latin typeface="Times New Roman"/>
                        <a:ea typeface="Times New Roman"/>
                      </a:endParaRPr>
                    </a:p>
                  </a:txBody>
                  <a:tcPr marL="45720" marR="45720" marT="0" marB="0">
                    <a:lnL>
                      <a:noFill/>
                    </a:lnL>
                    <a:lnR>
                      <a:noFill/>
                    </a:lnR>
                    <a:lnT>
                      <a:noFill/>
                    </a:lnT>
                    <a:lnB>
                      <a:noFill/>
                    </a:lnB>
                  </a:tcPr>
                </a:tc>
                <a:tc>
                  <a:txBody>
                    <a:bodyPr/>
                    <a:lstStyle/>
                    <a:p>
                      <a:pPr marL="0" marR="0" algn="ctr">
                        <a:spcBef>
                          <a:spcPts val="0"/>
                        </a:spcBef>
                        <a:spcAft>
                          <a:spcPts val="0"/>
                        </a:spcAft>
                      </a:pPr>
                      <a:r>
                        <a:rPr lang="en-US" sz="1000">
                          <a:latin typeface="Calibri"/>
                          <a:ea typeface="Times New Roman"/>
                          <a:cs typeface="Times New Roman"/>
                        </a:rPr>
                        <a:t>40 hrs</a:t>
                      </a:r>
                      <a:endParaRPr lang="en-US" sz="1000">
                        <a:latin typeface="Times New Roman"/>
                        <a:ea typeface="Times New Roman"/>
                      </a:endParaRPr>
                    </a:p>
                  </a:txBody>
                  <a:tcPr marL="45720" marR="45720" marT="0" marB="0">
                    <a:lnL>
                      <a:noFill/>
                    </a:lnL>
                    <a:lnR>
                      <a:noFill/>
                    </a:lnR>
                    <a:lnT>
                      <a:noFill/>
                    </a:lnT>
                    <a:lnB>
                      <a:noFill/>
                    </a:lnB>
                  </a:tcPr>
                </a:tc>
                <a:tc>
                  <a:txBody>
                    <a:bodyPr/>
                    <a:lstStyle/>
                    <a:p>
                      <a:pPr marL="0" marR="0">
                        <a:spcBef>
                          <a:spcPts val="0"/>
                        </a:spcBef>
                        <a:spcAft>
                          <a:spcPts val="0"/>
                        </a:spcAft>
                      </a:pPr>
                      <a:endParaRPr lang="en-US" sz="1000">
                        <a:latin typeface="Calibri"/>
                        <a:ea typeface="Times New Roman"/>
                        <a:cs typeface="Times New Roman"/>
                      </a:endParaRPr>
                    </a:p>
                  </a:txBody>
                  <a:tcPr marL="45720" marR="45720" marT="0" marB="0">
                    <a:lnL>
                      <a:noFill/>
                    </a:lnL>
                    <a:lnR>
                      <a:noFill/>
                    </a:lnR>
                    <a:lnT>
                      <a:noFill/>
                    </a:lnT>
                    <a:lnB>
                      <a:noFill/>
                    </a:lnB>
                  </a:tcPr>
                </a:tc>
              </a:tr>
              <a:tr h="184063">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a:latin typeface="Calibri"/>
                          <a:ea typeface="Times New Roman"/>
                          <a:cs typeface="Times New Roman"/>
                        </a:rPr>
                        <a:t>Katie</a:t>
                      </a:r>
                      <a:endParaRPr lang="en-US" sz="1000">
                        <a:latin typeface="Times New Roman"/>
                        <a:ea typeface="Times New Roman"/>
                      </a:endParaRPr>
                    </a:p>
                  </a:txBody>
                  <a:tcPr marL="45720" marR="45720" marT="0" marB="0">
                    <a:lnL>
                      <a:noFill/>
                    </a:lnL>
                    <a:lnR>
                      <a:noFill/>
                    </a:lnR>
                    <a:lnT>
                      <a:noFill/>
                    </a:lnT>
                    <a:lnB>
                      <a:noFill/>
                    </a:lnB>
                    <a:solidFill>
                      <a:srgbClr val="D8D8D8"/>
                    </a:solidFill>
                  </a:tcPr>
                </a:tc>
                <a:tc>
                  <a:txBody>
                    <a:bodyPr/>
                    <a:lstStyle/>
                    <a:p>
                      <a:pPr marL="0" marR="0">
                        <a:spcBef>
                          <a:spcPts val="0"/>
                        </a:spcBef>
                        <a:spcAft>
                          <a:spcPts val="0"/>
                        </a:spcAft>
                      </a:pPr>
                      <a:r>
                        <a:rPr lang="en-US" sz="1000">
                          <a:latin typeface="Calibri"/>
                          <a:ea typeface="Times New Roman"/>
                          <a:cs typeface="Times New Roman"/>
                        </a:rPr>
                        <a:t>PC, AutoCad</a:t>
                      </a:r>
                      <a:endParaRPr lang="en-US" sz="1000">
                        <a:latin typeface="Times New Roman"/>
                        <a:ea typeface="Times New Roman"/>
                      </a:endParaRPr>
                    </a:p>
                  </a:txBody>
                  <a:tcPr marL="45720" marR="45720" marT="0" marB="0">
                    <a:lnL>
                      <a:noFill/>
                    </a:lnL>
                    <a:lnR>
                      <a:noFill/>
                    </a:lnR>
                    <a:lnT>
                      <a:noFill/>
                    </a:lnT>
                    <a:lnB>
                      <a:noFill/>
                    </a:lnB>
                    <a:solidFill>
                      <a:srgbClr val="D8D8D8"/>
                    </a:solidFill>
                  </a:tcPr>
                </a:tc>
                <a:tc>
                  <a:txBody>
                    <a:bodyPr/>
                    <a:lstStyle/>
                    <a:p>
                      <a:pPr marL="0" marR="0" algn="ctr">
                        <a:spcBef>
                          <a:spcPts val="0"/>
                        </a:spcBef>
                        <a:spcAft>
                          <a:spcPts val="0"/>
                        </a:spcAft>
                      </a:pPr>
                      <a:r>
                        <a:rPr lang="en-US" sz="1000">
                          <a:latin typeface="Calibri"/>
                          <a:ea typeface="Times New Roman"/>
                          <a:cs typeface="Times New Roman"/>
                        </a:rPr>
                        <a:t>12/15/10 to ¼/11</a:t>
                      </a:r>
                      <a:endParaRPr lang="en-US" sz="1000">
                        <a:latin typeface="Times New Roman"/>
                        <a:ea typeface="Times New Roman"/>
                      </a:endParaRPr>
                    </a:p>
                  </a:txBody>
                  <a:tcPr marL="45720" marR="45720" marT="0" marB="0">
                    <a:lnL>
                      <a:noFill/>
                    </a:lnL>
                    <a:lnR>
                      <a:noFill/>
                    </a:lnR>
                    <a:lnT>
                      <a:noFill/>
                    </a:lnT>
                    <a:lnB>
                      <a:noFill/>
                    </a:lnB>
                    <a:solidFill>
                      <a:srgbClr val="D8D8D8"/>
                    </a:solidFill>
                  </a:tcPr>
                </a:tc>
                <a:tc>
                  <a:txBody>
                    <a:bodyPr/>
                    <a:lstStyle/>
                    <a:p>
                      <a:pPr marL="0" marR="0" algn="ctr">
                        <a:spcBef>
                          <a:spcPts val="0"/>
                        </a:spcBef>
                        <a:spcAft>
                          <a:spcPts val="0"/>
                        </a:spcAft>
                      </a:pPr>
                      <a:r>
                        <a:rPr lang="en-US" sz="1000">
                          <a:latin typeface="Calibri"/>
                          <a:ea typeface="Times New Roman"/>
                          <a:cs typeface="Times New Roman"/>
                        </a:rPr>
                        <a:t>40 hrs</a:t>
                      </a:r>
                      <a:endParaRPr lang="en-US" sz="1000">
                        <a:latin typeface="Times New Roman"/>
                        <a:ea typeface="Times New Roman"/>
                      </a:endParaRPr>
                    </a:p>
                  </a:txBody>
                  <a:tcPr marL="45720" marR="45720" marT="0" marB="0">
                    <a:lnL>
                      <a:noFill/>
                    </a:lnL>
                    <a:lnR>
                      <a:noFill/>
                    </a:lnR>
                    <a:lnT>
                      <a:noFill/>
                    </a:lnT>
                    <a:lnB>
                      <a:noFill/>
                    </a:lnB>
                    <a:solidFill>
                      <a:srgbClr val="D8D8D8"/>
                    </a:solidFill>
                  </a:tcPr>
                </a:tc>
                <a:tc>
                  <a:txBody>
                    <a:bodyPr/>
                    <a:lstStyle/>
                    <a:p>
                      <a:pPr marL="0" marR="0">
                        <a:spcBef>
                          <a:spcPts val="0"/>
                        </a:spcBef>
                        <a:spcAft>
                          <a:spcPts val="0"/>
                        </a:spcAft>
                      </a:pPr>
                      <a:endParaRPr lang="en-US" sz="1000">
                        <a:latin typeface="Calibri"/>
                        <a:ea typeface="Times New Roman"/>
                        <a:cs typeface="Times New Roman"/>
                      </a:endParaRPr>
                    </a:p>
                  </a:txBody>
                  <a:tcPr marL="45720" marR="45720" marT="0" marB="0">
                    <a:lnL>
                      <a:noFill/>
                    </a:lnL>
                    <a:lnR>
                      <a:noFill/>
                    </a:lnR>
                    <a:lnT>
                      <a:noFill/>
                    </a:lnT>
                    <a:lnB>
                      <a:noFill/>
                    </a:lnB>
                    <a:solidFill>
                      <a:srgbClr val="D8D8D8"/>
                    </a:solidFill>
                  </a:tcPr>
                </a:tc>
              </a:tr>
              <a:tr h="184063">
                <a:tc rowSpan="2">
                  <a:txBody>
                    <a:bodyPr/>
                    <a:lstStyle/>
                    <a:p>
                      <a:pPr marL="0" marR="0" algn="ctr">
                        <a:spcBef>
                          <a:spcPts val="0"/>
                        </a:spcBef>
                        <a:spcAft>
                          <a:spcPts val="0"/>
                        </a:spcAft>
                      </a:pPr>
                      <a:r>
                        <a:rPr lang="en-US" sz="1000" b="1">
                          <a:solidFill>
                            <a:srgbClr val="FFFFFF"/>
                          </a:solidFill>
                          <a:latin typeface="Calibri"/>
                          <a:ea typeface="Times New Roman"/>
                          <a:cs typeface="Times New Roman"/>
                        </a:rPr>
                        <a:t>E</a:t>
                      </a:r>
                      <a:endParaRPr lang="en-US" sz="1000">
                        <a:latin typeface="Times New Roman"/>
                        <a:ea typeface="Times New Roman"/>
                      </a:endParaRPr>
                    </a:p>
                  </a:txBody>
                  <a:tcPr marL="45720" marR="45720" marT="0" marB="0">
                    <a:lnL>
                      <a:noFill/>
                    </a:lnL>
                    <a:lnR>
                      <a:noFill/>
                    </a:lnR>
                    <a:lnT>
                      <a:noFill/>
                    </a:lnT>
                    <a:lnB>
                      <a:noFill/>
                    </a:lnB>
                    <a:solidFill>
                      <a:srgbClr val="4F81BD"/>
                    </a:solidFill>
                  </a:tcPr>
                </a:tc>
                <a:tc rowSpan="2">
                  <a:txBody>
                    <a:bodyPr/>
                    <a:lstStyle/>
                    <a:p>
                      <a:pPr marL="0" marR="0">
                        <a:spcBef>
                          <a:spcPts val="0"/>
                        </a:spcBef>
                        <a:spcAft>
                          <a:spcPts val="0"/>
                        </a:spcAft>
                      </a:pPr>
                      <a:r>
                        <a:rPr lang="en-US" sz="1000">
                          <a:latin typeface="Calibri"/>
                          <a:ea typeface="Times New Roman"/>
                          <a:cs typeface="Times New Roman"/>
                        </a:rPr>
                        <a:t>Prototype analysis</a:t>
                      </a:r>
                      <a:endParaRPr lang="en-US" sz="1000">
                        <a:latin typeface="Times New Roman"/>
                        <a:ea typeface="Times New Roman"/>
                      </a:endParaRPr>
                    </a:p>
                  </a:txBody>
                  <a:tcPr marL="45720" marR="45720" marT="0" marB="0">
                    <a:lnL>
                      <a:noFill/>
                    </a:lnL>
                    <a:lnR>
                      <a:noFill/>
                    </a:lnR>
                    <a:lnT>
                      <a:noFill/>
                    </a:lnT>
                    <a:lnB>
                      <a:noFill/>
                    </a:lnB>
                  </a:tcPr>
                </a:tc>
                <a:tc>
                  <a:txBody>
                    <a:bodyPr/>
                    <a:lstStyle/>
                    <a:p>
                      <a:pPr marL="0" marR="0" algn="ctr">
                        <a:spcBef>
                          <a:spcPts val="0"/>
                        </a:spcBef>
                        <a:spcAft>
                          <a:spcPts val="0"/>
                        </a:spcAft>
                      </a:pPr>
                      <a:r>
                        <a:rPr lang="en-US" sz="1000">
                          <a:latin typeface="Calibri"/>
                          <a:ea typeface="Times New Roman"/>
                          <a:cs typeface="Times New Roman"/>
                        </a:rPr>
                        <a:t>Linda</a:t>
                      </a:r>
                      <a:endParaRPr lang="en-US" sz="1000">
                        <a:latin typeface="Times New Roman"/>
                        <a:ea typeface="Times New Roman"/>
                      </a:endParaRPr>
                    </a:p>
                  </a:txBody>
                  <a:tcPr marL="45720" marR="45720" marT="0" marB="0">
                    <a:lnL>
                      <a:noFill/>
                    </a:lnL>
                    <a:lnR>
                      <a:noFill/>
                    </a:lnR>
                    <a:lnT>
                      <a:noFill/>
                    </a:lnT>
                    <a:lnB>
                      <a:noFill/>
                    </a:lnB>
                  </a:tcPr>
                </a:tc>
                <a:tc>
                  <a:txBody>
                    <a:bodyPr/>
                    <a:lstStyle/>
                    <a:p>
                      <a:pPr marL="0" marR="0">
                        <a:spcBef>
                          <a:spcPts val="0"/>
                        </a:spcBef>
                        <a:spcAft>
                          <a:spcPts val="0"/>
                        </a:spcAft>
                      </a:pPr>
                      <a:r>
                        <a:rPr lang="en-US" sz="1000">
                          <a:latin typeface="Calibri"/>
                          <a:ea typeface="Times New Roman"/>
                          <a:cs typeface="Times New Roman"/>
                        </a:rPr>
                        <a:t>PC, FEA software</a:t>
                      </a:r>
                      <a:endParaRPr lang="en-US" sz="1000">
                        <a:latin typeface="Times New Roman"/>
                        <a:ea typeface="Times New Roman"/>
                      </a:endParaRPr>
                    </a:p>
                  </a:txBody>
                  <a:tcPr marL="45720" marR="45720" marT="0" marB="0">
                    <a:lnL>
                      <a:noFill/>
                    </a:lnL>
                    <a:lnR>
                      <a:noFill/>
                    </a:lnR>
                    <a:lnT>
                      <a:noFill/>
                    </a:lnT>
                    <a:lnB>
                      <a:noFill/>
                    </a:lnB>
                  </a:tcPr>
                </a:tc>
                <a:tc>
                  <a:txBody>
                    <a:bodyPr/>
                    <a:lstStyle/>
                    <a:p>
                      <a:pPr marL="0" marR="0" algn="ctr">
                        <a:spcBef>
                          <a:spcPts val="0"/>
                        </a:spcBef>
                        <a:spcAft>
                          <a:spcPts val="0"/>
                        </a:spcAft>
                      </a:pPr>
                      <a:r>
                        <a:rPr lang="en-US" sz="1000">
                          <a:latin typeface="Calibri"/>
                          <a:ea typeface="Times New Roman"/>
                          <a:cs typeface="Times New Roman"/>
                        </a:rPr>
                        <a:t>1/5/11 to 2/15/11</a:t>
                      </a:r>
                      <a:endParaRPr lang="en-US" sz="1000">
                        <a:latin typeface="Times New Roman"/>
                        <a:ea typeface="Times New Roman"/>
                      </a:endParaRPr>
                    </a:p>
                  </a:txBody>
                  <a:tcPr marL="45720" marR="45720" marT="0" marB="0">
                    <a:lnL>
                      <a:noFill/>
                    </a:lnL>
                    <a:lnR>
                      <a:noFill/>
                    </a:lnR>
                    <a:lnT>
                      <a:noFill/>
                    </a:lnT>
                    <a:lnB>
                      <a:noFill/>
                    </a:lnB>
                  </a:tcPr>
                </a:tc>
                <a:tc>
                  <a:txBody>
                    <a:bodyPr/>
                    <a:lstStyle/>
                    <a:p>
                      <a:pPr marL="0" marR="0" algn="ctr">
                        <a:spcBef>
                          <a:spcPts val="0"/>
                        </a:spcBef>
                        <a:spcAft>
                          <a:spcPts val="0"/>
                        </a:spcAft>
                      </a:pPr>
                      <a:r>
                        <a:rPr lang="en-US" sz="1000">
                          <a:latin typeface="Calibri"/>
                          <a:ea typeface="Times New Roman"/>
                          <a:cs typeface="Times New Roman"/>
                        </a:rPr>
                        <a:t>40 hrs</a:t>
                      </a:r>
                      <a:endParaRPr lang="en-US" sz="1000">
                        <a:latin typeface="Times New Roman"/>
                        <a:ea typeface="Times New Roman"/>
                      </a:endParaRPr>
                    </a:p>
                  </a:txBody>
                  <a:tcPr marL="45720" marR="45720" marT="0" marB="0">
                    <a:lnL>
                      <a:noFill/>
                    </a:lnL>
                    <a:lnR>
                      <a:noFill/>
                    </a:lnR>
                    <a:lnT>
                      <a:noFill/>
                    </a:lnT>
                    <a:lnB>
                      <a:noFill/>
                    </a:lnB>
                  </a:tcPr>
                </a:tc>
                <a:tc>
                  <a:txBody>
                    <a:bodyPr/>
                    <a:lstStyle/>
                    <a:p>
                      <a:pPr marL="0" marR="0">
                        <a:spcBef>
                          <a:spcPts val="0"/>
                        </a:spcBef>
                        <a:spcAft>
                          <a:spcPts val="0"/>
                        </a:spcAft>
                      </a:pPr>
                      <a:endParaRPr lang="en-US" sz="1000">
                        <a:latin typeface="Calibri"/>
                        <a:ea typeface="Times New Roman"/>
                        <a:cs typeface="Times New Roman"/>
                      </a:endParaRPr>
                    </a:p>
                  </a:txBody>
                  <a:tcPr marL="45720" marR="45720" marT="0" marB="0">
                    <a:lnL>
                      <a:noFill/>
                    </a:lnL>
                    <a:lnR>
                      <a:noFill/>
                    </a:lnR>
                    <a:lnT>
                      <a:noFill/>
                    </a:lnT>
                    <a:lnB>
                      <a:noFill/>
                    </a:lnB>
                  </a:tcPr>
                </a:tc>
              </a:tr>
              <a:tr h="184063">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a:latin typeface="Calibri"/>
                          <a:ea typeface="Times New Roman"/>
                          <a:cs typeface="Times New Roman"/>
                        </a:rPr>
                        <a:t>Mary</a:t>
                      </a:r>
                      <a:endParaRPr lang="en-US" sz="1000">
                        <a:latin typeface="Times New Roman"/>
                        <a:ea typeface="Times New Roman"/>
                      </a:endParaRPr>
                    </a:p>
                  </a:txBody>
                  <a:tcPr marL="45720" marR="45720" marT="0" marB="0">
                    <a:lnL>
                      <a:noFill/>
                    </a:lnL>
                    <a:lnR>
                      <a:noFill/>
                    </a:lnR>
                    <a:lnT>
                      <a:noFill/>
                    </a:lnT>
                    <a:lnB>
                      <a:noFill/>
                    </a:lnB>
                    <a:solidFill>
                      <a:srgbClr val="D8D8D8"/>
                    </a:solidFill>
                  </a:tcPr>
                </a:tc>
                <a:tc>
                  <a:txBody>
                    <a:bodyPr/>
                    <a:lstStyle/>
                    <a:p>
                      <a:pPr marL="0" marR="0">
                        <a:spcBef>
                          <a:spcPts val="0"/>
                        </a:spcBef>
                        <a:spcAft>
                          <a:spcPts val="0"/>
                        </a:spcAft>
                      </a:pPr>
                      <a:r>
                        <a:rPr lang="en-US" sz="1000">
                          <a:latin typeface="Calibri"/>
                          <a:ea typeface="Times New Roman"/>
                          <a:cs typeface="Times New Roman"/>
                        </a:rPr>
                        <a:t>PC, FEA software</a:t>
                      </a:r>
                      <a:endParaRPr lang="en-US" sz="1000">
                        <a:latin typeface="Times New Roman"/>
                        <a:ea typeface="Times New Roman"/>
                      </a:endParaRPr>
                    </a:p>
                  </a:txBody>
                  <a:tcPr marL="45720" marR="45720" marT="0" marB="0">
                    <a:lnL>
                      <a:noFill/>
                    </a:lnL>
                    <a:lnR>
                      <a:noFill/>
                    </a:lnR>
                    <a:lnT>
                      <a:noFill/>
                    </a:lnT>
                    <a:lnB>
                      <a:noFill/>
                    </a:lnB>
                    <a:solidFill>
                      <a:srgbClr val="D8D8D8"/>
                    </a:solidFill>
                  </a:tcPr>
                </a:tc>
                <a:tc>
                  <a:txBody>
                    <a:bodyPr/>
                    <a:lstStyle/>
                    <a:p>
                      <a:pPr marL="0" marR="0" algn="ctr">
                        <a:spcBef>
                          <a:spcPts val="0"/>
                        </a:spcBef>
                        <a:spcAft>
                          <a:spcPts val="0"/>
                        </a:spcAft>
                      </a:pPr>
                      <a:r>
                        <a:rPr lang="en-US" sz="1000">
                          <a:latin typeface="Calibri"/>
                          <a:ea typeface="Times New Roman"/>
                          <a:cs typeface="Times New Roman"/>
                        </a:rPr>
                        <a:t>1/5/11 to 2/15/11</a:t>
                      </a:r>
                      <a:endParaRPr lang="en-US" sz="1000">
                        <a:latin typeface="Times New Roman"/>
                        <a:ea typeface="Times New Roman"/>
                      </a:endParaRPr>
                    </a:p>
                  </a:txBody>
                  <a:tcPr marL="45720" marR="45720" marT="0" marB="0">
                    <a:lnL>
                      <a:noFill/>
                    </a:lnL>
                    <a:lnR>
                      <a:noFill/>
                    </a:lnR>
                    <a:lnT>
                      <a:noFill/>
                    </a:lnT>
                    <a:lnB>
                      <a:noFill/>
                    </a:lnB>
                    <a:solidFill>
                      <a:srgbClr val="D8D8D8"/>
                    </a:solidFill>
                  </a:tcPr>
                </a:tc>
                <a:tc>
                  <a:txBody>
                    <a:bodyPr/>
                    <a:lstStyle/>
                    <a:p>
                      <a:pPr marL="0" marR="0" algn="ctr">
                        <a:spcBef>
                          <a:spcPts val="0"/>
                        </a:spcBef>
                        <a:spcAft>
                          <a:spcPts val="0"/>
                        </a:spcAft>
                      </a:pPr>
                      <a:r>
                        <a:rPr lang="en-US" sz="1000">
                          <a:latin typeface="Calibri"/>
                          <a:ea typeface="Times New Roman"/>
                          <a:cs typeface="Times New Roman"/>
                        </a:rPr>
                        <a:t>40 hrs</a:t>
                      </a:r>
                      <a:endParaRPr lang="en-US" sz="1000">
                        <a:latin typeface="Times New Roman"/>
                        <a:ea typeface="Times New Roman"/>
                      </a:endParaRPr>
                    </a:p>
                  </a:txBody>
                  <a:tcPr marL="45720" marR="45720" marT="0" marB="0">
                    <a:lnL>
                      <a:noFill/>
                    </a:lnL>
                    <a:lnR>
                      <a:noFill/>
                    </a:lnR>
                    <a:lnT>
                      <a:noFill/>
                    </a:lnT>
                    <a:lnB>
                      <a:noFill/>
                    </a:lnB>
                    <a:solidFill>
                      <a:srgbClr val="D8D8D8"/>
                    </a:solidFill>
                  </a:tcPr>
                </a:tc>
                <a:tc>
                  <a:txBody>
                    <a:bodyPr/>
                    <a:lstStyle/>
                    <a:p>
                      <a:pPr marL="0" marR="0">
                        <a:spcBef>
                          <a:spcPts val="0"/>
                        </a:spcBef>
                        <a:spcAft>
                          <a:spcPts val="0"/>
                        </a:spcAft>
                      </a:pPr>
                      <a:endParaRPr lang="en-US" sz="1000">
                        <a:latin typeface="Calibri"/>
                        <a:ea typeface="Times New Roman"/>
                        <a:cs typeface="Times New Roman"/>
                      </a:endParaRPr>
                    </a:p>
                  </a:txBody>
                  <a:tcPr marL="45720" marR="45720" marT="0" marB="0">
                    <a:lnL>
                      <a:noFill/>
                    </a:lnL>
                    <a:lnR>
                      <a:noFill/>
                    </a:lnR>
                    <a:lnT>
                      <a:noFill/>
                    </a:lnT>
                    <a:lnB>
                      <a:noFill/>
                    </a:lnB>
                    <a:solidFill>
                      <a:srgbClr val="D8D8D8"/>
                    </a:solidFill>
                  </a:tcPr>
                </a:tc>
              </a:tr>
              <a:tr h="460158">
                <a:tc rowSpan="2">
                  <a:txBody>
                    <a:bodyPr/>
                    <a:lstStyle/>
                    <a:p>
                      <a:pPr marL="0" marR="0" algn="ctr">
                        <a:spcBef>
                          <a:spcPts val="0"/>
                        </a:spcBef>
                        <a:spcAft>
                          <a:spcPts val="0"/>
                        </a:spcAft>
                      </a:pPr>
                      <a:r>
                        <a:rPr lang="en-US" sz="1000" b="1">
                          <a:solidFill>
                            <a:srgbClr val="FFFFFF"/>
                          </a:solidFill>
                          <a:latin typeface="Calibri"/>
                          <a:ea typeface="Times New Roman"/>
                          <a:cs typeface="Times New Roman"/>
                        </a:rPr>
                        <a:t>F</a:t>
                      </a:r>
                      <a:endParaRPr lang="en-US" sz="1000">
                        <a:latin typeface="Times New Roman"/>
                        <a:ea typeface="Times New Roman"/>
                      </a:endParaRPr>
                    </a:p>
                  </a:txBody>
                  <a:tcPr marL="45720" marR="45720" marT="0" marB="0">
                    <a:lnL>
                      <a:noFill/>
                    </a:lnL>
                    <a:lnR>
                      <a:noFill/>
                    </a:lnR>
                    <a:lnT>
                      <a:noFill/>
                    </a:lnT>
                    <a:lnB>
                      <a:noFill/>
                    </a:lnB>
                    <a:solidFill>
                      <a:srgbClr val="4F81BD"/>
                    </a:solidFill>
                  </a:tcPr>
                </a:tc>
                <a:tc rowSpan="2">
                  <a:txBody>
                    <a:bodyPr/>
                    <a:lstStyle/>
                    <a:p>
                      <a:pPr marL="0" marR="0">
                        <a:spcBef>
                          <a:spcPts val="0"/>
                        </a:spcBef>
                        <a:spcAft>
                          <a:spcPts val="0"/>
                        </a:spcAft>
                      </a:pPr>
                      <a:r>
                        <a:rPr lang="en-US" sz="1000">
                          <a:latin typeface="Calibri"/>
                          <a:ea typeface="Times New Roman"/>
                          <a:cs typeface="Times New Roman"/>
                        </a:rPr>
                        <a:t>Prototype implementation</a:t>
                      </a:r>
                      <a:endParaRPr lang="en-US" sz="1000">
                        <a:latin typeface="Times New Roman"/>
                        <a:ea typeface="Times New Roman"/>
                      </a:endParaRPr>
                    </a:p>
                  </a:txBody>
                  <a:tcPr marL="45720" marR="45720" marT="0" marB="0">
                    <a:lnL>
                      <a:noFill/>
                    </a:lnL>
                    <a:lnR>
                      <a:noFill/>
                    </a:lnR>
                    <a:lnT>
                      <a:noFill/>
                    </a:lnT>
                    <a:lnB>
                      <a:noFill/>
                    </a:lnB>
                  </a:tcPr>
                </a:tc>
                <a:tc>
                  <a:txBody>
                    <a:bodyPr/>
                    <a:lstStyle/>
                    <a:p>
                      <a:pPr marL="0" marR="0" algn="ctr">
                        <a:spcBef>
                          <a:spcPts val="0"/>
                        </a:spcBef>
                        <a:spcAft>
                          <a:spcPts val="0"/>
                        </a:spcAft>
                      </a:pPr>
                      <a:r>
                        <a:rPr lang="en-US" sz="1000">
                          <a:latin typeface="Calibri"/>
                          <a:ea typeface="Times New Roman"/>
                          <a:cs typeface="Times New Roman"/>
                        </a:rPr>
                        <a:t>Linda</a:t>
                      </a:r>
                      <a:endParaRPr lang="en-US" sz="1000">
                        <a:latin typeface="Times New Roman"/>
                        <a:ea typeface="Times New Roman"/>
                      </a:endParaRPr>
                    </a:p>
                  </a:txBody>
                  <a:tcPr marL="45720" marR="45720" marT="0" marB="0">
                    <a:lnL>
                      <a:noFill/>
                    </a:lnL>
                    <a:lnR>
                      <a:noFill/>
                    </a:lnR>
                    <a:lnT>
                      <a:noFill/>
                    </a:lnT>
                    <a:lnB>
                      <a:noFill/>
                    </a:lnB>
                  </a:tcPr>
                </a:tc>
                <a:tc>
                  <a:txBody>
                    <a:bodyPr/>
                    <a:lstStyle/>
                    <a:p>
                      <a:pPr marL="0" marR="0">
                        <a:spcBef>
                          <a:spcPts val="0"/>
                        </a:spcBef>
                        <a:spcAft>
                          <a:spcPts val="0"/>
                        </a:spcAft>
                      </a:pPr>
                      <a:r>
                        <a:rPr lang="en-US" sz="1000">
                          <a:latin typeface="Calibri"/>
                          <a:ea typeface="Times New Roman"/>
                          <a:cs typeface="Times New Roman"/>
                        </a:rPr>
                        <a:t>Wood, Nails &amp; Screws</a:t>
                      </a:r>
                      <a:endParaRPr lang="en-US" sz="1000">
                        <a:latin typeface="Times New Roman"/>
                        <a:ea typeface="Times New Roman"/>
                      </a:endParaRPr>
                    </a:p>
                  </a:txBody>
                  <a:tcPr marL="45720" marR="45720" marT="0" marB="0">
                    <a:lnL>
                      <a:noFill/>
                    </a:lnL>
                    <a:lnR>
                      <a:noFill/>
                    </a:lnR>
                    <a:lnT>
                      <a:noFill/>
                    </a:lnT>
                    <a:lnB>
                      <a:noFill/>
                    </a:lnB>
                  </a:tcPr>
                </a:tc>
                <a:tc>
                  <a:txBody>
                    <a:bodyPr/>
                    <a:lstStyle/>
                    <a:p>
                      <a:pPr marL="0" marR="0" algn="ctr">
                        <a:spcBef>
                          <a:spcPts val="0"/>
                        </a:spcBef>
                        <a:spcAft>
                          <a:spcPts val="0"/>
                        </a:spcAft>
                      </a:pPr>
                      <a:r>
                        <a:rPr lang="en-US" sz="1000">
                          <a:latin typeface="Calibri"/>
                          <a:ea typeface="Times New Roman"/>
                          <a:cs typeface="Times New Roman"/>
                        </a:rPr>
                        <a:t>2/16/11 to 3/22/11</a:t>
                      </a:r>
                      <a:endParaRPr lang="en-US" sz="1000">
                        <a:latin typeface="Times New Roman"/>
                        <a:ea typeface="Times New Roman"/>
                      </a:endParaRPr>
                    </a:p>
                  </a:txBody>
                  <a:tcPr marL="45720" marR="45720" marT="0" marB="0">
                    <a:lnL>
                      <a:noFill/>
                    </a:lnL>
                    <a:lnR>
                      <a:noFill/>
                    </a:lnR>
                    <a:lnT>
                      <a:noFill/>
                    </a:lnT>
                    <a:lnB>
                      <a:noFill/>
                    </a:lnB>
                  </a:tcPr>
                </a:tc>
                <a:tc>
                  <a:txBody>
                    <a:bodyPr/>
                    <a:lstStyle/>
                    <a:p>
                      <a:pPr marL="0" marR="0" algn="ctr">
                        <a:spcBef>
                          <a:spcPts val="0"/>
                        </a:spcBef>
                        <a:spcAft>
                          <a:spcPts val="0"/>
                        </a:spcAft>
                      </a:pPr>
                      <a:r>
                        <a:rPr lang="en-US" sz="1000">
                          <a:latin typeface="Calibri"/>
                          <a:ea typeface="Times New Roman"/>
                          <a:cs typeface="Times New Roman"/>
                        </a:rPr>
                        <a:t>40 hrs</a:t>
                      </a:r>
                      <a:endParaRPr lang="en-US" sz="1000">
                        <a:latin typeface="Times New Roman"/>
                        <a:ea typeface="Times New Roman"/>
                      </a:endParaRPr>
                    </a:p>
                  </a:txBody>
                  <a:tcPr marL="45720" marR="45720" marT="0" marB="0">
                    <a:lnL>
                      <a:noFill/>
                    </a:lnL>
                    <a:lnR>
                      <a:noFill/>
                    </a:lnR>
                    <a:lnT>
                      <a:noFill/>
                    </a:lnT>
                    <a:lnB>
                      <a:noFill/>
                    </a:lnB>
                  </a:tcPr>
                </a:tc>
                <a:tc>
                  <a:txBody>
                    <a:bodyPr/>
                    <a:lstStyle/>
                    <a:p>
                      <a:pPr marL="0" marR="0">
                        <a:spcBef>
                          <a:spcPts val="0"/>
                        </a:spcBef>
                        <a:spcAft>
                          <a:spcPts val="0"/>
                        </a:spcAft>
                      </a:pPr>
                      <a:r>
                        <a:rPr lang="en-US" sz="1000">
                          <a:latin typeface="Calibri"/>
                          <a:ea typeface="Times New Roman"/>
                          <a:cs typeface="Times New Roman"/>
                        </a:rPr>
                        <a:t>Wood: 300 ft</a:t>
                      </a:r>
                      <a:endParaRPr lang="en-US" sz="1000">
                        <a:latin typeface="Times New Roman"/>
                        <a:ea typeface="Times New Roman"/>
                      </a:endParaRPr>
                    </a:p>
                    <a:p>
                      <a:pPr marL="0" marR="0">
                        <a:spcBef>
                          <a:spcPts val="0"/>
                        </a:spcBef>
                        <a:spcAft>
                          <a:spcPts val="0"/>
                        </a:spcAft>
                      </a:pPr>
                      <a:r>
                        <a:rPr lang="en-US" sz="1000">
                          <a:latin typeface="Calibri"/>
                          <a:ea typeface="Times New Roman"/>
                          <a:cs typeface="Times New Roman"/>
                        </a:rPr>
                        <a:t>Fasteners: 100</a:t>
                      </a:r>
                      <a:endParaRPr lang="en-US" sz="1000">
                        <a:latin typeface="Times New Roman"/>
                        <a:ea typeface="Times New Roman"/>
                      </a:endParaRPr>
                    </a:p>
                    <a:p>
                      <a:pPr marL="0" marR="0">
                        <a:spcBef>
                          <a:spcPts val="0"/>
                        </a:spcBef>
                        <a:spcAft>
                          <a:spcPts val="0"/>
                        </a:spcAft>
                      </a:pPr>
                      <a:r>
                        <a:rPr lang="en-US" sz="1000">
                          <a:latin typeface="Calibri"/>
                          <a:ea typeface="Times New Roman"/>
                          <a:cs typeface="Times New Roman"/>
                        </a:rPr>
                        <a:t>Glue: 5 lbs.</a:t>
                      </a:r>
                      <a:endParaRPr lang="en-US" sz="1000">
                        <a:latin typeface="Times New Roman"/>
                        <a:ea typeface="Times New Roman"/>
                      </a:endParaRPr>
                    </a:p>
                  </a:txBody>
                  <a:tcPr marL="45720" marR="45720" marT="0" marB="0">
                    <a:lnL>
                      <a:noFill/>
                    </a:lnL>
                    <a:lnR>
                      <a:noFill/>
                    </a:lnR>
                    <a:lnT>
                      <a:noFill/>
                    </a:lnT>
                    <a:lnB>
                      <a:noFill/>
                    </a:lnB>
                  </a:tcPr>
                </a:tc>
              </a:tr>
              <a:tr h="368126">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a:latin typeface="Calibri"/>
                          <a:ea typeface="Times New Roman"/>
                          <a:cs typeface="Times New Roman"/>
                        </a:rPr>
                        <a:t>Mary</a:t>
                      </a:r>
                      <a:endParaRPr lang="en-US" sz="1000">
                        <a:latin typeface="Times New Roman"/>
                        <a:ea typeface="Times New Roman"/>
                      </a:endParaRPr>
                    </a:p>
                  </a:txBody>
                  <a:tcPr marL="45720" marR="45720" marT="0" marB="0">
                    <a:lnL>
                      <a:noFill/>
                    </a:lnL>
                    <a:lnR>
                      <a:noFill/>
                    </a:lnR>
                    <a:lnT>
                      <a:noFill/>
                    </a:lnT>
                    <a:lnB>
                      <a:noFill/>
                    </a:lnB>
                    <a:solidFill>
                      <a:srgbClr val="D8D8D8"/>
                    </a:solidFill>
                  </a:tcPr>
                </a:tc>
                <a:tc>
                  <a:txBody>
                    <a:bodyPr/>
                    <a:lstStyle/>
                    <a:p>
                      <a:pPr marL="0" marR="0">
                        <a:spcBef>
                          <a:spcPts val="0"/>
                        </a:spcBef>
                        <a:spcAft>
                          <a:spcPts val="0"/>
                        </a:spcAft>
                      </a:pPr>
                      <a:r>
                        <a:rPr lang="en-US" sz="1000">
                          <a:latin typeface="Calibri"/>
                          <a:ea typeface="Times New Roman"/>
                          <a:cs typeface="Times New Roman"/>
                        </a:rPr>
                        <a:t>Wood, Nails &amp; Screws</a:t>
                      </a:r>
                      <a:endParaRPr lang="en-US" sz="1000">
                        <a:latin typeface="Times New Roman"/>
                        <a:ea typeface="Times New Roman"/>
                      </a:endParaRPr>
                    </a:p>
                  </a:txBody>
                  <a:tcPr marL="45720" marR="45720" marT="0" marB="0">
                    <a:lnL>
                      <a:noFill/>
                    </a:lnL>
                    <a:lnR>
                      <a:noFill/>
                    </a:lnR>
                    <a:lnT>
                      <a:noFill/>
                    </a:lnT>
                    <a:lnB>
                      <a:noFill/>
                    </a:lnB>
                    <a:solidFill>
                      <a:srgbClr val="D8D8D8"/>
                    </a:solidFill>
                  </a:tcPr>
                </a:tc>
                <a:tc>
                  <a:txBody>
                    <a:bodyPr/>
                    <a:lstStyle/>
                    <a:p>
                      <a:pPr marL="0" marR="0" algn="ctr">
                        <a:spcBef>
                          <a:spcPts val="0"/>
                        </a:spcBef>
                        <a:spcAft>
                          <a:spcPts val="0"/>
                        </a:spcAft>
                      </a:pPr>
                      <a:r>
                        <a:rPr lang="en-US" sz="1000">
                          <a:latin typeface="Calibri"/>
                          <a:ea typeface="Times New Roman"/>
                          <a:cs typeface="Times New Roman"/>
                        </a:rPr>
                        <a:t>2/16/11 to 3/22/11</a:t>
                      </a:r>
                      <a:endParaRPr lang="en-US" sz="1000">
                        <a:latin typeface="Times New Roman"/>
                        <a:ea typeface="Times New Roman"/>
                      </a:endParaRPr>
                    </a:p>
                  </a:txBody>
                  <a:tcPr marL="45720" marR="45720" marT="0" marB="0">
                    <a:lnL>
                      <a:noFill/>
                    </a:lnL>
                    <a:lnR>
                      <a:noFill/>
                    </a:lnR>
                    <a:lnT>
                      <a:noFill/>
                    </a:lnT>
                    <a:lnB>
                      <a:noFill/>
                    </a:lnB>
                    <a:solidFill>
                      <a:srgbClr val="D8D8D8"/>
                    </a:solidFill>
                  </a:tcPr>
                </a:tc>
                <a:tc>
                  <a:txBody>
                    <a:bodyPr/>
                    <a:lstStyle/>
                    <a:p>
                      <a:pPr marL="0" marR="0" algn="ctr">
                        <a:spcBef>
                          <a:spcPts val="0"/>
                        </a:spcBef>
                        <a:spcAft>
                          <a:spcPts val="0"/>
                        </a:spcAft>
                      </a:pPr>
                      <a:r>
                        <a:rPr lang="en-US" sz="1000">
                          <a:latin typeface="Calibri"/>
                          <a:ea typeface="Times New Roman"/>
                          <a:cs typeface="Times New Roman"/>
                        </a:rPr>
                        <a:t>40 hrs</a:t>
                      </a:r>
                      <a:endParaRPr lang="en-US" sz="1000">
                        <a:latin typeface="Times New Roman"/>
                        <a:ea typeface="Times New Roman"/>
                      </a:endParaRPr>
                    </a:p>
                  </a:txBody>
                  <a:tcPr marL="45720" marR="45720" marT="0" marB="0">
                    <a:lnL>
                      <a:noFill/>
                    </a:lnL>
                    <a:lnR>
                      <a:noFill/>
                    </a:lnR>
                    <a:lnT>
                      <a:noFill/>
                    </a:lnT>
                    <a:lnB>
                      <a:noFill/>
                    </a:lnB>
                    <a:solidFill>
                      <a:srgbClr val="D8D8D8"/>
                    </a:solidFill>
                  </a:tcPr>
                </a:tc>
                <a:tc>
                  <a:txBody>
                    <a:bodyPr/>
                    <a:lstStyle/>
                    <a:p>
                      <a:pPr marL="0" marR="0">
                        <a:spcBef>
                          <a:spcPts val="0"/>
                        </a:spcBef>
                        <a:spcAft>
                          <a:spcPts val="0"/>
                        </a:spcAft>
                      </a:pPr>
                      <a:r>
                        <a:rPr lang="en-US" sz="1000">
                          <a:latin typeface="Calibri"/>
                          <a:ea typeface="Times New Roman"/>
                          <a:cs typeface="Times New Roman"/>
                        </a:rPr>
                        <a:t>Wood: 300 ft</a:t>
                      </a:r>
                      <a:endParaRPr lang="en-US" sz="1000">
                        <a:latin typeface="Times New Roman"/>
                        <a:ea typeface="Times New Roman"/>
                      </a:endParaRPr>
                    </a:p>
                    <a:p>
                      <a:pPr marL="0" marR="0">
                        <a:spcBef>
                          <a:spcPts val="0"/>
                        </a:spcBef>
                        <a:spcAft>
                          <a:spcPts val="0"/>
                        </a:spcAft>
                      </a:pPr>
                      <a:r>
                        <a:rPr lang="en-US" sz="1000">
                          <a:latin typeface="Calibri"/>
                          <a:ea typeface="Times New Roman"/>
                          <a:cs typeface="Times New Roman"/>
                        </a:rPr>
                        <a:t>Fasteners: 100</a:t>
                      </a:r>
                      <a:endParaRPr lang="en-US" sz="1000">
                        <a:latin typeface="Times New Roman"/>
                        <a:ea typeface="Times New Roman"/>
                      </a:endParaRPr>
                    </a:p>
                  </a:txBody>
                  <a:tcPr marL="45720" marR="45720" marT="0" marB="0">
                    <a:lnL>
                      <a:noFill/>
                    </a:lnL>
                    <a:lnR>
                      <a:noFill/>
                    </a:lnR>
                    <a:lnT>
                      <a:noFill/>
                    </a:lnT>
                    <a:lnB>
                      <a:noFill/>
                    </a:lnB>
                    <a:solidFill>
                      <a:srgbClr val="D8D8D8"/>
                    </a:solidFill>
                  </a:tcPr>
                </a:tc>
              </a:tr>
              <a:tr h="275409">
                <a:tc rowSpan="2">
                  <a:txBody>
                    <a:bodyPr/>
                    <a:lstStyle/>
                    <a:p>
                      <a:pPr marL="0" marR="0" algn="ctr">
                        <a:spcBef>
                          <a:spcPts val="0"/>
                        </a:spcBef>
                        <a:spcAft>
                          <a:spcPts val="0"/>
                        </a:spcAft>
                      </a:pPr>
                      <a:r>
                        <a:rPr lang="en-US" sz="1000" b="1">
                          <a:solidFill>
                            <a:srgbClr val="FFFFFF"/>
                          </a:solidFill>
                          <a:latin typeface="Calibri"/>
                          <a:ea typeface="Times New Roman"/>
                          <a:cs typeface="Times New Roman"/>
                        </a:rPr>
                        <a:t>G</a:t>
                      </a:r>
                      <a:endParaRPr lang="en-US" sz="1000">
                        <a:latin typeface="Times New Roman"/>
                        <a:ea typeface="Times New Roman"/>
                      </a:endParaRPr>
                    </a:p>
                  </a:txBody>
                  <a:tcPr marL="45720" marR="45720" marT="0" marB="0">
                    <a:lnL>
                      <a:noFill/>
                    </a:lnL>
                    <a:lnR>
                      <a:noFill/>
                    </a:lnR>
                    <a:lnT>
                      <a:noFill/>
                    </a:lnT>
                    <a:lnB>
                      <a:noFill/>
                    </a:lnB>
                    <a:solidFill>
                      <a:srgbClr val="4F81BD"/>
                    </a:solidFill>
                  </a:tcPr>
                </a:tc>
                <a:tc rowSpan="2">
                  <a:txBody>
                    <a:bodyPr/>
                    <a:lstStyle/>
                    <a:p>
                      <a:pPr marL="0" marR="0">
                        <a:spcBef>
                          <a:spcPts val="0"/>
                        </a:spcBef>
                        <a:spcAft>
                          <a:spcPts val="0"/>
                        </a:spcAft>
                      </a:pPr>
                      <a:r>
                        <a:rPr lang="en-US" sz="1000">
                          <a:latin typeface="Calibri"/>
                          <a:ea typeface="Times New Roman"/>
                          <a:cs typeface="Times New Roman"/>
                        </a:rPr>
                        <a:t>Testing of prototype</a:t>
                      </a:r>
                      <a:endParaRPr lang="en-US" sz="1000">
                        <a:latin typeface="Times New Roman"/>
                        <a:ea typeface="Times New Roman"/>
                      </a:endParaRPr>
                    </a:p>
                  </a:txBody>
                  <a:tcPr marL="45720" marR="45720" marT="0" marB="0">
                    <a:lnL>
                      <a:noFill/>
                    </a:lnL>
                    <a:lnR>
                      <a:noFill/>
                    </a:lnR>
                    <a:lnT>
                      <a:noFill/>
                    </a:lnT>
                    <a:lnB>
                      <a:noFill/>
                    </a:lnB>
                  </a:tcPr>
                </a:tc>
                <a:tc>
                  <a:txBody>
                    <a:bodyPr/>
                    <a:lstStyle/>
                    <a:p>
                      <a:pPr marL="0" marR="0" algn="ctr">
                        <a:spcBef>
                          <a:spcPts val="0"/>
                        </a:spcBef>
                        <a:spcAft>
                          <a:spcPts val="0"/>
                        </a:spcAft>
                      </a:pPr>
                      <a:r>
                        <a:rPr lang="en-US" sz="1000">
                          <a:latin typeface="Calibri"/>
                          <a:ea typeface="Times New Roman"/>
                          <a:cs typeface="Times New Roman"/>
                        </a:rPr>
                        <a:t>Nancy</a:t>
                      </a:r>
                      <a:endParaRPr lang="en-US" sz="1000">
                        <a:latin typeface="Times New Roman"/>
                        <a:ea typeface="Times New Roman"/>
                      </a:endParaRPr>
                    </a:p>
                  </a:txBody>
                  <a:tcPr marL="45720" marR="45720" marT="0" marB="0">
                    <a:lnL>
                      <a:noFill/>
                    </a:lnL>
                    <a:lnR>
                      <a:noFill/>
                    </a:lnR>
                    <a:lnT>
                      <a:noFill/>
                    </a:lnT>
                    <a:lnB>
                      <a:noFill/>
                    </a:lnB>
                  </a:tcPr>
                </a:tc>
                <a:tc>
                  <a:txBody>
                    <a:bodyPr/>
                    <a:lstStyle/>
                    <a:p>
                      <a:pPr marL="0" marR="0">
                        <a:spcBef>
                          <a:spcPts val="0"/>
                        </a:spcBef>
                        <a:spcAft>
                          <a:spcPts val="0"/>
                        </a:spcAft>
                      </a:pPr>
                      <a:r>
                        <a:rPr lang="en-US" sz="1000">
                          <a:latin typeface="Calibri"/>
                          <a:ea typeface="Times New Roman"/>
                          <a:cs typeface="Times New Roman"/>
                        </a:rPr>
                        <a:t>Tester</a:t>
                      </a:r>
                      <a:endParaRPr lang="en-US" sz="1000">
                        <a:latin typeface="Times New Roman"/>
                        <a:ea typeface="Times New Roman"/>
                      </a:endParaRPr>
                    </a:p>
                  </a:txBody>
                  <a:tcPr marL="45720" marR="45720" marT="0" marB="0">
                    <a:lnL>
                      <a:noFill/>
                    </a:lnL>
                    <a:lnR>
                      <a:noFill/>
                    </a:lnR>
                    <a:lnT>
                      <a:noFill/>
                    </a:lnT>
                    <a:lnB>
                      <a:noFill/>
                    </a:lnB>
                  </a:tcPr>
                </a:tc>
                <a:tc>
                  <a:txBody>
                    <a:bodyPr/>
                    <a:lstStyle/>
                    <a:p>
                      <a:pPr marL="0" marR="0" algn="ctr">
                        <a:spcBef>
                          <a:spcPts val="0"/>
                        </a:spcBef>
                        <a:spcAft>
                          <a:spcPts val="0"/>
                        </a:spcAft>
                      </a:pPr>
                      <a:r>
                        <a:rPr lang="en-US" sz="1000">
                          <a:latin typeface="Calibri"/>
                          <a:ea typeface="Times New Roman"/>
                          <a:cs typeface="Times New Roman"/>
                        </a:rPr>
                        <a:t>3/23/11 to 4/19/11</a:t>
                      </a:r>
                      <a:endParaRPr lang="en-US" sz="1000">
                        <a:latin typeface="Times New Roman"/>
                        <a:ea typeface="Times New Roman"/>
                      </a:endParaRPr>
                    </a:p>
                  </a:txBody>
                  <a:tcPr marL="45720" marR="45720" marT="0" marB="0">
                    <a:lnL>
                      <a:noFill/>
                    </a:lnL>
                    <a:lnR>
                      <a:noFill/>
                    </a:lnR>
                    <a:lnT>
                      <a:noFill/>
                    </a:lnT>
                    <a:lnB>
                      <a:noFill/>
                    </a:lnB>
                  </a:tcPr>
                </a:tc>
                <a:tc>
                  <a:txBody>
                    <a:bodyPr/>
                    <a:lstStyle/>
                    <a:p>
                      <a:pPr marL="0" marR="0" algn="ctr">
                        <a:spcBef>
                          <a:spcPts val="0"/>
                        </a:spcBef>
                        <a:spcAft>
                          <a:spcPts val="0"/>
                        </a:spcAft>
                      </a:pPr>
                      <a:r>
                        <a:rPr lang="en-US" sz="1000">
                          <a:latin typeface="Calibri"/>
                          <a:ea typeface="Times New Roman"/>
                          <a:cs typeface="Times New Roman"/>
                        </a:rPr>
                        <a:t>40 hrs</a:t>
                      </a:r>
                      <a:endParaRPr lang="en-US" sz="1000">
                        <a:latin typeface="Times New Roman"/>
                        <a:ea typeface="Times New Roman"/>
                      </a:endParaRPr>
                    </a:p>
                  </a:txBody>
                  <a:tcPr marL="45720" marR="45720" marT="0" marB="0">
                    <a:lnL>
                      <a:noFill/>
                    </a:lnL>
                    <a:lnR>
                      <a:noFill/>
                    </a:lnR>
                    <a:lnT>
                      <a:noFill/>
                    </a:lnT>
                    <a:lnB>
                      <a:noFill/>
                    </a:lnB>
                  </a:tcPr>
                </a:tc>
                <a:tc>
                  <a:txBody>
                    <a:bodyPr/>
                    <a:lstStyle/>
                    <a:p>
                      <a:pPr marL="0" marR="0">
                        <a:spcBef>
                          <a:spcPts val="0"/>
                        </a:spcBef>
                        <a:spcAft>
                          <a:spcPts val="0"/>
                        </a:spcAft>
                      </a:pPr>
                      <a:endParaRPr lang="en-US" sz="1000">
                        <a:latin typeface="Calibri"/>
                        <a:ea typeface="Times New Roman"/>
                        <a:cs typeface="Times New Roman"/>
                      </a:endParaRPr>
                    </a:p>
                  </a:txBody>
                  <a:tcPr marL="45720" marR="45720" marT="0" marB="0">
                    <a:lnL>
                      <a:noFill/>
                    </a:lnL>
                    <a:lnR>
                      <a:noFill/>
                    </a:lnR>
                    <a:lnT>
                      <a:noFill/>
                    </a:lnT>
                    <a:lnB>
                      <a:noFill/>
                    </a:lnB>
                  </a:tcPr>
                </a:tc>
              </a:tr>
              <a:tr h="275409">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000">
                          <a:latin typeface="Calibri"/>
                          <a:ea typeface="Times New Roman"/>
                          <a:cs typeface="Times New Roman"/>
                        </a:rPr>
                        <a:t>Oliver</a:t>
                      </a:r>
                      <a:endParaRPr lang="en-US" sz="1000">
                        <a:latin typeface="Times New Roman"/>
                        <a:ea typeface="Times New Roman"/>
                      </a:endParaRPr>
                    </a:p>
                  </a:txBody>
                  <a:tcPr marL="45720" marR="45720" marT="0" marB="0">
                    <a:lnL>
                      <a:noFill/>
                    </a:lnL>
                    <a:lnR>
                      <a:noFill/>
                    </a:lnR>
                    <a:lnT>
                      <a:noFill/>
                    </a:lnT>
                    <a:lnB>
                      <a:noFill/>
                    </a:lnB>
                    <a:solidFill>
                      <a:srgbClr val="D8D8D8"/>
                    </a:solidFill>
                  </a:tcPr>
                </a:tc>
                <a:tc>
                  <a:txBody>
                    <a:bodyPr/>
                    <a:lstStyle/>
                    <a:p>
                      <a:pPr marL="0" marR="0">
                        <a:spcBef>
                          <a:spcPts val="0"/>
                        </a:spcBef>
                        <a:spcAft>
                          <a:spcPts val="0"/>
                        </a:spcAft>
                      </a:pPr>
                      <a:r>
                        <a:rPr lang="en-US" sz="1000">
                          <a:latin typeface="Calibri"/>
                          <a:ea typeface="Times New Roman"/>
                          <a:cs typeface="Times New Roman"/>
                        </a:rPr>
                        <a:t>Tester</a:t>
                      </a:r>
                      <a:endParaRPr lang="en-US" sz="1000">
                        <a:latin typeface="Times New Roman"/>
                        <a:ea typeface="Times New Roman"/>
                      </a:endParaRPr>
                    </a:p>
                  </a:txBody>
                  <a:tcPr marL="45720" marR="45720" marT="0" marB="0">
                    <a:lnL>
                      <a:noFill/>
                    </a:lnL>
                    <a:lnR>
                      <a:noFill/>
                    </a:lnR>
                    <a:lnT>
                      <a:noFill/>
                    </a:lnT>
                    <a:lnB>
                      <a:noFill/>
                    </a:lnB>
                    <a:solidFill>
                      <a:srgbClr val="D8D8D8"/>
                    </a:solidFill>
                  </a:tcPr>
                </a:tc>
                <a:tc>
                  <a:txBody>
                    <a:bodyPr/>
                    <a:lstStyle/>
                    <a:p>
                      <a:pPr marL="0" marR="0" algn="ctr">
                        <a:spcBef>
                          <a:spcPts val="0"/>
                        </a:spcBef>
                        <a:spcAft>
                          <a:spcPts val="0"/>
                        </a:spcAft>
                      </a:pPr>
                      <a:r>
                        <a:rPr lang="en-US" sz="1000">
                          <a:latin typeface="Calibri"/>
                          <a:ea typeface="Times New Roman"/>
                          <a:cs typeface="Times New Roman"/>
                        </a:rPr>
                        <a:t>3/23/11 to 4/19/11</a:t>
                      </a:r>
                      <a:endParaRPr lang="en-US" sz="1000">
                        <a:latin typeface="Times New Roman"/>
                        <a:ea typeface="Times New Roman"/>
                      </a:endParaRPr>
                    </a:p>
                  </a:txBody>
                  <a:tcPr marL="45720" marR="45720" marT="0" marB="0">
                    <a:lnL>
                      <a:noFill/>
                    </a:lnL>
                    <a:lnR>
                      <a:noFill/>
                    </a:lnR>
                    <a:lnT>
                      <a:noFill/>
                    </a:lnT>
                    <a:lnB>
                      <a:noFill/>
                    </a:lnB>
                    <a:solidFill>
                      <a:srgbClr val="D8D8D8"/>
                    </a:solidFill>
                  </a:tcPr>
                </a:tc>
                <a:tc>
                  <a:txBody>
                    <a:bodyPr/>
                    <a:lstStyle/>
                    <a:p>
                      <a:pPr marL="0" marR="0" algn="ctr">
                        <a:spcBef>
                          <a:spcPts val="0"/>
                        </a:spcBef>
                        <a:spcAft>
                          <a:spcPts val="0"/>
                        </a:spcAft>
                      </a:pPr>
                      <a:r>
                        <a:rPr lang="en-US" sz="1000">
                          <a:latin typeface="Calibri"/>
                          <a:ea typeface="Times New Roman"/>
                          <a:cs typeface="Times New Roman"/>
                        </a:rPr>
                        <a:t>40 hrs</a:t>
                      </a:r>
                      <a:endParaRPr lang="en-US" sz="1000">
                        <a:latin typeface="Times New Roman"/>
                        <a:ea typeface="Times New Roman"/>
                      </a:endParaRPr>
                    </a:p>
                  </a:txBody>
                  <a:tcPr marL="45720" marR="45720" marT="0" marB="0">
                    <a:lnL>
                      <a:noFill/>
                    </a:lnL>
                    <a:lnR>
                      <a:noFill/>
                    </a:lnR>
                    <a:lnT>
                      <a:noFill/>
                    </a:lnT>
                    <a:lnB>
                      <a:noFill/>
                    </a:lnB>
                    <a:solidFill>
                      <a:srgbClr val="D8D8D8"/>
                    </a:solidFill>
                  </a:tcPr>
                </a:tc>
                <a:tc>
                  <a:txBody>
                    <a:bodyPr/>
                    <a:lstStyle/>
                    <a:p>
                      <a:pPr marL="0" marR="0">
                        <a:spcBef>
                          <a:spcPts val="0"/>
                        </a:spcBef>
                        <a:spcAft>
                          <a:spcPts val="0"/>
                        </a:spcAft>
                      </a:pPr>
                      <a:endParaRPr lang="en-US" sz="1000">
                        <a:latin typeface="Calibri"/>
                        <a:ea typeface="Times New Roman"/>
                        <a:cs typeface="Times New Roman"/>
                      </a:endParaRPr>
                    </a:p>
                  </a:txBody>
                  <a:tcPr marL="45720" marR="45720" marT="0" marB="0">
                    <a:lnL>
                      <a:noFill/>
                    </a:lnL>
                    <a:lnR>
                      <a:noFill/>
                    </a:lnR>
                    <a:lnT>
                      <a:noFill/>
                    </a:lnT>
                    <a:lnB>
                      <a:noFill/>
                    </a:lnB>
                    <a:solidFill>
                      <a:srgbClr val="D8D8D8"/>
                    </a:solidFill>
                  </a:tcPr>
                </a:tc>
              </a:tr>
              <a:tr h="413114">
                <a:tc>
                  <a:txBody>
                    <a:bodyPr/>
                    <a:lstStyle/>
                    <a:p>
                      <a:pPr marL="0" marR="0" algn="ctr">
                        <a:spcBef>
                          <a:spcPts val="0"/>
                        </a:spcBef>
                        <a:spcAft>
                          <a:spcPts val="0"/>
                        </a:spcAft>
                      </a:pPr>
                      <a:r>
                        <a:rPr lang="en-US" sz="1000" b="1">
                          <a:solidFill>
                            <a:srgbClr val="FFFFFF"/>
                          </a:solidFill>
                          <a:latin typeface="Calibri"/>
                          <a:ea typeface="Times New Roman"/>
                          <a:cs typeface="Times New Roman"/>
                        </a:rPr>
                        <a:t>H</a:t>
                      </a:r>
                      <a:endParaRPr lang="en-US" sz="1000">
                        <a:latin typeface="Times New Roman"/>
                        <a:ea typeface="Times New Roman"/>
                      </a:endParaRPr>
                    </a:p>
                  </a:txBody>
                  <a:tcPr marL="45720" marR="45720" marT="0" marB="0">
                    <a:lnL>
                      <a:noFill/>
                    </a:lnL>
                    <a:lnR>
                      <a:noFill/>
                    </a:lnR>
                    <a:lnT>
                      <a:noFill/>
                    </a:lnT>
                    <a:lnB w="28575" cap="flat" cmpd="sng" algn="ctr">
                      <a:solidFill>
                        <a:srgbClr val="000000"/>
                      </a:solidFill>
                      <a:prstDash val="solid"/>
                      <a:round/>
                      <a:headEnd type="none" w="med" len="med"/>
                      <a:tailEnd type="none" w="med" len="med"/>
                    </a:lnB>
                    <a:solidFill>
                      <a:srgbClr val="4F81BD"/>
                    </a:solidFill>
                  </a:tcPr>
                </a:tc>
                <a:tc>
                  <a:txBody>
                    <a:bodyPr/>
                    <a:lstStyle/>
                    <a:p>
                      <a:pPr marL="0" marR="0">
                        <a:spcBef>
                          <a:spcPts val="0"/>
                        </a:spcBef>
                        <a:spcAft>
                          <a:spcPts val="0"/>
                        </a:spcAft>
                      </a:pPr>
                      <a:r>
                        <a:rPr lang="en-US" sz="1000">
                          <a:latin typeface="Calibri"/>
                          <a:ea typeface="Times New Roman"/>
                          <a:cs typeface="Times New Roman"/>
                        </a:rPr>
                        <a:t>Presenting prototype to customer</a:t>
                      </a:r>
                      <a:endParaRPr lang="en-US" sz="1000">
                        <a:latin typeface="Times New Roman"/>
                        <a:ea typeface="Times New Roman"/>
                      </a:endParaRPr>
                    </a:p>
                  </a:txBody>
                  <a:tcPr marL="45720" marR="45720" marT="0" marB="0">
                    <a:lnL>
                      <a:noFill/>
                    </a:lnL>
                    <a:lnR>
                      <a:noFill/>
                    </a:lnR>
                    <a:lnT>
                      <a:noFill/>
                    </a:lnT>
                    <a:lnB w="28575"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latin typeface="Calibri"/>
                          <a:ea typeface="Times New Roman"/>
                          <a:cs typeface="Times New Roman"/>
                        </a:rPr>
                        <a:t>Pam</a:t>
                      </a:r>
                      <a:endParaRPr lang="en-US" sz="1000">
                        <a:latin typeface="Times New Roman"/>
                        <a:ea typeface="Times New Roman"/>
                      </a:endParaRPr>
                    </a:p>
                  </a:txBody>
                  <a:tcPr marL="45720" marR="45720" marT="0" marB="0">
                    <a:lnL>
                      <a:noFill/>
                    </a:lnL>
                    <a:lnR>
                      <a:noFill/>
                    </a:lnR>
                    <a:lnT>
                      <a:noFill/>
                    </a:lnT>
                    <a:lnB w="28575"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000">
                          <a:latin typeface="Calibri"/>
                          <a:ea typeface="Times New Roman"/>
                          <a:cs typeface="Times New Roman"/>
                        </a:rPr>
                        <a:t>PC, MS PowerPoint</a:t>
                      </a:r>
                      <a:endParaRPr lang="en-US" sz="1000">
                        <a:latin typeface="Times New Roman"/>
                        <a:ea typeface="Times New Roman"/>
                      </a:endParaRPr>
                    </a:p>
                  </a:txBody>
                  <a:tcPr marL="45720" marR="45720" marT="0" marB="0">
                    <a:lnL>
                      <a:noFill/>
                    </a:lnL>
                    <a:lnR>
                      <a:noFill/>
                    </a:lnR>
                    <a:lnT>
                      <a:noFill/>
                    </a:lnT>
                    <a:lnB w="28575"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latin typeface="Calibri"/>
                          <a:ea typeface="Times New Roman"/>
                          <a:cs typeface="Times New Roman"/>
                        </a:rPr>
                        <a:t>4/20/11 to 5/3/11</a:t>
                      </a:r>
                      <a:endParaRPr lang="en-US" sz="1000">
                        <a:latin typeface="Times New Roman"/>
                        <a:ea typeface="Times New Roman"/>
                      </a:endParaRPr>
                    </a:p>
                  </a:txBody>
                  <a:tcPr marL="45720" marR="45720" marT="0" marB="0">
                    <a:lnL>
                      <a:noFill/>
                    </a:lnL>
                    <a:lnR>
                      <a:noFill/>
                    </a:lnR>
                    <a:lnT>
                      <a:noFill/>
                    </a:lnT>
                    <a:lnB w="28575"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000">
                          <a:latin typeface="Calibri"/>
                          <a:ea typeface="Times New Roman"/>
                          <a:cs typeface="Times New Roman"/>
                        </a:rPr>
                        <a:t>40 hrs</a:t>
                      </a:r>
                      <a:endParaRPr lang="en-US" sz="1000">
                        <a:latin typeface="Times New Roman"/>
                        <a:ea typeface="Times New Roman"/>
                      </a:endParaRPr>
                    </a:p>
                  </a:txBody>
                  <a:tcPr marL="45720" marR="45720" marT="0" marB="0">
                    <a:lnL>
                      <a:noFill/>
                    </a:lnL>
                    <a:lnR>
                      <a:noFill/>
                    </a:lnR>
                    <a:lnT>
                      <a:noFill/>
                    </a:lnT>
                    <a:lnB w="28575"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000" dirty="0">
                        <a:latin typeface="Calibri"/>
                        <a:ea typeface="Times New Roman"/>
                        <a:cs typeface="Times New Roman"/>
                      </a:endParaRPr>
                    </a:p>
                  </a:txBody>
                  <a:tcPr marL="45720" marR="45720" marT="0" marB="0">
                    <a:lnL>
                      <a:noFill/>
                    </a:lnL>
                    <a:lnR>
                      <a:noFill/>
                    </a:lnR>
                    <a:lnT>
                      <a:noFill/>
                    </a:lnT>
                    <a:lnB w="28575" cap="flat" cmpd="sng" algn="ctr">
                      <a:solidFill>
                        <a:srgbClr val="000000"/>
                      </a:solidFill>
                      <a:prstDash val="solid"/>
                      <a:round/>
                      <a:headEnd type="none" w="med" len="med"/>
                      <a:tailEnd type="none" w="med" len="med"/>
                    </a:lnB>
                  </a:tcPr>
                </a:tc>
              </a:tr>
            </a:tbl>
          </a:graphicData>
        </a:graphic>
      </p:graphicFrame>
      <p:sp>
        <p:nvSpPr>
          <p:cNvPr id="8" name="Slide Number Placeholder 7"/>
          <p:cNvSpPr>
            <a:spLocks noGrp="1"/>
          </p:cNvSpPr>
          <p:nvPr>
            <p:ph type="sldNum" sz="quarter" idx="15"/>
          </p:nvPr>
        </p:nvSpPr>
        <p:spPr/>
        <p:txBody>
          <a:bodyPr/>
          <a:lstStyle/>
          <a:p>
            <a:pPr>
              <a:defRPr/>
            </a:pPr>
            <a:r>
              <a:rPr lang="en-US"/>
              <a:t>9-</a:t>
            </a:r>
            <a:fld id="{8FEFAD06-267E-420E-818B-B23CFFAF86D7}" type="slidenum">
              <a:rPr lang="en-US"/>
              <a:pPr>
                <a:defRPr/>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4"/>
          </p:nvPr>
        </p:nvSpPr>
        <p:spPr/>
        <p:txBody>
          <a:bodyPr/>
          <a:lstStyle/>
          <a:p>
            <a:r>
              <a:rPr lang="en-US"/>
              <a:t>Copyright © 2013 Pearson Education, Inc. Publishing as Prentice Hall</a:t>
            </a:r>
          </a:p>
        </p:txBody>
      </p:sp>
      <p:sp>
        <p:nvSpPr>
          <p:cNvPr id="77825" name="Content Placeholder 1"/>
          <p:cNvSpPr>
            <a:spLocks noGrp="1"/>
          </p:cNvSpPr>
          <p:nvPr>
            <p:ph idx="1"/>
          </p:nvPr>
        </p:nvSpPr>
        <p:spPr>
          <a:xfrm>
            <a:off x="304800" y="1587500"/>
            <a:ext cx="8597900" cy="4525963"/>
          </a:xfrm>
        </p:spPr>
        <p:txBody>
          <a:bodyPr/>
          <a:lstStyle/>
          <a:p>
            <a:r>
              <a:rPr lang="en-US" sz="2400" smtClean="0"/>
              <a:t>When the project is large and contains many resource over-allocations, resource leveling must be accomplished.</a:t>
            </a:r>
          </a:p>
          <a:p>
            <a:r>
              <a:rPr lang="en-US" sz="2400" smtClean="0"/>
              <a:t>Purpose is to create a smoother distribution of resource usage.</a:t>
            </a:r>
          </a:p>
          <a:p>
            <a:r>
              <a:rPr lang="en-US" sz="2400" smtClean="0"/>
              <a:t>Leveling is done by delaying or splitting tasks until the resources assigned to them are no longer over-allocated. </a:t>
            </a:r>
          </a:p>
          <a:p>
            <a:r>
              <a:rPr lang="en-US" sz="2400" smtClean="0"/>
              <a:t>Before the leveling is attempted, schedule must be refined </a:t>
            </a:r>
          </a:p>
          <a:p>
            <a:pPr lvl="1">
              <a:buFont typeface="Arial" charset="0"/>
              <a:buChar char="•"/>
            </a:pPr>
            <a:r>
              <a:rPr lang="en-US" sz="2400" smtClean="0"/>
              <a:t>by adding more resources</a:t>
            </a:r>
          </a:p>
          <a:p>
            <a:pPr lvl="1">
              <a:buFont typeface="Arial" charset="0"/>
              <a:buChar char="•"/>
            </a:pPr>
            <a:r>
              <a:rPr lang="en-US" sz="2400" smtClean="0"/>
              <a:t>by deciding and allocating over-time policies for certain individuals</a:t>
            </a:r>
          </a:p>
          <a:p>
            <a:pPr lvl="1">
              <a:buFont typeface="Arial" charset="0"/>
              <a:buChar char="•"/>
            </a:pPr>
            <a:r>
              <a:rPr lang="en-US" sz="2400" smtClean="0"/>
              <a:t>by splitting the tasks with others who are under-allocated</a:t>
            </a:r>
          </a:p>
          <a:p>
            <a:r>
              <a:rPr lang="en-US" sz="2400" smtClean="0"/>
              <a:t>Leveling extends the project time.</a:t>
            </a:r>
          </a:p>
          <a:p>
            <a:endParaRPr lang="en-US" sz="2400" smtClean="0"/>
          </a:p>
        </p:txBody>
      </p:sp>
      <p:sp>
        <p:nvSpPr>
          <p:cNvPr id="77826" name="Text Placeholder 2"/>
          <p:cNvSpPr>
            <a:spLocks noGrp="1"/>
          </p:cNvSpPr>
          <p:nvPr>
            <p:ph type="body" sz="quarter" idx="13"/>
          </p:nvPr>
        </p:nvSpPr>
        <p:spPr>
          <a:xfrm>
            <a:off x="1316038" y="1071563"/>
            <a:ext cx="3925887" cy="339725"/>
          </a:xfrm>
        </p:spPr>
        <p:txBody>
          <a:bodyPr/>
          <a:lstStyle/>
          <a:p>
            <a:r>
              <a:rPr lang="en-US" smtClean="0"/>
              <a:t>Resource Leveling</a:t>
            </a:r>
          </a:p>
        </p:txBody>
      </p:sp>
      <p:sp>
        <p:nvSpPr>
          <p:cNvPr id="7" name="Slide Number Placeholder 6"/>
          <p:cNvSpPr>
            <a:spLocks noGrp="1"/>
          </p:cNvSpPr>
          <p:nvPr>
            <p:ph type="sldNum" sz="quarter" idx="15"/>
          </p:nvPr>
        </p:nvSpPr>
        <p:spPr/>
        <p:txBody>
          <a:bodyPr/>
          <a:lstStyle/>
          <a:p>
            <a:pPr>
              <a:defRPr/>
            </a:pPr>
            <a:r>
              <a:rPr lang="en-US"/>
              <a:t>9-</a:t>
            </a:r>
            <a:fld id="{1F71C681-C7E1-473C-9F31-01924614629D}" type="slidenum">
              <a:rPr lang="en-US"/>
              <a:pPr>
                <a:defRPr/>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4"/>
          </p:nvPr>
        </p:nvSpPr>
        <p:spPr/>
        <p:txBody>
          <a:bodyPr/>
          <a:lstStyle/>
          <a:p>
            <a:r>
              <a:rPr lang="en-US"/>
              <a:t>Copyright © 2013 Pearson Education, Inc. Publishing as Prentice Hall</a:t>
            </a:r>
          </a:p>
        </p:txBody>
      </p:sp>
      <p:sp>
        <p:nvSpPr>
          <p:cNvPr id="78849" name="Content Placeholder 1"/>
          <p:cNvSpPr>
            <a:spLocks noGrp="1"/>
          </p:cNvSpPr>
          <p:nvPr>
            <p:ph idx="1"/>
          </p:nvPr>
        </p:nvSpPr>
        <p:spPr>
          <a:xfrm>
            <a:off x="304800" y="1587500"/>
            <a:ext cx="8597900" cy="4525963"/>
          </a:xfrm>
        </p:spPr>
        <p:txBody>
          <a:bodyPr/>
          <a:lstStyle/>
          <a:p>
            <a:r>
              <a:rPr lang="en-US" sz="2400" smtClean="0"/>
              <a:t>Resource leveling aims to minimize the period-by-period variations in resource loading by shifting tasks within their slack allowances.</a:t>
            </a:r>
          </a:p>
          <a:p>
            <a:r>
              <a:rPr lang="en-US" sz="2400" smtClean="0"/>
              <a:t>Resource leveling is accomplished by heuristics or “rule of thumb”.</a:t>
            </a:r>
          </a:p>
          <a:p>
            <a:r>
              <a:rPr lang="en-US" sz="2400" smtClean="0"/>
              <a:t> A resource-leveling heuristic is a method to flatten the schedule when resources are over-allocated. The general idea is to prevent team members not overextended on activities.</a:t>
            </a:r>
          </a:p>
          <a:p>
            <a:endParaRPr lang="en-US" sz="2400" smtClean="0"/>
          </a:p>
        </p:txBody>
      </p:sp>
      <p:sp>
        <p:nvSpPr>
          <p:cNvPr id="78850" name="Text Placeholder 2"/>
          <p:cNvSpPr>
            <a:spLocks noGrp="1"/>
          </p:cNvSpPr>
          <p:nvPr>
            <p:ph type="body" sz="quarter" idx="13"/>
          </p:nvPr>
        </p:nvSpPr>
        <p:spPr>
          <a:xfrm>
            <a:off x="1316038" y="1071563"/>
            <a:ext cx="3925887" cy="339725"/>
          </a:xfrm>
        </p:spPr>
        <p:txBody>
          <a:bodyPr/>
          <a:lstStyle/>
          <a:p>
            <a:r>
              <a:rPr lang="en-US" smtClean="0"/>
              <a:t>Resource Leveling</a:t>
            </a:r>
          </a:p>
        </p:txBody>
      </p:sp>
      <p:sp>
        <p:nvSpPr>
          <p:cNvPr id="7" name="Slide Number Placeholder 6"/>
          <p:cNvSpPr>
            <a:spLocks noGrp="1"/>
          </p:cNvSpPr>
          <p:nvPr>
            <p:ph type="sldNum" sz="quarter" idx="15"/>
          </p:nvPr>
        </p:nvSpPr>
        <p:spPr/>
        <p:txBody>
          <a:bodyPr/>
          <a:lstStyle/>
          <a:p>
            <a:pPr>
              <a:defRPr/>
            </a:pPr>
            <a:r>
              <a:rPr lang="en-US"/>
              <a:t>9-</a:t>
            </a:r>
            <a:fld id="{F91110E6-73C2-48C9-A5F9-DB53ED7D0C30}" type="slidenum">
              <a:rPr lang="en-US"/>
              <a:pPr>
                <a:defRPr/>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4"/>
          </p:nvPr>
        </p:nvSpPr>
        <p:spPr/>
        <p:txBody>
          <a:bodyPr/>
          <a:lstStyle/>
          <a:p>
            <a:r>
              <a:rPr lang="en-US"/>
              <a:t>Copyright © 2013 Pearson Education, Inc. Publishing as Prentice Hall</a:t>
            </a:r>
          </a:p>
        </p:txBody>
      </p:sp>
      <p:sp>
        <p:nvSpPr>
          <p:cNvPr id="79873" name="Text Placeholder 2"/>
          <p:cNvSpPr>
            <a:spLocks noGrp="1"/>
          </p:cNvSpPr>
          <p:nvPr>
            <p:ph type="body" sz="quarter" idx="13"/>
          </p:nvPr>
        </p:nvSpPr>
        <p:spPr>
          <a:xfrm>
            <a:off x="1316038" y="1071563"/>
            <a:ext cx="3925887" cy="339725"/>
          </a:xfrm>
        </p:spPr>
        <p:txBody>
          <a:bodyPr/>
          <a:lstStyle/>
          <a:p>
            <a:r>
              <a:rPr lang="en-US" smtClean="0"/>
              <a:t>Resource Leveling</a:t>
            </a:r>
          </a:p>
        </p:txBody>
      </p:sp>
      <p:pic>
        <p:nvPicPr>
          <p:cNvPr id="79874" name="Picture 3"/>
          <p:cNvPicPr>
            <a:picLocks noChangeAspect="1" noChangeArrowheads="1"/>
          </p:cNvPicPr>
          <p:nvPr/>
        </p:nvPicPr>
        <p:blipFill>
          <a:blip r:embed="rId2"/>
          <a:srcRect/>
          <a:stretch>
            <a:fillRect/>
          </a:stretch>
        </p:blipFill>
        <p:spPr bwMode="auto">
          <a:xfrm>
            <a:off x="241300" y="1547813"/>
            <a:ext cx="8305800" cy="4662487"/>
          </a:xfrm>
          <a:prstGeom prst="rect">
            <a:avLst/>
          </a:prstGeom>
          <a:noFill/>
          <a:ln w="9525">
            <a:noFill/>
            <a:miter lim="800000"/>
            <a:headEnd/>
            <a:tailEnd/>
          </a:ln>
        </p:spPr>
      </p:pic>
      <p:sp>
        <p:nvSpPr>
          <p:cNvPr id="10" name="Slide Number Placeholder 9"/>
          <p:cNvSpPr>
            <a:spLocks noGrp="1"/>
          </p:cNvSpPr>
          <p:nvPr>
            <p:ph type="sldNum" sz="quarter" idx="15"/>
          </p:nvPr>
        </p:nvSpPr>
        <p:spPr/>
        <p:txBody>
          <a:bodyPr/>
          <a:lstStyle/>
          <a:p>
            <a:pPr>
              <a:defRPr/>
            </a:pPr>
            <a:r>
              <a:rPr lang="en-US"/>
              <a:t>9-</a:t>
            </a:r>
            <a:fld id="{25D4B647-BBD0-423C-9CB4-B689E2559811}" type="slidenum">
              <a:rPr lang="en-US"/>
              <a:pPr>
                <a:defRPr/>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4"/>
          </p:nvPr>
        </p:nvSpPr>
        <p:spPr/>
        <p:txBody>
          <a:bodyPr/>
          <a:lstStyle/>
          <a:p>
            <a:r>
              <a:rPr lang="en-US"/>
              <a:t>Copyright © 2013 Pearson Education, Inc. Publishing as Prentice Hall</a:t>
            </a:r>
          </a:p>
        </p:txBody>
      </p:sp>
      <p:sp>
        <p:nvSpPr>
          <p:cNvPr id="80897" name="Text Placeholder 2"/>
          <p:cNvSpPr>
            <a:spLocks noGrp="1"/>
          </p:cNvSpPr>
          <p:nvPr>
            <p:ph type="body" sz="quarter" idx="13"/>
          </p:nvPr>
        </p:nvSpPr>
        <p:spPr>
          <a:xfrm>
            <a:off x="1316038" y="1071563"/>
            <a:ext cx="3925887" cy="339725"/>
          </a:xfrm>
        </p:spPr>
        <p:txBody>
          <a:bodyPr/>
          <a:lstStyle/>
          <a:p>
            <a:r>
              <a:rPr lang="en-US" smtClean="0"/>
              <a:t>Resource Leveling</a:t>
            </a:r>
          </a:p>
        </p:txBody>
      </p:sp>
      <p:pic>
        <p:nvPicPr>
          <p:cNvPr id="80898" name="Picture 4"/>
          <p:cNvPicPr>
            <a:picLocks noChangeAspect="1" noChangeArrowheads="1"/>
          </p:cNvPicPr>
          <p:nvPr/>
        </p:nvPicPr>
        <p:blipFill>
          <a:blip r:embed="rId2"/>
          <a:srcRect/>
          <a:stretch>
            <a:fillRect/>
          </a:stretch>
        </p:blipFill>
        <p:spPr bwMode="auto">
          <a:xfrm>
            <a:off x="341313" y="1609725"/>
            <a:ext cx="8358187" cy="4752975"/>
          </a:xfrm>
          <a:prstGeom prst="rect">
            <a:avLst/>
          </a:prstGeom>
          <a:noFill/>
          <a:ln w="9525">
            <a:noFill/>
            <a:miter lim="800000"/>
            <a:headEnd/>
            <a:tailEnd/>
          </a:ln>
        </p:spPr>
      </p:pic>
      <p:sp>
        <p:nvSpPr>
          <p:cNvPr id="10" name="Slide Number Placeholder 9"/>
          <p:cNvSpPr>
            <a:spLocks noGrp="1"/>
          </p:cNvSpPr>
          <p:nvPr>
            <p:ph type="sldNum" sz="quarter" idx="15"/>
          </p:nvPr>
        </p:nvSpPr>
        <p:spPr/>
        <p:txBody>
          <a:bodyPr/>
          <a:lstStyle/>
          <a:p>
            <a:pPr>
              <a:defRPr/>
            </a:pPr>
            <a:r>
              <a:rPr lang="en-US"/>
              <a:t>9-</a:t>
            </a:r>
            <a:fld id="{BE881AF8-0760-49F0-9A68-94F87DDE3377}" type="slidenum">
              <a:rPr lang="en-US"/>
              <a:pPr>
                <a:defRPr/>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4"/>
          </p:nvPr>
        </p:nvSpPr>
        <p:spPr/>
        <p:txBody>
          <a:bodyPr/>
          <a:lstStyle/>
          <a:p>
            <a:r>
              <a:rPr lang="en-US"/>
              <a:t>Copyright © 2013 Pearson Education, Inc. Publishing as Prentice Hall</a:t>
            </a:r>
          </a:p>
        </p:txBody>
      </p:sp>
      <p:sp>
        <p:nvSpPr>
          <p:cNvPr id="5" name="Slide Number Placeholder 4"/>
          <p:cNvSpPr>
            <a:spLocks noGrp="1"/>
          </p:cNvSpPr>
          <p:nvPr>
            <p:ph type="sldNum" sz="quarter" idx="15"/>
          </p:nvPr>
        </p:nvSpPr>
        <p:spPr/>
        <p:txBody>
          <a:bodyPr/>
          <a:lstStyle/>
          <a:p>
            <a:pPr>
              <a:defRPr/>
            </a:pPr>
            <a:r>
              <a:rPr lang="en-US"/>
              <a:t>9-</a:t>
            </a:r>
            <a:fld id="{1C3F2163-0079-44F0-8678-9D837EAA0244}" type="slidenum">
              <a:rPr lang="en-US"/>
              <a:pPr>
                <a:defRPr/>
              </a:pPr>
              <a:t>3</a:t>
            </a:fld>
            <a:endParaRPr lang="en-US"/>
          </a:p>
        </p:txBody>
      </p:sp>
      <p:pic>
        <p:nvPicPr>
          <p:cNvPr id="54275" name="Picture 2"/>
          <p:cNvPicPr>
            <a:picLocks noChangeAspect="1" noChangeArrowheads="1"/>
          </p:cNvPicPr>
          <p:nvPr/>
        </p:nvPicPr>
        <p:blipFill>
          <a:blip r:embed="rId2"/>
          <a:srcRect/>
          <a:stretch>
            <a:fillRect/>
          </a:stretch>
        </p:blipFill>
        <p:spPr bwMode="auto">
          <a:xfrm>
            <a:off x="377825" y="1119188"/>
            <a:ext cx="8040688" cy="5230812"/>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4"/>
          </p:nvPr>
        </p:nvSpPr>
        <p:spPr/>
        <p:txBody>
          <a:bodyPr/>
          <a:lstStyle/>
          <a:p>
            <a:r>
              <a:rPr lang="en-US"/>
              <a:t>Copyright © 2013 Pearson Education, Inc. Publishing as Prentice Hall</a:t>
            </a:r>
          </a:p>
        </p:txBody>
      </p:sp>
      <p:sp>
        <p:nvSpPr>
          <p:cNvPr id="81921" name="Text Placeholder 2"/>
          <p:cNvSpPr>
            <a:spLocks noGrp="1"/>
          </p:cNvSpPr>
          <p:nvPr>
            <p:ph type="body" sz="quarter" idx="13"/>
          </p:nvPr>
        </p:nvSpPr>
        <p:spPr>
          <a:xfrm>
            <a:off x="1316038" y="1071563"/>
            <a:ext cx="3925887" cy="339725"/>
          </a:xfrm>
        </p:spPr>
        <p:txBody>
          <a:bodyPr/>
          <a:lstStyle/>
          <a:p>
            <a:r>
              <a:rPr lang="en-US" smtClean="0"/>
              <a:t>Resource Leveling</a:t>
            </a:r>
          </a:p>
        </p:txBody>
      </p:sp>
      <p:pic>
        <p:nvPicPr>
          <p:cNvPr id="81922" name="Picture 5"/>
          <p:cNvPicPr>
            <a:picLocks noChangeAspect="1" noChangeArrowheads="1"/>
          </p:cNvPicPr>
          <p:nvPr/>
        </p:nvPicPr>
        <p:blipFill>
          <a:blip r:embed="rId2"/>
          <a:srcRect/>
          <a:stretch>
            <a:fillRect/>
          </a:stretch>
        </p:blipFill>
        <p:spPr bwMode="auto">
          <a:xfrm>
            <a:off x="357188" y="1644650"/>
            <a:ext cx="8304212" cy="4730750"/>
          </a:xfrm>
          <a:prstGeom prst="rect">
            <a:avLst/>
          </a:prstGeom>
          <a:noFill/>
          <a:ln w="9525">
            <a:noFill/>
            <a:miter lim="800000"/>
            <a:headEnd/>
            <a:tailEnd/>
          </a:ln>
        </p:spPr>
      </p:pic>
      <p:sp>
        <p:nvSpPr>
          <p:cNvPr id="10" name="Slide Number Placeholder 9"/>
          <p:cNvSpPr>
            <a:spLocks noGrp="1"/>
          </p:cNvSpPr>
          <p:nvPr>
            <p:ph type="sldNum" sz="quarter" idx="15"/>
          </p:nvPr>
        </p:nvSpPr>
        <p:spPr/>
        <p:txBody>
          <a:bodyPr/>
          <a:lstStyle/>
          <a:p>
            <a:pPr>
              <a:defRPr/>
            </a:pPr>
            <a:r>
              <a:rPr lang="en-US"/>
              <a:t>9-</a:t>
            </a:r>
            <a:fld id="{56623E61-6C80-45E7-96A6-CA8C7F21A597}" type="slidenum">
              <a:rPr lang="en-US"/>
              <a:pPr>
                <a:defRPr/>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4"/>
          </p:nvPr>
        </p:nvSpPr>
        <p:spPr/>
        <p:txBody>
          <a:bodyPr/>
          <a:lstStyle/>
          <a:p>
            <a:r>
              <a:rPr lang="en-US"/>
              <a:t>Copyright © 2013 Pearson Education, Inc. Publishing as Prentice Hall</a:t>
            </a:r>
          </a:p>
        </p:txBody>
      </p:sp>
      <p:sp>
        <p:nvSpPr>
          <p:cNvPr id="82945" name="Content Placeholder 1"/>
          <p:cNvSpPr>
            <a:spLocks noGrp="1"/>
          </p:cNvSpPr>
          <p:nvPr>
            <p:ph idx="1"/>
          </p:nvPr>
        </p:nvSpPr>
        <p:spPr>
          <a:xfrm>
            <a:off x="596900" y="1600200"/>
            <a:ext cx="8089900" cy="4525963"/>
          </a:xfrm>
        </p:spPr>
        <p:txBody>
          <a:bodyPr/>
          <a:lstStyle/>
          <a:p>
            <a:r>
              <a:rPr lang="en-US" sz="2400" smtClean="0"/>
              <a:t>Budgetary rough order of magnitude estimate (BROME)</a:t>
            </a:r>
          </a:p>
          <a:p>
            <a:r>
              <a:rPr lang="en-US" sz="2400" smtClean="0"/>
              <a:t>Approximate historical estimate (AHE);</a:t>
            </a:r>
          </a:p>
          <a:p>
            <a:r>
              <a:rPr lang="en-US" sz="2400" smtClean="0"/>
              <a:t>Definitive estimate (DE)</a:t>
            </a:r>
          </a:p>
          <a:p>
            <a:endParaRPr lang="en-US" sz="2400" smtClean="0"/>
          </a:p>
        </p:txBody>
      </p:sp>
      <p:sp>
        <p:nvSpPr>
          <p:cNvPr id="82946" name="Text Placeholder 2"/>
          <p:cNvSpPr>
            <a:spLocks noGrp="1"/>
          </p:cNvSpPr>
          <p:nvPr>
            <p:ph type="body" sz="quarter" idx="13"/>
          </p:nvPr>
        </p:nvSpPr>
        <p:spPr>
          <a:xfrm>
            <a:off x="1316038" y="1071563"/>
            <a:ext cx="3925887" cy="339725"/>
          </a:xfrm>
        </p:spPr>
        <p:txBody>
          <a:bodyPr/>
          <a:lstStyle/>
          <a:p>
            <a:r>
              <a:rPr lang="en-US" smtClean="0"/>
              <a:t>Cost Estimation</a:t>
            </a:r>
          </a:p>
        </p:txBody>
      </p:sp>
      <p:sp>
        <p:nvSpPr>
          <p:cNvPr id="7" name="Slide Number Placeholder 6"/>
          <p:cNvSpPr>
            <a:spLocks noGrp="1"/>
          </p:cNvSpPr>
          <p:nvPr>
            <p:ph type="sldNum" sz="quarter" idx="15"/>
          </p:nvPr>
        </p:nvSpPr>
        <p:spPr/>
        <p:txBody>
          <a:bodyPr/>
          <a:lstStyle/>
          <a:p>
            <a:pPr>
              <a:defRPr/>
            </a:pPr>
            <a:r>
              <a:rPr lang="en-US"/>
              <a:t>9-</a:t>
            </a:r>
            <a:fld id="{3066B082-A49E-4EAD-A87B-1AE008825C0B}" type="slidenum">
              <a:rPr lang="en-US"/>
              <a:pPr>
                <a:defRPr/>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4"/>
          </p:nvPr>
        </p:nvSpPr>
        <p:spPr/>
        <p:txBody>
          <a:bodyPr/>
          <a:lstStyle/>
          <a:p>
            <a:r>
              <a:rPr lang="en-US"/>
              <a:t>Copyright © 2013 Pearson Education, Inc. Publishing as Prentice Hall</a:t>
            </a:r>
          </a:p>
        </p:txBody>
      </p:sp>
      <p:sp>
        <p:nvSpPr>
          <p:cNvPr id="83969" name="Text Placeholder 2"/>
          <p:cNvSpPr>
            <a:spLocks noGrp="1"/>
          </p:cNvSpPr>
          <p:nvPr>
            <p:ph type="body" sz="quarter" idx="13"/>
          </p:nvPr>
        </p:nvSpPr>
        <p:spPr>
          <a:xfrm>
            <a:off x="1316038" y="1071563"/>
            <a:ext cx="3925887" cy="339725"/>
          </a:xfrm>
        </p:spPr>
        <p:txBody>
          <a:bodyPr/>
          <a:lstStyle/>
          <a:p>
            <a:r>
              <a:rPr lang="en-US" smtClean="0"/>
              <a:t>Cost Estimation</a:t>
            </a:r>
          </a:p>
        </p:txBody>
      </p:sp>
      <p:pic>
        <p:nvPicPr>
          <p:cNvPr id="83970" name="Picture 3"/>
          <p:cNvPicPr>
            <a:picLocks noChangeAspect="1" noChangeArrowheads="1"/>
          </p:cNvPicPr>
          <p:nvPr/>
        </p:nvPicPr>
        <p:blipFill>
          <a:blip r:embed="rId2"/>
          <a:srcRect/>
          <a:stretch>
            <a:fillRect/>
          </a:stretch>
        </p:blipFill>
        <p:spPr bwMode="auto">
          <a:xfrm>
            <a:off x="482600" y="1444625"/>
            <a:ext cx="7899400" cy="4981575"/>
          </a:xfrm>
          <a:prstGeom prst="rect">
            <a:avLst/>
          </a:prstGeom>
          <a:noFill/>
          <a:ln w="9525">
            <a:noFill/>
            <a:miter lim="800000"/>
            <a:headEnd/>
            <a:tailEnd/>
          </a:ln>
        </p:spPr>
      </p:pic>
      <p:sp>
        <p:nvSpPr>
          <p:cNvPr id="8" name="Slide Number Placeholder 7"/>
          <p:cNvSpPr>
            <a:spLocks noGrp="1"/>
          </p:cNvSpPr>
          <p:nvPr>
            <p:ph type="sldNum" sz="quarter" idx="15"/>
          </p:nvPr>
        </p:nvSpPr>
        <p:spPr/>
        <p:txBody>
          <a:bodyPr/>
          <a:lstStyle/>
          <a:p>
            <a:pPr>
              <a:defRPr/>
            </a:pPr>
            <a:r>
              <a:rPr lang="en-US"/>
              <a:t>9-</a:t>
            </a:r>
            <a:fld id="{94145841-D995-44AA-8DF3-F3367D193778}" type="slidenum">
              <a:rPr lang="en-US"/>
              <a:pPr>
                <a:defRPr/>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4"/>
          </p:nvPr>
        </p:nvSpPr>
        <p:spPr/>
        <p:txBody>
          <a:bodyPr/>
          <a:lstStyle/>
          <a:p>
            <a:r>
              <a:rPr lang="en-US"/>
              <a:t>Copyright © 2013 Pearson Education, Inc. Publishing as Prentice Hall</a:t>
            </a:r>
          </a:p>
        </p:txBody>
      </p:sp>
      <p:sp>
        <p:nvSpPr>
          <p:cNvPr id="84993" name="Content Placeholder 1"/>
          <p:cNvSpPr>
            <a:spLocks noGrp="1"/>
          </p:cNvSpPr>
          <p:nvPr>
            <p:ph idx="1"/>
          </p:nvPr>
        </p:nvSpPr>
        <p:spPr>
          <a:xfrm>
            <a:off x="546100" y="1600200"/>
            <a:ext cx="8140700" cy="4525963"/>
          </a:xfrm>
        </p:spPr>
        <p:txBody>
          <a:bodyPr/>
          <a:lstStyle/>
          <a:p>
            <a:r>
              <a:rPr lang="en-US" sz="2400" smtClean="0"/>
              <a:t>Baseline budgets must identify direct costs, indirect costs, and contingency costs to stakeholders. </a:t>
            </a:r>
          </a:p>
          <a:p>
            <a:r>
              <a:rPr lang="en-US" sz="2400" smtClean="0"/>
              <a:t>Detailed estimates can be prepared by using WBS. Detailed estimates are usually done before the start of a project and after completing WBS. </a:t>
            </a:r>
          </a:p>
        </p:txBody>
      </p:sp>
      <p:sp>
        <p:nvSpPr>
          <p:cNvPr id="84994" name="Text Placeholder 2"/>
          <p:cNvSpPr>
            <a:spLocks noGrp="1"/>
          </p:cNvSpPr>
          <p:nvPr>
            <p:ph type="body" sz="quarter" idx="13"/>
          </p:nvPr>
        </p:nvSpPr>
        <p:spPr>
          <a:xfrm>
            <a:off x="1316038" y="1071563"/>
            <a:ext cx="3925887" cy="339725"/>
          </a:xfrm>
        </p:spPr>
        <p:txBody>
          <a:bodyPr/>
          <a:lstStyle/>
          <a:p>
            <a:r>
              <a:rPr lang="en-US" smtClean="0"/>
              <a:t>Budgeting</a:t>
            </a:r>
          </a:p>
        </p:txBody>
      </p:sp>
      <p:sp>
        <p:nvSpPr>
          <p:cNvPr id="10" name="Slide Number Placeholder 9"/>
          <p:cNvSpPr>
            <a:spLocks noGrp="1"/>
          </p:cNvSpPr>
          <p:nvPr>
            <p:ph type="sldNum" sz="quarter" idx="15"/>
          </p:nvPr>
        </p:nvSpPr>
        <p:spPr/>
        <p:txBody>
          <a:bodyPr/>
          <a:lstStyle/>
          <a:p>
            <a:pPr>
              <a:defRPr/>
            </a:pPr>
            <a:r>
              <a:rPr lang="en-US"/>
              <a:t>9-</a:t>
            </a:r>
            <a:fld id="{B113F1D1-C1C8-4869-AB11-B9FD62599226}" type="slidenum">
              <a:rPr lang="en-US"/>
              <a:pPr>
                <a:defRPr/>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4"/>
          </p:nvPr>
        </p:nvSpPr>
        <p:spPr/>
        <p:txBody>
          <a:bodyPr/>
          <a:lstStyle/>
          <a:p>
            <a:r>
              <a:rPr lang="en-US"/>
              <a:t>Copyright © 2013 Pearson Education, Inc. Publishing as Prentice Hall</a:t>
            </a:r>
          </a:p>
        </p:txBody>
      </p:sp>
      <p:sp>
        <p:nvSpPr>
          <p:cNvPr id="86017" name="Content Placeholder 1"/>
          <p:cNvSpPr>
            <a:spLocks noGrp="1"/>
          </p:cNvSpPr>
          <p:nvPr>
            <p:ph idx="1"/>
          </p:nvPr>
        </p:nvSpPr>
        <p:spPr>
          <a:xfrm>
            <a:off x="342900" y="1600200"/>
            <a:ext cx="8343900" cy="4525963"/>
          </a:xfrm>
        </p:spPr>
        <p:txBody>
          <a:bodyPr/>
          <a:lstStyle/>
          <a:p>
            <a:r>
              <a:rPr lang="en-US" sz="2400" smtClean="0"/>
              <a:t>To monitor and manage costs, project managers use an Earned Value Analysis (EVA). </a:t>
            </a:r>
          </a:p>
          <a:p>
            <a:r>
              <a:rPr lang="en-US" sz="2400" smtClean="0"/>
              <a:t>EVA is primarily used to measure and track costs and schedules in a project.  </a:t>
            </a:r>
          </a:p>
          <a:p>
            <a:r>
              <a:rPr lang="en-US" sz="2400" smtClean="0"/>
              <a:t>The analysis uses “work in progress” to indicate the future of a project.</a:t>
            </a:r>
          </a:p>
          <a:p>
            <a:endParaRPr lang="en-US" sz="2400" smtClean="0"/>
          </a:p>
        </p:txBody>
      </p:sp>
      <p:sp>
        <p:nvSpPr>
          <p:cNvPr id="86018" name="Text Placeholder 2"/>
          <p:cNvSpPr>
            <a:spLocks noGrp="1"/>
          </p:cNvSpPr>
          <p:nvPr>
            <p:ph type="body" sz="quarter" idx="13"/>
          </p:nvPr>
        </p:nvSpPr>
        <p:spPr>
          <a:xfrm>
            <a:off x="1316038" y="1071563"/>
            <a:ext cx="3925887" cy="339725"/>
          </a:xfrm>
        </p:spPr>
        <p:txBody>
          <a:bodyPr/>
          <a:lstStyle/>
          <a:p>
            <a:r>
              <a:rPr lang="en-US" smtClean="0"/>
              <a:t>EVA</a:t>
            </a:r>
          </a:p>
        </p:txBody>
      </p:sp>
      <p:sp>
        <p:nvSpPr>
          <p:cNvPr id="7" name="Slide Number Placeholder 6"/>
          <p:cNvSpPr>
            <a:spLocks noGrp="1"/>
          </p:cNvSpPr>
          <p:nvPr>
            <p:ph type="sldNum" sz="quarter" idx="15"/>
          </p:nvPr>
        </p:nvSpPr>
        <p:spPr/>
        <p:txBody>
          <a:bodyPr/>
          <a:lstStyle/>
          <a:p>
            <a:pPr>
              <a:defRPr/>
            </a:pPr>
            <a:r>
              <a:rPr lang="en-US"/>
              <a:t>9-</a:t>
            </a:r>
            <a:fld id="{486C2128-AF13-432A-8AAB-D8B48FA355ED}" type="slidenum">
              <a:rPr lang="en-US"/>
              <a:pPr>
                <a:defRPr/>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4"/>
          </p:nvPr>
        </p:nvSpPr>
        <p:spPr/>
        <p:txBody>
          <a:bodyPr/>
          <a:lstStyle/>
          <a:p>
            <a:r>
              <a:rPr lang="en-US"/>
              <a:t>Copyright © 2013 Pearson Education, Inc. Publishing as Prentice Hall</a:t>
            </a:r>
          </a:p>
        </p:txBody>
      </p:sp>
      <p:sp>
        <p:nvSpPr>
          <p:cNvPr id="87041" name="Content Placeholder 1"/>
          <p:cNvSpPr>
            <a:spLocks noGrp="1"/>
          </p:cNvSpPr>
          <p:nvPr>
            <p:ph idx="1"/>
          </p:nvPr>
        </p:nvSpPr>
        <p:spPr>
          <a:xfrm>
            <a:off x="342900" y="1600200"/>
            <a:ext cx="8572500" cy="4525963"/>
          </a:xfrm>
        </p:spPr>
        <p:txBody>
          <a:bodyPr/>
          <a:lstStyle/>
          <a:p>
            <a:r>
              <a:rPr lang="en-US" sz="2400" i="1" smtClean="0"/>
              <a:t>Planned Value (PV):</a:t>
            </a:r>
            <a:r>
              <a:rPr lang="en-US" sz="2400" smtClean="0"/>
              <a:t> Budgeted amount of cost for work scheduled to be accomplished on a given activity for a given period of time</a:t>
            </a:r>
          </a:p>
          <a:p>
            <a:r>
              <a:rPr lang="en-US" sz="2400" i="1" smtClean="0"/>
              <a:t>Earned Value (EV):</a:t>
            </a:r>
            <a:r>
              <a:rPr lang="en-US" sz="2400" smtClean="0"/>
              <a:t> Budgeted amount of cost for competed work of a given activity for a given period of time</a:t>
            </a:r>
          </a:p>
          <a:p>
            <a:r>
              <a:rPr lang="en-US" sz="2400" i="1" smtClean="0"/>
              <a:t>Actual Cost (AC):</a:t>
            </a:r>
            <a:r>
              <a:rPr lang="en-US" sz="2400" smtClean="0"/>
              <a:t> Actual amount spent in completing the work accomplished within a given time period</a:t>
            </a:r>
          </a:p>
          <a:p>
            <a:r>
              <a:rPr lang="en-US" sz="2400" i="1" smtClean="0"/>
              <a:t>Cost Variance (CV):</a:t>
            </a:r>
            <a:r>
              <a:rPr lang="en-US" sz="2400" smtClean="0"/>
              <a:t> The cost variance compares deviations only from the budget and does not include schedule into account</a:t>
            </a:r>
          </a:p>
          <a:p>
            <a:r>
              <a:rPr lang="en-US" sz="2400" i="1" smtClean="0"/>
              <a:t>Schedule Variance (SV):</a:t>
            </a:r>
            <a:r>
              <a:rPr lang="en-US" sz="2400" smtClean="0"/>
              <a:t> The schedule variance compares deviations only from the schedule and does not include cost into account</a:t>
            </a:r>
          </a:p>
        </p:txBody>
      </p:sp>
      <p:sp>
        <p:nvSpPr>
          <p:cNvPr id="87042" name="Text Placeholder 2"/>
          <p:cNvSpPr>
            <a:spLocks noGrp="1"/>
          </p:cNvSpPr>
          <p:nvPr>
            <p:ph type="body" sz="quarter" idx="13"/>
          </p:nvPr>
        </p:nvSpPr>
        <p:spPr>
          <a:xfrm>
            <a:off x="1316038" y="1071563"/>
            <a:ext cx="3925887" cy="339725"/>
          </a:xfrm>
        </p:spPr>
        <p:txBody>
          <a:bodyPr/>
          <a:lstStyle/>
          <a:p>
            <a:r>
              <a:rPr lang="en-US" smtClean="0"/>
              <a:t>EVA</a:t>
            </a:r>
          </a:p>
        </p:txBody>
      </p:sp>
      <p:sp>
        <p:nvSpPr>
          <p:cNvPr id="7" name="Slide Number Placeholder 6"/>
          <p:cNvSpPr>
            <a:spLocks noGrp="1"/>
          </p:cNvSpPr>
          <p:nvPr>
            <p:ph type="sldNum" sz="quarter" idx="15"/>
          </p:nvPr>
        </p:nvSpPr>
        <p:spPr/>
        <p:txBody>
          <a:bodyPr/>
          <a:lstStyle/>
          <a:p>
            <a:pPr>
              <a:defRPr/>
            </a:pPr>
            <a:r>
              <a:rPr lang="en-US"/>
              <a:t>9-</a:t>
            </a:r>
            <a:fld id="{F973C17D-D0DB-415F-AD03-D9B92EEFD41A}" type="slidenum">
              <a:rPr lang="en-US"/>
              <a:pPr>
                <a:defRPr/>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4"/>
          </p:nvPr>
        </p:nvSpPr>
        <p:spPr/>
        <p:txBody>
          <a:bodyPr/>
          <a:lstStyle/>
          <a:p>
            <a:r>
              <a:rPr lang="en-US"/>
              <a:t>Copyright © 2013 Pearson Education, Inc. Publishing as Prentice Hall</a:t>
            </a:r>
          </a:p>
        </p:txBody>
      </p:sp>
      <p:sp>
        <p:nvSpPr>
          <p:cNvPr id="88065" name="Content Placeholder 1"/>
          <p:cNvSpPr>
            <a:spLocks noGrp="1"/>
          </p:cNvSpPr>
          <p:nvPr>
            <p:ph idx="1"/>
          </p:nvPr>
        </p:nvSpPr>
        <p:spPr>
          <a:xfrm>
            <a:off x="342900" y="1600200"/>
            <a:ext cx="8572500" cy="4525963"/>
          </a:xfrm>
        </p:spPr>
        <p:txBody>
          <a:bodyPr/>
          <a:lstStyle/>
          <a:p>
            <a:r>
              <a:rPr lang="en-US" sz="2400" i="1" smtClean="0"/>
              <a:t>Cost Performance Index (CPI):</a:t>
            </a:r>
            <a:r>
              <a:rPr lang="en-US" sz="2400" smtClean="0"/>
              <a:t> Ratio of earned value to actual cost; if  CPI&gt;1 , project under budget</a:t>
            </a:r>
          </a:p>
          <a:p>
            <a:r>
              <a:rPr lang="en-US" sz="2400" i="1" smtClean="0"/>
              <a:t>Schedule Performance Index (SPI):</a:t>
            </a:r>
            <a:r>
              <a:rPr lang="en-US" sz="2400" smtClean="0"/>
              <a:t> Ratio of earned value to planned value; if SPI &gt;1, then project behind schedule</a:t>
            </a:r>
          </a:p>
          <a:p>
            <a:endParaRPr lang="en-US" sz="2400" smtClean="0"/>
          </a:p>
          <a:p>
            <a:endParaRPr lang="en-US" sz="2400" smtClean="0"/>
          </a:p>
        </p:txBody>
      </p:sp>
      <p:sp>
        <p:nvSpPr>
          <p:cNvPr id="88066" name="Text Placeholder 2"/>
          <p:cNvSpPr>
            <a:spLocks noGrp="1"/>
          </p:cNvSpPr>
          <p:nvPr>
            <p:ph type="body" sz="quarter" idx="13"/>
          </p:nvPr>
        </p:nvSpPr>
        <p:spPr>
          <a:xfrm>
            <a:off x="1316038" y="1071563"/>
            <a:ext cx="3925887" cy="339725"/>
          </a:xfrm>
        </p:spPr>
        <p:txBody>
          <a:bodyPr/>
          <a:lstStyle/>
          <a:p>
            <a:r>
              <a:rPr lang="en-US" smtClean="0"/>
              <a:t>EVA</a:t>
            </a:r>
          </a:p>
        </p:txBody>
      </p:sp>
      <p:sp>
        <p:nvSpPr>
          <p:cNvPr id="7" name="Slide Number Placeholder 6"/>
          <p:cNvSpPr>
            <a:spLocks noGrp="1"/>
          </p:cNvSpPr>
          <p:nvPr>
            <p:ph type="sldNum" sz="quarter" idx="15"/>
          </p:nvPr>
        </p:nvSpPr>
        <p:spPr/>
        <p:txBody>
          <a:bodyPr/>
          <a:lstStyle/>
          <a:p>
            <a:pPr>
              <a:defRPr/>
            </a:pPr>
            <a:r>
              <a:rPr lang="en-US"/>
              <a:t>9-</a:t>
            </a:r>
            <a:fld id="{ABD4EF3E-6EBB-4919-A3A4-90E8D5CE7E45}" type="slidenum">
              <a:rPr lang="en-US"/>
              <a:pPr>
                <a:defRPr/>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a:spLocks noGrp="1"/>
          </p:cNvSpPr>
          <p:nvPr>
            <p:ph type="ftr" sz="quarter" idx="14"/>
          </p:nvPr>
        </p:nvSpPr>
        <p:spPr/>
        <p:txBody>
          <a:bodyPr/>
          <a:lstStyle/>
          <a:p>
            <a:r>
              <a:rPr lang="en-US"/>
              <a:t>Copyright © 2013 Pearson Education, Inc. Publishing as Prentice Hall</a:t>
            </a:r>
          </a:p>
        </p:txBody>
      </p:sp>
      <p:sp>
        <p:nvSpPr>
          <p:cNvPr id="89089" name="Text Placeholder 2"/>
          <p:cNvSpPr>
            <a:spLocks noGrp="1"/>
          </p:cNvSpPr>
          <p:nvPr>
            <p:ph type="body" sz="quarter" idx="13"/>
          </p:nvPr>
        </p:nvSpPr>
        <p:spPr>
          <a:xfrm>
            <a:off x="1316038" y="1071563"/>
            <a:ext cx="3925887" cy="339725"/>
          </a:xfrm>
        </p:spPr>
        <p:txBody>
          <a:bodyPr/>
          <a:lstStyle/>
          <a:p>
            <a:r>
              <a:rPr lang="en-US" smtClean="0"/>
              <a:t>EV Equations</a:t>
            </a:r>
          </a:p>
        </p:txBody>
      </p:sp>
      <p:sp>
        <p:nvSpPr>
          <p:cNvPr id="5" name="Slide Number Placeholder 4"/>
          <p:cNvSpPr>
            <a:spLocks noGrp="1"/>
          </p:cNvSpPr>
          <p:nvPr>
            <p:ph type="sldNum" sz="quarter" idx="15"/>
          </p:nvPr>
        </p:nvSpPr>
        <p:spPr/>
        <p:txBody>
          <a:bodyPr/>
          <a:lstStyle/>
          <a:p>
            <a:pPr>
              <a:defRPr/>
            </a:pPr>
            <a:r>
              <a:rPr lang="en-US"/>
              <a:t>9-</a:t>
            </a:r>
            <a:fld id="{4ABBCA5F-E8B4-4EDC-A20A-7B15FCE92B58}" type="slidenum">
              <a:rPr lang="en-US"/>
              <a:pPr>
                <a:defRPr/>
              </a:pPr>
              <a:t>37</a:t>
            </a:fld>
            <a:endParaRPr lang="en-US"/>
          </a:p>
        </p:txBody>
      </p:sp>
      <p:graphicFrame>
        <p:nvGraphicFramePr>
          <p:cNvPr id="6" name="Table 5"/>
          <p:cNvGraphicFramePr>
            <a:graphicFrameLocks noGrp="1"/>
          </p:cNvGraphicFramePr>
          <p:nvPr/>
        </p:nvGraphicFramePr>
        <p:xfrm>
          <a:off x="342900" y="1646238"/>
          <a:ext cx="8191500" cy="3962400"/>
        </p:xfrm>
        <a:graphic>
          <a:graphicData uri="http://schemas.openxmlformats.org/drawingml/2006/table">
            <a:tbl>
              <a:tblPr/>
              <a:tblGrid>
                <a:gridCol w="3396475"/>
                <a:gridCol w="4795025"/>
              </a:tblGrid>
              <a:tr h="0">
                <a:tc>
                  <a:txBody>
                    <a:bodyPr/>
                    <a:lstStyle/>
                    <a:p>
                      <a:pPr marL="0" marR="0">
                        <a:spcBef>
                          <a:spcPts val="0"/>
                        </a:spcBef>
                        <a:spcAft>
                          <a:spcPts val="0"/>
                        </a:spcAft>
                      </a:pPr>
                      <a:r>
                        <a:rPr lang="en-US" sz="2000" b="1" dirty="0" smtClean="0">
                          <a:latin typeface="+mn-lt"/>
                          <a:ea typeface="Times New Roman"/>
                          <a:cs typeface="Times New Roman"/>
                        </a:rPr>
                        <a:t>Earned </a:t>
                      </a:r>
                      <a:r>
                        <a:rPr lang="en-US" sz="2000" b="1" dirty="0">
                          <a:latin typeface="+mn-lt"/>
                          <a:ea typeface="Times New Roman"/>
                          <a:cs typeface="Times New Roman"/>
                        </a:rPr>
                        <a:t>Value </a:t>
                      </a:r>
                      <a:endParaRPr lang="en-US" sz="1400" dirty="0">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marL="0" marR="0">
                        <a:spcBef>
                          <a:spcPts val="0"/>
                        </a:spcBef>
                        <a:spcAft>
                          <a:spcPts val="0"/>
                        </a:spcAft>
                      </a:pPr>
                      <a:r>
                        <a:rPr lang="en-US" sz="2000" b="1" dirty="0">
                          <a:latin typeface="+mn-lt"/>
                          <a:ea typeface="Times New Roman"/>
                          <a:cs typeface="Times New Roman"/>
                        </a:rPr>
                        <a:t>Earned Value </a:t>
                      </a:r>
                      <a:r>
                        <a:rPr lang="en-US" sz="2000" b="1" dirty="0" smtClean="0">
                          <a:latin typeface="+mn-lt"/>
                          <a:ea typeface="Times New Roman"/>
                          <a:cs typeface="Times New Roman"/>
                        </a:rPr>
                        <a:t>Equation</a:t>
                      </a:r>
                      <a:endParaRPr lang="en-US" sz="1400" dirty="0">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r>
              <a:tr h="0">
                <a:tc>
                  <a:txBody>
                    <a:bodyPr/>
                    <a:lstStyle/>
                    <a:p>
                      <a:pPr marL="0" marR="0">
                        <a:spcBef>
                          <a:spcPts val="0"/>
                        </a:spcBef>
                        <a:spcAft>
                          <a:spcPts val="0"/>
                        </a:spcAft>
                      </a:pPr>
                      <a:r>
                        <a:rPr lang="en-US" sz="2000">
                          <a:latin typeface="+mn-lt"/>
                          <a:ea typeface="Times New Roman"/>
                          <a:cs typeface="Times New Roman"/>
                        </a:rPr>
                        <a:t>PV: Planned Value</a:t>
                      </a:r>
                      <a:endParaRPr lang="en-US" sz="1400">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a:latin typeface="+mn-lt"/>
                          <a:ea typeface="Times New Roman"/>
                          <a:cs typeface="Times New Roman"/>
                        </a:rPr>
                        <a:t>Planned completion % * Budget at completion </a:t>
                      </a:r>
                      <a:endParaRPr lang="en-US" sz="1400">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spcBef>
                          <a:spcPts val="0"/>
                        </a:spcBef>
                        <a:spcAft>
                          <a:spcPts val="0"/>
                        </a:spcAft>
                      </a:pPr>
                      <a:r>
                        <a:rPr lang="en-US" sz="2000">
                          <a:latin typeface="+mn-lt"/>
                          <a:ea typeface="Times New Roman"/>
                          <a:cs typeface="Times New Roman"/>
                        </a:rPr>
                        <a:t>EV: Earned Value</a:t>
                      </a:r>
                      <a:endParaRPr lang="en-US" sz="1400">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a:latin typeface="+mn-lt"/>
                          <a:ea typeface="Times New Roman"/>
                          <a:cs typeface="Times New Roman"/>
                        </a:rPr>
                        <a:t>Actual completion % * Budget at Completion</a:t>
                      </a:r>
                      <a:endParaRPr lang="en-US" sz="1400">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spcBef>
                          <a:spcPts val="0"/>
                        </a:spcBef>
                        <a:spcAft>
                          <a:spcPts val="0"/>
                        </a:spcAft>
                      </a:pPr>
                      <a:r>
                        <a:rPr lang="en-US" sz="2000">
                          <a:latin typeface="+mn-lt"/>
                          <a:ea typeface="Times New Roman"/>
                          <a:cs typeface="Times New Roman"/>
                        </a:rPr>
                        <a:t>AC: Actual Value</a:t>
                      </a:r>
                      <a:endParaRPr lang="en-US" sz="1400">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a:latin typeface="+mn-lt"/>
                          <a:ea typeface="Times New Roman"/>
                          <a:cs typeface="Times New Roman"/>
                        </a:rPr>
                        <a:t>Actual costs</a:t>
                      </a:r>
                      <a:endParaRPr lang="en-US" sz="1400">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spcBef>
                          <a:spcPts val="0"/>
                        </a:spcBef>
                        <a:spcAft>
                          <a:spcPts val="0"/>
                        </a:spcAft>
                      </a:pPr>
                      <a:r>
                        <a:rPr lang="en-US" sz="2000">
                          <a:latin typeface="+mn-lt"/>
                          <a:ea typeface="Times New Roman"/>
                          <a:cs typeface="Times New Roman"/>
                        </a:rPr>
                        <a:t>CV: Cost Variance</a:t>
                      </a:r>
                      <a:endParaRPr lang="en-US" sz="1400">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a:latin typeface="+mn-lt"/>
                          <a:ea typeface="Times New Roman"/>
                          <a:cs typeface="Times New Roman"/>
                        </a:rPr>
                        <a:t>EV – AC</a:t>
                      </a:r>
                      <a:endParaRPr lang="en-US" sz="1400">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spcBef>
                          <a:spcPts val="0"/>
                        </a:spcBef>
                        <a:spcAft>
                          <a:spcPts val="0"/>
                        </a:spcAft>
                      </a:pPr>
                      <a:r>
                        <a:rPr lang="en-US" sz="2000">
                          <a:latin typeface="+mn-lt"/>
                          <a:ea typeface="Times New Roman"/>
                          <a:cs typeface="Times New Roman"/>
                        </a:rPr>
                        <a:t>SV: Schedule Variance</a:t>
                      </a:r>
                      <a:endParaRPr lang="en-US" sz="1400">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a:latin typeface="+mn-lt"/>
                          <a:ea typeface="Times New Roman"/>
                          <a:cs typeface="Times New Roman"/>
                        </a:rPr>
                        <a:t>EV – PV </a:t>
                      </a:r>
                      <a:endParaRPr lang="en-US" sz="1400">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spcBef>
                          <a:spcPts val="0"/>
                        </a:spcBef>
                        <a:spcAft>
                          <a:spcPts val="0"/>
                        </a:spcAft>
                      </a:pPr>
                      <a:r>
                        <a:rPr lang="en-US" sz="2000">
                          <a:latin typeface="+mn-lt"/>
                          <a:ea typeface="Times New Roman"/>
                          <a:cs typeface="Times New Roman"/>
                        </a:rPr>
                        <a:t>CPI: Cost Performance Index</a:t>
                      </a:r>
                      <a:endParaRPr lang="en-US" sz="1400">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a:latin typeface="+mn-lt"/>
                          <a:ea typeface="Times New Roman"/>
                          <a:cs typeface="Times New Roman"/>
                        </a:rPr>
                        <a:t>EV / AC</a:t>
                      </a:r>
                      <a:endParaRPr lang="en-US" sz="1400">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spcBef>
                          <a:spcPts val="0"/>
                        </a:spcBef>
                        <a:spcAft>
                          <a:spcPts val="0"/>
                        </a:spcAft>
                      </a:pPr>
                      <a:r>
                        <a:rPr lang="en-US" sz="2000">
                          <a:latin typeface="+mn-lt"/>
                          <a:ea typeface="Times New Roman"/>
                          <a:cs typeface="Times New Roman"/>
                        </a:rPr>
                        <a:t>SPI: Schedule Performance Index</a:t>
                      </a:r>
                      <a:endParaRPr lang="en-US" sz="1400">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a:latin typeface="+mn-lt"/>
                          <a:ea typeface="Times New Roman"/>
                          <a:cs typeface="Times New Roman"/>
                        </a:rPr>
                        <a:t>EV / PV</a:t>
                      </a:r>
                      <a:endParaRPr lang="en-US" sz="1400">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spcBef>
                          <a:spcPts val="0"/>
                        </a:spcBef>
                        <a:spcAft>
                          <a:spcPts val="0"/>
                        </a:spcAft>
                      </a:pPr>
                      <a:r>
                        <a:rPr lang="en-US" sz="2000">
                          <a:latin typeface="+mn-lt"/>
                          <a:ea typeface="Times New Roman"/>
                          <a:cs typeface="Times New Roman"/>
                        </a:rPr>
                        <a:t>EAC: Estimate at Completion</a:t>
                      </a:r>
                      <a:endParaRPr lang="en-US" sz="1400">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a:latin typeface="+mn-lt"/>
                          <a:ea typeface="Times New Roman"/>
                          <a:cs typeface="Times New Roman"/>
                        </a:rPr>
                        <a:t>(AC/EV) * Budget at completion</a:t>
                      </a:r>
                      <a:endParaRPr lang="en-US" sz="1400">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spcBef>
                          <a:spcPts val="0"/>
                        </a:spcBef>
                        <a:spcAft>
                          <a:spcPts val="0"/>
                        </a:spcAft>
                      </a:pPr>
                      <a:r>
                        <a:rPr lang="en-US" sz="2000">
                          <a:latin typeface="+mn-lt"/>
                          <a:ea typeface="Times New Roman"/>
                          <a:cs typeface="Times New Roman"/>
                        </a:rPr>
                        <a:t>ETC: Estimate to Complete</a:t>
                      </a:r>
                      <a:endParaRPr lang="en-US" sz="1400">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a:latin typeface="+mn-lt"/>
                          <a:ea typeface="Times New Roman"/>
                          <a:cs typeface="Times New Roman"/>
                        </a:rPr>
                        <a:t>EAC – AC </a:t>
                      </a:r>
                      <a:endParaRPr lang="en-US" sz="1400">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spcBef>
                          <a:spcPts val="0"/>
                        </a:spcBef>
                        <a:spcAft>
                          <a:spcPts val="0"/>
                        </a:spcAft>
                      </a:pPr>
                      <a:r>
                        <a:rPr lang="en-US" sz="2000">
                          <a:latin typeface="+mn-lt"/>
                          <a:ea typeface="Times New Roman"/>
                          <a:cs typeface="Times New Roman"/>
                        </a:rPr>
                        <a:t>VAC: Variance at Completion</a:t>
                      </a:r>
                      <a:endParaRPr lang="en-US" sz="1400">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dirty="0">
                          <a:latin typeface="+mn-lt"/>
                          <a:ea typeface="Times New Roman"/>
                          <a:cs typeface="Times New Roman"/>
                        </a:rPr>
                        <a:t>Budget at Completion – </a:t>
                      </a:r>
                      <a:r>
                        <a:rPr lang="en-US" sz="2000" dirty="0" smtClean="0">
                          <a:latin typeface="+mn-lt"/>
                          <a:ea typeface="Times New Roman"/>
                          <a:cs typeface="Times New Roman"/>
                        </a:rPr>
                        <a:t>EAC</a:t>
                      </a:r>
                      <a:endParaRPr lang="en-US" sz="1400" dirty="0">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4"/>
          </p:nvPr>
        </p:nvSpPr>
        <p:spPr/>
        <p:txBody>
          <a:bodyPr/>
          <a:lstStyle/>
          <a:p>
            <a:r>
              <a:rPr lang="en-US"/>
              <a:t>Copyright © 2013 Pearson Education, Inc. Publishing as Prentice Hall</a:t>
            </a:r>
          </a:p>
        </p:txBody>
      </p:sp>
      <p:sp>
        <p:nvSpPr>
          <p:cNvPr id="90113" name="Content Placeholder 1"/>
          <p:cNvSpPr>
            <a:spLocks noGrp="1"/>
          </p:cNvSpPr>
          <p:nvPr>
            <p:ph idx="1"/>
          </p:nvPr>
        </p:nvSpPr>
        <p:spPr>
          <a:xfrm>
            <a:off x="342900" y="1600200"/>
            <a:ext cx="8343900" cy="4525963"/>
          </a:xfrm>
        </p:spPr>
        <p:txBody>
          <a:bodyPr/>
          <a:lstStyle/>
          <a:p>
            <a:r>
              <a:rPr lang="en-US" sz="2400" smtClean="0"/>
              <a:t>Hidalgo, Inc., a cloud computing company is interested in purchasing and installing a new server. They estimate this activity of a major project for scalability of their company offerings to last a week and cost $20,000 including hardware, software, and installation. Let us discuss these variables with this example. This $20,000 is the baseline budgeted cost of the project. The Budget at Completion (BAC) is also $20,000. Hidalgo, Inc. wants to monitor the progress. They find that at the end of the second day of the five-day week, they have completed 25% of the work and they have spent $9,000. The planned activity had 30% completion at the end of the second day. </a:t>
            </a:r>
          </a:p>
          <a:p>
            <a:endParaRPr lang="en-US" sz="2400" smtClean="0"/>
          </a:p>
        </p:txBody>
      </p:sp>
      <p:sp>
        <p:nvSpPr>
          <p:cNvPr id="90114" name="Text Placeholder 2"/>
          <p:cNvSpPr>
            <a:spLocks noGrp="1"/>
          </p:cNvSpPr>
          <p:nvPr>
            <p:ph type="body" sz="quarter" idx="13"/>
          </p:nvPr>
        </p:nvSpPr>
        <p:spPr>
          <a:xfrm>
            <a:off x="1316038" y="1071563"/>
            <a:ext cx="3925887" cy="339725"/>
          </a:xfrm>
        </p:spPr>
        <p:txBody>
          <a:bodyPr/>
          <a:lstStyle/>
          <a:p>
            <a:r>
              <a:rPr lang="en-US" smtClean="0"/>
              <a:t>EVA</a:t>
            </a:r>
          </a:p>
        </p:txBody>
      </p:sp>
      <p:sp>
        <p:nvSpPr>
          <p:cNvPr id="7" name="Slide Number Placeholder 6"/>
          <p:cNvSpPr>
            <a:spLocks noGrp="1"/>
          </p:cNvSpPr>
          <p:nvPr>
            <p:ph type="sldNum" sz="quarter" idx="15"/>
          </p:nvPr>
        </p:nvSpPr>
        <p:spPr/>
        <p:txBody>
          <a:bodyPr/>
          <a:lstStyle/>
          <a:p>
            <a:pPr>
              <a:defRPr/>
            </a:pPr>
            <a:r>
              <a:rPr lang="en-US"/>
              <a:t>9-</a:t>
            </a:r>
            <a:fld id="{614E7278-4EC4-4770-8584-A63CE0B9BDE8}" type="slidenum">
              <a:rPr lang="en-US"/>
              <a:pPr>
                <a:defRPr/>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4"/>
          <p:cNvSpPr>
            <a:spLocks noGrp="1"/>
          </p:cNvSpPr>
          <p:nvPr>
            <p:ph type="ftr" sz="quarter" idx="14"/>
          </p:nvPr>
        </p:nvSpPr>
        <p:spPr/>
        <p:txBody>
          <a:bodyPr/>
          <a:lstStyle/>
          <a:p>
            <a:r>
              <a:rPr lang="en-US"/>
              <a:t>Copyright © 2013 Pearson Education, Inc. Publishing as Prentice Hall</a:t>
            </a:r>
          </a:p>
        </p:txBody>
      </p:sp>
      <p:sp>
        <p:nvSpPr>
          <p:cNvPr id="91137" name="Text Placeholder 2"/>
          <p:cNvSpPr>
            <a:spLocks noGrp="1"/>
          </p:cNvSpPr>
          <p:nvPr>
            <p:ph type="body" sz="quarter" idx="13"/>
          </p:nvPr>
        </p:nvSpPr>
        <p:spPr>
          <a:xfrm>
            <a:off x="1316038" y="1071563"/>
            <a:ext cx="3925887" cy="339725"/>
          </a:xfrm>
        </p:spPr>
        <p:txBody>
          <a:bodyPr/>
          <a:lstStyle/>
          <a:p>
            <a:r>
              <a:rPr lang="en-US" smtClean="0"/>
              <a:t>EV Equations</a:t>
            </a:r>
          </a:p>
        </p:txBody>
      </p:sp>
      <p:sp>
        <p:nvSpPr>
          <p:cNvPr id="5" name="Slide Number Placeholder 4"/>
          <p:cNvSpPr>
            <a:spLocks noGrp="1"/>
          </p:cNvSpPr>
          <p:nvPr>
            <p:ph type="sldNum" sz="quarter" idx="15"/>
          </p:nvPr>
        </p:nvSpPr>
        <p:spPr/>
        <p:txBody>
          <a:bodyPr/>
          <a:lstStyle/>
          <a:p>
            <a:pPr>
              <a:defRPr/>
            </a:pPr>
            <a:r>
              <a:rPr lang="en-US"/>
              <a:t>9-</a:t>
            </a:r>
            <a:fld id="{ACC76D4E-E973-43D3-850F-F86AE1BA50B1}" type="slidenum">
              <a:rPr lang="en-US"/>
              <a:pPr>
                <a:defRPr/>
              </a:pPr>
              <a:t>39</a:t>
            </a:fld>
            <a:endParaRPr lang="en-US"/>
          </a:p>
        </p:txBody>
      </p:sp>
      <p:graphicFrame>
        <p:nvGraphicFramePr>
          <p:cNvPr id="6" name="Table 5"/>
          <p:cNvGraphicFramePr>
            <a:graphicFrameLocks noGrp="1"/>
          </p:cNvGraphicFramePr>
          <p:nvPr/>
        </p:nvGraphicFramePr>
        <p:xfrm>
          <a:off x="342900" y="1646238"/>
          <a:ext cx="8191500" cy="3352800"/>
        </p:xfrm>
        <a:graphic>
          <a:graphicData uri="http://schemas.openxmlformats.org/drawingml/2006/table">
            <a:tbl>
              <a:tblPr/>
              <a:tblGrid>
                <a:gridCol w="3396475"/>
                <a:gridCol w="4795025"/>
              </a:tblGrid>
              <a:tr h="0">
                <a:tc>
                  <a:txBody>
                    <a:bodyPr/>
                    <a:lstStyle/>
                    <a:p>
                      <a:pPr marL="0" marR="0">
                        <a:spcBef>
                          <a:spcPts val="0"/>
                        </a:spcBef>
                        <a:spcAft>
                          <a:spcPts val="0"/>
                        </a:spcAft>
                      </a:pPr>
                      <a:r>
                        <a:rPr lang="en-US" sz="2000" dirty="0">
                          <a:latin typeface="+mn-lt"/>
                          <a:ea typeface="Times New Roman"/>
                          <a:cs typeface="Times New Roman"/>
                        </a:rPr>
                        <a:t>PV: Planned Value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dirty="0" smtClean="0">
                          <a:latin typeface="+mn-lt"/>
                          <a:ea typeface="Times New Roman"/>
                          <a:cs typeface="Times New Roman"/>
                        </a:rPr>
                        <a:t>$  6,000</a:t>
                      </a:r>
                      <a:endParaRPr lang="en-US" sz="2000" dirty="0">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spcBef>
                          <a:spcPts val="0"/>
                        </a:spcBef>
                        <a:spcAft>
                          <a:spcPts val="0"/>
                        </a:spcAft>
                      </a:pPr>
                      <a:r>
                        <a:rPr lang="en-US" sz="2000">
                          <a:latin typeface="+mn-lt"/>
                          <a:ea typeface="Times New Roman"/>
                          <a:cs typeface="Times New Roman"/>
                        </a:rPr>
                        <a:t>EV: Earned Value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dirty="0" smtClean="0">
                          <a:latin typeface="+mn-lt"/>
                          <a:ea typeface="Times New Roman"/>
                          <a:cs typeface="Times New Roman"/>
                        </a:rPr>
                        <a:t>$  4,000</a:t>
                      </a:r>
                      <a:endParaRPr lang="en-US" sz="2000" dirty="0">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spcBef>
                          <a:spcPts val="0"/>
                        </a:spcBef>
                        <a:spcAft>
                          <a:spcPts val="0"/>
                        </a:spcAft>
                      </a:pPr>
                      <a:r>
                        <a:rPr lang="en-US" sz="2000">
                          <a:latin typeface="+mn-lt"/>
                          <a:ea typeface="Times New Roman"/>
                          <a:cs typeface="Times New Roman"/>
                        </a:rPr>
                        <a:t>AC: Actual Value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dirty="0" smtClean="0">
                          <a:latin typeface="+mn-lt"/>
                          <a:ea typeface="Times New Roman"/>
                          <a:cs typeface="Times New Roman"/>
                        </a:rPr>
                        <a:t>$  9,000</a:t>
                      </a:r>
                      <a:endParaRPr lang="en-US" sz="2000" dirty="0">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spcBef>
                          <a:spcPts val="0"/>
                        </a:spcBef>
                        <a:spcAft>
                          <a:spcPts val="0"/>
                        </a:spcAft>
                      </a:pPr>
                      <a:r>
                        <a:rPr lang="en-US" sz="2000">
                          <a:latin typeface="+mn-lt"/>
                          <a:ea typeface="Times New Roman"/>
                          <a:cs typeface="Times New Roman"/>
                        </a:rPr>
                        <a:t>CV: Cost Variance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dirty="0" smtClean="0">
                          <a:latin typeface="+mn-lt"/>
                          <a:ea typeface="Times New Roman"/>
                          <a:cs typeface="Times New Roman"/>
                        </a:rPr>
                        <a:t>($</a:t>
                      </a:r>
                      <a:r>
                        <a:rPr lang="en-US" sz="2000" baseline="0" dirty="0" smtClean="0">
                          <a:latin typeface="+mn-lt"/>
                          <a:ea typeface="Times New Roman"/>
                          <a:cs typeface="Times New Roman"/>
                        </a:rPr>
                        <a:t> 5,000)</a:t>
                      </a:r>
                      <a:endParaRPr lang="en-US" sz="2000" dirty="0">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spcBef>
                          <a:spcPts val="0"/>
                        </a:spcBef>
                        <a:spcAft>
                          <a:spcPts val="0"/>
                        </a:spcAft>
                      </a:pPr>
                      <a:r>
                        <a:rPr lang="en-US" sz="2000">
                          <a:latin typeface="+mn-lt"/>
                          <a:ea typeface="Times New Roman"/>
                          <a:cs typeface="Times New Roman"/>
                        </a:rPr>
                        <a:t>SV: Schedule Variance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dirty="0" smtClean="0">
                          <a:latin typeface="+mn-lt"/>
                          <a:ea typeface="Times New Roman"/>
                          <a:cs typeface="Times New Roman"/>
                        </a:rPr>
                        <a:t>($</a:t>
                      </a:r>
                      <a:r>
                        <a:rPr lang="en-US" sz="2000" baseline="0" dirty="0" smtClean="0">
                          <a:latin typeface="+mn-lt"/>
                          <a:ea typeface="Times New Roman"/>
                          <a:cs typeface="Times New Roman"/>
                        </a:rPr>
                        <a:t> 2,000)</a:t>
                      </a:r>
                      <a:endParaRPr lang="en-US" sz="2000" dirty="0">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spcBef>
                          <a:spcPts val="0"/>
                        </a:spcBef>
                        <a:spcAft>
                          <a:spcPts val="0"/>
                        </a:spcAft>
                      </a:pPr>
                      <a:r>
                        <a:rPr lang="en-US" sz="2000">
                          <a:latin typeface="+mn-lt"/>
                          <a:ea typeface="Times New Roman"/>
                          <a:cs typeface="Times New Roman"/>
                        </a:rPr>
                        <a:t>CPI: Cost Performance Index</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dirty="0" smtClean="0">
                          <a:latin typeface="+mn-lt"/>
                          <a:ea typeface="Times New Roman"/>
                          <a:cs typeface="Times New Roman"/>
                        </a:rPr>
                        <a:t>       0.44</a:t>
                      </a:r>
                      <a:endParaRPr lang="en-US" sz="2000" dirty="0">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spcBef>
                          <a:spcPts val="0"/>
                        </a:spcBef>
                        <a:spcAft>
                          <a:spcPts val="0"/>
                        </a:spcAft>
                      </a:pPr>
                      <a:r>
                        <a:rPr lang="en-US" sz="2000">
                          <a:latin typeface="+mn-lt"/>
                          <a:ea typeface="Times New Roman"/>
                          <a:cs typeface="Times New Roman"/>
                        </a:rPr>
                        <a:t>SPI: Schedule Performance Index</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dirty="0" smtClean="0">
                          <a:latin typeface="+mn-lt"/>
                          <a:ea typeface="Times New Roman"/>
                          <a:cs typeface="Times New Roman"/>
                        </a:rPr>
                        <a:t>       0.66</a:t>
                      </a:r>
                      <a:endParaRPr lang="en-US" sz="2000" dirty="0">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spcBef>
                          <a:spcPts val="0"/>
                        </a:spcBef>
                        <a:spcAft>
                          <a:spcPts val="0"/>
                        </a:spcAft>
                      </a:pPr>
                      <a:r>
                        <a:rPr lang="en-US" sz="2000">
                          <a:latin typeface="+mn-lt"/>
                          <a:ea typeface="Times New Roman"/>
                          <a:cs typeface="Times New Roman"/>
                        </a:rPr>
                        <a:t>EAC: Estimate at Completion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dirty="0" smtClean="0">
                          <a:latin typeface="+mn-lt"/>
                          <a:ea typeface="Times New Roman"/>
                          <a:cs typeface="Times New Roman"/>
                        </a:rPr>
                        <a:t>$ 45,000</a:t>
                      </a:r>
                      <a:endParaRPr lang="en-US" sz="2000" dirty="0">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spcBef>
                          <a:spcPts val="0"/>
                        </a:spcBef>
                        <a:spcAft>
                          <a:spcPts val="0"/>
                        </a:spcAft>
                      </a:pPr>
                      <a:r>
                        <a:rPr lang="en-US" sz="2000">
                          <a:latin typeface="+mn-lt"/>
                          <a:ea typeface="Times New Roman"/>
                          <a:cs typeface="Times New Roman"/>
                        </a:rPr>
                        <a:t>ETC: Estimate to Complete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dirty="0" smtClean="0">
                          <a:latin typeface="+mn-lt"/>
                          <a:ea typeface="Times New Roman"/>
                          <a:cs typeface="Times New Roman"/>
                        </a:rPr>
                        <a:t>$ 36,000</a:t>
                      </a:r>
                      <a:endParaRPr lang="en-US" sz="2000" dirty="0">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spcBef>
                          <a:spcPts val="0"/>
                        </a:spcBef>
                        <a:spcAft>
                          <a:spcPts val="0"/>
                        </a:spcAft>
                      </a:pPr>
                      <a:r>
                        <a:rPr lang="en-US" sz="2000">
                          <a:latin typeface="+mn-lt"/>
                          <a:ea typeface="Times New Roman"/>
                          <a:cs typeface="Times New Roman"/>
                        </a:rPr>
                        <a:t>VAC: Variance at Completion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dirty="0" smtClean="0">
                          <a:latin typeface="+mn-lt"/>
                          <a:ea typeface="Times New Roman"/>
                          <a:cs typeface="Times New Roman"/>
                        </a:rPr>
                        <a:t>($25,000)</a:t>
                      </a:r>
                      <a:endParaRPr lang="en-US" sz="2000" dirty="0">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4"/>
          </p:nvPr>
        </p:nvSpPr>
        <p:spPr/>
        <p:txBody>
          <a:bodyPr/>
          <a:lstStyle/>
          <a:p>
            <a:r>
              <a:rPr lang="en-US"/>
              <a:t>Copyright © 2013 Pearson Education, Inc. Publishing as Prentice Hall</a:t>
            </a:r>
          </a:p>
        </p:txBody>
      </p:sp>
      <p:sp>
        <p:nvSpPr>
          <p:cNvPr id="55297" name="Content Placeholder 1"/>
          <p:cNvSpPr>
            <a:spLocks noGrp="1"/>
          </p:cNvSpPr>
          <p:nvPr>
            <p:ph idx="1"/>
          </p:nvPr>
        </p:nvSpPr>
        <p:spPr>
          <a:xfrm>
            <a:off x="614363" y="1517650"/>
            <a:ext cx="8072437" cy="4525963"/>
          </a:xfrm>
        </p:spPr>
        <p:txBody>
          <a:bodyPr/>
          <a:lstStyle/>
          <a:p>
            <a:r>
              <a:rPr lang="en-US" sz="2300" smtClean="0"/>
              <a:t>Monitoring and controlling of project work encompasses a process of tracking, reviewing, and regulating the progress of a project to meet the performance objectives defined in the project management plan.</a:t>
            </a:r>
          </a:p>
          <a:p>
            <a:r>
              <a:rPr lang="en-US" sz="2300" smtClean="0"/>
              <a:t>Projects benefit only from a properly conceived and implemented project controls strategy. </a:t>
            </a:r>
          </a:p>
          <a:p>
            <a:r>
              <a:rPr lang="en-US" sz="2300" smtClean="0"/>
              <a:t>Controls are essential in managing projects to success. and if proper controls are in place and if the dynamics of the project escalation process are understood, project managers and executives can learn to avoid failure. </a:t>
            </a:r>
          </a:p>
          <a:p>
            <a:r>
              <a:rPr lang="en-US" sz="2300" smtClean="0"/>
              <a:t>Monitoring a project includes collecting, measuring, and distributing important information that is accomplished throughout the length of a project. </a:t>
            </a:r>
          </a:p>
          <a:p>
            <a:endParaRPr lang="en-US" sz="2300" smtClean="0"/>
          </a:p>
          <a:p>
            <a:endParaRPr lang="en-US" sz="2400" smtClean="0"/>
          </a:p>
          <a:p>
            <a:endParaRPr lang="en-US" sz="2400" smtClean="0"/>
          </a:p>
          <a:p>
            <a:endParaRPr lang="en-US" sz="2400" smtClean="0"/>
          </a:p>
          <a:p>
            <a:endParaRPr lang="en-US" sz="2400" smtClean="0"/>
          </a:p>
        </p:txBody>
      </p:sp>
      <p:sp>
        <p:nvSpPr>
          <p:cNvPr id="55298" name="Text Placeholder 2"/>
          <p:cNvSpPr>
            <a:spLocks noGrp="1"/>
          </p:cNvSpPr>
          <p:nvPr>
            <p:ph type="body" sz="quarter" idx="13"/>
          </p:nvPr>
        </p:nvSpPr>
        <p:spPr>
          <a:xfrm>
            <a:off x="1316038" y="1071563"/>
            <a:ext cx="6418262" cy="363537"/>
          </a:xfrm>
        </p:spPr>
        <p:txBody>
          <a:bodyPr/>
          <a:lstStyle/>
          <a:p>
            <a:r>
              <a:rPr lang="en-US" smtClean="0"/>
              <a:t>Monitoring and Controlling of Projects</a:t>
            </a:r>
          </a:p>
        </p:txBody>
      </p:sp>
      <p:sp>
        <p:nvSpPr>
          <p:cNvPr id="7" name="Slide Number Placeholder 6"/>
          <p:cNvSpPr>
            <a:spLocks noGrp="1"/>
          </p:cNvSpPr>
          <p:nvPr>
            <p:ph type="sldNum" sz="quarter" idx="15"/>
          </p:nvPr>
        </p:nvSpPr>
        <p:spPr/>
        <p:txBody>
          <a:bodyPr/>
          <a:lstStyle/>
          <a:p>
            <a:pPr>
              <a:defRPr/>
            </a:pPr>
            <a:r>
              <a:rPr lang="en-US"/>
              <a:t>9-</a:t>
            </a:r>
            <a:fld id="{5CFD0F67-A854-471D-AB50-8738EB96C4B9}" type="slidenum">
              <a:rPr lang="en-US"/>
              <a:pPr>
                <a:defRPr/>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4"/>
          </p:nvPr>
        </p:nvSpPr>
        <p:spPr/>
        <p:txBody>
          <a:bodyPr/>
          <a:lstStyle/>
          <a:p>
            <a:r>
              <a:rPr lang="en-US"/>
              <a:t>Copyright © 2013 Pearson Education, Inc. Publishing as Prentice Hall</a:t>
            </a:r>
          </a:p>
        </p:txBody>
      </p:sp>
      <p:sp>
        <p:nvSpPr>
          <p:cNvPr id="92161" name="Text Placeholder 2"/>
          <p:cNvSpPr>
            <a:spLocks noGrp="1"/>
          </p:cNvSpPr>
          <p:nvPr>
            <p:ph type="body" sz="quarter" idx="13"/>
          </p:nvPr>
        </p:nvSpPr>
        <p:spPr>
          <a:xfrm>
            <a:off x="1316038" y="1071563"/>
            <a:ext cx="3925887" cy="339725"/>
          </a:xfrm>
        </p:spPr>
        <p:txBody>
          <a:bodyPr/>
          <a:lstStyle/>
          <a:p>
            <a:r>
              <a:rPr lang="en-US" smtClean="0"/>
              <a:t>Variances</a:t>
            </a:r>
          </a:p>
        </p:txBody>
      </p:sp>
      <p:graphicFrame>
        <p:nvGraphicFramePr>
          <p:cNvPr id="4" name="Table 3"/>
          <p:cNvGraphicFramePr>
            <a:graphicFrameLocks noGrp="1"/>
          </p:cNvGraphicFramePr>
          <p:nvPr/>
        </p:nvGraphicFramePr>
        <p:xfrm>
          <a:off x="393700" y="1622425"/>
          <a:ext cx="8369300" cy="3905250"/>
        </p:xfrm>
        <a:graphic>
          <a:graphicData uri="http://schemas.openxmlformats.org/drawingml/2006/table">
            <a:tbl>
              <a:tblPr/>
              <a:tblGrid>
                <a:gridCol w="6034396"/>
                <a:gridCol w="2334904"/>
              </a:tblGrid>
              <a:tr h="453395">
                <a:tc>
                  <a:txBody>
                    <a:bodyPr/>
                    <a:lstStyle/>
                    <a:p>
                      <a:pPr marL="0" marR="0">
                        <a:spcBef>
                          <a:spcPts val="0"/>
                        </a:spcBef>
                        <a:spcAft>
                          <a:spcPts val="0"/>
                        </a:spcAft>
                      </a:pPr>
                      <a:r>
                        <a:rPr lang="en-US" sz="2400" b="1" dirty="0">
                          <a:solidFill>
                            <a:srgbClr val="FFFFFF"/>
                          </a:solidFill>
                          <a:latin typeface="Calibri"/>
                          <a:ea typeface="Times New Roman"/>
                          <a:cs typeface="Times New Roman"/>
                        </a:rPr>
                        <a:t>Question on project</a:t>
                      </a:r>
                      <a:endParaRPr lang="en-US" sz="2400" dirty="0">
                        <a:latin typeface="Times New Roman"/>
                        <a:ea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a:txBody>
                    <a:bodyPr/>
                    <a:lstStyle/>
                    <a:p>
                      <a:pPr marL="0" marR="0">
                        <a:spcBef>
                          <a:spcPts val="0"/>
                        </a:spcBef>
                        <a:spcAft>
                          <a:spcPts val="0"/>
                        </a:spcAft>
                      </a:pPr>
                      <a:r>
                        <a:rPr lang="en-US" sz="2400" b="1">
                          <a:solidFill>
                            <a:srgbClr val="FFFFFF"/>
                          </a:solidFill>
                          <a:latin typeface="Calibri"/>
                          <a:ea typeface="Times New Roman"/>
                          <a:cs typeface="Times New Roman"/>
                        </a:rPr>
                        <a:t>What should be used?</a:t>
                      </a:r>
                      <a:endParaRPr lang="en-US" sz="2400">
                        <a:latin typeface="Times New Roman"/>
                        <a:ea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r>
              <a:tr h="453395">
                <a:tc>
                  <a:txBody>
                    <a:bodyPr/>
                    <a:lstStyle/>
                    <a:p>
                      <a:pPr marL="0" marR="0">
                        <a:spcBef>
                          <a:spcPts val="0"/>
                        </a:spcBef>
                        <a:spcAft>
                          <a:spcPts val="0"/>
                        </a:spcAft>
                      </a:pPr>
                      <a:r>
                        <a:rPr lang="en-US" sz="2400" b="1">
                          <a:solidFill>
                            <a:srgbClr val="FFFFFF"/>
                          </a:solidFill>
                          <a:latin typeface="Calibri"/>
                          <a:ea typeface="Times New Roman"/>
                          <a:cs typeface="Times New Roman"/>
                        </a:rPr>
                        <a:t>How much work is planned?</a:t>
                      </a:r>
                      <a:endParaRPr lang="en-US" sz="2400">
                        <a:latin typeface="Times New Roman"/>
                        <a:ea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solidFill>
                      <a:srgbClr val="4F81BD"/>
                    </a:solidFill>
                  </a:tcPr>
                </a:tc>
                <a:tc>
                  <a:txBody>
                    <a:bodyPr/>
                    <a:lstStyle/>
                    <a:p>
                      <a:pPr marL="0" marR="0">
                        <a:spcBef>
                          <a:spcPts val="0"/>
                        </a:spcBef>
                        <a:spcAft>
                          <a:spcPts val="0"/>
                        </a:spcAft>
                      </a:pPr>
                      <a:r>
                        <a:rPr lang="en-US" sz="2400">
                          <a:latin typeface="Calibri"/>
                          <a:ea typeface="Times New Roman"/>
                          <a:cs typeface="Times New Roman"/>
                        </a:rPr>
                        <a:t>PV</a:t>
                      </a:r>
                      <a:endParaRPr lang="en-US" sz="2400">
                        <a:latin typeface="Times New Roman"/>
                        <a:ea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r>
              <a:tr h="453395">
                <a:tc>
                  <a:txBody>
                    <a:bodyPr/>
                    <a:lstStyle/>
                    <a:p>
                      <a:pPr marL="0" marR="0">
                        <a:spcBef>
                          <a:spcPts val="0"/>
                        </a:spcBef>
                        <a:spcAft>
                          <a:spcPts val="0"/>
                        </a:spcAft>
                      </a:pPr>
                      <a:r>
                        <a:rPr lang="en-US" sz="2400" b="1">
                          <a:solidFill>
                            <a:srgbClr val="FFFFFF"/>
                          </a:solidFill>
                          <a:latin typeface="Calibri"/>
                          <a:ea typeface="Times New Roman"/>
                          <a:cs typeface="Times New Roman"/>
                        </a:rPr>
                        <a:t>How much work is done already?</a:t>
                      </a:r>
                      <a:endParaRPr lang="en-US" sz="2400">
                        <a:latin typeface="Times New Roman"/>
                        <a:ea typeface="Times New Roman"/>
                      </a:endParaRPr>
                    </a:p>
                  </a:txBody>
                  <a:tcPr marL="68580" marR="68580" marT="0" marB="0">
                    <a:lnL>
                      <a:noFill/>
                    </a:lnL>
                    <a:lnR>
                      <a:noFill/>
                    </a:lnR>
                    <a:lnT>
                      <a:noFill/>
                    </a:lnT>
                    <a:lnB>
                      <a:noFill/>
                    </a:lnB>
                    <a:solidFill>
                      <a:srgbClr val="4F81BD"/>
                    </a:solidFill>
                  </a:tcPr>
                </a:tc>
                <a:tc>
                  <a:txBody>
                    <a:bodyPr/>
                    <a:lstStyle/>
                    <a:p>
                      <a:pPr marL="0" marR="0">
                        <a:spcBef>
                          <a:spcPts val="0"/>
                        </a:spcBef>
                        <a:spcAft>
                          <a:spcPts val="0"/>
                        </a:spcAft>
                      </a:pPr>
                      <a:r>
                        <a:rPr lang="en-US" sz="2400">
                          <a:latin typeface="Calibri"/>
                          <a:ea typeface="Times New Roman"/>
                          <a:cs typeface="Times New Roman"/>
                        </a:rPr>
                        <a:t>EV</a:t>
                      </a:r>
                      <a:endParaRPr lang="en-US" sz="2400">
                        <a:latin typeface="Times New Roman"/>
                        <a:ea typeface="Times New Roman"/>
                      </a:endParaRPr>
                    </a:p>
                  </a:txBody>
                  <a:tcPr marL="68580" marR="68580" marT="0" marB="0">
                    <a:lnL>
                      <a:noFill/>
                    </a:lnL>
                    <a:lnR>
                      <a:noFill/>
                    </a:lnR>
                    <a:lnT>
                      <a:noFill/>
                    </a:lnT>
                    <a:lnB>
                      <a:noFill/>
                    </a:lnB>
                    <a:solidFill>
                      <a:srgbClr val="D8D8D8"/>
                    </a:solidFill>
                  </a:tcPr>
                </a:tc>
              </a:tr>
              <a:tr h="453395">
                <a:tc>
                  <a:txBody>
                    <a:bodyPr/>
                    <a:lstStyle/>
                    <a:p>
                      <a:pPr marL="0" marR="0">
                        <a:spcBef>
                          <a:spcPts val="0"/>
                        </a:spcBef>
                        <a:spcAft>
                          <a:spcPts val="0"/>
                        </a:spcAft>
                      </a:pPr>
                      <a:r>
                        <a:rPr lang="en-US" sz="2400" b="1">
                          <a:solidFill>
                            <a:srgbClr val="FFFFFF"/>
                          </a:solidFill>
                          <a:latin typeface="Calibri"/>
                          <a:ea typeface="Times New Roman"/>
                          <a:cs typeface="Times New Roman"/>
                        </a:rPr>
                        <a:t>How much have we spent so far?</a:t>
                      </a:r>
                      <a:endParaRPr lang="en-US" sz="2400">
                        <a:latin typeface="Times New Roman"/>
                        <a:ea typeface="Times New Roman"/>
                      </a:endParaRPr>
                    </a:p>
                  </a:txBody>
                  <a:tcPr marL="68580" marR="68580" marT="0" marB="0">
                    <a:lnL>
                      <a:noFill/>
                    </a:lnL>
                    <a:lnR>
                      <a:noFill/>
                    </a:lnR>
                    <a:lnT>
                      <a:noFill/>
                    </a:lnT>
                    <a:lnB>
                      <a:noFill/>
                    </a:lnB>
                    <a:solidFill>
                      <a:srgbClr val="4F81BD"/>
                    </a:solidFill>
                  </a:tcPr>
                </a:tc>
                <a:tc>
                  <a:txBody>
                    <a:bodyPr/>
                    <a:lstStyle/>
                    <a:p>
                      <a:pPr marL="0" marR="0">
                        <a:spcBef>
                          <a:spcPts val="0"/>
                        </a:spcBef>
                        <a:spcAft>
                          <a:spcPts val="0"/>
                        </a:spcAft>
                      </a:pPr>
                      <a:r>
                        <a:rPr lang="en-US" sz="2400">
                          <a:latin typeface="Calibri"/>
                          <a:ea typeface="Times New Roman"/>
                          <a:cs typeface="Times New Roman"/>
                        </a:rPr>
                        <a:t>AC</a:t>
                      </a:r>
                      <a:endParaRPr lang="en-US" sz="2400">
                        <a:latin typeface="Times New Roman"/>
                        <a:ea typeface="Times New Roman"/>
                      </a:endParaRPr>
                    </a:p>
                  </a:txBody>
                  <a:tcPr marL="68580" marR="68580" marT="0" marB="0">
                    <a:lnL>
                      <a:noFill/>
                    </a:lnL>
                    <a:lnR>
                      <a:noFill/>
                    </a:lnR>
                    <a:lnT>
                      <a:noFill/>
                    </a:lnT>
                    <a:lnB>
                      <a:noFill/>
                    </a:lnB>
                  </a:tcPr>
                </a:tc>
              </a:tr>
              <a:tr h="453395">
                <a:tc>
                  <a:txBody>
                    <a:bodyPr/>
                    <a:lstStyle/>
                    <a:p>
                      <a:pPr marL="0" marR="0">
                        <a:spcBef>
                          <a:spcPts val="0"/>
                        </a:spcBef>
                        <a:spcAft>
                          <a:spcPts val="0"/>
                        </a:spcAft>
                      </a:pPr>
                      <a:r>
                        <a:rPr lang="en-US" sz="2400" b="1">
                          <a:solidFill>
                            <a:srgbClr val="FFFFFF"/>
                          </a:solidFill>
                          <a:latin typeface="Calibri"/>
                          <a:ea typeface="Times New Roman"/>
                          <a:cs typeface="Times New Roman"/>
                        </a:rPr>
                        <a:t>What is the total cost of the project?</a:t>
                      </a:r>
                      <a:endParaRPr lang="en-US" sz="2400">
                        <a:latin typeface="Times New Roman"/>
                        <a:ea typeface="Times New Roman"/>
                      </a:endParaRPr>
                    </a:p>
                  </a:txBody>
                  <a:tcPr marL="68580" marR="68580" marT="0" marB="0">
                    <a:lnL>
                      <a:noFill/>
                    </a:lnL>
                    <a:lnR>
                      <a:noFill/>
                    </a:lnR>
                    <a:lnT>
                      <a:noFill/>
                    </a:lnT>
                    <a:lnB>
                      <a:noFill/>
                    </a:lnB>
                    <a:solidFill>
                      <a:srgbClr val="4F81BD"/>
                    </a:solidFill>
                  </a:tcPr>
                </a:tc>
                <a:tc>
                  <a:txBody>
                    <a:bodyPr/>
                    <a:lstStyle/>
                    <a:p>
                      <a:pPr marL="0" marR="0">
                        <a:spcBef>
                          <a:spcPts val="0"/>
                        </a:spcBef>
                        <a:spcAft>
                          <a:spcPts val="0"/>
                        </a:spcAft>
                      </a:pPr>
                      <a:r>
                        <a:rPr lang="en-US" sz="2400">
                          <a:latin typeface="Calibri"/>
                          <a:ea typeface="Times New Roman"/>
                          <a:cs typeface="Times New Roman"/>
                        </a:rPr>
                        <a:t>BAC</a:t>
                      </a:r>
                      <a:endParaRPr lang="en-US" sz="2400">
                        <a:latin typeface="Times New Roman"/>
                        <a:ea typeface="Times New Roman"/>
                      </a:endParaRPr>
                    </a:p>
                  </a:txBody>
                  <a:tcPr marL="68580" marR="68580" marT="0" marB="0">
                    <a:lnL>
                      <a:noFill/>
                    </a:lnL>
                    <a:lnR>
                      <a:noFill/>
                    </a:lnR>
                    <a:lnT>
                      <a:noFill/>
                    </a:lnT>
                    <a:lnB>
                      <a:noFill/>
                    </a:lnB>
                    <a:solidFill>
                      <a:srgbClr val="D8D8D8"/>
                    </a:solidFill>
                  </a:tcPr>
                </a:tc>
              </a:tr>
              <a:tr h="453395">
                <a:tc>
                  <a:txBody>
                    <a:bodyPr/>
                    <a:lstStyle/>
                    <a:p>
                      <a:pPr marL="0" marR="0">
                        <a:spcBef>
                          <a:spcPts val="0"/>
                        </a:spcBef>
                        <a:spcAft>
                          <a:spcPts val="0"/>
                        </a:spcAft>
                      </a:pPr>
                      <a:r>
                        <a:rPr lang="en-US" sz="2400" b="1">
                          <a:solidFill>
                            <a:srgbClr val="FFFFFF"/>
                          </a:solidFill>
                          <a:latin typeface="Calibri"/>
                          <a:ea typeface="Times New Roman"/>
                          <a:cs typeface="Times New Roman"/>
                        </a:rPr>
                        <a:t>What do we expect project cost to be now?</a:t>
                      </a:r>
                      <a:endParaRPr lang="en-US" sz="2400">
                        <a:latin typeface="Times New Roman"/>
                        <a:ea typeface="Times New Roman"/>
                      </a:endParaRPr>
                    </a:p>
                  </a:txBody>
                  <a:tcPr marL="68580" marR="68580" marT="0" marB="0">
                    <a:lnL>
                      <a:noFill/>
                    </a:lnL>
                    <a:lnR>
                      <a:noFill/>
                    </a:lnR>
                    <a:lnT>
                      <a:noFill/>
                    </a:lnT>
                    <a:lnB>
                      <a:noFill/>
                    </a:lnB>
                    <a:solidFill>
                      <a:srgbClr val="4F81BD"/>
                    </a:solidFill>
                  </a:tcPr>
                </a:tc>
                <a:tc>
                  <a:txBody>
                    <a:bodyPr/>
                    <a:lstStyle/>
                    <a:p>
                      <a:pPr marL="0" marR="0">
                        <a:spcBef>
                          <a:spcPts val="0"/>
                        </a:spcBef>
                        <a:spcAft>
                          <a:spcPts val="0"/>
                        </a:spcAft>
                      </a:pPr>
                      <a:r>
                        <a:rPr lang="en-US" sz="2400">
                          <a:latin typeface="Calibri"/>
                          <a:ea typeface="Times New Roman"/>
                          <a:cs typeface="Times New Roman"/>
                        </a:rPr>
                        <a:t>EAC</a:t>
                      </a:r>
                      <a:endParaRPr lang="en-US" sz="2400">
                        <a:latin typeface="Times New Roman"/>
                        <a:ea typeface="Times New Roman"/>
                      </a:endParaRPr>
                    </a:p>
                  </a:txBody>
                  <a:tcPr marL="68580" marR="68580" marT="0" marB="0">
                    <a:lnL>
                      <a:noFill/>
                    </a:lnL>
                    <a:lnR>
                      <a:noFill/>
                    </a:lnR>
                    <a:lnT>
                      <a:noFill/>
                    </a:lnT>
                    <a:lnB>
                      <a:noFill/>
                    </a:lnB>
                  </a:tcPr>
                </a:tc>
              </a:tr>
              <a:tr h="453395">
                <a:tc>
                  <a:txBody>
                    <a:bodyPr/>
                    <a:lstStyle/>
                    <a:p>
                      <a:pPr marL="0" marR="0">
                        <a:spcBef>
                          <a:spcPts val="0"/>
                        </a:spcBef>
                        <a:spcAft>
                          <a:spcPts val="0"/>
                        </a:spcAft>
                      </a:pPr>
                      <a:r>
                        <a:rPr lang="en-US" sz="2400" b="1" dirty="0">
                          <a:solidFill>
                            <a:srgbClr val="FFFFFF"/>
                          </a:solidFill>
                          <a:latin typeface="Calibri"/>
                          <a:ea typeface="Times New Roman"/>
                          <a:cs typeface="Times New Roman"/>
                        </a:rPr>
                        <a:t>What is the estimate to complete the project?</a:t>
                      </a:r>
                      <a:endParaRPr lang="en-US" sz="2400" dirty="0">
                        <a:latin typeface="Times New Roman"/>
                        <a:ea typeface="Times New Roman"/>
                      </a:endParaRPr>
                    </a:p>
                  </a:txBody>
                  <a:tcPr marL="68580" marR="68580" marT="0" marB="0">
                    <a:lnL>
                      <a:noFill/>
                    </a:lnL>
                    <a:lnR>
                      <a:noFill/>
                    </a:lnR>
                    <a:lnT>
                      <a:noFill/>
                    </a:lnT>
                    <a:lnB>
                      <a:noFill/>
                    </a:lnB>
                    <a:solidFill>
                      <a:srgbClr val="4F81BD"/>
                    </a:solidFill>
                  </a:tcPr>
                </a:tc>
                <a:tc>
                  <a:txBody>
                    <a:bodyPr/>
                    <a:lstStyle/>
                    <a:p>
                      <a:pPr marL="0" marR="0">
                        <a:spcBef>
                          <a:spcPts val="0"/>
                        </a:spcBef>
                        <a:spcAft>
                          <a:spcPts val="0"/>
                        </a:spcAft>
                      </a:pPr>
                      <a:r>
                        <a:rPr lang="en-US" sz="2400">
                          <a:latin typeface="Calibri"/>
                          <a:ea typeface="Times New Roman"/>
                          <a:cs typeface="Times New Roman"/>
                        </a:rPr>
                        <a:t>ETC</a:t>
                      </a:r>
                      <a:endParaRPr lang="en-US" sz="2400">
                        <a:latin typeface="Times New Roman"/>
                        <a:ea typeface="Times New Roman"/>
                      </a:endParaRPr>
                    </a:p>
                  </a:txBody>
                  <a:tcPr marL="68580" marR="68580" marT="0" marB="0">
                    <a:lnL>
                      <a:noFill/>
                    </a:lnL>
                    <a:lnR>
                      <a:noFill/>
                    </a:lnR>
                    <a:lnT>
                      <a:noFill/>
                    </a:lnT>
                    <a:lnB>
                      <a:noFill/>
                    </a:lnB>
                    <a:solidFill>
                      <a:srgbClr val="D8D8D8"/>
                    </a:solidFill>
                  </a:tcPr>
                </a:tc>
              </a:tr>
              <a:tr h="453395">
                <a:tc>
                  <a:txBody>
                    <a:bodyPr/>
                    <a:lstStyle/>
                    <a:p>
                      <a:pPr marL="0" marR="0">
                        <a:spcBef>
                          <a:spcPts val="0"/>
                        </a:spcBef>
                        <a:spcAft>
                          <a:spcPts val="0"/>
                        </a:spcAft>
                      </a:pPr>
                      <a:r>
                        <a:rPr lang="en-US" sz="2400" b="1">
                          <a:solidFill>
                            <a:srgbClr val="FFFFFF"/>
                          </a:solidFill>
                          <a:latin typeface="Calibri"/>
                          <a:ea typeface="Times New Roman"/>
                          <a:cs typeface="Times New Roman"/>
                        </a:rPr>
                        <a:t>What is the future of this project?</a:t>
                      </a:r>
                      <a:endParaRPr lang="en-US" sz="2400">
                        <a:latin typeface="Times New Roman"/>
                        <a:ea typeface="Times New Roman"/>
                      </a:endParaRPr>
                    </a:p>
                  </a:txBody>
                  <a:tcPr marL="68580" marR="68580" marT="0" marB="0">
                    <a:lnL>
                      <a:noFill/>
                    </a:lnL>
                    <a:lnR>
                      <a:noFill/>
                    </a:lnR>
                    <a:lnT>
                      <a:noFill/>
                    </a:lnT>
                    <a:lnB w="28575" cap="flat" cmpd="sng" algn="ctr">
                      <a:solidFill>
                        <a:srgbClr val="000000"/>
                      </a:solidFill>
                      <a:prstDash val="solid"/>
                      <a:round/>
                      <a:headEnd type="none" w="med" len="med"/>
                      <a:tailEnd type="none" w="med" len="med"/>
                    </a:lnB>
                    <a:solidFill>
                      <a:srgbClr val="4F81BD"/>
                    </a:solidFill>
                  </a:tcPr>
                </a:tc>
                <a:tc>
                  <a:txBody>
                    <a:bodyPr/>
                    <a:lstStyle/>
                    <a:p>
                      <a:pPr marL="0" marR="0">
                        <a:spcBef>
                          <a:spcPts val="0"/>
                        </a:spcBef>
                        <a:spcAft>
                          <a:spcPts val="0"/>
                        </a:spcAft>
                      </a:pPr>
                      <a:r>
                        <a:rPr lang="en-US" sz="2400" dirty="0">
                          <a:latin typeface="Calibri"/>
                          <a:ea typeface="Times New Roman"/>
                          <a:cs typeface="Times New Roman"/>
                        </a:rPr>
                        <a:t>VAC</a:t>
                      </a:r>
                      <a:endParaRPr lang="en-US" sz="2400" dirty="0">
                        <a:latin typeface="Times New Roman"/>
                        <a:ea typeface="Times New Roman"/>
                      </a:endParaRPr>
                    </a:p>
                  </a:txBody>
                  <a:tcPr marL="68580" marR="68580" marT="0" marB="0">
                    <a:lnL>
                      <a:noFill/>
                    </a:lnL>
                    <a:lnR>
                      <a:noFill/>
                    </a:lnR>
                    <a:lnT>
                      <a:noFill/>
                    </a:lnT>
                    <a:lnB w="28575" cap="flat" cmpd="sng" algn="ctr">
                      <a:solidFill>
                        <a:srgbClr val="000000"/>
                      </a:solidFill>
                      <a:prstDash val="solid"/>
                      <a:round/>
                      <a:headEnd type="none" w="med" len="med"/>
                      <a:tailEnd type="none" w="med" len="med"/>
                    </a:lnB>
                  </a:tcPr>
                </a:tc>
              </a:tr>
            </a:tbl>
          </a:graphicData>
        </a:graphic>
      </p:graphicFrame>
      <p:sp>
        <p:nvSpPr>
          <p:cNvPr id="8" name="Slide Number Placeholder 7"/>
          <p:cNvSpPr>
            <a:spLocks noGrp="1"/>
          </p:cNvSpPr>
          <p:nvPr>
            <p:ph type="sldNum" sz="quarter" idx="15"/>
          </p:nvPr>
        </p:nvSpPr>
        <p:spPr/>
        <p:txBody>
          <a:bodyPr/>
          <a:lstStyle/>
          <a:p>
            <a:pPr>
              <a:defRPr/>
            </a:pPr>
            <a:r>
              <a:rPr lang="en-US"/>
              <a:t>9-</a:t>
            </a:r>
            <a:fld id="{21FB6AF7-5932-4F89-927F-52CE528719E8}" type="slidenum">
              <a:rPr lang="en-US"/>
              <a:pPr>
                <a:defRPr/>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4"/>
          </p:nvPr>
        </p:nvSpPr>
        <p:spPr/>
        <p:txBody>
          <a:bodyPr/>
          <a:lstStyle/>
          <a:p>
            <a:r>
              <a:rPr lang="en-US"/>
              <a:t>Copyright © 2013 Pearson Education, Inc. Publishing as Prentice Hall</a:t>
            </a:r>
          </a:p>
        </p:txBody>
      </p:sp>
      <p:sp>
        <p:nvSpPr>
          <p:cNvPr id="8" name="Slide Number Placeholder 7"/>
          <p:cNvSpPr>
            <a:spLocks noGrp="1"/>
          </p:cNvSpPr>
          <p:nvPr>
            <p:ph type="sldNum" sz="quarter" idx="15"/>
          </p:nvPr>
        </p:nvSpPr>
        <p:spPr/>
        <p:txBody>
          <a:bodyPr/>
          <a:lstStyle/>
          <a:p>
            <a:pPr>
              <a:defRPr/>
            </a:pPr>
            <a:r>
              <a:rPr lang="en-US"/>
              <a:t>9-</a:t>
            </a:r>
            <a:fld id="{FA0E6C19-3B23-4DCF-A731-BD1698149662}" type="slidenum">
              <a:rPr lang="en-US"/>
              <a:pPr>
                <a:defRPr/>
              </a:pPr>
              <a:t>41</a:t>
            </a:fld>
            <a:endParaRPr lang="en-US"/>
          </a:p>
        </p:txBody>
      </p:sp>
      <p:pic>
        <p:nvPicPr>
          <p:cNvPr id="93187" name="Picture 2"/>
          <p:cNvPicPr>
            <a:picLocks noChangeAspect="1" noChangeArrowheads="1"/>
          </p:cNvPicPr>
          <p:nvPr/>
        </p:nvPicPr>
        <p:blipFill>
          <a:blip r:embed="rId2"/>
          <a:srcRect/>
          <a:stretch>
            <a:fillRect/>
          </a:stretch>
        </p:blipFill>
        <p:spPr bwMode="auto">
          <a:xfrm>
            <a:off x="603250" y="1244600"/>
            <a:ext cx="8001000" cy="4714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4"/>
          </p:nvPr>
        </p:nvSpPr>
        <p:spPr/>
        <p:txBody>
          <a:bodyPr/>
          <a:lstStyle/>
          <a:p>
            <a:r>
              <a:rPr lang="en-US"/>
              <a:t>Copyright © 2013 Pearson Education, Inc. Publishing as Prentice Hall</a:t>
            </a:r>
          </a:p>
        </p:txBody>
      </p:sp>
      <p:sp>
        <p:nvSpPr>
          <p:cNvPr id="94209" name="Content Placeholder 1"/>
          <p:cNvSpPr>
            <a:spLocks noGrp="1"/>
          </p:cNvSpPr>
          <p:nvPr>
            <p:ph idx="1"/>
          </p:nvPr>
        </p:nvSpPr>
        <p:spPr>
          <a:xfrm>
            <a:off x="279400" y="1600200"/>
            <a:ext cx="8407400" cy="4525963"/>
          </a:xfrm>
        </p:spPr>
        <p:txBody>
          <a:bodyPr/>
          <a:lstStyle/>
          <a:p>
            <a:r>
              <a:rPr lang="en-US" sz="2400" smtClean="0"/>
              <a:t>Cost is one of the major factors in the success of a project. </a:t>
            </a:r>
          </a:p>
          <a:p>
            <a:r>
              <a:rPr lang="en-US" sz="2400" smtClean="0"/>
              <a:t>Cost is a resource expended to achieve a project and is measured as a monetary amount. </a:t>
            </a:r>
          </a:p>
          <a:p>
            <a:r>
              <a:rPr lang="en-US" sz="2400" smtClean="0"/>
              <a:t>Profits are revenues of an organization minus the costs borne by the organization including the project costs. A profit margin is a ratio of profitability calculated as net income divided by revenues or net profits divided by sales. </a:t>
            </a:r>
          </a:p>
          <a:p>
            <a:r>
              <a:rPr lang="en-US" sz="2400" smtClean="0"/>
              <a:t>Project costs may be tangible or intangible, direct or indirect, or sunk. </a:t>
            </a:r>
          </a:p>
          <a:p>
            <a:r>
              <a:rPr lang="en-US" sz="2400" smtClean="0"/>
              <a:t>The cost management process includes resource planning, cost estimating, budgeting, and cost control. </a:t>
            </a:r>
          </a:p>
        </p:txBody>
      </p:sp>
      <p:sp>
        <p:nvSpPr>
          <p:cNvPr id="94210" name="Text Placeholder 2"/>
          <p:cNvSpPr>
            <a:spLocks noGrp="1"/>
          </p:cNvSpPr>
          <p:nvPr>
            <p:ph type="body" sz="quarter" idx="13"/>
          </p:nvPr>
        </p:nvSpPr>
        <p:spPr>
          <a:xfrm>
            <a:off x="1316038" y="1071563"/>
            <a:ext cx="3925887" cy="339725"/>
          </a:xfrm>
        </p:spPr>
        <p:txBody>
          <a:bodyPr/>
          <a:lstStyle/>
          <a:p>
            <a:r>
              <a:rPr lang="en-US" smtClean="0"/>
              <a:t>Summary</a:t>
            </a:r>
          </a:p>
        </p:txBody>
      </p:sp>
      <p:sp>
        <p:nvSpPr>
          <p:cNvPr id="8" name="Slide Number Placeholder 7"/>
          <p:cNvSpPr>
            <a:spLocks noGrp="1"/>
          </p:cNvSpPr>
          <p:nvPr>
            <p:ph type="sldNum" sz="quarter" idx="15"/>
          </p:nvPr>
        </p:nvSpPr>
        <p:spPr/>
        <p:txBody>
          <a:bodyPr/>
          <a:lstStyle/>
          <a:p>
            <a:pPr>
              <a:defRPr/>
            </a:pPr>
            <a:r>
              <a:rPr lang="en-US"/>
              <a:t>9-</a:t>
            </a:r>
            <a:fld id="{51194C53-B5E2-48FB-AADC-303107231522}" type="slidenum">
              <a:rPr lang="en-US"/>
              <a:pPr>
                <a:defRPr/>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4"/>
          </p:nvPr>
        </p:nvSpPr>
        <p:spPr/>
        <p:txBody>
          <a:bodyPr/>
          <a:lstStyle/>
          <a:p>
            <a:r>
              <a:rPr lang="en-US"/>
              <a:t>Copyright © 2013 Pearson Education, Inc. Publishing as Prentice Hall</a:t>
            </a:r>
          </a:p>
        </p:txBody>
      </p:sp>
      <p:sp>
        <p:nvSpPr>
          <p:cNvPr id="95233" name="Content Placeholder 1"/>
          <p:cNvSpPr>
            <a:spLocks noGrp="1"/>
          </p:cNvSpPr>
          <p:nvPr>
            <p:ph idx="1"/>
          </p:nvPr>
        </p:nvSpPr>
        <p:spPr>
          <a:xfrm>
            <a:off x="279400" y="1600200"/>
            <a:ext cx="8407400" cy="4525963"/>
          </a:xfrm>
        </p:spPr>
        <p:txBody>
          <a:bodyPr/>
          <a:lstStyle/>
          <a:p>
            <a:r>
              <a:rPr lang="en-US" sz="2400" smtClean="0"/>
              <a:t>A resource plan includes all physical resources required to complete a project including labor, equipment, and materials. Four steps are usually taken to complete resource planning: list the required resources, quantify the required resources, construct a resource schedule, and level the resources. </a:t>
            </a:r>
          </a:p>
          <a:p>
            <a:r>
              <a:rPr lang="en-US" sz="2400" smtClean="0"/>
              <a:t>When the project is large and contains many resource over-allocations, resource leveling must be accomplished. The purpose of resource leveling is to create a smoother distribution of resource usage; it is performed by delaying or splitting tasks until the resources assigned to them are no longer over-allocated. </a:t>
            </a:r>
          </a:p>
        </p:txBody>
      </p:sp>
      <p:sp>
        <p:nvSpPr>
          <p:cNvPr id="95234" name="Text Placeholder 2"/>
          <p:cNvSpPr>
            <a:spLocks noGrp="1"/>
          </p:cNvSpPr>
          <p:nvPr>
            <p:ph type="body" sz="quarter" idx="13"/>
          </p:nvPr>
        </p:nvSpPr>
        <p:spPr>
          <a:xfrm>
            <a:off x="1316038" y="1071563"/>
            <a:ext cx="3925887" cy="339725"/>
          </a:xfrm>
        </p:spPr>
        <p:txBody>
          <a:bodyPr/>
          <a:lstStyle/>
          <a:p>
            <a:r>
              <a:rPr lang="en-US" smtClean="0"/>
              <a:t>Summary</a:t>
            </a:r>
          </a:p>
        </p:txBody>
      </p:sp>
      <p:sp>
        <p:nvSpPr>
          <p:cNvPr id="8" name="Slide Number Placeholder 7"/>
          <p:cNvSpPr>
            <a:spLocks noGrp="1"/>
          </p:cNvSpPr>
          <p:nvPr>
            <p:ph type="sldNum" sz="quarter" idx="15"/>
          </p:nvPr>
        </p:nvSpPr>
        <p:spPr/>
        <p:txBody>
          <a:bodyPr/>
          <a:lstStyle/>
          <a:p>
            <a:pPr>
              <a:defRPr/>
            </a:pPr>
            <a:r>
              <a:rPr lang="en-US"/>
              <a:t>9-</a:t>
            </a:r>
            <a:fld id="{BC6B3EA8-9541-4663-AC61-19C0A5F8C65D}" type="slidenum">
              <a:rPr lang="en-US"/>
              <a:pPr>
                <a:defRPr/>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4"/>
          </p:nvPr>
        </p:nvSpPr>
        <p:spPr/>
        <p:txBody>
          <a:bodyPr/>
          <a:lstStyle/>
          <a:p>
            <a:r>
              <a:rPr lang="en-US"/>
              <a:t>Copyright © 2013 Pearson Education, Inc. Publishing as Prentice Hall</a:t>
            </a:r>
          </a:p>
        </p:txBody>
      </p:sp>
      <p:sp>
        <p:nvSpPr>
          <p:cNvPr id="96257" name="Content Placeholder 1"/>
          <p:cNvSpPr>
            <a:spLocks noGrp="1"/>
          </p:cNvSpPr>
          <p:nvPr>
            <p:ph idx="1"/>
          </p:nvPr>
        </p:nvSpPr>
        <p:spPr>
          <a:xfrm>
            <a:off x="279400" y="1600200"/>
            <a:ext cx="8407400" cy="4525963"/>
          </a:xfrm>
        </p:spPr>
        <p:txBody>
          <a:bodyPr/>
          <a:lstStyle/>
          <a:p>
            <a:r>
              <a:rPr lang="en-US" sz="2400" smtClean="0"/>
              <a:t>The level of effort and expertise needed to accomplish cost management is high in most projects. There are three common methods employed in estimating costs of projects: budgetary rough order of magnitude estimate, approximate historical estimate, and definitive estimate.</a:t>
            </a:r>
          </a:p>
          <a:p>
            <a:r>
              <a:rPr lang="en-US" sz="2400" smtClean="0"/>
              <a:t>Organizations may choose to use learning curves for some of their repetitive tasks. Learning curves may be used in conjunction with approximate historical estimate as well. </a:t>
            </a:r>
          </a:p>
          <a:p>
            <a:r>
              <a:rPr lang="en-US" sz="2400" smtClean="0"/>
              <a:t>A rough order of magnitude estimate provides a rough estimate of what a project costs before the actual project has started; project managers use this estimate for project selection. </a:t>
            </a:r>
          </a:p>
        </p:txBody>
      </p:sp>
      <p:sp>
        <p:nvSpPr>
          <p:cNvPr id="96258" name="Text Placeholder 2"/>
          <p:cNvSpPr>
            <a:spLocks noGrp="1"/>
          </p:cNvSpPr>
          <p:nvPr>
            <p:ph type="body" sz="quarter" idx="13"/>
          </p:nvPr>
        </p:nvSpPr>
        <p:spPr>
          <a:xfrm>
            <a:off x="1316038" y="1071563"/>
            <a:ext cx="3925887" cy="339725"/>
          </a:xfrm>
        </p:spPr>
        <p:txBody>
          <a:bodyPr/>
          <a:lstStyle/>
          <a:p>
            <a:r>
              <a:rPr lang="en-US" smtClean="0"/>
              <a:t>Summary</a:t>
            </a:r>
          </a:p>
        </p:txBody>
      </p:sp>
      <p:sp>
        <p:nvSpPr>
          <p:cNvPr id="8" name="Slide Number Placeholder 7"/>
          <p:cNvSpPr>
            <a:spLocks noGrp="1"/>
          </p:cNvSpPr>
          <p:nvPr>
            <p:ph type="sldNum" sz="quarter" idx="15"/>
          </p:nvPr>
        </p:nvSpPr>
        <p:spPr/>
        <p:txBody>
          <a:bodyPr/>
          <a:lstStyle/>
          <a:p>
            <a:pPr>
              <a:defRPr/>
            </a:pPr>
            <a:r>
              <a:rPr lang="en-US"/>
              <a:t>9-</a:t>
            </a:r>
            <a:fld id="{573AE56B-C9E3-49AD-BF67-340EB3F1B1D9}" type="slidenum">
              <a:rPr lang="en-US"/>
              <a:pPr>
                <a:defRPr/>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4"/>
          </p:nvPr>
        </p:nvSpPr>
        <p:spPr/>
        <p:txBody>
          <a:bodyPr/>
          <a:lstStyle/>
          <a:p>
            <a:r>
              <a:rPr lang="en-US"/>
              <a:t>Copyright © 2013 Pearson Education, Inc. Publishing as Prentice Hall</a:t>
            </a:r>
          </a:p>
        </p:txBody>
      </p:sp>
      <p:sp>
        <p:nvSpPr>
          <p:cNvPr id="97281" name="Content Placeholder 1"/>
          <p:cNvSpPr>
            <a:spLocks noGrp="1"/>
          </p:cNvSpPr>
          <p:nvPr>
            <p:ph idx="1"/>
          </p:nvPr>
        </p:nvSpPr>
        <p:spPr>
          <a:xfrm>
            <a:off x="279400" y="1600200"/>
            <a:ext cx="8407400" cy="4525963"/>
          </a:xfrm>
        </p:spPr>
        <p:txBody>
          <a:bodyPr/>
          <a:lstStyle/>
          <a:p>
            <a:r>
              <a:rPr lang="en-US" sz="2400" smtClean="0"/>
              <a:t>Approximate historical estimates are made without detailed knowledge of a project. They are also called top-down estimates and are used for budgetary purposes. </a:t>
            </a:r>
          </a:p>
          <a:p>
            <a:r>
              <a:rPr lang="en-US" sz="2400" smtClean="0"/>
              <a:t>The detailed estimate is prepared from well-developed plans, vendor quotes, specifications from customers, and quotes from suppliers and contractors. </a:t>
            </a:r>
          </a:p>
          <a:p>
            <a:r>
              <a:rPr lang="en-US" sz="2400" smtClean="0"/>
              <a:t>The accuracy of ROME is usually between –25 percent and +75 percent; the accuracy of AHE is between –10 percent and +25 percent; and the accuracy of DE is about –5 percent to +10 percent.</a:t>
            </a:r>
          </a:p>
        </p:txBody>
      </p:sp>
      <p:sp>
        <p:nvSpPr>
          <p:cNvPr id="97282" name="Text Placeholder 2"/>
          <p:cNvSpPr>
            <a:spLocks noGrp="1"/>
          </p:cNvSpPr>
          <p:nvPr>
            <p:ph type="body" sz="quarter" idx="13"/>
          </p:nvPr>
        </p:nvSpPr>
        <p:spPr>
          <a:xfrm>
            <a:off x="1316038" y="1071563"/>
            <a:ext cx="3925887" cy="339725"/>
          </a:xfrm>
        </p:spPr>
        <p:txBody>
          <a:bodyPr/>
          <a:lstStyle/>
          <a:p>
            <a:r>
              <a:rPr lang="en-US" smtClean="0"/>
              <a:t>Summary</a:t>
            </a:r>
          </a:p>
        </p:txBody>
      </p:sp>
      <p:sp>
        <p:nvSpPr>
          <p:cNvPr id="8" name="Slide Number Placeholder 7"/>
          <p:cNvSpPr>
            <a:spLocks noGrp="1"/>
          </p:cNvSpPr>
          <p:nvPr>
            <p:ph type="sldNum" sz="quarter" idx="15"/>
          </p:nvPr>
        </p:nvSpPr>
        <p:spPr/>
        <p:txBody>
          <a:bodyPr/>
          <a:lstStyle/>
          <a:p>
            <a:pPr>
              <a:defRPr/>
            </a:pPr>
            <a:r>
              <a:rPr lang="en-US"/>
              <a:t>9-</a:t>
            </a:r>
            <a:fld id="{10F6E0B5-1078-4F43-A0AB-C563F2B3D087}" type="slidenum">
              <a:rPr lang="en-US"/>
              <a:pPr>
                <a:defRPr/>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4"/>
          </p:nvPr>
        </p:nvSpPr>
        <p:spPr/>
        <p:txBody>
          <a:bodyPr/>
          <a:lstStyle/>
          <a:p>
            <a:r>
              <a:rPr lang="en-US"/>
              <a:t>Copyright © 2013 Pearson Education, Inc. Publishing as Prentice Hall</a:t>
            </a:r>
          </a:p>
        </p:txBody>
      </p:sp>
      <p:sp>
        <p:nvSpPr>
          <p:cNvPr id="98305" name="Content Placeholder 1"/>
          <p:cNvSpPr>
            <a:spLocks noGrp="1"/>
          </p:cNvSpPr>
          <p:nvPr>
            <p:ph idx="1"/>
          </p:nvPr>
        </p:nvSpPr>
        <p:spPr>
          <a:xfrm>
            <a:off x="279400" y="1600200"/>
            <a:ext cx="8407400" cy="4525963"/>
          </a:xfrm>
        </p:spPr>
        <p:txBody>
          <a:bodyPr/>
          <a:lstStyle/>
          <a:p>
            <a:r>
              <a:rPr lang="en-US" sz="2400" smtClean="0"/>
              <a:t>To monitor and manage costs, project managers use an Earned Value Analysis (EVA). </a:t>
            </a:r>
          </a:p>
          <a:p>
            <a:r>
              <a:rPr lang="en-US" sz="2400" smtClean="0"/>
              <a:t>EVA uses “work in progress” to indicate the future of a project. While traditional methods of accounting focus on planned expenditure and actual costs, EVA examines actual cost at any period during the progress of a project. This provides project managers greater insight into potential risk areas and allows them to plan ahead with risk mitigation plans based on actual cost, schedule, and technical progress of the work. </a:t>
            </a:r>
          </a:p>
          <a:p>
            <a:r>
              <a:rPr lang="en-US" sz="2400" smtClean="0"/>
              <a:t>EVA provides project managers an “early warning” and enables them to identify and control problems before they become out of control. </a:t>
            </a:r>
          </a:p>
          <a:p>
            <a:endParaRPr lang="en-US" sz="2400" smtClean="0"/>
          </a:p>
        </p:txBody>
      </p:sp>
      <p:sp>
        <p:nvSpPr>
          <p:cNvPr id="98306" name="Text Placeholder 2"/>
          <p:cNvSpPr>
            <a:spLocks noGrp="1"/>
          </p:cNvSpPr>
          <p:nvPr>
            <p:ph type="body" sz="quarter" idx="13"/>
          </p:nvPr>
        </p:nvSpPr>
        <p:spPr>
          <a:xfrm>
            <a:off x="1316038" y="1071563"/>
            <a:ext cx="3925887" cy="339725"/>
          </a:xfrm>
        </p:spPr>
        <p:txBody>
          <a:bodyPr/>
          <a:lstStyle/>
          <a:p>
            <a:r>
              <a:rPr lang="en-US" smtClean="0"/>
              <a:t>Summary</a:t>
            </a:r>
          </a:p>
        </p:txBody>
      </p:sp>
      <p:sp>
        <p:nvSpPr>
          <p:cNvPr id="8" name="Slide Number Placeholder 7"/>
          <p:cNvSpPr>
            <a:spLocks noGrp="1"/>
          </p:cNvSpPr>
          <p:nvPr>
            <p:ph type="sldNum" sz="quarter" idx="15"/>
          </p:nvPr>
        </p:nvSpPr>
        <p:spPr/>
        <p:txBody>
          <a:bodyPr/>
          <a:lstStyle/>
          <a:p>
            <a:pPr>
              <a:defRPr/>
            </a:pPr>
            <a:r>
              <a:rPr lang="en-US"/>
              <a:t>9-</a:t>
            </a:r>
            <a:fld id="{1177C7D1-6E46-4F79-B232-DA3DAC796AA0}" type="slidenum">
              <a:rPr lang="en-US"/>
              <a:pPr>
                <a:defRPr/>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4"/>
          </p:nvPr>
        </p:nvSpPr>
        <p:spPr/>
        <p:txBody>
          <a:bodyPr/>
          <a:lstStyle/>
          <a:p>
            <a:r>
              <a:rPr lang="en-US"/>
              <a:t>Copyright © 2013 Pearson Education, Inc. Publishing as Prentice Hall</a:t>
            </a:r>
          </a:p>
        </p:txBody>
      </p:sp>
      <p:sp>
        <p:nvSpPr>
          <p:cNvPr id="99329" name="Content Placeholder 1"/>
          <p:cNvSpPr>
            <a:spLocks noGrp="1"/>
          </p:cNvSpPr>
          <p:nvPr>
            <p:ph idx="1"/>
          </p:nvPr>
        </p:nvSpPr>
        <p:spPr>
          <a:xfrm>
            <a:off x="558800" y="1397000"/>
            <a:ext cx="8128000" cy="4525963"/>
          </a:xfrm>
        </p:spPr>
        <p:txBody>
          <a:bodyPr/>
          <a:lstStyle/>
          <a:p>
            <a:r>
              <a:rPr lang="en-US" sz="2400" smtClean="0"/>
              <a:t>All projects overrun cost estimations and therefore we do not need cost estimations. </a:t>
            </a:r>
          </a:p>
          <a:p>
            <a:r>
              <a:rPr lang="en-US" sz="2400" smtClean="0"/>
              <a:t>Cost monitoring is good for only big projects.</a:t>
            </a:r>
          </a:p>
          <a:p>
            <a:r>
              <a:rPr lang="en-US" sz="2400" smtClean="0"/>
              <a:t>There is no value in cost estimation and monitoring.</a:t>
            </a:r>
          </a:p>
          <a:p>
            <a:r>
              <a:rPr lang="en-US" sz="2400" smtClean="0"/>
              <a:t>Project managers should remain firm when handling resource commitments during projects.</a:t>
            </a:r>
          </a:p>
          <a:p>
            <a:r>
              <a:rPr lang="en-US" sz="2400" smtClean="0"/>
              <a:t>There are no good ways to level resources.</a:t>
            </a:r>
          </a:p>
          <a:p>
            <a:r>
              <a:rPr lang="en-US" sz="2400" smtClean="0"/>
              <a:t>Project managers should always use detailed estimates.</a:t>
            </a:r>
          </a:p>
          <a:p>
            <a:r>
              <a:rPr lang="en-US" sz="2400" smtClean="0"/>
              <a:t>Project managers should not be allowed to buffer estimates.</a:t>
            </a:r>
          </a:p>
          <a:p>
            <a:r>
              <a:rPr lang="en-US" sz="2400" smtClean="0"/>
              <a:t>Is project team morale critical to project success?</a:t>
            </a:r>
          </a:p>
        </p:txBody>
      </p:sp>
      <p:sp>
        <p:nvSpPr>
          <p:cNvPr id="99330" name="Text Placeholder 2"/>
          <p:cNvSpPr>
            <a:spLocks noGrp="1"/>
          </p:cNvSpPr>
          <p:nvPr>
            <p:ph type="body" sz="quarter" idx="13"/>
          </p:nvPr>
        </p:nvSpPr>
        <p:spPr>
          <a:xfrm>
            <a:off x="1316038" y="1071563"/>
            <a:ext cx="3925887" cy="339725"/>
          </a:xfrm>
        </p:spPr>
        <p:txBody>
          <a:bodyPr/>
          <a:lstStyle/>
          <a:p>
            <a:r>
              <a:rPr lang="en-US" smtClean="0"/>
              <a:t>Class Discussions</a:t>
            </a:r>
          </a:p>
        </p:txBody>
      </p:sp>
      <p:sp>
        <p:nvSpPr>
          <p:cNvPr id="8" name="Slide Number Placeholder 7"/>
          <p:cNvSpPr>
            <a:spLocks noGrp="1"/>
          </p:cNvSpPr>
          <p:nvPr>
            <p:ph type="sldNum" sz="quarter" idx="15"/>
          </p:nvPr>
        </p:nvSpPr>
        <p:spPr/>
        <p:txBody>
          <a:bodyPr/>
          <a:lstStyle/>
          <a:p>
            <a:pPr>
              <a:defRPr/>
            </a:pPr>
            <a:r>
              <a:rPr lang="en-US"/>
              <a:t>9-</a:t>
            </a:r>
            <a:fld id="{38FD23FC-1EEB-4AA0-A52A-F9EF6FE59D66}" type="slidenum">
              <a:rPr lang="en-US"/>
              <a:pPr>
                <a:defRPr/>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4"/>
          </p:nvPr>
        </p:nvSpPr>
        <p:spPr/>
        <p:txBody>
          <a:bodyPr/>
          <a:lstStyle/>
          <a:p>
            <a:r>
              <a:rPr lang="en-US"/>
              <a:t>Copyright © 2013 Pearson Education, Inc. Publishing as Prentice Hall</a:t>
            </a:r>
          </a:p>
        </p:txBody>
      </p:sp>
      <p:pic>
        <p:nvPicPr>
          <p:cNvPr id="100353" name="Picture 3" descr="3293795473_47524415"/>
          <p:cNvPicPr>
            <a:picLocks noChangeAspect="1" noChangeArrowheads="1"/>
          </p:cNvPicPr>
          <p:nvPr/>
        </p:nvPicPr>
        <p:blipFill>
          <a:blip r:embed="rId2"/>
          <a:srcRect/>
          <a:stretch>
            <a:fillRect/>
          </a:stretch>
        </p:blipFill>
        <p:spPr bwMode="auto">
          <a:xfrm>
            <a:off x="593725" y="1504950"/>
            <a:ext cx="7864475" cy="2457450"/>
          </a:xfrm>
          <a:prstGeom prst="rect">
            <a:avLst/>
          </a:prstGeom>
          <a:noFill/>
          <a:ln w="9525">
            <a:noFill/>
            <a:miter lim="800000"/>
            <a:headEnd/>
            <a:tailEnd/>
          </a:ln>
        </p:spPr>
      </p:pic>
      <p:sp>
        <p:nvSpPr>
          <p:cNvPr id="8" name="Slide Number Placeholder 7"/>
          <p:cNvSpPr>
            <a:spLocks noGrp="1"/>
          </p:cNvSpPr>
          <p:nvPr>
            <p:ph type="sldNum" sz="quarter" idx="15"/>
          </p:nvPr>
        </p:nvSpPr>
        <p:spPr/>
        <p:txBody>
          <a:bodyPr/>
          <a:lstStyle/>
          <a:p>
            <a:pPr>
              <a:defRPr/>
            </a:pPr>
            <a:r>
              <a:rPr lang="en-US"/>
              <a:t>9-</a:t>
            </a:r>
            <a:fld id="{1AD4A035-0FEE-41DD-98C0-BC9A41D1B798}" type="slidenum">
              <a:rPr lang="en-US"/>
              <a:pPr>
                <a:defRPr/>
              </a:pPr>
              <a:t>48</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4"/>
          </p:nvPr>
        </p:nvSpPr>
        <p:spPr/>
        <p:txBody>
          <a:bodyPr/>
          <a:lstStyle/>
          <a:p>
            <a:r>
              <a:rPr lang="en-US"/>
              <a:t>Copyright © 2013 Pearson Education, Inc. Publishing as Prentice Hall</a:t>
            </a:r>
          </a:p>
        </p:txBody>
      </p:sp>
      <p:sp>
        <p:nvSpPr>
          <p:cNvPr id="56321" name="Content Placeholder 1"/>
          <p:cNvSpPr>
            <a:spLocks noGrp="1"/>
          </p:cNvSpPr>
          <p:nvPr>
            <p:ph idx="1"/>
          </p:nvPr>
        </p:nvSpPr>
        <p:spPr>
          <a:xfrm>
            <a:off x="614363" y="1600200"/>
            <a:ext cx="8072437" cy="4525963"/>
          </a:xfrm>
        </p:spPr>
        <p:txBody>
          <a:bodyPr/>
          <a:lstStyle/>
          <a:p>
            <a:r>
              <a:rPr lang="en-US" sz="2400" smtClean="0"/>
              <a:t>The monitoring and controlling of a project are associated with the following:</a:t>
            </a:r>
          </a:p>
          <a:p>
            <a:pPr lvl="1">
              <a:buFont typeface="Arial" charset="0"/>
              <a:buChar char="•"/>
            </a:pPr>
            <a:r>
              <a:rPr lang="en-US" sz="2400" smtClean="0"/>
              <a:t>Comparing actual project factors such as scope, cost, schedule, resources, performance, and values against the project management plan</a:t>
            </a:r>
          </a:p>
          <a:p>
            <a:pPr lvl="1">
              <a:buFont typeface="Arial" charset="0"/>
              <a:buChar char="•"/>
            </a:pPr>
            <a:r>
              <a:rPr lang="en-US" sz="2400" smtClean="0"/>
              <a:t>Identifying new risks</a:t>
            </a:r>
          </a:p>
          <a:p>
            <a:pPr lvl="1">
              <a:buFont typeface="Arial" charset="0"/>
              <a:buChar char="•"/>
            </a:pPr>
            <a:r>
              <a:rPr lang="en-US" sz="2400" smtClean="0"/>
              <a:t>Analyzing, tracking, monitoring, and managing already identified risks as well as newly identified risks</a:t>
            </a:r>
          </a:p>
          <a:p>
            <a:pPr lvl="1">
              <a:buFont typeface="Arial" charset="0"/>
              <a:buChar char="•"/>
            </a:pPr>
            <a:r>
              <a:rPr lang="en-US" sz="2400" smtClean="0"/>
              <a:t>Making sure that appropriate risk mitigation plans are being executed</a:t>
            </a:r>
          </a:p>
        </p:txBody>
      </p:sp>
      <p:sp>
        <p:nvSpPr>
          <p:cNvPr id="56322" name="Text Placeholder 2"/>
          <p:cNvSpPr>
            <a:spLocks noGrp="1"/>
          </p:cNvSpPr>
          <p:nvPr>
            <p:ph type="body" sz="quarter" idx="13"/>
          </p:nvPr>
        </p:nvSpPr>
        <p:spPr>
          <a:xfrm>
            <a:off x="1316038" y="1071563"/>
            <a:ext cx="6418262" cy="363537"/>
          </a:xfrm>
        </p:spPr>
        <p:txBody>
          <a:bodyPr/>
          <a:lstStyle/>
          <a:p>
            <a:r>
              <a:rPr lang="en-US" smtClean="0"/>
              <a:t>Monitoring and Controlling of Projects</a:t>
            </a:r>
          </a:p>
        </p:txBody>
      </p:sp>
      <p:sp>
        <p:nvSpPr>
          <p:cNvPr id="7" name="Slide Number Placeholder 6"/>
          <p:cNvSpPr>
            <a:spLocks noGrp="1"/>
          </p:cNvSpPr>
          <p:nvPr>
            <p:ph type="sldNum" sz="quarter" idx="15"/>
          </p:nvPr>
        </p:nvSpPr>
        <p:spPr/>
        <p:txBody>
          <a:bodyPr/>
          <a:lstStyle/>
          <a:p>
            <a:pPr>
              <a:defRPr/>
            </a:pPr>
            <a:r>
              <a:rPr lang="en-US"/>
              <a:t>9-</a:t>
            </a:r>
            <a:fld id="{FB446125-27C0-454F-BD94-B54C3AD2E6F9}" type="slidenum">
              <a:rPr lang="en-US"/>
              <a:pPr>
                <a:defRPr/>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4"/>
          </p:nvPr>
        </p:nvSpPr>
        <p:spPr/>
        <p:txBody>
          <a:bodyPr/>
          <a:lstStyle/>
          <a:p>
            <a:r>
              <a:rPr lang="en-US"/>
              <a:t>Copyright © 2013 Pearson Education, Inc. Publishing as Prentice Hall</a:t>
            </a:r>
          </a:p>
        </p:txBody>
      </p:sp>
      <p:sp>
        <p:nvSpPr>
          <p:cNvPr id="57345" name="Content Placeholder 1"/>
          <p:cNvSpPr>
            <a:spLocks noGrp="1"/>
          </p:cNvSpPr>
          <p:nvPr>
            <p:ph idx="1"/>
          </p:nvPr>
        </p:nvSpPr>
        <p:spPr>
          <a:xfrm>
            <a:off x="614363" y="1600200"/>
            <a:ext cx="8072437" cy="4525963"/>
          </a:xfrm>
        </p:spPr>
        <p:txBody>
          <a:bodyPr/>
          <a:lstStyle/>
          <a:p>
            <a:pPr lvl="1">
              <a:buFont typeface="Arial" charset="0"/>
              <a:buChar char="•"/>
            </a:pPr>
            <a:r>
              <a:rPr lang="en-US" sz="2400" smtClean="0"/>
              <a:t>Assessing project performance and implementing corrective and preventive actions as necessary</a:t>
            </a:r>
          </a:p>
          <a:p>
            <a:pPr lvl="1">
              <a:buFont typeface="Arial" charset="0"/>
              <a:buChar char="•"/>
            </a:pPr>
            <a:r>
              <a:rPr lang="en-US" sz="2400" smtClean="0"/>
              <a:t>Providing information to project plans using the inputs from project teams and other stakeholders</a:t>
            </a:r>
          </a:p>
          <a:p>
            <a:pPr lvl="1">
              <a:buFont typeface="Arial" charset="0"/>
              <a:buChar char="•"/>
            </a:pPr>
            <a:r>
              <a:rPr lang="en-US" sz="2400" smtClean="0"/>
              <a:t>Forecasting to update current costs, resource allocations, and schedules</a:t>
            </a:r>
          </a:p>
          <a:p>
            <a:pPr lvl="1">
              <a:buFont typeface="Arial" charset="0"/>
              <a:buChar char="•"/>
            </a:pPr>
            <a:r>
              <a:rPr lang="en-US" sz="2400" smtClean="0"/>
              <a:t>Monitoring implementation of approved changes as they occur</a:t>
            </a:r>
          </a:p>
          <a:p>
            <a:endParaRPr lang="en-US" sz="2400" smtClean="0"/>
          </a:p>
          <a:p>
            <a:endParaRPr lang="en-US" sz="2400" smtClean="0"/>
          </a:p>
          <a:p>
            <a:endParaRPr lang="en-US" sz="2400" smtClean="0"/>
          </a:p>
        </p:txBody>
      </p:sp>
      <p:sp>
        <p:nvSpPr>
          <p:cNvPr id="57346" name="Text Placeholder 2"/>
          <p:cNvSpPr>
            <a:spLocks noGrp="1"/>
          </p:cNvSpPr>
          <p:nvPr>
            <p:ph type="body" sz="quarter" idx="13"/>
          </p:nvPr>
        </p:nvSpPr>
        <p:spPr>
          <a:xfrm>
            <a:off x="1316038" y="1071563"/>
            <a:ext cx="6418262" cy="363537"/>
          </a:xfrm>
        </p:spPr>
        <p:txBody>
          <a:bodyPr/>
          <a:lstStyle/>
          <a:p>
            <a:r>
              <a:rPr lang="en-US" smtClean="0"/>
              <a:t>Monitoring and Controlling of Projects</a:t>
            </a:r>
          </a:p>
        </p:txBody>
      </p:sp>
      <p:sp>
        <p:nvSpPr>
          <p:cNvPr id="7" name="Slide Number Placeholder 6"/>
          <p:cNvSpPr>
            <a:spLocks noGrp="1"/>
          </p:cNvSpPr>
          <p:nvPr>
            <p:ph type="sldNum" sz="quarter" idx="15"/>
          </p:nvPr>
        </p:nvSpPr>
        <p:spPr/>
        <p:txBody>
          <a:bodyPr/>
          <a:lstStyle/>
          <a:p>
            <a:pPr>
              <a:defRPr/>
            </a:pPr>
            <a:r>
              <a:rPr lang="en-US"/>
              <a:t>9-</a:t>
            </a:r>
            <a:fld id="{E7698C29-80F5-4A7F-8864-078C52A8826D}" type="slidenum">
              <a:rPr lang="en-US"/>
              <a:pPr>
                <a:defRPr/>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4"/>
          </p:nvPr>
        </p:nvSpPr>
        <p:spPr/>
        <p:txBody>
          <a:bodyPr/>
          <a:lstStyle/>
          <a:p>
            <a:r>
              <a:rPr lang="en-US"/>
              <a:t>Copyright © 2013 Pearson Education, Inc. Publishing as Prentice Hall</a:t>
            </a:r>
          </a:p>
        </p:txBody>
      </p:sp>
      <p:sp>
        <p:nvSpPr>
          <p:cNvPr id="58369" name="Content Placeholder 1"/>
          <p:cNvSpPr>
            <a:spLocks noGrp="1"/>
          </p:cNvSpPr>
          <p:nvPr>
            <p:ph idx="1"/>
          </p:nvPr>
        </p:nvSpPr>
        <p:spPr>
          <a:xfrm>
            <a:off x="614363" y="1600200"/>
            <a:ext cx="8072437" cy="4525963"/>
          </a:xfrm>
        </p:spPr>
        <p:txBody>
          <a:bodyPr/>
          <a:lstStyle/>
          <a:p>
            <a:r>
              <a:rPr lang="en-US" sz="2400" smtClean="0"/>
              <a:t>Integrated change control focuses on identifying the factors that influence the proposed changes, evaluating such influences, and managing the changes in real time during project implementation.</a:t>
            </a:r>
          </a:p>
          <a:p>
            <a:r>
              <a:rPr lang="en-US" sz="2400" smtClean="0"/>
              <a:t>To accomplish integrated change control, the inputs are project management plan, work performance information, change requests, environmental factors, and organizational process assets. </a:t>
            </a:r>
          </a:p>
          <a:p>
            <a:endParaRPr lang="en-US" sz="2400" smtClean="0"/>
          </a:p>
        </p:txBody>
      </p:sp>
      <p:sp>
        <p:nvSpPr>
          <p:cNvPr id="58370" name="Text Placeholder 2"/>
          <p:cNvSpPr>
            <a:spLocks noGrp="1"/>
          </p:cNvSpPr>
          <p:nvPr>
            <p:ph type="body" sz="quarter" idx="13"/>
          </p:nvPr>
        </p:nvSpPr>
        <p:spPr>
          <a:xfrm>
            <a:off x="1316038" y="1071563"/>
            <a:ext cx="6418262" cy="363537"/>
          </a:xfrm>
        </p:spPr>
        <p:txBody>
          <a:bodyPr/>
          <a:lstStyle/>
          <a:p>
            <a:r>
              <a:rPr lang="en-US" smtClean="0"/>
              <a:t>Integrated Change Control</a:t>
            </a:r>
          </a:p>
        </p:txBody>
      </p:sp>
      <p:sp>
        <p:nvSpPr>
          <p:cNvPr id="7" name="Slide Number Placeholder 6"/>
          <p:cNvSpPr>
            <a:spLocks noGrp="1"/>
          </p:cNvSpPr>
          <p:nvPr>
            <p:ph type="sldNum" sz="quarter" idx="15"/>
          </p:nvPr>
        </p:nvSpPr>
        <p:spPr/>
        <p:txBody>
          <a:bodyPr/>
          <a:lstStyle/>
          <a:p>
            <a:pPr>
              <a:defRPr/>
            </a:pPr>
            <a:r>
              <a:rPr lang="en-US"/>
              <a:t>9-</a:t>
            </a:r>
            <a:fld id="{7159E763-231C-4DFE-83C5-5CA56B8178D8}" type="slidenum">
              <a:rPr lang="en-US"/>
              <a:pPr>
                <a:defRPr/>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4"/>
          </p:nvPr>
        </p:nvSpPr>
        <p:spPr/>
        <p:txBody>
          <a:bodyPr/>
          <a:lstStyle/>
          <a:p>
            <a:r>
              <a:rPr lang="en-US"/>
              <a:t>Copyright © 2013 Pearson Education, Inc. Publishing as Prentice Hall</a:t>
            </a:r>
          </a:p>
        </p:txBody>
      </p:sp>
      <p:sp>
        <p:nvSpPr>
          <p:cNvPr id="59393" name="Content Placeholder 1"/>
          <p:cNvSpPr>
            <a:spLocks noGrp="1"/>
          </p:cNvSpPr>
          <p:nvPr>
            <p:ph idx="1"/>
          </p:nvPr>
        </p:nvSpPr>
        <p:spPr>
          <a:xfrm>
            <a:off x="614363" y="1600200"/>
            <a:ext cx="8072437" cy="4525963"/>
          </a:xfrm>
        </p:spPr>
        <p:txBody>
          <a:bodyPr/>
          <a:lstStyle/>
          <a:p>
            <a:r>
              <a:rPr lang="en-US" sz="2400" smtClean="0"/>
              <a:t>Work performance information is essential to the project management plan and includes the following:</a:t>
            </a:r>
          </a:p>
          <a:p>
            <a:pPr lvl="1">
              <a:buFont typeface="Arial" charset="0"/>
              <a:buChar char="•"/>
            </a:pPr>
            <a:r>
              <a:rPr lang="en-US" sz="2400" smtClean="0"/>
              <a:t>Progress of projects or status of projects</a:t>
            </a:r>
          </a:p>
          <a:p>
            <a:pPr lvl="1">
              <a:buFont typeface="Arial" charset="0"/>
              <a:buChar char="•"/>
            </a:pPr>
            <a:r>
              <a:rPr lang="en-US" sz="2400" smtClean="0"/>
              <a:t>Progress of project deliverables or status of project deliverables</a:t>
            </a:r>
          </a:p>
          <a:p>
            <a:pPr lvl="1">
              <a:buFont typeface="Arial" charset="0"/>
              <a:buChar char="•"/>
            </a:pPr>
            <a:r>
              <a:rPr lang="en-US" sz="2400" smtClean="0"/>
              <a:t>Start status and completed status of project activities</a:t>
            </a:r>
          </a:p>
          <a:p>
            <a:pPr lvl="1">
              <a:buFont typeface="Arial" charset="0"/>
              <a:buChar char="•"/>
            </a:pPr>
            <a:r>
              <a:rPr lang="en-US" sz="2400" smtClean="0"/>
              <a:t>Budgeted costs versus actual incurred costs</a:t>
            </a:r>
          </a:p>
          <a:p>
            <a:pPr lvl="1">
              <a:buFont typeface="Arial" charset="0"/>
              <a:buChar char="•"/>
            </a:pPr>
            <a:r>
              <a:rPr lang="en-US" sz="2400" smtClean="0"/>
              <a:t>Resource utilization details</a:t>
            </a:r>
          </a:p>
          <a:p>
            <a:endParaRPr lang="en-US" sz="2400" smtClean="0"/>
          </a:p>
          <a:p>
            <a:endParaRPr lang="en-US" sz="2400" smtClean="0"/>
          </a:p>
        </p:txBody>
      </p:sp>
      <p:sp>
        <p:nvSpPr>
          <p:cNvPr id="59394" name="Text Placeholder 2"/>
          <p:cNvSpPr>
            <a:spLocks noGrp="1"/>
          </p:cNvSpPr>
          <p:nvPr>
            <p:ph type="body" sz="quarter" idx="13"/>
          </p:nvPr>
        </p:nvSpPr>
        <p:spPr>
          <a:xfrm>
            <a:off x="1316038" y="1071563"/>
            <a:ext cx="6418262" cy="363537"/>
          </a:xfrm>
        </p:spPr>
        <p:txBody>
          <a:bodyPr/>
          <a:lstStyle/>
          <a:p>
            <a:r>
              <a:rPr lang="en-US" smtClean="0"/>
              <a:t>Integrated Change Control</a:t>
            </a:r>
          </a:p>
        </p:txBody>
      </p:sp>
      <p:sp>
        <p:nvSpPr>
          <p:cNvPr id="7" name="Slide Number Placeholder 6"/>
          <p:cNvSpPr>
            <a:spLocks noGrp="1"/>
          </p:cNvSpPr>
          <p:nvPr>
            <p:ph type="sldNum" sz="quarter" idx="15"/>
          </p:nvPr>
        </p:nvSpPr>
        <p:spPr/>
        <p:txBody>
          <a:bodyPr/>
          <a:lstStyle/>
          <a:p>
            <a:pPr>
              <a:defRPr/>
            </a:pPr>
            <a:r>
              <a:rPr lang="en-US"/>
              <a:t>9-</a:t>
            </a:r>
            <a:fld id="{D21062F2-9316-40B8-B33C-46DF5C9437DA}" type="slidenum">
              <a:rPr lang="en-US"/>
              <a:pPr>
                <a:defRPr/>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4"/>
          </p:nvPr>
        </p:nvSpPr>
        <p:spPr/>
        <p:txBody>
          <a:bodyPr/>
          <a:lstStyle/>
          <a:p>
            <a:r>
              <a:rPr lang="en-US"/>
              <a:t>Copyright © 2013 Pearson Education, Inc. Publishing as Prentice Hall</a:t>
            </a:r>
          </a:p>
        </p:txBody>
      </p:sp>
      <p:sp>
        <p:nvSpPr>
          <p:cNvPr id="60417" name="Content Placeholder 1"/>
          <p:cNvSpPr>
            <a:spLocks noGrp="1"/>
          </p:cNvSpPr>
          <p:nvPr>
            <p:ph idx="1"/>
          </p:nvPr>
        </p:nvSpPr>
        <p:spPr>
          <a:xfrm>
            <a:off x="614363" y="1600200"/>
            <a:ext cx="8072437" cy="4525963"/>
          </a:xfrm>
        </p:spPr>
        <p:txBody>
          <a:bodyPr/>
          <a:lstStyle/>
          <a:p>
            <a:r>
              <a:rPr lang="en-US" sz="2400" smtClean="0"/>
              <a:t>The integrated change control process includes reviewing all change requests, approving or denying changes, and controlling the approved changes throughout the project lifespan. </a:t>
            </a:r>
          </a:p>
          <a:p>
            <a:r>
              <a:rPr lang="en-US" sz="2400" smtClean="0"/>
              <a:t>The change management activities in a project are part of the integrated change control process. </a:t>
            </a:r>
          </a:p>
          <a:p>
            <a:r>
              <a:rPr lang="en-US" sz="2400" smtClean="0"/>
              <a:t>When a change request is received, the following steps have to be accomplished:</a:t>
            </a:r>
          </a:p>
          <a:p>
            <a:pPr lvl="1">
              <a:buFont typeface="Arial" charset="0"/>
              <a:buChar char="•"/>
            </a:pPr>
            <a:r>
              <a:rPr lang="en-US" sz="2400" smtClean="0"/>
              <a:t>The requested change needs to be identified within the project.</a:t>
            </a:r>
          </a:p>
          <a:p>
            <a:pPr lvl="1">
              <a:buFont typeface="Arial" charset="0"/>
              <a:buChar char="•"/>
            </a:pPr>
            <a:r>
              <a:rPr lang="en-US" sz="2400" smtClean="0"/>
              <a:t>The factors that are affected by the change have to be identified.</a:t>
            </a:r>
          </a:p>
        </p:txBody>
      </p:sp>
      <p:sp>
        <p:nvSpPr>
          <p:cNvPr id="60418" name="Text Placeholder 2"/>
          <p:cNvSpPr>
            <a:spLocks noGrp="1"/>
          </p:cNvSpPr>
          <p:nvPr>
            <p:ph type="body" sz="quarter" idx="13"/>
          </p:nvPr>
        </p:nvSpPr>
        <p:spPr>
          <a:xfrm>
            <a:off x="1316038" y="1071563"/>
            <a:ext cx="6418262" cy="363537"/>
          </a:xfrm>
        </p:spPr>
        <p:txBody>
          <a:bodyPr/>
          <a:lstStyle/>
          <a:p>
            <a:r>
              <a:rPr lang="en-US" smtClean="0"/>
              <a:t>Integrated Change Control Process</a:t>
            </a:r>
          </a:p>
        </p:txBody>
      </p:sp>
      <p:sp>
        <p:nvSpPr>
          <p:cNvPr id="7" name="Slide Number Placeholder 6"/>
          <p:cNvSpPr>
            <a:spLocks noGrp="1"/>
          </p:cNvSpPr>
          <p:nvPr>
            <p:ph type="sldNum" sz="quarter" idx="15"/>
          </p:nvPr>
        </p:nvSpPr>
        <p:spPr/>
        <p:txBody>
          <a:bodyPr/>
          <a:lstStyle/>
          <a:p>
            <a:pPr>
              <a:defRPr/>
            </a:pPr>
            <a:r>
              <a:rPr lang="en-US"/>
              <a:t>9-</a:t>
            </a:r>
            <a:fld id="{B7C04F7B-10D5-4E4E-8BE7-B326E6392860}" type="slidenum">
              <a:rPr lang="en-US"/>
              <a:pPr>
                <a:defRPr/>
              </a:pPr>
              <a:t>9</a:t>
            </a:fld>
            <a:endParaRPr lang="en-US"/>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quot;/&gt;&lt;property id=&quot;20307&quot; value=&quot;256&quot;/&gt;&lt;/object&gt;&lt;object type=&quot;3&quot; unique_id=&quot;10367&quot;&gt;&lt;property id=&quot;20148&quot; value=&quot;5&quot;/&gt;&lt;property id=&quot;20300&quot; value=&quot;Slide 2&quot;/&gt;&lt;property id=&quot;20307&quot; value=&quot;315&quot;/&gt;&lt;/object&gt;&lt;object type=&quot;3&quot; unique_id=&quot;10368&quot;&gt;&lt;property id=&quot;20148&quot; value=&quot;5&quot;/&gt;&lt;property id=&quot;20300&quot; value=&quot;Slide 3&quot;/&gt;&lt;property id=&quot;20307&quot; value=&quot;316&quot;/&gt;&lt;/object&gt;&lt;object type=&quot;3&quot; unique_id=&quot;10369&quot;&gt;&lt;property id=&quot;20148&quot; value=&quot;5&quot;/&gt;&lt;property id=&quot;20300&quot; value=&quot;Slide 4&quot;/&gt;&lt;property id=&quot;20307&quot; value=&quot;334&quot;/&gt;&lt;/object&gt;&lt;object type=&quot;3&quot; unique_id=&quot;10370&quot;&gt;&lt;property id=&quot;20148&quot; value=&quot;5&quot;/&gt;&lt;property id=&quot;20300&quot; value=&quot;Slide 5&quot;/&gt;&lt;property id=&quot;20307&quot; value=&quot;317&quot;/&gt;&lt;/object&gt;&lt;object type=&quot;3&quot; unique_id=&quot;10371&quot;&gt;&lt;property id=&quot;20148&quot; value=&quot;5&quot;/&gt;&lt;property id=&quot;20300&quot; value=&quot;Slide 6&quot;/&gt;&lt;property id=&quot;20307&quot; value=&quot;335&quot;/&gt;&lt;/object&gt;&lt;object type=&quot;3&quot; unique_id=&quot;10372&quot;&gt;&lt;property id=&quot;20148&quot; value=&quot;5&quot;/&gt;&lt;property id=&quot;20300&quot; value=&quot;Slide 7&quot;/&gt;&lt;property id=&quot;20307&quot; value=&quot;318&quot;/&gt;&lt;/object&gt;&lt;object type=&quot;3&quot; unique_id=&quot;10373&quot;&gt;&lt;property id=&quot;20148&quot; value=&quot;5&quot;/&gt;&lt;property id=&quot;20300&quot; value=&quot;Slide 8&quot;/&gt;&lt;property id=&quot;20307&quot; value=&quot;336&quot;/&gt;&lt;/object&gt;&lt;object type=&quot;3&quot; unique_id=&quot;10374&quot;&gt;&lt;property id=&quot;20148&quot; value=&quot;5&quot;/&gt;&lt;property id=&quot;20300&quot; value=&quot;Slide 9&quot;/&gt;&lt;property id=&quot;20307&quot; value=&quot;319&quot;/&gt;&lt;/object&gt;&lt;object type=&quot;3&quot; unique_id=&quot;10375&quot;&gt;&lt;property id=&quot;20148&quot; value=&quot;5&quot;/&gt;&lt;property id=&quot;20300&quot; value=&quot;Slide 10&quot;/&gt;&lt;property id=&quot;20307&quot; value=&quot;337&quot;/&gt;&lt;/object&gt;&lt;object type=&quot;3&quot; unique_id=&quot;10376&quot;&gt;&lt;property id=&quot;20148&quot; value=&quot;5&quot;/&gt;&lt;property id=&quot;20300&quot; value=&quot;Slide 11&quot;/&gt;&lt;property id=&quot;20307&quot; value=&quot;320&quot;/&gt;&lt;/object&gt;&lt;object type=&quot;3&quot; unique_id=&quot;10377&quot;&gt;&lt;property id=&quot;20148&quot; value=&quot;5&quot;/&gt;&lt;property id=&quot;20300&quot; value=&quot;Slide 12&quot;/&gt;&lt;property id=&quot;20307&quot; value=&quot;338&quot;/&gt;&lt;/object&gt;&lt;object type=&quot;3&quot; unique_id=&quot;10378&quot;&gt;&lt;property id=&quot;20148&quot; value=&quot;5&quot;/&gt;&lt;property id=&quot;20300&quot; value=&quot;Slide 13&quot;/&gt;&lt;property id=&quot;20307&quot; value=&quot;322&quot;/&gt;&lt;/object&gt;&lt;object type=&quot;3&quot; unique_id=&quot;10379&quot;&gt;&lt;property id=&quot;20148&quot; value=&quot;5&quot;/&gt;&lt;property id=&quot;20300&quot; value=&quot;Slide 14&quot;/&gt;&lt;property id=&quot;20307&quot; value=&quot;339&quot;/&gt;&lt;/object&gt;&lt;object type=&quot;3&quot; unique_id=&quot;10380&quot;&gt;&lt;property id=&quot;20148&quot; value=&quot;5&quot;/&gt;&lt;property id=&quot;20300&quot; value=&quot;Slide 15&quot;/&gt;&lt;property id=&quot;20307&quot; value=&quot;323&quot;/&gt;&lt;/object&gt;&lt;object type=&quot;3&quot; unique_id=&quot;10381&quot;&gt;&lt;property id=&quot;20148&quot; value=&quot;5&quot;/&gt;&lt;property id=&quot;20300&quot; value=&quot;Slide 16&quot;/&gt;&lt;property id=&quot;20307&quot; value=&quot;340&quot;/&gt;&lt;/object&gt;&lt;object type=&quot;3&quot; unique_id=&quot;10382&quot;&gt;&lt;property id=&quot;20148&quot; value=&quot;5&quot;/&gt;&lt;property id=&quot;20300&quot; value=&quot;Slide 17&quot;/&gt;&lt;property id=&quot;20307&quot; value=&quot;341&quot;/&gt;&lt;/object&gt;&lt;object type=&quot;3&quot; unique_id=&quot;10383&quot;&gt;&lt;property id=&quot;20148&quot; value=&quot;5&quot;/&gt;&lt;property id=&quot;20300&quot; value=&quot;Slide 18&quot;/&gt;&lt;property id=&quot;20307&quot; value=&quot;342&quot;/&gt;&lt;/object&gt;&lt;object type=&quot;3&quot; unique_id=&quot;10384&quot;&gt;&lt;property id=&quot;20148&quot; value=&quot;5&quot;/&gt;&lt;property id=&quot;20300&quot; value=&quot;Slide 19&quot;/&gt;&lt;property id=&quot;20307&quot; value=&quot;324&quot;/&gt;&lt;/object&gt;&lt;object type=&quot;3&quot; unique_id=&quot;10385&quot;&gt;&lt;property id=&quot;20148&quot; value=&quot;5&quot;/&gt;&lt;property id=&quot;20300&quot; value=&quot;Slide 20&quot;/&gt;&lt;property id=&quot;20307&quot; value=&quot;343&quot;/&gt;&lt;/object&gt;&lt;object type=&quot;3&quot; unique_id=&quot;10386&quot;&gt;&lt;property id=&quot;20148&quot; value=&quot;5&quot;/&gt;&lt;property id=&quot;20300&quot; value=&quot;Slide 21&quot;/&gt;&lt;property id=&quot;20307&quot; value=&quot;344&quot;/&gt;&lt;/object&gt;&lt;object type=&quot;3&quot; unique_id=&quot;10387&quot;&gt;&lt;property id=&quot;20148&quot; value=&quot;5&quot;/&gt;&lt;property id=&quot;20300&quot; value=&quot;Slide 22&quot;/&gt;&lt;property id=&quot;20307&quot; value=&quot;345&quot;/&gt;&lt;/object&gt;&lt;object type=&quot;3&quot; unique_id=&quot;10388&quot;&gt;&lt;property id=&quot;20148&quot; value=&quot;5&quot;/&gt;&lt;property id=&quot;20300&quot; value=&quot;Slide 23&quot;/&gt;&lt;property id=&quot;20307&quot; value=&quot;346&quot;/&gt;&lt;/object&gt;&lt;object type=&quot;3&quot; unique_id=&quot;10389&quot;&gt;&lt;property id=&quot;20148&quot; value=&quot;5&quot;/&gt;&lt;property id=&quot;20300&quot; value=&quot;Slide 24&quot;/&gt;&lt;property id=&quot;20307&quot; value=&quot;325&quot;/&gt;&lt;/object&gt;&lt;object type=&quot;3&quot; unique_id=&quot;10390&quot;&gt;&lt;property id=&quot;20148&quot; value=&quot;5&quot;/&gt;&lt;property id=&quot;20300&quot; value=&quot;Slide 25&quot;/&gt;&lt;property id=&quot;20307&quot; value=&quot;347&quot;/&gt;&lt;/object&gt;&lt;object type=&quot;3&quot; unique_id=&quot;10391&quot;&gt;&lt;property id=&quot;20148&quot; value=&quot;5&quot;/&gt;&lt;property id=&quot;20300&quot; value=&quot;Slide 26&quot;/&gt;&lt;property id=&quot;20307&quot; value=&quot;326&quot;/&gt;&lt;/object&gt;&lt;object type=&quot;3&quot; unique_id=&quot;10392&quot;&gt;&lt;property id=&quot;20148&quot; value=&quot;5&quot;/&gt;&lt;property id=&quot;20300&quot; value=&quot;Slide 27&quot;/&gt;&lt;property id=&quot;20307&quot; value=&quot;348&quot;/&gt;&lt;/object&gt;&lt;object type=&quot;3&quot; unique_id=&quot;10393&quot;&gt;&lt;property id=&quot;20148&quot; value=&quot;5&quot;/&gt;&lt;property id=&quot;20300&quot; value=&quot;Slide 28&quot;/&gt;&lt;property id=&quot;20307&quot; value=&quot;349&quot;/&gt;&lt;/object&gt;&lt;object type=&quot;3&quot; unique_id=&quot;10394&quot;&gt;&lt;property id=&quot;20148&quot; value=&quot;5&quot;/&gt;&lt;property id=&quot;20300&quot; value=&quot;Slide 29&quot;/&gt;&lt;property id=&quot;20307&quot; value=&quot;327&quot;/&gt;&lt;/object&gt;&lt;object type=&quot;3&quot; unique_id=&quot;10395&quot;&gt;&lt;property id=&quot;20148&quot; value=&quot;5&quot;/&gt;&lt;property id=&quot;20300&quot; value=&quot;Slide 30&quot;/&gt;&lt;property id=&quot;20307&quot; value=&quot;328&quot;/&gt;&lt;/object&gt;&lt;object type=&quot;3&quot; unique_id=&quot;10396&quot;&gt;&lt;property id=&quot;20148&quot; value=&quot;5&quot;/&gt;&lt;property id=&quot;20300&quot; value=&quot;Slide 31&quot;/&gt;&lt;property id=&quot;20307&quot; value=&quot;329&quot;/&gt;&lt;/object&gt;&lt;object type=&quot;3&quot; unique_id=&quot;10397&quot;&gt;&lt;property id=&quot;20148&quot; value=&quot;5&quot;/&gt;&lt;property id=&quot;20300&quot; value=&quot;Slide 32&quot;/&gt;&lt;property id=&quot;20307&quot; value=&quot;350&quot;/&gt;&lt;/object&gt;&lt;object type=&quot;3&quot; unique_id=&quot;10398&quot;&gt;&lt;property id=&quot;20148&quot; value=&quot;5&quot;/&gt;&lt;property id=&quot;20300&quot; value=&quot;Slide 33&quot;/&gt;&lt;property id=&quot;20307&quot; value=&quot;351&quot;/&gt;&lt;/object&gt;&lt;object type=&quot;3&quot; unique_id=&quot;10399&quot;&gt;&lt;property id=&quot;20148&quot; value=&quot;5&quot;/&gt;&lt;property id=&quot;20300&quot; value=&quot;Slide 34&quot;/&gt;&lt;property id=&quot;20307&quot; value=&quot;352&quot;/&gt;&lt;/object&gt;&lt;object type=&quot;3&quot; unique_id=&quot;10400&quot;&gt;&lt;property id=&quot;20148&quot; value=&quot;5&quot;/&gt;&lt;property id=&quot;20300&quot; value=&quot;Slide 35&quot;/&gt;&lt;property id=&quot;20307&quot; value=&quot;353&quot;/&gt;&lt;/object&gt;&lt;object type=&quot;3&quot; unique_id=&quot;10401&quot;&gt;&lt;property id=&quot;20148&quot; value=&quot;5&quot;/&gt;&lt;property id=&quot;20300&quot; value=&quot;Slide 36&quot;/&gt;&lt;property id=&quot;20307&quot; value=&quot;354&quot;/&gt;&lt;/object&gt;&lt;object type=&quot;3&quot; unique_id=&quot;10402&quot;&gt;&lt;property id=&quot;20148&quot; value=&quot;5&quot;/&gt;&lt;property id=&quot;20300&quot; value=&quot;Slide 37&quot;/&gt;&lt;property id=&quot;20307&quot; value=&quot;355&quot;/&gt;&lt;/object&gt;&lt;object type=&quot;3&quot; unique_id=&quot;10403&quot;&gt;&lt;property id=&quot;20148&quot; value=&quot;5&quot;/&gt;&lt;property id=&quot;20300&quot; value=&quot;Slide 38&quot;/&gt;&lt;property id=&quot;20307&quot; value=&quot;356&quot;/&gt;&lt;/object&gt;&lt;object type=&quot;3&quot; unique_id=&quot;10404&quot;&gt;&lt;property id=&quot;20148&quot; value=&quot;5&quot;/&gt;&lt;property id=&quot;20300&quot; value=&quot;Slide 39&quot;/&gt;&lt;property id=&quot;20307&quot; value=&quot;357&quot;/&gt;&lt;/object&gt;&lt;object type=&quot;3&quot; unique_id=&quot;10405&quot;&gt;&lt;property id=&quot;20148&quot; value=&quot;5&quot;/&gt;&lt;property id=&quot;20300&quot; value=&quot;Slide 40&quot;/&gt;&lt;property id=&quot;20307&quot; value=&quot;358&quot;/&gt;&lt;/object&gt;&lt;object type=&quot;3&quot; unique_id=&quot;10406&quot;&gt;&lt;property id=&quot;20148&quot; value=&quot;5&quot;/&gt;&lt;property id=&quot;20300&quot; value=&quot;Slide 41&quot;/&gt;&lt;property id=&quot;20307&quot; value=&quot;359&quot;/&gt;&lt;/object&gt;&lt;object type=&quot;3&quot; unique_id=&quot;10407&quot;&gt;&lt;property id=&quot;20148&quot; value=&quot;5&quot;/&gt;&lt;property id=&quot;20300&quot; value=&quot;Slide 42&quot;/&gt;&lt;property id=&quot;20307&quot; value=&quot;360&quot;/&gt;&lt;/object&gt;&lt;object type=&quot;3&quot; unique_id=&quot;10408&quot;&gt;&lt;property id=&quot;20148&quot; value=&quot;5&quot;/&gt;&lt;property id=&quot;20300&quot; value=&quot;Slide 43&quot;/&gt;&lt;property id=&quot;20307&quot; value=&quot;361&quot;/&gt;&lt;/object&gt;&lt;object type=&quot;3&quot; unique_id=&quot;10409&quot;&gt;&lt;property id=&quot;20148&quot; value=&quot;5&quot;/&gt;&lt;property id=&quot;20300&quot; value=&quot;Slide 44&quot;/&gt;&lt;property id=&quot;20307&quot; value=&quot;362&quot;/&gt;&lt;/object&gt;&lt;object type=&quot;3&quot; unique_id=&quot;10410&quot;&gt;&lt;property id=&quot;20148&quot; value=&quot;5&quot;/&gt;&lt;property id=&quot;20300&quot; value=&quot;Slide 45&quot;/&gt;&lt;property id=&quot;20307&quot; value=&quot;330&quot;/&gt;&lt;/object&gt;&lt;object type=&quot;3&quot; unique_id=&quot;10411&quot;&gt;&lt;property id=&quot;20148&quot; value=&quot;5&quot;/&gt;&lt;property id=&quot;20300&quot; value=&quot;Slide 46&quot;/&gt;&lt;property id=&quot;20307&quot; value=&quot;363&quot;/&gt;&lt;/object&gt;&lt;object type=&quot;3&quot; unique_id=&quot;10412&quot;&gt;&lt;property id=&quot;20148&quot; value=&quot;5&quot;/&gt;&lt;property id=&quot;20300&quot; value=&quot;Slide 47&quot;/&gt;&lt;property id=&quot;20307&quot; value=&quot;331&quot;/&gt;&lt;/object&gt;&lt;object type=&quot;3&quot; unique_id=&quot;10413&quot;&gt;&lt;property id=&quot;20148&quot; value=&quot;5&quot;/&gt;&lt;property id=&quot;20300&quot; value=&quot;Slide 48&quot;/&gt;&lt;property id=&quot;20307&quot; value=&quot;364&quot;/&gt;&lt;/object&gt;&lt;object type=&quot;3&quot; unique_id=&quot;10414&quot;&gt;&lt;property id=&quot;20148&quot; value=&quot;5&quot;/&gt;&lt;property id=&quot;20300&quot; value=&quot;Slide 49&quot;/&gt;&lt;property id=&quot;20307&quot; value=&quot;332&quot;/&gt;&lt;/object&gt;&lt;object type=&quot;3&quot; unique_id=&quot;10416&quot;&gt;&lt;property id=&quot;20148&quot; value=&quot;5&quot;/&gt;&lt;property id=&quot;20300&quot; value=&quot;Slide 50&quot;/&gt;&lt;property id=&quot;20307&quot; value=&quot;310&quot;/&gt;&lt;/objec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2377</TotalTime>
  <Words>2947</Words>
  <Application>Microsoft Office PowerPoint</Application>
  <PresentationFormat>On-screen Show (4:3)</PresentationFormat>
  <Paragraphs>400</Paragraphs>
  <Slides>48</Slides>
  <Notes>1</Notes>
  <HiddenSlides>0</HiddenSlides>
  <MMClips>0</MMClips>
  <ScaleCrop>false</ScaleCrop>
  <HeadingPairs>
    <vt:vector size="6" baseType="variant">
      <vt:variant>
        <vt:lpstr>Fonts Used</vt:lpstr>
      </vt:variant>
      <vt:variant>
        <vt:i4>4</vt:i4>
      </vt:variant>
      <vt:variant>
        <vt:lpstr>Design Template</vt:lpstr>
      </vt:variant>
      <vt:variant>
        <vt:i4>15</vt:i4>
      </vt:variant>
      <vt:variant>
        <vt:lpstr>Slide Titles</vt:lpstr>
      </vt:variant>
      <vt:variant>
        <vt:i4>48</vt:i4>
      </vt:variant>
    </vt:vector>
  </HeadingPairs>
  <TitlesOfParts>
    <vt:vector size="67" baseType="lpstr">
      <vt:lpstr>Calibri</vt:lpstr>
      <vt:lpstr>Arial</vt:lpstr>
      <vt:lpstr>Wingdings</vt:lpstr>
      <vt:lpstr>Times New Roman</vt:lpstr>
      <vt:lpstr>Office Theme</vt:lpstr>
      <vt:lpstr>2_Custom Design</vt:lpstr>
      <vt:lpstr>1_Custom Design</vt:lpstr>
      <vt:lpstr>Custom Design</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GV</dc:creator>
  <cp:lastModifiedBy>ULOFTKE</cp:lastModifiedBy>
  <cp:revision>17</cp:revision>
  <dcterms:created xsi:type="dcterms:W3CDTF">2010-09-09T12:21:19Z</dcterms:created>
  <dcterms:modified xsi:type="dcterms:W3CDTF">2012-09-14T17:09:11Z</dcterms:modified>
</cp:coreProperties>
</file>