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43"/>
  </p:notesMasterIdLst>
  <p:sldIdLst>
    <p:sldId id="256" r:id="rId5"/>
    <p:sldId id="315" r:id="rId6"/>
    <p:sldId id="498" r:id="rId7"/>
    <p:sldId id="464" r:id="rId8"/>
    <p:sldId id="476" r:id="rId9"/>
    <p:sldId id="465" r:id="rId10"/>
    <p:sldId id="478" r:id="rId11"/>
    <p:sldId id="479" r:id="rId12"/>
    <p:sldId id="480" r:id="rId13"/>
    <p:sldId id="477" r:id="rId14"/>
    <p:sldId id="481" r:id="rId15"/>
    <p:sldId id="466" r:id="rId16"/>
    <p:sldId id="467" r:id="rId17"/>
    <p:sldId id="482" r:id="rId18"/>
    <p:sldId id="483" r:id="rId19"/>
    <p:sldId id="468" r:id="rId20"/>
    <p:sldId id="484" r:id="rId21"/>
    <p:sldId id="469" r:id="rId22"/>
    <p:sldId id="470" r:id="rId23"/>
    <p:sldId id="471" r:id="rId24"/>
    <p:sldId id="473" r:id="rId25"/>
    <p:sldId id="485" r:id="rId26"/>
    <p:sldId id="474" r:id="rId27"/>
    <p:sldId id="486" r:id="rId28"/>
    <p:sldId id="487" r:id="rId29"/>
    <p:sldId id="475" r:id="rId30"/>
    <p:sldId id="489" r:id="rId31"/>
    <p:sldId id="490" r:id="rId32"/>
    <p:sldId id="491" r:id="rId33"/>
    <p:sldId id="492" r:id="rId34"/>
    <p:sldId id="493" r:id="rId35"/>
    <p:sldId id="462" r:id="rId36"/>
    <p:sldId id="494" r:id="rId37"/>
    <p:sldId id="495" r:id="rId38"/>
    <p:sldId id="496" r:id="rId39"/>
    <p:sldId id="497" r:id="rId40"/>
    <p:sldId id="375" r:id="rId41"/>
    <p:sldId id="310" r:id="rId42"/>
  </p:sldIdLst>
  <p:sldSz cx="9144000" cy="6858000" type="screen4x3"/>
  <p:notesSz cx="6858000" cy="91440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6" autoAdjust="0"/>
    <p:restoredTop sz="94701" autoAdjust="0"/>
  </p:normalViewPr>
  <p:slideViewPr>
    <p:cSldViewPr snapToGrid="0">
      <p:cViewPr varScale="1">
        <p:scale>
          <a:sx n="70" d="100"/>
          <a:sy n="70" d="100"/>
        </p:scale>
        <p:origin x="-14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99C1B0F-4B8D-4F20-8F22-3825EDDA0ED8}" type="datetimeFigureOut">
              <a:rPr lang="en-US"/>
              <a:pPr>
                <a:defRPr/>
              </a:pPr>
              <a:t>9/14/2012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6751403-B9EC-4552-8611-36EA8A263A9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3FC000-DA39-4850-8469-38211E8C984F}"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3396251"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Project Closure</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smtClean="0"/>
              <a:t>Click to edit Master text</a:t>
            </a:r>
            <a:endParaRPr lang="en-US" dirty="0"/>
          </a:p>
        </p:txBody>
      </p:sp>
      <p:sp>
        <p:nvSpPr>
          <p:cNvPr id="5" name="Footer Placeholder 4"/>
          <p:cNvSpPr>
            <a:spLocks noGrp="1"/>
          </p:cNvSpPr>
          <p:nvPr>
            <p:ph type="ftr" sz="quarter" idx="14"/>
          </p:nvPr>
        </p:nvSpPr>
        <p:spPr/>
        <p:txBody>
          <a:bodyPr/>
          <a:lstStyle>
            <a:lvl1pPr>
              <a:defRPr sz="1000" b="1"/>
            </a:lvl1pPr>
          </a:lstStyle>
          <a:p>
            <a:r>
              <a:rPr lang="en-US"/>
              <a:t>Copyright © 2013 Pearson Education, Inc. Publishing as Prentice Hall</a:t>
            </a:r>
          </a:p>
        </p:txBody>
      </p:sp>
      <p:sp>
        <p:nvSpPr>
          <p:cNvPr id="6" name="Slide Number Placeholder 5"/>
          <p:cNvSpPr>
            <a:spLocks noGrp="1"/>
          </p:cNvSpPr>
          <p:nvPr>
            <p:ph type="sldNum" sz="quarter" idx="15"/>
          </p:nvPr>
        </p:nvSpPr>
        <p:spPr/>
        <p:txBody>
          <a:bodyPr/>
          <a:lstStyle>
            <a:lvl1pPr algn="r">
              <a:defRPr sz="1200" dirty="0" smtClean="0">
                <a:solidFill>
                  <a:schemeClr val="tx1">
                    <a:tint val="75000"/>
                  </a:schemeClr>
                </a:solidFill>
              </a:defRPr>
            </a:lvl1pPr>
          </a:lstStyle>
          <a:p>
            <a:pPr>
              <a:defRPr/>
            </a:pPr>
            <a:r>
              <a:rPr lang="en-US"/>
              <a:t>10-</a:t>
            </a:r>
            <a:fld id="{244E32D6-7617-4FA2-A188-628D3200232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3DAF0C5-4E3C-42E4-A97D-26064D7D9A6D}"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4C52AB4-E220-4374-B4FC-F5964F79CEB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E5389DE-146F-4174-AE84-A0771CEB4606}"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C3E032C-E8AD-4DF2-A1AB-5E91CAC0066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60457E9-E4F9-4C7A-91F7-CAC699EEB328}"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74AD86B-4016-43F0-8100-C7931789966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7C0DC32-BD6F-46D7-8772-74D2FC549B2B}"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BEB4F00-9B5C-4872-9A4E-BD053C6510F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7ADD5B8-F8B0-4F00-AEA4-46543B13FB6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233BA45-5CA9-42C2-AE56-0979712B3D0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39F6F21-E836-40DC-8AAE-16659DF0369E}"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8FBE482-B290-47BE-B117-B8F6D349700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4D099902-A571-4694-9A14-3E4C87747BE2}"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91BA2CC9-8CC8-4E4E-95AC-657F89D4DFA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F7AD1FD-C114-4640-862F-DCE26C09DEB9}"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C346849A-276C-4381-8620-718C50932AD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7A600B1-DEE8-4310-97A4-D061C81B7639}"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FF504946-D9E9-4804-86CA-71288FC9D00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8007A05-594E-48EB-8B63-7E5075C51D5E}"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0C393F48-6F56-481D-A1BB-BCE0EF9FF7E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14B52DB-43D7-47B9-ADC9-AD3786DA3C78}"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7-</a:t>
            </a:r>
            <a:fld id="{20D380E1-AA87-40AA-87D0-5E35C6EA1BB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369BEAC-B12D-4826-BDED-2362FCCABB4A}"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BE782F23-AF4B-41E2-92D6-F0EFC71B963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5B999A0-BBE1-4068-9E89-3313632B64EB}"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4E120C8-1029-4C83-BCAD-CD5BAFEBA1E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316F0D3-A228-4B71-AF01-16D150BB7C54}"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7903026-A066-4602-85F5-25AB8231AEC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4456498-5EE5-40C0-9510-C9C9EFD8766C}"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D22F6D5-CC80-4562-9242-24004610C3B7}"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7FC9BB2-7BB0-4E7A-8D2A-25E6B1443852}"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5B26339-9255-4609-AB33-C801DA7EFBC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F291291-1B7A-4498-8E0E-5B6BB39B21E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76DD839-6BBB-4141-BEB9-A30317E7137C}"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6D4969A1-B762-4FAF-9F3F-54758EF043D8}"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F7CC9EE8-8A5B-4CEF-B8BE-A9DE43B05D82}"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5FA2CDB0-0C6E-423B-87D8-322D7C6B90BA}"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BF1CB691-CE1A-4372-BB77-66790B9FD3FD}"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BDC52-997D-4BFC-B4D1-C4202E8DCEBE}"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4D1E0B79-8169-498E-BA09-B45E9BA918D8}"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F665903-A836-4D93-9EC0-C926666C08E7}"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A6B31888-0323-4CD4-86CD-46F606802F8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57937A9-4D1D-4EB8-A402-5B0B355136A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B9883FE-76C5-4C89-8054-08DFDBF1DBC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96FB5-A81F-49EE-AF62-BBAE642211B1}"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8D34AA1E-51C6-496D-B5CF-5EE14BDF807F}"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5F90307-E88C-4283-A078-91B54382BD98}"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FDBC86D-F14C-4F22-B1D0-503540FDA233}"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2C82328-4608-4DF2-9ACD-50185FEA0895}"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71EEB78-6C0E-4CE8-BEE9-1B2157B79C1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E702478-2278-4EAA-BDC8-74E8367CEA77}"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9C66717-105C-4DFD-ACAF-F020BFE92688}"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063C44A-6AFC-4985-85E8-16FE570C7E5E}"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48DEE6E-5EEA-4B0A-B226-B61E9DEB3DF2}"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16E2B67-D067-45A9-BC83-FCFC435A850B}"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EA2F485-07F2-4A86-9B5D-0D7B605161B6}"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885423C-EB6B-4210-9E7B-4907AE24EA7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E08191F-4C2F-49F3-A945-E6C50937207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7B2DBEC-E92C-4DF5-AE2B-8C3BA2C6678E}"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7254001-0375-4E98-8F00-6A63EA7E77B2}"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C126F4A-2A45-4AAE-854C-C10F63024B9C}"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5AE65FED-FA48-4A9F-ADC6-8D72EF1CD558}"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16457C9-2577-441F-B1E8-F3B0F89E9902}"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17154B38-E102-4271-8747-590FB9E3A93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8E1C84D-0189-42B2-A67C-8D9257903E9D}"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7BC8441A-61E5-4258-A1B4-EB1E48341E8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1EF8D9C-6B8E-4F42-8CD0-45E6BD9086C3}"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D34BE23E-3765-49F4-8565-8E6F8BB49922}"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7834CE9-2105-48CB-9B4C-51F005B90B9E}"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F190E947-F8F9-48A5-9BBD-F2CEBEF66A6E}"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92D397E-01A8-43A3-94D6-A3121860FE39}"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730FEB4-DC33-4FBF-8A93-7FFF271C45CE}"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71D45A7-5054-492E-8EEF-98EA3CB5BB41}"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844EE83-3C77-4CE1-AAFC-85DED53B018B}"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7601ACB-96A0-4725-9F8B-0CF194C04D50}"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B0BF39A-8A33-470A-BB50-07ADCEA8AEE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E12A9167-7445-4818-81F1-7EC032C7102A}" type="datetime1">
              <a:rPr lang="en-US"/>
              <a:pPr/>
              <a:t>9/14/2012</a:t>
            </a:fld>
            <a:endParaRPr lang="en-US"/>
          </a:p>
        </p:txBody>
      </p:sp>
      <p:sp>
        <p:nvSpPr>
          <p:cNvPr id="8" name="Footer Placeholder 7"/>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0D427FB1-AD75-48C2-BB5F-0EF4EA18790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23F19FF-2701-4E15-AB89-9D7302B27A59}" type="datetime1">
              <a:rPr lang="en-US"/>
              <a:pPr/>
              <a:t>9/14/2012</a:t>
            </a:fld>
            <a:endParaRPr lang="en-US"/>
          </a:p>
        </p:txBody>
      </p:sp>
      <p:sp>
        <p:nvSpPr>
          <p:cNvPr id="4" name="Footer Placeholder 3"/>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135BA0D3-FAFE-4994-9EDE-B32A91D9102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8F710B0-2C8C-4A32-9007-D664D7F52B24}" type="datetime1">
              <a:rPr lang="en-US"/>
              <a:pPr/>
              <a:t>9/14/2012</a:t>
            </a:fld>
            <a:endParaRPr lang="en-US"/>
          </a:p>
        </p:txBody>
      </p:sp>
      <p:sp>
        <p:nvSpPr>
          <p:cNvPr id="3" name="Footer Placeholder 2"/>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7EAF37F8-DD9F-4347-86BE-7165F0CBFE8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17463F4-8771-44C3-80E3-ED21E1BE8AFC}"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0D9D3C4D-CF50-497E-8436-142EEADF87A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6DF2B4-B1BE-4D50-8228-733EECECD0DB}"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4B204378-B361-4CF3-A762-DC9C21FF90E4}"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0F0F95F6-5D56-45AA-BA42-DA2120CED2B2}"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dirty="0" smtClean="0">
                <a:solidFill>
                  <a:schemeClr val="tx1">
                    <a:tint val="75000"/>
                  </a:schemeClr>
                </a:solidFill>
                <a:latin typeface="+mn-lt"/>
                <a:cs typeface="+mn-cs"/>
              </a:defRPr>
            </a:lvl1pPr>
          </a:lstStyle>
          <a:p>
            <a:pPr>
              <a:defRPr/>
            </a:pPr>
            <a:r>
              <a:rPr lang="en-US"/>
              <a:t>1-</a:t>
            </a:r>
            <a:fld id="{4559964F-9058-46A8-A2E0-1F6141286C3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35A715F5-7AD3-4474-9C91-D75270E2778E}"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9E48191-8992-4C28-A457-263B9652A1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D1E3705A-A69F-4F71-A6A1-9B90AEFA0D1D}"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B74CCCAD-A5D3-4F92-B39B-6D21BDBB5F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50AE2625-F636-4CCC-94DD-96724EAA634F}"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34B8E844-D699-40CE-B641-E4D8EB903A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endParaRPr lang="en-US" sz="3600" b="1" dirty="0">
              <a:ln w="1905"/>
              <a:solidFill>
                <a:srgbClr val="FF0000"/>
              </a:solidFill>
              <a:effectLst>
                <a:innerShdw blurRad="69850" dist="43180" dir="5400000">
                  <a:srgbClr val="000000">
                    <a:alpha val="65000"/>
                  </a:srgbClr>
                </a:innerShdw>
              </a:effectLst>
              <a:latin typeface="+mn-lt"/>
              <a:cs typeface="+mn-cs"/>
            </a:endParaRP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a:t>
            </a:r>
            <a:r>
              <a:rPr lang="en-US" sz="3600" b="1" dirty="0">
                <a:ln w="1905"/>
                <a:solidFill>
                  <a:srgbClr val="FF0000"/>
                </a:solidFill>
                <a:effectLst>
                  <a:innerShdw blurRad="69850" dist="43180" dir="5400000">
                    <a:srgbClr val="000000">
                      <a:alpha val="65000"/>
                    </a:srgbClr>
                  </a:innerShdw>
                </a:effectLst>
                <a:latin typeface="+mn-lt"/>
                <a:cs typeface="+mn-cs"/>
              </a:rPr>
              <a:t>, </a:t>
            </a:r>
            <a:r>
              <a:rPr lang="en-US" sz="3600" b="1" dirty="0">
                <a:ln w="1905"/>
                <a:solidFill>
                  <a:srgbClr val="FF0000"/>
                </a:solidFill>
                <a:effectLst>
                  <a:innerShdw blurRad="69850" dist="43180" dir="5400000">
                    <a:srgbClr val="000000">
                      <a:alpha val="65000"/>
                    </a:srgbClr>
                  </a:innerShdw>
                </a:effectLst>
                <a:latin typeface="+mn-lt"/>
                <a:cs typeface="+mn-cs"/>
              </a:rPr>
              <a:t>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10</a:t>
            </a:r>
          </a:p>
          <a:p>
            <a:pPr algn="r" fontAlgn="auto">
              <a:spcBef>
                <a:spcPts val="0"/>
              </a:spcBef>
              <a:spcAft>
                <a:spcPts val="0"/>
              </a:spcAft>
              <a:defRPr/>
            </a:pPr>
            <a:r>
              <a:rPr lang="en-US" sz="2800" b="1" dirty="0">
                <a:latin typeface="+mn-lt"/>
                <a:cs typeface="+mn-cs"/>
              </a:rPr>
              <a:t>Project Closure</a:t>
            </a:r>
            <a:endParaRPr lang="en-US" sz="2800" dirty="0">
              <a:latin typeface="+mn-lt"/>
              <a:cs typeface="+mn-cs"/>
            </a:endParaRPr>
          </a:p>
        </p:txBody>
      </p:sp>
      <p:sp>
        <p:nvSpPr>
          <p:cNvPr id="5" name="Slide Number Placeholder 4"/>
          <p:cNvSpPr>
            <a:spLocks noGrp="1"/>
          </p:cNvSpPr>
          <p:nvPr>
            <p:ph type="sldNum" sz="quarter" idx="12"/>
          </p:nvPr>
        </p:nvSpPr>
        <p:spPr/>
        <p:txBody>
          <a:bodyPr/>
          <a:lstStyle/>
          <a:p>
            <a:pPr>
              <a:defRPr/>
            </a:pPr>
            <a:r>
              <a:rPr lang="en-US"/>
              <a:t>10-</a:t>
            </a:r>
            <a:fld id="{874ADE52-E2F5-4B4E-AA88-C081298B8603}"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2" name="Content Placeholder 1"/>
          <p:cNvSpPr>
            <a:spLocks noGrp="1"/>
          </p:cNvSpPr>
          <p:nvPr>
            <p:ph idx="1"/>
          </p:nvPr>
        </p:nvSpPr>
        <p:spPr>
          <a:xfrm>
            <a:off x="614363" y="1600200"/>
            <a:ext cx="8072437" cy="4525963"/>
          </a:xfrm>
        </p:spPr>
        <p:txBody>
          <a:bodyPr rtlCol="0">
            <a:normAutofit lnSpcReduction="10000"/>
          </a:bodyPr>
          <a:lstStyle/>
          <a:p>
            <a:pPr fontAlgn="auto">
              <a:spcAft>
                <a:spcPts val="0"/>
              </a:spcAft>
              <a:defRPr/>
            </a:pPr>
            <a:r>
              <a:rPr lang="en-US" sz="2400" dirty="0" smtClean="0"/>
              <a:t>Provides a level of comfort to management providing assurance</a:t>
            </a:r>
          </a:p>
          <a:p>
            <a:pPr fontAlgn="auto">
              <a:spcAft>
                <a:spcPts val="0"/>
              </a:spcAft>
              <a:defRPr/>
            </a:pPr>
            <a:r>
              <a:rPr lang="en-US" sz="2400" dirty="0" smtClean="0"/>
              <a:t>Provides a prioritized list of problematic activities that need to be addressed</a:t>
            </a:r>
          </a:p>
          <a:p>
            <a:pPr fontAlgn="auto">
              <a:spcAft>
                <a:spcPts val="0"/>
              </a:spcAft>
              <a:defRPr/>
            </a:pPr>
            <a:r>
              <a:rPr lang="en-US" sz="2400" dirty="0" smtClean="0"/>
              <a:t>Provides project details with a known degree of uncertainty</a:t>
            </a:r>
          </a:p>
          <a:p>
            <a:pPr fontAlgn="auto">
              <a:spcAft>
                <a:spcPts val="0"/>
              </a:spcAft>
              <a:defRPr/>
            </a:pPr>
            <a:r>
              <a:rPr lang="en-US" sz="2400" dirty="0" smtClean="0"/>
              <a:t>Reduces project risks</a:t>
            </a:r>
          </a:p>
          <a:p>
            <a:pPr fontAlgn="auto">
              <a:spcAft>
                <a:spcPts val="0"/>
              </a:spcAft>
              <a:defRPr/>
            </a:pPr>
            <a:r>
              <a:rPr lang="en-US" sz="2400" dirty="0" smtClean="0"/>
              <a:t>Reduces time and cost overruns during execution</a:t>
            </a:r>
          </a:p>
          <a:p>
            <a:pPr fontAlgn="auto">
              <a:spcAft>
                <a:spcPts val="0"/>
              </a:spcAft>
              <a:defRPr/>
            </a:pPr>
            <a:r>
              <a:rPr lang="en-US" sz="2400" dirty="0" smtClean="0"/>
              <a:t>Gathers valuable knowledge and experience</a:t>
            </a:r>
          </a:p>
          <a:p>
            <a:pPr fontAlgn="auto">
              <a:spcAft>
                <a:spcPts val="0"/>
              </a:spcAft>
              <a:defRPr/>
            </a:pPr>
            <a:r>
              <a:rPr lang="en-US" sz="2400" dirty="0" smtClean="0"/>
              <a:t>Recommendations from the audit results may be used to improve project execution and reduce time and cost overruns in current and future projects</a:t>
            </a:r>
          </a:p>
          <a:p>
            <a:pPr fontAlgn="auto">
              <a:spcAft>
                <a:spcPts val="0"/>
              </a:spcAft>
              <a:defRPr/>
            </a:pPr>
            <a:endParaRPr lang="en-US" sz="2400" dirty="0" smtClean="0"/>
          </a:p>
          <a:p>
            <a:pPr fontAlgn="auto">
              <a:spcAft>
                <a:spcPts val="0"/>
              </a:spcAft>
              <a:defRPr/>
            </a:pPr>
            <a:endParaRPr lang="en-US" sz="2400" dirty="0" smtClean="0"/>
          </a:p>
          <a:p>
            <a:pPr fontAlgn="auto">
              <a:spcAft>
                <a:spcPts val="0"/>
              </a:spcAft>
              <a:defRPr/>
            </a:pPr>
            <a:endParaRPr lang="en-US" sz="2400" dirty="0" smtClean="0"/>
          </a:p>
          <a:p>
            <a:pPr fontAlgn="auto">
              <a:spcAft>
                <a:spcPts val="0"/>
              </a:spcAft>
              <a:defRPr/>
            </a:pPr>
            <a:endParaRPr lang="en-US" sz="2400" dirty="0"/>
          </a:p>
        </p:txBody>
      </p:sp>
      <p:sp>
        <p:nvSpPr>
          <p:cNvPr id="61442" name="Text Placeholder 2"/>
          <p:cNvSpPr>
            <a:spLocks noGrp="1"/>
          </p:cNvSpPr>
          <p:nvPr>
            <p:ph type="body" sz="quarter" idx="13"/>
          </p:nvPr>
        </p:nvSpPr>
        <p:spPr>
          <a:xfrm>
            <a:off x="1316038" y="1071563"/>
            <a:ext cx="3925887" cy="339725"/>
          </a:xfrm>
        </p:spPr>
        <p:txBody>
          <a:bodyPr/>
          <a:lstStyle/>
          <a:p>
            <a:r>
              <a:rPr lang="en-US" smtClean="0"/>
              <a:t>Benefits of Project Auditing</a:t>
            </a:r>
          </a:p>
        </p:txBody>
      </p:sp>
      <p:sp>
        <p:nvSpPr>
          <p:cNvPr id="6" name="Slide Number Placeholder 5"/>
          <p:cNvSpPr>
            <a:spLocks noGrp="1"/>
          </p:cNvSpPr>
          <p:nvPr>
            <p:ph type="sldNum" sz="quarter" idx="15"/>
          </p:nvPr>
        </p:nvSpPr>
        <p:spPr/>
        <p:txBody>
          <a:bodyPr/>
          <a:lstStyle/>
          <a:p>
            <a:pPr>
              <a:defRPr/>
            </a:pPr>
            <a:r>
              <a:rPr lang="en-US"/>
              <a:t>10-</a:t>
            </a:r>
            <a:fld id="{E693EDB7-409C-47BF-B510-C6F21AF5E6F0}"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2465" name="Content Placeholder 1"/>
          <p:cNvSpPr>
            <a:spLocks noGrp="1"/>
          </p:cNvSpPr>
          <p:nvPr>
            <p:ph idx="1"/>
          </p:nvPr>
        </p:nvSpPr>
        <p:spPr>
          <a:xfrm>
            <a:off x="614363" y="1600200"/>
            <a:ext cx="8072437" cy="4525963"/>
          </a:xfrm>
        </p:spPr>
        <p:txBody>
          <a:bodyPr/>
          <a:lstStyle/>
          <a:p>
            <a:r>
              <a:rPr lang="en-US" sz="2400" smtClean="0"/>
              <a:t>A project audit should contain the following:</a:t>
            </a:r>
          </a:p>
          <a:p>
            <a:pPr lvl="1">
              <a:buFont typeface="Arial" charset="0"/>
              <a:buChar char="•"/>
            </a:pPr>
            <a:r>
              <a:rPr lang="en-US" sz="2400" smtClean="0"/>
              <a:t>Project status including scope, cost, schedule, progress metrics, safety metrics, performance, how efficiently resources are being used, and expected value of the project</a:t>
            </a:r>
          </a:p>
          <a:p>
            <a:pPr lvl="1">
              <a:buFont typeface="Arial" charset="0"/>
              <a:buChar char="•"/>
            </a:pPr>
            <a:r>
              <a:rPr lang="en-US" sz="2400" smtClean="0"/>
              <a:t>Future projections</a:t>
            </a:r>
          </a:p>
          <a:p>
            <a:pPr lvl="1">
              <a:buFont typeface="Arial" charset="0"/>
              <a:buChar char="•"/>
            </a:pPr>
            <a:r>
              <a:rPr lang="en-US" sz="2400" smtClean="0"/>
              <a:t>Status of crucial tasks</a:t>
            </a:r>
          </a:p>
          <a:p>
            <a:pPr lvl="1">
              <a:buFont typeface="Arial" charset="0"/>
              <a:buChar char="•"/>
            </a:pPr>
            <a:r>
              <a:rPr lang="en-US" sz="2400" smtClean="0"/>
              <a:t>Risk assessment</a:t>
            </a:r>
          </a:p>
          <a:p>
            <a:pPr lvl="1">
              <a:buFont typeface="Arial" charset="0"/>
              <a:buChar char="•"/>
            </a:pPr>
            <a:r>
              <a:rPr lang="en-US" sz="2400" smtClean="0"/>
              <a:t>Information relevant to other projects</a:t>
            </a:r>
          </a:p>
          <a:p>
            <a:pPr lvl="1">
              <a:buFont typeface="Arial" charset="0"/>
              <a:buChar char="•"/>
            </a:pPr>
            <a:r>
              <a:rPr lang="en-US" sz="2400" smtClean="0"/>
              <a:t>Limitations of the audit</a:t>
            </a:r>
          </a:p>
          <a:p>
            <a:endParaRPr lang="en-US" sz="2400" smtClean="0"/>
          </a:p>
          <a:p>
            <a:endParaRPr lang="en-US" sz="2400" smtClean="0"/>
          </a:p>
          <a:p>
            <a:endParaRPr lang="en-US" sz="2400" smtClean="0"/>
          </a:p>
        </p:txBody>
      </p:sp>
      <p:sp>
        <p:nvSpPr>
          <p:cNvPr id="62466" name="Text Placeholder 2"/>
          <p:cNvSpPr>
            <a:spLocks noGrp="1"/>
          </p:cNvSpPr>
          <p:nvPr>
            <p:ph type="body" sz="quarter" idx="13"/>
          </p:nvPr>
        </p:nvSpPr>
        <p:spPr>
          <a:xfrm>
            <a:off x="1316038" y="1071563"/>
            <a:ext cx="3925887" cy="339725"/>
          </a:xfrm>
        </p:spPr>
        <p:txBody>
          <a:bodyPr/>
          <a:lstStyle/>
          <a:p>
            <a:r>
              <a:rPr lang="en-US" smtClean="0"/>
              <a:t>Project Auditing</a:t>
            </a:r>
          </a:p>
        </p:txBody>
      </p:sp>
      <p:sp>
        <p:nvSpPr>
          <p:cNvPr id="6" name="Slide Number Placeholder 5"/>
          <p:cNvSpPr>
            <a:spLocks noGrp="1"/>
          </p:cNvSpPr>
          <p:nvPr>
            <p:ph type="sldNum" sz="quarter" idx="15"/>
          </p:nvPr>
        </p:nvSpPr>
        <p:spPr/>
        <p:txBody>
          <a:bodyPr/>
          <a:lstStyle/>
          <a:p>
            <a:pPr>
              <a:defRPr/>
            </a:pPr>
            <a:r>
              <a:rPr lang="en-US"/>
              <a:t>10-</a:t>
            </a:r>
            <a:fld id="{05CE6996-D42B-41B1-8425-579F1226D8B1}"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3489" name="Content Placeholder 1"/>
          <p:cNvSpPr>
            <a:spLocks noGrp="1"/>
          </p:cNvSpPr>
          <p:nvPr>
            <p:ph idx="1"/>
          </p:nvPr>
        </p:nvSpPr>
        <p:spPr>
          <a:xfrm>
            <a:off x="622300" y="1600200"/>
            <a:ext cx="8064500" cy="4525963"/>
          </a:xfrm>
        </p:spPr>
        <p:txBody>
          <a:bodyPr/>
          <a:lstStyle/>
          <a:p>
            <a:r>
              <a:rPr lang="en-US" sz="2400" smtClean="0"/>
              <a:t>Premature projects</a:t>
            </a:r>
          </a:p>
          <a:p>
            <a:r>
              <a:rPr lang="en-US" sz="2400" smtClean="0"/>
              <a:t>Endless projects</a:t>
            </a:r>
          </a:p>
          <a:p>
            <a:r>
              <a:rPr lang="en-US" sz="2400" smtClean="0"/>
              <a:t>Failed projects</a:t>
            </a:r>
          </a:p>
          <a:p>
            <a:r>
              <a:rPr lang="en-US" sz="2400" smtClean="0"/>
              <a:t>Complete projects</a:t>
            </a:r>
          </a:p>
        </p:txBody>
      </p:sp>
      <p:sp>
        <p:nvSpPr>
          <p:cNvPr id="63490" name="Text Placeholder 2"/>
          <p:cNvSpPr>
            <a:spLocks noGrp="1"/>
          </p:cNvSpPr>
          <p:nvPr>
            <p:ph type="body" sz="quarter" idx="13"/>
          </p:nvPr>
        </p:nvSpPr>
        <p:spPr>
          <a:xfrm>
            <a:off x="1316038" y="1071563"/>
            <a:ext cx="3925887" cy="339725"/>
          </a:xfrm>
        </p:spPr>
        <p:txBody>
          <a:bodyPr/>
          <a:lstStyle/>
          <a:p>
            <a:r>
              <a:rPr lang="en-US" smtClean="0"/>
              <a:t>Project Closure</a:t>
            </a:r>
          </a:p>
        </p:txBody>
      </p:sp>
      <p:sp>
        <p:nvSpPr>
          <p:cNvPr id="7" name="Slide Number Placeholder 6"/>
          <p:cNvSpPr>
            <a:spLocks noGrp="1"/>
          </p:cNvSpPr>
          <p:nvPr>
            <p:ph type="sldNum" sz="quarter" idx="15"/>
          </p:nvPr>
        </p:nvSpPr>
        <p:spPr/>
        <p:txBody>
          <a:bodyPr/>
          <a:lstStyle/>
          <a:p>
            <a:pPr>
              <a:defRPr/>
            </a:pPr>
            <a:r>
              <a:rPr lang="en-US"/>
              <a:t>10-</a:t>
            </a:r>
            <a:fld id="{7E44C914-44AF-4B4E-8B2D-EBB4A1432FC3}"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4513" name="Content Placeholder 1"/>
          <p:cNvSpPr>
            <a:spLocks noGrp="1"/>
          </p:cNvSpPr>
          <p:nvPr>
            <p:ph idx="1"/>
          </p:nvPr>
        </p:nvSpPr>
        <p:spPr>
          <a:xfrm>
            <a:off x="317500" y="1546225"/>
            <a:ext cx="8382000" cy="4525963"/>
          </a:xfrm>
        </p:spPr>
        <p:txBody>
          <a:bodyPr/>
          <a:lstStyle/>
          <a:p>
            <a:r>
              <a:rPr lang="en-US" sz="2400" i="1" smtClean="0"/>
              <a:t>Incomplete requirements:</a:t>
            </a:r>
            <a:r>
              <a:rPr lang="en-US" sz="2400" smtClean="0"/>
              <a:t> Unclear and inadequate requirement gathering process; may also be due to uncommitted or uninformed stakeholders</a:t>
            </a:r>
          </a:p>
          <a:p>
            <a:r>
              <a:rPr lang="en-US" sz="2400" i="1" smtClean="0"/>
              <a:t>Lack of user involvement:</a:t>
            </a:r>
            <a:r>
              <a:rPr lang="en-US" sz="2400" smtClean="0"/>
              <a:t> Due to miscommunications between the users and the project managers in an organization</a:t>
            </a:r>
          </a:p>
          <a:p>
            <a:r>
              <a:rPr lang="en-US" sz="2400" i="1" smtClean="0"/>
              <a:t>Lack of resources:</a:t>
            </a:r>
            <a:r>
              <a:rPr lang="en-US" sz="2400" smtClean="0"/>
              <a:t> Poor business value, may result in reduced resources and project reprioritization; decreased project value may result from poor project management</a:t>
            </a:r>
          </a:p>
          <a:p>
            <a:r>
              <a:rPr lang="en-US" sz="2400" i="1" smtClean="0"/>
              <a:t>Unrealistic expectations: </a:t>
            </a:r>
            <a:r>
              <a:rPr lang="en-US" sz="2400" smtClean="0"/>
              <a:t>High user expectations coupled with the lack of user involvement will terminate a project quickly</a:t>
            </a:r>
          </a:p>
        </p:txBody>
      </p:sp>
      <p:sp>
        <p:nvSpPr>
          <p:cNvPr id="64514" name="Text Placeholder 2"/>
          <p:cNvSpPr>
            <a:spLocks noGrp="1"/>
          </p:cNvSpPr>
          <p:nvPr>
            <p:ph type="body" sz="quarter" idx="13"/>
          </p:nvPr>
        </p:nvSpPr>
        <p:spPr>
          <a:xfrm>
            <a:off x="1316038" y="1071563"/>
            <a:ext cx="3925887" cy="339725"/>
          </a:xfrm>
        </p:spPr>
        <p:txBody>
          <a:bodyPr/>
          <a:lstStyle/>
          <a:p>
            <a:r>
              <a:rPr lang="en-US" smtClean="0"/>
              <a:t>Early Project Closure</a:t>
            </a:r>
          </a:p>
        </p:txBody>
      </p:sp>
      <p:sp>
        <p:nvSpPr>
          <p:cNvPr id="7" name="Slide Number Placeholder 6"/>
          <p:cNvSpPr>
            <a:spLocks noGrp="1"/>
          </p:cNvSpPr>
          <p:nvPr>
            <p:ph type="sldNum" sz="quarter" idx="15"/>
          </p:nvPr>
        </p:nvSpPr>
        <p:spPr/>
        <p:txBody>
          <a:bodyPr/>
          <a:lstStyle/>
          <a:p>
            <a:pPr>
              <a:defRPr/>
            </a:pPr>
            <a:r>
              <a:rPr lang="en-US"/>
              <a:t>10-</a:t>
            </a:r>
            <a:fld id="{3EBF61EB-1F2D-4D84-8680-CBBB6B73B288}"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5537" name="Content Placeholder 1"/>
          <p:cNvSpPr>
            <a:spLocks noGrp="1"/>
          </p:cNvSpPr>
          <p:nvPr>
            <p:ph idx="1"/>
          </p:nvPr>
        </p:nvSpPr>
        <p:spPr>
          <a:xfrm>
            <a:off x="317500" y="1546225"/>
            <a:ext cx="8382000" cy="4525963"/>
          </a:xfrm>
        </p:spPr>
        <p:txBody>
          <a:bodyPr/>
          <a:lstStyle/>
          <a:p>
            <a:r>
              <a:rPr lang="en-US" sz="2400" i="1" smtClean="0"/>
              <a:t>Lack of executive support:</a:t>
            </a:r>
            <a:r>
              <a:rPr lang="en-US" sz="2400" smtClean="0"/>
              <a:t> Management must be involved from the beginning and must remain involved in the project by monitoring the progress of the project, making the path of progress clear of any obstacles, and providing the general direction towards success.</a:t>
            </a:r>
          </a:p>
          <a:p>
            <a:r>
              <a:rPr lang="en-US" sz="2400" i="1" smtClean="0"/>
              <a:t>Scope changes:</a:t>
            </a:r>
            <a:r>
              <a:rPr lang="en-US" sz="2400" smtClean="0"/>
              <a:t> Project managers recognize large scope changes in a project but are not as careful and diligent on smaller changes to the project scope. The cumulative effects of all the small changes can overload a project with extra work, overburden the budget, cause delays in the project, and may result in project termination. </a:t>
            </a:r>
          </a:p>
          <a:p>
            <a:r>
              <a:rPr lang="en-US" sz="2400" i="1" smtClean="0"/>
              <a:t>Technology:</a:t>
            </a:r>
            <a:r>
              <a:rPr lang="en-US" sz="2400" smtClean="0"/>
              <a:t> Technology illiteracy of performers or managers can terminate a project. </a:t>
            </a:r>
          </a:p>
        </p:txBody>
      </p:sp>
      <p:sp>
        <p:nvSpPr>
          <p:cNvPr id="65538" name="Text Placeholder 2"/>
          <p:cNvSpPr>
            <a:spLocks noGrp="1"/>
          </p:cNvSpPr>
          <p:nvPr>
            <p:ph type="body" sz="quarter" idx="13"/>
          </p:nvPr>
        </p:nvSpPr>
        <p:spPr>
          <a:xfrm>
            <a:off x="1316038" y="1071563"/>
            <a:ext cx="3925887" cy="339725"/>
          </a:xfrm>
        </p:spPr>
        <p:txBody>
          <a:bodyPr/>
          <a:lstStyle/>
          <a:p>
            <a:r>
              <a:rPr lang="en-US" smtClean="0"/>
              <a:t>Early Project Closure</a:t>
            </a:r>
          </a:p>
        </p:txBody>
      </p:sp>
      <p:sp>
        <p:nvSpPr>
          <p:cNvPr id="7" name="Slide Number Placeholder 6"/>
          <p:cNvSpPr>
            <a:spLocks noGrp="1"/>
          </p:cNvSpPr>
          <p:nvPr>
            <p:ph type="sldNum" sz="quarter" idx="15"/>
          </p:nvPr>
        </p:nvSpPr>
        <p:spPr/>
        <p:txBody>
          <a:bodyPr/>
          <a:lstStyle/>
          <a:p>
            <a:pPr>
              <a:defRPr/>
            </a:pPr>
            <a:r>
              <a:rPr lang="en-US"/>
              <a:t>10-</a:t>
            </a:r>
            <a:fld id="{395F6070-A788-4BE0-B2F7-C6E60078BE59}"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6561" name="Content Placeholder 1"/>
          <p:cNvSpPr>
            <a:spLocks noGrp="1"/>
          </p:cNvSpPr>
          <p:nvPr>
            <p:ph idx="1"/>
          </p:nvPr>
        </p:nvSpPr>
        <p:spPr>
          <a:xfrm>
            <a:off x="317500" y="1546225"/>
            <a:ext cx="8382000" cy="4525963"/>
          </a:xfrm>
        </p:spPr>
        <p:txBody>
          <a:bodyPr/>
          <a:lstStyle/>
          <a:p>
            <a:r>
              <a:rPr lang="en-US" sz="2400" i="1" smtClean="0"/>
              <a:t>Market forces:</a:t>
            </a:r>
            <a:r>
              <a:rPr lang="en-US" sz="2400" smtClean="0"/>
              <a:t> The value of a project can be diminished by the sudden availability of alternative or competing technological innovations or change on market conditions.</a:t>
            </a:r>
          </a:p>
          <a:p>
            <a:r>
              <a:rPr lang="en-US" sz="2400" i="1" smtClean="0"/>
              <a:t>Economic factors:</a:t>
            </a:r>
            <a:r>
              <a:rPr lang="en-US" sz="2400" smtClean="0"/>
              <a:t> When an organization fails to achieve its financial expectations, it may reevaluate the ongoing projects and terminate those projects that promise less value.</a:t>
            </a:r>
          </a:p>
          <a:p>
            <a:r>
              <a:rPr lang="en-US" sz="2400" i="1" smtClean="0"/>
              <a:t>Environment and Legal Factors:</a:t>
            </a:r>
            <a:r>
              <a:rPr lang="en-US" sz="2400" smtClean="0"/>
              <a:t> Environment factors and legal factors also have a significant influence on a project’s value. A project, which is on schedule and well within its budget, may be terminated due to new regulatory measures or legal ramifications.</a:t>
            </a:r>
          </a:p>
        </p:txBody>
      </p:sp>
      <p:sp>
        <p:nvSpPr>
          <p:cNvPr id="66562" name="Text Placeholder 2"/>
          <p:cNvSpPr>
            <a:spLocks noGrp="1"/>
          </p:cNvSpPr>
          <p:nvPr>
            <p:ph type="body" sz="quarter" idx="13"/>
          </p:nvPr>
        </p:nvSpPr>
        <p:spPr>
          <a:xfrm>
            <a:off x="1316038" y="1071563"/>
            <a:ext cx="3925887" cy="339725"/>
          </a:xfrm>
        </p:spPr>
        <p:txBody>
          <a:bodyPr/>
          <a:lstStyle/>
          <a:p>
            <a:r>
              <a:rPr lang="en-US" smtClean="0"/>
              <a:t>Early Project Closure</a:t>
            </a:r>
          </a:p>
        </p:txBody>
      </p:sp>
      <p:sp>
        <p:nvSpPr>
          <p:cNvPr id="7" name="Slide Number Placeholder 6"/>
          <p:cNvSpPr>
            <a:spLocks noGrp="1"/>
          </p:cNvSpPr>
          <p:nvPr>
            <p:ph type="sldNum" sz="quarter" idx="15"/>
          </p:nvPr>
        </p:nvSpPr>
        <p:spPr/>
        <p:txBody>
          <a:bodyPr/>
          <a:lstStyle/>
          <a:p>
            <a:pPr>
              <a:defRPr/>
            </a:pPr>
            <a:r>
              <a:rPr lang="en-US"/>
              <a:t>10-</a:t>
            </a:r>
            <a:fld id="{B7E99E02-8DCA-4AC2-A52C-82EE85C236C7}"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7585" name="Content Placeholder 1"/>
          <p:cNvSpPr>
            <a:spLocks noGrp="1"/>
          </p:cNvSpPr>
          <p:nvPr>
            <p:ph idx="1"/>
          </p:nvPr>
        </p:nvSpPr>
        <p:spPr>
          <a:xfrm>
            <a:off x="482600" y="1546225"/>
            <a:ext cx="8216900" cy="4525963"/>
          </a:xfrm>
        </p:spPr>
        <p:txBody>
          <a:bodyPr/>
          <a:lstStyle/>
          <a:p>
            <a:r>
              <a:rPr lang="en-US" sz="2400" i="1" smtClean="0"/>
              <a:t>Administrative Closure</a:t>
            </a:r>
            <a:endParaRPr lang="en-US" sz="2400" smtClean="0"/>
          </a:p>
          <a:p>
            <a:pPr lvl="1">
              <a:buFont typeface="Arial" charset="0"/>
              <a:buChar char="•"/>
            </a:pPr>
            <a:r>
              <a:rPr lang="en-US" sz="2400" smtClean="0"/>
              <a:t>The administrative closure activities relate to the management of a project and the following issues have to be addressed during the administrative closure:</a:t>
            </a:r>
          </a:p>
          <a:p>
            <a:pPr lvl="2"/>
            <a:r>
              <a:rPr lang="en-US" sz="2400" smtClean="0"/>
              <a:t>Implementing and quantifying all tests related to the product, system or service</a:t>
            </a:r>
          </a:p>
          <a:p>
            <a:pPr lvl="2"/>
            <a:r>
              <a:rPr lang="en-US" sz="2400" smtClean="0"/>
              <a:t>Establishing a plan to review and analyze any open issues</a:t>
            </a:r>
          </a:p>
          <a:p>
            <a:pPr lvl="2"/>
            <a:r>
              <a:rPr lang="en-US" sz="2400" smtClean="0"/>
              <a:t>Deciding how project records will be collected along with the responsible persons</a:t>
            </a:r>
          </a:p>
          <a:p>
            <a:pPr lvl="2"/>
            <a:r>
              <a:rPr lang="en-US" sz="2400" smtClean="0"/>
              <a:t>Analyzing project success or failure</a:t>
            </a:r>
          </a:p>
        </p:txBody>
      </p:sp>
      <p:sp>
        <p:nvSpPr>
          <p:cNvPr id="67586" name="Text Placeholder 2"/>
          <p:cNvSpPr>
            <a:spLocks noGrp="1"/>
          </p:cNvSpPr>
          <p:nvPr>
            <p:ph type="body" sz="quarter" idx="13"/>
          </p:nvPr>
        </p:nvSpPr>
        <p:spPr>
          <a:xfrm>
            <a:off x="1316038" y="1071563"/>
            <a:ext cx="3925887" cy="339725"/>
          </a:xfrm>
        </p:spPr>
        <p:txBody>
          <a:bodyPr/>
          <a:lstStyle/>
          <a:p>
            <a:r>
              <a:rPr lang="en-US" smtClean="0"/>
              <a:t>Project Closure Decision</a:t>
            </a:r>
          </a:p>
        </p:txBody>
      </p:sp>
      <p:sp>
        <p:nvSpPr>
          <p:cNvPr id="7" name="Slide Number Placeholder 6"/>
          <p:cNvSpPr>
            <a:spLocks noGrp="1"/>
          </p:cNvSpPr>
          <p:nvPr>
            <p:ph type="sldNum" sz="quarter" idx="15"/>
          </p:nvPr>
        </p:nvSpPr>
        <p:spPr/>
        <p:txBody>
          <a:bodyPr/>
          <a:lstStyle/>
          <a:p>
            <a:pPr>
              <a:defRPr/>
            </a:pPr>
            <a:r>
              <a:rPr lang="en-US"/>
              <a:t>10-</a:t>
            </a:r>
            <a:fld id="{F611CFFC-5A6A-4078-A407-8E812BED7DB7}"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8609" name="Content Placeholder 1"/>
          <p:cNvSpPr>
            <a:spLocks noGrp="1"/>
          </p:cNvSpPr>
          <p:nvPr>
            <p:ph idx="1"/>
          </p:nvPr>
        </p:nvSpPr>
        <p:spPr>
          <a:xfrm>
            <a:off x="482600" y="1546225"/>
            <a:ext cx="8216900" cy="4525963"/>
          </a:xfrm>
        </p:spPr>
        <p:txBody>
          <a:bodyPr/>
          <a:lstStyle/>
          <a:p>
            <a:r>
              <a:rPr lang="en-US" sz="2400" i="1" smtClean="0"/>
              <a:t>Administrative Closure</a:t>
            </a:r>
            <a:endParaRPr lang="en-US" sz="2400" smtClean="0"/>
          </a:p>
          <a:p>
            <a:pPr lvl="2"/>
            <a:r>
              <a:rPr lang="en-US" sz="2400" smtClean="0"/>
              <a:t>Gathering lessons learned</a:t>
            </a:r>
          </a:p>
          <a:p>
            <a:pPr lvl="2"/>
            <a:r>
              <a:rPr lang="en-US" sz="2400" smtClean="0"/>
              <a:t>Planning for knowledge transfer</a:t>
            </a:r>
          </a:p>
          <a:p>
            <a:pPr lvl="2"/>
            <a:r>
              <a:rPr lang="en-US" sz="2400" smtClean="0"/>
              <a:t>Establishing project value</a:t>
            </a:r>
          </a:p>
          <a:p>
            <a:pPr lvl="2"/>
            <a:r>
              <a:rPr lang="en-US" sz="2400" smtClean="0"/>
              <a:t>Deciding how to manage the communication related to closure</a:t>
            </a:r>
          </a:p>
          <a:p>
            <a:pPr lvl="2"/>
            <a:r>
              <a:rPr lang="en-US" sz="2400" smtClean="0"/>
              <a:t>Archiving project information and update knowledge base</a:t>
            </a:r>
          </a:p>
          <a:p>
            <a:pPr lvl="2"/>
            <a:r>
              <a:rPr lang="en-US" sz="2400" smtClean="0"/>
              <a:t>Performing an post-implementation review</a:t>
            </a:r>
          </a:p>
          <a:p>
            <a:pPr lvl="2"/>
            <a:r>
              <a:rPr lang="en-US" sz="2400" smtClean="0"/>
              <a:t>Shutting down the project office</a:t>
            </a:r>
          </a:p>
          <a:p>
            <a:pPr lvl="1">
              <a:buFont typeface="Arial" charset="0"/>
              <a:buChar char="•"/>
            </a:pPr>
            <a:endParaRPr lang="en-US" sz="2400" smtClean="0"/>
          </a:p>
        </p:txBody>
      </p:sp>
      <p:sp>
        <p:nvSpPr>
          <p:cNvPr id="68610" name="Text Placeholder 2"/>
          <p:cNvSpPr>
            <a:spLocks noGrp="1"/>
          </p:cNvSpPr>
          <p:nvPr>
            <p:ph type="body" sz="quarter" idx="13"/>
          </p:nvPr>
        </p:nvSpPr>
        <p:spPr>
          <a:xfrm>
            <a:off x="1316038" y="1071563"/>
            <a:ext cx="3925887" cy="339725"/>
          </a:xfrm>
        </p:spPr>
        <p:txBody>
          <a:bodyPr/>
          <a:lstStyle/>
          <a:p>
            <a:r>
              <a:rPr lang="en-US" smtClean="0"/>
              <a:t>Project Closure Decision</a:t>
            </a:r>
          </a:p>
        </p:txBody>
      </p:sp>
      <p:sp>
        <p:nvSpPr>
          <p:cNvPr id="7" name="Slide Number Placeholder 6"/>
          <p:cNvSpPr>
            <a:spLocks noGrp="1"/>
          </p:cNvSpPr>
          <p:nvPr>
            <p:ph type="sldNum" sz="quarter" idx="15"/>
          </p:nvPr>
        </p:nvSpPr>
        <p:spPr/>
        <p:txBody>
          <a:bodyPr/>
          <a:lstStyle/>
          <a:p>
            <a:pPr>
              <a:defRPr/>
            </a:pPr>
            <a:r>
              <a:rPr lang="en-US"/>
              <a:t>10-</a:t>
            </a:r>
            <a:fld id="{5C518314-D920-45BC-9284-F79D7813513B}"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9633" name="Content Placeholder 1"/>
          <p:cNvSpPr>
            <a:spLocks noGrp="1"/>
          </p:cNvSpPr>
          <p:nvPr>
            <p:ph idx="1"/>
          </p:nvPr>
        </p:nvSpPr>
        <p:spPr>
          <a:xfrm>
            <a:off x="317500" y="1470025"/>
            <a:ext cx="8610600" cy="4525963"/>
          </a:xfrm>
        </p:spPr>
        <p:txBody>
          <a:bodyPr/>
          <a:lstStyle/>
          <a:p>
            <a:r>
              <a:rPr lang="en-US" sz="2400" i="1" smtClean="0"/>
              <a:t>Contract Closure</a:t>
            </a:r>
            <a:endParaRPr lang="en-US" sz="2400" smtClean="0"/>
          </a:p>
          <a:p>
            <a:pPr lvl="1">
              <a:buFont typeface="Arial" charset="0"/>
              <a:buChar char="•"/>
            </a:pPr>
            <a:r>
              <a:rPr lang="en-US" sz="2400" smtClean="0"/>
              <a:t>Formalize the acceptance of the project outcome and deliverables.</a:t>
            </a:r>
          </a:p>
          <a:p>
            <a:pPr lvl="1">
              <a:buFont typeface="Arial" charset="0"/>
              <a:buChar char="•"/>
            </a:pPr>
            <a:r>
              <a:rPr lang="en-US" sz="2400" smtClean="0"/>
              <a:t>Identify, determine, and document acceptance criteria.</a:t>
            </a:r>
          </a:p>
          <a:p>
            <a:pPr lvl="1">
              <a:buFont typeface="Arial" charset="0"/>
              <a:buChar char="•"/>
            </a:pPr>
            <a:r>
              <a:rPr lang="en-US" sz="2400" smtClean="0"/>
              <a:t>Identify scope and how scope was met.</a:t>
            </a:r>
          </a:p>
          <a:p>
            <a:pPr lvl="1">
              <a:buFont typeface="Arial" charset="0"/>
              <a:buChar char="•"/>
            </a:pPr>
            <a:r>
              <a:rPr lang="en-US" sz="2400" smtClean="0"/>
              <a:t>Make sure that the client or end user is fully satisfied with the results.</a:t>
            </a:r>
          </a:p>
          <a:p>
            <a:pPr lvl="1">
              <a:buFont typeface="Arial" charset="0"/>
              <a:buChar char="•"/>
            </a:pPr>
            <a:r>
              <a:rPr lang="en-US" sz="2400" smtClean="0"/>
              <a:t>Update the contract document as needed per changes.</a:t>
            </a:r>
          </a:p>
          <a:p>
            <a:pPr>
              <a:buFont typeface="Wingdings" pitchFamily="2" charset="2"/>
              <a:buNone/>
            </a:pPr>
            <a:endParaRPr lang="en-US" sz="2400" smtClean="0"/>
          </a:p>
        </p:txBody>
      </p:sp>
      <p:sp>
        <p:nvSpPr>
          <p:cNvPr id="69634" name="Text Placeholder 2"/>
          <p:cNvSpPr>
            <a:spLocks noGrp="1"/>
          </p:cNvSpPr>
          <p:nvPr>
            <p:ph type="body" sz="quarter" idx="13"/>
          </p:nvPr>
        </p:nvSpPr>
        <p:spPr>
          <a:xfrm>
            <a:off x="1316038" y="1071563"/>
            <a:ext cx="3925887" cy="339725"/>
          </a:xfrm>
        </p:spPr>
        <p:txBody>
          <a:bodyPr/>
          <a:lstStyle/>
          <a:p>
            <a:r>
              <a:rPr lang="en-US" smtClean="0"/>
              <a:t>Project Closure Decision</a:t>
            </a:r>
          </a:p>
        </p:txBody>
      </p:sp>
      <p:sp>
        <p:nvSpPr>
          <p:cNvPr id="7" name="Slide Number Placeholder 6"/>
          <p:cNvSpPr>
            <a:spLocks noGrp="1"/>
          </p:cNvSpPr>
          <p:nvPr>
            <p:ph type="sldNum" sz="quarter" idx="15"/>
          </p:nvPr>
        </p:nvSpPr>
        <p:spPr/>
        <p:txBody>
          <a:bodyPr/>
          <a:lstStyle/>
          <a:p>
            <a:pPr>
              <a:defRPr/>
            </a:pPr>
            <a:r>
              <a:rPr lang="en-US"/>
              <a:t>10-</a:t>
            </a:r>
            <a:fld id="{DDCDC4C8-0271-4285-B9D0-5B7FAFCEEC8D}"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0657" name="Content Placeholder 1"/>
          <p:cNvSpPr>
            <a:spLocks noGrp="1"/>
          </p:cNvSpPr>
          <p:nvPr>
            <p:ph idx="1"/>
          </p:nvPr>
        </p:nvSpPr>
        <p:spPr>
          <a:xfrm>
            <a:off x="317500" y="1546225"/>
            <a:ext cx="8382000" cy="4525963"/>
          </a:xfrm>
        </p:spPr>
        <p:txBody>
          <a:bodyPr/>
          <a:lstStyle/>
          <a:p>
            <a:r>
              <a:rPr lang="en-US" sz="2400" i="1" smtClean="0"/>
              <a:t>Handover of Project Results</a:t>
            </a:r>
            <a:endParaRPr lang="en-US" sz="2400" smtClean="0"/>
          </a:p>
          <a:p>
            <a:pPr lvl="1">
              <a:buFont typeface="Arial" charset="0"/>
              <a:buChar char="•"/>
            </a:pPr>
            <a:r>
              <a:rPr lang="en-US" sz="2200" smtClean="0"/>
              <a:t>Determine what end-user training is required and who will provide the training and when.</a:t>
            </a:r>
          </a:p>
          <a:p>
            <a:pPr lvl="1">
              <a:buFont typeface="Arial" charset="0"/>
              <a:buChar char="•"/>
            </a:pPr>
            <a:r>
              <a:rPr lang="en-US" sz="2200" smtClean="0"/>
              <a:t>Finalize all contractual obligations, and identify who will formally approve the transition process and obtain approval.</a:t>
            </a:r>
          </a:p>
          <a:p>
            <a:pPr lvl="1">
              <a:buFont typeface="Arial" charset="0"/>
              <a:buChar char="•"/>
            </a:pPr>
            <a:r>
              <a:rPr lang="en-US" sz="2200" smtClean="0"/>
              <a:t>Recognize the project team for their accomplishment. Consider a project completion celebration for the team, the end users, and other key stakeholders. This is a great opportunity to recognize a job well done as it can motivate workers as they prepare for their next assignment. It is important to recognize the achievement of the individual team members both privately and publicly.</a:t>
            </a:r>
          </a:p>
          <a:p>
            <a:pPr>
              <a:buFont typeface="Wingdings" pitchFamily="2" charset="2"/>
              <a:buNone/>
            </a:pPr>
            <a:endParaRPr lang="en-US" sz="2400" smtClean="0"/>
          </a:p>
        </p:txBody>
      </p:sp>
      <p:sp>
        <p:nvSpPr>
          <p:cNvPr id="70658" name="Text Placeholder 2"/>
          <p:cNvSpPr>
            <a:spLocks noGrp="1"/>
          </p:cNvSpPr>
          <p:nvPr>
            <p:ph type="body" sz="quarter" idx="13"/>
          </p:nvPr>
        </p:nvSpPr>
        <p:spPr>
          <a:xfrm>
            <a:off x="1316038" y="1071563"/>
            <a:ext cx="3925887" cy="339725"/>
          </a:xfrm>
        </p:spPr>
        <p:txBody>
          <a:bodyPr/>
          <a:lstStyle/>
          <a:p>
            <a:r>
              <a:rPr lang="en-US" smtClean="0"/>
              <a:t>Project Closure Decision</a:t>
            </a:r>
          </a:p>
        </p:txBody>
      </p:sp>
      <p:sp>
        <p:nvSpPr>
          <p:cNvPr id="7" name="Slide Number Placeholder 6"/>
          <p:cNvSpPr>
            <a:spLocks noGrp="1"/>
          </p:cNvSpPr>
          <p:nvPr>
            <p:ph type="sldNum" sz="quarter" idx="15"/>
          </p:nvPr>
        </p:nvSpPr>
        <p:spPr/>
        <p:txBody>
          <a:bodyPr/>
          <a:lstStyle/>
          <a:p>
            <a:pPr>
              <a:defRPr/>
            </a:pPr>
            <a:r>
              <a:rPr lang="en-US"/>
              <a:t>10-</a:t>
            </a:r>
            <a:fld id="{A1A5918D-A4F9-4472-AF73-7CD3554504EF}"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3249" name="Content Placeholder 1"/>
          <p:cNvSpPr>
            <a:spLocks noGrp="1"/>
          </p:cNvSpPr>
          <p:nvPr>
            <p:ph idx="1"/>
          </p:nvPr>
        </p:nvSpPr>
        <p:spPr>
          <a:xfrm>
            <a:off x="614363" y="1600200"/>
            <a:ext cx="8072437" cy="4525963"/>
          </a:xfrm>
        </p:spPr>
        <p:txBody>
          <a:bodyPr/>
          <a:lstStyle/>
          <a:p>
            <a:r>
              <a:rPr lang="en-US" sz="2400" smtClean="0"/>
              <a:t>Implement a project audit process</a:t>
            </a:r>
          </a:p>
          <a:p>
            <a:r>
              <a:rPr lang="en-US" sz="2400" smtClean="0"/>
              <a:t>Close projects</a:t>
            </a:r>
          </a:p>
          <a:p>
            <a:r>
              <a:rPr lang="en-US" sz="2400" smtClean="0"/>
              <a:t>Implement a post-implementation process</a:t>
            </a:r>
          </a:p>
          <a:p>
            <a:r>
              <a:rPr lang="en-US" sz="2400" smtClean="0"/>
              <a:t>Use Project Issue Log in all reviews</a:t>
            </a:r>
          </a:p>
          <a:p>
            <a:r>
              <a:rPr lang="en-US" sz="2400" smtClean="0"/>
              <a:t>Use various techniques that are available for post-implementation of project</a:t>
            </a:r>
          </a:p>
          <a:p>
            <a:endParaRPr lang="en-US" sz="2400" smtClean="0"/>
          </a:p>
          <a:p>
            <a:endParaRPr lang="en-US" sz="2400" smtClean="0"/>
          </a:p>
          <a:p>
            <a:endParaRPr lang="en-US" sz="2400" smtClean="0"/>
          </a:p>
          <a:p>
            <a:endParaRPr lang="en-US" sz="2400" smtClean="0"/>
          </a:p>
          <a:p>
            <a:endParaRPr lang="en-US" sz="2400" smtClean="0"/>
          </a:p>
        </p:txBody>
      </p:sp>
      <p:sp>
        <p:nvSpPr>
          <p:cNvPr id="53250" name="Text Placeholder 2"/>
          <p:cNvSpPr>
            <a:spLocks noGrp="1"/>
          </p:cNvSpPr>
          <p:nvPr>
            <p:ph type="body" sz="quarter" idx="13"/>
          </p:nvPr>
        </p:nvSpPr>
        <p:spPr>
          <a:xfrm>
            <a:off x="1316038" y="1071563"/>
            <a:ext cx="3925887" cy="339725"/>
          </a:xfrm>
        </p:spPr>
        <p:txBody>
          <a:bodyPr/>
          <a:lstStyle/>
          <a:p>
            <a:r>
              <a:rPr lang="en-US" smtClean="0"/>
              <a:t>Learning objectives</a:t>
            </a:r>
          </a:p>
        </p:txBody>
      </p:sp>
      <p:sp>
        <p:nvSpPr>
          <p:cNvPr id="6" name="Slide Number Placeholder 5"/>
          <p:cNvSpPr>
            <a:spLocks noGrp="1"/>
          </p:cNvSpPr>
          <p:nvPr>
            <p:ph type="sldNum" sz="quarter" idx="15"/>
          </p:nvPr>
        </p:nvSpPr>
        <p:spPr/>
        <p:txBody>
          <a:bodyPr/>
          <a:lstStyle/>
          <a:p>
            <a:pPr>
              <a:defRPr/>
            </a:pPr>
            <a:r>
              <a:rPr lang="en-US"/>
              <a:t>10-</a:t>
            </a:r>
            <a:fld id="{12D2AADC-8E6C-4859-A739-025FAE44ACD4}"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71681" name="Content Placeholder 1"/>
          <p:cNvSpPr>
            <a:spLocks noGrp="1"/>
          </p:cNvSpPr>
          <p:nvPr>
            <p:ph idx="1"/>
          </p:nvPr>
        </p:nvSpPr>
        <p:spPr>
          <a:xfrm>
            <a:off x="1311275" y="1546225"/>
            <a:ext cx="7388225" cy="4525963"/>
          </a:xfrm>
        </p:spPr>
        <p:txBody>
          <a:bodyPr/>
          <a:lstStyle/>
          <a:p>
            <a:r>
              <a:rPr lang="en-US" smtClean="0"/>
              <a:t>Stage Project Implementation Review (SPIR), and</a:t>
            </a:r>
          </a:p>
          <a:p>
            <a:r>
              <a:rPr lang="en-US" smtClean="0"/>
              <a:t>Post Project Implementation Review (PPIR)</a:t>
            </a:r>
          </a:p>
          <a:p>
            <a:pPr>
              <a:buFont typeface="Wingdings" pitchFamily="2" charset="2"/>
              <a:buNone/>
            </a:pPr>
            <a:endParaRPr lang="en-US" smtClean="0"/>
          </a:p>
          <a:p>
            <a:pPr>
              <a:buFont typeface="Wingdings" pitchFamily="2" charset="2"/>
              <a:buNone/>
            </a:pPr>
            <a:endParaRPr lang="en-US" smtClean="0"/>
          </a:p>
        </p:txBody>
      </p:sp>
      <p:sp>
        <p:nvSpPr>
          <p:cNvPr id="71682" name="Text Placeholder 2"/>
          <p:cNvSpPr>
            <a:spLocks noGrp="1"/>
          </p:cNvSpPr>
          <p:nvPr>
            <p:ph type="body" sz="quarter" idx="13"/>
          </p:nvPr>
        </p:nvSpPr>
        <p:spPr>
          <a:xfrm>
            <a:off x="1316038" y="1071563"/>
            <a:ext cx="4868862" cy="287337"/>
          </a:xfrm>
        </p:spPr>
        <p:txBody>
          <a:bodyPr/>
          <a:lstStyle/>
          <a:p>
            <a:r>
              <a:rPr lang="en-US" smtClean="0"/>
              <a:t>Project Implementation Review</a:t>
            </a:r>
          </a:p>
        </p:txBody>
      </p:sp>
      <p:sp>
        <p:nvSpPr>
          <p:cNvPr id="8" name="Slide Number Placeholder 7"/>
          <p:cNvSpPr>
            <a:spLocks noGrp="1"/>
          </p:cNvSpPr>
          <p:nvPr>
            <p:ph type="sldNum" sz="quarter" idx="15"/>
          </p:nvPr>
        </p:nvSpPr>
        <p:spPr/>
        <p:txBody>
          <a:bodyPr/>
          <a:lstStyle/>
          <a:p>
            <a:pPr>
              <a:defRPr/>
            </a:pPr>
            <a:r>
              <a:rPr lang="en-US"/>
              <a:t>10-</a:t>
            </a:r>
            <a:fld id="{3AE44CC6-2FB4-4785-8D20-F11C9FF8B191}" type="slidenum">
              <a:rPr lang="en-US"/>
              <a:pPr>
                <a:defRPr/>
              </a:pPr>
              <a:t>20</a:t>
            </a:fld>
            <a:endParaRPr lang="en-US"/>
          </a:p>
        </p:txBody>
      </p:sp>
      <p:pic>
        <p:nvPicPr>
          <p:cNvPr id="71685" name="Picture 2"/>
          <p:cNvPicPr>
            <a:picLocks noChangeAspect="1" noChangeArrowheads="1"/>
          </p:cNvPicPr>
          <p:nvPr/>
        </p:nvPicPr>
        <p:blipFill>
          <a:blip r:embed="rId2"/>
          <a:srcRect/>
          <a:stretch>
            <a:fillRect/>
          </a:stretch>
        </p:blipFill>
        <p:spPr bwMode="auto">
          <a:xfrm>
            <a:off x="258763" y="2389188"/>
            <a:ext cx="8569325" cy="371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2705" name="Content Placeholder 1"/>
          <p:cNvSpPr>
            <a:spLocks noGrp="1"/>
          </p:cNvSpPr>
          <p:nvPr>
            <p:ph idx="1"/>
          </p:nvPr>
        </p:nvSpPr>
        <p:spPr>
          <a:xfrm>
            <a:off x="241300" y="1536700"/>
            <a:ext cx="8661400" cy="4525963"/>
          </a:xfrm>
        </p:spPr>
        <p:txBody>
          <a:bodyPr/>
          <a:lstStyle/>
          <a:p>
            <a:r>
              <a:rPr lang="en-US" sz="2400" smtClean="0"/>
              <a:t>The Project Manager must stress to all survey participants the importance of their honest feedback as one of the primary mechanisms for assessing the project’s performance. The survey should include the following areas:</a:t>
            </a:r>
          </a:p>
          <a:p>
            <a:pPr lvl="1">
              <a:buFont typeface="Arial" charset="0"/>
              <a:buChar char="•"/>
            </a:pPr>
            <a:r>
              <a:rPr lang="en-US" sz="2400" smtClean="0"/>
              <a:t>Project Effectiveness to identify how effective the product or service met customer needs and project scope</a:t>
            </a:r>
          </a:p>
          <a:p>
            <a:pPr lvl="1">
              <a:buFont typeface="Arial" charset="0"/>
              <a:buChar char="•"/>
            </a:pPr>
            <a:r>
              <a:rPr lang="en-US" sz="2400" smtClean="0"/>
              <a:t>Communications Management to understand the effectiveness of the plan developed for the project</a:t>
            </a:r>
          </a:p>
          <a:p>
            <a:pPr lvl="1">
              <a:buFont typeface="Arial" charset="0"/>
              <a:buChar char="•"/>
            </a:pPr>
            <a:r>
              <a:rPr lang="en-US" sz="2400" smtClean="0"/>
              <a:t>Risk Management to identify effectiveness of risk management, of risks that actually occurred, and of the mitigation plan</a:t>
            </a:r>
          </a:p>
        </p:txBody>
      </p:sp>
      <p:sp>
        <p:nvSpPr>
          <p:cNvPr id="72706" name="Text Placeholder 2"/>
          <p:cNvSpPr>
            <a:spLocks noGrp="1"/>
          </p:cNvSpPr>
          <p:nvPr>
            <p:ph type="body" sz="quarter" idx="13"/>
          </p:nvPr>
        </p:nvSpPr>
        <p:spPr>
          <a:xfrm>
            <a:off x="1316038" y="1071563"/>
            <a:ext cx="3925887" cy="339725"/>
          </a:xfrm>
        </p:spPr>
        <p:txBody>
          <a:bodyPr/>
          <a:lstStyle/>
          <a:p>
            <a:r>
              <a:rPr lang="en-US" smtClean="0"/>
              <a:t>Surveys</a:t>
            </a:r>
          </a:p>
        </p:txBody>
      </p:sp>
      <p:sp>
        <p:nvSpPr>
          <p:cNvPr id="8" name="Slide Number Placeholder 7"/>
          <p:cNvSpPr>
            <a:spLocks noGrp="1"/>
          </p:cNvSpPr>
          <p:nvPr>
            <p:ph type="sldNum" sz="quarter" idx="15"/>
          </p:nvPr>
        </p:nvSpPr>
        <p:spPr/>
        <p:txBody>
          <a:bodyPr/>
          <a:lstStyle/>
          <a:p>
            <a:pPr>
              <a:defRPr/>
            </a:pPr>
            <a:r>
              <a:rPr lang="en-US"/>
              <a:t>10-</a:t>
            </a:r>
            <a:fld id="{D505B41A-66C7-4C5B-ADFB-AA698B032514}"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3729" name="Content Placeholder 1"/>
          <p:cNvSpPr>
            <a:spLocks noGrp="1"/>
          </p:cNvSpPr>
          <p:nvPr>
            <p:ph idx="1"/>
          </p:nvPr>
        </p:nvSpPr>
        <p:spPr>
          <a:xfrm>
            <a:off x="241300" y="1536700"/>
            <a:ext cx="8661400" cy="4525963"/>
          </a:xfrm>
        </p:spPr>
        <p:txBody>
          <a:bodyPr/>
          <a:lstStyle/>
          <a:p>
            <a:pPr lvl="1">
              <a:buFont typeface="Arial" charset="0"/>
              <a:buChar char="•"/>
            </a:pPr>
            <a:r>
              <a:rPr lang="en-US" sz="2400" smtClean="0"/>
              <a:t>Change Management to determines the effectiveness of the change management activities</a:t>
            </a:r>
          </a:p>
          <a:p>
            <a:pPr lvl="1">
              <a:buFont typeface="Arial" charset="0"/>
              <a:buChar char="•"/>
            </a:pPr>
            <a:r>
              <a:rPr lang="en-US" sz="2400" smtClean="0"/>
              <a:t>Project Implementation that considers effectiveness of planned activities</a:t>
            </a:r>
          </a:p>
          <a:p>
            <a:pPr lvl="1">
              <a:buFont typeface="Arial" charset="0"/>
              <a:buChar char="•"/>
            </a:pPr>
            <a:r>
              <a:rPr lang="en-US" sz="2400" smtClean="0"/>
              <a:t>Project Performance that considers effectiveness of project performance throughout the project life span</a:t>
            </a:r>
          </a:p>
          <a:p>
            <a:pPr lvl="1">
              <a:buFont typeface="Arial" charset="0"/>
              <a:buChar char="•"/>
            </a:pPr>
            <a:r>
              <a:rPr lang="en-US" sz="2400" smtClean="0"/>
              <a:t>Team performance to determine the effectiveness of the project team, and</a:t>
            </a:r>
          </a:p>
          <a:p>
            <a:pPr lvl="1">
              <a:buFont typeface="Arial" charset="0"/>
              <a:buChar char="•"/>
            </a:pPr>
            <a:r>
              <a:rPr lang="en-US" sz="2400" smtClean="0"/>
              <a:t>Customer acceptance to understand how customers perceived project deliverables.</a:t>
            </a:r>
          </a:p>
        </p:txBody>
      </p:sp>
      <p:sp>
        <p:nvSpPr>
          <p:cNvPr id="73730" name="Text Placeholder 2"/>
          <p:cNvSpPr>
            <a:spLocks noGrp="1"/>
          </p:cNvSpPr>
          <p:nvPr>
            <p:ph type="body" sz="quarter" idx="13"/>
          </p:nvPr>
        </p:nvSpPr>
        <p:spPr>
          <a:xfrm>
            <a:off x="1316038" y="1071563"/>
            <a:ext cx="3925887" cy="339725"/>
          </a:xfrm>
        </p:spPr>
        <p:txBody>
          <a:bodyPr/>
          <a:lstStyle/>
          <a:p>
            <a:r>
              <a:rPr lang="en-US" smtClean="0"/>
              <a:t>Surveys</a:t>
            </a:r>
          </a:p>
        </p:txBody>
      </p:sp>
      <p:sp>
        <p:nvSpPr>
          <p:cNvPr id="8" name="Slide Number Placeholder 7"/>
          <p:cNvSpPr>
            <a:spLocks noGrp="1"/>
          </p:cNvSpPr>
          <p:nvPr>
            <p:ph type="sldNum" sz="quarter" idx="15"/>
          </p:nvPr>
        </p:nvSpPr>
        <p:spPr/>
        <p:txBody>
          <a:bodyPr/>
          <a:lstStyle/>
          <a:p>
            <a:pPr>
              <a:defRPr/>
            </a:pPr>
            <a:r>
              <a:rPr lang="en-US"/>
              <a:t>10-</a:t>
            </a:r>
            <a:fld id="{1D7F5B0D-D598-4DEA-B182-BDF3F0DBF1EC}"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4753" name="Content Placeholder 1"/>
          <p:cNvSpPr>
            <a:spLocks noGrp="1"/>
          </p:cNvSpPr>
          <p:nvPr>
            <p:ph idx="1"/>
          </p:nvPr>
        </p:nvSpPr>
        <p:spPr>
          <a:xfrm>
            <a:off x="419100" y="1449388"/>
            <a:ext cx="8420100" cy="4525962"/>
          </a:xfrm>
        </p:spPr>
        <p:txBody>
          <a:bodyPr/>
          <a:lstStyle/>
          <a:p>
            <a:r>
              <a:rPr lang="en-US" sz="2400" smtClean="0"/>
              <a:t>What were the issues in the project and what can be done differently to avoid those issues?</a:t>
            </a:r>
          </a:p>
          <a:p>
            <a:r>
              <a:rPr lang="en-US" sz="2400" smtClean="0"/>
              <a:t>What is satisfying about this project?</a:t>
            </a:r>
          </a:p>
          <a:p>
            <a:r>
              <a:rPr lang="en-US" sz="2400" smtClean="0"/>
              <a:t>Which processes worked particularly well?</a:t>
            </a:r>
          </a:p>
          <a:p>
            <a:r>
              <a:rPr lang="en-US" sz="2400" smtClean="0"/>
              <a:t>Did the requirements gathering or market analysis or feasibility study identify all the project deliverables? If not, what was missed and what can be done to ensure future analyses don’t miss such items?</a:t>
            </a:r>
          </a:p>
          <a:p>
            <a:r>
              <a:rPr lang="en-US" sz="2400" smtClean="0"/>
              <a:t>Did our needs/market analysis or feasibility study identify unnecessary deliverables? If so, how can we be sure our future analyses don’t make this mistake?</a:t>
            </a:r>
          </a:p>
          <a:p>
            <a:r>
              <a:rPr lang="en-US" sz="2400" smtClean="0"/>
              <a:t>How accurate were our original cost, schedule, and resource estimates ?</a:t>
            </a:r>
          </a:p>
        </p:txBody>
      </p:sp>
      <p:sp>
        <p:nvSpPr>
          <p:cNvPr id="74754" name="Text Placeholder 2"/>
          <p:cNvSpPr>
            <a:spLocks noGrp="1"/>
          </p:cNvSpPr>
          <p:nvPr>
            <p:ph type="body" sz="quarter" idx="13"/>
          </p:nvPr>
        </p:nvSpPr>
        <p:spPr>
          <a:xfrm>
            <a:off x="1316038" y="1071563"/>
            <a:ext cx="3925887" cy="339725"/>
          </a:xfrm>
        </p:spPr>
        <p:txBody>
          <a:bodyPr/>
          <a:lstStyle/>
          <a:p>
            <a:r>
              <a:rPr lang="en-US" smtClean="0"/>
              <a:t>Interviews</a:t>
            </a:r>
          </a:p>
        </p:txBody>
      </p:sp>
      <p:sp>
        <p:nvSpPr>
          <p:cNvPr id="8" name="Slide Number Placeholder 7"/>
          <p:cNvSpPr>
            <a:spLocks noGrp="1"/>
          </p:cNvSpPr>
          <p:nvPr>
            <p:ph type="sldNum" sz="quarter" idx="15"/>
          </p:nvPr>
        </p:nvSpPr>
        <p:spPr/>
        <p:txBody>
          <a:bodyPr/>
          <a:lstStyle/>
          <a:p>
            <a:pPr>
              <a:defRPr/>
            </a:pPr>
            <a:r>
              <a:rPr lang="en-US"/>
              <a:t>10-</a:t>
            </a:r>
            <a:fld id="{8B135399-A993-4EDC-8A03-F86BDFA84CD8}"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5777" name="Content Placeholder 1"/>
          <p:cNvSpPr>
            <a:spLocks noGrp="1"/>
          </p:cNvSpPr>
          <p:nvPr>
            <p:ph idx="1"/>
          </p:nvPr>
        </p:nvSpPr>
        <p:spPr>
          <a:xfrm>
            <a:off x="419100" y="1449388"/>
            <a:ext cx="8420100" cy="4525962"/>
          </a:xfrm>
        </p:spPr>
        <p:txBody>
          <a:bodyPr/>
          <a:lstStyle/>
          <a:p>
            <a:r>
              <a:rPr lang="en-US" sz="2400" smtClean="0"/>
              <a:t>Was the project scope accomplished in its entirety?</a:t>
            </a:r>
          </a:p>
          <a:p>
            <a:r>
              <a:rPr lang="en-US" sz="2400" smtClean="0"/>
              <a:t>What can be done to improve estimating costs, schedule and resources?</a:t>
            </a:r>
          </a:p>
          <a:p>
            <a:r>
              <a:rPr lang="en-US" sz="2400" smtClean="0"/>
              <a:t>Was the expected value realized?</a:t>
            </a:r>
          </a:p>
          <a:p>
            <a:r>
              <a:rPr lang="en-US" sz="2400" smtClean="0"/>
              <a:t>Were all quality performance factors met?</a:t>
            </a:r>
          </a:p>
          <a:p>
            <a:r>
              <a:rPr lang="en-US" sz="2400" smtClean="0"/>
              <a:t>Was the project assigned the right people? </a:t>
            </a:r>
          </a:p>
          <a:p>
            <a:r>
              <a:rPr lang="en-US" sz="2400" smtClean="0"/>
              <a:t>Were there any early warning signs of problems that occurred later in the project? </a:t>
            </a:r>
          </a:p>
          <a:p>
            <a:r>
              <a:rPr lang="en-US" sz="2400" smtClean="0"/>
              <a:t>How should the project team have reacted to these signs?</a:t>
            </a:r>
          </a:p>
          <a:p>
            <a:r>
              <a:rPr lang="en-US" sz="2400" smtClean="0"/>
              <a:t>Could we have completed this project with fewer contractors or suppliers or outsourced personnel?</a:t>
            </a:r>
          </a:p>
        </p:txBody>
      </p:sp>
      <p:sp>
        <p:nvSpPr>
          <p:cNvPr id="75778" name="Text Placeholder 2"/>
          <p:cNvSpPr>
            <a:spLocks noGrp="1"/>
          </p:cNvSpPr>
          <p:nvPr>
            <p:ph type="body" sz="quarter" idx="13"/>
          </p:nvPr>
        </p:nvSpPr>
        <p:spPr>
          <a:xfrm>
            <a:off x="1316038" y="1071563"/>
            <a:ext cx="3925887" cy="339725"/>
          </a:xfrm>
        </p:spPr>
        <p:txBody>
          <a:bodyPr/>
          <a:lstStyle/>
          <a:p>
            <a:r>
              <a:rPr lang="en-US" smtClean="0"/>
              <a:t>Interviews</a:t>
            </a:r>
          </a:p>
        </p:txBody>
      </p:sp>
      <p:sp>
        <p:nvSpPr>
          <p:cNvPr id="8" name="Slide Number Placeholder 7"/>
          <p:cNvSpPr>
            <a:spLocks noGrp="1"/>
          </p:cNvSpPr>
          <p:nvPr>
            <p:ph type="sldNum" sz="quarter" idx="15"/>
          </p:nvPr>
        </p:nvSpPr>
        <p:spPr/>
        <p:txBody>
          <a:bodyPr/>
          <a:lstStyle/>
          <a:p>
            <a:pPr>
              <a:defRPr/>
            </a:pPr>
            <a:r>
              <a:rPr lang="en-US"/>
              <a:t>10-</a:t>
            </a:r>
            <a:fld id="{B9A14798-0648-4977-B020-0B60B5F63F36}"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6801" name="Content Placeholder 1"/>
          <p:cNvSpPr>
            <a:spLocks noGrp="1"/>
          </p:cNvSpPr>
          <p:nvPr>
            <p:ph idx="1"/>
          </p:nvPr>
        </p:nvSpPr>
        <p:spPr>
          <a:xfrm>
            <a:off x="419100" y="1449388"/>
            <a:ext cx="8420100" cy="4525962"/>
          </a:xfrm>
        </p:spPr>
        <p:txBody>
          <a:bodyPr/>
          <a:lstStyle/>
          <a:p>
            <a:r>
              <a:rPr lang="en-US" sz="2400" smtClean="0"/>
              <a:t>Were there any difficulties negotiating with vendors? How can we negotiate be improved?</a:t>
            </a:r>
          </a:p>
          <a:p>
            <a:r>
              <a:rPr lang="en-US" sz="2400" smtClean="0"/>
              <a:t>Were all team members active in meetings, reviews, and project activities?</a:t>
            </a:r>
          </a:p>
          <a:p>
            <a:r>
              <a:rPr lang="en-US" sz="2400" smtClean="0"/>
              <a:t>How can team members be better motivated? </a:t>
            </a:r>
          </a:p>
          <a:p>
            <a:r>
              <a:rPr lang="en-US" sz="2400" smtClean="0"/>
              <a:t>Were all milestones met? How could missed ones have been met?</a:t>
            </a:r>
          </a:p>
          <a:p>
            <a:r>
              <a:rPr lang="en-US" sz="2400" smtClean="0"/>
              <a:t>Were all deliverables satisfactory to customers and users?</a:t>
            </a:r>
          </a:p>
          <a:p>
            <a:r>
              <a:rPr lang="en-US" sz="2400" smtClean="0"/>
              <a:t>Were the facilities, equipment, materials, and support people help to achieve project goals?</a:t>
            </a:r>
          </a:p>
        </p:txBody>
      </p:sp>
      <p:sp>
        <p:nvSpPr>
          <p:cNvPr id="76802" name="Text Placeholder 2"/>
          <p:cNvSpPr>
            <a:spLocks noGrp="1"/>
          </p:cNvSpPr>
          <p:nvPr>
            <p:ph type="body" sz="quarter" idx="13"/>
          </p:nvPr>
        </p:nvSpPr>
        <p:spPr>
          <a:xfrm>
            <a:off x="1316038" y="1071563"/>
            <a:ext cx="3925887" cy="339725"/>
          </a:xfrm>
        </p:spPr>
        <p:txBody>
          <a:bodyPr/>
          <a:lstStyle/>
          <a:p>
            <a:r>
              <a:rPr lang="en-US" smtClean="0"/>
              <a:t>Interviews</a:t>
            </a:r>
          </a:p>
        </p:txBody>
      </p:sp>
      <p:sp>
        <p:nvSpPr>
          <p:cNvPr id="8" name="Slide Number Placeholder 7"/>
          <p:cNvSpPr>
            <a:spLocks noGrp="1"/>
          </p:cNvSpPr>
          <p:nvPr>
            <p:ph type="sldNum" sz="quarter" idx="15"/>
          </p:nvPr>
        </p:nvSpPr>
        <p:spPr/>
        <p:txBody>
          <a:bodyPr/>
          <a:lstStyle/>
          <a:p>
            <a:pPr>
              <a:defRPr/>
            </a:pPr>
            <a:r>
              <a:rPr lang="en-US"/>
              <a:t>10-</a:t>
            </a:r>
            <a:fld id="{9474265E-9CCE-484E-BCC7-29FE2871FF27}"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7825" name="Content Placeholder 1"/>
          <p:cNvSpPr>
            <a:spLocks noGrp="1"/>
          </p:cNvSpPr>
          <p:nvPr>
            <p:ph idx="1"/>
          </p:nvPr>
        </p:nvSpPr>
        <p:spPr>
          <a:xfrm>
            <a:off x="246063" y="1558925"/>
            <a:ext cx="8678862" cy="4525963"/>
          </a:xfrm>
        </p:spPr>
        <p:txBody>
          <a:bodyPr/>
          <a:lstStyle/>
          <a:p>
            <a:r>
              <a:rPr lang="en-US" sz="2400" smtClean="0"/>
              <a:t>Performance reports need to be reviewed during the evaluation. The performance evaluation should include the following:</a:t>
            </a:r>
          </a:p>
          <a:p>
            <a:pPr lvl="1">
              <a:buFont typeface="Arial" charset="0"/>
              <a:buChar char="•"/>
            </a:pPr>
            <a:r>
              <a:rPr lang="en-US" sz="2200" smtClean="0"/>
              <a:t>Scope of the project including progress of critical tasks, achieved milestones</a:t>
            </a:r>
          </a:p>
          <a:p>
            <a:pPr lvl="1">
              <a:buFont typeface="Arial" charset="0"/>
              <a:buChar char="•"/>
            </a:pPr>
            <a:r>
              <a:rPr lang="en-US" sz="2200" smtClean="0"/>
              <a:t>Cost files including budget, over-budget tasks, earned value, and cash flow of the project</a:t>
            </a:r>
          </a:p>
          <a:p>
            <a:pPr lvl="1">
              <a:buFont typeface="Arial" charset="0"/>
              <a:buChar char="•"/>
            </a:pPr>
            <a:r>
              <a:rPr lang="en-US" sz="2200" smtClean="0"/>
              <a:t>Resource files including to-do lists, resource expenses, and over-allocated resources</a:t>
            </a:r>
          </a:p>
          <a:p>
            <a:pPr lvl="1">
              <a:buFont typeface="Arial" charset="0"/>
              <a:buChar char="•"/>
            </a:pPr>
            <a:r>
              <a:rPr lang="en-US" sz="2200" smtClean="0"/>
              <a:t>Schedule</a:t>
            </a:r>
            <a:r>
              <a:rPr lang="en-US" smtClean="0"/>
              <a:t> </a:t>
            </a:r>
            <a:r>
              <a:rPr lang="en-US" sz="2200" smtClean="0"/>
              <a:t>files including un-started tasks, tasks starting soon, task sin progress, completed tasks, slipping tasks</a:t>
            </a:r>
          </a:p>
          <a:p>
            <a:pPr lvl="1">
              <a:buFont typeface="Arial" charset="0"/>
              <a:buChar char="•"/>
            </a:pPr>
            <a:r>
              <a:rPr lang="en-US" sz="2200" smtClean="0"/>
              <a:t>Performance metrics as determined at the start of the project, and</a:t>
            </a:r>
          </a:p>
          <a:p>
            <a:pPr lvl="1">
              <a:buFont typeface="Arial" charset="0"/>
              <a:buChar char="•"/>
            </a:pPr>
            <a:r>
              <a:rPr lang="en-US" sz="2200" smtClean="0"/>
              <a:t>Overall value of the project.</a:t>
            </a:r>
          </a:p>
          <a:p>
            <a:pPr lvl="1">
              <a:buFont typeface="Arial" charset="0"/>
              <a:buChar char="•"/>
            </a:pPr>
            <a:endParaRPr lang="en-US" sz="2400" smtClean="0"/>
          </a:p>
          <a:p>
            <a:pPr lvl="1">
              <a:buFont typeface="Arial" charset="0"/>
              <a:buNone/>
            </a:pPr>
            <a:endParaRPr lang="en-US" sz="2400" smtClean="0"/>
          </a:p>
        </p:txBody>
      </p:sp>
      <p:sp>
        <p:nvSpPr>
          <p:cNvPr id="77826" name="Text Placeholder 2"/>
          <p:cNvSpPr>
            <a:spLocks noGrp="1"/>
          </p:cNvSpPr>
          <p:nvPr>
            <p:ph type="body" sz="quarter" idx="13"/>
          </p:nvPr>
        </p:nvSpPr>
        <p:spPr>
          <a:xfrm>
            <a:off x="1316038" y="1071563"/>
            <a:ext cx="3925887" cy="339725"/>
          </a:xfrm>
        </p:spPr>
        <p:txBody>
          <a:bodyPr/>
          <a:lstStyle/>
          <a:p>
            <a:r>
              <a:rPr lang="en-US" smtClean="0"/>
              <a:t>Final reports</a:t>
            </a:r>
          </a:p>
        </p:txBody>
      </p:sp>
      <p:sp>
        <p:nvSpPr>
          <p:cNvPr id="8" name="Slide Number Placeholder 7"/>
          <p:cNvSpPr>
            <a:spLocks noGrp="1"/>
          </p:cNvSpPr>
          <p:nvPr>
            <p:ph type="sldNum" sz="quarter" idx="15"/>
          </p:nvPr>
        </p:nvSpPr>
        <p:spPr/>
        <p:txBody>
          <a:bodyPr/>
          <a:lstStyle/>
          <a:p>
            <a:pPr>
              <a:defRPr/>
            </a:pPr>
            <a:r>
              <a:rPr lang="en-US"/>
              <a:t>10-</a:t>
            </a:r>
            <a:fld id="{7705AE74-8E51-487D-8888-9F6D961FDA93}"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8849" name="Content Placeholder 1"/>
          <p:cNvSpPr>
            <a:spLocks noGrp="1"/>
          </p:cNvSpPr>
          <p:nvPr>
            <p:ph idx="1"/>
          </p:nvPr>
        </p:nvSpPr>
        <p:spPr>
          <a:xfrm>
            <a:off x="508000" y="1600200"/>
            <a:ext cx="8178800" cy="4525963"/>
          </a:xfrm>
        </p:spPr>
        <p:txBody>
          <a:bodyPr/>
          <a:lstStyle/>
          <a:p>
            <a:r>
              <a:rPr lang="en-US" sz="2400" smtClean="0"/>
              <a:t>The analysis of the data collected is the most costly, time-consuming, and difficult part in this process. </a:t>
            </a:r>
          </a:p>
          <a:p>
            <a:r>
              <a:rPr lang="en-US" sz="2400" smtClean="0"/>
              <a:t>The data have to be read accurately in order to complete the analysis successfully. </a:t>
            </a:r>
          </a:p>
          <a:p>
            <a:r>
              <a:rPr lang="en-US" sz="2400" smtClean="0"/>
              <a:t>Proper tools have to be identified and employed to analyze data, and statistical analysis of the survey results has to be used to understand the collected data. Visualization graphical tools such as Microsoft Excel can be used to better understand the data. </a:t>
            </a:r>
          </a:p>
        </p:txBody>
      </p:sp>
      <p:sp>
        <p:nvSpPr>
          <p:cNvPr id="78850" name="Text Placeholder 2"/>
          <p:cNvSpPr>
            <a:spLocks noGrp="1"/>
          </p:cNvSpPr>
          <p:nvPr>
            <p:ph type="body" sz="quarter" idx="13"/>
          </p:nvPr>
        </p:nvSpPr>
        <p:spPr>
          <a:xfrm>
            <a:off x="1316038" y="1071563"/>
            <a:ext cx="3925887" cy="339725"/>
          </a:xfrm>
        </p:spPr>
        <p:txBody>
          <a:bodyPr/>
          <a:lstStyle/>
          <a:p>
            <a:r>
              <a:rPr lang="en-US" smtClean="0"/>
              <a:t>Post mortem Analysis</a:t>
            </a:r>
          </a:p>
        </p:txBody>
      </p:sp>
      <p:sp>
        <p:nvSpPr>
          <p:cNvPr id="8" name="Slide Number Placeholder 7"/>
          <p:cNvSpPr>
            <a:spLocks noGrp="1"/>
          </p:cNvSpPr>
          <p:nvPr>
            <p:ph type="sldNum" sz="quarter" idx="15"/>
          </p:nvPr>
        </p:nvSpPr>
        <p:spPr/>
        <p:txBody>
          <a:bodyPr/>
          <a:lstStyle/>
          <a:p>
            <a:pPr>
              <a:defRPr/>
            </a:pPr>
            <a:r>
              <a:rPr lang="en-US"/>
              <a:t>10-</a:t>
            </a:r>
            <a:fld id="{F6300A26-FCC6-4AC0-8FA3-59FD0278A597}"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9873" name="Content Placeholder 1"/>
          <p:cNvSpPr>
            <a:spLocks noGrp="1"/>
          </p:cNvSpPr>
          <p:nvPr>
            <p:ph idx="1"/>
          </p:nvPr>
        </p:nvSpPr>
        <p:spPr>
          <a:xfrm>
            <a:off x="508000" y="1600200"/>
            <a:ext cx="8178800" cy="4525963"/>
          </a:xfrm>
        </p:spPr>
        <p:txBody>
          <a:bodyPr/>
          <a:lstStyle/>
          <a:p>
            <a:r>
              <a:rPr lang="en-US" sz="2400" smtClean="0"/>
              <a:t>As soon as the projects are completed, organizations move on due to pressure from within to initiate new projects. </a:t>
            </a:r>
          </a:p>
          <a:p>
            <a:r>
              <a:rPr lang="en-US" sz="2400" smtClean="0"/>
              <a:t>Organizations do not commit themselves to analyzing projects once they are completed.   </a:t>
            </a:r>
          </a:p>
          <a:p>
            <a:r>
              <a:rPr lang="en-US" sz="2400" smtClean="0"/>
              <a:t>A comprehensive analysis in the five areas of the technical objectives, budget, resources, project termination, and implications due to the technology and the project management is recommended.</a:t>
            </a:r>
          </a:p>
          <a:p>
            <a:r>
              <a:rPr lang="en-US" sz="2400" smtClean="0"/>
              <a:t>The data collected during the post-implementation of projects can be analyzed to provide useful information. </a:t>
            </a:r>
          </a:p>
        </p:txBody>
      </p:sp>
      <p:sp>
        <p:nvSpPr>
          <p:cNvPr id="79874" name="Text Placeholder 2"/>
          <p:cNvSpPr>
            <a:spLocks noGrp="1"/>
          </p:cNvSpPr>
          <p:nvPr>
            <p:ph type="body" sz="quarter" idx="13"/>
          </p:nvPr>
        </p:nvSpPr>
        <p:spPr>
          <a:xfrm>
            <a:off x="1316038" y="1071563"/>
            <a:ext cx="3925887" cy="339725"/>
          </a:xfrm>
        </p:spPr>
        <p:txBody>
          <a:bodyPr/>
          <a:lstStyle/>
          <a:p>
            <a:r>
              <a:rPr lang="en-US" smtClean="0"/>
              <a:t>Post mortem Analysis</a:t>
            </a:r>
          </a:p>
        </p:txBody>
      </p:sp>
      <p:sp>
        <p:nvSpPr>
          <p:cNvPr id="8" name="Slide Number Placeholder 7"/>
          <p:cNvSpPr>
            <a:spLocks noGrp="1"/>
          </p:cNvSpPr>
          <p:nvPr>
            <p:ph type="sldNum" sz="quarter" idx="15"/>
          </p:nvPr>
        </p:nvSpPr>
        <p:spPr/>
        <p:txBody>
          <a:bodyPr/>
          <a:lstStyle/>
          <a:p>
            <a:pPr>
              <a:defRPr/>
            </a:pPr>
            <a:r>
              <a:rPr lang="en-US"/>
              <a:t>10-</a:t>
            </a:r>
            <a:fld id="{47CA1C0E-9974-4762-871E-CAC5FEA7F6C6}"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0897" name="Text Placeholder 2"/>
          <p:cNvSpPr>
            <a:spLocks noGrp="1"/>
          </p:cNvSpPr>
          <p:nvPr>
            <p:ph type="body" sz="quarter" idx="13"/>
          </p:nvPr>
        </p:nvSpPr>
        <p:spPr>
          <a:xfrm>
            <a:off x="1316038" y="1071563"/>
            <a:ext cx="3925887" cy="339725"/>
          </a:xfrm>
        </p:spPr>
        <p:txBody>
          <a:bodyPr/>
          <a:lstStyle/>
          <a:p>
            <a:r>
              <a:rPr lang="en-US" smtClean="0"/>
              <a:t>Post mortem Analysis</a:t>
            </a:r>
          </a:p>
        </p:txBody>
      </p:sp>
      <p:sp>
        <p:nvSpPr>
          <p:cNvPr id="8" name="Slide Number Placeholder 7"/>
          <p:cNvSpPr>
            <a:spLocks noGrp="1"/>
          </p:cNvSpPr>
          <p:nvPr>
            <p:ph type="sldNum" sz="quarter" idx="15"/>
          </p:nvPr>
        </p:nvSpPr>
        <p:spPr/>
        <p:txBody>
          <a:bodyPr/>
          <a:lstStyle/>
          <a:p>
            <a:pPr>
              <a:defRPr/>
            </a:pPr>
            <a:r>
              <a:rPr lang="en-US"/>
              <a:t>10-</a:t>
            </a:r>
            <a:fld id="{16D28D9B-F9C5-4F14-A1C4-AAEA4CEC03E9}" type="slidenum">
              <a:rPr lang="en-US"/>
              <a:pPr>
                <a:defRPr/>
              </a:pPr>
              <a:t>29</a:t>
            </a:fld>
            <a:endParaRPr lang="en-US"/>
          </a:p>
        </p:txBody>
      </p:sp>
      <p:graphicFrame>
        <p:nvGraphicFramePr>
          <p:cNvPr id="7" name="Table 6"/>
          <p:cNvGraphicFramePr>
            <a:graphicFrameLocks noGrp="1"/>
          </p:cNvGraphicFramePr>
          <p:nvPr/>
        </p:nvGraphicFramePr>
        <p:xfrm>
          <a:off x="279400" y="1482725"/>
          <a:ext cx="8597900" cy="4024313"/>
        </p:xfrm>
        <a:graphic>
          <a:graphicData uri="http://schemas.openxmlformats.org/drawingml/2006/table">
            <a:tbl>
              <a:tblPr/>
              <a:tblGrid>
                <a:gridCol w="2070100"/>
                <a:gridCol w="6527800"/>
              </a:tblGrid>
              <a:tr h="193252">
                <a:tc>
                  <a:txBody>
                    <a:bodyPr/>
                    <a:lstStyle/>
                    <a:p>
                      <a:pPr marL="0" marR="0">
                        <a:spcBef>
                          <a:spcPts val="0"/>
                        </a:spcBef>
                        <a:spcAft>
                          <a:spcPts val="0"/>
                        </a:spcAft>
                      </a:pPr>
                      <a:r>
                        <a:rPr lang="en-US" sz="2400" b="1" dirty="0" smtClean="0">
                          <a:solidFill>
                            <a:srgbClr val="FFFFFF"/>
                          </a:solidFill>
                          <a:latin typeface="Times New Roman"/>
                          <a:ea typeface="Times New Roman"/>
                          <a:cs typeface="Times New Roman"/>
                        </a:rPr>
                        <a:t>Factors</a:t>
                      </a:r>
                      <a:endParaRPr lang="en-US" sz="2400" dirty="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dirty="0" smtClean="0">
                          <a:solidFill>
                            <a:srgbClr val="FFFFFF"/>
                          </a:solidFill>
                          <a:latin typeface="Times New Roman"/>
                          <a:ea typeface="Times New Roman"/>
                          <a:cs typeface="Times New Roman"/>
                        </a:rPr>
                        <a:t>Questions</a:t>
                      </a:r>
                      <a:endParaRPr lang="en-US" sz="2400" dirty="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193252">
                <a:tc rowSpan="2">
                  <a:txBody>
                    <a:bodyPr/>
                    <a:lstStyle/>
                    <a:p>
                      <a:pPr marL="0" marR="0">
                        <a:spcBef>
                          <a:spcPts val="0"/>
                        </a:spcBef>
                        <a:spcAft>
                          <a:spcPts val="0"/>
                        </a:spcAft>
                      </a:pPr>
                      <a:r>
                        <a:rPr lang="en-US" sz="2400" b="1">
                          <a:solidFill>
                            <a:srgbClr val="FFFFFF"/>
                          </a:solidFill>
                          <a:latin typeface="Times New Roman"/>
                          <a:ea typeface="Times New Roman"/>
                          <a:cs typeface="Times New Roman"/>
                        </a:rPr>
                        <a:t>Scope</a:t>
                      </a:r>
                      <a:endParaRPr lang="en-US" sz="240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Times New Roman"/>
                          <a:ea typeface="Times New Roman"/>
                          <a:cs typeface="Times New Roman"/>
                        </a:rPr>
                        <a:t>Were the scope of the project and project objectives clearly defined?</a:t>
                      </a:r>
                    </a:p>
                  </a:txBody>
                  <a:tcPr marL="45606" marR="45606" marT="0" marB="0">
                    <a:lnL>
                      <a:noFill/>
                    </a:lnL>
                    <a:lnR>
                      <a:noFill/>
                    </a:lnR>
                    <a:lnT w="12700" cap="flat" cmpd="sng" algn="ctr">
                      <a:solidFill>
                        <a:srgbClr val="000000"/>
                      </a:solidFill>
                      <a:prstDash val="solid"/>
                      <a:round/>
                      <a:headEnd type="none" w="med" len="med"/>
                      <a:tailEnd type="none" w="med" len="med"/>
                    </a:lnT>
                    <a:lnB>
                      <a:noFill/>
                    </a:lnB>
                  </a:tcPr>
                </a:tc>
              </a:tr>
              <a:tr h="193252">
                <a:tc vMerge="1">
                  <a:txBody>
                    <a:bodyPr/>
                    <a:lstStyle/>
                    <a:p>
                      <a:endParaRPr lang="en-US"/>
                    </a:p>
                  </a:txBody>
                  <a:tcPr/>
                </a:tc>
                <a:tc>
                  <a:txBody>
                    <a:bodyPr/>
                    <a:lstStyle/>
                    <a:p>
                      <a:pPr marL="0" marR="0">
                        <a:spcBef>
                          <a:spcPts val="0"/>
                        </a:spcBef>
                        <a:spcAft>
                          <a:spcPts val="0"/>
                        </a:spcAft>
                      </a:pPr>
                      <a:r>
                        <a:rPr lang="en-US" sz="2400">
                          <a:latin typeface="Times New Roman"/>
                          <a:ea typeface="Times New Roman"/>
                          <a:cs typeface="Times New Roman"/>
                        </a:rPr>
                        <a:t>Did the project scope change during the project? If so, why?</a:t>
                      </a:r>
                    </a:p>
                  </a:txBody>
                  <a:tcPr marL="45606" marR="45606" marT="0" marB="0">
                    <a:lnL>
                      <a:noFill/>
                    </a:lnL>
                    <a:lnR>
                      <a:noFill/>
                    </a:lnR>
                    <a:lnT>
                      <a:noFill/>
                    </a:lnT>
                    <a:lnB>
                      <a:noFill/>
                    </a:lnB>
                    <a:solidFill>
                      <a:srgbClr val="D8D8D8"/>
                    </a:solidFill>
                  </a:tcPr>
                </a:tc>
              </a:tr>
              <a:tr h="386503">
                <a:tc>
                  <a:txBody>
                    <a:bodyPr/>
                    <a:lstStyle/>
                    <a:p>
                      <a:pPr marL="0" marR="0">
                        <a:spcBef>
                          <a:spcPts val="0"/>
                        </a:spcBef>
                        <a:spcAft>
                          <a:spcPts val="0"/>
                        </a:spcAft>
                      </a:pPr>
                      <a:r>
                        <a:rPr lang="en-US" sz="2400" b="1">
                          <a:solidFill>
                            <a:srgbClr val="FFFFFF"/>
                          </a:solidFill>
                          <a:latin typeface="Times New Roman"/>
                          <a:ea typeface="Times New Roman"/>
                          <a:cs typeface="Times New Roman"/>
                        </a:rPr>
                        <a:t>Cost</a:t>
                      </a:r>
                      <a:endParaRPr lang="en-US" sz="2400">
                        <a:latin typeface="Times New Roman"/>
                        <a:ea typeface="Times New Roman"/>
                        <a:cs typeface="Times New Roman"/>
                      </a:endParaRPr>
                    </a:p>
                  </a:txBody>
                  <a:tcPr marL="45606" marR="45606"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Times New Roman"/>
                          <a:ea typeface="Times New Roman"/>
                          <a:cs typeface="Times New Roman"/>
                        </a:rPr>
                        <a:t>Did the actual outcome meet the expected outcome of the project in terms of cost?</a:t>
                      </a:r>
                    </a:p>
                  </a:txBody>
                  <a:tcPr marL="45606" marR="45606" marT="0" marB="0">
                    <a:lnL>
                      <a:noFill/>
                    </a:lnL>
                    <a:lnR>
                      <a:noFill/>
                    </a:lnR>
                    <a:lnT>
                      <a:noFill/>
                    </a:lnT>
                    <a:lnB>
                      <a:noFill/>
                    </a:lnB>
                  </a:tcPr>
                </a:tc>
              </a:tr>
              <a:tr h="386503">
                <a:tc rowSpan="2">
                  <a:txBody>
                    <a:bodyPr/>
                    <a:lstStyle/>
                    <a:p>
                      <a:pPr marL="0" marR="0">
                        <a:spcBef>
                          <a:spcPts val="0"/>
                        </a:spcBef>
                        <a:spcAft>
                          <a:spcPts val="0"/>
                        </a:spcAft>
                      </a:pPr>
                      <a:r>
                        <a:rPr lang="en-US" sz="2400" b="1">
                          <a:solidFill>
                            <a:srgbClr val="FFFFFF"/>
                          </a:solidFill>
                          <a:latin typeface="Times New Roman"/>
                          <a:ea typeface="Times New Roman"/>
                          <a:cs typeface="Times New Roman"/>
                        </a:rPr>
                        <a:t>Schedule</a:t>
                      </a:r>
                      <a:endParaRPr lang="en-US" sz="2400">
                        <a:latin typeface="Times New Roman"/>
                        <a:ea typeface="Times New Roman"/>
                        <a:cs typeface="Times New Roman"/>
                      </a:endParaRPr>
                    </a:p>
                  </a:txBody>
                  <a:tcPr marL="45606" marR="45606"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Times New Roman"/>
                          <a:ea typeface="Times New Roman"/>
                          <a:cs typeface="Times New Roman"/>
                        </a:rPr>
                        <a:t>Did the actual outcome meet the expected outcome of the project in terms of schedule?</a:t>
                      </a:r>
                    </a:p>
                  </a:txBody>
                  <a:tcPr marL="45606" marR="45606" marT="0" marB="0">
                    <a:lnL>
                      <a:noFill/>
                    </a:lnL>
                    <a:lnR>
                      <a:noFill/>
                    </a:lnR>
                    <a:lnT>
                      <a:noFill/>
                    </a:lnT>
                    <a:lnB>
                      <a:noFill/>
                    </a:lnB>
                    <a:solidFill>
                      <a:srgbClr val="D8D8D8"/>
                    </a:solidFill>
                  </a:tcPr>
                </a:tc>
              </a:tr>
              <a:tr h="193252">
                <a:tc vMerge="1">
                  <a:txBody>
                    <a:bodyPr/>
                    <a:lstStyle/>
                    <a:p>
                      <a:endParaRPr lang="en-US"/>
                    </a:p>
                  </a:txBody>
                  <a:tcPr/>
                </a:tc>
                <a:tc>
                  <a:txBody>
                    <a:bodyPr/>
                    <a:lstStyle/>
                    <a:p>
                      <a:pPr marL="0" marR="0">
                        <a:spcBef>
                          <a:spcPts val="0"/>
                        </a:spcBef>
                        <a:spcAft>
                          <a:spcPts val="0"/>
                        </a:spcAft>
                      </a:pPr>
                      <a:r>
                        <a:rPr lang="en-US" sz="2400" dirty="0">
                          <a:latin typeface="Times New Roman"/>
                          <a:ea typeface="Times New Roman"/>
                          <a:cs typeface="Times New Roman"/>
                        </a:rPr>
                        <a:t>Were the project activities and milestones clearly defined?</a:t>
                      </a:r>
                    </a:p>
                  </a:txBody>
                  <a:tcPr marL="45606" marR="45606"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4"/>
          </p:nvPr>
        </p:nvSpPr>
        <p:spPr/>
        <p:txBody>
          <a:bodyPr/>
          <a:lstStyle/>
          <a:p>
            <a:r>
              <a:rPr lang="en-US"/>
              <a:t>Copyright © 2013 Pearson Education, Inc. Publishing as Prentice Hall</a:t>
            </a:r>
          </a:p>
        </p:txBody>
      </p:sp>
      <p:sp>
        <p:nvSpPr>
          <p:cNvPr id="5" name="Slide Number Placeholder 4"/>
          <p:cNvSpPr>
            <a:spLocks noGrp="1"/>
          </p:cNvSpPr>
          <p:nvPr>
            <p:ph type="sldNum" sz="quarter" idx="15"/>
          </p:nvPr>
        </p:nvSpPr>
        <p:spPr/>
        <p:txBody>
          <a:bodyPr/>
          <a:lstStyle/>
          <a:p>
            <a:pPr>
              <a:defRPr/>
            </a:pPr>
            <a:r>
              <a:rPr lang="en-US"/>
              <a:t>10-</a:t>
            </a:r>
            <a:fld id="{C5350E31-D53E-4341-84C2-5AFFB0979386}"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425450" y="1182688"/>
            <a:ext cx="8110538" cy="51895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1921" name="Text Placeholder 2"/>
          <p:cNvSpPr>
            <a:spLocks noGrp="1"/>
          </p:cNvSpPr>
          <p:nvPr>
            <p:ph type="body" sz="quarter" idx="13"/>
          </p:nvPr>
        </p:nvSpPr>
        <p:spPr>
          <a:xfrm>
            <a:off x="1316038" y="1071563"/>
            <a:ext cx="3925887" cy="339725"/>
          </a:xfrm>
        </p:spPr>
        <p:txBody>
          <a:bodyPr/>
          <a:lstStyle/>
          <a:p>
            <a:r>
              <a:rPr lang="en-US" smtClean="0"/>
              <a:t>Post mortem Analysis</a:t>
            </a:r>
          </a:p>
        </p:txBody>
      </p:sp>
      <p:sp>
        <p:nvSpPr>
          <p:cNvPr id="8" name="Slide Number Placeholder 7"/>
          <p:cNvSpPr>
            <a:spLocks noGrp="1"/>
          </p:cNvSpPr>
          <p:nvPr>
            <p:ph type="sldNum" sz="quarter" idx="15"/>
          </p:nvPr>
        </p:nvSpPr>
        <p:spPr/>
        <p:txBody>
          <a:bodyPr/>
          <a:lstStyle/>
          <a:p>
            <a:pPr>
              <a:defRPr/>
            </a:pPr>
            <a:r>
              <a:rPr lang="en-US"/>
              <a:t>10-</a:t>
            </a:r>
            <a:fld id="{8E404762-F67D-4223-8D9B-039E3E2F31FF}" type="slidenum">
              <a:rPr lang="en-US"/>
              <a:pPr>
                <a:defRPr/>
              </a:pPr>
              <a:t>30</a:t>
            </a:fld>
            <a:endParaRPr lang="en-US"/>
          </a:p>
        </p:txBody>
      </p:sp>
      <p:graphicFrame>
        <p:nvGraphicFramePr>
          <p:cNvPr id="7" name="Table 6"/>
          <p:cNvGraphicFramePr>
            <a:graphicFrameLocks noGrp="1"/>
          </p:cNvGraphicFramePr>
          <p:nvPr/>
        </p:nvGraphicFramePr>
        <p:xfrm>
          <a:off x="279400" y="1482725"/>
          <a:ext cx="8597900" cy="3657600"/>
        </p:xfrm>
        <a:graphic>
          <a:graphicData uri="http://schemas.openxmlformats.org/drawingml/2006/table">
            <a:tbl>
              <a:tblPr/>
              <a:tblGrid>
                <a:gridCol w="2070100"/>
                <a:gridCol w="6527800"/>
              </a:tblGrid>
              <a:tr h="193252">
                <a:tc>
                  <a:txBody>
                    <a:bodyPr/>
                    <a:lstStyle/>
                    <a:p>
                      <a:pPr marL="0" marR="0">
                        <a:spcBef>
                          <a:spcPts val="0"/>
                        </a:spcBef>
                        <a:spcAft>
                          <a:spcPts val="0"/>
                        </a:spcAft>
                      </a:pPr>
                      <a:r>
                        <a:rPr lang="en-US" sz="2400" b="1" dirty="0" smtClean="0">
                          <a:solidFill>
                            <a:srgbClr val="FFFFFF"/>
                          </a:solidFill>
                          <a:latin typeface="Times New Roman"/>
                          <a:ea typeface="Times New Roman"/>
                          <a:cs typeface="Times New Roman"/>
                        </a:rPr>
                        <a:t>Factors</a:t>
                      </a:r>
                      <a:endParaRPr lang="en-US" sz="2400" dirty="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dirty="0" smtClean="0">
                          <a:solidFill>
                            <a:srgbClr val="FFFFFF"/>
                          </a:solidFill>
                          <a:latin typeface="Times New Roman"/>
                          <a:ea typeface="Times New Roman"/>
                          <a:cs typeface="Times New Roman"/>
                        </a:rPr>
                        <a:t>Questions</a:t>
                      </a:r>
                      <a:endParaRPr lang="en-US" sz="2400" dirty="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386503">
                <a:tc rowSpan="3">
                  <a:txBody>
                    <a:bodyPr/>
                    <a:lstStyle/>
                    <a:p>
                      <a:pPr marL="0" marR="0">
                        <a:spcBef>
                          <a:spcPts val="0"/>
                        </a:spcBef>
                        <a:spcAft>
                          <a:spcPts val="0"/>
                        </a:spcAft>
                      </a:pPr>
                      <a:r>
                        <a:rPr lang="en-US" sz="2400" b="1" dirty="0">
                          <a:solidFill>
                            <a:srgbClr val="FFFFFF"/>
                          </a:solidFill>
                          <a:latin typeface="Times New Roman"/>
                          <a:ea typeface="Times New Roman"/>
                          <a:cs typeface="Times New Roman"/>
                        </a:rPr>
                        <a:t>Resources</a:t>
                      </a:r>
                      <a:endParaRPr lang="en-US" sz="2400" dirty="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Times New Roman"/>
                          <a:ea typeface="Times New Roman"/>
                          <a:cs typeface="Times New Roman"/>
                        </a:rPr>
                        <a:t>Were all roles, responsibilities, and accountabilities clearly defined and followed?</a:t>
                      </a:r>
                    </a:p>
                  </a:txBody>
                  <a:tcPr marL="45606" marR="45606"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r>
              <a:tr h="193252">
                <a:tc vMerge="1">
                  <a:txBody>
                    <a:bodyPr/>
                    <a:lstStyle/>
                    <a:p>
                      <a:endParaRPr lang="en-US"/>
                    </a:p>
                  </a:txBody>
                  <a:tcPr/>
                </a:tc>
                <a:tc>
                  <a:txBody>
                    <a:bodyPr/>
                    <a:lstStyle/>
                    <a:p>
                      <a:pPr marL="0" marR="0">
                        <a:spcBef>
                          <a:spcPts val="0"/>
                        </a:spcBef>
                        <a:spcAft>
                          <a:spcPts val="0"/>
                        </a:spcAft>
                      </a:pPr>
                      <a:r>
                        <a:rPr lang="en-US" sz="2400" dirty="0">
                          <a:latin typeface="Times New Roman"/>
                          <a:ea typeface="Times New Roman"/>
                          <a:cs typeface="Times New Roman"/>
                        </a:rPr>
                        <a:t>Was the project resourced adequately?</a:t>
                      </a:r>
                    </a:p>
                  </a:txBody>
                  <a:tcPr marL="45606" marR="45606" marT="0" marB="0">
                    <a:lnL>
                      <a:noFill/>
                    </a:lnL>
                    <a:lnR>
                      <a:noFill/>
                    </a:lnR>
                    <a:lnT>
                      <a:noFill/>
                    </a:lnT>
                    <a:lnB>
                      <a:noFill/>
                    </a:lnB>
                  </a:tcPr>
                </a:tc>
              </a:tr>
              <a:tr h="193252">
                <a:tc vMerge="1">
                  <a:txBody>
                    <a:bodyPr/>
                    <a:lstStyle/>
                    <a:p>
                      <a:endParaRPr lang="en-US"/>
                    </a:p>
                  </a:txBody>
                  <a:tcPr/>
                </a:tc>
                <a:tc>
                  <a:txBody>
                    <a:bodyPr/>
                    <a:lstStyle/>
                    <a:p>
                      <a:pPr marL="0" marR="0">
                        <a:spcBef>
                          <a:spcPts val="0"/>
                        </a:spcBef>
                        <a:spcAft>
                          <a:spcPts val="0"/>
                        </a:spcAft>
                      </a:pPr>
                      <a:r>
                        <a:rPr lang="en-US" sz="2400">
                          <a:latin typeface="Times New Roman"/>
                          <a:ea typeface="Times New Roman"/>
                          <a:cs typeface="Times New Roman"/>
                        </a:rPr>
                        <a:t>How was the commitment of the project manager and project team?</a:t>
                      </a:r>
                    </a:p>
                  </a:txBody>
                  <a:tcPr marL="45606" marR="45606" marT="0" marB="0">
                    <a:lnL>
                      <a:noFill/>
                    </a:lnL>
                    <a:lnR>
                      <a:noFill/>
                    </a:lnR>
                    <a:lnT>
                      <a:noFill/>
                    </a:lnT>
                    <a:lnB>
                      <a:noFill/>
                    </a:lnB>
                    <a:solidFill>
                      <a:srgbClr val="D8D8D8"/>
                    </a:solidFill>
                  </a:tcPr>
                </a:tc>
              </a:tr>
              <a:tr h="386503">
                <a:tc rowSpan="2">
                  <a:txBody>
                    <a:bodyPr/>
                    <a:lstStyle/>
                    <a:p>
                      <a:pPr marL="0" marR="0">
                        <a:spcBef>
                          <a:spcPts val="0"/>
                        </a:spcBef>
                        <a:spcAft>
                          <a:spcPts val="0"/>
                        </a:spcAft>
                      </a:pPr>
                      <a:r>
                        <a:rPr lang="en-US" sz="2400" b="1">
                          <a:solidFill>
                            <a:srgbClr val="FFFFFF"/>
                          </a:solidFill>
                          <a:latin typeface="Times New Roman"/>
                          <a:ea typeface="Times New Roman"/>
                          <a:cs typeface="Times New Roman"/>
                        </a:rPr>
                        <a:t>Performance</a:t>
                      </a:r>
                      <a:endParaRPr lang="en-US" sz="2400">
                        <a:latin typeface="Times New Roman"/>
                        <a:ea typeface="Times New Roman"/>
                        <a:cs typeface="Times New Roman"/>
                      </a:endParaRPr>
                    </a:p>
                  </a:txBody>
                  <a:tcPr marL="45606" marR="45606"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Times New Roman"/>
                          <a:ea typeface="Times New Roman"/>
                          <a:cs typeface="Times New Roman"/>
                        </a:rPr>
                        <a:t>Did the actual outcome meet the expected outcome of the project in terms of quality and performance?</a:t>
                      </a:r>
                    </a:p>
                  </a:txBody>
                  <a:tcPr marL="45606" marR="45606" marT="0" marB="0">
                    <a:lnL>
                      <a:noFill/>
                    </a:lnL>
                    <a:lnR>
                      <a:noFill/>
                    </a:lnR>
                    <a:lnT>
                      <a:noFill/>
                    </a:lnT>
                    <a:lnB>
                      <a:noFill/>
                    </a:lnB>
                  </a:tcPr>
                </a:tc>
              </a:tr>
              <a:tr h="386503">
                <a:tc vMerge="1">
                  <a:txBody>
                    <a:bodyPr/>
                    <a:lstStyle/>
                    <a:p>
                      <a:endParaRPr lang="en-US"/>
                    </a:p>
                  </a:txBody>
                  <a:tcPr/>
                </a:tc>
                <a:tc>
                  <a:txBody>
                    <a:bodyPr/>
                    <a:lstStyle/>
                    <a:p>
                      <a:pPr marL="0" marR="0">
                        <a:spcBef>
                          <a:spcPts val="0"/>
                        </a:spcBef>
                        <a:spcAft>
                          <a:spcPts val="0"/>
                        </a:spcAft>
                      </a:pPr>
                      <a:r>
                        <a:rPr lang="en-US" sz="2400" dirty="0">
                          <a:latin typeface="Times New Roman"/>
                          <a:ea typeface="Times New Roman"/>
                          <a:cs typeface="Times New Roman"/>
                        </a:rPr>
                        <a:t>Did the actual outcome meet the expected outcome of the project in terms of performance of resources?</a:t>
                      </a:r>
                    </a:p>
                  </a:txBody>
                  <a:tcPr marL="45606" marR="45606" marT="0" marB="0">
                    <a:lnL>
                      <a:noFill/>
                    </a:lnL>
                    <a:lnR>
                      <a:noFill/>
                    </a:lnR>
                    <a:lnT>
                      <a:noFill/>
                    </a:lnT>
                    <a:lnB>
                      <a:noFill/>
                    </a:lnB>
                    <a:solidFill>
                      <a:srgbClr val="D8D8D8"/>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2945" name="Text Placeholder 2"/>
          <p:cNvSpPr>
            <a:spLocks noGrp="1"/>
          </p:cNvSpPr>
          <p:nvPr>
            <p:ph type="body" sz="quarter" idx="13"/>
          </p:nvPr>
        </p:nvSpPr>
        <p:spPr>
          <a:xfrm>
            <a:off x="1316038" y="1071563"/>
            <a:ext cx="3925887" cy="339725"/>
          </a:xfrm>
        </p:spPr>
        <p:txBody>
          <a:bodyPr/>
          <a:lstStyle/>
          <a:p>
            <a:r>
              <a:rPr lang="en-US" smtClean="0"/>
              <a:t>Post mortem Analysis</a:t>
            </a:r>
          </a:p>
        </p:txBody>
      </p:sp>
      <p:sp>
        <p:nvSpPr>
          <p:cNvPr id="8" name="Slide Number Placeholder 7"/>
          <p:cNvSpPr>
            <a:spLocks noGrp="1"/>
          </p:cNvSpPr>
          <p:nvPr>
            <p:ph type="sldNum" sz="quarter" idx="15"/>
          </p:nvPr>
        </p:nvSpPr>
        <p:spPr/>
        <p:txBody>
          <a:bodyPr/>
          <a:lstStyle/>
          <a:p>
            <a:pPr>
              <a:defRPr/>
            </a:pPr>
            <a:r>
              <a:rPr lang="en-US"/>
              <a:t>10-</a:t>
            </a:r>
            <a:fld id="{99E98CBE-7D8E-4F32-990C-23CB04CB81EB}" type="slidenum">
              <a:rPr lang="en-US"/>
              <a:pPr>
                <a:defRPr/>
              </a:pPr>
              <a:t>31</a:t>
            </a:fld>
            <a:endParaRPr lang="en-US"/>
          </a:p>
        </p:txBody>
      </p:sp>
      <p:graphicFrame>
        <p:nvGraphicFramePr>
          <p:cNvPr id="7" name="Table 6"/>
          <p:cNvGraphicFramePr>
            <a:graphicFrameLocks noGrp="1"/>
          </p:cNvGraphicFramePr>
          <p:nvPr/>
        </p:nvGraphicFramePr>
        <p:xfrm>
          <a:off x="279400" y="1482725"/>
          <a:ext cx="8597900" cy="3657600"/>
        </p:xfrm>
        <a:graphic>
          <a:graphicData uri="http://schemas.openxmlformats.org/drawingml/2006/table">
            <a:tbl>
              <a:tblPr/>
              <a:tblGrid>
                <a:gridCol w="2070100"/>
                <a:gridCol w="6527800"/>
              </a:tblGrid>
              <a:tr h="193252">
                <a:tc>
                  <a:txBody>
                    <a:bodyPr/>
                    <a:lstStyle/>
                    <a:p>
                      <a:pPr marL="0" marR="0">
                        <a:spcBef>
                          <a:spcPts val="0"/>
                        </a:spcBef>
                        <a:spcAft>
                          <a:spcPts val="0"/>
                        </a:spcAft>
                      </a:pPr>
                      <a:r>
                        <a:rPr lang="en-US" sz="2400" b="1" dirty="0" smtClean="0">
                          <a:solidFill>
                            <a:srgbClr val="FFFFFF"/>
                          </a:solidFill>
                          <a:latin typeface="Times New Roman"/>
                          <a:ea typeface="Times New Roman"/>
                          <a:cs typeface="Times New Roman"/>
                        </a:rPr>
                        <a:t>Factors</a:t>
                      </a:r>
                      <a:endParaRPr lang="en-US" sz="2400" dirty="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dirty="0" smtClean="0">
                          <a:solidFill>
                            <a:srgbClr val="FFFFFF"/>
                          </a:solidFill>
                          <a:latin typeface="Times New Roman"/>
                          <a:ea typeface="Times New Roman"/>
                          <a:cs typeface="Times New Roman"/>
                        </a:rPr>
                        <a:t>Questions</a:t>
                      </a:r>
                      <a:endParaRPr lang="en-US" sz="2400" dirty="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193252">
                <a:tc rowSpan="6">
                  <a:txBody>
                    <a:bodyPr/>
                    <a:lstStyle/>
                    <a:p>
                      <a:pPr marL="0" marR="0">
                        <a:spcBef>
                          <a:spcPts val="0"/>
                        </a:spcBef>
                        <a:spcAft>
                          <a:spcPts val="0"/>
                        </a:spcAft>
                      </a:pPr>
                      <a:r>
                        <a:rPr lang="en-US" sz="2400" b="1" dirty="0">
                          <a:solidFill>
                            <a:srgbClr val="FFFFFF"/>
                          </a:solidFill>
                          <a:latin typeface="Times New Roman"/>
                          <a:ea typeface="Times New Roman"/>
                          <a:cs typeface="Times New Roman"/>
                        </a:rPr>
                        <a:t>Value</a:t>
                      </a:r>
                      <a:endParaRPr lang="en-US" sz="2400" dirty="0">
                        <a:latin typeface="Times New Roman"/>
                        <a:ea typeface="Times New Roman"/>
                        <a:cs typeface="Times New Roman"/>
                      </a:endParaRPr>
                    </a:p>
                  </a:txBody>
                  <a:tcPr marL="45606" marR="45606" marT="0" marB="0">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dirty="0">
                          <a:latin typeface="Times New Roman"/>
                          <a:ea typeface="Times New Roman"/>
                          <a:cs typeface="Times New Roman"/>
                        </a:rPr>
                        <a:t>How is the sponsor’s commitment to the project?</a:t>
                      </a:r>
                    </a:p>
                  </a:txBody>
                  <a:tcPr marL="45606" marR="45606" marT="0" marB="0">
                    <a:lnL>
                      <a:noFill/>
                    </a:lnL>
                    <a:lnR>
                      <a:noFill/>
                    </a:lnR>
                    <a:lnT w="12700" cap="flat" cmpd="sng" algn="ctr">
                      <a:solidFill>
                        <a:srgbClr val="000000"/>
                      </a:solidFill>
                      <a:prstDash val="solid"/>
                      <a:round/>
                      <a:headEnd type="none" w="med" len="med"/>
                      <a:tailEnd type="none" w="med" len="med"/>
                    </a:lnT>
                    <a:lnB>
                      <a:noFill/>
                    </a:lnB>
                  </a:tcPr>
                </a:tc>
              </a:tr>
              <a:tr h="193252">
                <a:tc vMerge="1">
                  <a:txBody>
                    <a:bodyPr/>
                    <a:lstStyle/>
                    <a:p>
                      <a:endParaRPr lang="en-US"/>
                    </a:p>
                  </a:txBody>
                  <a:tcPr/>
                </a:tc>
                <a:tc>
                  <a:txBody>
                    <a:bodyPr/>
                    <a:lstStyle/>
                    <a:p>
                      <a:pPr marL="0" marR="0">
                        <a:spcBef>
                          <a:spcPts val="0"/>
                        </a:spcBef>
                        <a:spcAft>
                          <a:spcPts val="0"/>
                        </a:spcAft>
                      </a:pPr>
                      <a:r>
                        <a:rPr lang="en-US" sz="2400" dirty="0">
                          <a:latin typeface="Times New Roman"/>
                          <a:ea typeface="Times New Roman"/>
                          <a:cs typeface="Times New Roman"/>
                        </a:rPr>
                        <a:t>If there were any variances, what was the reason for those variances?</a:t>
                      </a:r>
                    </a:p>
                  </a:txBody>
                  <a:tcPr marL="45606" marR="45606" marT="0" marB="0">
                    <a:lnL>
                      <a:noFill/>
                    </a:lnL>
                    <a:lnR>
                      <a:noFill/>
                    </a:lnR>
                    <a:lnT>
                      <a:noFill/>
                    </a:lnT>
                    <a:lnB>
                      <a:noFill/>
                    </a:lnB>
                    <a:solidFill>
                      <a:srgbClr val="D8D8D8"/>
                    </a:solidFill>
                  </a:tcPr>
                </a:tc>
              </a:tr>
              <a:tr h="193252">
                <a:tc vMerge="1">
                  <a:txBody>
                    <a:bodyPr/>
                    <a:lstStyle/>
                    <a:p>
                      <a:endParaRPr lang="en-US"/>
                    </a:p>
                  </a:txBody>
                  <a:tcPr/>
                </a:tc>
                <a:tc>
                  <a:txBody>
                    <a:bodyPr/>
                    <a:lstStyle/>
                    <a:p>
                      <a:pPr marL="0" marR="0">
                        <a:spcBef>
                          <a:spcPts val="0"/>
                        </a:spcBef>
                        <a:spcAft>
                          <a:spcPts val="0"/>
                        </a:spcAft>
                      </a:pPr>
                      <a:r>
                        <a:rPr lang="en-US" sz="2400" dirty="0">
                          <a:latin typeface="Times New Roman"/>
                          <a:ea typeface="Times New Roman"/>
                          <a:cs typeface="Times New Roman"/>
                        </a:rPr>
                        <a:t>Were the project stakeholders satisfied on the outcome of the project?</a:t>
                      </a:r>
                    </a:p>
                  </a:txBody>
                  <a:tcPr marL="45606" marR="45606" marT="0" marB="0">
                    <a:lnL>
                      <a:noFill/>
                    </a:lnL>
                    <a:lnR>
                      <a:noFill/>
                    </a:lnR>
                    <a:lnT>
                      <a:noFill/>
                    </a:lnT>
                    <a:lnB>
                      <a:noFill/>
                    </a:lnB>
                  </a:tcPr>
                </a:tc>
              </a:tr>
              <a:tr h="386503">
                <a:tc vMerge="1">
                  <a:txBody>
                    <a:bodyPr/>
                    <a:lstStyle/>
                    <a:p>
                      <a:endParaRPr lang="en-US"/>
                    </a:p>
                  </a:txBody>
                  <a:tcPr/>
                </a:tc>
                <a:tc>
                  <a:txBody>
                    <a:bodyPr/>
                    <a:lstStyle/>
                    <a:p>
                      <a:pPr marL="0" marR="0">
                        <a:spcBef>
                          <a:spcPts val="0"/>
                        </a:spcBef>
                        <a:spcAft>
                          <a:spcPts val="0"/>
                        </a:spcAft>
                      </a:pPr>
                      <a:r>
                        <a:rPr lang="en-US" sz="2400" dirty="0">
                          <a:latin typeface="Times New Roman"/>
                          <a:ea typeface="Times New Roman"/>
                          <a:cs typeface="Times New Roman"/>
                        </a:rPr>
                        <a:t>Did the actual outcome meet the expected outcome of the project in terms of project value?</a:t>
                      </a:r>
                    </a:p>
                  </a:txBody>
                  <a:tcPr marL="45606" marR="45606" marT="0" marB="0">
                    <a:lnL>
                      <a:noFill/>
                    </a:lnL>
                    <a:lnR>
                      <a:noFill/>
                    </a:lnR>
                    <a:lnT>
                      <a:noFill/>
                    </a:lnT>
                    <a:lnB>
                      <a:noFill/>
                    </a:lnB>
                    <a:solidFill>
                      <a:srgbClr val="D8D8D8"/>
                    </a:solidFill>
                  </a:tcPr>
                </a:tc>
              </a:tr>
              <a:tr h="193252">
                <a:tc vMerge="1">
                  <a:txBody>
                    <a:bodyPr/>
                    <a:lstStyle/>
                    <a:p>
                      <a:endParaRPr lang="en-US"/>
                    </a:p>
                  </a:txBody>
                  <a:tcPr/>
                </a:tc>
                <a:tc>
                  <a:txBody>
                    <a:bodyPr/>
                    <a:lstStyle/>
                    <a:p>
                      <a:pPr marL="0" marR="0">
                        <a:spcBef>
                          <a:spcPts val="0"/>
                        </a:spcBef>
                        <a:spcAft>
                          <a:spcPts val="0"/>
                        </a:spcAft>
                      </a:pPr>
                      <a:r>
                        <a:rPr lang="en-US" sz="2400" dirty="0">
                          <a:latin typeface="Times New Roman"/>
                          <a:ea typeface="Times New Roman"/>
                          <a:cs typeface="Times New Roman"/>
                        </a:rPr>
                        <a:t>Were the expected benefits of the project realized?</a:t>
                      </a:r>
                    </a:p>
                  </a:txBody>
                  <a:tcPr marL="45606" marR="45606" marT="0" marB="0">
                    <a:lnL>
                      <a:noFill/>
                    </a:lnL>
                    <a:lnR>
                      <a:noFill/>
                    </a:lnR>
                    <a:lnT>
                      <a:noFill/>
                    </a:lnT>
                    <a:lnB>
                      <a:noFill/>
                    </a:lnB>
                  </a:tcPr>
                </a:tc>
              </a:tr>
              <a:tr h="193252">
                <a:tc vMerge="1">
                  <a:txBody>
                    <a:bodyPr/>
                    <a:lstStyle/>
                    <a:p>
                      <a:endParaRPr lang="en-US"/>
                    </a:p>
                  </a:txBody>
                  <a:tcPr/>
                </a:tc>
                <a:tc>
                  <a:txBody>
                    <a:bodyPr/>
                    <a:lstStyle/>
                    <a:p>
                      <a:pPr marL="0" marR="0">
                        <a:spcBef>
                          <a:spcPts val="0"/>
                        </a:spcBef>
                        <a:spcAft>
                          <a:spcPts val="0"/>
                        </a:spcAft>
                      </a:pPr>
                      <a:r>
                        <a:rPr lang="en-US" sz="2400" dirty="0">
                          <a:latin typeface="Times New Roman"/>
                          <a:ea typeface="Times New Roman"/>
                          <a:cs typeface="Times New Roman"/>
                        </a:rPr>
                        <a:t>Was the decision to undertake this project correct</a:t>
                      </a:r>
                      <a:r>
                        <a:rPr lang="en-US" sz="2400" dirty="0" smtClean="0">
                          <a:latin typeface="Times New Roman"/>
                          <a:ea typeface="Times New Roman"/>
                          <a:cs typeface="Times New Roman"/>
                        </a:rPr>
                        <a:t>?</a:t>
                      </a:r>
                      <a:endParaRPr lang="en-US" sz="2400" dirty="0">
                        <a:latin typeface="Times New Roman"/>
                        <a:ea typeface="Times New Roman"/>
                        <a:cs typeface="Times New Roman"/>
                      </a:endParaRPr>
                    </a:p>
                  </a:txBody>
                  <a:tcPr marL="45606" marR="45606"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3969" name="Content Placeholder 1"/>
          <p:cNvSpPr>
            <a:spLocks noGrp="1"/>
          </p:cNvSpPr>
          <p:nvPr>
            <p:ph idx="1"/>
          </p:nvPr>
        </p:nvSpPr>
        <p:spPr>
          <a:xfrm>
            <a:off x="279400" y="1600200"/>
            <a:ext cx="8407400" cy="4525963"/>
          </a:xfrm>
        </p:spPr>
        <p:txBody>
          <a:bodyPr/>
          <a:lstStyle/>
          <a:p>
            <a:r>
              <a:rPr lang="en-US" sz="2200" smtClean="0"/>
              <a:t>Auditing is a systematic process of objectively obtaining and evaluating evidence regarding assertions about economic actions and events to ascertain the degree of correspondence between these assertions, establishing criteria, and communicating the results to interested users.</a:t>
            </a:r>
          </a:p>
          <a:p>
            <a:r>
              <a:rPr lang="en-US" sz="2200" smtClean="0"/>
              <a:t>A project audit provides the opportunity to uncover the issues, concerns, and challenges encountered during the execution of a project. </a:t>
            </a:r>
          </a:p>
          <a:p>
            <a:r>
              <a:rPr lang="en-US" sz="2200" smtClean="0"/>
              <a:t>The project audit captures a view of what went well and what needs to be improved with the project to successfully complete it. </a:t>
            </a:r>
          </a:p>
          <a:p>
            <a:r>
              <a:rPr lang="en-US" sz="2200" smtClean="0"/>
              <a:t>If a project is audited at its closure, the audit can be used to develop success criteria for future projects as the audit provides a postmortem of the project. </a:t>
            </a:r>
          </a:p>
        </p:txBody>
      </p:sp>
      <p:sp>
        <p:nvSpPr>
          <p:cNvPr id="83970"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6" name="Slide Number Placeholder 5"/>
          <p:cNvSpPr>
            <a:spLocks noGrp="1"/>
          </p:cNvSpPr>
          <p:nvPr>
            <p:ph type="sldNum" sz="quarter" idx="15"/>
          </p:nvPr>
        </p:nvSpPr>
        <p:spPr/>
        <p:txBody>
          <a:bodyPr/>
          <a:lstStyle/>
          <a:p>
            <a:pPr>
              <a:defRPr/>
            </a:pPr>
            <a:r>
              <a:rPr lang="en-US"/>
              <a:t>10-</a:t>
            </a:r>
            <a:fld id="{89A15F3E-3E76-4642-91E4-CB70D89223EF}"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4993" name="Content Placeholder 1"/>
          <p:cNvSpPr>
            <a:spLocks noGrp="1"/>
          </p:cNvSpPr>
          <p:nvPr>
            <p:ph idx="1"/>
          </p:nvPr>
        </p:nvSpPr>
        <p:spPr>
          <a:xfrm>
            <a:off x="279400" y="1600200"/>
            <a:ext cx="8407400" cy="4525963"/>
          </a:xfrm>
        </p:spPr>
        <p:txBody>
          <a:bodyPr/>
          <a:lstStyle/>
          <a:p>
            <a:r>
              <a:rPr lang="en-US" sz="2200" smtClean="0"/>
              <a:t>A review resulting from this type of audit illustrates successfully managed factors of the project as well as which factors posed challenges. </a:t>
            </a:r>
          </a:p>
          <a:p>
            <a:r>
              <a:rPr lang="en-US" sz="2200" smtClean="0"/>
              <a:t>The lessons learned from a project audit will help to better manage future projects.</a:t>
            </a:r>
          </a:p>
          <a:p>
            <a:r>
              <a:rPr lang="en-US" sz="2200" smtClean="0"/>
              <a:t>Project audits can be conducted at any point of a project. In-process audits are those conducted early in a project or during its progress at a predetermined time. This type of audit helps to correct and change a project during its progress. </a:t>
            </a:r>
          </a:p>
          <a:p>
            <a:r>
              <a:rPr lang="en-US" sz="2200" smtClean="0"/>
              <a:t>The closure of a project is certain, but how the project is terminated and at what point in its implementation it is terminated have a profound impact on an organization and its employees. </a:t>
            </a:r>
          </a:p>
        </p:txBody>
      </p:sp>
      <p:sp>
        <p:nvSpPr>
          <p:cNvPr id="84994"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6" name="Slide Number Placeholder 5"/>
          <p:cNvSpPr>
            <a:spLocks noGrp="1"/>
          </p:cNvSpPr>
          <p:nvPr>
            <p:ph type="sldNum" sz="quarter" idx="15"/>
          </p:nvPr>
        </p:nvSpPr>
        <p:spPr/>
        <p:txBody>
          <a:bodyPr/>
          <a:lstStyle/>
          <a:p>
            <a:pPr>
              <a:defRPr/>
            </a:pPr>
            <a:r>
              <a:rPr lang="en-US"/>
              <a:t>10-</a:t>
            </a:r>
            <a:fld id="{AA3EFC3B-128F-4DAD-9323-701FC34F6A01}"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6017" name="Content Placeholder 1"/>
          <p:cNvSpPr>
            <a:spLocks noGrp="1"/>
          </p:cNvSpPr>
          <p:nvPr>
            <p:ph idx="1"/>
          </p:nvPr>
        </p:nvSpPr>
        <p:spPr>
          <a:xfrm>
            <a:off x="279400" y="1600200"/>
            <a:ext cx="8407400" cy="4525963"/>
          </a:xfrm>
        </p:spPr>
        <p:txBody>
          <a:bodyPr/>
          <a:lstStyle/>
          <a:p>
            <a:r>
              <a:rPr lang="en-US" sz="2200" smtClean="0"/>
              <a:t>The success of future projects also depends on how unsuccessful projects were treated by an organization and its stakeholders. Therefore, the closure or termination of a project is important when the project has failed. </a:t>
            </a:r>
          </a:p>
          <a:p>
            <a:r>
              <a:rPr lang="en-US" sz="2200" smtClean="0"/>
              <a:t>Project terminations cannot be equated to project failure, and poor management may or may not be a factor in early project closure. </a:t>
            </a:r>
          </a:p>
          <a:p>
            <a:r>
              <a:rPr lang="en-US" sz="2200" smtClean="0"/>
              <a:t>Early project closure is signaled by factors regarding how the project was initiated, planned, and implemented. </a:t>
            </a:r>
          </a:p>
          <a:p>
            <a:r>
              <a:rPr lang="en-US" sz="2200" smtClean="0"/>
              <a:t>Project closure may happen due to incomplete requirements, lack of user involvement, lack of resources, unrealistic expectations, lack of executive support, scope changes, new technology, and economic factors. There are three ways to terminate a project: extinction, inclusion, or integration.</a:t>
            </a:r>
          </a:p>
        </p:txBody>
      </p:sp>
      <p:sp>
        <p:nvSpPr>
          <p:cNvPr id="86018"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6" name="Slide Number Placeholder 5"/>
          <p:cNvSpPr>
            <a:spLocks noGrp="1"/>
          </p:cNvSpPr>
          <p:nvPr>
            <p:ph type="sldNum" sz="quarter" idx="15"/>
          </p:nvPr>
        </p:nvSpPr>
        <p:spPr/>
        <p:txBody>
          <a:bodyPr/>
          <a:lstStyle/>
          <a:p>
            <a:pPr>
              <a:defRPr/>
            </a:pPr>
            <a:r>
              <a:rPr lang="en-US"/>
              <a:t>10-</a:t>
            </a:r>
            <a:fld id="{73A0E349-BEB3-4B02-BA0F-3AFB3DB086AD}"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7041" name="Content Placeholder 1"/>
          <p:cNvSpPr>
            <a:spLocks noGrp="1"/>
          </p:cNvSpPr>
          <p:nvPr>
            <p:ph idx="1"/>
          </p:nvPr>
        </p:nvSpPr>
        <p:spPr>
          <a:xfrm>
            <a:off x="279400" y="1600200"/>
            <a:ext cx="8407400" cy="4525963"/>
          </a:xfrm>
        </p:spPr>
        <p:txBody>
          <a:bodyPr/>
          <a:lstStyle/>
          <a:p>
            <a:r>
              <a:rPr lang="en-US" sz="2200" smtClean="0"/>
              <a:t>Project implementation reviews are processes to reflect on and evaluate a project either during the progress of a project or after project closure. Project implementation reviews are of two different types: SPIR and PPIR. </a:t>
            </a:r>
          </a:p>
          <a:p>
            <a:r>
              <a:rPr lang="en-US" sz="2200" smtClean="0"/>
              <a:t>PPIR is conducted at the end of the project, and SPIRs are conducted at the end of each of the first five of the six project stages. </a:t>
            </a:r>
          </a:p>
          <a:p>
            <a:r>
              <a:rPr lang="en-US" sz="2200" smtClean="0"/>
              <a:t>The lessons learned from previous projects are fed back into the project process to benefit future projects. </a:t>
            </a:r>
          </a:p>
          <a:p>
            <a:r>
              <a:rPr lang="en-US" sz="2200" smtClean="0"/>
              <a:t>The lessons learned from a project, which can be used by team members and the organization to improve future projects, and the solutions obtained from implementing the project are integral to post-implementation of a project, which should be conducted within a few weeks of the implementation and delivery of the system, product, or service.</a:t>
            </a:r>
          </a:p>
          <a:p>
            <a:endParaRPr lang="en-US" sz="2200" smtClean="0"/>
          </a:p>
        </p:txBody>
      </p:sp>
      <p:sp>
        <p:nvSpPr>
          <p:cNvPr id="87042"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6" name="Slide Number Placeholder 5"/>
          <p:cNvSpPr>
            <a:spLocks noGrp="1"/>
          </p:cNvSpPr>
          <p:nvPr>
            <p:ph type="sldNum" sz="quarter" idx="15"/>
          </p:nvPr>
        </p:nvSpPr>
        <p:spPr/>
        <p:txBody>
          <a:bodyPr/>
          <a:lstStyle/>
          <a:p>
            <a:pPr>
              <a:defRPr/>
            </a:pPr>
            <a:r>
              <a:rPr lang="en-US"/>
              <a:t>10-</a:t>
            </a:r>
            <a:fld id="{12B7DD5C-2C34-4E4A-9A96-165CFE9EAE58}"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8065" name="Content Placeholder 1"/>
          <p:cNvSpPr>
            <a:spLocks noGrp="1"/>
          </p:cNvSpPr>
          <p:nvPr>
            <p:ph idx="1"/>
          </p:nvPr>
        </p:nvSpPr>
        <p:spPr>
          <a:xfrm>
            <a:off x="279400" y="1600200"/>
            <a:ext cx="8407400" cy="4525963"/>
          </a:xfrm>
        </p:spPr>
        <p:txBody>
          <a:bodyPr/>
          <a:lstStyle/>
          <a:p>
            <a:r>
              <a:rPr lang="en-US" sz="2200" smtClean="0"/>
              <a:t>After the implementation of a project, the PPIR becomes an important part of a project. Data have to be collected for the implementation of the PPIR and are usually collected from surveys, interviews, and expert walk-through.</a:t>
            </a:r>
          </a:p>
          <a:p>
            <a:r>
              <a:rPr lang="en-US" sz="2200" smtClean="0"/>
              <a:t>During the PPIR, final costs, final labor hours, overall performance reports, and overall value attained for the project have to be obtained, analyzed, and reviewed. </a:t>
            </a:r>
          </a:p>
          <a:p>
            <a:r>
              <a:rPr lang="en-US" sz="2200" smtClean="0"/>
              <a:t>Project reviews should be completed and analyzed at regular intervals during the progress of a project as well as at the project closure.</a:t>
            </a:r>
          </a:p>
          <a:p>
            <a:r>
              <a:rPr lang="en-US" sz="2200" smtClean="0"/>
              <a:t>The benefits of the project that are to be realized by the stakeholders have to be identified during such evaluations. </a:t>
            </a:r>
          </a:p>
          <a:p>
            <a:endParaRPr lang="en-US" sz="2200" smtClean="0"/>
          </a:p>
        </p:txBody>
      </p:sp>
      <p:sp>
        <p:nvSpPr>
          <p:cNvPr id="88066"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6" name="Slide Number Placeholder 5"/>
          <p:cNvSpPr>
            <a:spLocks noGrp="1"/>
          </p:cNvSpPr>
          <p:nvPr>
            <p:ph type="sldNum" sz="quarter" idx="15"/>
          </p:nvPr>
        </p:nvSpPr>
        <p:spPr/>
        <p:txBody>
          <a:bodyPr/>
          <a:lstStyle/>
          <a:p>
            <a:pPr>
              <a:defRPr/>
            </a:pPr>
            <a:r>
              <a:rPr lang="en-US"/>
              <a:t>10-</a:t>
            </a:r>
            <a:fld id="{9B0AC696-9320-4C2E-9583-A1405950B961}"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9089" name="Content Placeholder 1"/>
          <p:cNvSpPr>
            <a:spLocks noGrp="1"/>
          </p:cNvSpPr>
          <p:nvPr>
            <p:ph idx="1"/>
          </p:nvPr>
        </p:nvSpPr>
        <p:spPr>
          <a:xfrm>
            <a:off x="558800" y="1397000"/>
            <a:ext cx="8128000" cy="4525963"/>
          </a:xfrm>
        </p:spPr>
        <p:txBody>
          <a:bodyPr/>
          <a:lstStyle/>
          <a:p>
            <a:r>
              <a:rPr lang="en-US" sz="2400" smtClean="0"/>
              <a:t>Learning barriers from post-project reviews are only psychological. Is this correct? Why?</a:t>
            </a:r>
          </a:p>
          <a:p>
            <a:r>
              <a:rPr lang="en-US" sz="2400" smtClean="0"/>
              <a:t>Audits are only good for large projects.</a:t>
            </a:r>
          </a:p>
          <a:p>
            <a:r>
              <a:rPr lang="en-US" sz="2400" smtClean="0"/>
              <a:t>An audit team should be from outside the company.</a:t>
            </a:r>
          </a:p>
          <a:p>
            <a:r>
              <a:rPr lang="en-US" sz="2400" smtClean="0"/>
              <a:t>Organizations should audit all projects once a month during the project lifespan.</a:t>
            </a:r>
          </a:p>
          <a:p>
            <a:r>
              <a:rPr lang="en-US" sz="2400" smtClean="0"/>
              <a:t>Every project should have a finite finish time and should be closed after that time regardless of the project status.</a:t>
            </a:r>
          </a:p>
        </p:txBody>
      </p:sp>
      <p:sp>
        <p:nvSpPr>
          <p:cNvPr id="89090" name="Text Placeholder 2"/>
          <p:cNvSpPr>
            <a:spLocks noGrp="1"/>
          </p:cNvSpPr>
          <p:nvPr>
            <p:ph type="body" sz="quarter" idx="13"/>
          </p:nvPr>
        </p:nvSpPr>
        <p:spPr>
          <a:xfrm>
            <a:off x="1316038" y="1071563"/>
            <a:ext cx="3925887" cy="339725"/>
          </a:xfrm>
        </p:spPr>
        <p:txBody>
          <a:bodyPr/>
          <a:lstStyle/>
          <a:p>
            <a:r>
              <a:rPr lang="en-US" smtClean="0"/>
              <a:t>Class Discussions</a:t>
            </a:r>
          </a:p>
        </p:txBody>
      </p:sp>
      <p:sp>
        <p:nvSpPr>
          <p:cNvPr id="6" name="Slide Number Placeholder 5"/>
          <p:cNvSpPr>
            <a:spLocks noGrp="1"/>
          </p:cNvSpPr>
          <p:nvPr>
            <p:ph type="sldNum" sz="quarter" idx="15"/>
          </p:nvPr>
        </p:nvSpPr>
        <p:spPr/>
        <p:txBody>
          <a:bodyPr/>
          <a:lstStyle/>
          <a:p>
            <a:pPr>
              <a:defRPr/>
            </a:pPr>
            <a:r>
              <a:rPr lang="en-US"/>
              <a:t>10-</a:t>
            </a:r>
            <a:fld id="{73B8AE26-4E3C-4854-B3E2-CA5934B87CC7}"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4"/>
          </p:nvPr>
        </p:nvSpPr>
        <p:spPr/>
        <p:txBody>
          <a:bodyPr/>
          <a:lstStyle/>
          <a:p>
            <a:r>
              <a:rPr lang="en-US"/>
              <a:t>Copyright © 2013 Pearson Education, Inc. Publishing as Prentice Hall</a:t>
            </a:r>
          </a:p>
        </p:txBody>
      </p:sp>
      <p:pic>
        <p:nvPicPr>
          <p:cNvPr id="90113"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pPr>
              <a:defRPr/>
            </a:pPr>
            <a:r>
              <a:rPr lang="en-US"/>
              <a:t>10-</a:t>
            </a:r>
            <a:fld id="{718CDD18-B99E-4AF4-8681-0749B81AE6E4}" type="slidenum">
              <a:rPr lang="en-US"/>
              <a:pPr>
                <a:defRPr/>
              </a:pPr>
              <a:t>38</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5297" name="Text Placeholder 2"/>
          <p:cNvSpPr>
            <a:spLocks noGrp="1"/>
          </p:cNvSpPr>
          <p:nvPr>
            <p:ph type="body" sz="quarter" idx="13"/>
          </p:nvPr>
        </p:nvSpPr>
        <p:spPr>
          <a:xfrm>
            <a:off x="1316038" y="1071563"/>
            <a:ext cx="5386387" cy="363537"/>
          </a:xfrm>
        </p:spPr>
        <p:txBody>
          <a:bodyPr/>
          <a:lstStyle/>
          <a:p>
            <a:r>
              <a:rPr lang="en-US" smtClean="0"/>
              <a:t>Post-implementation Review Problems</a:t>
            </a:r>
          </a:p>
        </p:txBody>
      </p:sp>
      <p:sp>
        <p:nvSpPr>
          <p:cNvPr id="7" name="Slide Number Placeholder 6"/>
          <p:cNvSpPr>
            <a:spLocks noGrp="1"/>
          </p:cNvSpPr>
          <p:nvPr>
            <p:ph type="sldNum" sz="quarter" idx="15"/>
          </p:nvPr>
        </p:nvSpPr>
        <p:spPr/>
        <p:txBody>
          <a:bodyPr/>
          <a:lstStyle/>
          <a:p>
            <a:pPr>
              <a:defRPr/>
            </a:pPr>
            <a:r>
              <a:rPr lang="en-US"/>
              <a:t>10-</a:t>
            </a:r>
            <a:fld id="{401E47E5-2D94-4043-AD61-EC74937EBA31}" type="slidenum">
              <a:rPr lang="en-US"/>
              <a:pPr>
                <a:defRPr/>
              </a:pPr>
              <a:t>4</a:t>
            </a:fld>
            <a:endParaRPr lang="en-US"/>
          </a:p>
        </p:txBody>
      </p:sp>
      <p:pic>
        <p:nvPicPr>
          <p:cNvPr id="55300" name="Picture 2"/>
          <p:cNvPicPr>
            <a:picLocks noChangeAspect="1" noChangeArrowheads="1"/>
          </p:cNvPicPr>
          <p:nvPr/>
        </p:nvPicPr>
        <p:blipFill>
          <a:blip r:embed="rId2"/>
          <a:srcRect/>
          <a:stretch>
            <a:fillRect/>
          </a:stretch>
        </p:blipFill>
        <p:spPr bwMode="auto">
          <a:xfrm>
            <a:off x="912813" y="1535113"/>
            <a:ext cx="7286625"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56321" name="Text Placeholder 2"/>
          <p:cNvSpPr>
            <a:spLocks noGrp="1"/>
          </p:cNvSpPr>
          <p:nvPr>
            <p:ph type="body" sz="quarter" idx="13"/>
          </p:nvPr>
        </p:nvSpPr>
        <p:spPr>
          <a:xfrm>
            <a:off x="1316038" y="1071563"/>
            <a:ext cx="3925887" cy="339725"/>
          </a:xfrm>
        </p:spPr>
        <p:txBody>
          <a:bodyPr/>
          <a:lstStyle/>
          <a:p>
            <a:r>
              <a:rPr lang="en-US" smtClean="0"/>
              <a:t>Project Acceptance</a:t>
            </a:r>
          </a:p>
        </p:txBody>
      </p:sp>
      <p:sp>
        <p:nvSpPr>
          <p:cNvPr id="5" name="Slide Number Placeholder 4"/>
          <p:cNvSpPr>
            <a:spLocks noGrp="1"/>
          </p:cNvSpPr>
          <p:nvPr>
            <p:ph type="sldNum" sz="quarter" idx="15"/>
          </p:nvPr>
        </p:nvSpPr>
        <p:spPr/>
        <p:txBody>
          <a:bodyPr/>
          <a:lstStyle/>
          <a:p>
            <a:pPr>
              <a:defRPr/>
            </a:pPr>
            <a:r>
              <a:rPr lang="en-US"/>
              <a:t>10-</a:t>
            </a:r>
            <a:fld id="{7BBDC8EE-B556-4B66-89DB-D3C24D97EB5B}" type="slidenum">
              <a:rPr lang="en-US"/>
              <a:pPr>
                <a:defRPr/>
              </a:pPr>
              <a:t>5</a:t>
            </a:fld>
            <a:endParaRPr lang="en-US"/>
          </a:p>
        </p:txBody>
      </p:sp>
      <p:pic>
        <p:nvPicPr>
          <p:cNvPr id="56324" name="Picture 2"/>
          <p:cNvPicPr>
            <a:picLocks noChangeAspect="1" noChangeArrowheads="1"/>
          </p:cNvPicPr>
          <p:nvPr/>
        </p:nvPicPr>
        <p:blipFill>
          <a:blip r:embed="rId2"/>
          <a:srcRect/>
          <a:stretch>
            <a:fillRect/>
          </a:stretch>
        </p:blipFill>
        <p:spPr bwMode="auto">
          <a:xfrm>
            <a:off x="236538" y="1820863"/>
            <a:ext cx="8726487" cy="331946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57345" name="Text Placeholder 2"/>
          <p:cNvSpPr>
            <a:spLocks noGrp="1"/>
          </p:cNvSpPr>
          <p:nvPr>
            <p:ph type="body" sz="quarter" idx="13"/>
          </p:nvPr>
        </p:nvSpPr>
        <p:spPr>
          <a:xfrm>
            <a:off x="1316038" y="1071563"/>
            <a:ext cx="5386387" cy="363537"/>
          </a:xfrm>
        </p:spPr>
        <p:txBody>
          <a:bodyPr/>
          <a:lstStyle/>
          <a:p>
            <a:r>
              <a:rPr lang="en-US" smtClean="0"/>
              <a:t>Project Audits and Project Audit Process</a:t>
            </a:r>
          </a:p>
        </p:txBody>
      </p:sp>
      <p:sp>
        <p:nvSpPr>
          <p:cNvPr id="8" name="Slide Number Placeholder 7"/>
          <p:cNvSpPr>
            <a:spLocks noGrp="1"/>
          </p:cNvSpPr>
          <p:nvPr>
            <p:ph type="sldNum" sz="quarter" idx="15"/>
          </p:nvPr>
        </p:nvSpPr>
        <p:spPr/>
        <p:txBody>
          <a:bodyPr/>
          <a:lstStyle/>
          <a:p>
            <a:pPr>
              <a:defRPr/>
            </a:pPr>
            <a:r>
              <a:rPr lang="en-US"/>
              <a:t>10-</a:t>
            </a:r>
            <a:fld id="{DC674D58-4802-4DAF-9AD7-FD6105F8E0DA}" type="slidenum">
              <a:rPr lang="en-US"/>
              <a:pPr>
                <a:defRPr/>
              </a:pPr>
              <a:t>6</a:t>
            </a:fld>
            <a:endParaRPr lang="en-US"/>
          </a:p>
        </p:txBody>
      </p:sp>
      <p:pic>
        <p:nvPicPr>
          <p:cNvPr id="57348" name="Picture 2"/>
          <p:cNvPicPr>
            <a:picLocks noChangeAspect="1" noChangeArrowheads="1"/>
          </p:cNvPicPr>
          <p:nvPr/>
        </p:nvPicPr>
        <p:blipFill>
          <a:blip r:embed="rId2"/>
          <a:srcRect/>
          <a:stretch>
            <a:fillRect/>
          </a:stretch>
        </p:blipFill>
        <p:spPr bwMode="auto">
          <a:xfrm>
            <a:off x="4637088" y="2728913"/>
            <a:ext cx="4191000" cy="3228975"/>
          </a:xfrm>
          <a:prstGeom prst="rect">
            <a:avLst/>
          </a:prstGeom>
          <a:noFill/>
          <a:ln w="9525">
            <a:noFill/>
            <a:miter lim="800000"/>
            <a:headEnd/>
            <a:tailEnd/>
          </a:ln>
        </p:spPr>
      </p:pic>
      <p:sp>
        <p:nvSpPr>
          <p:cNvPr id="57349" name="Content Placeholder 1"/>
          <p:cNvSpPr>
            <a:spLocks noGrp="1"/>
          </p:cNvSpPr>
          <p:nvPr>
            <p:ph idx="1"/>
          </p:nvPr>
        </p:nvSpPr>
        <p:spPr>
          <a:xfrm>
            <a:off x="292100" y="1600200"/>
            <a:ext cx="5549900" cy="4525963"/>
          </a:xfrm>
        </p:spPr>
        <p:txBody>
          <a:bodyPr/>
          <a:lstStyle/>
          <a:p>
            <a:pPr>
              <a:buFont typeface="Wingdings" pitchFamily="2" charset="2"/>
              <a:buNone/>
            </a:pPr>
            <a:r>
              <a:rPr lang="en-US" sz="2400" smtClean="0"/>
              <a:t>A project audit should contain the following:</a:t>
            </a:r>
          </a:p>
          <a:p>
            <a:pPr>
              <a:buFont typeface="Wingdings" pitchFamily="2" charset="2"/>
              <a:buNone/>
            </a:pPr>
            <a:r>
              <a:rPr lang="en-US" sz="2400" smtClean="0"/>
              <a:t>•	Project status including scope, cost, schedule, progress metrics, safety metrics, performance, how efficiently resources are being used, and expected value of the project</a:t>
            </a:r>
          </a:p>
          <a:p>
            <a:pPr>
              <a:buFont typeface="Wingdings" pitchFamily="2" charset="2"/>
              <a:buNone/>
            </a:pPr>
            <a:r>
              <a:rPr lang="en-US" sz="2400" smtClean="0"/>
              <a:t>•	Future projections</a:t>
            </a:r>
          </a:p>
          <a:p>
            <a:pPr>
              <a:buFont typeface="Wingdings" pitchFamily="2" charset="2"/>
              <a:buNone/>
            </a:pPr>
            <a:r>
              <a:rPr lang="en-US" sz="2400" smtClean="0"/>
              <a:t>•	Status of crucial tasks</a:t>
            </a:r>
          </a:p>
          <a:p>
            <a:pPr>
              <a:buFont typeface="Wingdings" pitchFamily="2" charset="2"/>
              <a:buNone/>
            </a:pPr>
            <a:r>
              <a:rPr lang="en-US" sz="2400" smtClean="0"/>
              <a:t>•	Risk assessment</a:t>
            </a:r>
          </a:p>
          <a:p>
            <a:pPr>
              <a:buFont typeface="Wingdings" pitchFamily="2" charset="2"/>
              <a:buNone/>
            </a:pPr>
            <a:r>
              <a:rPr lang="en-US" sz="2400" smtClean="0"/>
              <a:t>•	Information relevant to other projects</a:t>
            </a:r>
          </a:p>
          <a:p>
            <a:pPr>
              <a:buFont typeface="Wingdings" pitchFamily="2" charset="2"/>
              <a:buNone/>
            </a:pPr>
            <a:r>
              <a:rPr lang="en-US" sz="2400" smtClean="0"/>
              <a:t>•	Limitations of the audit</a:t>
            </a:r>
          </a:p>
          <a:p>
            <a:pPr>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8369" name="Content Placeholder 1"/>
          <p:cNvSpPr>
            <a:spLocks noGrp="1"/>
          </p:cNvSpPr>
          <p:nvPr>
            <p:ph idx="1"/>
          </p:nvPr>
        </p:nvSpPr>
        <p:spPr>
          <a:xfrm>
            <a:off x="419100" y="1536700"/>
            <a:ext cx="8356600" cy="4525963"/>
          </a:xfrm>
        </p:spPr>
        <p:txBody>
          <a:bodyPr/>
          <a:lstStyle/>
          <a:p>
            <a:pPr marL="0" indent="0">
              <a:buFont typeface="Wingdings" pitchFamily="2" charset="2"/>
              <a:buNone/>
            </a:pPr>
            <a:r>
              <a:rPr lang="en-US" sz="2400" smtClean="0"/>
              <a:t>To find the reasons for problems and issues in the project and answer questions posed by the customer, sponsor, executives, or other stakeholders including:</a:t>
            </a:r>
          </a:p>
          <a:p>
            <a:pPr lvl="1">
              <a:buFont typeface="Wingdings" pitchFamily="2" charset="2"/>
              <a:buChar char="§"/>
            </a:pPr>
            <a:r>
              <a:rPr lang="en-US" sz="2400" smtClean="0"/>
              <a:t>Is the project scope under control?</a:t>
            </a:r>
          </a:p>
          <a:p>
            <a:pPr lvl="1">
              <a:buFont typeface="Wingdings" pitchFamily="2" charset="2"/>
              <a:buChar char="§"/>
            </a:pPr>
            <a:r>
              <a:rPr lang="en-US" sz="2400" smtClean="0"/>
              <a:t>What is the current state of the project?</a:t>
            </a:r>
          </a:p>
          <a:p>
            <a:pPr lvl="1">
              <a:buFont typeface="Wingdings" pitchFamily="2" charset="2"/>
              <a:buChar char="§"/>
            </a:pPr>
            <a:r>
              <a:rPr lang="en-US" sz="2400" smtClean="0"/>
              <a:t>Will the project meet the requirements?</a:t>
            </a:r>
          </a:p>
          <a:p>
            <a:pPr lvl="1">
              <a:buFont typeface="Wingdings" pitchFamily="2" charset="2"/>
              <a:buChar char="§"/>
            </a:pPr>
            <a:r>
              <a:rPr lang="en-US" sz="2400" smtClean="0"/>
              <a:t>Is the technical approach being used appropriate for the project?</a:t>
            </a:r>
          </a:p>
          <a:p>
            <a:pPr lvl="1">
              <a:buFont typeface="Wingdings" pitchFamily="2" charset="2"/>
              <a:buChar char="§"/>
            </a:pPr>
            <a:r>
              <a:rPr lang="en-US" sz="2400" smtClean="0"/>
              <a:t>Is the project plan being followed?</a:t>
            </a:r>
          </a:p>
          <a:p>
            <a:pPr lvl="1">
              <a:buFont typeface="Wingdings" pitchFamily="2" charset="2"/>
              <a:buChar char="§"/>
            </a:pPr>
            <a:r>
              <a:rPr lang="en-US" sz="2400" smtClean="0"/>
              <a:t>Does the project follow all project processes, procedures, and guidelines?</a:t>
            </a:r>
          </a:p>
        </p:txBody>
      </p:sp>
      <p:sp>
        <p:nvSpPr>
          <p:cNvPr id="58370" name="Text Placeholder 2"/>
          <p:cNvSpPr>
            <a:spLocks noGrp="1"/>
          </p:cNvSpPr>
          <p:nvPr>
            <p:ph type="body" sz="quarter" idx="13"/>
          </p:nvPr>
        </p:nvSpPr>
        <p:spPr>
          <a:xfrm>
            <a:off x="1316038" y="1071563"/>
            <a:ext cx="3925887" cy="339725"/>
          </a:xfrm>
        </p:spPr>
        <p:txBody>
          <a:bodyPr/>
          <a:lstStyle/>
          <a:p>
            <a:r>
              <a:rPr lang="en-US" smtClean="0"/>
              <a:t>Why Audit a Project?</a:t>
            </a:r>
          </a:p>
        </p:txBody>
      </p:sp>
      <p:sp>
        <p:nvSpPr>
          <p:cNvPr id="6" name="Slide Number Placeholder 5"/>
          <p:cNvSpPr>
            <a:spLocks noGrp="1"/>
          </p:cNvSpPr>
          <p:nvPr>
            <p:ph type="sldNum" sz="quarter" idx="15"/>
          </p:nvPr>
        </p:nvSpPr>
        <p:spPr/>
        <p:txBody>
          <a:bodyPr/>
          <a:lstStyle/>
          <a:p>
            <a:pPr>
              <a:defRPr/>
            </a:pPr>
            <a:r>
              <a:rPr lang="en-US"/>
              <a:t>10-</a:t>
            </a:r>
            <a:fld id="{36E77E89-7E90-4A67-B120-ECA9B2F86F9B}"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9393" name="Content Placeholder 1"/>
          <p:cNvSpPr>
            <a:spLocks noGrp="1"/>
          </p:cNvSpPr>
          <p:nvPr>
            <p:ph idx="1"/>
          </p:nvPr>
        </p:nvSpPr>
        <p:spPr>
          <a:xfrm>
            <a:off x="419100" y="1536700"/>
            <a:ext cx="8356600" cy="4525963"/>
          </a:xfrm>
        </p:spPr>
        <p:txBody>
          <a:bodyPr/>
          <a:lstStyle/>
          <a:p>
            <a:r>
              <a:rPr lang="en-US" sz="2400" smtClean="0"/>
              <a:t>Is the project following the best practices in the industry?</a:t>
            </a:r>
          </a:p>
          <a:p>
            <a:r>
              <a:rPr lang="en-US" sz="2400" smtClean="0"/>
              <a:t>What improvements should be made?</a:t>
            </a:r>
          </a:p>
          <a:p>
            <a:r>
              <a:rPr lang="en-US" sz="2400" smtClean="0"/>
              <a:t>Does the project manager communicate effectively with all project stakeholders?</a:t>
            </a:r>
          </a:p>
          <a:p>
            <a:r>
              <a:rPr lang="en-US" sz="2400" smtClean="0"/>
              <a:t>Does the project team take rational and correct decisions?</a:t>
            </a:r>
          </a:p>
          <a:p>
            <a:r>
              <a:rPr lang="en-US" sz="2400" smtClean="0"/>
              <a:t>Is the project team working effectively and efficiently?</a:t>
            </a:r>
          </a:p>
          <a:p>
            <a:r>
              <a:rPr lang="en-US" sz="2400" smtClean="0"/>
              <a:t>Does the project authority work?</a:t>
            </a:r>
          </a:p>
          <a:p>
            <a:r>
              <a:rPr lang="en-US" sz="2400" smtClean="0"/>
              <a:t>Is the project progressing effectively and efficiently?</a:t>
            </a:r>
          </a:p>
          <a:p>
            <a:r>
              <a:rPr lang="en-US" sz="2400" smtClean="0"/>
              <a:t>Is the technology used in this project “industry standard”?</a:t>
            </a:r>
          </a:p>
          <a:p>
            <a:r>
              <a:rPr lang="en-US" sz="2400" smtClean="0"/>
              <a:t>Is this the best technology for this project?</a:t>
            </a:r>
          </a:p>
          <a:p>
            <a:r>
              <a:rPr lang="en-US" sz="2400" smtClean="0"/>
              <a:t>How are the decisions made?</a:t>
            </a:r>
          </a:p>
        </p:txBody>
      </p:sp>
      <p:sp>
        <p:nvSpPr>
          <p:cNvPr id="6" name="Slide Number Placeholder 5"/>
          <p:cNvSpPr>
            <a:spLocks noGrp="1"/>
          </p:cNvSpPr>
          <p:nvPr>
            <p:ph type="sldNum" sz="quarter" idx="15"/>
          </p:nvPr>
        </p:nvSpPr>
        <p:spPr/>
        <p:txBody>
          <a:bodyPr/>
          <a:lstStyle/>
          <a:p>
            <a:pPr>
              <a:defRPr/>
            </a:pPr>
            <a:r>
              <a:rPr lang="en-US"/>
              <a:t>10-</a:t>
            </a:r>
            <a:fld id="{3AFB2A19-9E3C-4AEE-8B17-273F0C13D698}" type="slidenum">
              <a:rPr lang="en-US"/>
              <a:pPr>
                <a:defRPr/>
              </a:pPr>
              <a:t>8</a:t>
            </a:fld>
            <a:endParaRPr lang="en-US"/>
          </a:p>
        </p:txBody>
      </p:sp>
      <p:sp>
        <p:nvSpPr>
          <p:cNvPr id="59396" name="Text Placeholder 7"/>
          <p:cNvSpPr>
            <a:spLocks noGrp="1"/>
          </p:cNvSpPr>
          <p:nvPr>
            <p:ph type="body" sz="quarter" idx="13"/>
          </p:nvPr>
        </p:nvSpPr>
        <p:spPr>
          <a:xfrm>
            <a:off x="1316038" y="1071563"/>
            <a:ext cx="3925887" cy="339725"/>
          </a:xfrm>
        </p:spPr>
        <p:txBody>
          <a:bodyPr/>
          <a:lstStyle/>
          <a:p>
            <a:r>
              <a:rPr lang="en-US" smtClean="0"/>
              <a:t>Why Audit a Project?</a:t>
            </a:r>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0417" name="Content Placeholder 1"/>
          <p:cNvSpPr>
            <a:spLocks noGrp="1"/>
          </p:cNvSpPr>
          <p:nvPr>
            <p:ph idx="1"/>
          </p:nvPr>
        </p:nvSpPr>
        <p:spPr>
          <a:xfrm>
            <a:off x="419100" y="1536700"/>
            <a:ext cx="8356600" cy="4525963"/>
          </a:xfrm>
        </p:spPr>
        <p:txBody>
          <a:bodyPr/>
          <a:lstStyle/>
          <a:p>
            <a:r>
              <a:rPr lang="en-US" sz="2400" smtClean="0"/>
              <a:t>Are the quality terms defined well, and are they being followed?</a:t>
            </a:r>
          </a:p>
          <a:p>
            <a:r>
              <a:rPr lang="en-US" sz="2400" smtClean="0"/>
              <a:t>Is the project making sufficient progress toward predicted performance?</a:t>
            </a:r>
          </a:p>
          <a:p>
            <a:r>
              <a:rPr lang="en-US" sz="2400" smtClean="0"/>
              <a:t>Is the project making progress based on its scope?</a:t>
            </a:r>
          </a:p>
          <a:p>
            <a:r>
              <a:rPr lang="en-US" sz="2400" smtClean="0"/>
              <a:t>Were the safety rules and regulations followed?</a:t>
            </a:r>
          </a:p>
          <a:p>
            <a:r>
              <a:rPr lang="en-US" sz="2400" smtClean="0"/>
              <a:t>Is the project working within county, state, and federal compliances?</a:t>
            </a:r>
          </a:p>
          <a:p>
            <a:r>
              <a:rPr lang="en-US" sz="2400" smtClean="0"/>
              <a:t>Will the project provide value to the stakeholders?</a:t>
            </a:r>
          </a:p>
          <a:p>
            <a:endParaRPr lang="en-US" sz="2400" smtClean="0"/>
          </a:p>
          <a:p>
            <a:endParaRPr lang="en-US" sz="2400" smtClean="0"/>
          </a:p>
          <a:p>
            <a:endParaRPr lang="en-US" sz="2400" smtClean="0"/>
          </a:p>
        </p:txBody>
      </p:sp>
      <p:sp>
        <p:nvSpPr>
          <p:cNvPr id="6" name="Slide Number Placeholder 5"/>
          <p:cNvSpPr>
            <a:spLocks noGrp="1"/>
          </p:cNvSpPr>
          <p:nvPr>
            <p:ph type="sldNum" sz="quarter" idx="15"/>
          </p:nvPr>
        </p:nvSpPr>
        <p:spPr/>
        <p:txBody>
          <a:bodyPr/>
          <a:lstStyle/>
          <a:p>
            <a:pPr>
              <a:defRPr/>
            </a:pPr>
            <a:r>
              <a:rPr lang="en-US"/>
              <a:t>10-</a:t>
            </a:r>
            <a:fld id="{363AD004-66A0-4CC2-84B8-35AE3D0EA516}" type="slidenum">
              <a:rPr lang="en-US"/>
              <a:pPr>
                <a:defRPr/>
              </a:pPr>
              <a:t>9</a:t>
            </a:fld>
            <a:endParaRPr lang="en-US"/>
          </a:p>
        </p:txBody>
      </p:sp>
      <p:sp>
        <p:nvSpPr>
          <p:cNvPr id="60420" name="Text Placeholder 6"/>
          <p:cNvSpPr>
            <a:spLocks noGrp="1"/>
          </p:cNvSpPr>
          <p:nvPr>
            <p:ph type="body" sz="quarter" idx="13"/>
          </p:nvPr>
        </p:nvSpPr>
        <p:spPr>
          <a:xfrm>
            <a:off x="1316038" y="1071563"/>
            <a:ext cx="3925887" cy="339725"/>
          </a:xfrm>
        </p:spPr>
        <p:txBody>
          <a:bodyPr/>
          <a:lstStyle/>
          <a:p>
            <a:r>
              <a:rPr lang="en-US" smtClean="0"/>
              <a:t>Why Audit a Project?</a:t>
            </a:r>
          </a:p>
          <a:p>
            <a:endParaRPr lang="en-US"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367&quot;&gt;&lt;property id=&quot;20148&quot; value=&quot;5&quot;/&gt;&lt;property id=&quot;20300&quot; value=&quot;Slide 2&quot;/&gt;&lt;property id=&quot;20307&quot; value=&quot;315&quot;/&gt;&lt;/object&gt;&lt;object type=&quot;3&quot; unique_id=&quot;10368&quot;&gt;&lt;property id=&quot;20148&quot; value=&quot;5&quot;/&gt;&lt;property id=&quot;20300&quot; value=&quot;Slide 3&quot;/&gt;&lt;property id=&quot;20307&quot; value=&quot;316&quot;/&gt;&lt;/object&gt;&lt;object type=&quot;3&quot; unique_id=&quot;10369&quot;&gt;&lt;property id=&quot;20148&quot; value=&quot;5&quot;/&gt;&lt;property id=&quot;20300&quot; value=&quot;Slide 4&quot;/&gt;&lt;property id=&quot;20307&quot; value=&quot;334&quot;/&gt;&lt;/object&gt;&lt;object type=&quot;3&quot; unique_id=&quot;10370&quot;&gt;&lt;property id=&quot;20148&quot; value=&quot;5&quot;/&gt;&lt;property id=&quot;20300&quot; value=&quot;Slide 5&quot;/&gt;&lt;property id=&quot;20307&quot; value=&quot;317&quot;/&gt;&lt;/object&gt;&lt;object type=&quot;3&quot; unique_id=&quot;10371&quot;&gt;&lt;property id=&quot;20148&quot; value=&quot;5&quot;/&gt;&lt;property id=&quot;20300&quot; value=&quot;Slide 6&quot;/&gt;&lt;property id=&quot;20307&quot; value=&quot;335&quot;/&gt;&lt;/object&gt;&lt;object type=&quot;3&quot; unique_id=&quot;10372&quot;&gt;&lt;property id=&quot;20148&quot; value=&quot;5&quot;/&gt;&lt;property id=&quot;20300&quot; value=&quot;Slide 7&quot;/&gt;&lt;property id=&quot;20307&quot; value=&quot;318&quot;/&gt;&lt;/object&gt;&lt;object type=&quot;3&quot; unique_id=&quot;10373&quot;&gt;&lt;property id=&quot;20148&quot; value=&quot;5&quot;/&gt;&lt;property id=&quot;20300&quot; value=&quot;Slide 8&quot;/&gt;&lt;property id=&quot;20307&quot; value=&quot;336&quot;/&gt;&lt;/object&gt;&lt;object type=&quot;3&quot; unique_id=&quot;10374&quot;&gt;&lt;property id=&quot;20148&quot; value=&quot;5&quot;/&gt;&lt;property id=&quot;20300&quot; value=&quot;Slide 9&quot;/&gt;&lt;property id=&quot;20307&quot; value=&quot;319&quot;/&gt;&lt;/object&gt;&lt;object type=&quot;3&quot; unique_id=&quot;10375&quot;&gt;&lt;property id=&quot;20148&quot; value=&quot;5&quot;/&gt;&lt;property id=&quot;20300&quot; value=&quot;Slide 10&quot;/&gt;&lt;property id=&quot;20307&quot; value=&quot;337&quot;/&gt;&lt;/object&gt;&lt;object type=&quot;3&quot; unique_id=&quot;10376&quot;&gt;&lt;property id=&quot;20148&quot; value=&quot;5&quot;/&gt;&lt;property id=&quot;20300&quot; value=&quot;Slide 11&quot;/&gt;&lt;property id=&quot;20307&quot; value=&quot;320&quot;/&gt;&lt;/object&gt;&lt;object type=&quot;3&quot; unique_id=&quot;10377&quot;&gt;&lt;property id=&quot;20148&quot; value=&quot;5&quot;/&gt;&lt;property id=&quot;20300&quot; value=&quot;Slide 12&quot;/&gt;&lt;property id=&quot;20307&quot; value=&quot;338&quot;/&gt;&lt;/object&gt;&lt;object type=&quot;3&quot; unique_id=&quot;10378&quot;&gt;&lt;property id=&quot;20148&quot; value=&quot;5&quot;/&gt;&lt;property id=&quot;20300&quot; value=&quot;Slide 13&quot;/&gt;&lt;property id=&quot;20307&quot; value=&quot;322&quot;/&gt;&lt;/object&gt;&lt;object type=&quot;3&quot; unique_id=&quot;10379&quot;&gt;&lt;property id=&quot;20148&quot; value=&quot;5&quot;/&gt;&lt;property id=&quot;20300&quot; value=&quot;Slide 14&quot;/&gt;&lt;property id=&quot;20307&quot; value=&quot;339&quot;/&gt;&lt;/object&gt;&lt;object type=&quot;3&quot; unique_id=&quot;10380&quot;&gt;&lt;property id=&quot;20148&quot; value=&quot;5&quot;/&gt;&lt;property id=&quot;20300&quot; value=&quot;Slide 15&quot;/&gt;&lt;property id=&quot;20307&quot; value=&quot;323&quot;/&gt;&lt;/object&gt;&lt;object type=&quot;3&quot; unique_id=&quot;10381&quot;&gt;&lt;property id=&quot;20148&quot; value=&quot;5&quot;/&gt;&lt;property id=&quot;20300&quot; value=&quot;Slide 16&quot;/&gt;&lt;property id=&quot;20307&quot; value=&quot;340&quot;/&gt;&lt;/object&gt;&lt;object type=&quot;3&quot; unique_id=&quot;10382&quot;&gt;&lt;property id=&quot;20148&quot; value=&quot;5&quot;/&gt;&lt;property id=&quot;20300&quot; value=&quot;Slide 17&quot;/&gt;&lt;property id=&quot;20307&quot; value=&quot;341&quot;/&gt;&lt;/object&gt;&lt;object type=&quot;3&quot; unique_id=&quot;10383&quot;&gt;&lt;property id=&quot;20148&quot; value=&quot;5&quot;/&gt;&lt;property id=&quot;20300&quot; value=&quot;Slide 18&quot;/&gt;&lt;property id=&quot;20307&quot; value=&quot;342&quot;/&gt;&lt;/object&gt;&lt;object type=&quot;3&quot; unique_id=&quot;10384&quot;&gt;&lt;property id=&quot;20148&quot; value=&quot;5&quot;/&gt;&lt;property id=&quot;20300&quot; value=&quot;Slide 19&quot;/&gt;&lt;property id=&quot;20307&quot; value=&quot;324&quot;/&gt;&lt;/object&gt;&lt;object type=&quot;3&quot; unique_id=&quot;10385&quot;&gt;&lt;property id=&quot;20148&quot; value=&quot;5&quot;/&gt;&lt;property id=&quot;20300&quot; value=&quot;Slide 20&quot;/&gt;&lt;property id=&quot;20307&quot; value=&quot;343&quot;/&gt;&lt;/object&gt;&lt;object type=&quot;3&quot; unique_id=&quot;10386&quot;&gt;&lt;property id=&quot;20148&quot; value=&quot;5&quot;/&gt;&lt;property id=&quot;20300&quot; value=&quot;Slide 21&quot;/&gt;&lt;property id=&quot;20307&quot; value=&quot;344&quot;/&gt;&lt;/object&gt;&lt;object type=&quot;3&quot; unique_id=&quot;10387&quot;&gt;&lt;property id=&quot;20148&quot; value=&quot;5&quot;/&gt;&lt;property id=&quot;20300&quot; value=&quot;Slide 22&quot;/&gt;&lt;property id=&quot;20307&quot; value=&quot;345&quot;/&gt;&lt;/object&gt;&lt;object type=&quot;3&quot; unique_id=&quot;10388&quot;&gt;&lt;property id=&quot;20148&quot; value=&quot;5&quot;/&gt;&lt;property id=&quot;20300&quot; value=&quot;Slide 23&quot;/&gt;&lt;property id=&quot;20307&quot; value=&quot;346&quot;/&gt;&lt;/object&gt;&lt;object type=&quot;3&quot; unique_id=&quot;10389&quot;&gt;&lt;property id=&quot;20148&quot; value=&quot;5&quot;/&gt;&lt;property id=&quot;20300&quot; value=&quot;Slide 24&quot;/&gt;&lt;property id=&quot;20307&quot; value=&quot;325&quot;/&gt;&lt;/object&gt;&lt;object type=&quot;3&quot; unique_id=&quot;10390&quot;&gt;&lt;property id=&quot;20148&quot; value=&quot;5&quot;/&gt;&lt;property id=&quot;20300&quot; value=&quot;Slide 25&quot;/&gt;&lt;property id=&quot;20307&quot; value=&quot;347&quot;/&gt;&lt;/object&gt;&lt;object type=&quot;3&quot; unique_id=&quot;10391&quot;&gt;&lt;property id=&quot;20148&quot; value=&quot;5&quot;/&gt;&lt;property id=&quot;20300&quot; value=&quot;Slide 26&quot;/&gt;&lt;property id=&quot;20307&quot; value=&quot;326&quot;/&gt;&lt;/object&gt;&lt;object type=&quot;3&quot; unique_id=&quot;10392&quot;&gt;&lt;property id=&quot;20148&quot; value=&quot;5&quot;/&gt;&lt;property id=&quot;20300&quot; value=&quot;Slide 27&quot;/&gt;&lt;property id=&quot;20307&quot; value=&quot;348&quot;/&gt;&lt;/object&gt;&lt;object type=&quot;3&quot; unique_id=&quot;10393&quot;&gt;&lt;property id=&quot;20148&quot; value=&quot;5&quot;/&gt;&lt;property id=&quot;20300&quot; value=&quot;Slide 28&quot;/&gt;&lt;property id=&quot;20307&quot; value=&quot;349&quot;/&gt;&lt;/object&gt;&lt;object type=&quot;3&quot; unique_id=&quot;10394&quot;&gt;&lt;property id=&quot;20148&quot; value=&quot;5&quot;/&gt;&lt;property id=&quot;20300&quot; value=&quot;Slide 29&quot;/&gt;&lt;property id=&quot;20307&quot; value=&quot;327&quot;/&gt;&lt;/object&gt;&lt;object type=&quot;3&quot; unique_id=&quot;10395&quot;&gt;&lt;property id=&quot;20148&quot; value=&quot;5&quot;/&gt;&lt;property id=&quot;20300&quot; value=&quot;Slide 30&quot;/&gt;&lt;property id=&quot;20307&quot; value=&quot;328&quot;/&gt;&lt;/object&gt;&lt;object type=&quot;3&quot; unique_id=&quot;10396&quot;&gt;&lt;property id=&quot;20148&quot; value=&quot;5&quot;/&gt;&lt;property id=&quot;20300&quot; value=&quot;Slide 31&quot;/&gt;&lt;property id=&quot;20307&quot; value=&quot;329&quot;/&gt;&lt;/object&gt;&lt;object type=&quot;3&quot; unique_id=&quot;10397&quot;&gt;&lt;property id=&quot;20148&quot; value=&quot;5&quot;/&gt;&lt;property id=&quot;20300&quot; value=&quot;Slide 32&quot;/&gt;&lt;property id=&quot;20307&quot; value=&quot;350&quot;/&gt;&lt;/object&gt;&lt;object type=&quot;3&quot; unique_id=&quot;10398&quot;&gt;&lt;property id=&quot;20148&quot; value=&quot;5&quot;/&gt;&lt;property id=&quot;20300&quot; value=&quot;Slide 33&quot;/&gt;&lt;property id=&quot;20307&quot; value=&quot;351&quot;/&gt;&lt;/object&gt;&lt;object type=&quot;3&quot; unique_id=&quot;10399&quot;&gt;&lt;property id=&quot;20148&quot; value=&quot;5&quot;/&gt;&lt;property id=&quot;20300&quot; value=&quot;Slide 34&quot;/&gt;&lt;property id=&quot;20307&quot; value=&quot;352&quot;/&gt;&lt;/object&gt;&lt;object type=&quot;3&quot; unique_id=&quot;10400&quot;&gt;&lt;property id=&quot;20148&quot; value=&quot;5&quot;/&gt;&lt;property id=&quot;20300&quot; value=&quot;Slide 35&quot;/&gt;&lt;property id=&quot;20307&quot; value=&quot;353&quot;/&gt;&lt;/object&gt;&lt;object type=&quot;3&quot; unique_id=&quot;10401&quot;&gt;&lt;property id=&quot;20148&quot; value=&quot;5&quot;/&gt;&lt;property id=&quot;20300&quot; value=&quot;Slide 36&quot;/&gt;&lt;property id=&quot;20307&quot; value=&quot;354&quot;/&gt;&lt;/object&gt;&lt;object type=&quot;3&quot; unique_id=&quot;10402&quot;&gt;&lt;property id=&quot;20148&quot; value=&quot;5&quot;/&gt;&lt;property id=&quot;20300&quot; value=&quot;Slide 37&quot;/&gt;&lt;property id=&quot;20307&quot; value=&quot;355&quot;/&gt;&lt;/object&gt;&lt;object type=&quot;3&quot; unique_id=&quot;10403&quot;&gt;&lt;property id=&quot;20148&quot; value=&quot;5&quot;/&gt;&lt;property id=&quot;20300&quot; value=&quot;Slide 38&quot;/&gt;&lt;property id=&quot;20307&quot; value=&quot;356&quot;/&gt;&lt;/object&gt;&lt;object type=&quot;3&quot; unique_id=&quot;10404&quot;&gt;&lt;property id=&quot;20148&quot; value=&quot;5&quot;/&gt;&lt;property id=&quot;20300&quot; value=&quot;Slide 39&quot;/&gt;&lt;property id=&quot;20307&quot; value=&quot;357&quot;/&gt;&lt;/object&gt;&lt;object type=&quot;3&quot; unique_id=&quot;10405&quot;&gt;&lt;property id=&quot;20148&quot; value=&quot;5&quot;/&gt;&lt;property id=&quot;20300&quot; value=&quot;Slide 40&quot;/&gt;&lt;property id=&quot;20307&quot; value=&quot;358&quot;/&gt;&lt;/object&gt;&lt;object type=&quot;3&quot; unique_id=&quot;10406&quot;&gt;&lt;property id=&quot;20148&quot; value=&quot;5&quot;/&gt;&lt;property id=&quot;20300&quot; value=&quot;Slide 41&quot;/&gt;&lt;property id=&quot;20307&quot; value=&quot;359&quot;/&gt;&lt;/object&gt;&lt;object type=&quot;3&quot; unique_id=&quot;10407&quot;&gt;&lt;property id=&quot;20148&quot; value=&quot;5&quot;/&gt;&lt;property id=&quot;20300&quot; value=&quot;Slide 42&quot;/&gt;&lt;property id=&quot;20307&quot; value=&quot;360&quot;/&gt;&lt;/object&gt;&lt;object type=&quot;3&quot; unique_id=&quot;10408&quot;&gt;&lt;property id=&quot;20148&quot; value=&quot;5&quot;/&gt;&lt;property id=&quot;20300&quot; value=&quot;Slide 43&quot;/&gt;&lt;property id=&quot;20307&quot; value=&quot;361&quot;/&gt;&lt;/object&gt;&lt;object type=&quot;3&quot; unique_id=&quot;10409&quot;&gt;&lt;property id=&quot;20148&quot; value=&quot;5&quot;/&gt;&lt;property id=&quot;20300&quot; value=&quot;Slide 44&quot;/&gt;&lt;property id=&quot;20307&quot; value=&quot;362&quot;/&gt;&lt;/object&gt;&lt;object type=&quot;3&quot; unique_id=&quot;10410&quot;&gt;&lt;property id=&quot;20148&quot; value=&quot;5&quot;/&gt;&lt;property id=&quot;20300&quot; value=&quot;Slide 45&quot;/&gt;&lt;property id=&quot;20307&quot; value=&quot;330&quot;/&gt;&lt;/object&gt;&lt;object type=&quot;3&quot; unique_id=&quot;10411&quot;&gt;&lt;property id=&quot;20148&quot; value=&quot;5&quot;/&gt;&lt;property id=&quot;20300&quot; value=&quot;Slide 46&quot;/&gt;&lt;property id=&quot;20307&quot; value=&quot;363&quot;/&gt;&lt;/object&gt;&lt;object type=&quot;3&quot; unique_id=&quot;10412&quot;&gt;&lt;property id=&quot;20148&quot; value=&quot;5&quot;/&gt;&lt;property id=&quot;20300&quot; value=&quot;Slide 47&quot;/&gt;&lt;property id=&quot;20307&quot; value=&quot;331&quot;/&gt;&lt;/object&gt;&lt;object type=&quot;3&quot; unique_id=&quot;10413&quot;&gt;&lt;property id=&quot;20148&quot; value=&quot;5&quot;/&gt;&lt;property id=&quot;20300&quot; value=&quot;Slide 48&quot;/&gt;&lt;property id=&quot;20307&quot; value=&quot;364&quot;/&gt;&lt;/object&gt;&lt;object type=&quot;3&quot; unique_id=&quot;10414&quot;&gt;&lt;property id=&quot;20148&quot; value=&quot;5&quot;/&gt;&lt;property id=&quot;20300&quot; value=&quot;Slide 49&quot;/&gt;&lt;property id=&quot;20307&quot; value=&quot;332&quot;/&gt;&lt;/object&gt;&lt;object type=&quot;3&quot; unique_id=&quot;10416&quot;&gt;&lt;property id=&quot;20148&quot; value=&quot;5&quot;/&gt;&lt;property id=&quot;20300&quot; value=&quot;Slide 50&quot;/&gt;&lt;property id=&quot;20307&quot; value=&quot;31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2603</TotalTime>
  <Words>2461</Words>
  <Application>Microsoft Office PowerPoint</Application>
  <PresentationFormat>On-screen Show (4:3)</PresentationFormat>
  <Paragraphs>266</Paragraphs>
  <Slides>38</Slides>
  <Notes>1</Notes>
  <HiddenSlides>0</HiddenSlides>
  <MMClips>0</MMClips>
  <ScaleCrop>false</ScaleCrop>
  <HeadingPairs>
    <vt:vector size="6" baseType="variant">
      <vt:variant>
        <vt:lpstr>Fonts Used</vt:lpstr>
      </vt:variant>
      <vt:variant>
        <vt:i4>4</vt:i4>
      </vt:variant>
      <vt:variant>
        <vt:lpstr>Design Template</vt:lpstr>
      </vt:variant>
      <vt:variant>
        <vt:i4>15</vt:i4>
      </vt:variant>
      <vt:variant>
        <vt:lpstr>Slide Titles</vt:lpstr>
      </vt:variant>
      <vt:variant>
        <vt:i4>38</vt:i4>
      </vt:variant>
    </vt:vector>
  </HeadingPairs>
  <TitlesOfParts>
    <vt:vector size="57" baseType="lpstr">
      <vt:lpstr>Calibri</vt:lpstr>
      <vt:lpstr>Arial</vt:lpstr>
      <vt:lpstr>Wingdings</vt:lpstr>
      <vt:lpstr>Times New Roman</vt:lpstr>
      <vt:lpstr>Office Theme</vt:lpstr>
      <vt:lpstr>2_Custom Design</vt:lpstr>
      <vt:lpstr>1_Custom Design</vt:lpstr>
      <vt:lpstr>Custom Design</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 setup</dc:creator>
  <cp:lastModifiedBy>ULOFTKE</cp:lastModifiedBy>
  <cp:revision>191</cp:revision>
  <dcterms:created xsi:type="dcterms:W3CDTF">2010-09-09T12:21:19Z</dcterms:created>
  <dcterms:modified xsi:type="dcterms:W3CDTF">2012-09-14T17:11:16Z</dcterms:modified>
</cp:coreProperties>
</file>