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 id="2147483672" r:id="rId3"/>
    <p:sldMasterId id="2147483660" r:id="rId4"/>
  </p:sldMasterIdLst>
  <p:notesMasterIdLst>
    <p:notesMasterId r:id="rId52"/>
  </p:notesMasterIdLst>
  <p:sldIdLst>
    <p:sldId id="256" r:id="rId5"/>
    <p:sldId id="315" r:id="rId6"/>
    <p:sldId id="543" r:id="rId7"/>
    <p:sldId id="521" r:id="rId8"/>
    <p:sldId id="499" r:id="rId9"/>
    <p:sldId id="522" r:id="rId10"/>
    <p:sldId id="523" r:id="rId11"/>
    <p:sldId id="500" r:id="rId12"/>
    <p:sldId id="501" r:id="rId13"/>
    <p:sldId id="524" r:id="rId14"/>
    <p:sldId id="525" r:id="rId15"/>
    <p:sldId id="526" r:id="rId16"/>
    <p:sldId id="502" r:id="rId17"/>
    <p:sldId id="503" r:id="rId18"/>
    <p:sldId id="504" r:id="rId19"/>
    <p:sldId id="527" r:id="rId20"/>
    <p:sldId id="529" r:id="rId21"/>
    <p:sldId id="505" r:id="rId22"/>
    <p:sldId id="506" r:id="rId23"/>
    <p:sldId id="507" r:id="rId24"/>
    <p:sldId id="508" r:id="rId25"/>
    <p:sldId id="530" r:id="rId26"/>
    <p:sldId id="509" r:id="rId27"/>
    <p:sldId id="511" r:id="rId28"/>
    <p:sldId id="512" r:id="rId29"/>
    <p:sldId id="513" r:id="rId30"/>
    <p:sldId id="514" r:id="rId31"/>
    <p:sldId id="532" r:id="rId32"/>
    <p:sldId id="515" r:id="rId33"/>
    <p:sldId id="516" r:id="rId34"/>
    <p:sldId id="517" r:id="rId35"/>
    <p:sldId id="534" r:id="rId36"/>
    <p:sldId id="535" r:id="rId37"/>
    <p:sldId id="518" r:id="rId38"/>
    <p:sldId id="533" r:id="rId39"/>
    <p:sldId id="519" r:id="rId40"/>
    <p:sldId id="520" r:id="rId41"/>
    <p:sldId id="497" r:id="rId42"/>
    <p:sldId id="536" r:id="rId43"/>
    <p:sldId id="537" r:id="rId44"/>
    <p:sldId id="538" r:id="rId45"/>
    <p:sldId id="539" r:id="rId46"/>
    <p:sldId id="541" r:id="rId47"/>
    <p:sldId id="540" r:id="rId48"/>
    <p:sldId id="542" r:id="rId49"/>
    <p:sldId id="375" r:id="rId50"/>
    <p:sldId id="310" r:id="rId51"/>
  </p:sldIdLst>
  <p:sldSz cx="9144000" cy="6858000" type="screen4x3"/>
  <p:notesSz cx="6858000" cy="9144000"/>
  <p:custDataLst>
    <p:tags r:id="rId53"/>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36" autoAdjust="0"/>
    <p:restoredTop sz="94701" autoAdjust="0"/>
  </p:normalViewPr>
  <p:slideViewPr>
    <p:cSldViewPr snapToGrid="0">
      <p:cViewPr varScale="1">
        <p:scale>
          <a:sx n="70" d="100"/>
          <a:sy n="70" d="100"/>
        </p:scale>
        <p:origin x="-149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9C3B32A5-1F64-4E44-8BE1-A1600703ECEA}" type="datetimeFigureOut">
              <a:rPr lang="en-US"/>
              <a:pPr>
                <a:defRPr/>
              </a:pPr>
              <a:t>9/14/2012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DBFCAF10-F74D-4560-9F51-A0525BB342D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22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49F31CB-4FFC-456B-A57B-2E7AEFCC4FCD}" type="slidenum">
              <a:rPr lang="en-US">
                <a:cs typeface="Arial" charset="0"/>
              </a:rPr>
              <a:pPr fontAlgn="base">
                <a:spcBef>
                  <a:spcPct val="0"/>
                </a:spcBef>
                <a:spcAft>
                  <a:spcPct val="0"/>
                </a:spcAft>
              </a:pPr>
              <a:t>1</a:t>
            </a:fld>
            <a:endParaRPr lang="en-U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7"/>
          <p:cNvSpPr txBox="1"/>
          <p:nvPr userDrawn="1"/>
        </p:nvSpPr>
        <p:spPr>
          <a:xfrm>
            <a:off x="1295400" y="304800"/>
            <a:ext cx="7204536" cy="707886"/>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spcBef>
                <a:spcPts val="0"/>
              </a:spcBef>
              <a:spcAft>
                <a:spcPts val="0"/>
              </a:spcAft>
              <a:defRPr/>
            </a:pPr>
            <a:r>
              <a:rPr lang="en-US" sz="4000" b="1" dirty="0">
                <a:ln w="0"/>
                <a:solidFill>
                  <a:srgbClr val="C00000"/>
                </a:solidFill>
                <a:effectLst>
                  <a:outerShdw blurRad="60007" dist="310007" dir="7680000" sy="30000" kx="1300200" algn="ctr" rotWithShape="0">
                    <a:prstClr val="black">
                      <a:alpha val="32000"/>
                    </a:prstClr>
                  </a:outerShdw>
                  <a:reflection blurRad="12700" stA="50000" endPos="50000" dist="5000" dir="5400000" sy="-100000" rotWithShape="0"/>
                </a:effectLst>
                <a:latin typeface="+mn-lt"/>
                <a:cs typeface="+mn-cs"/>
              </a:rPr>
              <a:t>Project Organizational Structures</a:t>
            </a:r>
          </a:p>
        </p:txBody>
      </p:sp>
      <p:sp>
        <p:nvSpPr>
          <p:cNvPr id="3" name="Content Placeholder 2"/>
          <p:cNvSpPr>
            <a:spLocks noGrp="1"/>
          </p:cNvSpPr>
          <p:nvPr>
            <p:ph idx="1"/>
          </p:nvPr>
        </p:nvSpPr>
        <p:spPr>
          <a:xfrm>
            <a:off x="1297576" y="1600200"/>
            <a:ext cx="7389223" cy="4525963"/>
          </a:xfrm>
        </p:spPr>
        <p:txBody>
          <a:bodyPr/>
          <a:lstStyle>
            <a:lvl1pPr>
              <a:buFont typeface="Wingdings" pitchFamily="2" charset="2"/>
              <a:buChar char="§"/>
              <a:defRPr sz="2000"/>
            </a:lvl1pPr>
            <a:lvl2pPr>
              <a:buFont typeface="Arial" pitchFamily="34" charset="0"/>
              <a:buChar char="•"/>
              <a:defRPr sz="1800"/>
            </a:lvl2pPr>
            <a:lvl3pPr>
              <a:buFont typeface="Wingdings" pitchFamily="2" charset="2"/>
              <a:buChar char="Ø"/>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10"/>
          <p:cNvSpPr>
            <a:spLocks noGrp="1"/>
          </p:cNvSpPr>
          <p:nvPr>
            <p:ph type="body" sz="quarter" idx="13"/>
          </p:nvPr>
        </p:nvSpPr>
        <p:spPr>
          <a:xfrm>
            <a:off x="1315489" y="1071563"/>
            <a:ext cx="3927066" cy="339725"/>
          </a:xfrm>
        </p:spPr>
        <p:txBody>
          <a:bodyPr>
            <a:noAutofit/>
          </a:bodyPr>
          <a:lstStyle>
            <a:lvl1pPr>
              <a:buNone/>
              <a:defRPr sz="2400" b="1"/>
            </a:lvl1pPr>
            <a:lvl2pPr>
              <a:defRPr sz="2000" b="1"/>
            </a:lvl2pPr>
            <a:lvl3pPr>
              <a:defRPr sz="1800" b="1"/>
            </a:lvl3pPr>
            <a:lvl4pPr>
              <a:defRPr sz="1600" b="1"/>
            </a:lvl4pPr>
            <a:lvl5pPr>
              <a:defRPr sz="1600" b="1"/>
            </a:lvl5pPr>
          </a:lstStyle>
          <a:p>
            <a:pPr lvl="0"/>
            <a:r>
              <a:rPr lang="en-US" dirty="0" smtClean="0"/>
              <a:t>Click to edit Master text</a:t>
            </a:r>
            <a:endParaRPr lang="en-US" dirty="0"/>
          </a:p>
        </p:txBody>
      </p:sp>
      <p:sp>
        <p:nvSpPr>
          <p:cNvPr id="5" name="Footer Placeholder 4"/>
          <p:cNvSpPr>
            <a:spLocks noGrp="1"/>
          </p:cNvSpPr>
          <p:nvPr>
            <p:ph type="ftr" sz="quarter" idx="14"/>
          </p:nvPr>
        </p:nvSpPr>
        <p:spPr/>
        <p:txBody>
          <a:bodyPr/>
          <a:lstStyle>
            <a:lvl1pPr>
              <a:defRPr sz="1000" b="1"/>
            </a:lvl1pPr>
          </a:lstStyle>
          <a:p>
            <a:r>
              <a:rPr lang="en-US"/>
              <a:t>Copyright © 2013 Pearson Education, Inc. Publishing as Prentice Hall</a:t>
            </a:r>
          </a:p>
        </p:txBody>
      </p:sp>
      <p:sp>
        <p:nvSpPr>
          <p:cNvPr id="6" name="Slide Number Placeholder 5"/>
          <p:cNvSpPr>
            <a:spLocks noGrp="1"/>
          </p:cNvSpPr>
          <p:nvPr>
            <p:ph type="sldNum" sz="quarter" idx="15"/>
          </p:nvPr>
        </p:nvSpPr>
        <p:spPr/>
        <p:txBody>
          <a:bodyPr/>
          <a:lstStyle>
            <a:lvl1pPr algn="r">
              <a:defRPr sz="1200" dirty="0" smtClean="0">
                <a:solidFill>
                  <a:schemeClr val="tx1">
                    <a:tint val="75000"/>
                  </a:schemeClr>
                </a:solidFill>
              </a:defRPr>
            </a:lvl1pPr>
          </a:lstStyle>
          <a:p>
            <a:pPr>
              <a:defRPr/>
            </a:pPr>
            <a:r>
              <a:rPr lang="en-US"/>
              <a:t>11-</a:t>
            </a:r>
            <a:fld id="{0F35DE91-C6CD-4A7F-95D7-4F9386154E7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E9EF2E1-8364-4EEA-8A6E-896086935314}"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3D69AFAE-CD31-4F44-831E-E263F54BDE17}"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80DCB95-10BD-4D52-9EF9-73426AA086F9}"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BE4CD176-0EF8-4F29-B81B-CE78DB416A80}"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65A2EFD6-EBF4-4BA8-8222-6C496CC3499A}"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56146285-4C9C-49F3-A34E-BC30E6E9EF3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3E99D74-E307-4AE7-8346-B4612C84E531}"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F39CA555-B474-43CD-93F6-8BA4474DCBDF}"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4BEC9965-41F7-414E-A171-789C58B12103}"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9AE6FD1B-51FA-44E1-B025-9B757F18897D}"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95DB16DC-C98F-4897-9DA8-A44F3CDBD821}" type="datetime1">
              <a:rPr lang="en-US"/>
              <a:pPr/>
              <a:t>9/14/2012</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22E6482D-2224-47DD-B5F5-A595B7E1DA19}"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CE2FFD69-48F2-4162-94A8-9F956626F0A7}" type="datetime1">
              <a:rPr lang="en-US"/>
              <a:pPr/>
              <a:t>9/14/2012</a:t>
            </a:fld>
            <a:endParaRPr lang="en-US"/>
          </a:p>
        </p:txBody>
      </p:sp>
      <p:sp>
        <p:nvSpPr>
          <p:cNvPr id="8"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F938245B-C872-4C29-AD5E-0602B47AE1A6}"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6492AA6D-F370-42E0-A516-EB92C5EBD030}" type="datetime1">
              <a:rPr lang="en-US"/>
              <a:pPr/>
              <a:t>9/14/2012</a:t>
            </a:fld>
            <a:endParaRPr lang="en-US"/>
          </a:p>
        </p:txBody>
      </p:sp>
      <p:sp>
        <p:nvSpPr>
          <p:cNvPr id="4"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5" name="Slide Number Placeholder 5"/>
          <p:cNvSpPr>
            <a:spLocks noGrp="1"/>
          </p:cNvSpPr>
          <p:nvPr>
            <p:ph type="sldNum" sz="quarter" idx="12"/>
          </p:nvPr>
        </p:nvSpPr>
        <p:spPr/>
        <p:txBody>
          <a:bodyPr/>
          <a:lstStyle>
            <a:lvl1pPr>
              <a:defRPr/>
            </a:lvl1pPr>
          </a:lstStyle>
          <a:p>
            <a:pPr>
              <a:defRPr/>
            </a:pPr>
            <a:fld id="{F33A7BCC-A961-4A73-9969-9A1E8E26C54B}"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EDFB361F-9D1A-4D2E-8DF6-3EDBED25DF07}" type="datetime1">
              <a:rPr lang="en-US"/>
              <a:pPr/>
              <a:t>9/14/2012</a:t>
            </a:fld>
            <a:endParaRPr lang="en-US"/>
          </a:p>
        </p:txBody>
      </p:sp>
      <p:sp>
        <p:nvSpPr>
          <p:cNvPr id="3"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4" name="Slide Number Placeholder 5"/>
          <p:cNvSpPr>
            <a:spLocks noGrp="1"/>
          </p:cNvSpPr>
          <p:nvPr>
            <p:ph type="sldNum" sz="quarter" idx="12"/>
          </p:nvPr>
        </p:nvSpPr>
        <p:spPr/>
        <p:txBody>
          <a:bodyPr/>
          <a:lstStyle>
            <a:lvl1pPr>
              <a:defRPr/>
            </a:lvl1pPr>
          </a:lstStyle>
          <a:p>
            <a:pPr>
              <a:defRPr/>
            </a:pPr>
            <a:fld id="{12D1E0F3-B5CE-4C6E-919D-217B731D45FC}"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FD39714F-6F83-408D-98A2-4FDD5974E40C}" type="datetime1">
              <a:rPr lang="en-US"/>
              <a:pPr/>
              <a:t>9/14/2012</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CA6BF235-E9EC-4861-A765-BE892BF494E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1F74736C-8397-4C20-A056-5C93A0115636}"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2013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r>
              <a:rPr lang="en-US"/>
              <a:t>7-</a:t>
            </a:r>
            <a:fld id="{986ECF94-4A40-4F86-873E-4A00CC2AF264}"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06CFCEA4-3647-47EB-BA2C-A322E926946D}" type="datetime1">
              <a:rPr lang="en-US"/>
              <a:pPr/>
              <a:t>9/14/2012</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9541D68B-62F3-4E60-81A7-1B0903C867A3}"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C8B145F-45E6-4C59-9304-EDE4E255F7B8}"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5FBFF03D-C2CE-461D-8A39-450B6BF88FAB}"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F953EED-B631-4364-B956-CBF67238BBFD}"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8E00C815-95A1-4A9A-B085-291402BDBA91}"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B00BECC4-DFA0-44A2-9F53-D32F5AF21C63}"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BB37267A-65AE-485F-9B70-4090E3007870}"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75CA228-3A33-4CFF-AB7C-58CCEA124005}"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66BA0889-9E77-4A08-870E-AC7F01AE5AE3}"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A26FA521-425D-4A09-95ED-68AB07A94BCE}"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007BD65B-B278-459D-81EE-3A3ED1899A81}"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46D2D64E-A27C-4734-9983-6D6D0D30D161}" type="datetime1">
              <a:rPr lang="en-US"/>
              <a:pPr/>
              <a:t>9/14/2012</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84801D3C-6FF4-4B98-8DF0-424127B1F382}"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00EBCB3E-838D-4DB1-8606-C6C5C7D63A51}" type="datetime1">
              <a:rPr lang="en-US"/>
              <a:pPr/>
              <a:t>9/14/2012</a:t>
            </a:fld>
            <a:endParaRPr lang="en-US"/>
          </a:p>
        </p:txBody>
      </p:sp>
      <p:sp>
        <p:nvSpPr>
          <p:cNvPr id="8"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79D79105-B66E-43BC-8A5A-BAA9DCB90994}"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F636FD6B-FEE6-483D-AFCD-C97F93FCDA6E}" type="datetime1">
              <a:rPr lang="en-US"/>
              <a:pPr/>
              <a:t>9/14/2012</a:t>
            </a:fld>
            <a:endParaRPr lang="en-US"/>
          </a:p>
        </p:txBody>
      </p:sp>
      <p:sp>
        <p:nvSpPr>
          <p:cNvPr id="4"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5" name="Slide Number Placeholder 5"/>
          <p:cNvSpPr>
            <a:spLocks noGrp="1"/>
          </p:cNvSpPr>
          <p:nvPr>
            <p:ph type="sldNum" sz="quarter" idx="12"/>
          </p:nvPr>
        </p:nvSpPr>
        <p:spPr/>
        <p:txBody>
          <a:bodyPr/>
          <a:lstStyle>
            <a:lvl1pPr>
              <a:defRPr/>
            </a:lvl1pPr>
          </a:lstStyle>
          <a:p>
            <a:pPr>
              <a:defRPr/>
            </a:pPr>
            <a:fld id="{5051F50A-0288-4AA6-B797-5B7B32483FD6}"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92A8C526-B2EB-4575-BEFB-218C072478B9}" type="datetime1">
              <a:rPr lang="en-US"/>
              <a:pPr/>
              <a:t>9/14/2012</a:t>
            </a:fld>
            <a:endParaRPr lang="en-US"/>
          </a:p>
        </p:txBody>
      </p:sp>
      <p:sp>
        <p:nvSpPr>
          <p:cNvPr id="3"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4" name="Slide Number Placeholder 5"/>
          <p:cNvSpPr>
            <a:spLocks noGrp="1"/>
          </p:cNvSpPr>
          <p:nvPr>
            <p:ph type="sldNum" sz="quarter" idx="12"/>
          </p:nvPr>
        </p:nvSpPr>
        <p:spPr/>
        <p:txBody>
          <a:bodyPr/>
          <a:lstStyle>
            <a:lvl1pPr>
              <a:defRPr/>
            </a:lvl1pPr>
          </a:lstStyle>
          <a:p>
            <a:pPr>
              <a:defRPr/>
            </a:pPr>
            <a:fld id="{29E2520D-0942-4096-89B7-CEDB00BD26C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2C10AEAA-B6A1-4782-A6A4-65916792000D}"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A595CEC9-3D9C-40B8-A73D-1FB9C00DD593}"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C95E6B1C-81D6-4D52-9456-33D1EF04FBEE}" type="datetime1">
              <a:rPr lang="en-US"/>
              <a:pPr/>
              <a:t>9/14/2012</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3FE5228C-E1A6-4B15-AC78-0797C694DBDB}"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6DF66D59-E34C-432D-B461-512D5E55BAB6}" type="datetime1">
              <a:rPr lang="en-US"/>
              <a:pPr/>
              <a:t>9/14/2012</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3FE7ABA4-CBF8-441F-B115-0D67FBE1EAAA}"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FE5D35A0-1E5D-40ED-8FB8-0163BB0E9B38}"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9437320E-9AA6-4CB9-9E64-7412B903648C}"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33B99645-E063-4810-842A-610B3A62FF59}"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2C30D1C8-8A7F-4A5A-9206-8B6427A9D37A}"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A1704012-DD8C-4BA3-9B0B-B2C00171AC9B}"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7922F12D-2B77-4542-ABFF-4F9F6D98D1F1}"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F4E15F5-494D-4781-A485-C41A9741C11B}"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4EB5C7FE-8F83-45B1-977F-A2B95DBDCAAB}"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FC7E6471-1C3F-44AF-8158-7BF09586C749}"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0C7F38BF-BCF1-4205-ADB3-6161DF31349E}"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9FFB07B9-DAF0-42CB-91CF-2CB40134998F}" type="datetime1">
              <a:rPr lang="en-US"/>
              <a:pPr/>
              <a:t>9/14/2012</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A3207952-0D5C-48BA-A670-4D2AA119A1F5}"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C4E5A94C-2CA2-4DD7-9046-89F0DB49DAFA}" type="datetime1">
              <a:rPr lang="en-US"/>
              <a:pPr/>
              <a:t>9/14/2012</a:t>
            </a:fld>
            <a:endParaRPr lang="en-US"/>
          </a:p>
        </p:txBody>
      </p:sp>
      <p:sp>
        <p:nvSpPr>
          <p:cNvPr id="8"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1E8B1AA1-13A7-4544-9664-FEB797B47C5C}" type="slidenum">
              <a:rPr lang="en-US"/>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F143A7D3-8613-41C1-B4F7-30C6DEBE6762}" type="datetime1">
              <a:rPr lang="en-US"/>
              <a:pPr/>
              <a:t>9/14/2012</a:t>
            </a:fld>
            <a:endParaRPr lang="en-US"/>
          </a:p>
        </p:txBody>
      </p:sp>
      <p:sp>
        <p:nvSpPr>
          <p:cNvPr id="4"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5" name="Slide Number Placeholder 5"/>
          <p:cNvSpPr>
            <a:spLocks noGrp="1"/>
          </p:cNvSpPr>
          <p:nvPr>
            <p:ph type="sldNum" sz="quarter" idx="12"/>
          </p:nvPr>
        </p:nvSpPr>
        <p:spPr/>
        <p:txBody>
          <a:bodyPr/>
          <a:lstStyle>
            <a:lvl1pPr>
              <a:defRPr/>
            </a:lvl1pPr>
          </a:lstStyle>
          <a:p>
            <a:pPr>
              <a:defRPr/>
            </a:pPr>
            <a:fld id="{A18C92CB-BB84-4046-9505-3BD7E04ADB1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25E6E26A-32E1-4696-AA9B-59402BF6C4DC}" type="datetime1">
              <a:rPr lang="en-US"/>
              <a:pPr/>
              <a:t>9/14/2012</a:t>
            </a:fld>
            <a:endParaRPr lang="en-US"/>
          </a:p>
        </p:txBody>
      </p:sp>
      <p:sp>
        <p:nvSpPr>
          <p:cNvPr id="6" name="Footer Placeholder 5"/>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6"/>
          <p:cNvSpPr>
            <a:spLocks noGrp="1"/>
          </p:cNvSpPr>
          <p:nvPr>
            <p:ph type="sldNum" sz="quarter" idx="12"/>
          </p:nvPr>
        </p:nvSpPr>
        <p:spPr/>
        <p:txBody>
          <a:bodyPr/>
          <a:lstStyle>
            <a:lvl1pPr>
              <a:defRPr/>
            </a:lvl1pPr>
          </a:lstStyle>
          <a:p>
            <a:pPr>
              <a:defRPr/>
            </a:pPr>
            <a:fld id="{BEFED339-48E5-4078-A1AE-D2182EB57655}"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6DE4B540-5C4B-499C-A330-4A8FB98C8829}" type="datetime1">
              <a:rPr lang="en-US"/>
              <a:pPr/>
              <a:t>9/14/2012</a:t>
            </a:fld>
            <a:endParaRPr lang="en-US"/>
          </a:p>
        </p:txBody>
      </p:sp>
      <p:sp>
        <p:nvSpPr>
          <p:cNvPr id="3"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4" name="Slide Number Placeholder 5"/>
          <p:cNvSpPr>
            <a:spLocks noGrp="1"/>
          </p:cNvSpPr>
          <p:nvPr>
            <p:ph type="sldNum" sz="quarter" idx="12"/>
          </p:nvPr>
        </p:nvSpPr>
        <p:spPr/>
        <p:txBody>
          <a:bodyPr/>
          <a:lstStyle>
            <a:lvl1pPr>
              <a:defRPr/>
            </a:lvl1pPr>
          </a:lstStyle>
          <a:p>
            <a:pPr>
              <a:defRPr/>
            </a:pPr>
            <a:fld id="{AD1DCDDF-A615-4EB0-8295-D8851202D970}" type="slidenum">
              <a:rPr lang="en-US"/>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07C0C0C5-5ABA-4F35-8182-C3BBD195E94A}" type="datetime1">
              <a:rPr lang="en-US"/>
              <a:pPr/>
              <a:t>9/14/2012</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0039597F-3B6A-49D8-AC8C-F01161CCD750}" type="slidenum">
              <a:rPr lang="en-US"/>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CA88AA67-89F9-49A7-B29A-AA47CF03BD73}" type="datetime1">
              <a:rPr lang="en-US"/>
              <a:pPr/>
              <a:t>9/14/2012</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04A251B3-390D-4AB6-AD3D-45E142763C05}" type="slidenum">
              <a:rPr lang="en-US"/>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7D36E3F-03DF-4E35-A940-21CC9EDAF91D}"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6E475606-059A-4E90-A75B-E88B4BF2740A}" type="slidenum">
              <a:rPr lang="en-US"/>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30D76DA-D305-4EEC-B9CB-72F8E57F5C3A}"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88096B11-82B6-4197-A712-58DD0C35E73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CCDE4E60-1643-48B3-B458-FC6030888AE3}" type="datetime1">
              <a:rPr lang="en-US"/>
              <a:pPr/>
              <a:t>9/14/2012</a:t>
            </a:fld>
            <a:endParaRPr lang="en-US"/>
          </a:p>
        </p:txBody>
      </p:sp>
      <p:sp>
        <p:nvSpPr>
          <p:cNvPr id="8" name="Footer Placeholder 7"/>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9" name="Slide Number Placeholder 8"/>
          <p:cNvSpPr>
            <a:spLocks noGrp="1"/>
          </p:cNvSpPr>
          <p:nvPr>
            <p:ph type="sldNum" sz="quarter" idx="12"/>
          </p:nvPr>
        </p:nvSpPr>
        <p:spPr/>
        <p:txBody>
          <a:bodyPr/>
          <a:lstStyle>
            <a:lvl1pPr>
              <a:defRPr/>
            </a:lvl1pPr>
          </a:lstStyle>
          <a:p>
            <a:pPr>
              <a:defRPr/>
            </a:pPr>
            <a:fld id="{8A638E2B-BB1E-4625-8DD2-DFD6A83141A8}"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27E20340-52FE-4F02-8ACD-4A8F6DBF1C28}" type="datetime1">
              <a:rPr lang="en-US"/>
              <a:pPr/>
              <a:t>9/14/2012</a:t>
            </a:fld>
            <a:endParaRPr lang="en-US"/>
          </a:p>
        </p:txBody>
      </p:sp>
      <p:sp>
        <p:nvSpPr>
          <p:cNvPr id="4" name="Footer Placeholder 3"/>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5" name="Slide Number Placeholder 4"/>
          <p:cNvSpPr>
            <a:spLocks noGrp="1"/>
          </p:cNvSpPr>
          <p:nvPr>
            <p:ph type="sldNum" sz="quarter" idx="12"/>
          </p:nvPr>
        </p:nvSpPr>
        <p:spPr/>
        <p:txBody>
          <a:bodyPr/>
          <a:lstStyle>
            <a:lvl1pPr>
              <a:defRPr/>
            </a:lvl1pPr>
          </a:lstStyle>
          <a:p>
            <a:pPr>
              <a:defRPr/>
            </a:pPr>
            <a:fld id="{F01B1177-430C-46DA-93C5-3007F06F3419}"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07CF04B9-C411-4583-8DD9-2D9FF26A7E80}" type="datetime1">
              <a:rPr lang="en-US"/>
              <a:pPr/>
              <a:t>9/14/2012</a:t>
            </a:fld>
            <a:endParaRPr lang="en-US"/>
          </a:p>
        </p:txBody>
      </p:sp>
      <p:sp>
        <p:nvSpPr>
          <p:cNvPr id="3" name="Footer Placeholder 2"/>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4" name="Slide Number Placeholder 3"/>
          <p:cNvSpPr>
            <a:spLocks noGrp="1"/>
          </p:cNvSpPr>
          <p:nvPr>
            <p:ph type="sldNum" sz="quarter" idx="12"/>
          </p:nvPr>
        </p:nvSpPr>
        <p:spPr/>
        <p:txBody>
          <a:bodyPr/>
          <a:lstStyle>
            <a:lvl1pPr>
              <a:defRPr/>
            </a:lvl1pPr>
          </a:lstStyle>
          <a:p>
            <a:pPr>
              <a:defRPr/>
            </a:pPr>
            <a:fld id="{A440A276-D393-46D7-9C4A-128C29DBF9CC}"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9682780C-F7A9-4318-AFE1-27F3A4072ABA}" type="datetime1">
              <a:rPr lang="en-US"/>
              <a:pPr/>
              <a:t>9/14/2012</a:t>
            </a:fld>
            <a:endParaRPr lang="en-US"/>
          </a:p>
        </p:txBody>
      </p:sp>
      <p:sp>
        <p:nvSpPr>
          <p:cNvPr id="6" name="Footer Placeholder 5"/>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6"/>
          <p:cNvSpPr>
            <a:spLocks noGrp="1"/>
          </p:cNvSpPr>
          <p:nvPr>
            <p:ph type="sldNum" sz="quarter" idx="12"/>
          </p:nvPr>
        </p:nvSpPr>
        <p:spPr/>
        <p:txBody>
          <a:bodyPr/>
          <a:lstStyle>
            <a:lvl1pPr>
              <a:defRPr/>
            </a:lvl1pPr>
          </a:lstStyle>
          <a:p>
            <a:pPr>
              <a:defRPr/>
            </a:pPr>
            <a:fld id="{FC25E6B3-7D99-46F3-9AE7-C9A5E11F7F8E}"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66F03DE7-453F-456C-8775-BC74039D4A6E}" type="datetime1">
              <a:rPr lang="en-US"/>
              <a:pPr/>
              <a:t>9/14/2012</a:t>
            </a:fld>
            <a:endParaRPr lang="en-US"/>
          </a:p>
        </p:txBody>
      </p:sp>
      <p:sp>
        <p:nvSpPr>
          <p:cNvPr id="6" name="Footer Placeholder 5"/>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6"/>
          <p:cNvSpPr>
            <a:spLocks noGrp="1"/>
          </p:cNvSpPr>
          <p:nvPr>
            <p:ph type="sldNum" sz="quarter" idx="12"/>
          </p:nvPr>
        </p:nvSpPr>
        <p:spPr/>
        <p:txBody>
          <a:bodyPr/>
          <a:lstStyle>
            <a:lvl1pPr>
              <a:defRPr/>
            </a:lvl1pPr>
          </a:lstStyle>
          <a:p>
            <a:pPr>
              <a:defRPr/>
            </a:pPr>
            <a:fld id="{85261C92-6BB9-438F-BBA6-EECA18D85190}" type="slidenum">
              <a:rPr lang="en-US"/>
              <a:pPr>
                <a:defRPr/>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6">
                <a:lumMod val="40000"/>
                <a:lumOff val="60000"/>
              </a:schemeClr>
            </a:gs>
            <a:gs pos="9000">
              <a:schemeClr val="accent1">
                <a:lumMod val="20000"/>
                <a:lumOff val="80000"/>
              </a:schemeClr>
            </a:gs>
            <a:gs pos="32001">
              <a:schemeClr val="tx2">
                <a:lumMod val="20000"/>
                <a:lumOff val="80000"/>
              </a:schemeClr>
            </a:gs>
            <a:gs pos="47000">
              <a:schemeClr val="accent2">
                <a:lumMod val="20000"/>
                <a:lumOff val="80000"/>
              </a:schemeClr>
            </a:gs>
            <a:gs pos="85001">
              <a:schemeClr val="accent4">
                <a:lumMod val="20000"/>
                <a:lumOff val="80000"/>
              </a:schemeClr>
            </a:gs>
            <a:gs pos="77000">
              <a:schemeClr val="accent3">
                <a:lumMod val="20000"/>
                <a:lumOff val="80000"/>
              </a:schemeClr>
            </a:gs>
          </a:gsLst>
          <a:lin ang="13500000" scaled="1"/>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6C3B3D38-3612-4920-BFF5-36AF4E3101EA}" type="datetime1">
              <a:rPr lang="en-US"/>
              <a:pPr/>
              <a:t>9/14/2012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dirty="0" smtClean="0">
                <a:solidFill>
                  <a:schemeClr val="tx1">
                    <a:tint val="75000"/>
                  </a:schemeClr>
                </a:solidFill>
                <a:latin typeface="+mn-lt"/>
                <a:cs typeface="+mn-cs"/>
              </a:defRPr>
            </a:lvl1pPr>
          </a:lstStyle>
          <a:p>
            <a:pPr>
              <a:defRPr/>
            </a:pPr>
            <a:r>
              <a:rPr lang="en-US"/>
              <a:t>1-</a:t>
            </a:r>
            <a:fld id="{55A1A5D6-09AE-4764-9FBA-D2FD983D5A8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iming>
    <p:tnLst>
      <p:par>
        <p:cTn id="1" dur="indefinite" restart="never" nodeType="tmRoot"/>
      </p:par>
    </p:tnLst>
  </p:timing>
  <p:hf hd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331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4B75D646-6270-436A-8349-A4C5AF58D6A0}" type="datetime1">
              <a:rPr lang="en-US"/>
              <a:pPr/>
              <a:t>9/14/2012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DC58651A-CEFB-4F95-A233-C8C26EF58DC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6" r:id="rId1"/>
    <p:sldLayoutId id="2147483705" r:id="rId2"/>
    <p:sldLayoutId id="2147483704" r:id="rId3"/>
    <p:sldLayoutId id="2147483703" r:id="rId4"/>
    <p:sldLayoutId id="2147483702" r:id="rId5"/>
    <p:sldLayoutId id="2147483701" r:id="rId6"/>
    <p:sldLayoutId id="2147483700" r:id="rId7"/>
    <p:sldLayoutId id="2147483699" r:id="rId8"/>
    <p:sldLayoutId id="2147483698" r:id="rId9"/>
    <p:sldLayoutId id="2147483697" r:id="rId10"/>
    <p:sldLayoutId id="2147483696" r:id="rId11"/>
  </p:sldLayoutIdLst>
  <p:hf hd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560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560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CEA6F940-4C4D-481E-95E2-65A5F93A307D}" type="datetime1">
              <a:rPr lang="en-US"/>
              <a:pPr/>
              <a:t>9/14/2012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91EE358D-9013-47F7-9150-5B7666AEB33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7" r:id="rId1"/>
    <p:sldLayoutId id="2147483716" r:id="rId2"/>
    <p:sldLayoutId id="2147483715" r:id="rId3"/>
    <p:sldLayoutId id="2147483714" r:id="rId4"/>
    <p:sldLayoutId id="2147483713" r:id="rId5"/>
    <p:sldLayoutId id="2147483712" r:id="rId6"/>
    <p:sldLayoutId id="2147483711" r:id="rId7"/>
    <p:sldLayoutId id="2147483710" r:id="rId8"/>
    <p:sldLayoutId id="2147483709" r:id="rId9"/>
    <p:sldLayoutId id="2147483708" r:id="rId10"/>
    <p:sldLayoutId id="2147483707" r:id="rId11"/>
  </p:sldLayoutIdLst>
  <p:timing>
    <p:tnLst>
      <p:par>
        <p:cTn id="1" dur="indefinite" restart="never" nodeType="tmRoot"/>
      </p:par>
    </p:tnLst>
  </p:timing>
  <p:hf hd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789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789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A4740121-A4EF-4455-A275-F38F0ACCD901}" type="datetime1">
              <a:rPr lang="en-US"/>
              <a:pPr/>
              <a:t>9/14/2012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0B0C753F-9451-4B49-BDAD-FF1124EF36B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8" r:id="rId1"/>
    <p:sldLayoutId id="2147483727" r:id="rId2"/>
    <p:sldLayoutId id="2147483726" r:id="rId3"/>
    <p:sldLayoutId id="2147483725" r:id="rId4"/>
    <p:sldLayoutId id="2147483724" r:id="rId5"/>
    <p:sldLayoutId id="2147483723" r:id="rId6"/>
    <p:sldLayoutId id="2147483722" r:id="rId7"/>
    <p:sldLayoutId id="2147483721" r:id="rId8"/>
    <p:sldLayoutId id="2147483720" r:id="rId9"/>
    <p:sldLayoutId id="2147483719" r:id="rId10"/>
    <p:sldLayoutId id="2147483718" r:id="rId11"/>
  </p:sldLayoutIdLst>
  <p:timing>
    <p:tnLst>
      <p:par>
        <p:cTn id="1" dur="indefinite" restart="never" nodeType="tmRoot"/>
      </p:par>
    </p:tnLst>
  </p:timing>
  <p:hf hd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Copyright © 2013 Pearson Education, Inc. Publishing as Prentice Hall</a:t>
            </a:r>
          </a:p>
        </p:txBody>
      </p:sp>
      <p:sp>
        <p:nvSpPr>
          <p:cNvPr id="8" name="TextBox 7"/>
          <p:cNvSpPr txBox="1"/>
          <p:nvPr/>
        </p:nvSpPr>
        <p:spPr>
          <a:xfrm>
            <a:off x="2384914" y="1219200"/>
            <a:ext cx="6559616" cy="4647426"/>
          </a:xfrm>
          <a:prstGeom prst="rect">
            <a:avLst/>
          </a:prstGeom>
          <a:noFill/>
          <a:effectLst>
            <a:outerShdw blurRad="50800" dist="38100" dir="13500000" algn="br" rotWithShape="0">
              <a:prstClr val="black">
                <a:alpha val="40000"/>
              </a:prstClr>
            </a:outerShdw>
          </a:effectLst>
        </p:spPr>
        <p:txBody>
          <a:bodyPr wrap="none">
            <a:spAutoFit/>
          </a:bodyPr>
          <a:lstStyle/>
          <a:p>
            <a:pPr algn="r" fontAlgn="auto">
              <a:spcBef>
                <a:spcPts val="0"/>
              </a:spcBef>
              <a:spcAft>
                <a:spcPts val="0"/>
              </a:spcAft>
              <a:defRPr/>
            </a:pPr>
            <a:r>
              <a:rPr lang="en-US" sz="3600" b="1" dirty="0">
                <a:ln w="1905"/>
                <a:solidFill>
                  <a:srgbClr val="FF0000"/>
                </a:solidFill>
                <a:effectLst>
                  <a:innerShdw blurRad="69850" dist="43180" dir="5400000">
                    <a:srgbClr val="000000">
                      <a:alpha val="65000"/>
                    </a:srgbClr>
                  </a:innerShdw>
                </a:effectLst>
                <a:latin typeface="+mn-lt"/>
                <a:cs typeface="+mn-cs"/>
              </a:rPr>
              <a:t>Project Management:</a:t>
            </a:r>
            <a:endParaRPr lang="en-US" sz="3600" b="1" dirty="0">
              <a:ln w="1905"/>
              <a:solidFill>
                <a:srgbClr val="FF0000"/>
              </a:solidFill>
              <a:effectLst>
                <a:innerShdw blurRad="69850" dist="43180" dir="5400000">
                  <a:srgbClr val="000000">
                    <a:alpha val="65000"/>
                  </a:srgbClr>
                </a:innerShdw>
              </a:effectLst>
              <a:latin typeface="+mn-lt"/>
              <a:cs typeface="+mn-cs"/>
            </a:endParaRPr>
          </a:p>
          <a:p>
            <a:pPr algn="r" fontAlgn="auto">
              <a:spcBef>
                <a:spcPts val="0"/>
              </a:spcBef>
              <a:spcAft>
                <a:spcPts val="0"/>
              </a:spcAft>
              <a:defRPr/>
            </a:pPr>
            <a:r>
              <a:rPr lang="en-US" sz="3600" b="1" dirty="0">
                <a:ln w="1905"/>
                <a:solidFill>
                  <a:srgbClr val="FF0000"/>
                </a:solidFill>
                <a:effectLst>
                  <a:innerShdw blurRad="69850" dist="43180" dir="5400000">
                    <a:srgbClr val="000000">
                      <a:alpha val="65000"/>
                    </a:srgbClr>
                  </a:innerShdw>
                </a:effectLst>
                <a:latin typeface="+mn-lt"/>
                <a:cs typeface="+mn-cs"/>
              </a:rPr>
              <a:t>Process</a:t>
            </a:r>
            <a:r>
              <a:rPr lang="en-US" sz="3600" b="1" dirty="0">
                <a:ln w="1905"/>
                <a:solidFill>
                  <a:srgbClr val="FF0000"/>
                </a:solidFill>
                <a:effectLst>
                  <a:innerShdw blurRad="69850" dist="43180" dir="5400000">
                    <a:srgbClr val="000000">
                      <a:alpha val="65000"/>
                    </a:srgbClr>
                  </a:innerShdw>
                </a:effectLst>
                <a:latin typeface="+mn-lt"/>
                <a:cs typeface="+mn-cs"/>
              </a:rPr>
              <a:t>, </a:t>
            </a:r>
            <a:r>
              <a:rPr lang="en-US" sz="3600" b="1" dirty="0">
                <a:ln w="1905"/>
                <a:solidFill>
                  <a:srgbClr val="FF0000"/>
                </a:solidFill>
                <a:effectLst>
                  <a:innerShdw blurRad="69850" dist="43180" dir="5400000">
                    <a:srgbClr val="000000">
                      <a:alpha val="65000"/>
                    </a:srgbClr>
                  </a:innerShdw>
                </a:effectLst>
                <a:latin typeface="+mn-lt"/>
                <a:cs typeface="+mn-cs"/>
              </a:rPr>
              <a:t>Technology, and Practice</a:t>
            </a: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r>
              <a:rPr lang="en-US" sz="2800" dirty="0">
                <a:latin typeface="+mn-lt"/>
                <a:cs typeface="+mn-cs"/>
              </a:rPr>
              <a:t>Ganesh Vaidyanathan</a:t>
            </a:r>
          </a:p>
          <a:p>
            <a:pPr algn="r" fontAlgn="auto">
              <a:spcBef>
                <a:spcPts val="0"/>
              </a:spcBef>
              <a:spcAft>
                <a:spcPts val="0"/>
              </a:spcAft>
              <a:defRPr/>
            </a:pPr>
            <a:endParaRPr lang="en-US" sz="2800" dirty="0">
              <a:latin typeface="+mn-lt"/>
              <a:cs typeface="+mn-cs"/>
            </a:endParaRP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r>
              <a:rPr lang="en-US" sz="2800" b="1" dirty="0">
                <a:latin typeface="+mn-lt"/>
                <a:cs typeface="+mn-cs"/>
              </a:rPr>
              <a:t>Chapter 11</a:t>
            </a:r>
          </a:p>
          <a:p>
            <a:pPr algn="r" fontAlgn="auto">
              <a:spcBef>
                <a:spcPts val="0"/>
              </a:spcBef>
              <a:spcAft>
                <a:spcPts val="0"/>
              </a:spcAft>
              <a:defRPr/>
            </a:pPr>
            <a:r>
              <a:rPr lang="en-US" sz="2800" b="1" dirty="0">
                <a:latin typeface="+mn-lt"/>
                <a:cs typeface="+mn-cs"/>
              </a:rPr>
              <a:t>Project Organizational Structures</a:t>
            </a:r>
            <a:endParaRPr lang="en-US" sz="2800" dirty="0">
              <a:latin typeface="+mn-lt"/>
              <a:cs typeface="+mn-cs"/>
            </a:endParaRPr>
          </a:p>
        </p:txBody>
      </p:sp>
      <p:sp>
        <p:nvSpPr>
          <p:cNvPr id="7" name="Slide Number Placeholder 6"/>
          <p:cNvSpPr>
            <a:spLocks noGrp="1"/>
          </p:cNvSpPr>
          <p:nvPr>
            <p:ph type="sldNum" sz="quarter" idx="12"/>
          </p:nvPr>
        </p:nvSpPr>
        <p:spPr/>
        <p:txBody>
          <a:bodyPr/>
          <a:lstStyle/>
          <a:p>
            <a:pPr>
              <a:defRPr/>
            </a:pPr>
            <a:r>
              <a:rPr lang="en-US"/>
              <a:t>11-</a:t>
            </a:r>
            <a:fld id="{58465DAB-6564-4B88-958A-3A63CD012307}" type="slidenum">
              <a:rPr lang="en-US"/>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61441" name="Text Placeholder 2"/>
          <p:cNvSpPr>
            <a:spLocks noGrp="1"/>
          </p:cNvSpPr>
          <p:nvPr>
            <p:ph type="body" sz="quarter" idx="13"/>
          </p:nvPr>
        </p:nvSpPr>
        <p:spPr>
          <a:xfrm>
            <a:off x="1316038" y="1071563"/>
            <a:ext cx="3925887" cy="339725"/>
          </a:xfrm>
        </p:spPr>
        <p:txBody>
          <a:bodyPr/>
          <a:lstStyle/>
          <a:p>
            <a:r>
              <a:rPr lang="en-US" smtClean="0"/>
              <a:t>Departmental Structure</a:t>
            </a:r>
          </a:p>
        </p:txBody>
      </p:sp>
      <p:sp>
        <p:nvSpPr>
          <p:cNvPr id="8" name="Slide Number Placeholder 7"/>
          <p:cNvSpPr>
            <a:spLocks noGrp="1"/>
          </p:cNvSpPr>
          <p:nvPr>
            <p:ph type="sldNum" sz="quarter" idx="15"/>
          </p:nvPr>
        </p:nvSpPr>
        <p:spPr/>
        <p:txBody>
          <a:bodyPr/>
          <a:lstStyle/>
          <a:p>
            <a:pPr>
              <a:defRPr/>
            </a:pPr>
            <a:r>
              <a:rPr lang="en-US"/>
              <a:t>11-</a:t>
            </a:r>
            <a:fld id="{EF9EF23F-AE93-424A-991B-8E5F5CB2D645}" type="slidenum">
              <a:rPr lang="en-US"/>
              <a:pPr>
                <a:defRPr/>
              </a:pPr>
              <a:t>10</a:t>
            </a:fld>
            <a:endParaRPr lang="en-US"/>
          </a:p>
        </p:txBody>
      </p:sp>
      <p:pic>
        <p:nvPicPr>
          <p:cNvPr id="61444" name="Picture 2"/>
          <p:cNvPicPr>
            <a:picLocks noChangeAspect="1" noChangeArrowheads="1"/>
          </p:cNvPicPr>
          <p:nvPr/>
        </p:nvPicPr>
        <p:blipFill>
          <a:blip r:embed="rId2"/>
          <a:srcRect/>
          <a:stretch>
            <a:fillRect/>
          </a:stretch>
        </p:blipFill>
        <p:spPr bwMode="auto">
          <a:xfrm>
            <a:off x="236538" y="2028825"/>
            <a:ext cx="8655050" cy="26416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62465" name="Text Placeholder 2"/>
          <p:cNvSpPr>
            <a:spLocks noGrp="1"/>
          </p:cNvSpPr>
          <p:nvPr>
            <p:ph type="body" sz="quarter" idx="13"/>
          </p:nvPr>
        </p:nvSpPr>
        <p:spPr>
          <a:xfrm>
            <a:off x="1316038" y="1071563"/>
            <a:ext cx="3925887" cy="339725"/>
          </a:xfrm>
        </p:spPr>
        <p:txBody>
          <a:bodyPr/>
          <a:lstStyle/>
          <a:p>
            <a:r>
              <a:rPr lang="en-US" smtClean="0"/>
              <a:t>Departmental Structure</a:t>
            </a:r>
          </a:p>
        </p:txBody>
      </p:sp>
      <p:sp>
        <p:nvSpPr>
          <p:cNvPr id="8" name="Slide Number Placeholder 7"/>
          <p:cNvSpPr>
            <a:spLocks noGrp="1"/>
          </p:cNvSpPr>
          <p:nvPr>
            <p:ph type="sldNum" sz="quarter" idx="15"/>
          </p:nvPr>
        </p:nvSpPr>
        <p:spPr/>
        <p:txBody>
          <a:bodyPr/>
          <a:lstStyle/>
          <a:p>
            <a:pPr>
              <a:defRPr/>
            </a:pPr>
            <a:r>
              <a:rPr lang="en-US"/>
              <a:t>11-</a:t>
            </a:r>
            <a:fld id="{4AB0FE41-4BF5-45FA-A836-032740B82040}" type="slidenum">
              <a:rPr lang="en-US"/>
              <a:pPr>
                <a:defRPr/>
              </a:pPr>
              <a:t>11</a:t>
            </a:fld>
            <a:endParaRPr lang="en-US"/>
          </a:p>
        </p:txBody>
      </p:sp>
      <p:pic>
        <p:nvPicPr>
          <p:cNvPr id="62468" name="Picture 2"/>
          <p:cNvPicPr>
            <a:picLocks noChangeAspect="1" noChangeArrowheads="1"/>
          </p:cNvPicPr>
          <p:nvPr/>
        </p:nvPicPr>
        <p:blipFill>
          <a:blip r:embed="rId2"/>
          <a:srcRect/>
          <a:stretch>
            <a:fillRect/>
          </a:stretch>
        </p:blipFill>
        <p:spPr bwMode="auto">
          <a:xfrm>
            <a:off x="1314450" y="2438400"/>
            <a:ext cx="6515100" cy="19812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63489" name="Text Placeholder 2"/>
          <p:cNvSpPr>
            <a:spLocks noGrp="1"/>
          </p:cNvSpPr>
          <p:nvPr>
            <p:ph type="body" sz="quarter" idx="13"/>
          </p:nvPr>
        </p:nvSpPr>
        <p:spPr>
          <a:xfrm>
            <a:off x="1316038" y="1071563"/>
            <a:ext cx="3925887" cy="339725"/>
          </a:xfrm>
        </p:spPr>
        <p:txBody>
          <a:bodyPr/>
          <a:lstStyle/>
          <a:p>
            <a:r>
              <a:rPr lang="en-US" smtClean="0"/>
              <a:t>Departmental Structure</a:t>
            </a:r>
          </a:p>
        </p:txBody>
      </p:sp>
      <p:sp>
        <p:nvSpPr>
          <p:cNvPr id="8" name="Slide Number Placeholder 7"/>
          <p:cNvSpPr>
            <a:spLocks noGrp="1"/>
          </p:cNvSpPr>
          <p:nvPr>
            <p:ph type="sldNum" sz="quarter" idx="15"/>
          </p:nvPr>
        </p:nvSpPr>
        <p:spPr/>
        <p:txBody>
          <a:bodyPr/>
          <a:lstStyle/>
          <a:p>
            <a:pPr>
              <a:defRPr/>
            </a:pPr>
            <a:r>
              <a:rPr lang="en-US"/>
              <a:t>11-</a:t>
            </a:r>
            <a:fld id="{960872D5-A35B-4494-8D53-5F5AAC978933}" type="slidenum">
              <a:rPr lang="en-US"/>
              <a:pPr>
                <a:defRPr/>
              </a:pPr>
              <a:t>12</a:t>
            </a:fld>
            <a:endParaRPr lang="en-US"/>
          </a:p>
        </p:txBody>
      </p:sp>
      <p:pic>
        <p:nvPicPr>
          <p:cNvPr id="63492" name="Picture 2"/>
          <p:cNvPicPr>
            <a:picLocks noChangeAspect="1" noChangeArrowheads="1"/>
          </p:cNvPicPr>
          <p:nvPr/>
        </p:nvPicPr>
        <p:blipFill>
          <a:blip r:embed="rId2"/>
          <a:srcRect/>
          <a:stretch>
            <a:fillRect/>
          </a:stretch>
        </p:blipFill>
        <p:spPr bwMode="auto">
          <a:xfrm>
            <a:off x="338138" y="1914525"/>
            <a:ext cx="8467725" cy="302895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4"/>
          </p:nvPr>
        </p:nvSpPr>
        <p:spPr/>
        <p:txBody>
          <a:bodyPr/>
          <a:lstStyle/>
          <a:p>
            <a:r>
              <a:rPr lang="en-US"/>
              <a:t>Copyright © 2013 Pearson Education, Inc. Publishing as Prentice Hall</a:t>
            </a:r>
          </a:p>
        </p:txBody>
      </p:sp>
      <p:sp>
        <p:nvSpPr>
          <p:cNvPr id="64513" name="Content Placeholder 1"/>
          <p:cNvSpPr>
            <a:spLocks noGrp="1"/>
          </p:cNvSpPr>
          <p:nvPr>
            <p:ph idx="1"/>
          </p:nvPr>
        </p:nvSpPr>
        <p:spPr>
          <a:xfrm>
            <a:off x="152400" y="5973763"/>
            <a:ext cx="8991600" cy="568325"/>
          </a:xfrm>
        </p:spPr>
        <p:txBody>
          <a:bodyPr/>
          <a:lstStyle/>
          <a:p>
            <a:r>
              <a:rPr lang="en-US" sz="2400" b="1" smtClean="0"/>
              <a:t>Weak, Strong, and Balanced Matrix: Functional, Project, and Both</a:t>
            </a:r>
            <a:endParaRPr lang="en-US" sz="2400" smtClean="0"/>
          </a:p>
        </p:txBody>
      </p:sp>
      <p:sp>
        <p:nvSpPr>
          <p:cNvPr id="6" name="Slide Number Placeholder 5"/>
          <p:cNvSpPr>
            <a:spLocks noGrp="1"/>
          </p:cNvSpPr>
          <p:nvPr>
            <p:ph type="sldNum" sz="quarter" idx="15"/>
          </p:nvPr>
        </p:nvSpPr>
        <p:spPr/>
        <p:txBody>
          <a:bodyPr/>
          <a:lstStyle/>
          <a:p>
            <a:pPr>
              <a:defRPr/>
            </a:pPr>
            <a:r>
              <a:rPr lang="en-US"/>
              <a:t>11-</a:t>
            </a:r>
            <a:fld id="{27B3231D-2F60-49C9-AA89-C1895F7EA926}" type="slidenum">
              <a:rPr lang="en-US"/>
              <a:pPr>
                <a:defRPr/>
              </a:pPr>
              <a:t>13</a:t>
            </a:fld>
            <a:endParaRPr lang="en-US"/>
          </a:p>
        </p:txBody>
      </p:sp>
      <p:sp>
        <p:nvSpPr>
          <p:cNvPr id="64516" name="Text Placeholder 2"/>
          <p:cNvSpPr txBox="1">
            <a:spLocks/>
          </p:cNvSpPr>
          <p:nvPr/>
        </p:nvSpPr>
        <p:spPr bwMode="auto">
          <a:xfrm>
            <a:off x="1265238" y="931863"/>
            <a:ext cx="3925887" cy="339725"/>
          </a:xfrm>
          <a:prstGeom prst="rect">
            <a:avLst/>
          </a:prstGeom>
          <a:noFill/>
          <a:ln w="9525">
            <a:noFill/>
            <a:miter lim="800000"/>
            <a:headEnd/>
            <a:tailEnd/>
          </a:ln>
        </p:spPr>
        <p:txBody>
          <a:bodyPr/>
          <a:lstStyle/>
          <a:p>
            <a:pPr marL="342900" indent="-342900">
              <a:spcBef>
                <a:spcPct val="20000"/>
              </a:spcBef>
              <a:buFont typeface="Arial" charset="0"/>
              <a:buNone/>
            </a:pPr>
            <a:r>
              <a:rPr lang="en-US" sz="2400" b="1">
                <a:latin typeface="Calibri" pitchFamily="34" charset="0"/>
              </a:rPr>
              <a:t>Matrix Structure</a:t>
            </a:r>
          </a:p>
        </p:txBody>
      </p:sp>
      <p:pic>
        <p:nvPicPr>
          <p:cNvPr id="64517" name="Picture 2"/>
          <p:cNvPicPr>
            <a:picLocks noChangeAspect="1" noChangeArrowheads="1"/>
          </p:cNvPicPr>
          <p:nvPr/>
        </p:nvPicPr>
        <p:blipFill>
          <a:blip r:embed="rId2"/>
          <a:srcRect/>
          <a:stretch>
            <a:fillRect/>
          </a:stretch>
        </p:blipFill>
        <p:spPr bwMode="auto">
          <a:xfrm>
            <a:off x="268288" y="1366838"/>
            <a:ext cx="8639175" cy="4710112"/>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4"/>
          </p:nvPr>
        </p:nvSpPr>
        <p:spPr/>
        <p:txBody>
          <a:bodyPr/>
          <a:lstStyle/>
          <a:p>
            <a:r>
              <a:rPr lang="en-US"/>
              <a:t>Copyright © 2013 Pearson Education, Inc. Publishing as Prentice Hall</a:t>
            </a:r>
          </a:p>
        </p:txBody>
      </p:sp>
      <p:sp>
        <p:nvSpPr>
          <p:cNvPr id="65537" name="Text Placeholder 2"/>
          <p:cNvSpPr>
            <a:spLocks noGrp="1"/>
          </p:cNvSpPr>
          <p:nvPr>
            <p:ph type="body" sz="quarter" idx="13"/>
          </p:nvPr>
        </p:nvSpPr>
        <p:spPr>
          <a:xfrm>
            <a:off x="1316038" y="1071563"/>
            <a:ext cx="3925887" cy="339725"/>
          </a:xfrm>
        </p:spPr>
        <p:txBody>
          <a:bodyPr/>
          <a:lstStyle/>
          <a:p>
            <a:r>
              <a:rPr lang="en-US" smtClean="0"/>
              <a:t>Flat Structure</a:t>
            </a:r>
          </a:p>
        </p:txBody>
      </p:sp>
      <p:sp>
        <p:nvSpPr>
          <p:cNvPr id="65538" name="Content Placeholder 1"/>
          <p:cNvSpPr>
            <a:spLocks noGrp="1"/>
          </p:cNvSpPr>
          <p:nvPr>
            <p:ph idx="1"/>
          </p:nvPr>
        </p:nvSpPr>
        <p:spPr>
          <a:xfrm>
            <a:off x="279400" y="1600200"/>
            <a:ext cx="8407400" cy="4525963"/>
          </a:xfrm>
        </p:spPr>
        <p:txBody>
          <a:bodyPr/>
          <a:lstStyle/>
          <a:p>
            <a:r>
              <a:rPr lang="en-US" sz="2400" smtClean="0"/>
              <a:t>A flat structure is common in professional organizations like law firms, consulting firms, entrepreneurial start-ups, and small companies in general. </a:t>
            </a:r>
          </a:p>
          <a:p>
            <a:r>
              <a:rPr lang="en-US" sz="2400" smtClean="0"/>
              <a:t>As the company grows, however, the organization becomes more complex and hierarchical, which leads to an expanded structure, with more levels and departments. </a:t>
            </a:r>
          </a:p>
          <a:p>
            <a:r>
              <a:rPr lang="en-US" sz="2400" smtClean="0"/>
              <a:t>A flat project organization has few or no levels of intervening management between staff and managers. </a:t>
            </a:r>
          </a:p>
          <a:p>
            <a:endParaRPr lang="en-US" sz="2400" smtClean="0"/>
          </a:p>
          <a:p>
            <a:endParaRPr lang="en-US" sz="2400" smtClean="0"/>
          </a:p>
          <a:p>
            <a:endParaRPr lang="en-US" sz="2400" smtClean="0"/>
          </a:p>
          <a:p>
            <a:endParaRPr lang="en-US" sz="2400" smtClean="0"/>
          </a:p>
        </p:txBody>
      </p:sp>
      <p:sp>
        <p:nvSpPr>
          <p:cNvPr id="5" name="Slide Number Placeholder 4"/>
          <p:cNvSpPr>
            <a:spLocks noGrp="1"/>
          </p:cNvSpPr>
          <p:nvPr>
            <p:ph type="sldNum" sz="quarter" idx="15"/>
          </p:nvPr>
        </p:nvSpPr>
        <p:spPr/>
        <p:txBody>
          <a:bodyPr/>
          <a:lstStyle/>
          <a:p>
            <a:pPr>
              <a:defRPr/>
            </a:pPr>
            <a:r>
              <a:rPr lang="en-US"/>
              <a:t>11-</a:t>
            </a:r>
            <a:fld id="{B784F252-DF4C-4FC1-B535-BF4E0F370459}" type="slidenum">
              <a:rPr lang="en-US"/>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66561" name="Content Placeholder 1"/>
          <p:cNvSpPr>
            <a:spLocks noGrp="1"/>
          </p:cNvSpPr>
          <p:nvPr>
            <p:ph idx="1"/>
          </p:nvPr>
        </p:nvSpPr>
        <p:spPr>
          <a:xfrm>
            <a:off x="317500" y="1600200"/>
            <a:ext cx="8369300" cy="4525963"/>
          </a:xfrm>
        </p:spPr>
        <p:txBody>
          <a:bodyPr/>
          <a:lstStyle/>
          <a:p>
            <a:r>
              <a:rPr lang="en-US" sz="2400" smtClean="0"/>
              <a:t>A virtual organization is a temporary network or loose coalition of people who come together for a specific business purpose and then disassemble when the purpose has been met. </a:t>
            </a:r>
          </a:p>
          <a:p>
            <a:r>
              <a:rPr lang="en-US" sz="2400" smtClean="0"/>
              <a:t>“Virtual” originates from the virtual memory of computers, the ability to appear to have more storage capacity than it actually has. </a:t>
            </a:r>
          </a:p>
        </p:txBody>
      </p:sp>
      <p:sp>
        <p:nvSpPr>
          <p:cNvPr id="66562" name="Text Placeholder 2"/>
          <p:cNvSpPr>
            <a:spLocks noGrp="1"/>
          </p:cNvSpPr>
          <p:nvPr>
            <p:ph type="body" sz="quarter" idx="13"/>
          </p:nvPr>
        </p:nvSpPr>
        <p:spPr>
          <a:xfrm>
            <a:off x="1316038" y="1071563"/>
            <a:ext cx="3925887" cy="339725"/>
          </a:xfrm>
        </p:spPr>
        <p:txBody>
          <a:bodyPr/>
          <a:lstStyle/>
          <a:p>
            <a:r>
              <a:rPr lang="en-US" smtClean="0"/>
              <a:t>Virtual Structure</a:t>
            </a:r>
          </a:p>
        </p:txBody>
      </p:sp>
      <p:sp>
        <p:nvSpPr>
          <p:cNvPr id="4" name="Slide Number Placeholder 3"/>
          <p:cNvSpPr>
            <a:spLocks noGrp="1"/>
          </p:cNvSpPr>
          <p:nvPr>
            <p:ph type="sldNum" sz="quarter" idx="15"/>
          </p:nvPr>
        </p:nvSpPr>
        <p:spPr/>
        <p:txBody>
          <a:bodyPr/>
          <a:lstStyle/>
          <a:p>
            <a:pPr>
              <a:defRPr/>
            </a:pPr>
            <a:r>
              <a:rPr lang="en-US"/>
              <a:t>11-</a:t>
            </a:r>
            <a:fld id="{84A491C0-572C-4B52-8401-318077C4E972}" type="slidenum">
              <a:rPr lang="en-US"/>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67585" name="Text Placeholder 2"/>
          <p:cNvSpPr>
            <a:spLocks noGrp="1"/>
          </p:cNvSpPr>
          <p:nvPr>
            <p:ph type="body" sz="quarter" idx="13"/>
          </p:nvPr>
        </p:nvSpPr>
        <p:spPr>
          <a:xfrm>
            <a:off x="1316038" y="1071563"/>
            <a:ext cx="3925887" cy="339725"/>
          </a:xfrm>
        </p:spPr>
        <p:txBody>
          <a:bodyPr/>
          <a:lstStyle/>
          <a:p>
            <a:r>
              <a:rPr lang="en-US" smtClean="0"/>
              <a:t>Matrix Structure</a:t>
            </a:r>
          </a:p>
        </p:txBody>
      </p:sp>
      <p:sp>
        <p:nvSpPr>
          <p:cNvPr id="4" name="Slide Number Placeholder 3"/>
          <p:cNvSpPr>
            <a:spLocks noGrp="1"/>
          </p:cNvSpPr>
          <p:nvPr>
            <p:ph type="sldNum" sz="quarter" idx="15"/>
          </p:nvPr>
        </p:nvSpPr>
        <p:spPr/>
        <p:txBody>
          <a:bodyPr/>
          <a:lstStyle/>
          <a:p>
            <a:pPr>
              <a:defRPr/>
            </a:pPr>
            <a:r>
              <a:rPr lang="en-US"/>
              <a:t>11-</a:t>
            </a:r>
            <a:fld id="{5300EE6E-8D14-4347-89B9-B1D6DAEDD2B3}" type="slidenum">
              <a:rPr lang="en-US"/>
              <a:pPr>
                <a:defRPr/>
              </a:pPr>
              <a:t>16</a:t>
            </a:fld>
            <a:endParaRPr lang="en-US"/>
          </a:p>
        </p:txBody>
      </p:sp>
      <p:graphicFrame>
        <p:nvGraphicFramePr>
          <p:cNvPr id="7" name="Table 6"/>
          <p:cNvGraphicFramePr>
            <a:graphicFrameLocks noGrp="1"/>
          </p:cNvGraphicFramePr>
          <p:nvPr/>
        </p:nvGraphicFramePr>
        <p:xfrm>
          <a:off x="165100" y="1635125"/>
          <a:ext cx="8826500" cy="3657600"/>
        </p:xfrm>
        <a:graphic>
          <a:graphicData uri="http://schemas.openxmlformats.org/drawingml/2006/table">
            <a:tbl>
              <a:tblPr/>
              <a:tblGrid>
                <a:gridCol w="2422309"/>
                <a:gridCol w="6404190"/>
              </a:tblGrid>
              <a:tr h="239059">
                <a:tc>
                  <a:txBody>
                    <a:bodyPr/>
                    <a:lstStyle/>
                    <a:p>
                      <a:pPr marL="0" marR="0">
                        <a:lnSpc>
                          <a:spcPct val="100000"/>
                        </a:lnSpc>
                        <a:spcBef>
                          <a:spcPts val="0"/>
                        </a:spcBef>
                        <a:spcAft>
                          <a:spcPts val="0"/>
                        </a:spcAft>
                      </a:pPr>
                      <a:r>
                        <a:rPr lang="en-US" sz="2000" b="1" dirty="0" smtClean="0">
                          <a:solidFill>
                            <a:srgbClr val="FFFFFF"/>
                          </a:solidFill>
                          <a:latin typeface="Times New Roman"/>
                          <a:ea typeface="Times New Roman"/>
                          <a:cs typeface="Times New Roman"/>
                        </a:rPr>
                        <a:t>Form</a:t>
                      </a:r>
                      <a:endParaRPr lang="en-US" sz="2000" dirty="0">
                        <a:latin typeface="Times New Roman"/>
                        <a:ea typeface="Times New Roman"/>
                        <a:cs typeface="Times New Roman"/>
                      </a:endParaRPr>
                    </a:p>
                  </a:txBody>
                  <a:tcPr marL="44824" marR="4482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lnSpc>
                          <a:spcPct val="100000"/>
                        </a:lnSpc>
                        <a:spcBef>
                          <a:spcPts val="0"/>
                        </a:spcBef>
                        <a:spcAft>
                          <a:spcPts val="0"/>
                        </a:spcAft>
                      </a:pPr>
                      <a:r>
                        <a:rPr lang="en-US" sz="2000" b="1" dirty="0" smtClean="0">
                          <a:solidFill>
                            <a:srgbClr val="FFFFFF"/>
                          </a:solidFill>
                          <a:latin typeface="Times New Roman"/>
                          <a:ea typeface="Times New Roman"/>
                          <a:cs typeface="Times New Roman"/>
                        </a:rPr>
                        <a:t>Determinants</a:t>
                      </a:r>
                      <a:endParaRPr lang="en-US" sz="2000" dirty="0">
                        <a:latin typeface="Times New Roman"/>
                        <a:ea typeface="Times New Roman"/>
                        <a:cs typeface="Times New Roman"/>
                      </a:endParaRPr>
                    </a:p>
                  </a:txBody>
                  <a:tcPr marL="44824" marR="4482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r>
              <a:tr h="1195294">
                <a:tc>
                  <a:txBody>
                    <a:bodyPr/>
                    <a:lstStyle/>
                    <a:p>
                      <a:pPr marL="0" marR="0">
                        <a:lnSpc>
                          <a:spcPct val="100000"/>
                        </a:lnSpc>
                        <a:spcBef>
                          <a:spcPts val="0"/>
                        </a:spcBef>
                        <a:spcAft>
                          <a:spcPts val="0"/>
                        </a:spcAft>
                      </a:pPr>
                      <a:r>
                        <a:rPr lang="en-US" sz="2000" b="1" dirty="0">
                          <a:solidFill>
                            <a:srgbClr val="FFFFFF"/>
                          </a:solidFill>
                          <a:latin typeface="Times New Roman"/>
                          <a:ea typeface="Times New Roman"/>
                          <a:cs typeface="Times New Roman"/>
                        </a:rPr>
                        <a:t>Function</a:t>
                      </a:r>
                      <a:endParaRPr lang="en-US" sz="2000" dirty="0">
                        <a:latin typeface="Times New Roman"/>
                        <a:ea typeface="Times New Roman"/>
                        <a:cs typeface="Times New Roman"/>
                      </a:endParaRPr>
                    </a:p>
                  </a:txBody>
                  <a:tcPr marL="44824" marR="44824" marT="0" marB="0">
                    <a:lnL>
                      <a:noFill/>
                    </a:lnL>
                    <a:lnR>
                      <a:noFill/>
                    </a:lnR>
                    <a:lnT w="12700" cap="flat" cmpd="sng" algn="ctr">
                      <a:solidFill>
                        <a:srgbClr val="000000"/>
                      </a:solidFill>
                      <a:prstDash val="solid"/>
                      <a:round/>
                      <a:headEnd type="none" w="med" len="med"/>
                      <a:tailEnd type="none" w="med" len="med"/>
                    </a:lnT>
                    <a:lnB>
                      <a:noFill/>
                    </a:lnB>
                    <a:solidFill>
                      <a:srgbClr val="4F81BD"/>
                    </a:solidFill>
                  </a:tcPr>
                </a:tc>
                <a:tc>
                  <a:txBody>
                    <a:bodyPr/>
                    <a:lstStyle/>
                    <a:p>
                      <a:pPr marL="0" marR="0">
                        <a:lnSpc>
                          <a:spcPct val="100000"/>
                        </a:lnSpc>
                        <a:spcBef>
                          <a:spcPts val="0"/>
                        </a:spcBef>
                        <a:spcAft>
                          <a:spcPts val="0"/>
                        </a:spcAft>
                      </a:pPr>
                      <a:r>
                        <a:rPr lang="en-US" sz="2000" dirty="0">
                          <a:latin typeface="Times New Roman"/>
                          <a:ea typeface="Times New Roman"/>
                          <a:cs typeface="Times New Roman"/>
                        </a:rPr>
                        <a:t>When efficiency is the first criterion</a:t>
                      </a:r>
                    </a:p>
                    <a:p>
                      <a:pPr marL="0" marR="0">
                        <a:lnSpc>
                          <a:spcPct val="100000"/>
                        </a:lnSpc>
                        <a:spcBef>
                          <a:spcPts val="0"/>
                        </a:spcBef>
                        <a:spcAft>
                          <a:spcPts val="0"/>
                        </a:spcAft>
                      </a:pPr>
                      <a:r>
                        <a:rPr lang="en-US" sz="2000" dirty="0">
                          <a:latin typeface="Times New Roman"/>
                          <a:ea typeface="Times New Roman"/>
                          <a:cs typeface="Times New Roman"/>
                        </a:rPr>
                        <a:t>When competitive advantage is along a single parameter like technology, price, performance, or delivery</a:t>
                      </a:r>
                    </a:p>
                    <a:p>
                      <a:pPr marL="0" marR="0">
                        <a:lnSpc>
                          <a:spcPct val="100000"/>
                        </a:lnSpc>
                        <a:spcBef>
                          <a:spcPts val="0"/>
                        </a:spcBef>
                        <a:spcAft>
                          <a:spcPts val="0"/>
                        </a:spcAft>
                      </a:pPr>
                      <a:r>
                        <a:rPr lang="en-US" sz="2000" dirty="0">
                          <a:latin typeface="Times New Roman"/>
                          <a:ea typeface="Times New Roman"/>
                          <a:cs typeface="Times New Roman"/>
                        </a:rPr>
                        <a:t>When markets are relatively predictable</a:t>
                      </a:r>
                    </a:p>
                    <a:p>
                      <a:pPr marL="0" marR="0">
                        <a:lnSpc>
                          <a:spcPct val="100000"/>
                        </a:lnSpc>
                        <a:spcBef>
                          <a:spcPts val="0"/>
                        </a:spcBef>
                        <a:spcAft>
                          <a:spcPts val="0"/>
                        </a:spcAft>
                      </a:pPr>
                      <a:r>
                        <a:rPr lang="en-US" sz="2000" dirty="0">
                          <a:latin typeface="Times New Roman"/>
                          <a:ea typeface="Times New Roman"/>
                          <a:cs typeface="Times New Roman"/>
                        </a:rPr>
                        <a:t>When range of products with long time horizons is projected</a:t>
                      </a:r>
                    </a:p>
                  </a:txBody>
                  <a:tcPr marL="44824" marR="44824" marT="0" marB="0">
                    <a:lnL>
                      <a:noFill/>
                    </a:lnL>
                    <a:lnR>
                      <a:noFill/>
                    </a:lnR>
                    <a:lnT w="12700" cap="flat" cmpd="sng" algn="ctr">
                      <a:solidFill>
                        <a:srgbClr val="000000"/>
                      </a:solidFill>
                      <a:prstDash val="solid"/>
                      <a:round/>
                      <a:headEnd type="none" w="med" len="med"/>
                      <a:tailEnd type="none" w="med" len="med"/>
                    </a:lnT>
                    <a:lnB>
                      <a:noFill/>
                    </a:lnB>
                  </a:tcPr>
                </a:tc>
              </a:tr>
              <a:tr h="1195294">
                <a:tc>
                  <a:txBody>
                    <a:bodyPr/>
                    <a:lstStyle/>
                    <a:p>
                      <a:pPr marL="0" marR="0">
                        <a:lnSpc>
                          <a:spcPct val="100000"/>
                        </a:lnSpc>
                        <a:spcBef>
                          <a:spcPts val="0"/>
                        </a:spcBef>
                        <a:spcAft>
                          <a:spcPts val="0"/>
                        </a:spcAft>
                      </a:pPr>
                      <a:r>
                        <a:rPr lang="en-US" sz="2000" b="1">
                          <a:solidFill>
                            <a:srgbClr val="FFFFFF"/>
                          </a:solidFill>
                          <a:latin typeface="Times New Roman"/>
                          <a:ea typeface="Times New Roman"/>
                          <a:cs typeface="Times New Roman"/>
                        </a:rPr>
                        <a:t>Project</a:t>
                      </a:r>
                      <a:endParaRPr lang="en-US" sz="2000">
                        <a:latin typeface="Times New Roman"/>
                        <a:ea typeface="Times New Roman"/>
                        <a:cs typeface="Times New Roman"/>
                      </a:endParaRPr>
                    </a:p>
                  </a:txBody>
                  <a:tcPr marL="44824" marR="44824" marT="0" marB="0">
                    <a:lnL>
                      <a:noFill/>
                    </a:lnL>
                    <a:lnR>
                      <a:noFill/>
                    </a:lnR>
                    <a:lnT>
                      <a:noFill/>
                    </a:lnT>
                    <a:lnB>
                      <a:noFill/>
                    </a:lnB>
                    <a:solidFill>
                      <a:srgbClr val="4F81BD"/>
                    </a:solidFill>
                  </a:tcPr>
                </a:tc>
                <a:tc>
                  <a:txBody>
                    <a:bodyPr/>
                    <a:lstStyle/>
                    <a:p>
                      <a:pPr marL="0" marR="0">
                        <a:lnSpc>
                          <a:spcPct val="100000"/>
                        </a:lnSpc>
                        <a:spcBef>
                          <a:spcPts val="0"/>
                        </a:spcBef>
                        <a:spcAft>
                          <a:spcPts val="0"/>
                        </a:spcAft>
                      </a:pPr>
                      <a:r>
                        <a:rPr lang="en-US" sz="2000" dirty="0">
                          <a:latin typeface="Times New Roman"/>
                          <a:ea typeface="Times New Roman"/>
                          <a:cs typeface="Times New Roman"/>
                        </a:rPr>
                        <a:t>When several simultaneous success criteria like performance, cost, schedule, technology, and efficiency are considered</a:t>
                      </a:r>
                    </a:p>
                    <a:p>
                      <a:pPr marL="0" marR="0">
                        <a:lnSpc>
                          <a:spcPct val="100000"/>
                        </a:lnSpc>
                        <a:spcBef>
                          <a:spcPts val="0"/>
                        </a:spcBef>
                        <a:spcAft>
                          <a:spcPts val="0"/>
                        </a:spcAft>
                      </a:pPr>
                      <a:r>
                        <a:rPr lang="en-US" sz="2000" dirty="0" smtClean="0">
                          <a:latin typeface="Times New Roman"/>
                          <a:ea typeface="Times New Roman"/>
                          <a:cs typeface="Times New Roman"/>
                        </a:rPr>
                        <a:t>When </a:t>
                      </a:r>
                      <a:r>
                        <a:rPr lang="en-US" sz="2000" dirty="0">
                          <a:latin typeface="Times New Roman"/>
                          <a:ea typeface="Times New Roman"/>
                          <a:cs typeface="Times New Roman"/>
                        </a:rPr>
                        <a:t>moderate market changes are expected</a:t>
                      </a:r>
                    </a:p>
                    <a:p>
                      <a:pPr marL="0" marR="0">
                        <a:lnSpc>
                          <a:spcPct val="100000"/>
                        </a:lnSpc>
                        <a:spcBef>
                          <a:spcPts val="0"/>
                        </a:spcBef>
                        <a:spcAft>
                          <a:spcPts val="0"/>
                        </a:spcAft>
                      </a:pPr>
                      <a:r>
                        <a:rPr lang="en-US" sz="2000" dirty="0">
                          <a:latin typeface="Times New Roman"/>
                          <a:ea typeface="Times New Roman"/>
                          <a:cs typeface="Times New Roman"/>
                        </a:rPr>
                        <a:t>When there are many different clients, markets, products, or projects</a:t>
                      </a:r>
                    </a:p>
                    <a:p>
                      <a:pPr marL="0" marR="0">
                        <a:lnSpc>
                          <a:spcPct val="100000"/>
                        </a:lnSpc>
                        <a:spcBef>
                          <a:spcPts val="0"/>
                        </a:spcBef>
                        <a:spcAft>
                          <a:spcPts val="0"/>
                        </a:spcAft>
                      </a:pPr>
                      <a:r>
                        <a:rPr lang="en-US" sz="2000" dirty="0">
                          <a:latin typeface="Times New Roman"/>
                          <a:ea typeface="Times New Roman"/>
                          <a:cs typeface="Times New Roman"/>
                        </a:rPr>
                        <a:t>When there is specified time for each client or project</a:t>
                      </a:r>
                    </a:p>
                  </a:txBody>
                  <a:tcPr marL="44824" marR="44824" marT="0" marB="0">
                    <a:lnL>
                      <a:noFill/>
                    </a:lnL>
                    <a:lnR>
                      <a:noFill/>
                    </a:lnR>
                    <a:lnT>
                      <a:noFill/>
                    </a:lnT>
                    <a:lnB>
                      <a:noFill/>
                    </a:lnB>
                    <a:solidFill>
                      <a:srgbClr val="D8D8D8"/>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68609" name="Text Placeholder 2"/>
          <p:cNvSpPr>
            <a:spLocks noGrp="1"/>
          </p:cNvSpPr>
          <p:nvPr>
            <p:ph type="body" sz="quarter" idx="13"/>
          </p:nvPr>
        </p:nvSpPr>
        <p:spPr>
          <a:xfrm>
            <a:off x="1316038" y="1071563"/>
            <a:ext cx="7192962" cy="350837"/>
          </a:xfrm>
        </p:spPr>
        <p:txBody>
          <a:bodyPr/>
          <a:lstStyle/>
          <a:p>
            <a:r>
              <a:rPr lang="en-US" smtClean="0"/>
              <a:t>When and What Matrix Structure Should be Used?</a:t>
            </a:r>
          </a:p>
        </p:txBody>
      </p:sp>
      <p:sp>
        <p:nvSpPr>
          <p:cNvPr id="4" name="Slide Number Placeholder 3"/>
          <p:cNvSpPr>
            <a:spLocks noGrp="1"/>
          </p:cNvSpPr>
          <p:nvPr>
            <p:ph type="sldNum" sz="quarter" idx="15"/>
          </p:nvPr>
        </p:nvSpPr>
        <p:spPr/>
        <p:txBody>
          <a:bodyPr/>
          <a:lstStyle/>
          <a:p>
            <a:pPr>
              <a:defRPr/>
            </a:pPr>
            <a:r>
              <a:rPr lang="en-US"/>
              <a:t>11-</a:t>
            </a:r>
            <a:fld id="{368E995E-CCE8-4D96-808C-E0E5B8452067}" type="slidenum">
              <a:rPr lang="en-US"/>
              <a:pPr>
                <a:defRPr/>
              </a:pPr>
              <a:t>17</a:t>
            </a:fld>
            <a:endParaRPr lang="en-US"/>
          </a:p>
        </p:txBody>
      </p:sp>
      <p:graphicFrame>
        <p:nvGraphicFramePr>
          <p:cNvPr id="6" name="Table 5"/>
          <p:cNvGraphicFramePr>
            <a:graphicFrameLocks noGrp="1"/>
          </p:cNvGraphicFramePr>
          <p:nvPr/>
        </p:nvGraphicFramePr>
        <p:xfrm>
          <a:off x="436563" y="1498600"/>
          <a:ext cx="8478837" cy="4483100"/>
        </p:xfrm>
        <a:graphic>
          <a:graphicData uri="http://schemas.openxmlformats.org/drawingml/2006/table">
            <a:tbl>
              <a:tblPr/>
              <a:tblGrid>
                <a:gridCol w="2585333"/>
                <a:gridCol w="2120900"/>
                <a:gridCol w="2010786"/>
                <a:gridCol w="1761114"/>
              </a:tblGrid>
              <a:tr h="723900">
                <a:tc>
                  <a:txBody>
                    <a:bodyPr/>
                    <a:lstStyle/>
                    <a:p>
                      <a:pPr marL="0" marR="0">
                        <a:lnSpc>
                          <a:spcPct val="100000"/>
                        </a:lnSpc>
                        <a:spcBef>
                          <a:spcPts val="0"/>
                        </a:spcBef>
                        <a:spcAft>
                          <a:spcPts val="0"/>
                        </a:spcAft>
                      </a:pPr>
                      <a:r>
                        <a:rPr lang="en-US" sz="2000" b="1" dirty="0" smtClean="0">
                          <a:solidFill>
                            <a:srgbClr val="FFFFFF"/>
                          </a:solidFill>
                          <a:latin typeface="Times New Roman"/>
                          <a:ea typeface="Times New Roman"/>
                          <a:cs typeface="Times New Roman"/>
                        </a:rPr>
                        <a:t>Factors</a:t>
                      </a:r>
                      <a:endParaRPr lang="en-US" sz="2000" dirty="0">
                        <a:latin typeface="Times New Roman"/>
                        <a:ea typeface="Times New Roman"/>
                        <a:cs typeface="Times New Roman"/>
                      </a:endParaRPr>
                    </a:p>
                  </a:txBody>
                  <a:tcPr marL="38100" marR="3810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lnSpc>
                          <a:spcPct val="100000"/>
                        </a:lnSpc>
                        <a:spcBef>
                          <a:spcPts val="0"/>
                        </a:spcBef>
                        <a:spcAft>
                          <a:spcPts val="0"/>
                        </a:spcAft>
                      </a:pPr>
                      <a:r>
                        <a:rPr lang="en-US" sz="2000" b="1" dirty="0">
                          <a:solidFill>
                            <a:srgbClr val="FFFFFF"/>
                          </a:solidFill>
                          <a:latin typeface="Times New Roman"/>
                          <a:ea typeface="Times New Roman"/>
                          <a:cs typeface="Times New Roman"/>
                        </a:rPr>
                        <a:t>Favors Functional Structure</a:t>
                      </a:r>
                      <a:endParaRPr lang="en-US" sz="2000" dirty="0">
                        <a:latin typeface="Times New Roman"/>
                        <a:ea typeface="Times New Roman"/>
                        <a:cs typeface="Times New Roman"/>
                      </a:endParaRPr>
                    </a:p>
                  </a:txBody>
                  <a:tcPr marL="38100" marR="3810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lnSpc>
                          <a:spcPct val="100000"/>
                        </a:lnSpc>
                        <a:spcBef>
                          <a:spcPts val="0"/>
                        </a:spcBef>
                        <a:spcAft>
                          <a:spcPts val="0"/>
                        </a:spcAft>
                      </a:pPr>
                      <a:r>
                        <a:rPr lang="en-US" sz="2000" b="1" dirty="0">
                          <a:solidFill>
                            <a:srgbClr val="FFFFFF"/>
                          </a:solidFill>
                          <a:latin typeface="Times New Roman"/>
                          <a:ea typeface="Times New Roman"/>
                          <a:cs typeface="Times New Roman"/>
                        </a:rPr>
                        <a:t>Favors </a:t>
                      </a:r>
                      <a:r>
                        <a:rPr lang="en-US" sz="2000" b="1" dirty="0" smtClean="0">
                          <a:solidFill>
                            <a:srgbClr val="FFFFFF"/>
                          </a:solidFill>
                          <a:latin typeface="Times New Roman"/>
                          <a:ea typeface="Times New Roman"/>
                          <a:cs typeface="Times New Roman"/>
                        </a:rPr>
                        <a:t>Dept. </a:t>
                      </a:r>
                      <a:r>
                        <a:rPr lang="en-US" sz="2000" b="1" dirty="0">
                          <a:solidFill>
                            <a:srgbClr val="FFFFFF"/>
                          </a:solidFill>
                          <a:latin typeface="Times New Roman"/>
                          <a:ea typeface="Times New Roman"/>
                          <a:cs typeface="Times New Roman"/>
                        </a:rPr>
                        <a:t>Structure</a:t>
                      </a:r>
                      <a:endParaRPr lang="en-US" sz="2000" dirty="0">
                        <a:latin typeface="Times New Roman"/>
                        <a:ea typeface="Times New Roman"/>
                        <a:cs typeface="Times New Roman"/>
                      </a:endParaRPr>
                    </a:p>
                  </a:txBody>
                  <a:tcPr marL="38100" marR="3810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lnSpc>
                          <a:spcPct val="100000"/>
                        </a:lnSpc>
                        <a:spcBef>
                          <a:spcPts val="0"/>
                        </a:spcBef>
                        <a:spcAft>
                          <a:spcPts val="0"/>
                        </a:spcAft>
                      </a:pPr>
                      <a:r>
                        <a:rPr lang="en-US" sz="2000" b="1" dirty="0">
                          <a:solidFill>
                            <a:srgbClr val="FFFFFF"/>
                          </a:solidFill>
                          <a:latin typeface="Times New Roman"/>
                          <a:ea typeface="Times New Roman"/>
                          <a:cs typeface="Times New Roman"/>
                        </a:rPr>
                        <a:t>Favors Matrix </a:t>
                      </a:r>
                      <a:r>
                        <a:rPr lang="en-US" sz="2000" b="1" dirty="0" smtClean="0">
                          <a:solidFill>
                            <a:srgbClr val="FFFFFF"/>
                          </a:solidFill>
                          <a:latin typeface="Times New Roman"/>
                          <a:ea typeface="Times New Roman"/>
                          <a:cs typeface="Times New Roman"/>
                        </a:rPr>
                        <a:t>Structure</a:t>
                      </a:r>
                      <a:endParaRPr lang="en-US" sz="2000" dirty="0">
                        <a:latin typeface="Times New Roman"/>
                        <a:ea typeface="Times New Roman"/>
                        <a:cs typeface="Times New Roman"/>
                      </a:endParaRPr>
                    </a:p>
                  </a:txBody>
                  <a:tcPr marL="38100" marR="3810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r>
              <a:tr h="203200">
                <a:tc>
                  <a:txBody>
                    <a:bodyPr/>
                    <a:lstStyle/>
                    <a:p>
                      <a:pPr marL="0" marR="0">
                        <a:lnSpc>
                          <a:spcPct val="100000"/>
                        </a:lnSpc>
                        <a:spcBef>
                          <a:spcPts val="0"/>
                        </a:spcBef>
                        <a:spcAft>
                          <a:spcPts val="0"/>
                        </a:spcAft>
                      </a:pPr>
                      <a:r>
                        <a:rPr lang="en-US" sz="2000" b="1">
                          <a:solidFill>
                            <a:srgbClr val="FFFFFF"/>
                          </a:solidFill>
                          <a:latin typeface="Times New Roman"/>
                          <a:ea typeface="Times New Roman"/>
                          <a:cs typeface="Times New Roman"/>
                        </a:rPr>
                        <a:t>Uncertainty</a:t>
                      </a:r>
                      <a:endParaRPr lang="en-US" sz="2000">
                        <a:latin typeface="Times New Roman"/>
                        <a:ea typeface="Times New Roman"/>
                        <a:cs typeface="Times New Roman"/>
                      </a:endParaRPr>
                    </a:p>
                  </a:txBody>
                  <a:tcPr marL="38100" marR="38100" marT="0" marB="0">
                    <a:lnL>
                      <a:noFill/>
                    </a:lnL>
                    <a:lnR>
                      <a:noFill/>
                    </a:lnR>
                    <a:lnT w="12700" cap="flat" cmpd="sng" algn="ctr">
                      <a:solidFill>
                        <a:srgbClr val="000000"/>
                      </a:solidFill>
                      <a:prstDash val="solid"/>
                      <a:round/>
                      <a:headEnd type="none" w="med" len="med"/>
                      <a:tailEnd type="none" w="med" len="med"/>
                    </a:lnT>
                    <a:lnB>
                      <a:noFill/>
                    </a:lnB>
                    <a:solidFill>
                      <a:srgbClr val="4F81BD"/>
                    </a:solidFill>
                  </a:tcPr>
                </a:tc>
                <a:tc>
                  <a:txBody>
                    <a:bodyPr/>
                    <a:lstStyle/>
                    <a:p>
                      <a:pPr marL="0" marR="0">
                        <a:lnSpc>
                          <a:spcPct val="100000"/>
                        </a:lnSpc>
                        <a:spcBef>
                          <a:spcPts val="0"/>
                        </a:spcBef>
                        <a:spcAft>
                          <a:spcPts val="0"/>
                        </a:spcAft>
                      </a:pPr>
                      <a:r>
                        <a:rPr lang="en-US" sz="2000">
                          <a:latin typeface="Times New Roman"/>
                          <a:ea typeface="Times New Roman"/>
                          <a:cs typeface="Times New Roman"/>
                        </a:rPr>
                        <a:t>Low</a:t>
                      </a:r>
                    </a:p>
                  </a:txBody>
                  <a:tcPr marL="38100" marR="3810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0000"/>
                        </a:lnSpc>
                        <a:spcBef>
                          <a:spcPts val="0"/>
                        </a:spcBef>
                        <a:spcAft>
                          <a:spcPts val="0"/>
                        </a:spcAft>
                      </a:pPr>
                      <a:r>
                        <a:rPr lang="en-US" sz="2000">
                          <a:latin typeface="Times New Roman"/>
                          <a:ea typeface="Times New Roman"/>
                          <a:cs typeface="Times New Roman"/>
                        </a:rPr>
                        <a:t>High</a:t>
                      </a:r>
                    </a:p>
                  </a:txBody>
                  <a:tcPr marL="38100" marR="3810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0000"/>
                        </a:lnSpc>
                        <a:spcBef>
                          <a:spcPts val="0"/>
                        </a:spcBef>
                        <a:spcAft>
                          <a:spcPts val="0"/>
                        </a:spcAft>
                      </a:pPr>
                      <a:r>
                        <a:rPr lang="en-US" sz="2000">
                          <a:latin typeface="Times New Roman"/>
                          <a:ea typeface="Times New Roman"/>
                          <a:cs typeface="Times New Roman"/>
                        </a:rPr>
                        <a:t>High</a:t>
                      </a:r>
                    </a:p>
                  </a:txBody>
                  <a:tcPr marL="38100" marR="38100" marT="0" marB="0">
                    <a:lnL>
                      <a:noFill/>
                    </a:lnL>
                    <a:lnR>
                      <a:noFill/>
                    </a:lnR>
                    <a:lnT w="12700" cap="flat" cmpd="sng" algn="ctr">
                      <a:solidFill>
                        <a:srgbClr val="000000"/>
                      </a:solidFill>
                      <a:prstDash val="solid"/>
                      <a:round/>
                      <a:headEnd type="none" w="med" len="med"/>
                      <a:tailEnd type="none" w="med" len="med"/>
                    </a:lnT>
                    <a:lnB>
                      <a:noFill/>
                    </a:lnB>
                  </a:tcPr>
                </a:tc>
              </a:tr>
              <a:tr h="203200">
                <a:tc>
                  <a:txBody>
                    <a:bodyPr/>
                    <a:lstStyle/>
                    <a:p>
                      <a:pPr marL="0" marR="0">
                        <a:lnSpc>
                          <a:spcPct val="100000"/>
                        </a:lnSpc>
                        <a:spcBef>
                          <a:spcPts val="0"/>
                        </a:spcBef>
                        <a:spcAft>
                          <a:spcPts val="0"/>
                        </a:spcAft>
                      </a:pPr>
                      <a:r>
                        <a:rPr lang="en-US" sz="2000" b="1">
                          <a:solidFill>
                            <a:srgbClr val="FFFFFF"/>
                          </a:solidFill>
                          <a:latin typeface="Times New Roman"/>
                          <a:ea typeface="Times New Roman"/>
                          <a:cs typeface="Times New Roman"/>
                        </a:rPr>
                        <a:t>Complexity</a:t>
                      </a:r>
                      <a:endParaRPr lang="en-US" sz="2000">
                        <a:latin typeface="Times New Roman"/>
                        <a:ea typeface="Times New Roman"/>
                        <a:cs typeface="Times New Roman"/>
                      </a:endParaRPr>
                    </a:p>
                  </a:txBody>
                  <a:tcPr marL="38100" marR="38100" marT="0" marB="0">
                    <a:lnL>
                      <a:noFill/>
                    </a:lnL>
                    <a:lnR>
                      <a:noFill/>
                    </a:lnR>
                    <a:lnT>
                      <a:noFill/>
                    </a:lnT>
                    <a:lnB>
                      <a:noFill/>
                    </a:lnB>
                    <a:solidFill>
                      <a:srgbClr val="4F81BD"/>
                    </a:solidFill>
                  </a:tcPr>
                </a:tc>
                <a:tc>
                  <a:txBody>
                    <a:bodyPr/>
                    <a:lstStyle/>
                    <a:p>
                      <a:pPr marL="0" marR="0">
                        <a:lnSpc>
                          <a:spcPct val="100000"/>
                        </a:lnSpc>
                        <a:spcBef>
                          <a:spcPts val="0"/>
                        </a:spcBef>
                        <a:spcAft>
                          <a:spcPts val="0"/>
                        </a:spcAft>
                      </a:pPr>
                      <a:r>
                        <a:rPr lang="en-US" sz="2000">
                          <a:latin typeface="Times New Roman"/>
                          <a:ea typeface="Times New Roman"/>
                          <a:cs typeface="Times New Roman"/>
                        </a:rPr>
                        <a:t>Low</a:t>
                      </a:r>
                    </a:p>
                  </a:txBody>
                  <a:tcPr marL="38100" marR="38100" marT="0" marB="0">
                    <a:lnL>
                      <a:noFill/>
                    </a:lnL>
                    <a:lnR>
                      <a:noFill/>
                    </a:lnR>
                    <a:lnT>
                      <a:noFill/>
                    </a:lnT>
                    <a:lnB>
                      <a:noFill/>
                    </a:lnB>
                    <a:solidFill>
                      <a:srgbClr val="D8D8D8"/>
                    </a:solidFill>
                  </a:tcPr>
                </a:tc>
                <a:tc>
                  <a:txBody>
                    <a:bodyPr/>
                    <a:lstStyle/>
                    <a:p>
                      <a:pPr marL="0" marR="0">
                        <a:lnSpc>
                          <a:spcPct val="100000"/>
                        </a:lnSpc>
                        <a:spcBef>
                          <a:spcPts val="0"/>
                        </a:spcBef>
                        <a:spcAft>
                          <a:spcPts val="0"/>
                        </a:spcAft>
                      </a:pPr>
                      <a:r>
                        <a:rPr lang="en-US" sz="2000">
                          <a:latin typeface="Times New Roman"/>
                          <a:ea typeface="Times New Roman"/>
                          <a:cs typeface="Times New Roman"/>
                        </a:rPr>
                        <a:t>Medium</a:t>
                      </a:r>
                    </a:p>
                  </a:txBody>
                  <a:tcPr marL="38100" marR="38100" marT="0" marB="0">
                    <a:lnL>
                      <a:noFill/>
                    </a:lnL>
                    <a:lnR>
                      <a:noFill/>
                    </a:lnR>
                    <a:lnT>
                      <a:noFill/>
                    </a:lnT>
                    <a:lnB>
                      <a:noFill/>
                    </a:lnB>
                    <a:solidFill>
                      <a:srgbClr val="D8D8D8"/>
                    </a:solidFill>
                  </a:tcPr>
                </a:tc>
                <a:tc>
                  <a:txBody>
                    <a:bodyPr/>
                    <a:lstStyle/>
                    <a:p>
                      <a:pPr marL="0" marR="0">
                        <a:lnSpc>
                          <a:spcPct val="100000"/>
                        </a:lnSpc>
                        <a:spcBef>
                          <a:spcPts val="0"/>
                        </a:spcBef>
                        <a:spcAft>
                          <a:spcPts val="0"/>
                        </a:spcAft>
                      </a:pPr>
                      <a:r>
                        <a:rPr lang="en-US" sz="2000">
                          <a:latin typeface="Times New Roman"/>
                          <a:ea typeface="Times New Roman"/>
                          <a:cs typeface="Times New Roman"/>
                        </a:rPr>
                        <a:t>High</a:t>
                      </a:r>
                    </a:p>
                  </a:txBody>
                  <a:tcPr marL="38100" marR="38100" marT="0" marB="0">
                    <a:lnL>
                      <a:noFill/>
                    </a:lnL>
                    <a:lnR>
                      <a:noFill/>
                    </a:lnR>
                    <a:lnT>
                      <a:noFill/>
                    </a:lnT>
                    <a:lnB>
                      <a:noFill/>
                    </a:lnB>
                    <a:solidFill>
                      <a:srgbClr val="D8D8D8"/>
                    </a:solidFill>
                  </a:tcPr>
                </a:tc>
              </a:tr>
              <a:tr h="203200">
                <a:tc>
                  <a:txBody>
                    <a:bodyPr/>
                    <a:lstStyle/>
                    <a:p>
                      <a:pPr marL="0" marR="0">
                        <a:lnSpc>
                          <a:spcPct val="100000"/>
                        </a:lnSpc>
                        <a:spcBef>
                          <a:spcPts val="0"/>
                        </a:spcBef>
                        <a:spcAft>
                          <a:spcPts val="0"/>
                        </a:spcAft>
                      </a:pPr>
                      <a:r>
                        <a:rPr lang="en-US" sz="2000" b="1">
                          <a:solidFill>
                            <a:srgbClr val="FFFFFF"/>
                          </a:solidFill>
                          <a:latin typeface="Times New Roman"/>
                          <a:ea typeface="Times New Roman"/>
                          <a:cs typeface="Times New Roman"/>
                        </a:rPr>
                        <a:t>Duration</a:t>
                      </a:r>
                      <a:endParaRPr lang="en-US" sz="2000">
                        <a:latin typeface="Times New Roman"/>
                        <a:ea typeface="Times New Roman"/>
                        <a:cs typeface="Times New Roman"/>
                      </a:endParaRPr>
                    </a:p>
                  </a:txBody>
                  <a:tcPr marL="38100" marR="38100" marT="0" marB="0">
                    <a:lnL>
                      <a:noFill/>
                    </a:lnL>
                    <a:lnR>
                      <a:noFill/>
                    </a:lnR>
                    <a:lnT>
                      <a:noFill/>
                    </a:lnT>
                    <a:lnB>
                      <a:noFill/>
                    </a:lnB>
                    <a:solidFill>
                      <a:srgbClr val="4F81BD"/>
                    </a:solidFill>
                  </a:tcPr>
                </a:tc>
                <a:tc>
                  <a:txBody>
                    <a:bodyPr/>
                    <a:lstStyle/>
                    <a:p>
                      <a:pPr marL="0" marR="0">
                        <a:lnSpc>
                          <a:spcPct val="100000"/>
                        </a:lnSpc>
                        <a:spcBef>
                          <a:spcPts val="0"/>
                        </a:spcBef>
                        <a:spcAft>
                          <a:spcPts val="0"/>
                        </a:spcAft>
                      </a:pPr>
                      <a:r>
                        <a:rPr lang="en-US" sz="2000">
                          <a:latin typeface="Times New Roman"/>
                          <a:ea typeface="Times New Roman"/>
                          <a:cs typeface="Times New Roman"/>
                        </a:rPr>
                        <a:t>Short</a:t>
                      </a:r>
                    </a:p>
                  </a:txBody>
                  <a:tcPr marL="38100" marR="38100" marT="0" marB="0">
                    <a:lnL>
                      <a:noFill/>
                    </a:lnL>
                    <a:lnR>
                      <a:noFill/>
                    </a:lnR>
                    <a:lnT>
                      <a:noFill/>
                    </a:lnT>
                    <a:lnB>
                      <a:noFill/>
                    </a:lnB>
                  </a:tcPr>
                </a:tc>
                <a:tc>
                  <a:txBody>
                    <a:bodyPr/>
                    <a:lstStyle/>
                    <a:p>
                      <a:pPr marL="0" marR="0">
                        <a:lnSpc>
                          <a:spcPct val="100000"/>
                        </a:lnSpc>
                        <a:spcBef>
                          <a:spcPts val="0"/>
                        </a:spcBef>
                        <a:spcAft>
                          <a:spcPts val="0"/>
                        </a:spcAft>
                      </a:pPr>
                      <a:r>
                        <a:rPr lang="en-US" sz="2000">
                          <a:latin typeface="Times New Roman"/>
                          <a:ea typeface="Times New Roman"/>
                          <a:cs typeface="Times New Roman"/>
                        </a:rPr>
                        <a:t>Medium</a:t>
                      </a:r>
                    </a:p>
                  </a:txBody>
                  <a:tcPr marL="38100" marR="38100" marT="0" marB="0">
                    <a:lnL>
                      <a:noFill/>
                    </a:lnL>
                    <a:lnR>
                      <a:noFill/>
                    </a:lnR>
                    <a:lnT>
                      <a:noFill/>
                    </a:lnT>
                    <a:lnB>
                      <a:noFill/>
                    </a:lnB>
                  </a:tcPr>
                </a:tc>
                <a:tc>
                  <a:txBody>
                    <a:bodyPr/>
                    <a:lstStyle/>
                    <a:p>
                      <a:pPr marL="0" marR="0">
                        <a:lnSpc>
                          <a:spcPct val="100000"/>
                        </a:lnSpc>
                        <a:spcBef>
                          <a:spcPts val="0"/>
                        </a:spcBef>
                        <a:spcAft>
                          <a:spcPts val="0"/>
                        </a:spcAft>
                      </a:pPr>
                      <a:r>
                        <a:rPr lang="en-US" sz="2000">
                          <a:latin typeface="Times New Roman"/>
                          <a:ea typeface="Times New Roman"/>
                          <a:cs typeface="Times New Roman"/>
                        </a:rPr>
                        <a:t>Long</a:t>
                      </a:r>
                    </a:p>
                  </a:txBody>
                  <a:tcPr marL="38100" marR="38100" marT="0" marB="0">
                    <a:lnL>
                      <a:noFill/>
                    </a:lnL>
                    <a:lnR>
                      <a:noFill/>
                    </a:lnR>
                    <a:lnT>
                      <a:noFill/>
                    </a:lnT>
                    <a:lnB>
                      <a:noFill/>
                    </a:lnB>
                  </a:tcPr>
                </a:tc>
              </a:tr>
              <a:tr h="203200">
                <a:tc>
                  <a:txBody>
                    <a:bodyPr/>
                    <a:lstStyle/>
                    <a:p>
                      <a:pPr marL="0" marR="0">
                        <a:lnSpc>
                          <a:spcPct val="100000"/>
                        </a:lnSpc>
                        <a:spcBef>
                          <a:spcPts val="0"/>
                        </a:spcBef>
                        <a:spcAft>
                          <a:spcPts val="0"/>
                        </a:spcAft>
                      </a:pPr>
                      <a:r>
                        <a:rPr lang="en-US" sz="2000" b="1">
                          <a:solidFill>
                            <a:srgbClr val="FFFFFF"/>
                          </a:solidFill>
                          <a:latin typeface="Times New Roman"/>
                          <a:ea typeface="Times New Roman"/>
                          <a:cs typeface="Times New Roman"/>
                        </a:rPr>
                        <a:t>Size</a:t>
                      </a:r>
                      <a:endParaRPr lang="en-US" sz="2000">
                        <a:latin typeface="Times New Roman"/>
                        <a:ea typeface="Times New Roman"/>
                        <a:cs typeface="Times New Roman"/>
                      </a:endParaRPr>
                    </a:p>
                  </a:txBody>
                  <a:tcPr marL="38100" marR="38100" marT="0" marB="0">
                    <a:lnL>
                      <a:noFill/>
                    </a:lnL>
                    <a:lnR>
                      <a:noFill/>
                    </a:lnR>
                    <a:lnT>
                      <a:noFill/>
                    </a:lnT>
                    <a:lnB>
                      <a:noFill/>
                    </a:lnB>
                    <a:solidFill>
                      <a:srgbClr val="4F81BD"/>
                    </a:solidFill>
                  </a:tcPr>
                </a:tc>
                <a:tc>
                  <a:txBody>
                    <a:bodyPr/>
                    <a:lstStyle/>
                    <a:p>
                      <a:pPr marL="0" marR="0">
                        <a:lnSpc>
                          <a:spcPct val="100000"/>
                        </a:lnSpc>
                        <a:spcBef>
                          <a:spcPts val="0"/>
                        </a:spcBef>
                        <a:spcAft>
                          <a:spcPts val="0"/>
                        </a:spcAft>
                      </a:pPr>
                      <a:r>
                        <a:rPr lang="en-US" sz="2000">
                          <a:latin typeface="Times New Roman"/>
                          <a:ea typeface="Times New Roman"/>
                          <a:cs typeface="Times New Roman"/>
                        </a:rPr>
                        <a:t>Small</a:t>
                      </a:r>
                    </a:p>
                  </a:txBody>
                  <a:tcPr marL="38100" marR="38100" marT="0" marB="0">
                    <a:lnL>
                      <a:noFill/>
                    </a:lnL>
                    <a:lnR>
                      <a:noFill/>
                    </a:lnR>
                    <a:lnT>
                      <a:noFill/>
                    </a:lnT>
                    <a:lnB>
                      <a:noFill/>
                    </a:lnB>
                    <a:solidFill>
                      <a:srgbClr val="D8D8D8"/>
                    </a:solidFill>
                  </a:tcPr>
                </a:tc>
                <a:tc>
                  <a:txBody>
                    <a:bodyPr/>
                    <a:lstStyle/>
                    <a:p>
                      <a:pPr marL="0" marR="0">
                        <a:lnSpc>
                          <a:spcPct val="100000"/>
                        </a:lnSpc>
                        <a:spcBef>
                          <a:spcPts val="0"/>
                        </a:spcBef>
                        <a:spcAft>
                          <a:spcPts val="0"/>
                        </a:spcAft>
                      </a:pPr>
                      <a:r>
                        <a:rPr lang="en-US" sz="2000">
                          <a:latin typeface="Times New Roman"/>
                          <a:ea typeface="Times New Roman"/>
                          <a:cs typeface="Times New Roman"/>
                        </a:rPr>
                        <a:t>Medium</a:t>
                      </a:r>
                    </a:p>
                  </a:txBody>
                  <a:tcPr marL="38100" marR="38100" marT="0" marB="0">
                    <a:lnL>
                      <a:noFill/>
                    </a:lnL>
                    <a:lnR>
                      <a:noFill/>
                    </a:lnR>
                    <a:lnT>
                      <a:noFill/>
                    </a:lnT>
                    <a:lnB>
                      <a:noFill/>
                    </a:lnB>
                    <a:solidFill>
                      <a:srgbClr val="D8D8D8"/>
                    </a:solidFill>
                  </a:tcPr>
                </a:tc>
                <a:tc>
                  <a:txBody>
                    <a:bodyPr/>
                    <a:lstStyle/>
                    <a:p>
                      <a:pPr marL="0" marR="0">
                        <a:lnSpc>
                          <a:spcPct val="100000"/>
                        </a:lnSpc>
                        <a:spcBef>
                          <a:spcPts val="0"/>
                        </a:spcBef>
                        <a:spcAft>
                          <a:spcPts val="0"/>
                        </a:spcAft>
                      </a:pPr>
                      <a:r>
                        <a:rPr lang="en-US" sz="2000">
                          <a:latin typeface="Times New Roman"/>
                          <a:ea typeface="Times New Roman"/>
                          <a:cs typeface="Times New Roman"/>
                        </a:rPr>
                        <a:t>Large</a:t>
                      </a:r>
                    </a:p>
                  </a:txBody>
                  <a:tcPr marL="38100" marR="38100" marT="0" marB="0">
                    <a:lnL>
                      <a:noFill/>
                    </a:lnL>
                    <a:lnR>
                      <a:noFill/>
                    </a:lnR>
                    <a:lnT>
                      <a:noFill/>
                    </a:lnT>
                    <a:lnB>
                      <a:noFill/>
                    </a:lnB>
                    <a:solidFill>
                      <a:srgbClr val="D8D8D8"/>
                    </a:solidFill>
                  </a:tcPr>
                </a:tc>
              </a:tr>
              <a:tr h="203200">
                <a:tc>
                  <a:txBody>
                    <a:bodyPr/>
                    <a:lstStyle/>
                    <a:p>
                      <a:pPr marL="0" marR="0">
                        <a:lnSpc>
                          <a:spcPct val="100000"/>
                        </a:lnSpc>
                        <a:spcBef>
                          <a:spcPts val="0"/>
                        </a:spcBef>
                        <a:spcAft>
                          <a:spcPts val="0"/>
                        </a:spcAft>
                      </a:pPr>
                      <a:r>
                        <a:rPr lang="en-US" sz="2000" b="1">
                          <a:solidFill>
                            <a:srgbClr val="FFFFFF"/>
                          </a:solidFill>
                          <a:latin typeface="Times New Roman"/>
                          <a:ea typeface="Times New Roman"/>
                          <a:cs typeface="Times New Roman"/>
                        </a:rPr>
                        <a:t>Importance</a:t>
                      </a:r>
                      <a:endParaRPr lang="en-US" sz="2000">
                        <a:latin typeface="Times New Roman"/>
                        <a:ea typeface="Times New Roman"/>
                        <a:cs typeface="Times New Roman"/>
                      </a:endParaRPr>
                    </a:p>
                  </a:txBody>
                  <a:tcPr marL="38100" marR="38100" marT="0" marB="0">
                    <a:lnL>
                      <a:noFill/>
                    </a:lnL>
                    <a:lnR>
                      <a:noFill/>
                    </a:lnR>
                    <a:lnT>
                      <a:noFill/>
                    </a:lnT>
                    <a:lnB>
                      <a:noFill/>
                    </a:lnB>
                    <a:solidFill>
                      <a:srgbClr val="4F81BD"/>
                    </a:solidFill>
                  </a:tcPr>
                </a:tc>
                <a:tc>
                  <a:txBody>
                    <a:bodyPr/>
                    <a:lstStyle/>
                    <a:p>
                      <a:pPr marL="0" marR="0">
                        <a:lnSpc>
                          <a:spcPct val="100000"/>
                        </a:lnSpc>
                        <a:spcBef>
                          <a:spcPts val="0"/>
                        </a:spcBef>
                        <a:spcAft>
                          <a:spcPts val="0"/>
                        </a:spcAft>
                      </a:pPr>
                      <a:r>
                        <a:rPr lang="en-US" sz="2000">
                          <a:latin typeface="Times New Roman"/>
                          <a:ea typeface="Times New Roman"/>
                          <a:cs typeface="Times New Roman"/>
                        </a:rPr>
                        <a:t>Low</a:t>
                      </a:r>
                    </a:p>
                  </a:txBody>
                  <a:tcPr marL="38100" marR="38100" marT="0" marB="0">
                    <a:lnL>
                      <a:noFill/>
                    </a:lnL>
                    <a:lnR>
                      <a:noFill/>
                    </a:lnR>
                    <a:lnT>
                      <a:noFill/>
                    </a:lnT>
                    <a:lnB>
                      <a:noFill/>
                    </a:lnB>
                  </a:tcPr>
                </a:tc>
                <a:tc>
                  <a:txBody>
                    <a:bodyPr/>
                    <a:lstStyle/>
                    <a:p>
                      <a:pPr marL="0" marR="0">
                        <a:lnSpc>
                          <a:spcPct val="100000"/>
                        </a:lnSpc>
                        <a:spcBef>
                          <a:spcPts val="0"/>
                        </a:spcBef>
                        <a:spcAft>
                          <a:spcPts val="0"/>
                        </a:spcAft>
                      </a:pPr>
                      <a:r>
                        <a:rPr lang="en-US" sz="2000">
                          <a:latin typeface="Times New Roman"/>
                          <a:ea typeface="Times New Roman"/>
                          <a:cs typeface="Times New Roman"/>
                        </a:rPr>
                        <a:t>Medium</a:t>
                      </a:r>
                    </a:p>
                  </a:txBody>
                  <a:tcPr marL="38100" marR="38100" marT="0" marB="0">
                    <a:lnL>
                      <a:noFill/>
                    </a:lnL>
                    <a:lnR>
                      <a:noFill/>
                    </a:lnR>
                    <a:lnT>
                      <a:noFill/>
                    </a:lnT>
                    <a:lnB>
                      <a:noFill/>
                    </a:lnB>
                  </a:tcPr>
                </a:tc>
                <a:tc>
                  <a:txBody>
                    <a:bodyPr/>
                    <a:lstStyle/>
                    <a:p>
                      <a:pPr marL="0" marR="0">
                        <a:lnSpc>
                          <a:spcPct val="100000"/>
                        </a:lnSpc>
                        <a:spcBef>
                          <a:spcPts val="0"/>
                        </a:spcBef>
                        <a:spcAft>
                          <a:spcPts val="0"/>
                        </a:spcAft>
                      </a:pPr>
                      <a:r>
                        <a:rPr lang="en-US" sz="2000">
                          <a:latin typeface="Times New Roman"/>
                          <a:ea typeface="Times New Roman"/>
                          <a:cs typeface="Times New Roman"/>
                        </a:rPr>
                        <a:t>High</a:t>
                      </a:r>
                    </a:p>
                  </a:txBody>
                  <a:tcPr marL="38100" marR="38100" marT="0" marB="0">
                    <a:lnL>
                      <a:noFill/>
                    </a:lnL>
                    <a:lnR>
                      <a:noFill/>
                    </a:lnR>
                    <a:lnT>
                      <a:noFill/>
                    </a:lnT>
                    <a:lnB>
                      <a:noFill/>
                    </a:lnB>
                  </a:tcPr>
                </a:tc>
              </a:tr>
              <a:tr h="203200">
                <a:tc>
                  <a:txBody>
                    <a:bodyPr/>
                    <a:lstStyle/>
                    <a:p>
                      <a:pPr marL="0" marR="0">
                        <a:lnSpc>
                          <a:spcPct val="100000"/>
                        </a:lnSpc>
                        <a:spcBef>
                          <a:spcPts val="0"/>
                        </a:spcBef>
                        <a:spcAft>
                          <a:spcPts val="0"/>
                        </a:spcAft>
                      </a:pPr>
                      <a:r>
                        <a:rPr lang="en-US" sz="2000" b="1">
                          <a:solidFill>
                            <a:srgbClr val="FFFFFF"/>
                          </a:solidFill>
                          <a:latin typeface="Times New Roman"/>
                          <a:ea typeface="Times New Roman"/>
                          <a:cs typeface="Times New Roman"/>
                        </a:rPr>
                        <a:t>Customer</a:t>
                      </a:r>
                      <a:endParaRPr lang="en-US" sz="2000">
                        <a:latin typeface="Times New Roman"/>
                        <a:ea typeface="Times New Roman"/>
                        <a:cs typeface="Times New Roman"/>
                      </a:endParaRPr>
                    </a:p>
                  </a:txBody>
                  <a:tcPr marL="38100" marR="38100" marT="0" marB="0">
                    <a:lnL>
                      <a:noFill/>
                    </a:lnL>
                    <a:lnR>
                      <a:noFill/>
                    </a:lnR>
                    <a:lnT>
                      <a:noFill/>
                    </a:lnT>
                    <a:lnB>
                      <a:noFill/>
                    </a:lnB>
                    <a:solidFill>
                      <a:srgbClr val="4F81BD"/>
                    </a:solidFill>
                  </a:tcPr>
                </a:tc>
                <a:tc>
                  <a:txBody>
                    <a:bodyPr/>
                    <a:lstStyle/>
                    <a:p>
                      <a:pPr marL="0" marR="0">
                        <a:lnSpc>
                          <a:spcPct val="100000"/>
                        </a:lnSpc>
                        <a:spcBef>
                          <a:spcPts val="0"/>
                        </a:spcBef>
                        <a:spcAft>
                          <a:spcPts val="0"/>
                        </a:spcAft>
                      </a:pPr>
                      <a:r>
                        <a:rPr lang="en-US" sz="2000">
                          <a:latin typeface="Times New Roman"/>
                          <a:ea typeface="Times New Roman"/>
                          <a:cs typeface="Times New Roman"/>
                        </a:rPr>
                        <a:t>Diverse</a:t>
                      </a:r>
                    </a:p>
                  </a:txBody>
                  <a:tcPr marL="38100" marR="38100" marT="0" marB="0">
                    <a:lnL>
                      <a:noFill/>
                    </a:lnL>
                    <a:lnR>
                      <a:noFill/>
                    </a:lnR>
                    <a:lnT>
                      <a:noFill/>
                    </a:lnT>
                    <a:lnB>
                      <a:noFill/>
                    </a:lnB>
                    <a:solidFill>
                      <a:srgbClr val="D8D8D8"/>
                    </a:solidFill>
                  </a:tcPr>
                </a:tc>
                <a:tc>
                  <a:txBody>
                    <a:bodyPr/>
                    <a:lstStyle/>
                    <a:p>
                      <a:pPr marL="0" marR="0">
                        <a:lnSpc>
                          <a:spcPct val="100000"/>
                        </a:lnSpc>
                        <a:spcBef>
                          <a:spcPts val="0"/>
                        </a:spcBef>
                        <a:spcAft>
                          <a:spcPts val="0"/>
                        </a:spcAft>
                      </a:pPr>
                      <a:r>
                        <a:rPr lang="en-US" sz="2000">
                          <a:latin typeface="Times New Roman"/>
                          <a:ea typeface="Times New Roman"/>
                          <a:cs typeface="Times New Roman"/>
                        </a:rPr>
                        <a:t>Medium</a:t>
                      </a:r>
                    </a:p>
                  </a:txBody>
                  <a:tcPr marL="38100" marR="38100" marT="0" marB="0">
                    <a:lnL>
                      <a:noFill/>
                    </a:lnL>
                    <a:lnR>
                      <a:noFill/>
                    </a:lnR>
                    <a:lnT>
                      <a:noFill/>
                    </a:lnT>
                    <a:lnB>
                      <a:noFill/>
                    </a:lnB>
                    <a:solidFill>
                      <a:srgbClr val="D8D8D8"/>
                    </a:solidFill>
                  </a:tcPr>
                </a:tc>
                <a:tc>
                  <a:txBody>
                    <a:bodyPr/>
                    <a:lstStyle/>
                    <a:p>
                      <a:pPr marL="0" marR="0">
                        <a:lnSpc>
                          <a:spcPct val="100000"/>
                        </a:lnSpc>
                        <a:spcBef>
                          <a:spcPts val="0"/>
                        </a:spcBef>
                        <a:spcAft>
                          <a:spcPts val="0"/>
                        </a:spcAft>
                      </a:pPr>
                      <a:r>
                        <a:rPr lang="en-US" sz="2000">
                          <a:latin typeface="Times New Roman"/>
                          <a:ea typeface="Times New Roman"/>
                          <a:cs typeface="Times New Roman"/>
                        </a:rPr>
                        <a:t>One</a:t>
                      </a:r>
                    </a:p>
                  </a:txBody>
                  <a:tcPr marL="38100" marR="38100" marT="0" marB="0">
                    <a:lnL>
                      <a:noFill/>
                    </a:lnL>
                    <a:lnR>
                      <a:noFill/>
                    </a:lnR>
                    <a:lnT>
                      <a:noFill/>
                    </a:lnT>
                    <a:lnB>
                      <a:noFill/>
                    </a:lnB>
                    <a:solidFill>
                      <a:srgbClr val="D8D8D8"/>
                    </a:solidFill>
                  </a:tcPr>
                </a:tc>
              </a:tr>
              <a:tr h="406400">
                <a:tc>
                  <a:txBody>
                    <a:bodyPr/>
                    <a:lstStyle/>
                    <a:p>
                      <a:pPr marL="0" marR="0">
                        <a:lnSpc>
                          <a:spcPct val="100000"/>
                        </a:lnSpc>
                        <a:spcBef>
                          <a:spcPts val="0"/>
                        </a:spcBef>
                        <a:spcAft>
                          <a:spcPts val="0"/>
                        </a:spcAft>
                      </a:pPr>
                      <a:r>
                        <a:rPr lang="en-US" sz="2000" b="1">
                          <a:solidFill>
                            <a:srgbClr val="FFFFFF"/>
                          </a:solidFill>
                          <a:latin typeface="Times New Roman"/>
                          <a:ea typeface="Times New Roman"/>
                          <a:cs typeface="Times New Roman"/>
                        </a:rPr>
                        <a:t>Interdependency from within Structure</a:t>
                      </a:r>
                      <a:endParaRPr lang="en-US" sz="2000">
                        <a:latin typeface="Times New Roman"/>
                        <a:ea typeface="Times New Roman"/>
                        <a:cs typeface="Times New Roman"/>
                      </a:endParaRPr>
                    </a:p>
                  </a:txBody>
                  <a:tcPr marL="38100" marR="38100" marT="0" marB="0">
                    <a:lnL>
                      <a:noFill/>
                    </a:lnL>
                    <a:lnR>
                      <a:noFill/>
                    </a:lnR>
                    <a:lnT>
                      <a:noFill/>
                    </a:lnT>
                    <a:lnB>
                      <a:noFill/>
                    </a:lnB>
                    <a:solidFill>
                      <a:srgbClr val="4F81BD"/>
                    </a:solidFill>
                  </a:tcPr>
                </a:tc>
                <a:tc>
                  <a:txBody>
                    <a:bodyPr/>
                    <a:lstStyle/>
                    <a:p>
                      <a:pPr marL="0" marR="0">
                        <a:lnSpc>
                          <a:spcPct val="100000"/>
                        </a:lnSpc>
                        <a:spcBef>
                          <a:spcPts val="0"/>
                        </a:spcBef>
                        <a:spcAft>
                          <a:spcPts val="0"/>
                        </a:spcAft>
                      </a:pPr>
                      <a:r>
                        <a:rPr lang="en-US" sz="2000">
                          <a:latin typeface="Times New Roman"/>
                          <a:ea typeface="Times New Roman"/>
                          <a:cs typeface="Times New Roman"/>
                        </a:rPr>
                        <a:t>Low</a:t>
                      </a:r>
                    </a:p>
                  </a:txBody>
                  <a:tcPr marL="38100" marR="38100" marT="0" marB="0">
                    <a:lnL>
                      <a:noFill/>
                    </a:lnL>
                    <a:lnR>
                      <a:noFill/>
                    </a:lnR>
                    <a:lnT>
                      <a:noFill/>
                    </a:lnT>
                    <a:lnB>
                      <a:noFill/>
                    </a:lnB>
                  </a:tcPr>
                </a:tc>
                <a:tc>
                  <a:txBody>
                    <a:bodyPr/>
                    <a:lstStyle/>
                    <a:p>
                      <a:pPr marL="0" marR="0">
                        <a:lnSpc>
                          <a:spcPct val="100000"/>
                        </a:lnSpc>
                        <a:spcBef>
                          <a:spcPts val="0"/>
                        </a:spcBef>
                        <a:spcAft>
                          <a:spcPts val="0"/>
                        </a:spcAft>
                      </a:pPr>
                      <a:r>
                        <a:rPr lang="en-US" sz="2000">
                          <a:latin typeface="Times New Roman"/>
                          <a:ea typeface="Times New Roman"/>
                          <a:cs typeface="Times New Roman"/>
                        </a:rPr>
                        <a:t>Medium</a:t>
                      </a:r>
                    </a:p>
                  </a:txBody>
                  <a:tcPr marL="38100" marR="38100" marT="0" marB="0">
                    <a:lnL>
                      <a:noFill/>
                    </a:lnL>
                    <a:lnR>
                      <a:noFill/>
                    </a:lnR>
                    <a:lnT>
                      <a:noFill/>
                    </a:lnT>
                    <a:lnB>
                      <a:noFill/>
                    </a:lnB>
                  </a:tcPr>
                </a:tc>
                <a:tc>
                  <a:txBody>
                    <a:bodyPr/>
                    <a:lstStyle/>
                    <a:p>
                      <a:pPr marL="0" marR="0">
                        <a:lnSpc>
                          <a:spcPct val="100000"/>
                        </a:lnSpc>
                        <a:spcBef>
                          <a:spcPts val="0"/>
                        </a:spcBef>
                        <a:spcAft>
                          <a:spcPts val="0"/>
                        </a:spcAft>
                      </a:pPr>
                      <a:r>
                        <a:rPr lang="en-US" sz="2000">
                          <a:latin typeface="Times New Roman"/>
                          <a:ea typeface="Times New Roman"/>
                          <a:cs typeface="Times New Roman"/>
                        </a:rPr>
                        <a:t>High</a:t>
                      </a:r>
                    </a:p>
                  </a:txBody>
                  <a:tcPr marL="38100" marR="38100" marT="0" marB="0">
                    <a:lnL>
                      <a:noFill/>
                    </a:lnL>
                    <a:lnR>
                      <a:noFill/>
                    </a:lnR>
                    <a:lnT>
                      <a:noFill/>
                    </a:lnT>
                    <a:lnB>
                      <a:noFill/>
                    </a:lnB>
                  </a:tcPr>
                </a:tc>
              </a:tr>
              <a:tr h="406400">
                <a:tc>
                  <a:txBody>
                    <a:bodyPr/>
                    <a:lstStyle/>
                    <a:p>
                      <a:pPr marL="0" marR="0">
                        <a:lnSpc>
                          <a:spcPct val="100000"/>
                        </a:lnSpc>
                        <a:spcBef>
                          <a:spcPts val="0"/>
                        </a:spcBef>
                        <a:spcAft>
                          <a:spcPts val="0"/>
                        </a:spcAft>
                      </a:pPr>
                      <a:r>
                        <a:rPr lang="en-US" sz="2000" b="1">
                          <a:solidFill>
                            <a:srgbClr val="FFFFFF"/>
                          </a:solidFill>
                          <a:latin typeface="Times New Roman"/>
                          <a:ea typeface="Times New Roman"/>
                          <a:cs typeface="Times New Roman"/>
                        </a:rPr>
                        <a:t>Interdependency between Structure</a:t>
                      </a:r>
                      <a:endParaRPr lang="en-US" sz="2000">
                        <a:latin typeface="Times New Roman"/>
                        <a:ea typeface="Times New Roman"/>
                        <a:cs typeface="Times New Roman"/>
                      </a:endParaRPr>
                    </a:p>
                  </a:txBody>
                  <a:tcPr marL="38100" marR="38100" marT="0" marB="0">
                    <a:lnL>
                      <a:noFill/>
                    </a:lnL>
                    <a:lnR>
                      <a:noFill/>
                    </a:lnR>
                    <a:lnT>
                      <a:noFill/>
                    </a:lnT>
                    <a:lnB>
                      <a:noFill/>
                    </a:lnB>
                    <a:solidFill>
                      <a:srgbClr val="4F81BD"/>
                    </a:solidFill>
                  </a:tcPr>
                </a:tc>
                <a:tc>
                  <a:txBody>
                    <a:bodyPr/>
                    <a:lstStyle/>
                    <a:p>
                      <a:pPr marL="0" marR="0">
                        <a:lnSpc>
                          <a:spcPct val="100000"/>
                        </a:lnSpc>
                        <a:spcBef>
                          <a:spcPts val="0"/>
                        </a:spcBef>
                        <a:spcAft>
                          <a:spcPts val="0"/>
                        </a:spcAft>
                      </a:pPr>
                      <a:r>
                        <a:rPr lang="en-US" sz="2000">
                          <a:latin typeface="Times New Roman"/>
                          <a:ea typeface="Times New Roman"/>
                          <a:cs typeface="Times New Roman"/>
                        </a:rPr>
                        <a:t>High</a:t>
                      </a:r>
                    </a:p>
                  </a:txBody>
                  <a:tcPr marL="38100" marR="38100" marT="0" marB="0">
                    <a:lnL>
                      <a:noFill/>
                    </a:lnL>
                    <a:lnR>
                      <a:noFill/>
                    </a:lnR>
                    <a:lnT>
                      <a:noFill/>
                    </a:lnT>
                    <a:lnB>
                      <a:noFill/>
                    </a:lnB>
                    <a:solidFill>
                      <a:srgbClr val="D8D8D8"/>
                    </a:solidFill>
                  </a:tcPr>
                </a:tc>
                <a:tc>
                  <a:txBody>
                    <a:bodyPr/>
                    <a:lstStyle/>
                    <a:p>
                      <a:pPr marL="0" marR="0">
                        <a:lnSpc>
                          <a:spcPct val="100000"/>
                        </a:lnSpc>
                        <a:spcBef>
                          <a:spcPts val="0"/>
                        </a:spcBef>
                        <a:spcAft>
                          <a:spcPts val="0"/>
                        </a:spcAft>
                      </a:pPr>
                      <a:r>
                        <a:rPr lang="en-US" sz="2000">
                          <a:latin typeface="Times New Roman"/>
                          <a:ea typeface="Times New Roman"/>
                          <a:cs typeface="Times New Roman"/>
                        </a:rPr>
                        <a:t>Medium</a:t>
                      </a:r>
                    </a:p>
                  </a:txBody>
                  <a:tcPr marL="38100" marR="38100" marT="0" marB="0">
                    <a:lnL>
                      <a:noFill/>
                    </a:lnL>
                    <a:lnR>
                      <a:noFill/>
                    </a:lnR>
                    <a:lnT>
                      <a:noFill/>
                    </a:lnT>
                    <a:lnB>
                      <a:noFill/>
                    </a:lnB>
                    <a:solidFill>
                      <a:srgbClr val="D8D8D8"/>
                    </a:solidFill>
                  </a:tcPr>
                </a:tc>
                <a:tc>
                  <a:txBody>
                    <a:bodyPr/>
                    <a:lstStyle/>
                    <a:p>
                      <a:pPr marL="0" marR="0">
                        <a:lnSpc>
                          <a:spcPct val="100000"/>
                        </a:lnSpc>
                        <a:spcBef>
                          <a:spcPts val="0"/>
                        </a:spcBef>
                        <a:spcAft>
                          <a:spcPts val="0"/>
                        </a:spcAft>
                      </a:pPr>
                      <a:r>
                        <a:rPr lang="en-US" sz="2000">
                          <a:latin typeface="Times New Roman"/>
                          <a:ea typeface="Times New Roman"/>
                          <a:cs typeface="Times New Roman"/>
                        </a:rPr>
                        <a:t>Low</a:t>
                      </a:r>
                    </a:p>
                  </a:txBody>
                  <a:tcPr marL="38100" marR="38100" marT="0" marB="0">
                    <a:lnL>
                      <a:noFill/>
                    </a:lnL>
                    <a:lnR>
                      <a:noFill/>
                    </a:lnR>
                    <a:lnT>
                      <a:noFill/>
                    </a:lnT>
                    <a:lnB>
                      <a:noFill/>
                    </a:lnB>
                    <a:solidFill>
                      <a:srgbClr val="D8D8D8"/>
                    </a:solidFill>
                  </a:tcPr>
                </a:tc>
              </a:tr>
              <a:tr h="203200">
                <a:tc>
                  <a:txBody>
                    <a:bodyPr/>
                    <a:lstStyle/>
                    <a:p>
                      <a:pPr marL="0" marR="0">
                        <a:lnSpc>
                          <a:spcPct val="100000"/>
                        </a:lnSpc>
                        <a:spcBef>
                          <a:spcPts val="0"/>
                        </a:spcBef>
                        <a:spcAft>
                          <a:spcPts val="0"/>
                        </a:spcAft>
                      </a:pPr>
                      <a:r>
                        <a:rPr lang="en-US" sz="2000" b="1">
                          <a:solidFill>
                            <a:srgbClr val="FFFFFF"/>
                          </a:solidFill>
                          <a:latin typeface="Times New Roman"/>
                          <a:ea typeface="Times New Roman"/>
                          <a:cs typeface="Times New Roman"/>
                        </a:rPr>
                        <a:t>Time Criticality</a:t>
                      </a:r>
                      <a:endParaRPr lang="en-US" sz="2000">
                        <a:latin typeface="Times New Roman"/>
                        <a:ea typeface="Times New Roman"/>
                        <a:cs typeface="Times New Roman"/>
                      </a:endParaRPr>
                    </a:p>
                  </a:txBody>
                  <a:tcPr marL="38100" marR="38100" marT="0" marB="0">
                    <a:lnL>
                      <a:noFill/>
                    </a:lnL>
                    <a:lnR>
                      <a:noFill/>
                    </a:lnR>
                    <a:lnT>
                      <a:noFill/>
                    </a:lnT>
                    <a:lnB>
                      <a:noFill/>
                    </a:lnB>
                    <a:solidFill>
                      <a:srgbClr val="4F81BD"/>
                    </a:solidFill>
                  </a:tcPr>
                </a:tc>
                <a:tc>
                  <a:txBody>
                    <a:bodyPr/>
                    <a:lstStyle/>
                    <a:p>
                      <a:pPr marL="0" marR="0">
                        <a:lnSpc>
                          <a:spcPct val="100000"/>
                        </a:lnSpc>
                        <a:spcBef>
                          <a:spcPts val="0"/>
                        </a:spcBef>
                        <a:spcAft>
                          <a:spcPts val="0"/>
                        </a:spcAft>
                      </a:pPr>
                      <a:r>
                        <a:rPr lang="en-US" sz="2000">
                          <a:latin typeface="Times New Roman"/>
                          <a:ea typeface="Times New Roman"/>
                          <a:cs typeface="Times New Roman"/>
                        </a:rPr>
                        <a:t>Low</a:t>
                      </a:r>
                    </a:p>
                  </a:txBody>
                  <a:tcPr marL="38100" marR="38100" marT="0" marB="0">
                    <a:lnL>
                      <a:noFill/>
                    </a:lnL>
                    <a:lnR>
                      <a:noFill/>
                    </a:lnR>
                    <a:lnT>
                      <a:noFill/>
                    </a:lnT>
                    <a:lnB>
                      <a:noFill/>
                    </a:lnB>
                  </a:tcPr>
                </a:tc>
                <a:tc>
                  <a:txBody>
                    <a:bodyPr/>
                    <a:lstStyle/>
                    <a:p>
                      <a:pPr marL="0" marR="0">
                        <a:lnSpc>
                          <a:spcPct val="100000"/>
                        </a:lnSpc>
                        <a:spcBef>
                          <a:spcPts val="0"/>
                        </a:spcBef>
                        <a:spcAft>
                          <a:spcPts val="0"/>
                        </a:spcAft>
                      </a:pPr>
                      <a:r>
                        <a:rPr lang="en-US" sz="2000">
                          <a:latin typeface="Times New Roman"/>
                          <a:ea typeface="Times New Roman"/>
                          <a:cs typeface="Times New Roman"/>
                        </a:rPr>
                        <a:t>Medium</a:t>
                      </a:r>
                    </a:p>
                  </a:txBody>
                  <a:tcPr marL="38100" marR="38100" marT="0" marB="0">
                    <a:lnL>
                      <a:noFill/>
                    </a:lnL>
                    <a:lnR>
                      <a:noFill/>
                    </a:lnR>
                    <a:lnT>
                      <a:noFill/>
                    </a:lnT>
                    <a:lnB>
                      <a:noFill/>
                    </a:lnB>
                  </a:tcPr>
                </a:tc>
                <a:tc>
                  <a:txBody>
                    <a:bodyPr/>
                    <a:lstStyle/>
                    <a:p>
                      <a:pPr marL="0" marR="0">
                        <a:lnSpc>
                          <a:spcPct val="100000"/>
                        </a:lnSpc>
                        <a:spcBef>
                          <a:spcPts val="0"/>
                        </a:spcBef>
                        <a:spcAft>
                          <a:spcPts val="0"/>
                        </a:spcAft>
                      </a:pPr>
                      <a:r>
                        <a:rPr lang="en-US" sz="2000">
                          <a:latin typeface="Times New Roman"/>
                          <a:ea typeface="Times New Roman"/>
                          <a:cs typeface="Times New Roman"/>
                        </a:rPr>
                        <a:t>High</a:t>
                      </a:r>
                    </a:p>
                  </a:txBody>
                  <a:tcPr marL="38100" marR="38100" marT="0" marB="0">
                    <a:lnL>
                      <a:noFill/>
                    </a:lnL>
                    <a:lnR>
                      <a:noFill/>
                    </a:lnR>
                    <a:lnT>
                      <a:noFill/>
                    </a:lnT>
                    <a:lnB>
                      <a:noFill/>
                    </a:lnB>
                  </a:tcPr>
                </a:tc>
              </a:tr>
              <a:tr h="406400">
                <a:tc>
                  <a:txBody>
                    <a:bodyPr/>
                    <a:lstStyle/>
                    <a:p>
                      <a:pPr marL="0" marR="0">
                        <a:lnSpc>
                          <a:spcPct val="100000"/>
                        </a:lnSpc>
                        <a:spcBef>
                          <a:spcPts val="0"/>
                        </a:spcBef>
                        <a:spcAft>
                          <a:spcPts val="0"/>
                        </a:spcAft>
                      </a:pPr>
                      <a:r>
                        <a:rPr lang="en-US" sz="2000" b="1">
                          <a:solidFill>
                            <a:srgbClr val="FFFFFF"/>
                          </a:solidFill>
                          <a:latin typeface="Times New Roman"/>
                          <a:ea typeface="Times New Roman"/>
                          <a:cs typeface="Times New Roman"/>
                        </a:rPr>
                        <a:t>Differentiation</a:t>
                      </a:r>
                      <a:endParaRPr lang="en-US" sz="2000">
                        <a:latin typeface="Times New Roman"/>
                        <a:ea typeface="Times New Roman"/>
                        <a:cs typeface="Times New Roman"/>
                      </a:endParaRPr>
                    </a:p>
                  </a:txBody>
                  <a:tcPr marL="38100" marR="38100" marT="0" marB="0">
                    <a:lnL>
                      <a:noFill/>
                    </a:lnL>
                    <a:lnR>
                      <a:noFill/>
                    </a:lnR>
                    <a:lnT>
                      <a:noFill/>
                    </a:lnT>
                    <a:lnB w="28575" cap="flat" cmpd="sng" algn="ctr">
                      <a:solidFill>
                        <a:srgbClr val="000000"/>
                      </a:solidFill>
                      <a:prstDash val="solid"/>
                      <a:round/>
                      <a:headEnd type="none" w="med" len="med"/>
                      <a:tailEnd type="none" w="med" len="med"/>
                    </a:lnB>
                    <a:solidFill>
                      <a:srgbClr val="4F81BD"/>
                    </a:solidFill>
                  </a:tcPr>
                </a:tc>
                <a:tc>
                  <a:txBody>
                    <a:bodyPr/>
                    <a:lstStyle/>
                    <a:p>
                      <a:pPr marL="0" marR="0">
                        <a:lnSpc>
                          <a:spcPct val="100000"/>
                        </a:lnSpc>
                        <a:spcBef>
                          <a:spcPts val="0"/>
                        </a:spcBef>
                        <a:spcAft>
                          <a:spcPts val="0"/>
                        </a:spcAft>
                      </a:pPr>
                      <a:r>
                        <a:rPr lang="en-US" sz="2000">
                          <a:latin typeface="Times New Roman"/>
                          <a:ea typeface="Times New Roman"/>
                          <a:cs typeface="Times New Roman"/>
                        </a:rPr>
                        <a:t>Low</a:t>
                      </a:r>
                    </a:p>
                  </a:txBody>
                  <a:tcPr marL="38100" marR="38100" marT="0" marB="0">
                    <a:lnL>
                      <a:noFill/>
                    </a:lnL>
                    <a:lnR>
                      <a:noFill/>
                    </a:lnR>
                    <a:lnT>
                      <a:noFill/>
                    </a:lnT>
                    <a:lnB w="28575" cap="flat" cmpd="sng" algn="ctr">
                      <a:solidFill>
                        <a:srgbClr val="000000"/>
                      </a:solidFill>
                      <a:prstDash val="solid"/>
                      <a:round/>
                      <a:headEnd type="none" w="med" len="med"/>
                      <a:tailEnd type="none" w="med" len="med"/>
                    </a:lnB>
                    <a:solidFill>
                      <a:srgbClr val="D8D8D8"/>
                    </a:solidFill>
                  </a:tcPr>
                </a:tc>
                <a:tc>
                  <a:txBody>
                    <a:bodyPr/>
                    <a:lstStyle/>
                    <a:p>
                      <a:pPr marL="0" marR="0">
                        <a:lnSpc>
                          <a:spcPct val="100000"/>
                        </a:lnSpc>
                        <a:spcBef>
                          <a:spcPts val="0"/>
                        </a:spcBef>
                        <a:spcAft>
                          <a:spcPts val="0"/>
                        </a:spcAft>
                      </a:pPr>
                      <a:r>
                        <a:rPr lang="en-US" sz="2000">
                          <a:latin typeface="Times New Roman"/>
                          <a:ea typeface="Times New Roman"/>
                          <a:cs typeface="Times New Roman"/>
                        </a:rPr>
                        <a:t>High</a:t>
                      </a:r>
                    </a:p>
                  </a:txBody>
                  <a:tcPr marL="38100" marR="38100" marT="0" marB="0">
                    <a:lnL>
                      <a:noFill/>
                    </a:lnL>
                    <a:lnR>
                      <a:noFill/>
                    </a:lnR>
                    <a:lnT>
                      <a:noFill/>
                    </a:lnT>
                    <a:lnB w="28575" cap="flat" cmpd="sng" algn="ctr">
                      <a:solidFill>
                        <a:srgbClr val="000000"/>
                      </a:solidFill>
                      <a:prstDash val="solid"/>
                      <a:round/>
                      <a:headEnd type="none" w="med" len="med"/>
                      <a:tailEnd type="none" w="med" len="med"/>
                    </a:lnB>
                    <a:solidFill>
                      <a:srgbClr val="D8D8D8"/>
                    </a:solidFill>
                  </a:tcPr>
                </a:tc>
                <a:tc>
                  <a:txBody>
                    <a:bodyPr/>
                    <a:lstStyle/>
                    <a:p>
                      <a:pPr marL="0" marR="0">
                        <a:lnSpc>
                          <a:spcPct val="100000"/>
                        </a:lnSpc>
                        <a:spcBef>
                          <a:spcPts val="0"/>
                        </a:spcBef>
                        <a:spcAft>
                          <a:spcPts val="0"/>
                        </a:spcAft>
                      </a:pPr>
                      <a:r>
                        <a:rPr lang="en-US" sz="2000" dirty="0" smtClean="0">
                          <a:latin typeface="Times New Roman"/>
                          <a:ea typeface="Times New Roman"/>
                          <a:cs typeface="Times New Roman"/>
                        </a:rPr>
                        <a:t>Medium</a:t>
                      </a:r>
                      <a:endParaRPr lang="en-US" sz="2000" dirty="0">
                        <a:latin typeface="Times New Roman"/>
                        <a:ea typeface="Times New Roman"/>
                        <a:cs typeface="Times New Roman"/>
                      </a:endParaRPr>
                    </a:p>
                  </a:txBody>
                  <a:tcPr marL="38100" marR="38100" marT="0" marB="0">
                    <a:lnL>
                      <a:noFill/>
                    </a:lnL>
                    <a:lnR>
                      <a:noFill/>
                    </a:lnR>
                    <a:lnT>
                      <a:noFill/>
                    </a:lnT>
                    <a:lnB w="28575" cap="flat" cmpd="sng" algn="ctr">
                      <a:solidFill>
                        <a:srgbClr val="000000"/>
                      </a:solidFill>
                      <a:prstDash val="solid"/>
                      <a:round/>
                      <a:headEnd type="none" w="med" len="med"/>
                      <a:tailEnd type="none" w="med" len="med"/>
                    </a:lnB>
                    <a:solidFill>
                      <a:srgbClr val="D8D8D8"/>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4"/>
          </p:nvPr>
        </p:nvSpPr>
        <p:spPr/>
        <p:txBody>
          <a:bodyPr/>
          <a:lstStyle/>
          <a:p>
            <a:r>
              <a:rPr lang="en-US"/>
              <a:t>Copyright © 2013 Pearson Education, Inc. Publishing as Prentice Hall</a:t>
            </a:r>
          </a:p>
        </p:txBody>
      </p:sp>
      <p:sp>
        <p:nvSpPr>
          <p:cNvPr id="69633" name="Text Placeholder 2"/>
          <p:cNvSpPr>
            <a:spLocks noGrp="1"/>
          </p:cNvSpPr>
          <p:nvPr>
            <p:ph type="body" sz="quarter" idx="13"/>
          </p:nvPr>
        </p:nvSpPr>
        <p:spPr>
          <a:xfrm>
            <a:off x="1316038" y="1071563"/>
            <a:ext cx="6075362" cy="360362"/>
          </a:xfrm>
        </p:spPr>
        <p:txBody>
          <a:bodyPr/>
          <a:lstStyle/>
          <a:p>
            <a:r>
              <a:rPr lang="en-US" smtClean="0"/>
              <a:t>Organizational and Project Strategy</a:t>
            </a:r>
          </a:p>
        </p:txBody>
      </p:sp>
      <p:sp>
        <p:nvSpPr>
          <p:cNvPr id="5" name="Slide Number Placeholder 4"/>
          <p:cNvSpPr>
            <a:spLocks noGrp="1"/>
          </p:cNvSpPr>
          <p:nvPr>
            <p:ph type="sldNum" sz="quarter" idx="15"/>
          </p:nvPr>
        </p:nvSpPr>
        <p:spPr/>
        <p:txBody>
          <a:bodyPr/>
          <a:lstStyle/>
          <a:p>
            <a:pPr>
              <a:defRPr/>
            </a:pPr>
            <a:r>
              <a:rPr lang="en-US"/>
              <a:t>11-</a:t>
            </a:r>
            <a:fld id="{CE110499-DD44-4B7D-B089-679F60BB36F1}" type="slidenum">
              <a:rPr lang="en-US"/>
              <a:pPr>
                <a:defRPr/>
              </a:pPr>
              <a:t>18</a:t>
            </a:fld>
            <a:endParaRPr lang="en-US"/>
          </a:p>
        </p:txBody>
      </p:sp>
      <p:sp>
        <p:nvSpPr>
          <p:cNvPr id="69636" name="Content Placeholder 1"/>
          <p:cNvSpPr>
            <a:spLocks noGrp="1"/>
          </p:cNvSpPr>
          <p:nvPr>
            <p:ph idx="1"/>
          </p:nvPr>
        </p:nvSpPr>
        <p:spPr>
          <a:xfrm>
            <a:off x="241300" y="1463675"/>
            <a:ext cx="8445500" cy="1536700"/>
          </a:xfrm>
        </p:spPr>
        <p:txBody>
          <a:bodyPr/>
          <a:lstStyle/>
          <a:p>
            <a:r>
              <a:rPr lang="en-US" sz="2400" smtClean="0"/>
              <a:t>Projects in an organization have to be strategized and the organizational strategies have to be aligned with those project strategies</a:t>
            </a:r>
          </a:p>
        </p:txBody>
      </p:sp>
      <p:pic>
        <p:nvPicPr>
          <p:cNvPr id="69637" name="Picture 2"/>
          <p:cNvPicPr>
            <a:picLocks noChangeAspect="1" noChangeArrowheads="1"/>
          </p:cNvPicPr>
          <p:nvPr/>
        </p:nvPicPr>
        <p:blipFill>
          <a:blip r:embed="rId2"/>
          <a:srcRect/>
          <a:stretch>
            <a:fillRect/>
          </a:stretch>
        </p:blipFill>
        <p:spPr bwMode="auto">
          <a:xfrm>
            <a:off x="1560513" y="2722563"/>
            <a:ext cx="6070600" cy="3681412"/>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4"/>
          </p:nvPr>
        </p:nvSpPr>
        <p:spPr/>
        <p:txBody>
          <a:bodyPr/>
          <a:lstStyle/>
          <a:p>
            <a:r>
              <a:rPr lang="en-US"/>
              <a:t>Copyright © 2013 Pearson Education, Inc. Publishing as Prentice Hall</a:t>
            </a:r>
          </a:p>
        </p:txBody>
      </p:sp>
      <p:sp>
        <p:nvSpPr>
          <p:cNvPr id="70657" name="Text Placeholder 2"/>
          <p:cNvSpPr>
            <a:spLocks noGrp="1"/>
          </p:cNvSpPr>
          <p:nvPr>
            <p:ph type="body" sz="quarter" idx="13"/>
          </p:nvPr>
        </p:nvSpPr>
        <p:spPr>
          <a:xfrm>
            <a:off x="1316038" y="1071563"/>
            <a:ext cx="3925887" cy="339725"/>
          </a:xfrm>
        </p:spPr>
        <p:txBody>
          <a:bodyPr/>
          <a:lstStyle/>
          <a:p>
            <a:r>
              <a:rPr lang="en-US" smtClean="0"/>
              <a:t>MIS Project Structure</a:t>
            </a:r>
          </a:p>
        </p:txBody>
      </p:sp>
      <p:sp>
        <p:nvSpPr>
          <p:cNvPr id="5" name="Slide Number Placeholder 4"/>
          <p:cNvSpPr>
            <a:spLocks noGrp="1"/>
          </p:cNvSpPr>
          <p:nvPr>
            <p:ph type="sldNum" sz="quarter" idx="15"/>
          </p:nvPr>
        </p:nvSpPr>
        <p:spPr/>
        <p:txBody>
          <a:bodyPr/>
          <a:lstStyle/>
          <a:p>
            <a:pPr>
              <a:defRPr/>
            </a:pPr>
            <a:r>
              <a:rPr lang="en-US"/>
              <a:t>11-</a:t>
            </a:r>
            <a:fld id="{1A1FB299-924C-44A5-8104-8347D53B5405}" type="slidenum">
              <a:rPr lang="en-US"/>
              <a:pPr>
                <a:defRPr/>
              </a:pPr>
              <a:t>19</a:t>
            </a:fld>
            <a:endParaRPr lang="en-US"/>
          </a:p>
        </p:txBody>
      </p:sp>
      <p:pic>
        <p:nvPicPr>
          <p:cNvPr id="70660" name="Picture 2"/>
          <p:cNvPicPr>
            <a:picLocks noChangeAspect="1" noChangeArrowheads="1"/>
          </p:cNvPicPr>
          <p:nvPr/>
        </p:nvPicPr>
        <p:blipFill>
          <a:blip r:embed="rId2"/>
          <a:srcRect/>
          <a:stretch>
            <a:fillRect/>
          </a:stretch>
        </p:blipFill>
        <p:spPr bwMode="auto">
          <a:xfrm>
            <a:off x="993775" y="1474788"/>
            <a:ext cx="6859588" cy="491966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53249" name="Content Placeholder 1"/>
          <p:cNvSpPr>
            <a:spLocks noGrp="1"/>
          </p:cNvSpPr>
          <p:nvPr>
            <p:ph idx="1"/>
          </p:nvPr>
        </p:nvSpPr>
        <p:spPr>
          <a:xfrm>
            <a:off x="406400" y="1600200"/>
            <a:ext cx="8280400" cy="4525963"/>
          </a:xfrm>
        </p:spPr>
        <p:txBody>
          <a:bodyPr/>
          <a:lstStyle/>
          <a:p>
            <a:r>
              <a:rPr lang="en-US" sz="2400" smtClean="0"/>
              <a:t>Define authority, reliability, responsibility, and accountability in projects</a:t>
            </a:r>
          </a:p>
          <a:p>
            <a:r>
              <a:rPr lang="en-US" sz="2400" smtClean="0"/>
              <a:t>Identify, define, and organize the five organizational structures</a:t>
            </a:r>
          </a:p>
          <a:p>
            <a:r>
              <a:rPr lang="en-US" sz="2400" smtClean="0"/>
              <a:t>Design projects aligned with organizational strategy</a:t>
            </a:r>
          </a:p>
          <a:p>
            <a:r>
              <a:rPr lang="en-US" sz="2400" smtClean="0"/>
              <a:t>Work with the project management office, and understand how PMOs function</a:t>
            </a:r>
          </a:p>
          <a:p>
            <a:r>
              <a:rPr lang="en-US" sz="2400" smtClean="0"/>
              <a:t>Discuss general policies and procedures of PM</a:t>
            </a:r>
          </a:p>
          <a:p>
            <a:r>
              <a:rPr lang="en-US" sz="2400" smtClean="0"/>
              <a:t>Understand individuals and project team roles and build project teams</a:t>
            </a:r>
          </a:p>
          <a:p>
            <a:r>
              <a:rPr lang="en-US" sz="2400" smtClean="0"/>
              <a:t>Understand the risks, and manage outsourcing projects</a:t>
            </a:r>
          </a:p>
          <a:p>
            <a:endParaRPr lang="en-US" sz="2400" smtClean="0"/>
          </a:p>
          <a:p>
            <a:endParaRPr lang="en-US" sz="2400" smtClean="0"/>
          </a:p>
          <a:p>
            <a:endParaRPr lang="en-US" sz="2400" smtClean="0"/>
          </a:p>
          <a:p>
            <a:endParaRPr lang="en-US" sz="2400" smtClean="0"/>
          </a:p>
        </p:txBody>
      </p:sp>
      <p:sp>
        <p:nvSpPr>
          <p:cNvPr id="53250" name="Text Placeholder 2"/>
          <p:cNvSpPr>
            <a:spLocks noGrp="1"/>
          </p:cNvSpPr>
          <p:nvPr>
            <p:ph type="body" sz="quarter" idx="13"/>
          </p:nvPr>
        </p:nvSpPr>
        <p:spPr>
          <a:xfrm>
            <a:off x="1316038" y="1071563"/>
            <a:ext cx="3925887" cy="339725"/>
          </a:xfrm>
        </p:spPr>
        <p:txBody>
          <a:bodyPr/>
          <a:lstStyle/>
          <a:p>
            <a:r>
              <a:rPr lang="en-US" smtClean="0"/>
              <a:t>Learning objectives</a:t>
            </a:r>
          </a:p>
        </p:txBody>
      </p:sp>
      <p:sp>
        <p:nvSpPr>
          <p:cNvPr id="7" name="Slide Number Placeholder 6"/>
          <p:cNvSpPr>
            <a:spLocks noGrp="1"/>
          </p:cNvSpPr>
          <p:nvPr>
            <p:ph type="sldNum" sz="quarter" idx="15"/>
          </p:nvPr>
        </p:nvSpPr>
        <p:spPr/>
        <p:txBody>
          <a:bodyPr/>
          <a:lstStyle/>
          <a:p>
            <a:pPr>
              <a:defRPr/>
            </a:pPr>
            <a:r>
              <a:rPr lang="en-US"/>
              <a:t>11-</a:t>
            </a:r>
            <a:fld id="{F2EEFE46-E063-41D6-ABE9-3348126CCCCD}" type="slidenum">
              <a:rPr lang="en-US"/>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4"/>
          </p:nvPr>
        </p:nvSpPr>
        <p:spPr/>
        <p:txBody>
          <a:bodyPr/>
          <a:lstStyle/>
          <a:p>
            <a:r>
              <a:rPr lang="en-US"/>
              <a:t>Copyright © 2013 Pearson Education, Inc. Publishing as Prentice Hall</a:t>
            </a:r>
          </a:p>
        </p:txBody>
      </p:sp>
      <p:pic>
        <p:nvPicPr>
          <p:cNvPr id="71681" name="Picture 2" descr="http://www.clker.com/cliparts/e/9/f/6/12754629751302444469600px-soccer_ball.svg-th.png"/>
          <p:cNvPicPr>
            <a:picLocks noChangeAspect="1" noChangeArrowheads="1"/>
          </p:cNvPicPr>
          <p:nvPr/>
        </p:nvPicPr>
        <p:blipFill>
          <a:blip r:embed="rId2"/>
          <a:srcRect/>
          <a:stretch>
            <a:fillRect/>
          </a:stretch>
        </p:blipFill>
        <p:spPr bwMode="auto">
          <a:xfrm>
            <a:off x="190500" y="114300"/>
            <a:ext cx="952500" cy="952500"/>
          </a:xfrm>
          <a:prstGeom prst="rect">
            <a:avLst/>
          </a:prstGeom>
          <a:noFill/>
          <a:ln w="9525">
            <a:noFill/>
            <a:miter lim="800000"/>
            <a:headEnd/>
            <a:tailEnd/>
          </a:ln>
        </p:spPr>
      </p:pic>
      <p:sp>
        <p:nvSpPr>
          <p:cNvPr id="71682" name="TextBox 8"/>
          <p:cNvSpPr txBox="1">
            <a:spLocks noChangeArrowheads="1"/>
          </p:cNvSpPr>
          <p:nvPr/>
        </p:nvSpPr>
        <p:spPr bwMode="auto">
          <a:xfrm>
            <a:off x="1270000" y="1020763"/>
            <a:ext cx="719138" cy="400050"/>
          </a:xfrm>
          <a:prstGeom prst="rect">
            <a:avLst/>
          </a:prstGeom>
          <a:noFill/>
          <a:ln w="9525">
            <a:noFill/>
            <a:miter lim="800000"/>
            <a:headEnd/>
            <a:tailEnd/>
          </a:ln>
        </p:spPr>
        <p:txBody>
          <a:bodyPr wrap="none">
            <a:spAutoFit/>
          </a:bodyPr>
          <a:lstStyle/>
          <a:p>
            <a:r>
              <a:rPr lang="en-US" sz="2000" b="1">
                <a:latin typeface="Calibri" pitchFamily="34" charset="0"/>
              </a:rPr>
              <a:t>PMO</a:t>
            </a:r>
          </a:p>
        </p:txBody>
      </p:sp>
      <p:sp>
        <p:nvSpPr>
          <p:cNvPr id="71683" name="Content Placeholder 1"/>
          <p:cNvSpPr>
            <a:spLocks noGrp="1"/>
          </p:cNvSpPr>
          <p:nvPr>
            <p:ph idx="1"/>
          </p:nvPr>
        </p:nvSpPr>
        <p:spPr>
          <a:xfrm>
            <a:off x="241300" y="1600200"/>
            <a:ext cx="8445500" cy="4830763"/>
          </a:xfrm>
        </p:spPr>
        <p:txBody>
          <a:bodyPr/>
          <a:lstStyle/>
          <a:p>
            <a:r>
              <a:rPr lang="en-US" sz="2400" smtClean="0"/>
              <a:t>Many organizations are moving in the direction of establishing PMOs or have already done so.</a:t>
            </a:r>
          </a:p>
          <a:p>
            <a:r>
              <a:rPr lang="en-US" sz="2400" smtClean="0"/>
              <a:t>There is strong evidence that PM standards and methods are most highly correlated with project performance.</a:t>
            </a:r>
          </a:p>
          <a:p>
            <a:r>
              <a:rPr lang="en-US" sz="2400" smtClean="0"/>
              <a:t>The use of project historical archives also showed a significant correlation with project performance.</a:t>
            </a:r>
          </a:p>
          <a:p>
            <a:r>
              <a:rPr lang="en-US" sz="2400" smtClean="0"/>
              <a:t>Pioneers in establishing PMOs are providing information and advice on essential policies and documents that should accompany the establishment and use of a PMO.</a:t>
            </a:r>
          </a:p>
        </p:txBody>
      </p:sp>
      <p:sp>
        <p:nvSpPr>
          <p:cNvPr id="8" name="Slide Number Placeholder 7"/>
          <p:cNvSpPr>
            <a:spLocks noGrp="1"/>
          </p:cNvSpPr>
          <p:nvPr>
            <p:ph type="sldNum" sz="quarter" idx="15"/>
          </p:nvPr>
        </p:nvSpPr>
        <p:spPr/>
        <p:txBody>
          <a:bodyPr/>
          <a:lstStyle/>
          <a:p>
            <a:pPr>
              <a:defRPr/>
            </a:pPr>
            <a:r>
              <a:rPr lang="en-US"/>
              <a:t>11-</a:t>
            </a:r>
            <a:fld id="{49165F7E-EDED-4D89-8033-150834E31201}" type="slidenum">
              <a:rPr lang="en-US"/>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72705" name="Content Placeholder 1"/>
          <p:cNvSpPr>
            <a:spLocks noGrp="1"/>
          </p:cNvSpPr>
          <p:nvPr>
            <p:ph idx="1"/>
          </p:nvPr>
        </p:nvSpPr>
        <p:spPr>
          <a:xfrm>
            <a:off x="266700" y="1600200"/>
            <a:ext cx="8420100" cy="4418013"/>
          </a:xfrm>
        </p:spPr>
        <p:txBody>
          <a:bodyPr/>
          <a:lstStyle/>
          <a:p>
            <a:r>
              <a:rPr lang="en-US" sz="2400" smtClean="0"/>
              <a:t> </a:t>
            </a:r>
            <a:r>
              <a:rPr lang="en-US" sz="2400" i="1" smtClean="0"/>
              <a:t>Project support:</a:t>
            </a:r>
            <a:r>
              <a:rPr lang="en-US" sz="2400" smtClean="0"/>
              <a:t> Provide project management guidance to project managers in business units</a:t>
            </a:r>
          </a:p>
          <a:p>
            <a:r>
              <a:rPr lang="en-US" sz="2400" i="1" smtClean="0"/>
              <a:t>Project management process/methodology:</a:t>
            </a:r>
            <a:r>
              <a:rPr lang="en-US" sz="2400" smtClean="0"/>
              <a:t> Develop and implement a consistent and standardized process</a:t>
            </a:r>
          </a:p>
          <a:p>
            <a:r>
              <a:rPr lang="en-US" sz="2400" i="1" smtClean="0"/>
              <a:t>Training:</a:t>
            </a:r>
            <a:r>
              <a:rPr lang="en-US" sz="2400" smtClean="0"/>
              <a:t> Conduct training programs or collect requirements for an outside company</a:t>
            </a:r>
          </a:p>
          <a:p>
            <a:r>
              <a:rPr lang="en-US" sz="2400" i="1" smtClean="0"/>
              <a:t>Home for project managers:</a:t>
            </a:r>
            <a:r>
              <a:rPr lang="en-US" sz="2400" smtClean="0"/>
              <a:t> Maintain a centralized office from which project managers are loaned out to work on projects</a:t>
            </a:r>
          </a:p>
          <a:p>
            <a:r>
              <a:rPr lang="en-US" sz="2400" i="1" smtClean="0"/>
              <a:t>Internal consulting and mentoring:</a:t>
            </a:r>
            <a:r>
              <a:rPr lang="en-US" sz="2400" smtClean="0"/>
              <a:t> Advise employees about best practices</a:t>
            </a:r>
          </a:p>
        </p:txBody>
      </p:sp>
      <p:sp>
        <p:nvSpPr>
          <p:cNvPr id="72706" name="Text Placeholder 2"/>
          <p:cNvSpPr>
            <a:spLocks noGrp="1"/>
          </p:cNvSpPr>
          <p:nvPr>
            <p:ph type="body" sz="quarter" idx="13"/>
          </p:nvPr>
        </p:nvSpPr>
        <p:spPr>
          <a:xfrm>
            <a:off x="1316038" y="1071563"/>
            <a:ext cx="6410325" cy="392112"/>
          </a:xfrm>
        </p:spPr>
        <p:txBody>
          <a:bodyPr/>
          <a:lstStyle/>
          <a:p>
            <a:r>
              <a:rPr lang="en-US" smtClean="0"/>
              <a:t>PMO Office</a:t>
            </a:r>
          </a:p>
        </p:txBody>
      </p:sp>
      <p:sp>
        <p:nvSpPr>
          <p:cNvPr id="8" name="Slide Number Placeholder 7"/>
          <p:cNvSpPr>
            <a:spLocks noGrp="1"/>
          </p:cNvSpPr>
          <p:nvPr>
            <p:ph type="sldNum" sz="quarter" idx="15"/>
          </p:nvPr>
        </p:nvSpPr>
        <p:spPr/>
        <p:txBody>
          <a:bodyPr/>
          <a:lstStyle/>
          <a:p>
            <a:pPr>
              <a:defRPr/>
            </a:pPr>
            <a:r>
              <a:rPr lang="en-US"/>
              <a:t>11-</a:t>
            </a:r>
            <a:fld id="{D5874815-63EB-41BE-8F5A-E42EE067164F}" type="slidenum">
              <a:rPr lang="en-US"/>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73729" name="Content Placeholder 1"/>
          <p:cNvSpPr>
            <a:spLocks noGrp="1"/>
          </p:cNvSpPr>
          <p:nvPr>
            <p:ph idx="1"/>
          </p:nvPr>
        </p:nvSpPr>
        <p:spPr>
          <a:xfrm>
            <a:off x="266700" y="1600200"/>
            <a:ext cx="8420100" cy="4418013"/>
          </a:xfrm>
        </p:spPr>
        <p:txBody>
          <a:bodyPr/>
          <a:lstStyle/>
          <a:p>
            <a:r>
              <a:rPr lang="en-US" sz="2400" i="1" smtClean="0"/>
              <a:t>Project management software tools:</a:t>
            </a:r>
            <a:r>
              <a:rPr lang="en-US" sz="2400" smtClean="0"/>
              <a:t> Select and maintain project management tools for use by employees</a:t>
            </a:r>
          </a:p>
          <a:p>
            <a:r>
              <a:rPr lang="en-US" sz="2400" i="1" smtClean="0"/>
              <a:t>Portfolio management:</a:t>
            </a:r>
            <a:r>
              <a:rPr lang="en-US" sz="2400" smtClean="0"/>
              <a:t> Establish a staff of program managers who can manage multiple projects that are related, such as infrastructure technologies, desktop applications and so on, and allocate resources accordingly</a:t>
            </a:r>
          </a:p>
          <a:p>
            <a:r>
              <a:rPr lang="en-US" sz="2400" i="1" smtClean="0"/>
              <a:t>Project Control: </a:t>
            </a:r>
            <a:r>
              <a:rPr lang="en-US" sz="2400" smtClean="0"/>
              <a:t>Establish control processes and monitor projects</a:t>
            </a:r>
          </a:p>
          <a:p>
            <a:endParaRPr lang="en-US" sz="2400" smtClean="0"/>
          </a:p>
        </p:txBody>
      </p:sp>
      <p:sp>
        <p:nvSpPr>
          <p:cNvPr id="73730" name="Text Placeholder 2"/>
          <p:cNvSpPr>
            <a:spLocks noGrp="1"/>
          </p:cNvSpPr>
          <p:nvPr>
            <p:ph type="body" sz="quarter" idx="13"/>
          </p:nvPr>
        </p:nvSpPr>
        <p:spPr>
          <a:xfrm>
            <a:off x="1316038" y="1071563"/>
            <a:ext cx="6410325" cy="392112"/>
          </a:xfrm>
        </p:spPr>
        <p:txBody>
          <a:bodyPr/>
          <a:lstStyle/>
          <a:p>
            <a:r>
              <a:rPr lang="en-US" smtClean="0"/>
              <a:t>PMO Office</a:t>
            </a:r>
          </a:p>
        </p:txBody>
      </p:sp>
      <p:sp>
        <p:nvSpPr>
          <p:cNvPr id="8" name="Slide Number Placeholder 7"/>
          <p:cNvSpPr>
            <a:spLocks noGrp="1"/>
          </p:cNvSpPr>
          <p:nvPr>
            <p:ph type="sldNum" sz="quarter" idx="15"/>
          </p:nvPr>
        </p:nvSpPr>
        <p:spPr/>
        <p:txBody>
          <a:bodyPr/>
          <a:lstStyle/>
          <a:p>
            <a:pPr>
              <a:defRPr/>
            </a:pPr>
            <a:r>
              <a:rPr lang="en-US"/>
              <a:t>11-</a:t>
            </a:r>
            <a:fld id="{D0C53012-DA60-47C8-9A18-C43688D965F7}" type="slidenum">
              <a:rPr lang="en-US"/>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74753" name="Text Placeholder 2"/>
          <p:cNvSpPr>
            <a:spLocks noGrp="1"/>
          </p:cNvSpPr>
          <p:nvPr>
            <p:ph type="body" sz="quarter" idx="13"/>
          </p:nvPr>
        </p:nvSpPr>
        <p:spPr>
          <a:xfrm>
            <a:off x="1316038" y="1071563"/>
            <a:ext cx="6791325" cy="468312"/>
          </a:xfrm>
        </p:spPr>
        <p:txBody>
          <a:bodyPr/>
          <a:lstStyle/>
          <a:p>
            <a:r>
              <a:rPr lang="en-US" smtClean="0"/>
              <a:t>PMO</a:t>
            </a:r>
          </a:p>
        </p:txBody>
      </p:sp>
      <p:sp>
        <p:nvSpPr>
          <p:cNvPr id="9" name="Slide Number Placeholder 8"/>
          <p:cNvSpPr>
            <a:spLocks noGrp="1"/>
          </p:cNvSpPr>
          <p:nvPr>
            <p:ph type="sldNum" sz="quarter" idx="15"/>
          </p:nvPr>
        </p:nvSpPr>
        <p:spPr/>
        <p:txBody>
          <a:bodyPr/>
          <a:lstStyle/>
          <a:p>
            <a:pPr>
              <a:defRPr/>
            </a:pPr>
            <a:r>
              <a:rPr lang="en-US"/>
              <a:t>11-</a:t>
            </a:r>
            <a:fld id="{5095B845-CABA-41E8-86BE-2E2E9C318DB9}" type="slidenum">
              <a:rPr lang="en-US"/>
              <a:pPr>
                <a:defRPr/>
              </a:pPr>
              <a:t>23</a:t>
            </a:fld>
            <a:endParaRPr lang="en-US"/>
          </a:p>
        </p:txBody>
      </p:sp>
      <p:pic>
        <p:nvPicPr>
          <p:cNvPr id="74756" name="Picture 3"/>
          <p:cNvPicPr>
            <a:picLocks noChangeAspect="1" noChangeArrowheads="1"/>
          </p:cNvPicPr>
          <p:nvPr/>
        </p:nvPicPr>
        <p:blipFill>
          <a:blip r:embed="rId2"/>
          <a:srcRect/>
          <a:stretch>
            <a:fillRect/>
          </a:stretch>
        </p:blipFill>
        <p:spPr bwMode="auto">
          <a:xfrm>
            <a:off x="185738" y="1655763"/>
            <a:ext cx="8769350" cy="4176712"/>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75777" name="Text Placeholder 2"/>
          <p:cNvSpPr>
            <a:spLocks noGrp="1"/>
          </p:cNvSpPr>
          <p:nvPr>
            <p:ph type="body" sz="quarter" idx="13"/>
          </p:nvPr>
        </p:nvSpPr>
        <p:spPr>
          <a:xfrm>
            <a:off x="1316038" y="1071563"/>
            <a:ext cx="6853237" cy="376237"/>
          </a:xfrm>
        </p:spPr>
        <p:txBody>
          <a:bodyPr/>
          <a:lstStyle/>
          <a:p>
            <a:r>
              <a:rPr lang="en-US" smtClean="0"/>
              <a:t>Policies and Procedures</a:t>
            </a:r>
          </a:p>
        </p:txBody>
      </p:sp>
      <p:sp>
        <p:nvSpPr>
          <p:cNvPr id="75778" name="Content Placeholder 1"/>
          <p:cNvSpPr>
            <a:spLocks noGrp="1"/>
          </p:cNvSpPr>
          <p:nvPr>
            <p:ph idx="1"/>
          </p:nvPr>
        </p:nvSpPr>
        <p:spPr>
          <a:xfrm>
            <a:off x="190500" y="1600200"/>
            <a:ext cx="8496300" cy="4525963"/>
          </a:xfrm>
        </p:spPr>
        <p:txBody>
          <a:bodyPr/>
          <a:lstStyle/>
          <a:p>
            <a:r>
              <a:rPr lang="en-US" sz="2400" smtClean="0"/>
              <a:t>Policies reflect the "rules" governing the implementation of the project management processes. </a:t>
            </a:r>
          </a:p>
          <a:p>
            <a:r>
              <a:rPr lang="en-US" sz="2400" smtClean="0"/>
              <a:t>Procedures, on the other hand, represent an implementation of policy and should evolve over time as new tools emerge, new processes are designed, and the risks associated with an area changes in response to internal or external environmental changes. </a:t>
            </a:r>
          </a:p>
          <a:p>
            <a:r>
              <a:rPr lang="en-US" sz="2400" smtClean="0"/>
              <a:t>Project organizations need to challenge outdated procedures and revise them as and when needed.  </a:t>
            </a:r>
          </a:p>
          <a:p>
            <a:r>
              <a:rPr lang="en-US" sz="2400" smtClean="0"/>
              <a:t>The general policies and procedures as well as guidelines need to be in a document that is accessible to all stakeholders of a project. </a:t>
            </a:r>
          </a:p>
        </p:txBody>
      </p:sp>
      <p:sp>
        <p:nvSpPr>
          <p:cNvPr id="8" name="Slide Number Placeholder 7"/>
          <p:cNvSpPr>
            <a:spLocks noGrp="1"/>
          </p:cNvSpPr>
          <p:nvPr>
            <p:ph type="sldNum" sz="quarter" idx="15"/>
          </p:nvPr>
        </p:nvSpPr>
        <p:spPr/>
        <p:txBody>
          <a:bodyPr/>
          <a:lstStyle/>
          <a:p>
            <a:pPr>
              <a:defRPr/>
            </a:pPr>
            <a:r>
              <a:rPr lang="en-US"/>
              <a:t>11-</a:t>
            </a:r>
            <a:fld id="{E5515FB7-C7F7-4187-A27B-F0E5778EBF4A}" type="slidenum">
              <a:rPr lang="en-US"/>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76801" name="Text Placeholder 2"/>
          <p:cNvSpPr>
            <a:spLocks noGrp="1"/>
          </p:cNvSpPr>
          <p:nvPr>
            <p:ph type="body" sz="quarter" idx="13"/>
          </p:nvPr>
        </p:nvSpPr>
        <p:spPr>
          <a:xfrm>
            <a:off x="1316038" y="1071563"/>
            <a:ext cx="7270750" cy="339725"/>
          </a:xfrm>
        </p:spPr>
        <p:txBody>
          <a:bodyPr/>
          <a:lstStyle/>
          <a:p>
            <a:r>
              <a:rPr lang="en-US" smtClean="0"/>
              <a:t>General Policies</a:t>
            </a:r>
          </a:p>
        </p:txBody>
      </p:sp>
      <p:sp>
        <p:nvSpPr>
          <p:cNvPr id="76802" name="Content Placeholder 1"/>
          <p:cNvSpPr>
            <a:spLocks noGrp="1"/>
          </p:cNvSpPr>
          <p:nvPr>
            <p:ph idx="1"/>
          </p:nvPr>
        </p:nvSpPr>
        <p:spPr>
          <a:xfrm>
            <a:off x="495300" y="1670050"/>
            <a:ext cx="8229600" cy="3295650"/>
          </a:xfrm>
        </p:spPr>
        <p:txBody>
          <a:bodyPr/>
          <a:lstStyle/>
          <a:p>
            <a:r>
              <a:rPr lang="en-US" sz="2400" i="1" smtClean="0"/>
              <a:t>Policy 1: Establish Organizational Objectives</a:t>
            </a:r>
          </a:p>
          <a:p>
            <a:r>
              <a:rPr lang="en-US" sz="2400" i="1" smtClean="0"/>
              <a:t>Policy 2: Include Project Responsibilities in Job Descriptions</a:t>
            </a:r>
            <a:endParaRPr lang="en-US" sz="2400" smtClean="0"/>
          </a:p>
          <a:p>
            <a:r>
              <a:rPr lang="en-US" sz="2400" i="1" smtClean="0"/>
              <a:t>Policy 3: Increase Use of Team-Based Performance Reviews</a:t>
            </a:r>
            <a:endParaRPr lang="en-US" sz="2400" smtClean="0"/>
          </a:p>
          <a:p>
            <a:r>
              <a:rPr lang="en-US" sz="2400" i="1" smtClean="0"/>
              <a:t>Policy 4: Establish Career Paths for Program and Project Personnel</a:t>
            </a:r>
            <a:endParaRPr lang="en-US" sz="2400" smtClean="0"/>
          </a:p>
          <a:p>
            <a:r>
              <a:rPr lang="en-US" sz="2400" i="1" smtClean="0"/>
              <a:t>Policy 5: Organize Programs Into Projects and Subprojects</a:t>
            </a:r>
          </a:p>
          <a:p>
            <a:r>
              <a:rPr lang="en-US" sz="2400" i="1" smtClean="0"/>
              <a:t>Policy 6: Prioritize Using Project Inventories </a:t>
            </a:r>
          </a:p>
          <a:p>
            <a:r>
              <a:rPr lang="en-US" sz="2400" i="1" smtClean="0"/>
              <a:t>Policy 7: Optimize Personnel Resources</a:t>
            </a:r>
            <a:r>
              <a:rPr lang="en-US" sz="2400" smtClean="0"/>
              <a:t> </a:t>
            </a:r>
          </a:p>
          <a:p>
            <a:r>
              <a:rPr lang="en-US" sz="2400" i="1" smtClean="0"/>
              <a:t>Policy 8: Coordinate Intergroup Transitions</a:t>
            </a:r>
          </a:p>
          <a:p>
            <a:endParaRPr lang="en-US" sz="2400" b="1" i="1" smtClean="0"/>
          </a:p>
          <a:p>
            <a:endParaRPr lang="en-US" sz="2400" smtClean="0"/>
          </a:p>
        </p:txBody>
      </p:sp>
      <p:sp>
        <p:nvSpPr>
          <p:cNvPr id="7" name="Slide Number Placeholder 6"/>
          <p:cNvSpPr>
            <a:spLocks noGrp="1"/>
          </p:cNvSpPr>
          <p:nvPr>
            <p:ph type="sldNum" sz="quarter" idx="15"/>
          </p:nvPr>
        </p:nvSpPr>
        <p:spPr/>
        <p:txBody>
          <a:bodyPr/>
          <a:lstStyle/>
          <a:p>
            <a:pPr>
              <a:defRPr/>
            </a:pPr>
            <a:r>
              <a:rPr lang="en-US"/>
              <a:t>11-</a:t>
            </a:r>
            <a:fld id="{1D3EF119-D6F6-44C5-9C4C-CED225F7647D}" type="slidenum">
              <a:rPr lang="en-US"/>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4"/>
          </p:nvPr>
        </p:nvSpPr>
        <p:spPr/>
        <p:txBody>
          <a:bodyPr/>
          <a:lstStyle/>
          <a:p>
            <a:r>
              <a:rPr lang="en-US"/>
              <a:t>Copyright © 2013 Pearson Education, Inc. Publishing as Prentice Hall</a:t>
            </a:r>
          </a:p>
        </p:txBody>
      </p:sp>
      <p:sp>
        <p:nvSpPr>
          <p:cNvPr id="77825" name="Text Placeholder 2"/>
          <p:cNvSpPr>
            <a:spLocks noGrp="1"/>
          </p:cNvSpPr>
          <p:nvPr>
            <p:ph type="body" sz="quarter" idx="13"/>
          </p:nvPr>
        </p:nvSpPr>
        <p:spPr>
          <a:xfrm>
            <a:off x="1316038" y="1071563"/>
            <a:ext cx="7827962" cy="360362"/>
          </a:xfrm>
        </p:spPr>
        <p:txBody>
          <a:bodyPr/>
          <a:lstStyle/>
          <a:p>
            <a:r>
              <a:rPr lang="en-US" smtClean="0"/>
              <a:t>Roles and Responsibilities</a:t>
            </a:r>
          </a:p>
        </p:txBody>
      </p:sp>
      <p:sp>
        <p:nvSpPr>
          <p:cNvPr id="7" name="Slide Number Placeholder 6"/>
          <p:cNvSpPr>
            <a:spLocks noGrp="1"/>
          </p:cNvSpPr>
          <p:nvPr>
            <p:ph type="sldNum" sz="quarter" idx="15"/>
          </p:nvPr>
        </p:nvSpPr>
        <p:spPr/>
        <p:txBody>
          <a:bodyPr/>
          <a:lstStyle/>
          <a:p>
            <a:pPr>
              <a:defRPr/>
            </a:pPr>
            <a:r>
              <a:rPr lang="en-US"/>
              <a:t>11-</a:t>
            </a:r>
            <a:fld id="{8211FF0F-30BD-4DE9-B483-C1364DA67B2A}" type="slidenum">
              <a:rPr lang="en-US"/>
              <a:pPr>
                <a:defRPr/>
              </a:pPr>
              <a:t>26</a:t>
            </a:fld>
            <a:endParaRPr lang="en-US"/>
          </a:p>
        </p:txBody>
      </p:sp>
      <p:graphicFrame>
        <p:nvGraphicFramePr>
          <p:cNvPr id="10" name="Table 9"/>
          <p:cNvGraphicFramePr>
            <a:graphicFrameLocks noGrp="1"/>
          </p:cNvGraphicFramePr>
          <p:nvPr/>
        </p:nvGraphicFramePr>
        <p:xfrm>
          <a:off x="254000" y="1552575"/>
          <a:ext cx="8674100" cy="4684713"/>
        </p:xfrm>
        <a:graphic>
          <a:graphicData uri="http://schemas.openxmlformats.org/drawingml/2006/table">
            <a:tbl>
              <a:tblPr/>
              <a:tblGrid>
                <a:gridCol w="2475552"/>
                <a:gridCol w="3307182"/>
                <a:gridCol w="2891367"/>
              </a:tblGrid>
              <a:tr h="292818">
                <a:tc>
                  <a:txBody>
                    <a:bodyPr/>
                    <a:lstStyle/>
                    <a:p>
                      <a:pPr marL="0" marR="0">
                        <a:spcBef>
                          <a:spcPts val="0"/>
                        </a:spcBef>
                        <a:spcAft>
                          <a:spcPts val="0"/>
                        </a:spcAft>
                      </a:pPr>
                      <a:r>
                        <a:rPr lang="en-US" sz="1800" b="1" dirty="0" smtClean="0">
                          <a:solidFill>
                            <a:srgbClr val="FFFFFF"/>
                          </a:solidFill>
                          <a:latin typeface="Times New Roman"/>
                          <a:ea typeface="Times New Roman"/>
                          <a:cs typeface="Times New Roman"/>
                        </a:rPr>
                        <a:t>Role</a:t>
                      </a:r>
                      <a:endParaRPr lang="en-US" sz="1800" dirty="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1800" b="1">
                          <a:solidFill>
                            <a:srgbClr val="FFFFFF"/>
                          </a:solidFill>
                          <a:latin typeface="Times New Roman"/>
                          <a:ea typeface="Times New Roman"/>
                          <a:cs typeface="Times New Roman"/>
                        </a:rPr>
                        <a:t>Responsibility</a:t>
                      </a:r>
                      <a:endParaRPr lang="en-US" sz="18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1800" b="1" dirty="0">
                          <a:solidFill>
                            <a:srgbClr val="FFFFFF"/>
                          </a:solidFill>
                          <a:latin typeface="Times New Roman"/>
                          <a:ea typeface="Times New Roman"/>
                          <a:cs typeface="Times New Roman"/>
                        </a:rPr>
                        <a:t>Skills </a:t>
                      </a:r>
                      <a:r>
                        <a:rPr lang="en-US" sz="1800" b="1" dirty="0" smtClean="0">
                          <a:solidFill>
                            <a:srgbClr val="FFFFFF"/>
                          </a:solidFill>
                          <a:latin typeface="Times New Roman"/>
                          <a:ea typeface="Times New Roman"/>
                          <a:cs typeface="Times New Roman"/>
                        </a:rPr>
                        <a:t>Needed</a:t>
                      </a:r>
                      <a:endParaRPr lang="en-US" sz="1800" dirty="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r>
              <a:tr h="1756908">
                <a:tc>
                  <a:txBody>
                    <a:bodyPr/>
                    <a:lstStyle/>
                    <a:p>
                      <a:pPr marL="0" marR="0">
                        <a:spcBef>
                          <a:spcPts val="0"/>
                        </a:spcBef>
                        <a:spcAft>
                          <a:spcPts val="0"/>
                        </a:spcAft>
                      </a:pPr>
                      <a:r>
                        <a:rPr lang="en-US" sz="1800" b="1">
                          <a:solidFill>
                            <a:srgbClr val="FFFFFF"/>
                          </a:solidFill>
                          <a:latin typeface="Times New Roman"/>
                          <a:ea typeface="Times New Roman"/>
                          <a:cs typeface="Times New Roman"/>
                        </a:rPr>
                        <a:t>Project Manager</a:t>
                      </a:r>
                      <a:endParaRPr lang="en-US" sz="18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4F81BD"/>
                    </a:solidFill>
                  </a:tcPr>
                </a:tc>
                <a:tc>
                  <a:txBody>
                    <a:bodyPr/>
                    <a:lstStyle/>
                    <a:p>
                      <a:pPr marL="0" marR="0">
                        <a:spcBef>
                          <a:spcPts val="0"/>
                        </a:spcBef>
                        <a:spcAft>
                          <a:spcPts val="0"/>
                        </a:spcAft>
                      </a:pPr>
                      <a:r>
                        <a:rPr lang="en-US" sz="1800" dirty="0">
                          <a:latin typeface="Times New Roman"/>
                          <a:ea typeface="Times New Roman"/>
                          <a:cs typeface="Times New Roman"/>
                        </a:rPr>
                        <a:t>Plan and schedule </a:t>
                      </a:r>
                      <a:r>
                        <a:rPr lang="en-US" sz="1800" dirty="0" smtClean="0">
                          <a:latin typeface="Times New Roman"/>
                          <a:ea typeface="Times New Roman"/>
                          <a:cs typeface="Times New Roman"/>
                        </a:rPr>
                        <a:t>activities</a:t>
                      </a:r>
                    </a:p>
                    <a:p>
                      <a:pPr marL="0" marR="0">
                        <a:spcBef>
                          <a:spcPts val="0"/>
                        </a:spcBef>
                        <a:spcAft>
                          <a:spcPts val="0"/>
                        </a:spcAft>
                      </a:pPr>
                      <a:r>
                        <a:rPr lang="en-US" sz="1800" dirty="0" smtClean="0">
                          <a:latin typeface="Times New Roman"/>
                          <a:ea typeface="Times New Roman"/>
                          <a:cs typeface="Times New Roman"/>
                        </a:rPr>
                        <a:t>Coordinate </a:t>
                      </a:r>
                      <a:r>
                        <a:rPr lang="en-US" sz="1800" dirty="0">
                          <a:latin typeface="Times New Roman"/>
                          <a:ea typeface="Times New Roman"/>
                          <a:cs typeface="Times New Roman"/>
                        </a:rPr>
                        <a:t>all </a:t>
                      </a:r>
                      <a:r>
                        <a:rPr lang="en-US" sz="1800" dirty="0" smtClean="0">
                          <a:latin typeface="Times New Roman"/>
                          <a:ea typeface="Times New Roman"/>
                          <a:cs typeface="Times New Roman"/>
                        </a:rPr>
                        <a:t>activities</a:t>
                      </a:r>
                    </a:p>
                    <a:p>
                      <a:pPr marL="0" marR="0">
                        <a:spcBef>
                          <a:spcPts val="0"/>
                        </a:spcBef>
                        <a:spcAft>
                          <a:spcPts val="0"/>
                        </a:spcAft>
                      </a:pPr>
                      <a:r>
                        <a:rPr lang="en-US" sz="1800" dirty="0" smtClean="0">
                          <a:latin typeface="Times New Roman"/>
                          <a:ea typeface="Times New Roman"/>
                          <a:cs typeface="Times New Roman"/>
                        </a:rPr>
                        <a:t>Control </a:t>
                      </a:r>
                      <a:r>
                        <a:rPr lang="en-US" sz="1800" dirty="0">
                          <a:latin typeface="Times New Roman"/>
                          <a:ea typeface="Times New Roman"/>
                          <a:cs typeface="Times New Roman"/>
                        </a:rPr>
                        <a:t>success </a:t>
                      </a:r>
                      <a:r>
                        <a:rPr lang="en-US" sz="1800" dirty="0" smtClean="0">
                          <a:latin typeface="Times New Roman"/>
                          <a:ea typeface="Times New Roman"/>
                          <a:cs typeface="Times New Roman"/>
                        </a:rPr>
                        <a:t>factors</a:t>
                      </a:r>
                    </a:p>
                    <a:p>
                      <a:pPr marL="0" marR="0">
                        <a:spcBef>
                          <a:spcPts val="0"/>
                        </a:spcBef>
                        <a:spcAft>
                          <a:spcPts val="0"/>
                        </a:spcAft>
                      </a:pPr>
                      <a:r>
                        <a:rPr lang="en-US" sz="1800" dirty="0" smtClean="0">
                          <a:latin typeface="Times New Roman"/>
                          <a:ea typeface="Times New Roman"/>
                          <a:cs typeface="Times New Roman"/>
                        </a:rPr>
                        <a:t>Measure </a:t>
                      </a:r>
                      <a:r>
                        <a:rPr lang="en-US" sz="1800" dirty="0">
                          <a:latin typeface="Times New Roman"/>
                          <a:ea typeface="Times New Roman"/>
                          <a:cs typeface="Times New Roman"/>
                        </a:rPr>
                        <a:t>all project metrics </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342900" lvl="0" indent="-342900">
                        <a:spcBef>
                          <a:spcPts val="0"/>
                        </a:spcBef>
                        <a:spcAft>
                          <a:spcPts val="0"/>
                        </a:spcAft>
                        <a:buFont typeface="Symbol"/>
                        <a:buChar char=""/>
                      </a:pPr>
                      <a:r>
                        <a:rPr lang="en-US" sz="1800">
                          <a:latin typeface="Calibri"/>
                          <a:cs typeface="Times New Roman"/>
                        </a:rPr>
                        <a:t>Planning</a:t>
                      </a:r>
                    </a:p>
                    <a:p>
                      <a:pPr marL="342900" lvl="0" indent="-342900">
                        <a:spcBef>
                          <a:spcPts val="0"/>
                        </a:spcBef>
                        <a:spcAft>
                          <a:spcPts val="0"/>
                        </a:spcAft>
                        <a:buFont typeface="Symbol"/>
                        <a:buChar char=""/>
                      </a:pPr>
                      <a:r>
                        <a:rPr lang="en-US" sz="1800">
                          <a:latin typeface="Calibri"/>
                          <a:cs typeface="Times New Roman"/>
                        </a:rPr>
                        <a:t>Coordination</a:t>
                      </a:r>
                    </a:p>
                    <a:p>
                      <a:pPr marL="342900" lvl="0" indent="-342900">
                        <a:spcBef>
                          <a:spcPts val="0"/>
                        </a:spcBef>
                        <a:spcAft>
                          <a:spcPts val="0"/>
                        </a:spcAft>
                        <a:buFont typeface="Symbol"/>
                        <a:buChar char=""/>
                      </a:pPr>
                      <a:r>
                        <a:rPr lang="en-US" sz="1800">
                          <a:latin typeface="Calibri"/>
                          <a:cs typeface="Times New Roman"/>
                        </a:rPr>
                        <a:t>Managing activities</a:t>
                      </a:r>
                    </a:p>
                    <a:p>
                      <a:pPr marL="342900" lvl="0" indent="-342900">
                        <a:spcBef>
                          <a:spcPts val="0"/>
                        </a:spcBef>
                        <a:spcAft>
                          <a:spcPts val="0"/>
                        </a:spcAft>
                        <a:buFont typeface="Symbol"/>
                        <a:buChar char=""/>
                      </a:pPr>
                      <a:r>
                        <a:rPr lang="en-US" sz="1800">
                          <a:latin typeface="Calibri"/>
                          <a:cs typeface="Times New Roman"/>
                        </a:rPr>
                        <a:t>Conflict resolution</a:t>
                      </a:r>
                    </a:p>
                    <a:p>
                      <a:pPr marL="342900" lvl="0" indent="-342900">
                        <a:spcBef>
                          <a:spcPts val="0"/>
                        </a:spcBef>
                        <a:spcAft>
                          <a:spcPts val="0"/>
                        </a:spcAft>
                        <a:buFont typeface="Symbol"/>
                        <a:buChar char=""/>
                      </a:pPr>
                      <a:r>
                        <a:rPr lang="en-US" sz="1800">
                          <a:latin typeface="Calibri"/>
                          <a:cs typeface="Times New Roman"/>
                        </a:rPr>
                        <a:t>Leadership</a:t>
                      </a:r>
                    </a:p>
                    <a:p>
                      <a:pPr marL="342900" lvl="0" indent="-342900">
                        <a:spcBef>
                          <a:spcPts val="0"/>
                        </a:spcBef>
                        <a:spcAft>
                          <a:spcPts val="0"/>
                        </a:spcAft>
                        <a:buFont typeface="Symbol"/>
                        <a:buChar char=""/>
                      </a:pPr>
                      <a:r>
                        <a:rPr lang="en-US" sz="1800">
                          <a:latin typeface="Calibri"/>
                          <a:cs typeface="Times New Roman"/>
                        </a:rPr>
                        <a:t>People skills</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1171272">
                <a:tc>
                  <a:txBody>
                    <a:bodyPr/>
                    <a:lstStyle/>
                    <a:p>
                      <a:pPr marL="0" marR="0">
                        <a:spcBef>
                          <a:spcPts val="0"/>
                        </a:spcBef>
                        <a:spcAft>
                          <a:spcPts val="0"/>
                        </a:spcAft>
                      </a:pPr>
                      <a:r>
                        <a:rPr lang="en-US" sz="1800" b="1">
                          <a:solidFill>
                            <a:srgbClr val="FFFFFF"/>
                          </a:solidFill>
                          <a:latin typeface="Times New Roman"/>
                          <a:ea typeface="Times New Roman"/>
                          <a:cs typeface="Times New Roman"/>
                        </a:rPr>
                        <a:t>Project Advisor</a:t>
                      </a:r>
                      <a:endParaRPr lang="en-US" sz="1800">
                        <a:latin typeface="Times New Roman"/>
                        <a:ea typeface="Times New Roman"/>
                        <a:cs typeface="Times New Roman"/>
                      </a:endParaRPr>
                    </a:p>
                  </a:txBody>
                  <a:tcPr marL="68580" marR="68580" marT="0" marB="0">
                    <a:lnL>
                      <a:noFill/>
                    </a:lnL>
                    <a:lnR>
                      <a:noFill/>
                    </a:lnR>
                    <a:lnT>
                      <a:noFill/>
                    </a:lnT>
                    <a:lnB>
                      <a:noFill/>
                    </a:lnB>
                    <a:solidFill>
                      <a:srgbClr val="4F81BD"/>
                    </a:solidFill>
                  </a:tcPr>
                </a:tc>
                <a:tc>
                  <a:txBody>
                    <a:bodyPr/>
                    <a:lstStyle/>
                    <a:p>
                      <a:pPr marL="0" marR="0">
                        <a:spcBef>
                          <a:spcPts val="0"/>
                        </a:spcBef>
                        <a:spcAft>
                          <a:spcPts val="0"/>
                        </a:spcAft>
                      </a:pPr>
                      <a:r>
                        <a:rPr lang="en-US" sz="1800" dirty="0">
                          <a:latin typeface="Times New Roman"/>
                          <a:ea typeface="Times New Roman"/>
                          <a:cs typeface="Times New Roman"/>
                        </a:rPr>
                        <a:t>Understand technology and </a:t>
                      </a:r>
                      <a:r>
                        <a:rPr lang="en-US" sz="1800" dirty="0" smtClean="0">
                          <a:latin typeface="Times New Roman"/>
                          <a:ea typeface="Times New Roman"/>
                          <a:cs typeface="Times New Roman"/>
                        </a:rPr>
                        <a:t>business </a:t>
                      </a:r>
                    </a:p>
                    <a:p>
                      <a:pPr marL="0" marR="0">
                        <a:spcBef>
                          <a:spcPts val="0"/>
                        </a:spcBef>
                        <a:spcAft>
                          <a:spcPts val="0"/>
                        </a:spcAft>
                      </a:pPr>
                      <a:r>
                        <a:rPr lang="en-US" sz="1800" dirty="0" smtClean="0">
                          <a:latin typeface="Times New Roman"/>
                          <a:ea typeface="Times New Roman"/>
                          <a:cs typeface="Times New Roman"/>
                        </a:rPr>
                        <a:t>Analyze </a:t>
                      </a:r>
                      <a:r>
                        <a:rPr lang="en-US" sz="1800" dirty="0">
                          <a:latin typeface="Times New Roman"/>
                          <a:ea typeface="Times New Roman"/>
                          <a:cs typeface="Times New Roman"/>
                        </a:rPr>
                        <a:t>project </a:t>
                      </a:r>
                      <a:r>
                        <a:rPr lang="en-US" sz="1800" dirty="0" smtClean="0">
                          <a:latin typeface="Times New Roman"/>
                          <a:ea typeface="Times New Roman"/>
                          <a:cs typeface="Times New Roman"/>
                        </a:rPr>
                        <a:t>requirements and </a:t>
                      </a:r>
                      <a:r>
                        <a:rPr lang="en-US" sz="1800" dirty="0">
                          <a:latin typeface="Times New Roman"/>
                          <a:ea typeface="Times New Roman"/>
                          <a:cs typeface="Times New Roman"/>
                        </a:rPr>
                        <a:t>select activities based on facts</a:t>
                      </a:r>
                    </a:p>
                  </a:txBody>
                  <a:tcPr marL="68580" marR="68580" marT="0" marB="0">
                    <a:lnL>
                      <a:noFill/>
                    </a:lnL>
                    <a:lnR>
                      <a:noFill/>
                    </a:lnR>
                    <a:lnT>
                      <a:noFill/>
                    </a:lnT>
                    <a:lnB>
                      <a:noFill/>
                    </a:lnB>
                    <a:solidFill>
                      <a:srgbClr val="D8D8D8"/>
                    </a:solidFill>
                  </a:tcPr>
                </a:tc>
                <a:tc>
                  <a:txBody>
                    <a:bodyPr/>
                    <a:lstStyle/>
                    <a:p>
                      <a:pPr marL="342900" lvl="0" indent="-342900">
                        <a:spcBef>
                          <a:spcPts val="0"/>
                        </a:spcBef>
                        <a:spcAft>
                          <a:spcPts val="0"/>
                        </a:spcAft>
                        <a:buFont typeface="Symbol"/>
                        <a:buChar char=""/>
                      </a:pPr>
                      <a:r>
                        <a:rPr lang="en-US" sz="1800">
                          <a:latin typeface="Calibri"/>
                          <a:cs typeface="Times New Roman"/>
                        </a:rPr>
                        <a:t>Technical expertise</a:t>
                      </a:r>
                    </a:p>
                    <a:p>
                      <a:pPr marL="342900" lvl="0" indent="-342900">
                        <a:spcBef>
                          <a:spcPts val="0"/>
                        </a:spcBef>
                        <a:spcAft>
                          <a:spcPts val="0"/>
                        </a:spcAft>
                        <a:buFont typeface="Symbol"/>
                        <a:buChar char=""/>
                      </a:pPr>
                      <a:r>
                        <a:rPr lang="en-US" sz="1800">
                          <a:latin typeface="Calibri"/>
                          <a:cs typeface="Times New Roman"/>
                        </a:rPr>
                        <a:t>Business acumen</a:t>
                      </a:r>
                    </a:p>
                    <a:p>
                      <a:pPr marL="342900" lvl="0" indent="-342900">
                        <a:spcBef>
                          <a:spcPts val="0"/>
                        </a:spcBef>
                        <a:spcAft>
                          <a:spcPts val="0"/>
                        </a:spcAft>
                        <a:buFont typeface="Symbol"/>
                        <a:buChar char=""/>
                      </a:pPr>
                      <a:r>
                        <a:rPr lang="en-US" sz="1800">
                          <a:latin typeface="Calibri"/>
                          <a:cs typeface="Times New Roman"/>
                        </a:rPr>
                        <a:t>Assessing trade-offs</a:t>
                      </a:r>
                    </a:p>
                    <a:p>
                      <a:pPr marL="342900" lvl="0" indent="-342900">
                        <a:spcBef>
                          <a:spcPts val="0"/>
                        </a:spcBef>
                        <a:spcAft>
                          <a:spcPts val="0"/>
                        </a:spcAft>
                        <a:buFont typeface="Symbol"/>
                        <a:buChar char=""/>
                      </a:pPr>
                      <a:r>
                        <a:rPr lang="en-US" sz="1800">
                          <a:latin typeface="Calibri"/>
                          <a:cs typeface="Times New Roman"/>
                        </a:rPr>
                        <a:t>Decision making</a:t>
                      </a:r>
                    </a:p>
                  </a:txBody>
                  <a:tcPr marL="68580" marR="68580" marT="0" marB="0">
                    <a:lnL>
                      <a:noFill/>
                    </a:lnL>
                    <a:lnR>
                      <a:noFill/>
                    </a:lnR>
                    <a:lnT>
                      <a:noFill/>
                    </a:lnT>
                    <a:lnB>
                      <a:noFill/>
                    </a:lnB>
                    <a:solidFill>
                      <a:srgbClr val="D8D8D8"/>
                    </a:solidFill>
                  </a:tcPr>
                </a:tc>
              </a:tr>
              <a:tr h="1464090">
                <a:tc>
                  <a:txBody>
                    <a:bodyPr/>
                    <a:lstStyle/>
                    <a:p>
                      <a:pPr marL="0" marR="0">
                        <a:spcBef>
                          <a:spcPts val="0"/>
                        </a:spcBef>
                        <a:spcAft>
                          <a:spcPts val="0"/>
                        </a:spcAft>
                      </a:pPr>
                      <a:r>
                        <a:rPr lang="en-US" sz="1800" b="1">
                          <a:solidFill>
                            <a:srgbClr val="FFFFFF"/>
                          </a:solidFill>
                          <a:latin typeface="Times New Roman"/>
                          <a:ea typeface="Times New Roman"/>
                          <a:cs typeface="Times New Roman"/>
                        </a:rPr>
                        <a:t>Project Communicator</a:t>
                      </a:r>
                      <a:endParaRPr lang="en-US" sz="1800">
                        <a:latin typeface="Times New Roman"/>
                        <a:ea typeface="Times New Roman"/>
                        <a:cs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1800" dirty="0">
                          <a:latin typeface="Times New Roman"/>
                          <a:ea typeface="Times New Roman"/>
                          <a:cs typeface="Times New Roman"/>
                        </a:rPr>
                        <a:t>Communicate with all </a:t>
                      </a:r>
                      <a:r>
                        <a:rPr lang="en-US" sz="1800" dirty="0" smtClean="0">
                          <a:latin typeface="Times New Roman"/>
                          <a:ea typeface="Times New Roman"/>
                          <a:cs typeface="Times New Roman"/>
                        </a:rPr>
                        <a:t>stakeholders</a:t>
                      </a:r>
                    </a:p>
                    <a:p>
                      <a:pPr marL="0" marR="0">
                        <a:spcBef>
                          <a:spcPts val="0"/>
                        </a:spcBef>
                        <a:spcAft>
                          <a:spcPts val="0"/>
                        </a:spcAft>
                      </a:pPr>
                      <a:r>
                        <a:rPr lang="en-US" sz="1800" dirty="0" smtClean="0">
                          <a:latin typeface="Times New Roman"/>
                          <a:ea typeface="Times New Roman"/>
                          <a:cs typeface="Times New Roman"/>
                        </a:rPr>
                        <a:t>Report </a:t>
                      </a:r>
                      <a:r>
                        <a:rPr lang="en-US" sz="1800" dirty="0">
                          <a:latin typeface="Times New Roman"/>
                          <a:ea typeface="Times New Roman"/>
                          <a:cs typeface="Times New Roman"/>
                        </a:rPr>
                        <a:t>to </a:t>
                      </a:r>
                      <a:r>
                        <a:rPr lang="en-US" sz="1800" dirty="0" smtClean="0">
                          <a:latin typeface="Times New Roman"/>
                          <a:ea typeface="Times New Roman"/>
                          <a:cs typeface="Times New Roman"/>
                        </a:rPr>
                        <a:t>stakeholders</a:t>
                      </a:r>
                    </a:p>
                    <a:p>
                      <a:pPr marL="0" marR="0">
                        <a:spcBef>
                          <a:spcPts val="0"/>
                        </a:spcBef>
                        <a:spcAft>
                          <a:spcPts val="0"/>
                        </a:spcAft>
                      </a:pPr>
                      <a:r>
                        <a:rPr lang="en-US" sz="1800" dirty="0" smtClean="0">
                          <a:latin typeface="Times New Roman"/>
                          <a:ea typeface="Times New Roman"/>
                          <a:cs typeface="Times New Roman"/>
                        </a:rPr>
                        <a:t>Negotiate </a:t>
                      </a:r>
                      <a:r>
                        <a:rPr lang="en-US" sz="1800" dirty="0">
                          <a:latin typeface="Times New Roman"/>
                          <a:ea typeface="Times New Roman"/>
                          <a:cs typeface="Times New Roman"/>
                        </a:rPr>
                        <a:t>with contractors and </a:t>
                      </a:r>
                      <a:r>
                        <a:rPr lang="en-US" sz="1800" dirty="0" smtClean="0">
                          <a:latin typeface="Times New Roman"/>
                          <a:ea typeface="Times New Roman"/>
                          <a:cs typeface="Times New Roman"/>
                        </a:rPr>
                        <a:t>vendors</a:t>
                      </a:r>
                      <a:endParaRPr lang="en-US" sz="1800" dirty="0">
                        <a:latin typeface="Times New Roman"/>
                        <a:ea typeface="Times New Roman"/>
                        <a:cs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tcPr>
                </a:tc>
                <a:tc>
                  <a:txBody>
                    <a:bodyPr/>
                    <a:lstStyle/>
                    <a:p>
                      <a:pPr marL="342900" lvl="0" indent="-342900">
                        <a:spcBef>
                          <a:spcPts val="0"/>
                        </a:spcBef>
                        <a:spcAft>
                          <a:spcPts val="0"/>
                        </a:spcAft>
                        <a:buFont typeface="Symbol"/>
                        <a:buChar char=""/>
                      </a:pPr>
                      <a:r>
                        <a:rPr lang="en-US" sz="1800" dirty="0">
                          <a:latin typeface="Calibri"/>
                          <a:cs typeface="Times New Roman"/>
                        </a:rPr>
                        <a:t>Excellent communications</a:t>
                      </a:r>
                    </a:p>
                    <a:p>
                      <a:pPr marL="342900" lvl="0" indent="-342900">
                        <a:spcBef>
                          <a:spcPts val="0"/>
                        </a:spcBef>
                        <a:spcAft>
                          <a:spcPts val="0"/>
                        </a:spcAft>
                        <a:buFont typeface="Symbol"/>
                        <a:buChar char=""/>
                      </a:pPr>
                      <a:r>
                        <a:rPr lang="en-US" sz="1800" dirty="0">
                          <a:latin typeface="Calibri"/>
                          <a:cs typeface="Times New Roman"/>
                        </a:rPr>
                        <a:t>Negotiation</a:t>
                      </a:r>
                    </a:p>
                    <a:p>
                      <a:pPr marL="342900" lvl="0" indent="-342900">
                        <a:spcBef>
                          <a:spcPts val="0"/>
                        </a:spcBef>
                        <a:spcAft>
                          <a:spcPts val="0"/>
                        </a:spcAft>
                        <a:buFont typeface="Symbol"/>
                        <a:buChar char=""/>
                      </a:pPr>
                      <a:r>
                        <a:rPr lang="en-US" sz="1800" dirty="0">
                          <a:latin typeface="Calibri"/>
                          <a:cs typeface="Times New Roman"/>
                        </a:rPr>
                        <a:t>Leadership</a:t>
                      </a:r>
                    </a:p>
                    <a:p>
                      <a:pPr marL="342900" lvl="0" indent="-342900">
                        <a:spcBef>
                          <a:spcPts val="0"/>
                        </a:spcBef>
                        <a:spcAft>
                          <a:spcPts val="0"/>
                        </a:spcAft>
                        <a:buFont typeface="Symbol"/>
                        <a:buChar char=""/>
                      </a:pPr>
                      <a:r>
                        <a:rPr lang="en-US" sz="1800" dirty="0">
                          <a:latin typeface="Calibri"/>
                          <a:cs typeface="Times New Roman"/>
                        </a:rPr>
                        <a:t>People </a:t>
                      </a:r>
                      <a:r>
                        <a:rPr lang="en-US" sz="1800" dirty="0" smtClean="0">
                          <a:latin typeface="Calibri"/>
                          <a:cs typeface="Times New Roman"/>
                        </a:rPr>
                        <a:t>skills</a:t>
                      </a:r>
                      <a:endParaRPr lang="en-US" sz="1800" dirty="0">
                        <a:latin typeface="Calibri"/>
                        <a:cs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tcPr>
                </a:tc>
              </a:tr>
            </a:tbl>
          </a:graphicData>
        </a:graphic>
      </p:graphicFrame>
      <p:sp>
        <p:nvSpPr>
          <p:cNvPr id="77844" name="Rectangle 1"/>
          <p:cNvSpPr>
            <a:spLocks noChangeArrowheads="1"/>
          </p:cNvSpPr>
          <p:nvPr/>
        </p:nvSpPr>
        <p:spPr bwMode="auto">
          <a:xfrm>
            <a:off x="0" y="0"/>
            <a:ext cx="3017838" cy="6350"/>
          </a:xfrm>
          <a:prstGeom prst="rect">
            <a:avLst/>
          </a:prstGeom>
          <a:solidFill>
            <a:srgbClr val="000000"/>
          </a:solidFill>
          <a:ln w="9525">
            <a:solidFill>
              <a:schemeClr val="tx1"/>
            </a:solidFill>
            <a:miter lim="800000"/>
            <a:headEnd/>
            <a:tailEnd/>
          </a:ln>
        </p:spPr>
        <p:txBody>
          <a:bodyPr wrap="none" anchor="ctr">
            <a:spAutoFit/>
          </a:bodyPr>
          <a:lstStyle/>
          <a:p>
            <a:endParaRPr lang="en-US">
              <a:latin typeface="Calibri"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78849" name="Text Placeholder 2"/>
          <p:cNvSpPr>
            <a:spLocks noGrp="1"/>
          </p:cNvSpPr>
          <p:nvPr>
            <p:ph type="body" sz="quarter" idx="13"/>
          </p:nvPr>
        </p:nvSpPr>
        <p:spPr>
          <a:xfrm>
            <a:off x="1316038" y="1071563"/>
            <a:ext cx="7270750" cy="339725"/>
          </a:xfrm>
        </p:spPr>
        <p:txBody>
          <a:bodyPr/>
          <a:lstStyle/>
          <a:p>
            <a:r>
              <a:rPr lang="en-US" smtClean="0"/>
              <a:t>Project Team Roles</a:t>
            </a:r>
          </a:p>
        </p:txBody>
      </p:sp>
      <p:sp>
        <p:nvSpPr>
          <p:cNvPr id="78850" name="Content Placeholder 1"/>
          <p:cNvSpPr>
            <a:spLocks noGrp="1"/>
          </p:cNvSpPr>
          <p:nvPr>
            <p:ph idx="1"/>
          </p:nvPr>
        </p:nvSpPr>
        <p:spPr>
          <a:xfrm>
            <a:off x="368300" y="1600200"/>
            <a:ext cx="8318500" cy="4525963"/>
          </a:xfrm>
        </p:spPr>
        <p:txBody>
          <a:bodyPr/>
          <a:lstStyle/>
          <a:p>
            <a:r>
              <a:rPr lang="en-US" sz="2400" smtClean="0"/>
              <a:t>Group task roles</a:t>
            </a:r>
          </a:p>
          <a:p>
            <a:pPr lvl="1">
              <a:buFont typeface="Arial" charset="0"/>
              <a:buChar char="•"/>
            </a:pPr>
            <a:r>
              <a:rPr lang="en-US" sz="2400" smtClean="0"/>
              <a:t>Team member roles are related to their project. Their purpose is to facilitate and coordinate team effort in the selection, definition, and solution to the problem of the project.</a:t>
            </a:r>
          </a:p>
          <a:p>
            <a:r>
              <a:rPr lang="en-US" sz="2400" smtClean="0"/>
              <a:t>Group building and maintenance roles</a:t>
            </a:r>
          </a:p>
          <a:p>
            <a:pPr lvl="1">
              <a:buFont typeface="Arial" charset="0"/>
              <a:buChar char="•"/>
            </a:pPr>
            <a:r>
              <a:rPr lang="en-US" sz="2400" smtClean="0"/>
              <a:t>The roles in this classification are oriented towards the function of the team. The roles can alter or maintain the team way of working to strengthen, regulate, and perpetuate the team as a team.</a:t>
            </a:r>
          </a:p>
        </p:txBody>
      </p:sp>
      <p:sp>
        <p:nvSpPr>
          <p:cNvPr id="8" name="Slide Number Placeholder 7"/>
          <p:cNvSpPr>
            <a:spLocks noGrp="1"/>
          </p:cNvSpPr>
          <p:nvPr>
            <p:ph type="sldNum" sz="quarter" idx="15"/>
          </p:nvPr>
        </p:nvSpPr>
        <p:spPr/>
        <p:txBody>
          <a:bodyPr/>
          <a:lstStyle/>
          <a:p>
            <a:pPr>
              <a:defRPr/>
            </a:pPr>
            <a:r>
              <a:rPr lang="en-US"/>
              <a:t>11-</a:t>
            </a:r>
            <a:fld id="{775ECA4D-628F-4692-9F97-3DCD658B4CE8}" type="slidenum">
              <a:rPr lang="en-US"/>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79873" name="Text Placeholder 2"/>
          <p:cNvSpPr>
            <a:spLocks noGrp="1"/>
          </p:cNvSpPr>
          <p:nvPr>
            <p:ph type="body" sz="quarter" idx="13"/>
          </p:nvPr>
        </p:nvSpPr>
        <p:spPr>
          <a:xfrm>
            <a:off x="1316038" y="1071563"/>
            <a:ext cx="7270750" cy="339725"/>
          </a:xfrm>
        </p:spPr>
        <p:txBody>
          <a:bodyPr/>
          <a:lstStyle/>
          <a:p>
            <a:r>
              <a:rPr lang="en-US" smtClean="0"/>
              <a:t>Project Team Roles</a:t>
            </a:r>
          </a:p>
        </p:txBody>
      </p:sp>
      <p:sp>
        <p:nvSpPr>
          <p:cNvPr id="79874" name="Content Placeholder 1"/>
          <p:cNvSpPr>
            <a:spLocks noGrp="1"/>
          </p:cNvSpPr>
          <p:nvPr>
            <p:ph idx="1"/>
          </p:nvPr>
        </p:nvSpPr>
        <p:spPr>
          <a:xfrm>
            <a:off x="368300" y="1600200"/>
            <a:ext cx="8318500" cy="4525963"/>
          </a:xfrm>
        </p:spPr>
        <p:txBody>
          <a:bodyPr/>
          <a:lstStyle/>
          <a:p>
            <a:r>
              <a:rPr lang="en-US" sz="2400" smtClean="0"/>
              <a:t>Individual roles</a:t>
            </a:r>
          </a:p>
          <a:p>
            <a:pPr lvl="1">
              <a:buFont typeface="Arial" charset="0"/>
              <a:buChar char="•"/>
            </a:pPr>
            <a:r>
              <a:rPr lang="en-US" sz="2400" smtClean="0"/>
              <a:t>This classification of roles is directed towards the satisfaction of individual needs of each of the team members. Individual team members with their own goals not relevant to the project tasks are relevant to the problem of group dynamics, training, and improving team maturity and project efficiency.</a:t>
            </a:r>
          </a:p>
        </p:txBody>
      </p:sp>
      <p:sp>
        <p:nvSpPr>
          <p:cNvPr id="8" name="Slide Number Placeholder 7"/>
          <p:cNvSpPr>
            <a:spLocks noGrp="1"/>
          </p:cNvSpPr>
          <p:nvPr>
            <p:ph type="sldNum" sz="quarter" idx="15"/>
          </p:nvPr>
        </p:nvSpPr>
        <p:spPr/>
        <p:txBody>
          <a:bodyPr/>
          <a:lstStyle/>
          <a:p>
            <a:pPr>
              <a:defRPr/>
            </a:pPr>
            <a:r>
              <a:rPr lang="en-US"/>
              <a:t>11-</a:t>
            </a:r>
            <a:fld id="{2B611D97-5008-48AF-827C-DC24C8499407}" type="slidenum">
              <a:rPr lang="en-US"/>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80897" name="Text Placeholder 2"/>
          <p:cNvSpPr>
            <a:spLocks noGrp="1"/>
          </p:cNvSpPr>
          <p:nvPr>
            <p:ph type="body" sz="quarter" idx="13"/>
          </p:nvPr>
        </p:nvSpPr>
        <p:spPr>
          <a:xfrm>
            <a:off x="1316038" y="1071563"/>
            <a:ext cx="6227762" cy="498475"/>
          </a:xfrm>
        </p:spPr>
        <p:txBody>
          <a:bodyPr/>
          <a:lstStyle/>
          <a:p>
            <a:r>
              <a:rPr lang="en-US" smtClean="0"/>
              <a:t>Group Task Roles</a:t>
            </a:r>
          </a:p>
        </p:txBody>
      </p:sp>
      <p:sp>
        <p:nvSpPr>
          <p:cNvPr id="80898" name="Content Placeholder 34"/>
          <p:cNvSpPr>
            <a:spLocks noGrp="1"/>
          </p:cNvSpPr>
          <p:nvPr>
            <p:ph idx="1"/>
          </p:nvPr>
        </p:nvSpPr>
        <p:spPr>
          <a:xfrm>
            <a:off x="495300" y="1590675"/>
            <a:ext cx="8191500" cy="4313238"/>
          </a:xfrm>
        </p:spPr>
        <p:txBody>
          <a:bodyPr/>
          <a:lstStyle/>
          <a:p>
            <a:r>
              <a:rPr lang="en-US" sz="2400" i="1" smtClean="0"/>
              <a:t>Initiator-Contributor</a:t>
            </a:r>
            <a:endParaRPr lang="en-US" sz="2400" smtClean="0"/>
          </a:p>
          <a:p>
            <a:r>
              <a:rPr lang="en-US" sz="2400" i="1" smtClean="0"/>
              <a:t>Information Seeker</a:t>
            </a:r>
            <a:endParaRPr lang="en-US" sz="2400" smtClean="0"/>
          </a:p>
          <a:p>
            <a:r>
              <a:rPr lang="en-US" sz="2400" i="1" smtClean="0"/>
              <a:t>Opinion Seeker</a:t>
            </a:r>
            <a:endParaRPr lang="en-US" sz="2400" smtClean="0"/>
          </a:p>
          <a:p>
            <a:r>
              <a:rPr lang="en-US" sz="2400" i="1" smtClean="0"/>
              <a:t>Information Giver</a:t>
            </a:r>
            <a:endParaRPr lang="en-US" sz="2400" smtClean="0"/>
          </a:p>
          <a:p>
            <a:r>
              <a:rPr lang="en-US" sz="2400" i="1" smtClean="0"/>
              <a:t>Opinion Giver</a:t>
            </a:r>
            <a:endParaRPr lang="en-US" sz="2400" smtClean="0"/>
          </a:p>
          <a:p>
            <a:r>
              <a:rPr lang="en-US" sz="2400" i="1" smtClean="0"/>
              <a:t>Elaborator</a:t>
            </a:r>
            <a:endParaRPr lang="en-US" sz="2400" smtClean="0"/>
          </a:p>
          <a:p>
            <a:r>
              <a:rPr lang="en-US" sz="2400" i="1" smtClean="0"/>
              <a:t>Coordinator</a:t>
            </a:r>
            <a:endParaRPr lang="en-US" sz="2400" smtClean="0"/>
          </a:p>
          <a:p>
            <a:r>
              <a:rPr lang="en-US" sz="2400" i="1" smtClean="0"/>
              <a:t>Orienter</a:t>
            </a:r>
            <a:endParaRPr lang="en-US" sz="2400" smtClean="0"/>
          </a:p>
          <a:p>
            <a:r>
              <a:rPr lang="en-US" sz="2400" i="1" smtClean="0"/>
              <a:t>Evaluator-Critic</a:t>
            </a:r>
            <a:endParaRPr lang="en-US" sz="2400" smtClean="0"/>
          </a:p>
          <a:p>
            <a:r>
              <a:rPr lang="en-US" sz="2400" i="1" smtClean="0"/>
              <a:t>Energizer</a:t>
            </a:r>
            <a:endParaRPr lang="en-US" sz="2400" smtClean="0"/>
          </a:p>
          <a:p>
            <a:r>
              <a:rPr lang="en-US" sz="2400" i="1" smtClean="0"/>
              <a:t>Procedural Technician</a:t>
            </a:r>
            <a:endParaRPr lang="en-US" sz="2400" smtClean="0"/>
          </a:p>
          <a:p>
            <a:pPr lvl="1">
              <a:buFont typeface="Arial" charset="0"/>
              <a:buChar char="•"/>
            </a:pPr>
            <a:endParaRPr lang="en-US" sz="2400" smtClean="0"/>
          </a:p>
          <a:p>
            <a:pPr lvl="1">
              <a:buFont typeface="Arial" charset="0"/>
              <a:buChar char="•"/>
            </a:pPr>
            <a:endParaRPr lang="en-US" sz="2400" smtClean="0"/>
          </a:p>
          <a:p>
            <a:pPr lvl="1">
              <a:buFont typeface="Arial" charset="0"/>
              <a:buChar char="•"/>
            </a:pPr>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p:txBody>
      </p:sp>
      <p:sp>
        <p:nvSpPr>
          <p:cNvPr id="8" name="Slide Number Placeholder 7"/>
          <p:cNvSpPr>
            <a:spLocks noGrp="1"/>
          </p:cNvSpPr>
          <p:nvPr>
            <p:ph type="sldNum" sz="quarter" idx="15"/>
          </p:nvPr>
        </p:nvSpPr>
        <p:spPr/>
        <p:txBody>
          <a:bodyPr/>
          <a:lstStyle/>
          <a:p>
            <a:pPr>
              <a:defRPr/>
            </a:pPr>
            <a:r>
              <a:rPr lang="en-US"/>
              <a:t>11-</a:t>
            </a:r>
            <a:fld id="{05BEA1D8-7946-4545-8878-4C25F1CD886A}" type="slidenum">
              <a:rPr lang="en-US"/>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4"/>
          </p:nvPr>
        </p:nvSpPr>
        <p:spPr/>
        <p:txBody>
          <a:bodyPr/>
          <a:lstStyle/>
          <a:p>
            <a:r>
              <a:rPr lang="en-US"/>
              <a:t>Copyright © 2013 Pearson Education, Inc. Publishing as Prentice Hall</a:t>
            </a:r>
          </a:p>
        </p:txBody>
      </p:sp>
      <p:sp>
        <p:nvSpPr>
          <p:cNvPr id="5" name="Slide Number Placeholder 4"/>
          <p:cNvSpPr>
            <a:spLocks noGrp="1"/>
          </p:cNvSpPr>
          <p:nvPr>
            <p:ph type="sldNum" sz="quarter" idx="15"/>
          </p:nvPr>
        </p:nvSpPr>
        <p:spPr/>
        <p:txBody>
          <a:bodyPr/>
          <a:lstStyle/>
          <a:p>
            <a:pPr>
              <a:defRPr/>
            </a:pPr>
            <a:r>
              <a:rPr lang="en-US"/>
              <a:t>11-</a:t>
            </a:r>
            <a:fld id="{51B95271-D166-47D2-8D7F-2C623E125B37}" type="slidenum">
              <a:rPr lang="en-US"/>
              <a:pPr>
                <a:defRPr/>
              </a:pPr>
              <a:t>3</a:t>
            </a:fld>
            <a:endParaRPr lang="en-US"/>
          </a:p>
        </p:txBody>
      </p:sp>
      <p:pic>
        <p:nvPicPr>
          <p:cNvPr id="54275" name="Picture 2"/>
          <p:cNvPicPr>
            <a:picLocks noChangeAspect="1" noChangeArrowheads="1"/>
          </p:cNvPicPr>
          <p:nvPr/>
        </p:nvPicPr>
        <p:blipFill>
          <a:blip r:embed="rId2"/>
          <a:srcRect/>
          <a:stretch>
            <a:fillRect/>
          </a:stretch>
        </p:blipFill>
        <p:spPr bwMode="auto">
          <a:xfrm>
            <a:off x="1009650" y="1103313"/>
            <a:ext cx="6691313" cy="5253037"/>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81921" name="Text Placeholder 2"/>
          <p:cNvSpPr>
            <a:spLocks noGrp="1"/>
          </p:cNvSpPr>
          <p:nvPr>
            <p:ph type="body" sz="quarter" idx="13"/>
          </p:nvPr>
        </p:nvSpPr>
        <p:spPr>
          <a:xfrm>
            <a:off x="1316038" y="1071563"/>
            <a:ext cx="6227762" cy="498475"/>
          </a:xfrm>
        </p:spPr>
        <p:txBody>
          <a:bodyPr/>
          <a:lstStyle/>
          <a:p>
            <a:r>
              <a:rPr lang="en-US" smtClean="0"/>
              <a:t>Group building and maintenance roles</a:t>
            </a:r>
          </a:p>
        </p:txBody>
      </p:sp>
      <p:sp>
        <p:nvSpPr>
          <p:cNvPr id="81922" name="Content Placeholder 34"/>
          <p:cNvSpPr>
            <a:spLocks noGrp="1"/>
          </p:cNvSpPr>
          <p:nvPr>
            <p:ph idx="1"/>
          </p:nvPr>
        </p:nvSpPr>
        <p:spPr>
          <a:xfrm>
            <a:off x="533400" y="1704975"/>
            <a:ext cx="8153400" cy="4313238"/>
          </a:xfrm>
        </p:spPr>
        <p:txBody>
          <a:bodyPr/>
          <a:lstStyle/>
          <a:p>
            <a:r>
              <a:rPr lang="en-US" sz="2400" i="1" smtClean="0"/>
              <a:t>Encourager</a:t>
            </a:r>
            <a:endParaRPr lang="en-US" sz="2400" smtClean="0"/>
          </a:p>
          <a:p>
            <a:r>
              <a:rPr lang="en-US" sz="2400" i="1" smtClean="0"/>
              <a:t>Harmonizer</a:t>
            </a:r>
            <a:endParaRPr lang="en-US" sz="2400" smtClean="0"/>
          </a:p>
          <a:p>
            <a:r>
              <a:rPr lang="en-US" sz="2400" i="1" smtClean="0"/>
              <a:t>Compromiser</a:t>
            </a:r>
          </a:p>
          <a:p>
            <a:r>
              <a:rPr lang="en-US" sz="2400" i="1" smtClean="0"/>
              <a:t>Gatekeeper-Expediter</a:t>
            </a:r>
            <a:endParaRPr lang="en-US" sz="2400" smtClean="0"/>
          </a:p>
          <a:p>
            <a:r>
              <a:rPr lang="en-US" sz="2400" i="1" smtClean="0"/>
              <a:t>Standard setter or ego ideal</a:t>
            </a:r>
            <a:endParaRPr lang="en-US" sz="2400" smtClean="0"/>
          </a:p>
          <a:p>
            <a:r>
              <a:rPr lang="en-US" sz="2400" i="1" smtClean="0"/>
              <a:t>Observer-Commentator</a:t>
            </a:r>
            <a:endParaRPr lang="en-US" sz="2400" smtClean="0"/>
          </a:p>
          <a:p>
            <a:r>
              <a:rPr lang="en-US" sz="2400" i="1" smtClean="0"/>
              <a:t>Follower</a:t>
            </a:r>
            <a:endParaRPr lang="en-US" sz="2400" smtClean="0"/>
          </a:p>
          <a:p>
            <a:pPr lvl="1">
              <a:buFont typeface="Arial" charset="0"/>
              <a:buChar char="•"/>
            </a:pPr>
            <a:endParaRPr lang="en-US" sz="2400" smtClean="0"/>
          </a:p>
          <a:p>
            <a:pPr lvl="1">
              <a:buFont typeface="Arial" charset="0"/>
              <a:buChar char="•"/>
            </a:pPr>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p:txBody>
      </p:sp>
      <p:sp>
        <p:nvSpPr>
          <p:cNvPr id="8" name="Slide Number Placeholder 7"/>
          <p:cNvSpPr>
            <a:spLocks noGrp="1"/>
          </p:cNvSpPr>
          <p:nvPr>
            <p:ph type="sldNum" sz="quarter" idx="15"/>
          </p:nvPr>
        </p:nvSpPr>
        <p:spPr/>
        <p:txBody>
          <a:bodyPr/>
          <a:lstStyle/>
          <a:p>
            <a:pPr>
              <a:defRPr/>
            </a:pPr>
            <a:r>
              <a:rPr lang="en-US"/>
              <a:t>11-</a:t>
            </a:r>
            <a:fld id="{22E0FB8F-6123-434D-86FE-0AF35B0DECDF}" type="slidenum">
              <a:rPr lang="en-US"/>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82945" name="Text Placeholder 2"/>
          <p:cNvSpPr>
            <a:spLocks noGrp="1"/>
          </p:cNvSpPr>
          <p:nvPr>
            <p:ph type="body" sz="quarter" idx="13"/>
          </p:nvPr>
        </p:nvSpPr>
        <p:spPr>
          <a:xfrm>
            <a:off x="1316038" y="1071563"/>
            <a:ext cx="6227762" cy="498475"/>
          </a:xfrm>
        </p:spPr>
        <p:txBody>
          <a:bodyPr/>
          <a:lstStyle/>
          <a:p>
            <a:r>
              <a:rPr lang="en-US" smtClean="0"/>
              <a:t>Individualistic Roles</a:t>
            </a:r>
          </a:p>
        </p:txBody>
      </p:sp>
      <p:sp>
        <p:nvSpPr>
          <p:cNvPr id="82946" name="Content Placeholder 34"/>
          <p:cNvSpPr>
            <a:spLocks noGrp="1"/>
          </p:cNvSpPr>
          <p:nvPr>
            <p:ph idx="1"/>
          </p:nvPr>
        </p:nvSpPr>
        <p:spPr>
          <a:xfrm>
            <a:off x="431800" y="1704975"/>
            <a:ext cx="8255000" cy="4313238"/>
          </a:xfrm>
        </p:spPr>
        <p:txBody>
          <a:bodyPr/>
          <a:lstStyle/>
          <a:p>
            <a:r>
              <a:rPr lang="en-US" sz="2400" i="1" smtClean="0"/>
              <a:t>Aggressor</a:t>
            </a:r>
            <a:endParaRPr lang="en-US" sz="2400" smtClean="0"/>
          </a:p>
          <a:p>
            <a:r>
              <a:rPr lang="en-US" sz="2400" i="1" smtClean="0"/>
              <a:t>Blocker</a:t>
            </a:r>
            <a:endParaRPr lang="en-US" sz="2400" smtClean="0"/>
          </a:p>
          <a:p>
            <a:r>
              <a:rPr lang="en-US" sz="2400" i="1" smtClean="0"/>
              <a:t>Recognition Seeker</a:t>
            </a:r>
            <a:endParaRPr lang="en-US" sz="2400" smtClean="0"/>
          </a:p>
          <a:p>
            <a:r>
              <a:rPr lang="en-US" sz="2400" i="1" smtClean="0"/>
              <a:t>Self-confessor</a:t>
            </a:r>
            <a:endParaRPr lang="en-US" sz="2400" smtClean="0"/>
          </a:p>
          <a:p>
            <a:r>
              <a:rPr lang="en-US" sz="2400" i="1" smtClean="0"/>
              <a:t>Playboy/Playgirl</a:t>
            </a:r>
            <a:endParaRPr lang="en-US" sz="2400" smtClean="0"/>
          </a:p>
          <a:p>
            <a:r>
              <a:rPr lang="en-US" sz="2400" i="1" smtClean="0"/>
              <a:t>Dominator</a:t>
            </a:r>
            <a:endParaRPr lang="en-US" sz="2400" smtClean="0"/>
          </a:p>
          <a:p>
            <a:r>
              <a:rPr lang="en-US" sz="2400" i="1" smtClean="0"/>
              <a:t>Help Seeker</a:t>
            </a:r>
            <a:endParaRPr lang="en-US" sz="2400" smtClean="0"/>
          </a:p>
          <a:p>
            <a:r>
              <a:rPr lang="en-US" sz="2400" i="1" smtClean="0"/>
              <a:t>Special Interest Pleader</a:t>
            </a:r>
            <a:endParaRPr lang="en-US" sz="2400" smtClean="0"/>
          </a:p>
          <a:p>
            <a:pPr lvl="1">
              <a:buFont typeface="Arial" charset="0"/>
              <a:buChar char="•"/>
            </a:pPr>
            <a:endParaRPr lang="en-US" sz="2400" smtClean="0"/>
          </a:p>
          <a:p>
            <a:pPr lvl="1">
              <a:buFont typeface="Arial" charset="0"/>
              <a:buChar char="•"/>
            </a:pPr>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p:txBody>
      </p:sp>
      <p:sp>
        <p:nvSpPr>
          <p:cNvPr id="8" name="Slide Number Placeholder 7"/>
          <p:cNvSpPr>
            <a:spLocks noGrp="1"/>
          </p:cNvSpPr>
          <p:nvPr>
            <p:ph type="sldNum" sz="quarter" idx="15"/>
          </p:nvPr>
        </p:nvSpPr>
        <p:spPr/>
        <p:txBody>
          <a:bodyPr/>
          <a:lstStyle/>
          <a:p>
            <a:pPr>
              <a:defRPr/>
            </a:pPr>
            <a:r>
              <a:rPr lang="en-US"/>
              <a:t>11-</a:t>
            </a:r>
            <a:fld id="{0CFAF201-71A9-47B9-8E2D-3B1C8C5F91D5}" type="slidenum">
              <a:rPr lang="en-US"/>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4"/>
          </p:nvPr>
        </p:nvSpPr>
        <p:spPr/>
        <p:txBody>
          <a:bodyPr/>
          <a:lstStyle/>
          <a:p>
            <a:r>
              <a:rPr lang="en-US"/>
              <a:t>Copyright © 2013 Pearson Education, Inc. Publishing as Prentice Hall</a:t>
            </a:r>
          </a:p>
        </p:txBody>
      </p:sp>
      <p:sp>
        <p:nvSpPr>
          <p:cNvPr id="83969" name="Text Placeholder 2"/>
          <p:cNvSpPr>
            <a:spLocks noGrp="1"/>
          </p:cNvSpPr>
          <p:nvPr>
            <p:ph type="body" sz="quarter" idx="13"/>
          </p:nvPr>
        </p:nvSpPr>
        <p:spPr>
          <a:xfrm>
            <a:off x="1316038" y="1071563"/>
            <a:ext cx="3925887" cy="339725"/>
          </a:xfrm>
        </p:spPr>
        <p:txBody>
          <a:bodyPr/>
          <a:lstStyle/>
          <a:p>
            <a:r>
              <a:rPr lang="en-US" smtClean="0"/>
              <a:t>Team Building</a:t>
            </a:r>
          </a:p>
        </p:txBody>
      </p:sp>
      <p:sp>
        <p:nvSpPr>
          <p:cNvPr id="5" name="Slide Number Placeholder 4"/>
          <p:cNvSpPr>
            <a:spLocks noGrp="1"/>
          </p:cNvSpPr>
          <p:nvPr>
            <p:ph type="sldNum" sz="quarter" idx="15"/>
          </p:nvPr>
        </p:nvSpPr>
        <p:spPr/>
        <p:txBody>
          <a:bodyPr/>
          <a:lstStyle/>
          <a:p>
            <a:pPr>
              <a:defRPr/>
            </a:pPr>
            <a:r>
              <a:rPr lang="en-US"/>
              <a:t>11-</a:t>
            </a:r>
            <a:fld id="{A4AEE1CD-1528-4ABD-82B1-2B77CFB07840}" type="slidenum">
              <a:rPr lang="en-US"/>
              <a:pPr>
                <a:defRPr/>
              </a:pPr>
              <a:t>32</a:t>
            </a:fld>
            <a:endParaRPr lang="en-US"/>
          </a:p>
        </p:txBody>
      </p:sp>
      <p:graphicFrame>
        <p:nvGraphicFramePr>
          <p:cNvPr id="6" name="Table 5"/>
          <p:cNvGraphicFramePr>
            <a:graphicFrameLocks noGrp="1"/>
          </p:cNvGraphicFramePr>
          <p:nvPr/>
        </p:nvGraphicFramePr>
        <p:xfrm>
          <a:off x="355600" y="1498600"/>
          <a:ext cx="8470900" cy="4910138"/>
        </p:xfrm>
        <a:graphic>
          <a:graphicData uri="http://schemas.openxmlformats.org/drawingml/2006/table">
            <a:tbl>
              <a:tblPr/>
              <a:tblGrid>
                <a:gridCol w="2926695"/>
                <a:gridCol w="5544205"/>
              </a:tblGrid>
              <a:tr h="338667">
                <a:tc>
                  <a:txBody>
                    <a:bodyPr/>
                    <a:lstStyle/>
                    <a:p>
                      <a:pPr marL="0" marR="0">
                        <a:spcBef>
                          <a:spcPts val="0"/>
                        </a:spcBef>
                        <a:spcAft>
                          <a:spcPts val="0"/>
                        </a:spcAft>
                      </a:pPr>
                      <a:r>
                        <a:rPr lang="en-US" sz="2000" b="1" dirty="0" smtClean="0">
                          <a:solidFill>
                            <a:srgbClr val="FFFFFF"/>
                          </a:solidFill>
                          <a:latin typeface="Times New Roman"/>
                          <a:ea typeface="Times New Roman"/>
                          <a:cs typeface="Times New Roman"/>
                        </a:rPr>
                        <a:t>Category</a:t>
                      </a:r>
                      <a:endParaRPr lang="en-US" sz="2000" dirty="0">
                        <a:latin typeface="Times New Roman"/>
                        <a:ea typeface="Times New Roman"/>
                        <a:cs typeface="Times New Roman"/>
                      </a:endParaRPr>
                    </a:p>
                  </a:txBody>
                  <a:tcPr marL="63500" marR="6350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000" b="1" dirty="0">
                          <a:solidFill>
                            <a:srgbClr val="FFFFFF"/>
                          </a:solidFill>
                          <a:latin typeface="Times New Roman"/>
                          <a:ea typeface="Times New Roman"/>
                          <a:cs typeface="Times New Roman"/>
                        </a:rPr>
                        <a:t>Factors of effective team </a:t>
                      </a:r>
                      <a:r>
                        <a:rPr lang="en-US" sz="2000" b="1" dirty="0" smtClean="0">
                          <a:solidFill>
                            <a:srgbClr val="FFFFFF"/>
                          </a:solidFill>
                          <a:latin typeface="Times New Roman"/>
                          <a:ea typeface="Times New Roman"/>
                          <a:cs typeface="Times New Roman"/>
                        </a:rPr>
                        <a:t>building</a:t>
                      </a:r>
                      <a:endParaRPr lang="en-US" sz="2000" dirty="0">
                        <a:latin typeface="Times New Roman"/>
                        <a:ea typeface="Times New Roman"/>
                        <a:cs typeface="Times New Roman"/>
                      </a:endParaRPr>
                    </a:p>
                  </a:txBody>
                  <a:tcPr marL="63500" marR="6350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r>
              <a:tr h="338667">
                <a:tc>
                  <a:txBody>
                    <a:bodyPr/>
                    <a:lstStyle/>
                    <a:p>
                      <a:pPr marL="0" marR="0">
                        <a:spcBef>
                          <a:spcPts val="0"/>
                        </a:spcBef>
                        <a:spcAft>
                          <a:spcPts val="0"/>
                        </a:spcAft>
                      </a:pPr>
                      <a:r>
                        <a:rPr lang="en-US" sz="2000" b="1">
                          <a:solidFill>
                            <a:srgbClr val="FFFFFF"/>
                          </a:solidFill>
                          <a:latin typeface="Times New Roman"/>
                          <a:ea typeface="Times New Roman"/>
                          <a:cs typeface="Times New Roman"/>
                        </a:rPr>
                        <a:t>Objectives</a:t>
                      </a:r>
                      <a:endParaRPr lang="en-US" sz="2000">
                        <a:latin typeface="Times New Roman"/>
                        <a:ea typeface="Times New Roman"/>
                        <a:cs typeface="Times New Roman"/>
                      </a:endParaRPr>
                    </a:p>
                  </a:txBody>
                  <a:tcPr marL="63500" marR="6350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000">
                          <a:latin typeface="Times New Roman"/>
                          <a:ea typeface="Times New Roman"/>
                          <a:cs typeface="Times New Roman"/>
                        </a:rPr>
                        <a:t>Purpose of project</a:t>
                      </a:r>
                    </a:p>
                    <a:p>
                      <a:pPr marL="0" marR="0">
                        <a:spcBef>
                          <a:spcPts val="0"/>
                        </a:spcBef>
                        <a:spcAft>
                          <a:spcPts val="0"/>
                        </a:spcAft>
                      </a:pPr>
                      <a:r>
                        <a:rPr lang="en-US" sz="2000">
                          <a:latin typeface="Times New Roman"/>
                          <a:ea typeface="Times New Roman"/>
                          <a:cs typeface="Times New Roman"/>
                        </a:rPr>
                        <a:t>Expectations of stakeholders</a:t>
                      </a:r>
                    </a:p>
                  </a:txBody>
                  <a:tcPr marL="63500" marR="6350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7333">
                <a:tc>
                  <a:txBody>
                    <a:bodyPr/>
                    <a:lstStyle/>
                    <a:p>
                      <a:pPr marL="0" marR="0">
                        <a:spcBef>
                          <a:spcPts val="0"/>
                        </a:spcBef>
                        <a:spcAft>
                          <a:spcPts val="0"/>
                        </a:spcAft>
                      </a:pPr>
                      <a:r>
                        <a:rPr lang="en-US" sz="2000" b="1">
                          <a:solidFill>
                            <a:srgbClr val="FFFFFF"/>
                          </a:solidFill>
                          <a:latin typeface="Times New Roman"/>
                          <a:ea typeface="Times New Roman"/>
                          <a:cs typeface="Times New Roman"/>
                        </a:rPr>
                        <a:t>Project Outcome</a:t>
                      </a:r>
                      <a:endParaRPr lang="en-US" sz="2000">
                        <a:latin typeface="Times New Roman"/>
                        <a:ea typeface="Times New Roman"/>
                        <a:cs typeface="Times New Roman"/>
                      </a:endParaRPr>
                    </a:p>
                  </a:txBody>
                  <a:tcPr marL="63500" marR="6350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000">
                          <a:latin typeface="Times New Roman"/>
                          <a:ea typeface="Times New Roman"/>
                          <a:cs typeface="Times New Roman"/>
                        </a:rPr>
                        <a:t>Expected results and outcome</a:t>
                      </a:r>
                    </a:p>
                    <a:p>
                      <a:pPr marL="0" marR="0">
                        <a:spcBef>
                          <a:spcPts val="0"/>
                        </a:spcBef>
                        <a:spcAft>
                          <a:spcPts val="0"/>
                        </a:spcAft>
                      </a:pPr>
                      <a:r>
                        <a:rPr lang="en-US" sz="2000">
                          <a:latin typeface="Times New Roman"/>
                          <a:ea typeface="Times New Roman"/>
                          <a:cs typeface="Times New Roman"/>
                        </a:rPr>
                        <a:t>Tools and techniques to be used to obtain results</a:t>
                      </a:r>
                    </a:p>
                    <a:p>
                      <a:pPr marL="0" marR="0">
                        <a:spcBef>
                          <a:spcPts val="0"/>
                        </a:spcBef>
                        <a:spcAft>
                          <a:spcPts val="0"/>
                        </a:spcAft>
                      </a:pPr>
                      <a:r>
                        <a:rPr lang="en-US" sz="2000">
                          <a:latin typeface="Times New Roman"/>
                          <a:ea typeface="Times New Roman"/>
                          <a:cs typeface="Times New Roman"/>
                        </a:rPr>
                        <a:t>Metrics and measurements</a:t>
                      </a:r>
                    </a:p>
                    <a:p>
                      <a:pPr marL="0" marR="0">
                        <a:spcBef>
                          <a:spcPts val="0"/>
                        </a:spcBef>
                        <a:spcAft>
                          <a:spcPts val="0"/>
                        </a:spcAft>
                      </a:pPr>
                      <a:r>
                        <a:rPr lang="en-US" sz="2000">
                          <a:latin typeface="Times New Roman"/>
                          <a:ea typeface="Times New Roman"/>
                          <a:cs typeface="Times New Roman"/>
                        </a:rPr>
                        <a:t>Methods of measuring the metrics</a:t>
                      </a:r>
                    </a:p>
                  </a:txBody>
                  <a:tcPr marL="63500" marR="6350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r>
              <a:tr h="508000">
                <a:tc>
                  <a:txBody>
                    <a:bodyPr/>
                    <a:lstStyle/>
                    <a:p>
                      <a:pPr marL="0" marR="0">
                        <a:spcBef>
                          <a:spcPts val="0"/>
                        </a:spcBef>
                        <a:spcAft>
                          <a:spcPts val="0"/>
                        </a:spcAft>
                      </a:pPr>
                      <a:r>
                        <a:rPr lang="en-US" sz="2000" b="1">
                          <a:solidFill>
                            <a:srgbClr val="FFFFFF"/>
                          </a:solidFill>
                          <a:latin typeface="Times New Roman"/>
                          <a:ea typeface="Times New Roman"/>
                          <a:cs typeface="Times New Roman"/>
                        </a:rPr>
                        <a:t>Authority, Reliability, Responsibility, and Accountability</a:t>
                      </a:r>
                      <a:endParaRPr lang="en-US" sz="2000">
                        <a:latin typeface="Times New Roman"/>
                        <a:ea typeface="Times New Roman"/>
                        <a:cs typeface="Times New Roman"/>
                      </a:endParaRPr>
                    </a:p>
                  </a:txBody>
                  <a:tcPr marL="63500" marR="6350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000">
                          <a:latin typeface="Times New Roman"/>
                          <a:ea typeface="Times New Roman"/>
                          <a:cs typeface="Times New Roman"/>
                        </a:rPr>
                        <a:t>Authority and accountability structure</a:t>
                      </a:r>
                    </a:p>
                    <a:p>
                      <a:pPr marL="0" marR="0">
                        <a:spcBef>
                          <a:spcPts val="0"/>
                        </a:spcBef>
                        <a:spcAft>
                          <a:spcPts val="0"/>
                        </a:spcAft>
                      </a:pPr>
                      <a:r>
                        <a:rPr lang="en-US" sz="2000">
                          <a:latin typeface="Times New Roman"/>
                          <a:ea typeface="Times New Roman"/>
                          <a:cs typeface="Times New Roman"/>
                        </a:rPr>
                        <a:t>Organizational structure</a:t>
                      </a:r>
                    </a:p>
                    <a:p>
                      <a:pPr marL="0" marR="0">
                        <a:spcBef>
                          <a:spcPts val="0"/>
                        </a:spcBef>
                        <a:spcAft>
                          <a:spcPts val="0"/>
                        </a:spcAft>
                      </a:pPr>
                      <a:r>
                        <a:rPr lang="en-US" sz="2000">
                          <a:latin typeface="Times New Roman"/>
                          <a:ea typeface="Times New Roman"/>
                          <a:cs typeface="Times New Roman"/>
                        </a:rPr>
                        <a:t>Responsibility matrix</a:t>
                      </a:r>
                    </a:p>
                  </a:txBody>
                  <a:tcPr marL="63500" marR="6350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16000">
                <a:tc>
                  <a:txBody>
                    <a:bodyPr/>
                    <a:lstStyle/>
                    <a:p>
                      <a:pPr marL="0" marR="0">
                        <a:spcBef>
                          <a:spcPts val="0"/>
                        </a:spcBef>
                        <a:spcAft>
                          <a:spcPts val="0"/>
                        </a:spcAft>
                      </a:pPr>
                      <a:r>
                        <a:rPr lang="en-US" sz="2000" b="1" dirty="0">
                          <a:solidFill>
                            <a:srgbClr val="FFFFFF"/>
                          </a:solidFill>
                          <a:latin typeface="Times New Roman"/>
                          <a:ea typeface="Times New Roman"/>
                          <a:cs typeface="Times New Roman"/>
                        </a:rPr>
                        <a:t>Resources</a:t>
                      </a:r>
                      <a:endParaRPr lang="en-US" sz="2000" dirty="0">
                        <a:latin typeface="Times New Roman"/>
                        <a:ea typeface="Times New Roman"/>
                        <a:cs typeface="Times New Roman"/>
                      </a:endParaRPr>
                    </a:p>
                  </a:txBody>
                  <a:tcPr marL="63500" marR="6350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000" dirty="0">
                          <a:latin typeface="Times New Roman"/>
                          <a:ea typeface="Times New Roman"/>
                          <a:cs typeface="Times New Roman"/>
                        </a:rPr>
                        <a:t>Required expertise</a:t>
                      </a:r>
                    </a:p>
                    <a:p>
                      <a:pPr marL="0" marR="0">
                        <a:spcBef>
                          <a:spcPts val="0"/>
                        </a:spcBef>
                        <a:spcAft>
                          <a:spcPts val="0"/>
                        </a:spcAft>
                      </a:pPr>
                      <a:r>
                        <a:rPr lang="en-US" sz="2000" dirty="0">
                          <a:latin typeface="Times New Roman"/>
                          <a:ea typeface="Times New Roman"/>
                          <a:cs typeface="Times New Roman"/>
                        </a:rPr>
                        <a:t>Required skills</a:t>
                      </a:r>
                    </a:p>
                    <a:p>
                      <a:pPr marL="0" marR="0">
                        <a:spcBef>
                          <a:spcPts val="0"/>
                        </a:spcBef>
                        <a:spcAft>
                          <a:spcPts val="0"/>
                        </a:spcAft>
                      </a:pPr>
                      <a:r>
                        <a:rPr lang="en-US" sz="2000" dirty="0">
                          <a:latin typeface="Times New Roman"/>
                          <a:ea typeface="Times New Roman"/>
                          <a:cs typeface="Times New Roman"/>
                        </a:rPr>
                        <a:t>Required technology</a:t>
                      </a:r>
                    </a:p>
                    <a:p>
                      <a:pPr marL="0" marR="0">
                        <a:spcBef>
                          <a:spcPts val="0"/>
                        </a:spcBef>
                        <a:spcAft>
                          <a:spcPts val="0"/>
                        </a:spcAft>
                      </a:pPr>
                      <a:r>
                        <a:rPr lang="en-US" sz="2000" dirty="0">
                          <a:latin typeface="Times New Roman"/>
                          <a:ea typeface="Times New Roman"/>
                          <a:cs typeface="Times New Roman"/>
                        </a:rPr>
                        <a:t>Required consultants and contractors</a:t>
                      </a:r>
                    </a:p>
                    <a:p>
                      <a:pPr marL="0" marR="0">
                        <a:spcBef>
                          <a:spcPts val="0"/>
                        </a:spcBef>
                        <a:spcAft>
                          <a:spcPts val="0"/>
                        </a:spcAft>
                      </a:pPr>
                      <a:r>
                        <a:rPr lang="en-US" sz="2000" dirty="0">
                          <a:latin typeface="Times New Roman"/>
                          <a:ea typeface="Times New Roman"/>
                          <a:cs typeface="Times New Roman"/>
                        </a:rPr>
                        <a:t>Mentorship</a:t>
                      </a:r>
                    </a:p>
                    <a:p>
                      <a:pPr marL="0" marR="0">
                        <a:spcBef>
                          <a:spcPts val="0"/>
                        </a:spcBef>
                        <a:spcAft>
                          <a:spcPts val="0"/>
                        </a:spcAft>
                      </a:pPr>
                      <a:r>
                        <a:rPr lang="en-US" sz="2000" dirty="0">
                          <a:latin typeface="Times New Roman"/>
                          <a:ea typeface="Times New Roman"/>
                          <a:cs typeface="Times New Roman"/>
                        </a:rPr>
                        <a:t>Rewards and recognition</a:t>
                      </a:r>
                    </a:p>
                  </a:txBody>
                  <a:tcPr marL="63500" marR="6350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4"/>
          </p:nvPr>
        </p:nvSpPr>
        <p:spPr/>
        <p:txBody>
          <a:bodyPr/>
          <a:lstStyle/>
          <a:p>
            <a:r>
              <a:rPr lang="en-US"/>
              <a:t>Copyright © 2013 Pearson Education, Inc. Publishing as Prentice Hall</a:t>
            </a:r>
          </a:p>
        </p:txBody>
      </p:sp>
      <p:sp>
        <p:nvSpPr>
          <p:cNvPr id="84993" name="Text Placeholder 2"/>
          <p:cNvSpPr>
            <a:spLocks noGrp="1"/>
          </p:cNvSpPr>
          <p:nvPr>
            <p:ph type="body" sz="quarter" idx="13"/>
          </p:nvPr>
        </p:nvSpPr>
        <p:spPr>
          <a:xfrm>
            <a:off x="1316038" y="1071563"/>
            <a:ext cx="3925887" cy="339725"/>
          </a:xfrm>
        </p:spPr>
        <p:txBody>
          <a:bodyPr/>
          <a:lstStyle/>
          <a:p>
            <a:r>
              <a:rPr lang="en-US" smtClean="0"/>
              <a:t>Team Building</a:t>
            </a:r>
          </a:p>
        </p:txBody>
      </p:sp>
      <p:sp>
        <p:nvSpPr>
          <p:cNvPr id="5" name="Slide Number Placeholder 4"/>
          <p:cNvSpPr>
            <a:spLocks noGrp="1"/>
          </p:cNvSpPr>
          <p:nvPr>
            <p:ph type="sldNum" sz="quarter" idx="15"/>
          </p:nvPr>
        </p:nvSpPr>
        <p:spPr/>
        <p:txBody>
          <a:bodyPr/>
          <a:lstStyle/>
          <a:p>
            <a:pPr>
              <a:defRPr/>
            </a:pPr>
            <a:r>
              <a:rPr lang="en-US"/>
              <a:t>11-</a:t>
            </a:r>
            <a:fld id="{823A8C57-FB5A-4957-BE76-AC996904D18A}" type="slidenum">
              <a:rPr lang="en-US"/>
              <a:pPr>
                <a:defRPr/>
              </a:pPr>
              <a:t>33</a:t>
            </a:fld>
            <a:endParaRPr lang="en-US"/>
          </a:p>
        </p:txBody>
      </p:sp>
      <p:graphicFrame>
        <p:nvGraphicFramePr>
          <p:cNvPr id="6" name="Table 5"/>
          <p:cNvGraphicFramePr>
            <a:graphicFrameLocks noGrp="1"/>
          </p:cNvGraphicFramePr>
          <p:nvPr/>
        </p:nvGraphicFramePr>
        <p:xfrm>
          <a:off x="355600" y="1689100"/>
          <a:ext cx="8470900" cy="2166938"/>
        </p:xfrm>
        <a:graphic>
          <a:graphicData uri="http://schemas.openxmlformats.org/drawingml/2006/table">
            <a:tbl>
              <a:tblPr/>
              <a:tblGrid>
                <a:gridCol w="2926695"/>
                <a:gridCol w="5544205"/>
              </a:tblGrid>
              <a:tr h="338667">
                <a:tc>
                  <a:txBody>
                    <a:bodyPr/>
                    <a:lstStyle/>
                    <a:p>
                      <a:pPr marL="0" marR="0">
                        <a:spcBef>
                          <a:spcPts val="0"/>
                        </a:spcBef>
                        <a:spcAft>
                          <a:spcPts val="0"/>
                        </a:spcAft>
                      </a:pPr>
                      <a:r>
                        <a:rPr lang="en-US" sz="2000" b="1" dirty="0" smtClean="0">
                          <a:solidFill>
                            <a:srgbClr val="FFFFFF"/>
                          </a:solidFill>
                          <a:latin typeface="Times New Roman"/>
                          <a:ea typeface="Times New Roman"/>
                          <a:cs typeface="Times New Roman"/>
                        </a:rPr>
                        <a:t>Category</a:t>
                      </a:r>
                      <a:endParaRPr lang="en-US" sz="2000" dirty="0">
                        <a:latin typeface="Times New Roman"/>
                        <a:ea typeface="Times New Roman"/>
                        <a:cs typeface="Times New Roman"/>
                      </a:endParaRPr>
                    </a:p>
                  </a:txBody>
                  <a:tcPr marL="63500" marR="6350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000" b="1" dirty="0">
                          <a:solidFill>
                            <a:srgbClr val="FFFFFF"/>
                          </a:solidFill>
                          <a:latin typeface="Times New Roman"/>
                          <a:ea typeface="Times New Roman"/>
                          <a:cs typeface="Times New Roman"/>
                        </a:rPr>
                        <a:t>Factors of effective team </a:t>
                      </a:r>
                      <a:r>
                        <a:rPr lang="en-US" sz="2000" b="1" dirty="0" smtClean="0">
                          <a:solidFill>
                            <a:srgbClr val="FFFFFF"/>
                          </a:solidFill>
                          <a:latin typeface="Times New Roman"/>
                          <a:ea typeface="Times New Roman"/>
                          <a:cs typeface="Times New Roman"/>
                        </a:rPr>
                        <a:t>building</a:t>
                      </a:r>
                      <a:endParaRPr lang="en-US" sz="2000" dirty="0">
                        <a:latin typeface="Times New Roman"/>
                        <a:ea typeface="Times New Roman"/>
                        <a:cs typeface="Times New Roman"/>
                      </a:endParaRPr>
                    </a:p>
                  </a:txBody>
                  <a:tcPr marL="63500" marR="6350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r>
              <a:tr h="1016000">
                <a:tc>
                  <a:txBody>
                    <a:bodyPr/>
                    <a:lstStyle/>
                    <a:p>
                      <a:pPr marL="0" marR="0">
                        <a:spcBef>
                          <a:spcPts val="0"/>
                        </a:spcBef>
                        <a:spcAft>
                          <a:spcPts val="0"/>
                        </a:spcAft>
                      </a:pPr>
                      <a:r>
                        <a:rPr lang="en-US" sz="2000" b="1" dirty="0">
                          <a:solidFill>
                            <a:srgbClr val="FFFFFF"/>
                          </a:solidFill>
                          <a:latin typeface="Times New Roman"/>
                          <a:ea typeface="Times New Roman"/>
                          <a:cs typeface="Times New Roman"/>
                        </a:rPr>
                        <a:t>Teamwork</a:t>
                      </a:r>
                      <a:endParaRPr lang="en-US" sz="2000" dirty="0">
                        <a:latin typeface="Times New Roman"/>
                        <a:ea typeface="Times New Roman"/>
                        <a:cs typeface="Times New Roman"/>
                      </a:endParaRPr>
                    </a:p>
                  </a:txBody>
                  <a:tcPr marL="63500" marR="6350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000" dirty="0">
                          <a:latin typeface="Times New Roman"/>
                          <a:ea typeface="Times New Roman"/>
                          <a:cs typeface="Times New Roman"/>
                        </a:rPr>
                        <a:t>Expectations of each team member</a:t>
                      </a:r>
                    </a:p>
                    <a:p>
                      <a:pPr marL="0" marR="0">
                        <a:spcBef>
                          <a:spcPts val="0"/>
                        </a:spcBef>
                        <a:spcAft>
                          <a:spcPts val="0"/>
                        </a:spcAft>
                      </a:pPr>
                      <a:r>
                        <a:rPr lang="en-US" sz="2000" dirty="0">
                          <a:latin typeface="Times New Roman"/>
                          <a:ea typeface="Times New Roman"/>
                          <a:cs typeface="Times New Roman"/>
                        </a:rPr>
                        <a:t>Decision-making process</a:t>
                      </a:r>
                    </a:p>
                    <a:p>
                      <a:pPr marL="0" marR="0">
                        <a:spcBef>
                          <a:spcPts val="0"/>
                        </a:spcBef>
                        <a:spcAft>
                          <a:spcPts val="0"/>
                        </a:spcAft>
                      </a:pPr>
                      <a:r>
                        <a:rPr lang="en-US" sz="2000" dirty="0">
                          <a:latin typeface="Times New Roman"/>
                          <a:ea typeface="Times New Roman"/>
                          <a:cs typeface="Times New Roman"/>
                        </a:rPr>
                        <a:t>Tools for effective consensus building</a:t>
                      </a:r>
                    </a:p>
                    <a:p>
                      <a:pPr marL="0" marR="0">
                        <a:spcBef>
                          <a:spcPts val="0"/>
                        </a:spcBef>
                        <a:spcAft>
                          <a:spcPts val="0"/>
                        </a:spcAft>
                      </a:pPr>
                      <a:r>
                        <a:rPr lang="en-US" sz="2000" dirty="0">
                          <a:latin typeface="Times New Roman"/>
                          <a:ea typeface="Times New Roman"/>
                          <a:cs typeface="Times New Roman"/>
                        </a:rPr>
                        <a:t>Effective technology transfer</a:t>
                      </a:r>
                    </a:p>
                    <a:p>
                      <a:pPr marL="0" marR="0">
                        <a:spcBef>
                          <a:spcPts val="0"/>
                        </a:spcBef>
                        <a:spcAft>
                          <a:spcPts val="0"/>
                        </a:spcAft>
                      </a:pPr>
                      <a:r>
                        <a:rPr lang="en-US" sz="2000" dirty="0">
                          <a:latin typeface="Times New Roman"/>
                          <a:ea typeface="Times New Roman"/>
                          <a:cs typeface="Times New Roman"/>
                        </a:rPr>
                        <a:t>Learning</a:t>
                      </a:r>
                    </a:p>
                    <a:p>
                      <a:pPr marL="0" marR="0">
                        <a:spcBef>
                          <a:spcPts val="0"/>
                        </a:spcBef>
                        <a:spcAft>
                          <a:spcPts val="0"/>
                        </a:spcAft>
                      </a:pPr>
                      <a:r>
                        <a:rPr lang="en-US" sz="2000" dirty="0">
                          <a:latin typeface="Times New Roman"/>
                          <a:ea typeface="Times New Roman"/>
                          <a:cs typeface="Times New Roman"/>
                        </a:rPr>
                        <a:t>Effective </a:t>
                      </a:r>
                      <a:r>
                        <a:rPr lang="en-US" sz="2000" dirty="0" smtClean="0">
                          <a:latin typeface="Times New Roman"/>
                          <a:ea typeface="Times New Roman"/>
                          <a:cs typeface="Times New Roman"/>
                        </a:rPr>
                        <a:t>communications</a:t>
                      </a:r>
                      <a:endParaRPr lang="en-US" sz="2000" dirty="0">
                        <a:latin typeface="Times New Roman"/>
                        <a:ea typeface="Times New Roman"/>
                        <a:cs typeface="Times New Roman"/>
                      </a:endParaRPr>
                    </a:p>
                  </a:txBody>
                  <a:tcPr marL="63500" marR="6350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5004" name="Content Placeholder 34"/>
          <p:cNvSpPr>
            <a:spLocks noGrp="1"/>
          </p:cNvSpPr>
          <p:nvPr>
            <p:ph idx="1"/>
          </p:nvPr>
        </p:nvSpPr>
        <p:spPr>
          <a:xfrm>
            <a:off x="406400" y="3952875"/>
            <a:ext cx="8255000" cy="2308225"/>
          </a:xfrm>
        </p:spPr>
        <p:txBody>
          <a:bodyPr/>
          <a:lstStyle/>
          <a:p>
            <a:r>
              <a:rPr lang="en-US" sz="2400" smtClean="0"/>
              <a:t>Four stages in the project lifespan:</a:t>
            </a:r>
          </a:p>
          <a:p>
            <a:pPr lvl="1">
              <a:buFont typeface="Arial" charset="0"/>
              <a:buChar char="•"/>
            </a:pPr>
            <a:r>
              <a:rPr lang="en-US" sz="2400" smtClean="0"/>
              <a:t>Forming</a:t>
            </a:r>
          </a:p>
          <a:p>
            <a:pPr lvl="1">
              <a:buFont typeface="Arial" charset="0"/>
              <a:buChar char="•"/>
            </a:pPr>
            <a:r>
              <a:rPr lang="en-US" sz="2400" smtClean="0"/>
              <a:t>Storming</a:t>
            </a:r>
          </a:p>
          <a:p>
            <a:pPr lvl="1">
              <a:buFont typeface="Arial" charset="0"/>
              <a:buChar char="•"/>
            </a:pPr>
            <a:r>
              <a:rPr lang="en-US" sz="2400" smtClean="0"/>
              <a:t>Norming</a:t>
            </a:r>
          </a:p>
          <a:p>
            <a:pPr lvl="1">
              <a:buFont typeface="Arial" charset="0"/>
              <a:buChar char="•"/>
            </a:pPr>
            <a:r>
              <a:rPr lang="en-US" sz="2400" smtClean="0"/>
              <a:t>Performing</a:t>
            </a:r>
            <a:endParaRPr lang="en-US" sz="200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86017" name="Text Placeholder 2"/>
          <p:cNvSpPr>
            <a:spLocks noGrp="1"/>
          </p:cNvSpPr>
          <p:nvPr>
            <p:ph type="body" sz="quarter" idx="13"/>
          </p:nvPr>
        </p:nvSpPr>
        <p:spPr>
          <a:xfrm>
            <a:off x="1316038" y="1071563"/>
            <a:ext cx="3925887" cy="339725"/>
          </a:xfrm>
        </p:spPr>
        <p:txBody>
          <a:bodyPr/>
          <a:lstStyle/>
          <a:p>
            <a:r>
              <a:rPr lang="en-US" smtClean="0"/>
              <a:t>Outsourcing</a:t>
            </a:r>
          </a:p>
        </p:txBody>
      </p:sp>
      <p:sp>
        <p:nvSpPr>
          <p:cNvPr id="86018" name="Content Placeholder 6"/>
          <p:cNvSpPr>
            <a:spLocks noGrp="1"/>
          </p:cNvSpPr>
          <p:nvPr>
            <p:ph idx="1"/>
          </p:nvPr>
        </p:nvSpPr>
        <p:spPr>
          <a:xfrm>
            <a:off x="533400" y="1600200"/>
            <a:ext cx="8153400" cy="4525963"/>
          </a:xfrm>
        </p:spPr>
        <p:txBody>
          <a:bodyPr/>
          <a:lstStyle/>
          <a:p>
            <a:r>
              <a:rPr lang="en-US" sz="2400" b="1" i="1" smtClean="0"/>
              <a:t>Offshoring</a:t>
            </a:r>
            <a:r>
              <a:rPr lang="en-US" sz="2400" b="1" smtClean="0"/>
              <a:t> </a:t>
            </a:r>
            <a:r>
              <a:rPr lang="en-US" sz="2400" smtClean="0"/>
              <a:t>is the process of outsourcing a project to another country which is outside of the country and usually to a location off the shores of the country. </a:t>
            </a:r>
          </a:p>
          <a:p>
            <a:r>
              <a:rPr lang="en-US" sz="2400" b="1" i="1" smtClean="0"/>
              <a:t>Nearshoring</a:t>
            </a:r>
            <a:r>
              <a:rPr lang="en-US" sz="2400" smtClean="0"/>
              <a:t> is the process of outsourcing a project to another company in a nearby location, state or country that shares a border with the country with the outsourcing organization. </a:t>
            </a:r>
          </a:p>
          <a:p>
            <a:r>
              <a:rPr lang="en-US" sz="2400" b="1" i="1" smtClean="0"/>
              <a:t>Insourcing </a:t>
            </a:r>
            <a:r>
              <a:rPr lang="en-US" sz="2400" smtClean="0"/>
              <a:t>is when a business unit does not have certain skills and so uses the skills from other departments internal to the organization.</a:t>
            </a:r>
          </a:p>
        </p:txBody>
      </p:sp>
      <p:sp>
        <p:nvSpPr>
          <p:cNvPr id="8" name="Slide Number Placeholder 7"/>
          <p:cNvSpPr>
            <a:spLocks noGrp="1"/>
          </p:cNvSpPr>
          <p:nvPr>
            <p:ph type="sldNum" sz="quarter" idx="15"/>
          </p:nvPr>
        </p:nvSpPr>
        <p:spPr/>
        <p:txBody>
          <a:bodyPr/>
          <a:lstStyle/>
          <a:p>
            <a:pPr>
              <a:defRPr/>
            </a:pPr>
            <a:r>
              <a:rPr lang="en-US"/>
              <a:t>11-</a:t>
            </a:r>
            <a:fld id="{50AE95B4-A2B2-4E8A-A245-79A25D91F65D}" type="slidenum">
              <a:rPr lang="en-US"/>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87041" name="Text Placeholder 2"/>
          <p:cNvSpPr>
            <a:spLocks noGrp="1"/>
          </p:cNvSpPr>
          <p:nvPr>
            <p:ph type="body" sz="quarter" idx="13"/>
          </p:nvPr>
        </p:nvSpPr>
        <p:spPr>
          <a:xfrm>
            <a:off x="1316038" y="1071563"/>
            <a:ext cx="3925887" cy="339725"/>
          </a:xfrm>
        </p:spPr>
        <p:txBody>
          <a:bodyPr/>
          <a:lstStyle/>
          <a:p>
            <a:r>
              <a:rPr lang="en-US" smtClean="0"/>
              <a:t>Outsourcing</a:t>
            </a:r>
          </a:p>
        </p:txBody>
      </p:sp>
      <p:sp>
        <p:nvSpPr>
          <p:cNvPr id="87042" name="Content Placeholder 6"/>
          <p:cNvSpPr>
            <a:spLocks noGrp="1"/>
          </p:cNvSpPr>
          <p:nvPr>
            <p:ph idx="1"/>
          </p:nvPr>
        </p:nvSpPr>
        <p:spPr>
          <a:xfrm>
            <a:off x="533400" y="1600200"/>
            <a:ext cx="8153400" cy="4525963"/>
          </a:xfrm>
        </p:spPr>
        <p:txBody>
          <a:bodyPr/>
          <a:lstStyle/>
          <a:p>
            <a:r>
              <a:rPr lang="en-US" sz="2400" b="1" i="1" smtClean="0"/>
              <a:t>Cosourcing</a:t>
            </a:r>
            <a:r>
              <a:rPr lang="en-US" sz="2400" smtClean="0"/>
              <a:t> in a project is a practice when the project is performed by internal staff of an organization and also by an external contractor. It is often advantageous to an organization as it minimizes outsourcing risks and brings control over the outsourced project. </a:t>
            </a:r>
          </a:p>
          <a:p>
            <a:r>
              <a:rPr lang="en-US" sz="2400" b="1" i="1" smtClean="0"/>
              <a:t>Multisourcing</a:t>
            </a:r>
            <a:r>
              <a:rPr lang="en-US" sz="2400" i="1" smtClean="0"/>
              <a:t> </a:t>
            </a:r>
            <a:r>
              <a:rPr lang="en-US" sz="2400" smtClean="0"/>
              <a:t>is a new outsourcing model that reaches out to bring multiple sources from both inside and outside an organization. For example, ABN AMRO is partnered with three different Indian companies Infosys, Patni and TCS along with two American companies Accenture and IBM. </a:t>
            </a:r>
          </a:p>
        </p:txBody>
      </p:sp>
      <p:sp>
        <p:nvSpPr>
          <p:cNvPr id="8" name="Slide Number Placeholder 7"/>
          <p:cNvSpPr>
            <a:spLocks noGrp="1"/>
          </p:cNvSpPr>
          <p:nvPr>
            <p:ph type="sldNum" sz="quarter" idx="15"/>
          </p:nvPr>
        </p:nvSpPr>
        <p:spPr/>
        <p:txBody>
          <a:bodyPr/>
          <a:lstStyle/>
          <a:p>
            <a:pPr>
              <a:defRPr/>
            </a:pPr>
            <a:r>
              <a:rPr lang="en-US"/>
              <a:t>11-</a:t>
            </a:r>
            <a:fld id="{F6A1C8B9-EC29-4990-AF10-CA003861FAA4}" type="slidenum">
              <a:rPr lang="en-US"/>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4"/>
          </p:nvPr>
        </p:nvSpPr>
        <p:spPr/>
        <p:txBody>
          <a:bodyPr/>
          <a:lstStyle/>
          <a:p>
            <a:r>
              <a:rPr lang="en-US"/>
              <a:t>Copyright © 2013 Pearson Education, Inc. Publishing as Prentice Hall</a:t>
            </a:r>
          </a:p>
        </p:txBody>
      </p:sp>
      <p:sp>
        <p:nvSpPr>
          <p:cNvPr id="88065" name="Text Placeholder 2"/>
          <p:cNvSpPr>
            <a:spLocks noGrp="1"/>
          </p:cNvSpPr>
          <p:nvPr>
            <p:ph type="body" sz="quarter" idx="13"/>
          </p:nvPr>
        </p:nvSpPr>
        <p:spPr>
          <a:xfrm>
            <a:off x="1316038" y="1071563"/>
            <a:ext cx="3925887" cy="339725"/>
          </a:xfrm>
        </p:spPr>
        <p:txBody>
          <a:bodyPr/>
          <a:lstStyle/>
          <a:p>
            <a:r>
              <a:rPr lang="en-US" smtClean="0"/>
              <a:t>3 Dimensions of Outsourcing</a:t>
            </a:r>
          </a:p>
        </p:txBody>
      </p:sp>
      <p:sp>
        <p:nvSpPr>
          <p:cNvPr id="5" name="Slide Number Placeholder 4"/>
          <p:cNvSpPr>
            <a:spLocks noGrp="1"/>
          </p:cNvSpPr>
          <p:nvPr>
            <p:ph type="sldNum" sz="quarter" idx="15"/>
          </p:nvPr>
        </p:nvSpPr>
        <p:spPr/>
        <p:txBody>
          <a:bodyPr/>
          <a:lstStyle/>
          <a:p>
            <a:pPr>
              <a:defRPr/>
            </a:pPr>
            <a:r>
              <a:rPr lang="en-US"/>
              <a:t>11-</a:t>
            </a:r>
            <a:fld id="{F2F06188-9784-4DBA-9F3F-13322EC0A5CE}" type="slidenum">
              <a:rPr lang="en-US"/>
              <a:pPr>
                <a:defRPr/>
              </a:pPr>
              <a:t>36</a:t>
            </a:fld>
            <a:endParaRPr lang="en-US"/>
          </a:p>
        </p:txBody>
      </p:sp>
      <p:pic>
        <p:nvPicPr>
          <p:cNvPr id="88068" name="Picture 2"/>
          <p:cNvPicPr>
            <a:picLocks noChangeAspect="1" noChangeArrowheads="1"/>
          </p:cNvPicPr>
          <p:nvPr/>
        </p:nvPicPr>
        <p:blipFill>
          <a:blip r:embed="rId2"/>
          <a:srcRect/>
          <a:stretch>
            <a:fillRect/>
          </a:stretch>
        </p:blipFill>
        <p:spPr bwMode="auto">
          <a:xfrm>
            <a:off x="1812925" y="1450975"/>
            <a:ext cx="5122863" cy="4854575"/>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4"/>
          </p:nvPr>
        </p:nvSpPr>
        <p:spPr/>
        <p:txBody>
          <a:bodyPr/>
          <a:lstStyle/>
          <a:p>
            <a:r>
              <a:rPr lang="en-US"/>
              <a:t>Copyright © 2013 Pearson Education, Inc. Publishing as Prentice Hall</a:t>
            </a:r>
          </a:p>
        </p:txBody>
      </p:sp>
      <p:sp>
        <p:nvSpPr>
          <p:cNvPr id="89089" name="Text Placeholder 2"/>
          <p:cNvSpPr>
            <a:spLocks noGrp="1"/>
          </p:cNvSpPr>
          <p:nvPr>
            <p:ph type="body" sz="quarter" idx="13"/>
          </p:nvPr>
        </p:nvSpPr>
        <p:spPr>
          <a:xfrm>
            <a:off x="1316038" y="1071563"/>
            <a:ext cx="3925887" cy="339725"/>
          </a:xfrm>
        </p:spPr>
        <p:txBody>
          <a:bodyPr/>
          <a:lstStyle/>
          <a:p>
            <a:r>
              <a:rPr lang="en-US" smtClean="0"/>
              <a:t>Maturity in Outsourcing</a:t>
            </a:r>
          </a:p>
        </p:txBody>
      </p:sp>
      <p:sp>
        <p:nvSpPr>
          <p:cNvPr id="5" name="Slide Number Placeholder 4"/>
          <p:cNvSpPr>
            <a:spLocks noGrp="1"/>
          </p:cNvSpPr>
          <p:nvPr>
            <p:ph type="sldNum" sz="quarter" idx="15"/>
          </p:nvPr>
        </p:nvSpPr>
        <p:spPr/>
        <p:txBody>
          <a:bodyPr/>
          <a:lstStyle/>
          <a:p>
            <a:pPr>
              <a:defRPr/>
            </a:pPr>
            <a:r>
              <a:rPr lang="en-US"/>
              <a:t>11-</a:t>
            </a:r>
            <a:fld id="{64941CCF-9528-43B4-AB2B-35FF43689500}" type="slidenum">
              <a:rPr lang="en-US"/>
              <a:pPr>
                <a:defRPr/>
              </a:pPr>
              <a:t>37</a:t>
            </a:fld>
            <a:endParaRPr lang="en-US"/>
          </a:p>
        </p:txBody>
      </p:sp>
      <p:pic>
        <p:nvPicPr>
          <p:cNvPr id="89092" name="Picture 2"/>
          <p:cNvPicPr>
            <a:picLocks noChangeAspect="1" noChangeArrowheads="1"/>
          </p:cNvPicPr>
          <p:nvPr/>
        </p:nvPicPr>
        <p:blipFill>
          <a:blip r:embed="rId2"/>
          <a:srcRect/>
          <a:stretch>
            <a:fillRect/>
          </a:stretch>
        </p:blipFill>
        <p:spPr bwMode="auto">
          <a:xfrm>
            <a:off x="1749425" y="1566863"/>
            <a:ext cx="5322888" cy="4808537"/>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90113" name="Content Placeholder 1"/>
          <p:cNvSpPr>
            <a:spLocks noGrp="1"/>
          </p:cNvSpPr>
          <p:nvPr>
            <p:ph idx="1"/>
          </p:nvPr>
        </p:nvSpPr>
        <p:spPr>
          <a:xfrm>
            <a:off x="279400" y="1549400"/>
            <a:ext cx="8407400" cy="4525963"/>
          </a:xfrm>
        </p:spPr>
        <p:txBody>
          <a:bodyPr/>
          <a:lstStyle/>
          <a:p>
            <a:r>
              <a:rPr lang="en-US" sz="2200" smtClean="0"/>
              <a:t>Selection of projects</a:t>
            </a:r>
          </a:p>
          <a:p>
            <a:r>
              <a:rPr lang="en-US" sz="2200" smtClean="0"/>
              <a:t>Selection of outsourcing company</a:t>
            </a:r>
          </a:p>
          <a:p>
            <a:r>
              <a:rPr lang="en-US" sz="2200" smtClean="0"/>
              <a:t>Project requirements</a:t>
            </a:r>
          </a:p>
          <a:p>
            <a:r>
              <a:rPr lang="en-US" sz="2200" smtClean="0"/>
              <a:t>Delivery and documentation of projects</a:t>
            </a:r>
          </a:p>
          <a:p>
            <a:r>
              <a:rPr lang="en-US" sz="2200" smtClean="0"/>
              <a:t>Hidden costs</a:t>
            </a:r>
          </a:p>
          <a:p>
            <a:r>
              <a:rPr lang="en-US" sz="2200" smtClean="0"/>
              <a:t>Project control</a:t>
            </a:r>
          </a:p>
          <a:p>
            <a:r>
              <a:rPr lang="en-US" sz="2200" smtClean="0"/>
              <a:t>Personnel issues</a:t>
            </a:r>
          </a:p>
          <a:p>
            <a:r>
              <a:rPr lang="en-US" sz="2200" smtClean="0"/>
              <a:t>Knowledge transfer</a:t>
            </a:r>
          </a:p>
          <a:p>
            <a:r>
              <a:rPr lang="en-US" sz="2200" smtClean="0"/>
              <a:t>Conflict management</a:t>
            </a:r>
          </a:p>
          <a:p>
            <a:r>
              <a:rPr lang="en-US" sz="2200" smtClean="0"/>
              <a:t>Communication management</a:t>
            </a:r>
          </a:p>
          <a:p>
            <a:r>
              <a:rPr lang="en-US" sz="2200" smtClean="0"/>
              <a:t>Relationships </a:t>
            </a:r>
          </a:p>
          <a:p>
            <a:r>
              <a:rPr lang="en-US" sz="2200" smtClean="0"/>
              <a:t>Contracts and Exit strategy</a:t>
            </a:r>
          </a:p>
        </p:txBody>
      </p:sp>
      <p:sp>
        <p:nvSpPr>
          <p:cNvPr id="90114" name="Text Placeholder 2"/>
          <p:cNvSpPr>
            <a:spLocks noGrp="1"/>
          </p:cNvSpPr>
          <p:nvPr>
            <p:ph type="body" sz="quarter" idx="13"/>
          </p:nvPr>
        </p:nvSpPr>
        <p:spPr>
          <a:xfrm>
            <a:off x="1316038" y="1071563"/>
            <a:ext cx="3925887" cy="339725"/>
          </a:xfrm>
        </p:spPr>
        <p:txBody>
          <a:bodyPr/>
          <a:lstStyle/>
          <a:p>
            <a:r>
              <a:rPr lang="en-US" smtClean="0"/>
              <a:t>Best Practices of Outsourcing</a:t>
            </a:r>
          </a:p>
        </p:txBody>
      </p:sp>
      <p:sp>
        <p:nvSpPr>
          <p:cNvPr id="8" name="Slide Number Placeholder 7"/>
          <p:cNvSpPr>
            <a:spLocks noGrp="1"/>
          </p:cNvSpPr>
          <p:nvPr>
            <p:ph type="sldNum" sz="quarter" idx="15"/>
          </p:nvPr>
        </p:nvSpPr>
        <p:spPr/>
        <p:txBody>
          <a:bodyPr/>
          <a:lstStyle/>
          <a:p>
            <a:pPr>
              <a:defRPr/>
            </a:pPr>
            <a:r>
              <a:rPr lang="en-US"/>
              <a:t>11-</a:t>
            </a:r>
            <a:fld id="{D5093695-A7A7-4056-9354-D54E6B9BDEF7}" type="slidenum">
              <a:rPr lang="en-US"/>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91137" name="Content Placeholder 1"/>
          <p:cNvSpPr>
            <a:spLocks noGrp="1"/>
          </p:cNvSpPr>
          <p:nvPr>
            <p:ph idx="1"/>
          </p:nvPr>
        </p:nvSpPr>
        <p:spPr>
          <a:xfrm>
            <a:off x="279400" y="1600200"/>
            <a:ext cx="8407400" cy="4525963"/>
          </a:xfrm>
        </p:spPr>
        <p:txBody>
          <a:bodyPr/>
          <a:lstStyle/>
          <a:p>
            <a:r>
              <a:rPr lang="en-US" sz="2400" smtClean="0"/>
              <a:t>Authority is a manager’s right to make decisions, issue orders, and allocate resources to achieve desired outcome. </a:t>
            </a:r>
          </a:p>
          <a:p>
            <a:r>
              <a:rPr lang="en-US" sz="2400" smtClean="0"/>
              <a:t>Responsibility is less formal and is an externally imposed duty with a felt sense of obligation. </a:t>
            </a:r>
          </a:p>
          <a:p>
            <a:r>
              <a:rPr lang="en-US" sz="2400" smtClean="0"/>
              <a:t>Accountability in organizations deals with the reporting and justification of the project outcomes to superiors. </a:t>
            </a:r>
          </a:p>
          <a:p>
            <a:r>
              <a:rPr lang="en-US" sz="2400" smtClean="0"/>
              <a:t>Reliability refers to moral qualities and also putting up the best effort to accomplish an assigned task using the best judgment, knowledge, skill, and habit. </a:t>
            </a:r>
          </a:p>
        </p:txBody>
      </p:sp>
      <p:sp>
        <p:nvSpPr>
          <p:cNvPr id="91138" name="Text Placeholder 2"/>
          <p:cNvSpPr>
            <a:spLocks noGrp="1"/>
          </p:cNvSpPr>
          <p:nvPr>
            <p:ph type="body" sz="quarter" idx="13"/>
          </p:nvPr>
        </p:nvSpPr>
        <p:spPr>
          <a:xfrm>
            <a:off x="1316038" y="1071563"/>
            <a:ext cx="3925887" cy="339725"/>
          </a:xfrm>
        </p:spPr>
        <p:txBody>
          <a:bodyPr/>
          <a:lstStyle/>
          <a:p>
            <a:r>
              <a:rPr lang="en-US" smtClean="0"/>
              <a:t>Summary</a:t>
            </a:r>
          </a:p>
        </p:txBody>
      </p:sp>
      <p:sp>
        <p:nvSpPr>
          <p:cNvPr id="8" name="Slide Number Placeholder 7"/>
          <p:cNvSpPr>
            <a:spLocks noGrp="1"/>
          </p:cNvSpPr>
          <p:nvPr>
            <p:ph type="sldNum" sz="quarter" idx="15"/>
          </p:nvPr>
        </p:nvSpPr>
        <p:spPr/>
        <p:txBody>
          <a:bodyPr/>
          <a:lstStyle/>
          <a:p>
            <a:pPr>
              <a:defRPr/>
            </a:pPr>
            <a:r>
              <a:rPr lang="en-US"/>
              <a:t>11-</a:t>
            </a:r>
            <a:fld id="{4798A4B9-6EBF-4897-87A1-1B0443014DE9}" type="slidenum">
              <a:rPr lang="en-US"/>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55297" name="Content Placeholder 1"/>
          <p:cNvSpPr>
            <a:spLocks noGrp="1"/>
          </p:cNvSpPr>
          <p:nvPr>
            <p:ph idx="1"/>
          </p:nvPr>
        </p:nvSpPr>
        <p:spPr>
          <a:xfrm>
            <a:off x="254000" y="1511300"/>
            <a:ext cx="8712200" cy="4525963"/>
          </a:xfrm>
        </p:spPr>
        <p:txBody>
          <a:bodyPr/>
          <a:lstStyle/>
          <a:p>
            <a:r>
              <a:rPr lang="en-US" sz="2200" smtClean="0"/>
              <a:t>Project manager needs authority to give orders and power to exact obedience in order to manage projects successfully</a:t>
            </a:r>
          </a:p>
          <a:p>
            <a:r>
              <a:rPr lang="en-US" sz="2200" smtClean="0"/>
              <a:t>Project manager needs the discipline not to misuse the authority and power.</a:t>
            </a:r>
          </a:p>
          <a:p>
            <a:r>
              <a:rPr lang="en-US" sz="2200" smtClean="0"/>
              <a:t>The interest of any one individual employee shall not supersede the entire organization’s interests</a:t>
            </a:r>
          </a:p>
          <a:p>
            <a:r>
              <a:rPr lang="en-US" sz="2200" smtClean="0"/>
              <a:t>Fair pay and rewards for rendered services</a:t>
            </a:r>
          </a:p>
          <a:p>
            <a:r>
              <a:rPr lang="en-US" sz="2200" smtClean="0"/>
              <a:t>All materials and people must be in appointed places for a project</a:t>
            </a:r>
          </a:p>
          <a:p>
            <a:r>
              <a:rPr lang="en-US" sz="2200" smtClean="0"/>
              <a:t>Fair and equal treatment amongst team members and project managers</a:t>
            </a:r>
          </a:p>
          <a:p>
            <a:r>
              <a:rPr lang="en-US" sz="2200" smtClean="0"/>
              <a:t>A stable project team with no or very limited turnover of personnel</a:t>
            </a:r>
          </a:p>
          <a:p>
            <a:r>
              <a:rPr lang="en-US" sz="2200" smtClean="0"/>
              <a:t>Harmony and union among personnel</a:t>
            </a:r>
          </a:p>
          <a:p>
            <a:endParaRPr lang="en-US" sz="2200" smtClean="0"/>
          </a:p>
          <a:p>
            <a:endParaRPr lang="en-US" sz="2200" smtClean="0"/>
          </a:p>
          <a:p>
            <a:endParaRPr lang="en-US" sz="2200" smtClean="0"/>
          </a:p>
        </p:txBody>
      </p:sp>
      <p:sp>
        <p:nvSpPr>
          <p:cNvPr id="55298" name="Text Placeholder 2"/>
          <p:cNvSpPr>
            <a:spLocks noGrp="1"/>
          </p:cNvSpPr>
          <p:nvPr>
            <p:ph type="body" sz="quarter" idx="13"/>
          </p:nvPr>
        </p:nvSpPr>
        <p:spPr>
          <a:xfrm>
            <a:off x="1316038" y="1071563"/>
            <a:ext cx="4805362" cy="339725"/>
          </a:xfrm>
        </p:spPr>
        <p:txBody>
          <a:bodyPr/>
          <a:lstStyle/>
          <a:p>
            <a:r>
              <a:rPr lang="en-US" smtClean="0"/>
              <a:t>Fayol’s principles of management</a:t>
            </a:r>
          </a:p>
        </p:txBody>
      </p:sp>
      <p:sp>
        <p:nvSpPr>
          <p:cNvPr id="7" name="Slide Number Placeholder 6"/>
          <p:cNvSpPr>
            <a:spLocks noGrp="1"/>
          </p:cNvSpPr>
          <p:nvPr>
            <p:ph type="sldNum" sz="quarter" idx="15"/>
          </p:nvPr>
        </p:nvSpPr>
        <p:spPr/>
        <p:txBody>
          <a:bodyPr/>
          <a:lstStyle/>
          <a:p>
            <a:pPr>
              <a:defRPr/>
            </a:pPr>
            <a:r>
              <a:rPr lang="en-US"/>
              <a:t>11-</a:t>
            </a:r>
            <a:fld id="{C6E9EC31-3FD4-4B99-A548-47CF4123CE57}" type="slidenum">
              <a:rPr lang="en-US"/>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92161" name="Content Placeholder 1"/>
          <p:cNvSpPr>
            <a:spLocks noGrp="1"/>
          </p:cNvSpPr>
          <p:nvPr>
            <p:ph idx="1"/>
          </p:nvPr>
        </p:nvSpPr>
        <p:spPr>
          <a:xfrm>
            <a:off x="279400" y="1600200"/>
            <a:ext cx="8407400" cy="4525963"/>
          </a:xfrm>
        </p:spPr>
        <p:txBody>
          <a:bodyPr/>
          <a:lstStyle/>
          <a:p>
            <a:r>
              <a:rPr lang="en-US" sz="2400" smtClean="0"/>
              <a:t>Organizations can be classified into five major structures: functional structure, departmental structure, matrix structure, flat structure, and virtual structure. Each of these organizational structures has its advantages and disadvantages that depend upon how these structures facilitate or impede decision-making abilities, their relationships, their communication channels, and how they lead to successful projects.</a:t>
            </a:r>
          </a:p>
          <a:p>
            <a:r>
              <a:rPr lang="en-US" sz="2400" smtClean="0"/>
              <a:t>Based on the role of the functional managers and project leaders, the matrix structure can be categorized as a weak, a strong, or a balanced structure as seen by the project manager. </a:t>
            </a:r>
          </a:p>
          <a:p>
            <a:r>
              <a:rPr lang="en-US" sz="2400" smtClean="0"/>
              <a:t>An organization’s strategy has to be linked with its portfolio of projects.</a:t>
            </a:r>
          </a:p>
        </p:txBody>
      </p:sp>
      <p:sp>
        <p:nvSpPr>
          <p:cNvPr id="92162" name="Text Placeholder 2"/>
          <p:cNvSpPr>
            <a:spLocks noGrp="1"/>
          </p:cNvSpPr>
          <p:nvPr>
            <p:ph type="body" sz="quarter" idx="13"/>
          </p:nvPr>
        </p:nvSpPr>
        <p:spPr>
          <a:xfrm>
            <a:off x="1316038" y="1071563"/>
            <a:ext cx="3925887" cy="339725"/>
          </a:xfrm>
        </p:spPr>
        <p:txBody>
          <a:bodyPr/>
          <a:lstStyle/>
          <a:p>
            <a:r>
              <a:rPr lang="en-US" smtClean="0"/>
              <a:t>Summary</a:t>
            </a:r>
          </a:p>
        </p:txBody>
      </p:sp>
      <p:sp>
        <p:nvSpPr>
          <p:cNvPr id="8" name="Slide Number Placeholder 7"/>
          <p:cNvSpPr>
            <a:spLocks noGrp="1"/>
          </p:cNvSpPr>
          <p:nvPr>
            <p:ph type="sldNum" sz="quarter" idx="15"/>
          </p:nvPr>
        </p:nvSpPr>
        <p:spPr/>
        <p:txBody>
          <a:bodyPr/>
          <a:lstStyle/>
          <a:p>
            <a:pPr>
              <a:defRPr/>
            </a:pPr>
            <a:r>
              <a:rPr lang="en-US"/>
              <a:t>11-</a:t>
            </a:r>
            <a:fld id="{14D78669-E5E0-4838-97EA-A2D7F8ED168B}" type="slidenum">
              <a:rPr lang="en-US"/>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93185" name="Content Placeholder 1"/>
          <p:cNvSpPr>
            <a:spLocks noGrp="1"/>
          </p:cNvSpPr>
          <p:nvPr>
            <p:ph idx="1"/>
          </p:nvPr>
        </p:nvSpPr>
        <p:spPr>
          <a:xfrm>
            <a:off x="279400" y="1600200"/>
            <a:ext cx="8712200" cy="4525963"/>
          </a:xfrm>
        </p:spPr>
        <p:txBody>
          <a:bodyPr/>
          <a:lstStyle/>
          <a:p>
            <a:r>
              <a:rPr lang="en-US" sz="2400" smtClean="0"/>
              <a:t>A portfolio of projects is a set of projects that are managed in a coordinated effort to deliver maximum benefits in an organization. </a:t>
            </a:r>
          </a:p>
          <a:p>
            <a:r>
              <a:rPr lang="en-US" sz="2400" smtClean="0"/>
              <a:t>The project strategies linked to an organization strategy are then linked to the strategic planning of individual projects, their objectives, and their strategies in all phases of the project. These are aligned with the team and team member strategies as well. </a:t>
            </a:r>
          </a:p>
          <a:p>
            <a:r>
              <a:rPr lang="en-US" sz="2400" smtClean="0"/>
              <a:t>Organizations can be either mature or immature. In an immature organization, the project processes are generally improvised by the project teams and their management during the progress of the project. In contrast, a mature organization has the ability to manage projects effectively using its processes. </a:t>
            </a:r>
          </a:p>
        </p:txBody>
      </p:sp>
      <p:sp>
        <p:nvSpPr>
          <p:cNvPr id="93186" name="Text Placeholder 2"/>
          <p:cNvSpPr>
            <a:spLocks noGrp="1"/>
          </p:cNvSpPr>
          <p:nvPr>
            <p:ph type="body" sz="quarter" idx="13"/>
          </p:nvPr>
        </p:nvSpPr>
        <p:spPr>
          <a:xfrm>
            <a:off x="1316038" y="1071563"/>
            <a:ext cx="3925887" cy="339725"/>
          </a:xfrm>
        </p:spPr>
        <p:txBody>
          <a:bodyPr/>
          <a:lstStyle/>
          <a:p>
            <a:r>
              <a:rPr lang="en-US" smtClean="0"/>
              <a:t>Summary</a:t>
            </a:r>
          </a:p>
        </p:txBody>
      </p:sp>
      <p:sp>
        <p:nvSpPr>
          <p:cNvPr id="8" name="Slide Number Placeholder 7"/>
          <p:cNvSpPr>
            <a:spLocks noGrp="1"/>
          </p:cNvSpPr>
          <p:nvPr>
            <p:ph type="sldNum" sz="quarter" idx="15"/>
          </p:nvPr>
        </p:nvSpPr>
        <p:spPr/>
        <p:txBody>
          <a:bodyPr/>
          <a:lstStyle/>
          <a:p>
            <a:pPr>
              <a:defRPr/>
            </a:pPr>
            <a:r>
              <a:rPr lang="en-US"/>
              <a:t>11-</a:t>
            </a:r>
            <a:fld id="{EEACD1D6-8689-48FA-9C0C-31A866D26F49}" type="slidenum">
              <a:rPr lang="en-US"/>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94209" name="Content Placeholder 1"/>
          <p:cNvSpPr>
            <a:spLocks noGrp="1"/>
          </p:cNvSpPr>
          <p:nvPr>
            <p:ph idx="1"/>
          </p:nvPr>
        </p:nvSpPr>
        <p:spPr>
          <a:xfrm>
            <a:off x="279400" y="1600200"/>
            <a:ext cx="8712200" cy="4525963"/>
          </a:xfrm>
        </p:spPr>
        <p:txBody>
          <a:bodyPr/>
          <a:lstStyle/>
          <a:p>
            <a:r>
              <a:rPr lang="en-US" sz="2400" smtClean="0"/>
              <a:t>The knowledge gained from various projects and the manner in which projects were successfully carried are the intellectual property of organizations. </a:t>
            </a:r>
          </a:p>
          <a:p>
            <a:r>
              <a:rPr lang="en-US" sz="2400" smtClean="0"/>
              <a:t>Project management process in an organization needs to be managed to use the knowledge gained from past projects in future projects. </a:t>
            </a:r>
          </a:p>
          <a:p>
            <a:r>
              <a:rPr lang="en-US" sz="2400" smtClean="0"/>
              <a:t>The PMO exists to assist project managers, teams, and various management levels on strategic matters and functional entities throughout the organization in implementing project management principles, practices, methodologies, tools, and techniques</a:t>
            </a:r>
          </a:p>
        </p:txBody>
      </p:sp>
      <p:sp>
        <p:nvSpPr>
          <p:cNvPr id="94210" name="Text Placeholder 2"/>
          <p:cNvSpPr>
            <a:spLocks noGrp="1"/>
          </p:cNvSpPr>
          <p:nvPr>
            <p:ph type="body" sz="quarter" idx="13"/>
          </p:nvPr>
        </p:nvSpPr>
        <p:spPr>
          <a:xfrm>
            <a:off x="1316038" y="1071563"/>
            <a:ext cx="3925887" cy="339725"/>
          </a:xfrm>
        </p:spPr>
        <p:txBody>
          <a:bodyPr/>
          <a:lstStyle/>
          <a:p>
            <a:r>
              <a:rPr lang="en-US" smtClean="0"/>
              <a:t>Summary</a:t>
            </a:r>
          </a:p>
        </p:txBody>
      </p:sp>
      <p:sp>
        <p:nvSpPr>
          <p:cNvPr id="8" name="Slide Number Placeholder 7"/>
          <p:cNvSpPr>
            <a:spLocks noGrp="1"/>
          </p:cNvSpPr>
          <p:nvPr>
            <p:ph type="sldNum" sz="quarter" idx="15"/>
          </p:nvPr>
        </p:nvSpPr>
        <p:spPr/>
        <p:txBody>
          <a:bodyPr/>
          <a:lstStyle/>
          <a:p>
            <a:pPr>
              <a:defRPr/>
            </a:pPr>
            <a:r>
              <a:rPr lang="en-US"/>
              <a:t>11-</a:t>
            </a:r>
            <a:fld id="{030326ED-C903-4712-BE54-884545F243ED}" type="slidenum">
              <a:rPr lang="en-US"/>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95233" name="Content Placeholder 1"/>
          <p:cNvSpPr>
            <a:spLocks noGrp="1"/>
          </p:cNvSpPr>
          <p:nvPr>
            <p:ph idx="1"/>
          </p:nvPr>
        </p:nvSpPr>
        <p:spPr>
          <a:xfrm>
            <a:off x="279400" y="1600200"/>
            <a:ext cx="8712200" cy="4525963"/>
          </a:xfrm>
        </p:spPr>
        <p:txBody>
          <a:bodyPr/>
          <a:lstStyle/>
          <a:p>
            <a:r>
              <a:rPr lang="en-US" sz="2400" smtClean="0"/>
              <a:t>Project organizations need to challenge outdated procedures and revise them as and when needed. The general policies and procedures as well as guidelines need to be in a document that is accessible to all stakeholders of a project. </a:t>
            </a:r>
          </a:p>
          <a:p>
            <a:r>
              <a:rPr lang="en-US" sz="2400" smtClean="0"/>
              <a:t>Teamwork is very important in project performance. An effective team can help a project achieve its goals. An ineffective team can cause disruption, failure in project delivery, and ultimately project failure. A team is made up of diverse people with varied cultural background, technology background, expertise, socioeconomic background, emotions, behaviors, and so on. The way these varied people interact and relate to one another is an important factor in determining the success of the team and the project. </a:t>
            </a:r>
            <a:endParaRPr lang="en-US" sz="2200" smtClean="0"/>
          </a:p>
        </p:txBody>
      </p:sp>
      <p:sp>
        <p:nvSpPr>
          <p:cNvPr id="95234" name="Text Placeholder 2"/>
          <p:cNvSpPr>
            <a:spLocks noGrp="1"/>
          </p:cNvSpPr>
          <p:nvPr>
            <p:ph type="body" sz="quarter" idx="13"/>
          </p:nvPr>
        </p:nvSpPr>
        <p:spPr>
          <a:xfrm>
            <a:off x="1316038" y="1071563"/>
            <a:ext cx="3925887" cy="339725"/>
          </a:xfrm>
        </p:spPr>
        <p:txBody>
          <a:bodyPr/>
          <a:lstStyle/>
          <a:p>
            <a:r>
              <a:rPr lang="en-US" smtClean="0"/>
              <a:t>Summary</a:t>
            </a:r>
          </a:p>
        </p:txBody>
      </p:sp>
      <p:sp>
        <p:nvSpPr>
          <p:cNvPr id="8" name="Slide Number Placeholder 7"/>
          <p:cNvSpPr>
            <a:spLocks noGrp="1"/>
          </p:cNvSpPr>
          <p:nvPr>
            <p:ph type="sldNum" sz="quarter" idx="15"/>
          </p:nvPr>
        </p:nvSpPr>
        <p:spPr/>
        <p:txBody>
          <a:bodyPr/>
          <a:lstStyle/>
          <a:p>
            <a:pPr>
              <a:defRPr/>
            </a:pPr>
            <a:r>
              <a:rPr lang="en-US"/>
              <a:t>11-</a:t>
            </a:r>
            <a:fld id="{C72CD4F5-7C8E-4F99-B5E0-CD745B9AF394}" type="slidenum">
              <a:rPr lang="en-US"/>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96257" name="Content Placeholder 1"/>
          <p:cNvSpPr>
            <a:spLocks noGrp="1"/>
          </p:cNvSpPr>
          <p:nvPr>
            <p:ph idx="1"/>
          </p:nvPr>
        </p:nvSpPr>
        <p:spPr>
          <a:xfrm>
            <a:off x="279400" y="1600200"/>
            <a:ext cx="8712200" cy="4525963"/>
          </a:xfrm>
        </p:spPr>
        <p:txBody>
          <a:bodyPr/>
          <a:lstStyle/>
          <a:p>
            <a:r>
              <a:rPr lang="en-US" sz="2400" smtClean="0"/>
              <a:t>There are three major classifications of team member roles: group task roles, group building and maintenance roles, and individual roles. </a:t>
            </a:r>
          </a:p>
          <a:p>
            <a:r>
              <a:rPr lang="en-US" sz="2400" smtClean="0"/>
              <a:t>Outsourcing is the delegation of administrative, engineering, research, development, or technical support processes to a third-party vendor at a lower-cost location. This third-party vendor may be inside or outside the country. </a:t>
            </a:r>
          </a:p>
          <a:p>
            <a:r>
              <a:rPr lang="en-US" sz="2400" smtClean="0"/>
              <a:t>The driving force of outsourcing is customers who want more of everything for less money. There are other factors or drivers as well—globalization, evolution, deflation, demographics, and competition. </a:t>
            </a:r>
          </a:p>
        </p:txBody>
      </p:sp>
      <p:sp>
        <p:nvSpPr>
          <p:cNvPr id="96258" name="Text Placeholder 2"/>
          <p:cNvSpPr>
            <a:spLocks noGrp="1"/>
          </p:cNvSpPr>
          <p:nvPr>
            <p:ph type="body" sz="quarter" idx="13"/>
          </p:nvPr>
        </p:nvSpPr>
        <p:spPr>
          <a:xfrm>
            <a:off x="1316038" y="1071563"/>
            <a:ext cx="3925887" cy="339725"/>
          </a:xfrm>
        </p:spPr>
        <p:txBody>
          <a:bodyPr/>
          <a:lstStyle/>
          <a:p>
            <a:r>
              <a:rPr lang="en-US" smtClean="0"/>
              <a:t>Summary</a:t>
            </a:r>
          </a:p>
        </p:txBody>
      </p:sp>
      <p:sp>
        <p:nvSpPr>
          <p:cNvPr id="8" name="Slide Number Placeholder 7"/>
          <p:cNvSpPr>
            <a:spLocks noGrp="1"/>
          </p:cNvSpPr>
          <p:nvPr>
            <p:ph type="sldNum" sz="quarter" idx="15"/>
          </p:nvPr>
        </p:nvSpPr>
        <p:spPr/>
        <p:txBody>
          <a:bodyPr/>
          <a:lstStyle/>
          <a:p>
            <a:pPr>
              <a:defRPr/>
            </a:pPr>
            <a:r>
              <a:rPr lang="en-US"/>
              <a:t>11-</a:t>
            </a:r>
            <a:fld id="{6CA89A8B-64A5-4015-9181-23C75923E416}" type="slidenum">
              <a:rPr lang="en-US"/>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97281" name="Content Placeholder 1"/>
          <p:cNvSpPr>
            <a:spLocks noGrp="1"/>
          </p:cNvSpPr>
          <p:nvPr>
            <p:ph idx="1"/>
          </p:nvPr>
        </p:nvSpPr>
        <p:spPr>
          <a:xfrm>
            <a:off x="279400" y="1600200"/>
            <a:ext cx="8712200" cy="4525963"/>
          </a:xfrm>
        </p:spPr>
        <p:txBody>
          <a:bodyPr/>
          <a:lstStyle/>
          <a:p>
            <a:r>
              <a:rPr lang="en-US" sz="2400" smtClean="0"/>
              <a:t>Centralization occurs in an organization when a limited amount of authority is delegated. Decentralization occurs when a significant amount of authority is delegated to lower levels in the organization.</a:t>
            </a:r>
          </a:p>
          <a:p>
            <a:r>
              <a:rPr lang="en-US" sz="2400" smtClean="0"/>
              <a:t>There are a number of issues and problems with outsourcing including the selection of projects, the selection of outsourcing company, the requirements of the project, delivery and documentation of projects, hidden costs, project control, personnel issues, knowledge transfer, conflict management, communication management, contracts, relationships, and an exit strategy  </a:t>
            </a:r>
            <a:endParaRPr lang="en-US" sz="2200" smtClean="0"/>
          </a:p>
        </p:txBody>
      </p:sp>
      <p:sp>
        <p:nvSpPr>
          <p:cNvPr id="97282" name="Text Placeholder 2"/>
          <p:cNvSpPr>
            <a:spLocks noGrp="1"/>
          </p:cNvSpPr>
          <p:nvPr>
            <p:ph type="body" sz="quarter" idx="13"/>
          </p:nvPr>
        </p:nvSpPr>
        <p:spPr>
          <a:xfrm>
            <a:off x="1316038" y="1071563"/>
            <a:ext cx="3925887" cy="339725"/>
          </a:xfrm>
        </p:spPr>
        <p:txBody>
          <a:bodyPr/>
          <a:lstStyle/>
          <a:p>
            <a:r>
              <a:rPr lang="en-US" smtClean="0"/>
              <a:t>Summary</a:t>
            </a:r>
          </a:p>
        </p:txBody>
      </p:sp>
      <p:sp>
        <p:nvSpPr>
          <p:cNvPr id="8" name="Slide Number Placeholder 7"/>
          <p:cNvSpPr>
            <a:spLocks noGrp="1"/>
          </p:cNvSpPr>
          <p:nvPr>
            <p:ph type="sldNum" sz="quarter" idx="15"/>
          </p:nvPr>
        </p:nvSpPr>
        <p:spPr/>
        <p:txBody>
          <a:bodyPr/>
          <a:lstStyle/>
          <a:p>
            <a:pPr>
              <a:defRPr/>
            </a:pPr>
            <a:r>
              <a:rPr lang="en-US"/>
              <a:t>11-</a:t>
            </a:r>
            <a:fld id="{9544346F-AD0A-42A6-B0C9-225A966809D5}" type="slidenum">
              <a:rPr lang="en-US"/>
              <a:pPr>
                <a:defRPr/>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98305" name="Content Placeholder 1"/>
          <p:cNvSpPr>
            <a:spLocks noGrp="1"/>
          </p:cNvSpPr>
          <p:nvPr>
            <p:ph idx="1"/>
          </p:nvPr>
        </p:nvSpPr>
        <p:spPr>
          <a:xfrm>
            <a:off x="254000" y="1397000"/>
            <a:ext cx="8597900" cy="4525963"/>
          </a:xfrm>
        </p:spPr>
        <p:txBody>
          <a:bodyPr/>
          <a:lstStyle/>
          <a:p>
            <a:r>
              <a:rPr lang="en-US" sz="2200" smtClean="0"/>
              <a:t>Projects need not have an organizational structure.</a:t>
            </a:r>
          </a:p>
          <a:p>
            <a:r>
              <a:rPr lang="en-US" sz="2200" smtClean="0"/>
              <a:t>Formal authority is better than functional authority.</a:t>
            </a:r>
          </a:p>
          <a:p>
            <a:r>
              <a:rPr lang="en-US" sz="2200" smtClean="0"/>
              <a:t>Responsibility and reliability are very personal and hard to define in projects.</a:t>
            </a:r>
          </a:p>
          <a:p>
            <a:r>
              <a:rPr lang="en-US" sz="2200" smtClean="0"/>
              <a:t>There is no one good organizational structure for construction projects.</a:t>
            </a:r>
          </a:p>
          <a:p>
            <a:r>
              <a:rPr lang="en-US" sz="2200" smtClean="0"/>
              <a:t>There is no one good organizational structure for new product development projects.</a:t>
            </a:r>
          </a:p>
          <a:p>
            <a:r>
              <a:rPr lang="en-US" sz="2200" smtClean="0"/>
              <a:t>There is no one good organizational structure for MIS projects.</a:t>
            </a:r>
          </a:p>
          <a:p>
            <a:r>
              <a:rPr lang="en-US" sz="2200" smtClean="0"/>
              <a:t>You need a PMO for even small projects.</a:t>
            </a:r>
          </a:p>
          <a:p>
            <a:r>
              <a:rPr lang="en-US" sz="2200" smtClean="0"/>
              <a:t>Outsourcing is the beginning of sending jobs out of the country.</a:t>
            </a:r>
          </a:p>
          <a:p>
            <a:r>
              <a:rPr lang="en-US" sz="2200" smtClean="0"/>
              <a:t>Big companies should not outsource as they can afford to hire required resources.</a:t>
            </a:r>
          </a:p>
          <a:p>
            <a:r>
              <a:rPr lang="en-US" sz="2200" smtClean="0"/>
              <a:t>Outsourcing should be only in terms of a strategic partnership.</a:t>
            </a:r>
          </a:p>
        </p:txBody>
      </p:sp>
      <p:sp>
        <p:nvSpPr>
          <p:cNvPr id="98306" name="Text Placeholder 2"/>
          <p:cNvSpPr>
            <a:spLocks noGrp="1"/>
          </p:cNvSpPr>
          <p:nvPr>
            <p:ph type="body" sz="quarter" idx="13"/>
          </p:nvPr>
        </p:nvSpPr>
        <p:spPr>
          <a:xfrm>
            <a:off x="1316038" y="1071563"/>
            <a:ext cx="3925887" cy="339725"/>
          </a:xfrm>
        </p:spPr>
        <p:txBody>
          <a:bodyPr/>
          <a:lstStyle/>
          <a:p>
            <a:r>
              <a:rPr lang="en-US" smtClean="0"/>
              <a:t>Class Discussions</a:t>
            </a:r>
          </a:p>
        </p:txBody>
      </p:sp>
      <p:sp>
        <p:nvSpPr>
          <p:cNvPr id="8" name="Slide Number Placeholder 7"/>
          <p:cNvSpPr>
            <a:spLocks noGrp="1"/>
          </p:cNvSpPr>
          <p:nvPr>
            <p:ph type="sldNum" sz="quarter" idx="15"/>
          </p:nvPr>
        </p:nvSpPr>
        <p:spPr/>
        <p:txBody>
          <a:bodyPr/>
          <a:lstStyle/>
          <a:p>
            <a:pPr>
              <a:defRPr/>
            </a:pPr>
            <a:r>
              <a:rPr lang="en-US"/>
              <a:t>11-</a:t>
            </a:r>
            <a:fld id="{4E20E35F-03BC-4A5D-B870-16BF4433F516}" type="slidenum">
              <a:rPr lang="en-US"/>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4"/>
          </p:nvPr>
        </p:nvSpPr>
        <p:spPr/>
        <p:txBody>
          <a:bodyPr/>
          <a:lstStyle/>
          <a:p>
            <a:r>
              <a:rPr lang="en-US"/>
              <a:t>Copyright © 2013 Pearson Education, Inc. Publishing as Prentice Hall</a:t>
            </a:r>
          </a:p>
        </p:txBody>
      </p:sp>
      <p:pic>
        <p:nvPicPr>
          <p:cNvPr id="99329" name="Picture 3" descr="3293795473_47524415"/>
          <p:cNvPicPr>
            <a:picLocks noChangeAspect="1" noChangeArrowheads="1"/>
          </p:cNvPicPr>
          <p:nvPr/>
        </p:nvPicPr>
        <p:blipFill>
          <a:blip r:embed="rId2"/>
          <a:srcRect/>
          <a:stretch>
            <a:fillRect/>
          </a:stretch>
        </p:blipFill>
        <p:spPr bwMode="auto">
          <a:xfrm>
            <a:off x="593725" y="1504950"/>
            <a:ext cx="7864475" cy="2457450"/>
          </a:xfrm>
          <a:prstGeom prst="rect">
            <a:avLst/>
          </a:prstGeom>
          <a:noFill/>
          <a:ln w="9525">
            <a:noFill/>
            <a:miter lim="800000"/>
            <a:headEnd/>
            <a:tailEnd/>
          </a:ln>
        </p:spPr>
      </p:pic>
      <p:sp>
        <p:nvSpPr>
          <p:cNvPr id="8" name="Slide Number Placeholder 7"/>
          <p:cNvSpPr>
            <a:spLocks noGrp="1"/>
          </p:cNvSpPr>
          <p:nvPr>
            <p:ph type="sldNum" sz="quarter" idx="15"/>
          </p:nvPr>
        </p:nvSpPr>
        <p:spPr/>
        <p:txBody>
          <a:bodyPr/>
          <a:lstStyle/>
          <a:p>
            <a:pPr>
              <a:defRPr/>
            </a:pPr>
            <a:r>
              <a:rPr lang="en-US"/>
              <a:t>11-</a:t>
            </a:r>
            <a:fld id="{0F3A1C4F-05FB-4058-AE2A-5EF0821C4C16}" type="slidenum">
              <a:rPr lang="en-US"/>
              <a:pPr>
                <a:defRPr/>
              </a:pPr>
              <a:t>47</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56321" name="Content Placeholder 1"/>
          <p:cNvSpPr>
            <a:spLocks noGrp="1"/>
          </p:cNvSpPr>
          <p:nvPr>
            <p:ph idx="1"/>
          </p:nvPr>
        </p:nvSpPr>
        <p:spPr>
          <a:xfrm>
            <a:off x="508000" y="1600200"/>
            <a:ext cx="8178800" cy="4525963"/>
          </a:xfrm>
        </p:spPr>
        <p:txBody>
          <a:bodyPr/>
          <a:lstStyle/>
          <a:p>
            <a:r>
              <a:rPr lang="en-US" sz="2400" b="1" smtClean="0"/>
              <a:t>Authority</a:t>
            </a:r>
            <a:r>
              <a:rPr lang="en-US" sz="2400" smtClean="0"/>
              <a:t> is a manager’s right to make decisions, issue orders, and allocate resources to achieve desired outcome. </a:t>
            </a:r>
          </a:p>
          <a:p>
            <a:r>
              <a:rPr lang="en-US" sz="2400" b="1" smtClean="0"/>
              <a:t>Accountability</a:t>
            </a:r>
            <a:r>
              <a:rPr lang="en-US" sz="2400" smtClean="0"/>
              <a:t> in organizations deals with the reporting and justification of the project outcomes to superiors. </a:t>
            </a:r>
          </a:p>
          <a:p>
            <a:r>
              <a:rPr lang="en-US" sz="2400" b="1" smtClean="0"/>
              <a:t>Reliability</a:t>
            </a:r>
            <a:r>
              <a:rPr lang="en-US" sz="2400" smtClean="0"/>
              <a:t> is the degree to which a project team member can be depended upon to ensure the success of the project with a sound and consistent effort.</a:t>
            </a:r>
          </a:p>
          <a:p>
            <a:r>
              <a:rPr lang="en-US" sz="2400" b="1" smtClean="0"/>
              <a:t>Responsibility</a:t>
            </a:r>
            <a:r>
              <a:rPr lang="en-US" sz="2400" smtClean="0"/>
              <a:t> is less formal and is an externally imposed duty with a felt sense of obligation.</a:t>
            </a:r>
          </a:p>
          <a:p>
            <a:endParaRPr lang="en-US" sz="2400" smtClean="0"/>
          </a:p>
        </p:txBody>
      </p:sp>
      <p:sp>
        <p:nvSpPr>
          <p:cNvPr id="56322" name="Text Placeholder 2"/>
          <p:cNvSpPr>
            <a:spLocks noGrp="1"/>
          </p:cNvSpPr>
          <p:nvPr>
            <p:ph type="body" sz="quarter" idx="13"/>
          </p:nvPr>
        </p:nvSpPr>
        <p:spPr>
          <a:xfrm>
            <a:off x="1316038" y="1071563"/>
            <a:ext cx="7192962" cy="376237"/>
          </a:xfrm>
        </p:spPr>
        <p:txBody>
          <a:bodyPr/>
          <a:lstStyle/>
          <a:p>
            <a:r>
              <a:rPr lang="en-US" smtClean="0"/>
              <a:t>4 legged chair of an organizational structure</a:t>
            </a:r>
          </a:p>
        </p:txBody>
      </p:sp>
      <p:sp>
        <p:nvSpPr>
          <p:cNvPr id="4" name="Slide Number Placeholder 3"/>
          <p:cNvSpPr>
            <a:spLocks noGrp="1"/>
          </p:cNvSpPr>
          <p:nvPr>
            <p:ph type="sldNum" sz="quarter" idx="15"/>
          </p:nvPr>
        </p:nvSpPr>
        <p:spPr/>
        <p:txBody>
          <a:bodyPr/>
          <a:lstStyle/>
          <a:p>
            <a:pPr>
              <a:defRPr/>
            </a:pPr>
            <a:r>
              <a:rPr lang="en-US"/>
              <a:t>11-</a:t>
            </a:r>
            <a:fld id="{497516C4-7523-46C3-8A0F-33013F72161A}" type="slidenum">
              <a:rPr lang="en-US"/>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57345" name="Text Placeholder 2"/>
          <p:cNvSpPr>
            <a:spLocks noGrp="1"/>
          </p:cNvSpPr>
          <p:nvPr>
            <p:ph type="body" sz="quarter" idx="13"/>
          </p:nvPr>
        </p:nvSpPr>
        <p:spPr>
          <a:xfrm>
            <a:off x="1316038" y="1071563"/>
            <a:ext cx="7192962" cy="376237"/>
          </a:xfrm>
        </p:spPr>
        <p:txBody>
          <a:bodyPr/>
          <a:lstStyle/>
          <a:p>
            <a:r>
              <a:rPr lang="en-US" smtClean="0"/>
              <a:t>Authority</a:t>
            </a:r>
          </a:p>
        </p:txBody>
      </p:sp>
      <p:sp>
        <p:nvSpPr>
          <p:cNvPr id="4" name="Slide Number Placeholder 3"/>
          <p:cNvSpPr>
            <a:spLocks noGrp="1"/>
          </p:cNvSpPr>
          <p:nvPr>
            <p:ph type="sldNum" sz="quarter" idx="15"/>
          </p:nvPr>
        </p:nvSpPr>
        <p:spPr/>
        <p:txBody>
          <a:bodyPr/>
          <a:lstStyle/>
          <a:p>
            <a:pPr>
              <a:defRPr/>
            </a:pPr>
            <a:r>
              <a:rPr lang="en-US"/>
              <a:t>11-</a:t>
            </a:r>
            <a:fld id="{BB0063B9-50B5-48CF-8BA3-365C402B11F8}" type="slidenum">
              <a:rPr lang="en-US"/>
              <a:pPr>
                <a:defRPr/>
              </a:pPr>
              <a:t>6</a:t>
            </a:fld>
            <a:endParaRPr lang="en-US"/>
          </a:p>
        </p:txBody>
      </p:sp>
      <p:graphicFrame>
        <p:nvGraphicFramePr>
          <p:cNvPr id="7" name="Table 6"/>
          <p:cNvGraphicFramePr>
            <a:graphicFrameLocks noGrp="1"/>
          </p:cNvGraphicFramePr>
          <p:nvPr/>
        </p:nvGraphicFramePr>
        <p:xfrm>
          <a:off x="203200" y="1647825"/>
          <a:ext cx="8737600" cy="4664075"/>
        </p:xfrm>
        <a:graphic>
          <a:graphicData uri="http://schemas.openxmlformats.org/drawingml/2006/table">
            <a:tbl>
              <a:tblPr/>
              <a:tblGrid>
                <a:gridCol w="2184400"/>
                <a:gridCol w="2184400"/>
                <a:gridCol w="2184400"/>
                <a:gridCol w="2184400"/>
              </a:tblGrid>
              <a:tr h="205232">
                <a:tc gridSpan="2">
                  <a:txBody>
                    <a:bodyPr/>
                    <a:lstStyle/>
                    <a:p>
                      <a:pPr marL="0" marR="0">
                        <a:lnSpc>
                          <a:spcPct val="100000"/>
                        </a:lnSpc>
                        <a:spcBef>
                          <a:spcPts val="0"/>
                        </a:spcBef>
                        <a:spcAft>
                          <a:spcPts val="0"/>
                        </a:spcAft>
                      </a:pPr>
                      <a:r>
                        <a:rPr lang="en-US" sz="1800" b="1" dirty="0" smtClean="0">
                          <a:solidFill>
                            <a:srgbClr val="FFFFFF"/>
                          </a:solidFill>
                          <a:latin typeface="+mj-lt"/>
                          <a:ea typeface="Times New Roman"/>
                          <a:cs typeface="Times New Roman"/>
                        </a:rPr>
                        <a:t>Formal </a:t>
                      </a:r>
                      <a:r>
                        <a:rPr lang="en-US" sz="1800" b="1" dirty="0">
                          <a:solidFill>
                            <a:srgbClr val="FFFFFF"/>
                          </a:solidFill>
                          <a:latin typeface="+mj-lt"/>
                          <a:ea typeface="Times New Roman"/>
                          <a:cs typeface="Times New Roman"/>
                        </a:rPr>
                        <a:t>Authority</a:t>
                      </a:r>
                      <a:endParaRPr lang="en-US" sz="1800" dirty="0">
                        <a:latin typeface="+mj-lt"/>
                        <a:ea typeface="Times New Roman"/>
                        <a:cs typeface="Times New Roman"/>
                      </a:endParaRPr>
                    </a:p>
                  </a:txBody>
                  <a:tcPr marL="38100" marR="3810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gridSpan="2">
                  <a:txBody>
                    <a:bodyPr/>
                    <a:lstStyle/>
                    <a:p>
                      <a:pPr marL="0" marR="0">
                        <a:lnSpc>
                          <a:spcPct val="100000"/>
                        </a:lnSpc>
                        <a:spcBef>
                          <a:spcPts val="0"/>
                        </a:spcBef>
                        <a:spcAft>
                          <a:spcPts val="0"/>
                        </a:spcAft>
                      </a:pPr>
                      <a:r>
                        <a:rPr lang="en-US" sz="1800" b="1" dirty="0">
                          <a:solidFill>
                            <a:srgbClr val="FFFFFF"/>
                          </a:solidFill>
                          <a:latin typeface="+mj-lt"/>
                          <a:ea typeface="Times New Roman"/>
                          <a:cs typeface="Times New Roman"/>
                        </a:rPr>
                        <a:t>Functional </a:t>
                      </a:r>
                      <a:r>
                        <a:rPr lang="en-US" sz="1800" b="1" dirty="0" smtClean="0">
                          <a:solidFill>
                            <a:srgbClr val="FFFFFF"/>
                          </a:solidFill>
                          <a:latin typeface="+mj-lt"/>
                          <a:ea typeface="Times New Roman"/>
                          <a:cs typeface="Times New Roman"/>
                        </a:rPr>
                        <a:t>Authority</a:t>
                      </a:r>
                      <a:endParaRPr lang="en-US" sz="1800" dirty="0">
                        <a:latin typeface="+mj-lt"/>
                        <a:ea typeface="Times New Roman"/>
                        <a:cs typeface="Times New Roman"/>
                      </a:endParaRPr>
                    </a:p>
                  </a:txBody>
                  <a:tcPr marL="38100" marR="3810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r>
              <a:tr h="205232">
                <a:tc>
                  <a:txBody>
                    <a:bodyPr/>
                    <a:lstStyle/>
                    <a:p>
                      <a:pPr marL="0" marR="0">
                        <a:lnSpc>
                          <a:spcPct val="100000"/>
                        </a:lnSpc>
                        <a:spcBef>
                          <a:spcPts val="0"/>
                        </a:spcBef>
                        <a:spcAft>
                          <a:spcPts val="0"/>
                        </a:spcAft>
                      </a:pPr>
                      <a:r>
                        <a:rPr lang="en-US" sz="1800">
                          <a:latin typeface="+mj-lt"/>
                          <a:ea typeface="Times New Roman"/>
                          <a:cs typeface="Times New Roman"/>
                        </a:rPr>
                        <a:t>Legitimacy</a:t>
                      </a:r>
                    </a:p>
                  </a:txBody>
                  <a:tcPr marL="38100" marR="3810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0000"/>
                        </a:lnSpc>
                        <a:spcBef>
                          <a:spcPts val="0"/>
                        </a:spcBef>
                        <a:spcAft>
                          <a:spcPts val="0"/>
                        </a:spcAft>
                      </a:pPr>
                      <a:r>
                        <a:rPr lang="en-US" sz="1800">
                          <a:latin typeface="+mj-lt"/>
                          <a:ea typeface="Times New Roman"/>
                          <a:cs typeface="Times New Roman"/>
                        </a:rPr>
                        <a:t>Position</a:t>
                      </a:r>
                    </a:p>
                  </a:txBody>
                  <a:tcPr marL="38100" marR="3810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nSpc>
                          <a:spcPct val="100000"/>
                        </a:lnSpc>
                        <a:spcBef>
                          <a:spcPts val="0"/>
                        </a:spcBef>
                        <a:spcAft>
                          <a:spcPts val="0"/>
                        </a:spcAft>
                      </a:pPr>
                      <a:r>
                        <a:rPr lang="en-US" sz="1800">
                          <a:latin typeface="+mj-lt"/>
                          <a:ea typeface="Times New Roman"/>
                          <a:cs typeface="Times New Roman"/>
                        </a:rPr>
                        <a:t>Competence</a:t>
                      </a:r>
                    </a:p>
                  </a:txBody>
                  <a:tcPr marL="38100" marR="3810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0000"/>
                        </a:lnSpc>
                        <a:spcBef>
                          <a:spcPts val="0"/>
                        </a:spcBef>
                        <a:spcAft>
                          <a:spcPts val="0"/>
                        </a:spcAft>
                      </a:pPr>
                      <a:r>
                        <a:rPr lang="en-US" sz="1800">
                          <a:latin typeface="+mj-lt"/>
                          <a:ea typeface="Times New Roman"/>
                          <a:cs typeface="Times New Roman"/>
                        </a:rPr>
                        <a:t>Person</a:t>
                      </a:r>
                    </a:p>
                  </a:txBody>
                  <a:tcPr marL="38100" marR="38100" marT="0" marB="0">
                    <a:lnL>
                      <a:noFill/>
                    </a:lnL>
                    <a:lnR>
                      <a:noFill/>
                    </a:lnR>
                    <a:lnT w="12700" cap="flat" cmpd="sng" algn="ctr">
                      <a:solidFill>
                        <a:srgbClr val="000000"/>
                      </a:solidFill>
                      <a:prstDash val="solid"/>
                      <a:round/>
                      <a:headEnd type="none" w="med" len="med"/>
                      <a:tailEnd type="none" w="med" len="med"/>
                    </a:lnT>
                    <a:lnB>
                      <a:noFill/>
                    </a:lnB>
                  </a:tcPr>
                </a:tc>
              </a:tr>
              <a:tr h="3488944">
                <a:tc>
                  <a:txBody>
                    <a:bodyPr/>
                    <a:lstStyle/>
                    <a:p>
                      <a:pPr marL="342900" lvl="0" indent="-342900">
                        <a:lnSpc>
                          <a:spcPct val="100000"/>
                        </a:lnSpc>
                        <a:spcBef>
                          <a:spcPts val="0"/>
                        </a:spcBef>
                        <a:spcAft>
                          <a:spcPts val="0"/>
                        </a:spcAft>
                        <a:buFont typeface="Symbol"/>
                        <a:buChar char=""/>
                      </a:pPr>
                      <a:r>
                        <a:rPr lang="en-US" sz="1800">
                          <a:latin typeface="+mj-lt"/>
                          <a:cs typeface="Times New Roman"/>
                        </a:rPr>
                        <a:t>Legal</a:t>
                      </a:r>
                    </a:p>
                    <a:p>
                      <a:pPr marL="342900" lvl="0" indent="-342900">
                        <a:lnSpc>
                          <a:spcPct val="100000"/>
                        </a:lnSpc>
                        <a:spcBef>
                          <a:spcPts val="0"/>
                        </a:spcBef>
                        <a:spcAft>
                          <a:spcPts val="0"/>
                        </a:spcAft>
                        <a:buFont typeface="Symbol"/>
                        <a:buChar char=""/>
                      </a:pPr>
                      <a:r>
                        <a:rPr lang="en-US" sz="1800">
                          <a:latin typeface="+mj-lt"/>
                          <a:cs typeface="Times New Roman"/>
                        </a:rPr>
                        <a:t>Legal order</a:t>
                      </a:r>
                    </a:p>
                    <a:p>
                      <a:pPr marL="342900" lvl="0" indent="-342900">
                        <a:lnSpc>
                          <a:spcPct val="100000"/>
                        </a:lnSpc>
                        <a:spcBef>
                          <a:spcPts val="0"/>
                        </a:spcBef>
                        <a:spcAft>
                          <a:spcPts val="0"/>
                        </a:spcAft>
                        <a:buFont typeface="Symbol"/>
                        <a:buChar char=""/>
                      </a:pPr>
                      <a:r>
                        <a:rPr lang="en-US" sz="1800">
                          <a:latin typeface="+mj-lt"/>
                          <a:cs typeface="Times New Roman"/>
                        </a:rPr>
                        <a:t>Social approval</a:t>
                      </a:r>
                    </a:p>
                  </a:txBody>
                  <a:tcPr marL="38100" marR="38100" marT="0" marB="0">
                    <a:lnL>
                      <a:noFill/>
                    </a:lnL>
                    <a:lnR>
                      <a:noFill/>
                    </a:lnR>
                    <a:lnT>
                      <a:noFill/>
                    </a:lnT>
                    <a:lnB w="28575" cap="flat" cmpd="sng" algn="ctr">
                      <a:solidFill>
                        <a:srgbClr val="000000"/>
                      </a:solidFill>
                      <a:prstDash val="solid"/>
                      <a:round/>
                      <a:headEnd type="none" w="med" len="med"/>
                      <a:tailEnd type="none" w="med" len="med"/>
                    </a:lnB>
                    <a:solidFill>
                      <a:srgbClr val="D9D9D9"/>
                    </a:solidFill>
                  </a:tcPr>
                </a:tc>
                <a:tc>
                  <a:txBody>
                    <a:bodyPr/>
                    <a:lstStyle/>
                    <a:p>
                      <a:pPr marL="342900" lvl="0" indent="-342900">
                        <a:lnSpc>
                          <a:spcPct val="100000"/>
                        </a:lnSpc>
                        <a:spcBef>
                          <a:spcPts val="0"/>
                        </a:spcBef>
                        <a:spcAft>
                          <a:spcPts val="0"/>
                        </a:spcAft>
                        <a:buFont typeface="Symbol"/>
                        <a:buChar char=""/>
                      </a:pPr>
                      <a:r>
                        <a:rPr lang="en-US" sz="1800">
                          <a:latin typeface="+mj-lt"/>
                          <a:cs typeface="Times New Roman"/>
                        </a:rPr>
                        <a:t>Hierarchical office</a:t>
                      </a:r>
                    </a:p>
                    <a:p>
                      <a:pPr marL="342900" lvl="0" indent="-342900">
                        <a:lnSpc>
                          <a:spcPct val="100000"/>
                        </a:lnSpc>
                        <a:spcBef>
                          <a:spcPts val="0"/>
                        </a:spcBef>
                        <a:spcAft>
                          <a:spcPts val="0"/>
                        </a:spcAft>
                        <a:buFont typeface="Symbol"/>
                        <a:buChar char=""/>
                      </a:pPr>
                      <a:r>
                        <a:rPr lang="en-US" sz="1800">
                          <a:latin typeface="+mj-lt"/>
                          <a:cs typeface="Times New Roman"/>
                        </a:rPr>
                        <a:t>Formally conferred</a:t>
                      </a:r>
                    </a:p>
                    <a:p>
                      <a:pPr marL="342900" lvl="0" indent="-342900">
                        <a:lnSpc>
                          <a:spcPct val="100000"/>
                        </a:lnSpc>
                        <a:spcBef>
                          <a:spcPts val="0"/>
                        </a:spcBef>
                        <a:spcAft>
                          <a:spcPts val="0"/>
                        </a:spcAft>
                        <a:buFont typeface="Symbol"/>
                        <a:buChar char=""/>
                      </a:pPr>
                      <a:r>
                        <a:rPr lang="en-US" sz="1800">
                          <a:latin typeface="+mj-lt"/>
                          <a:cs typeface="Times New Roman"/>
                        </a:rPr>
                        <a:t>Authority of sanctions</a:t>
                      </a:r>
                    </a:p>
                    <a:p>
                      <a:pPr marL="342900" lvl="0" indent="-342900">
                        <a:lnSpc>
                          <a:spcPct val="100000"/>
                        </a:lnSpc>
                        <a:spcBef>
                          <a:spcPts val="0"/>
                        </a:spcBef>
                        <a:spcAft>
                          <a:spcPts val="0"/>
                        </a:spcAft>
                        <a:buFont typeface="Symbol"/>
                        <a:buChar char=""/>
                      </a:pPr>
                      <a:r>
                        <a:rPr lang="en-US" sz="1800">
                          <a:latin typeface="+mj-lt"/>
                          <a:cs typeface="Times New Roman"/>
                        </a:rPr>
                        <a:t>Role incumbency</a:t>
                      </a:r>
                    </a:p>
                    <a:p>
                      <a:pPr marL="342900" lvl="0" indent="-342900">
                        <a:lnSpc>
                          <a:spcPct val="100000"/>
                        </a:lnSpc>
                        <a:spcBef>
                          <a:spcPts val="0"/>
                        </a:spcBef>
                        <a:spcAft>
                          <a:spcPts val="0"/>
                        </a:spcAft>
                        <a:buFont typeface="Symbol"/>
                        <a:buChar char=""/>
                      </a:pPr>
                      <a:r>
                        <a:rPr lang="en-US" sz="1800">
                          <a:latin typeface="+mj-lt"/>
                          <a:cs typeface="Times New Roman"/>
                        </a:rPr>
                        <a:t>Formal role or position</a:t>
                      </a:r>
                    </a:p>
                  </a:txBody>
                  <a:tcPr marL="38100" marR="38100" marT="0" marB="0">
                    <a:lnL>
                      <a:noFill/>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solidFill>
                      <a:srgbClr val="D8D8D8"/>
                    </a:solidFill>
                  </a:tcPr>
                </a:tc>
                <a:tc>
                  <a:txBody>
                    <a:bodyPr/>
                    <a:lstStyle/>
                    <a:p>
                      <a:pPr marL="342900" lvl="0" indent="-342900">
                        <a:lnSpc>
                          <a:spcPct val="100000"/>
                        </a:lnSpc>
                        <a:spcBef>
                          <a:spcPts val="0"/>
                        </a:spcBef>
                        <a:spcAft>
                          <a:spcPts val="0"/>
                        </a:spcAft>
                        <a:buFont typeface="Symbol"/>
                        <a:buChar char=""/>
                      </a:pPr>
                      <a:r>
                        <a:rPr lang="en-US" sz="1800" dirty="0">
                          <a:latin typeface="+mj-lt"/>
                          <a:cs typeface="Times New Roman"/>
                        </a:rPr>
                        <a:t>Rational authority</a:t>
                      </a:r>
                    </a:p>
                    <a:p>
                      <a:pPr marL="342900" lvl="0" indent="-342900">
                        <a:lnSpc>
                          <a:spcPct val="100000"/>
                        </a:lnSpc>
                        <a:spcBef>
                          <a:spcPts val="0"/>
                        </a:spcBef>
                        <a:spcAft>
                          <a:spcPts val="0"/>
                        </a:spcAft>
                        <a:buFont typeface="Symbol"/>
                        <a:buChar char=""/>
                      </a:pPr>
                      <a:r>
                        <a:rPr lang="en-US" sz="1800" dirty="0">
                          <a:latin typeface="+mj-lt"/>
                          <a:cs typeface="Times New Roman"/>
                        </a:rPr>
                        <a:t>Technical knowledge and </a:t>
                      </a:r>
                      <a:r>
                        <a:rPr lang="en-US" sz="1800" dirty="0" smtClean="0">
                          <a:latin typeface="+mj-lt"/>
                          <a:cs typeface="Times New Roman"/>
                        </a:rPr>
                        <a:t>expertise</a:t>
                      </a:r>
                      <a:endParaRPr lang="en-US" sz="1800" dirty="0">
                        <a:latin typeface="+mj-lt"/>
                        <a:cs typeface="Times New Roman"/>
                      </a:endParaRPr>
                    </a:p>
                    <a:p>
                      <a:pPr marL="342900" lvl="0" indent="-342900">
                        <a:lnSpc>
                          <a:spcPct val="100000"/>
                        </a:lnSpc>
                        <a:spcBef>
                          <a:spcPts val="0"/>
                        </a:spcBef>
                        <a:spcAft>
                          <a:spcPts val="0"/>
                        </a:spcAft>
                        <a:buFont typeface="Symbol"/>
                        <a:buChar char=""/>
                      </a:pPr>
                      <a:r>
                        <a:rPr lang="en-US" sz="1800" dirty="0">
                          <a:latin typeface="+mj-lt"/>
                          <a:cs typeface="Times New Roman"/>
                        </a:rPr>
                        <a:t>Experience</a:t>
                      </a:r>
                    </a:p>
                    <a:p>
                      <a:pPr marL="342900" lvl="0" indent="-342900">
                        <a:lnSpc>
                          <a:spcPct val="100000"/>
                        </a:lnSpc>
                        <a:spcBef>
                          <a:spcPts val="0"/>
                        </a:spcBef>
                        <a:spcAft>
                          <a:spcPts val="0"/>
                        </a:spcAft>
                        <a:buFont typeface="Symbol"/>
                        <a:buChar char=""/>
                      </a:pPr>
                      <a:r>
                        <a:rPr lang="en-US" sz="1800" dirty="0">
                          <a:latin typeface="+mj-lt"/>
                          <a:cs typeface="Times New Roman"/>
                        </a:rPr>
                        <a:t>Specialized skills</a:t>
                      </a:r>
                    </a:p>
                    <a:p>
                      <a:pPr marL="342900" lvl="0" indent="-342900">
                        <a:lnSpc>
                          <a:spcPct val="100000"/>
                        </a:lnSpc>
                        <a:spcBef>
                          <a:spcPts val="0"/>
                        </a:spcBef>
                        <a:spcAft>
                          <a:spcPts val="0"/>
                        </a:spcAft>
                        <a:buFont typeface="Symbol"/>
                        <a:buChar char=""/>
                      </a:pPr>
                      <a:r>
                        <a:rPr lang="en-US" sz="1800" dirty="0">
                          <a:latin typeface="+mj-lt"/>
                          <a:cs typeface="Times New Roman"/>
                        </a:rPr>
                        <a:t>Authority of confidence</a:t>
                      </a:r>
                    </a:p>
                    <a:p>
                      <a:pPr marL="342900" lvl="0" indent="-342900">
                        <a:lnSpc>
                          <a:spcPct val="100000"/>
                        </a:lnSpc>
                        <a:spcBef>
                          <a:spcPts val="0"/>
                        </a:spcBef>
                        <a:spcAft>
                          <a:spcPts val="0"/>
                        </a:spcAft>
                        <a:buFont typeface="Symbol"/>
                        <a:buChar char=""/>
                      </a:pPr>
                      <a:r>
                        <a:rPr lang="en-US" sz="1800" dirty="0">
                          <a:latin typeface="+mj-lt"/>
                          <a:cs typeface="Times New Roman"/>
                        </a:rPr>
                        <a:t>Knowledge of performance criteria</a:t>
                      </a:r>
                    </a:p>
                  </a:txBody>
                  <a:tcPr marL="38100" marR="38100" marT="0" marB="0">
                    <a:lnL w="12700" cap="flat" cmpd="sng" algn="ctr">
                      <a:solidFill>
                        <a:srgbClr val="000000"/>
                      </a:solidFill>
                      <a:prstDash val="solid"/>
                      <a:round/>
                      <a:headEnd type="none" w="med" len="med"/>
                      <a:tailEnd type="none" w="med" len="med"/>
                    </a:lnL>
                    <a:lnR>
                      <a:noFill/>
                    </a:lnR>
                    <a:lnT>
                      <a:noFill/>
                    </a:lnT>
                    <a:lnB w="28575" cap="flat" cmpd="sng" algn="ctr">
                      <a:solidFill>
                        <a:srgbClr val="000000"/>
                      </a:solidFill>
                      <a:prstDash val="solid"/>
                      <a:round/>
                      <a:headEnd type="none" w="med" len="med"/>
                      <a:tailEnd type="none" w="med" len="med"/>
                    </a:lnB>
                    <a:solidFill>
                      <a:srgbClr val="D8D8D8"/>
                    </a:solidFill>
                  </a:tcPr>
                </a:tc>
                <a:tc>
                  <a:txBody>
                    <a:bodyPr/>
                    <a:lstStyle/>
                    <a:p>
                      <a:pPr marL="342900" lvl="0" indent="-342900">
                        <a:lnSpc>
                          <a:spcPct val="100000"/>
                        </a:lnSpc>
                        <a:spcBef>
                          <a:spcPts val="0"/>
                        </a:spcBef>
                        <a:spcAft>
                          <a:spcPts val="0"/>
                        </a:spcAft>
                        <a:buFont typeface="Symbol"/>
                        <a:buChar char=""/>
                      </a:pPr>
                      <a:r>
                        <a:rPr lang="en-US" sz="1800" dirty="0">
                          <a:latin typeface="+mj-lt"/>
                          <a:cs typeface="Times New Roman"/>
                        </a:rPr>
                        <a:t>Traditional authority</a:t>
                      </a:r>
                    </a:p>
                    <a:p>
                      <a:pPr marL="342900" lvl="0" indent="-342900">
                        <a:lnSpc>
                          <a:spcPct val="100000"/>
                        </a:lnSpc>
                        <a:spcBef>
                          <a:spcPts val="0"/>
                        </a:spcBef>
                        <a:spcAft>
                          <a:spcPts val="0"/>
                        </a:spcAft>
                        <a:buFont typeface="Symbol"/>
                        <a:buChar char=""/>
                      </a:pPr>
                      <a:r>
                        <a:rPr lang="en-US" sz="1800" dirty="0">
                          <a:latin typeface="+mj-lt"/>
                          <a:cs typeface="Times New Roman"/>
                        </a:rPr>
                        <a:t>Charismatic</a:t>
                      </a:r>
                    </a:p>
                    <a:p>
                      <a:pPr marL="342900" lvl="0" indent="-342900">
                        <a:lnSpc>
                          <a:spcPct val="100000"/>
                        </a:lnSpc>
                        <a:spcBef>
                          <a:spcPts val="0"/>
                        </a:spcBef>
                        <a:spcAft>
                          <a:spcPts val="0"/>
                        </a:spcAft>
                        <a:buFont typeface="Symbol"/>
                        <a:buChar char=""/>
                      </a:pPr>
                      <a:r>
                        <a:rPr lang="en-US" sz="1800" dirty="0">
                          <a:latin typeface="+mj-lt"/>
                          <a:cs typeface="Times New Roman"/>
                        </a:rPr>
                        <a:t>Conferred by seniority or popularity</a:t>
                      </a:r>
                    </a:p>
                    <a:p>
                      <a:pPr marL="342900" lvl="0" indent="-342900">
                        <a:lnSpc>
                          <a:spcPct val="100000"/>
                        </a:lnSpc>
                        <a:spcBef>
                          <a:spcPts val="0"/>
                        </a:spcBef>
                        <a:spcAft>
                          <a:spcPts val="0"/>
                        </a:spcAft>
                        <a:buFont typeface="Symbol"/>
                        <a:buChar char=""/>
                      </a:pPr>
                      <a:r>
                        <a:rPr lang="en-US" sz="1800" dirty="0">
                          <a:latin typeface="+mj-lt"/>
                          <a:cs typeface="Times New Roman"/>
                        </a:rPr>
                        <a:t>Techniques of persuasion</a:t>
                      </a:r>
                    </a:p>
                    <a:p>
                      <a:pPr marL="342900" lvl="0" indent="-342900">
                        <a:lnSpc>
                          <a:spcPct val="100000"/>
                        </a:lnSpc>
                        <a:spcBef>
                          <a:spcPts val="0"/>
                        </a:spcBef>
                        <a:spcAft>
                          <a:spcPts val="0"/>
                        </a:spcAft>
                        <a:buFont typeface="Symbol"/>
                        <a:buChar char=""/>
                      </a:pPr>
                      <a:r>
                        <a:rPr lang="en-US" sz="1800" dirty="0">
                          <a:latin typeface="+mj-lt"/>
                          <a:cs typeface="Times New Roman"/>
                        </a:rPr>
                        <a:t>Knowledge of human aspect of administration</a:t>
                      </a:r>
                    </a:p>
                    <a:p>
                      <a:pPr marL="342900" lvl="0" indent="-342900">
                        <a:lnSpc>
                          <a:spcPct val="100000"/>
                        </a:lnSpc>
                        <a:spcBef>
                          <a:spcPts val="0"/>
                        </a:spcBef>
                        <a:spcAft>
                          <a:spcPts val="0"/>
                        </a:spcAft>
                        <a:buFont typeface="Symbol"/>
                        <a:buChar char=""/>
                      </a:pPr>
                      <a:r>
                        <a:rPr lang="en-US" sz="1800" dirty="0">
                          <a:latin typeface="+mj-lt"/>
                          <a:cs typeface="Times New Roman"/>
                        </a:rPr>
                        <a:t>Rapport with subordinates</a:t>
                      </a:r>
                    </a:p>
                    <a:p>
                      <a:pPr marL="342900" lvl="0" indent="-342900">
                        <a:lnSpc>
                          <a:spcPct val="100000"/>
                        </a:lnSpc>
                        <a:spcBef>
                          <a:spcPts val="0"/>
                        </a:spcBef>
                        <a:spcAft>
                          <a:spcPts val="0"/>
                        </a:spcAft>
                        <a:buFont typeface="Symbol"/>
                        <a:buChar char=""/>
                      </a:pPr>
                      <a:r>
                        <a:rPr lang="en-US" sz="1800" dirty="0">
                          <a:latin typeface="+mj-lt"/>
                          <a:cs typeface="Times New Roman"/>
                        </a:rPr>
                        <a:t>Ability to mediate individual </a:t>
                      </a:r>
                      <a:r>
                        <a:rPr lang="en-US" sz="1800" dirty="0" smtClean="0">
                          <a:latin typeface="+mj-lt"/>
                          <a:cs typeface="Times New Roman"/>
                        </a:rPr>
                        <a:t>needs</a:t>
                      </a:r>
                      <a:endParaRPr lang="en-US" sz="1800" dirty="0">
                        <a:latin typeface="+mj-lt"/>
                        <a:cs typeface="Times New Roman"/>
                      </a:endParaRPr>
                    </a:p>
                  </a:txBody>
                  <a:tcPr marL="38100" marR="38100" marT="0" marB="0">
                    <a:lnL>
                      <a:noFill/>
                    </a:lnL>
                    <a:lnR>
                      <a:noFill/>
                    </a:lnR>
                    <a:lnT>
                      <a:noFill/>
                    </a:lnT>
                    <a:lnB w="28575" cap="flat" cmpd="sng" algn="ctr">
                      <a:solidFill>
                        <a:srgbClr val="000000"/>
                      </a:solidFill>
                      <a:prstDash val="solid"/>
                      <a:round/>
                      <a:headEnd type="none" w="med" len="med"/>
                      <a:tailEnd type="none" w="med" len="med"/>
                    </a:lnB>
                    <a:solidFill>
                      <a:srgbClr val="D8D8D8"/>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58369" name="Content Placeholder 1"/>
          <p:cNvSpPr>
            <a:spLocks noGrp="1"/>
          </p:cNvSpPr>
          <p:nvPr>
            <p:ph idx="1"/>
          </p:nvPr>
        </p:nvSpPr>
        <p:spPr>
          <a:xfrm>
            <a:off x="508000" y="1600200"/>
            <a:ext cx="8178800" cy="4525963"/>
          </a:xfrm>
        </p:spPr>
        <p:txBody>
          <a:bodyPr/>
          <a:lstStyle/>
          <a:p>
            <a:r>
              <a:rPr lang="en-US" sz="2400" smtClean="0"/>
              <a:t>Organizations can be classified into five major structures:</a:t>
            </a:r>
          </a:p>
          <a:p>
            <a:pPr lvl="1">
              <a:buFont typeface="Arial" charset="0"/>
              <a:buChar char="•"/>
            </a:pPr>
            <a:r>
              <a:rPr lang="en-US" sz="2400" smtClean="0"/>
              <a:t>Functional structure</a:t>
            </a:r>
          </a:p>
          <a:p>
            <a:pPr lvl="1">
              <a:buFont typeface="Arial" charset="0"/>
              <a:buChar char="•"/>
            </a:pPr>
            <a:r>
              <a:rPr lang="en-US" sz="2400" smtClean="0"/>
              <a:t>Departmental structure</a:t>
            </a:r>
          </a:p>
          <a:p>
            <a:pPr lvl="1">
              <a:buFont typeface="Arial" charset="0"/>
              <a:buChar char="•"/>
            </a:pPr>
            <a:r>
              <a:rPr lang="en-US" sz="2400" smtClean="0"/>
              <a:t>Matrix structure</a:t>
            </a:r>
          </a:p>
          <a:p>
            <a:pPr lvl="1">
              <a:buFont typeface="Arial" charset="0"/>
              <a:buChar char="•"/>
            </a:pPr>
            <a:r>
              <a:rPr lang="en-US" sz="2400" smtClean="0"/>
              <a:t>Flat structure</a:t>
            </a:r>
          </a:p>
          <a:p>
            <a:pPr lvl="1">
              <a:buFont typeface="Arial" charset="0"/>
              <a:buChar char="•"/>
            </a:pPr>
            <a:r>
              <a:rPr lang="en-US" sz="2400" smtClean="0"/>
              <a:t>Virtual structure</a:t>
            </a:r>
          </a:p>
        </p:txBody>
      </p:sp>
      <p:sp>
        <p:nvSpPr>
          <p:cNvPr id="58370" name="Text Placeholder 2"/>
          <p:cNvSpPr>
            <a:spLocks noGrp="1"/>
          </p:cNvSpPr>
          <p:nvPr>
            <p:ph type="body" sz="quarter" idx="13"/>
          </p:nvPr>
        </p:nvSpPr>
        <p:spPr>
          <a:xfrm>
            <a:off x="1316038" y="1071563"/>
            <a:ext cx="7192962" cy="376237"/>
          </a:xfrm>
        </p:spPr>
        <p:txBody>
          <a:bodyPr/>
          <a:lstStyle/>
          <a:p>
            <a:r>
              <a:rPr lang="en-US" smtClean="0"/>
              <a:t>Organizational Structures</a:t>
            </a:r>
          </a:p>
        </p:txBody>
      </p:sp>
      <p:sp>
        <p:nvSpPr>
          <p:cNvPr id="4" name="Slide Number Placeholder 3"/>
          <p:cNvSpPr>
            <a:spLocks noGrp="1"/>
          </p:cNvSpPr>
          <p:nvPr>
            <p:ph type="sldNum" sz="quarter" idx="15"/>
          </p:nvPr>
        </p:nvSpPr>
        <p:spPr/>
        <p:txBody>
          <a:bodyPr/>
          <a:lstStyle/>
          <a:p>
            <a:pPr>
              <a:defRPr/>
            </a:pPr>
            <a:r>
              <a:rPr lang="en-US"/>
              <a:t>11-</a:t>
            </a:r>
            <a:fld id="{7E4CFEDE-237C-4509-8AFC-B14A96DEEF9B}" type="slidenum">
              <a:rPr lang="en-US"/>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4"/>
          </p:nvPr>
        </p:nvSpPr>
        <p:spPr/>
        <p:txBody>
          <a:bodyPr/>
          <a:lstStyle/>
          <a:p>
            <a:r>
              <a:rPr lang="en-US"/>
              <a:t>Copyright © 2013 Pearson Education, Inc. Publishing as Prentice Hall</a:t>
            </a:r>
          </a:p>
        </p:txBody>
      </p:sp>
      <p:sp>
        <p:nvSpPr>
          <p:cNvPr id="59393" name="Text Placeholder 2"/>
          <p:cNvSpPr>
            <a:spLocks noGrp="1"/>
          </p:cNvSpPr>
          <p:nvPr>
            <p:ph type="body" sz="quarter" idx="13"/>
          </p:nvPr>
        </p:nvSpPr>
        <p:spPr>
          <a:xfrm>
            <a:off x="1316038" y="1071563"/>
            <a:ext cx="3925887" cy="339725"/>
          </a:xfrm>
        </p:spPr>
        <p:txBody>
          <a:bodyPr/>
          <a:lstStyle/>
          <a:p>
            <a:r>
              <a:rPr lang="en-US" smtClean="0"/>
              <a:t>Functional Structure</a:t>
            </a:r>
          </a:p>
        </p:txBody>
      </p:sp>
      <p:sp>
        <p:nvSpPr>
          <p:cNvPr id="5" name="Slide Number Placeholder 4"/>
          <p:cNvSpPr>
            <a:spLocks noGrp="1"/>
          </p:cNvSpPr>
          <p:nvPr>
            <p:ph type="sldNum" sz="quarter" idx="15"/>
          </p:nvPr>
        </p:nvSpPr>
        <p:spPr/>
        <p:txBody>
          <a:bodyPr/>
          <a:lstStyle/>
          <a:p>
            <a:pPr>
              <a:defRPr/>
            </a:pPr>
            <a:r>
              <a:rPr lang="en-US"/>
              <a:t>11-</a:t>
            </a:r>
            <a:fld id="{278747B8-075E-43D4-B725-3EB1B634F3C9}" type="slidenum">
              <a:rPr lang="en-US"/>
              <a:pPr>
                <a:defRPr/>
              </a:pPr>
              <a:t>8</a:t>
            </a:fld>
            <a:endParaRPr lang="en-US"/>
          </a:p>
        </p:txBody>
      </p:sp>
      <p:pic>
        <p:nvPicPr>
          <p:cNvPr id="59396" name="Picture 2"/>
          <p:cNvPicPr>
            <a:picLocks noChangeAspect="1" noChangeArrowheads="1"/>
          </p:cNvPicPr>
          <p:nvPr/>
        </p:nvPicPr>
        <p:blipFill>
          <a:blip r:embed="rId2"/>
          <a:srcRect/>
          <a:stretch>
            <a:fillRect/>
          </a:stretch>
        </p:blipFill>
        <p:spPr bwMode="auto">
          <a:xfrm>
            <a:off x="188913" y="2122488"/>
            <a:ext cx="8829675" cy="270827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60417" name="Text Placeholder 2"/>
          <p:cNvSpPr>
            <a:spLocks noGrp="1"/>
          </p:cNvSpPr>
          <p:nvPr>
            <p:ph type="body" sz="quarter" idx="13"/>
          </p:nvPr>
        </p:nvSpPr>
        <p:spPr>
          <a:xfrm>
            <a:off x="1316038" y="1071563"/>
            <a:ext cx="3925887" cy="339725"/>
          </a:xfrm>
        </p:spPr>
        <p:txBody>
          <a:bodyPr/>
          <a:lstStyle/>
          <a:p>
            <a:r>
              <a:rPr lang="en-US" smtClean="0"/>
              <a:t>Departmental Structure</a:t>
            </a:r>
          </a:p>
        </p:txBody>
      </p:sp>
      <p:sp>
        <p:nvSpPr>
          <p:cNvPr id="8" name="Slide Number Placeholder 7"/>
          <p:cNvSpPr>
            <a:spLocks noGrp="1"/>
          </p:cNvSpPr>
          <p:nvPr>
            <p:ph type="sldNum" sz="quarter" idx="15"/>
          </p:nvPr>
        </p:nvSpPr>
        <p:spPr/>
        <p:txBody>
          <a:bodyPr/>
          <a:lstStyle/>
          <a:p>
            <a:pPr>
              <a:defRPr/>
            </a:pPr>
            <a:r>
              <a:rPr lang="en-US"/>
              <a:t>11-</a:t>
            </a:r>
            <a:fld id="{CC92745E-CE8C-4AF6-A83C-705ECB68213B}" type="slidenum">
              <a:rPr lang="en-US"/>
              <a:pPr>
                <a:defRPr/>
              </a:pPr>
              <a:t>9</a:t>
            </a:fld>
            <a:endParaRPr lang="en-US"/>
          </a:p>
        </p:txBody>
      </p:sp>
      <p:pic>
        <p:nvPicPr>
          <p:cNvPr id="60420" name="Picture 2"/>
          <p:cNvPicPr>
            <a:picLocks noChangeAspect="1" noChangeArrowheads="1"/>
          </p:cNvPicPr>
          <p:nvPr/>
        </p:nvPicPr>
        <p:blipFill>
          <a:blip r:embed="rId2"/>
          <a:srcRect/>
          <a:stretch>
            <a:fillRect/>
          </a:stretch>
        </p:blipFill>
        <p:spPr bwMode="auto">
          <a:xfrm>
            <a:off x="908050" y="2247900"/>
            <a:ext cx="7077075" cy="1857375"/>
          </a:xfrm>
          <a:prstGeom prst="rect">
            <a:avLst/>
          </a:prstGeom>
          <a:noFill/>
          <a:ln w="9525">
            <a:noFill/>
            <a:miter lim="800000"/>
            <a:headEnd/>
            <a:tailEnd/>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 type=&quot;3&quot; unique_id=&quot;10367&quot;&gt;&lt;property id=&quot;20148&quot; value=&quot;5&quot;/&gt;&lt;property id=&quot;20300&quot; value=&quot;Slide 2&quot;/&gt;&lt;property id=&quot;20307&quot; value=&quot;315&quot;/&gt;&lt;/object&gt;&lt;object type=&quot;3&quot; unique_id=&quot;10368&quot;&gt;&lt;property id=&quot;20148&quot; value=&quot;5&quot;/&gt;&lt;property id=&quot;20300&quot; value=&quot;Slide 3&quot;/&gt;&lt;property id=&quot;20307&quot; value=&quot;316&quot;/&gt;&lt;/object&gt;&lt;object type=&quot;3&quot; unique_id=&quot;10369&quot;&gt;&lt;property id=&quot;20148&quot; value=&quot;5&quot;/&gt;&lt;property id=&quot;20300&quot; value=&quot;Slide 4&quot;/&gt;&lt;property id=&quot;20307&quot; value=&quot;334&quot;/&gt;&lt;/object&gt;&lt;object type=&quot;3&quot; unique_id=&quot;10370&quot;&gt;&lt;property id=&quot;20148&quot; value=&quot;5&quot;/&gt;&lt;property id=&quot;20300&quot; value=&quot;Slide 5&quot;/&gt;&lt;property id=&quot;20307&quot; value=&quot;317&quot;/&gt;&lt;/object&gt;&lt;object type=&quot;3&quot; unique_id=&quot;10371&quot;&gt;&lt;property id=&quot;20148&quot; value=&quot;5&quot;/&gt;&lt;property id=&quot;20300&quot; value=&quot;Slide 6&quot;/&gt;&lt;property id=&quot;20307&quot; value=&quot;335&quot;/&gt;&lt;/object&gt;&lt;object type=&quot;3&quot; unique_id=&quot;10372&quot;&gt;&lt;property id=&quot;20148&quot; value=&quot;5&quot;/&gt;&lt;property id=&quot;20300&quot; value=&quot;Slide 7&quot;/&gt;&lt;property id=&quot;20307&quot; value=&quot;318&quot;/&gt;&lt;/object&gt;&lt;object type=&quot;3&quot; unique_id=&quot;10373&quot;&gt;&lt;property id=&quot;20148&quot; value=&quot;5&quot;/&gt;&lt;property id=&quot;20300&quot; value=&quot;Slide 8&quot;/&gt;&lt;property id=&quot;20307&quot; value=&quot;336&quot;/&gt;&lt;/object&gt;&lt;object type=&quot;3&quot; unique_id=&quot;10374&quot;&gt;&lt;property id=&quot;20148&quot; value=&quot;5&quot;/&gt;&lt;property id=&quot;20300&quot; value=&quot;Slide 9&quot;/&gt;&lt;property id=&quot;20307&quot; value=&quot;319&quot;/&gt;&lt;/object&gt;&lt;object type=&quot;3&quot; unique_id=&quot;10375&quot;&gt;&lt;property id=&quot;20148&quot; value=&quot;5&quot;/&gt;&lt;property id=&quot;20300&quot; value=&quot;Slide 10&quot;/&gt;&lt;property id=&quot;20307&quot; value=&quot;337&quot;/&gt;&lt;/object&gt;&lt;object type=&quot;3&quot; unique_id=&quot;10376&quot;&gt;&lt;property id=&quot;20148&quot; value=&quot;5&quot;/&gt;&lt;property id=&quot;20300&quot; value=&quot;Slide 11&quot;/&gt;&lt;property id=&quot;20307&quot; value=&quot;320&quot;/&gt;&lt;/object&gt;&lt;object type=&quot;3&quot; unique_id=&quot;10377&quot;&gt;&lt;property id=&quot;20148&quot; value=&quot;5&quot;/&gt;&lt;property id=&quot;20300&quot; value=&quot;Slide 12&quot;/&gt;&lt;property id=&quot;20307&quot; value=&quot;338&quot;/&gt;&lt;/object&gt;&lt;object type=&quot;3&quot; unique_id=&quot;10378&quot;&gt;&lt;property id=&quot;20148&quot; value=&quot;5&quot;/&gt;&lt;property id=&quot;20300&quot; value=&quot;Slide 13&quot;/&gt;&lt;property id=&quot;20307&quot; value=&quot;322&quot;/&gt;&lt;/object&gt;&lt;object type=&quot;3&quot; unique_id=&quot;10379&quot;&gt;&lt;property id=&quot;20148&quot; value=&quot;5&quot;/&gt;&lt;property id=&quot;20300&quot; value=&quot;Slide 14&quot;/&gt;&lt;property id=&quot;20307&quot; value=&quot;339&quot;/&gt;&lt;/object&gt;&lt;object type=&quot;3&quot; unique_id=&quot;10380&quot;&gt;&lt;property id=&quot;20148&quot; value=&quot;5&quot;/&gt;&lt;property id=&quot;20300&quot; value=&quot;Slide 15&quot;/&gt;&lt;property id=&quot;20307&quot; value=&quot;323&quot;/&gt;&lt;/object&gt;&lt;object type=&quot;3&quot; unique_id=&quot;10381&quot;&gt;&lt;property id=&quot;20148&quot; value=&quot;5&quot;/&gt;&lt;property id=&quot;20300&quot; value=&quot;Slide 16&quot;/&gt;&lt;property id=&quot;20307&quot; value=&quot;340&quot;/&gt;&lt;/object&gt;&lt;object type=&quot;3&quot; unique_id=&quot;10382&quot;&gt;&lt;property id=&quot;20148&quot; value=&quot;5&quot;/&gt;&lt;property id=&quot;20300&quot; value=&quot;Slide 17&quot;/&gt;&lt;property id=&quot;20307&quot; value=&quot;341&quot;/&gt;&lt;/object&gt;&lt;object type=&quot;3&quot; unique_id=&quot;10383&quot;&gt;&lt;property id=&quot;20148&quot; value=&quot;5&quot;/&gt;&lt;property id=&quot;20300&quot; value=&quot;Slide 18&quot;/&gt;&lt;property id=&quot;20307&quot; value=&quot;342&quot;/&gt;&lt;/object&gt;&lt;object type=&quot;3&quot; unique_id=&quot;10384&quot;&gt;&lt;property id=&quot;20148&quot; value=&quot;5&quot;/&gt;&lt;property id=&quot;20300&quot; value=&quot;Slide 19&quot;/&gt;&lt;property id=&quot;20307&quot; value=&quot;324&quot;/&gt;&lt;/object&gt;&lt;object type=&quot;3&quot; unique_id=&quot;10385&quot;&gt;&lt;property id=&quot;20148&quot; value=&quot;5&quot;/&gt;&lt;property id=&quot;20300&quot; value=&quot;Slide 20&quot;/&gt;&lt;property id=&quot;20307&quot; value=&quot;343&quot;/&gt;&lt;/object&gt;&lt;object type=&quot;3&quot; unique_id=&quot;10386&quot;&gt;&lt;property id=&quot;20148&quot; value=&quot;5&quot;/&gt;&lt;property id=&quot;20300&quot; value=&quot;Slide 21&quot;/&gt;&lt;property id=&quot;20307&quot; value=&quot;344&quot;/&gt;&lt;/object&gt;&lt;object type=&quot;3&quot; unique_id=&quot;10387&quot;&gt;&lt;property id=&quot;20148&quot; value=&quot;5&quot;/&gt;&lt;property id=&quot;20300&quot; value=&quot;Slide 22&quot;/&gt;&lt;property id=&quot;20307&quot; value=&quot;345&quot;/&gt;&lt;/object&gt;&lt;object type=&quot;3&quot; unique_id=&quot;10388&quot;&gt;&lt;property id=&quot;20148&quot; value=&quot;5&quot;/&gt;&lt;property id=&quot;20300&quot; value=&quot;Slide 23&quot;/&gt;&lt;property id=&quot;20307&quot; value=&quot;346&quot;/&gt;&lt;/object&gt;&lt;object type=&quot;3&quot; unique_id=&quot;10389&quot;&gt;&lt;property id=&quot;20148&quot; value=&quot;5&quot;/&gt;&lt;property id=&quot;20300&quot; value=&quot;Slide 24&quot;/&gt;&lt;property id=&quot;20307&quot; value=&quot;325&quot;/&gt;&lt;/object&gt;&lt;object type=&quot;3&quot; unique_id=&quot;10390&quot;&gt;&lt;property id=&quot;20148&quot; value=&quot;5&quot;/&gt;&lt;property id=&quot;20300&quot; value=&quot;Slide 25&quot;/&gt;&lt;property id=&quot;20307&quot; value=&quot;347&quot;/&gt;&lt;/object&gt;&lt;object type=&quot;3&quot; unique_id=&quot;10391&quot;&gt;&lt;property id=&quot;20148&quot; value=&quot;5&quot;/&gt;&lt;property id=&quot;20300&quot; value=&quot;Slide 26&quot;/&gt;&lt;property id=&quot;20307&quot; value=&quot;326&quot;/&gt;&lt;/object&gt;&lt;object type=&quot;3&quot; unique_id=&quot;10392&quot;&gt;&lt;property id=&quot;20148&quot; value=&quot;5&quot;/&gt;&lt;property id=&quot;20300&quot; value=&quot;Slide 27&quot;/&gt;&lt;property id=&quot;20307&quot; value=&quot;348&quot;/&gt;&lt;/object&gt;&lt;object type=&quot;3&quot; unique_id=&quot;10393&quot;&gt;&lt;property id=&quot;20148&quot; value=&quot;5&quot;/&gt;&lt;property id=&quot;20300&quot; value=&quot;Slide 28&quot;/&gt;&lt;property id=&quot;20307&quot; value=&quot;349&quot;/&gt;&lt;/object&gt;&lt;object type=&quot;3&quot; unique_id=&quot;10394&quot;&gt;&lt;property id=&quot;20148&quot; value=&quot;5&quot;/&gt;&lt;property id=&quot;20300&quot; value=&quot;Slide 29&quot;/&gt;&lt;property id=&quot;20307&quot; value=&quot;327&quot;/&gt;&lt;/object&gt;&lt;object type=&quot;3&quot; unique_id=&quot;10395&quot;&gt;&lt;property id=&quot;20148&quot; value=&quot;5&quot;/&gt;&lt;property id=&quot;20300&quot; value=&quot;Slide 30&quot;/&gt;&lt;property id=&quot;20307&quot; value=&quot;328&quot;/&gt;&lt;/object&gt;&lt;object type=&quot;3&quot; unique_id=&quot;10396&quot;&gt;&lt;property id=&quot;20148&quot; value=&quot;5&quot;/&gt;&lt;property id=&quot;20300&quot; value=&quot;Slide 31&quot;/&gt;&lt;property id=&quot;20307&quot; value=&quot;329&quot;/&gt;&lt;/object&gt;&lt;object type=&quot;3&quot; unique_id=&quot;10397&quot;&gt;&lt;property id=&quot;20148&quot; value=&quot;5&quot;/&gt;&lt;property id=&quot;20300&quot; value=&quot;Slide 32&quot;/&gt;&lt;property id=&quot;20307&quot; value=&quot;350&quot;/&gt;&lt;/object&gt;&lt;object type=&quot;3&quot; unique_id=&quot;10398&quot;&gt;&lt;property id=&quot;20148&quot; value=&quot;5&quot;/&gt;&lt;property id=&quot;20300&quot; value=&quot;Slide 33&quot;/&gt;&lt;property id=&quot;20307&quot; value=&quot;351&quot;/&gt;&lt;/object&gt;&lt;object type=&quot;3&quot; unique_id=&quot;10399&quot;&gt;&lt;property id=&quot;20148&quot; value=&quot;5&quot;/&gt;&lt;property id=&quot;20300&quot; value=&quot;Slide 34&quot;/&gt;&lt;property id=&quot;20307&quot; value=&quot;352&quot;/&gt;&lt;/object&gt;&lt;object type=&quot;3&quot; unique_id=&quot;10400&quot;&gt;&lt;property id=&quot;20148&quot; value=&quot;5&quot;/&gt;&lt;property id=&quot;20300&quot; value=&quot;Slide 35&quot;/&gt;&lt;property id=&quot;20307&quot; value=&quot;353&quot;/&gt;&lt;/object&gt;&lt;object type=&quot;3&quot; unique_id=&quot;10401&quot;&gt;&lt;property id=&quot;20148&quot; value=&quot;5&quot;/&gt;&lt;property id=&quot;20300&quot; value=&quot;Slide 36&quot;/&gt;&lt;property id=&quot;20307&quot; value=&quot;354&quot;/&gt;&lt;/object&gt;&lt;object type=&quot;3&quot; unique_id=&quot;10402&quot;&gt;&lt;property id=&quot;20148&quot; value=&quot;5&quot;/&gt;&lt;property id=&quot;20300&quot; value=&quot;Slide 37&quot;/&gt;&lt;property id=&quot;20307&quot; value=&quot;355&quot;/&gt;&lt;/object&gt;&lt;object type=&quot;3&quot; unique_id=&quot;10403&quot;&gt;&lt;property id=&quot;20148&quot; value=&quot;5&quot;/&gt;&lt;property id=&quot;20300&quot; value=&quot;Slide 38&quot;/&gt;&lt;property id=&quot;20307&quot; value=&quot;356&quot;/&gt;&lt;/object&gt;&lt;object type=&quot;3&quot; unique_id=&quot;10404&quot;&gt;&lt;property id=&quot;20148&quot; value=&quot;5&quot;/&gt;&lt;property id=&quot;20300&quot; value=&quot;Slide 39&quot;/&gt;&lt;property id=&quot;20307&quot; value=&quot;357&quot;/&gt;&lt;/object&gt;&lt;object type=&quot;3&quot; unique_id=&quot;10405&quot;&gt;&lt;property id=&quot;20148&quot; value=&quot;5&quot;/&gt;&lt;property id=&quot;20300&quot; value=&quot;Slide 40&quot;/&gt;&lt;property id=&quot;20307&quot; value=&quot;358&quot;/&gt;&lt;/object&gt;&lt;object type=&quot;3&quot; unique_id=&quot;10406&quot;&gt;&lt;property id=&quot;20148&quot; value=&quot;5&quot;/&gt;&lt;property id=&quot;20300&quot; value=&quot;Slide 41&quot;/&gt;&lt;property id=&quot;20307&quot; value=&quot;359&quot;/&gt;&lt;/object&gt;&lt;object type=&quot;3&quot; unique_id=&quot;10407&quot;&gt;&lt;property id=&quot;20148&quot; value=&quot;5&quot;/&gt;&lt;property id=&quot;20300&quot; value=&quot;Slide 42&quot;/&gt;&lt;property id=&quot;20307&quot; value=&quot;360&quot;/&gt;&lt;/object&gt;&lt;object type=&quot;3&quot; unique_id=&quot;10408&quot;&gt;&lt;property id=&quot;20148&quot; value=&quot;5&quot;/&gt;&lt;property id=&quot;20300&quot; value=&quot;Slide 43&quot;/&gt;&lt;property id=&quot;20307&quot; value=&quot;361&quot;/&gt;&lt;/object&gt;&lt;object type=&quot;3&quot; unique_id=&quot;10409&quot;&gt;&lt;property id=&quot;20148&quot; value=&quot;5&quot;/&gt;&lt;property id=&quot;20300&quot; value=&quot;Slide 44&quot;/&gt;&lt;property id=&quot;20307&quot; value=&quot;362&quot;/&gt;&lt;/object&gt;&lt;object type=&quot;3&quot; unique_id=&quot;10410&quot;&gt;&lt;property id=&quot;20148&quot; value=&quot;5&quot;/&gt;&lt;property id=&quot;20300&quot; value=&quot;Slide 45&quot;/&gt;&lt;property id=&quot;20307&quot; value=&quot;330&quot;/&gt;&lt;/object&gt;&lt;object type=&quot;3&quot; unique_id=&quot;10411&quot;&gt;&lt;property id=&quot;20148&quot; value=&quot;5&quot;/&gt;&lt;property id=&quot;20300&quot; value=&quot;Slide 46&quot;/&gt;&lt;property id=&quot;20307&quot; value=&quot;363&quot;/&gt;&lt;/object&gt;&lt;object type=&quot;3&quot; unique_id=&quot;10412&quot;&gt;&lt;property id=&quot;20148&quot; value=&quot;5&quot;/&gt;&lt;property id=&quot;20300&quot; value=&quot;Slide 47&quot;/&gt;&lt;property id=&quot;20307&quot; value=&quot;331&quot;/&gt;&lt;/object&gt;&lt;object type=&quot;3&quot; unique_id=&quot;10413&quot;&gt;&lt;property id=&quot;20148&quot; value=&quot;5&quot;/&gt;&lt;property id=&quot;20300&quot; value=&quot;Slide 48&quot;/&gt;&lt;property id=&quot;20307&quot; value=&quot;364&quot;/&gt;&lt;/object&gt;&lt;object type=&quot;3&quot; unique_id=&quot;10414&quot;&gt;&lt;property id=&quot;20148&quot; value=&quot;5&quot;/&gt;&lt;property id=&quot;20300&quot; value=&quot;Slide 49&quot;/&gt;&lt;property id=&quot;20307&quot; value=&quot;332&quot;/&gt;&lt;/object&gt;&lt;object type=&quot;3&quot; unique_id=&quot;10416&quot;&gt;&lt;property id=&quot;20148&quot; value=&quot;5&quot;/&gt;&lt;property id=&quot;20300&quot; value=&quot;Slide 50&quot;/&gt;&lt;property id=&quot;20307&quot; value=&quot;310&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2486</TotalTime>
  <Words>2309</Words>
  <Application>Microsoft Office PowerPoint</Application>
  <PresentationFormat>On-screen Show (4:3)</PresentationFormat>
  <Paragraphs>1346</Paragraphs>
  <Slides>47</Slides>
  <Notes>1</Notes>
  <HiddenSlides>0</HiddenSlides>
  <MMClips>0</MMClips>
  <ScaleCrop>false</ScaleCrop>
  <HeadingPairs>
    <vt:vector size="6" baseType="variant">
      <vt:variant>
        <vt:lpstr>Fonts Used</vt:lpstr>
      </vt:variant>
      <vt:variant>
        <vt:i4>5</vt:i4>
      </vt:variant>
      <vt:variant>
        <vt:lpstr>Design Template</vt:lpstr>
      </vt:variant>
      <vt:variant>
        <vt:i4>15</vt:i4>
      </vt:variant>
      <vt:variant>
        <vt:lpstr>Slide Titles</vt:lpstr>
      </vt:variant>
      <vt:variant>
        <vt:i4>47</vt:i4>
      </vt:variant>
    </vt:vector>
  </HeadingPairs>
  <TitlesOfParts>
    <vt:vector size="67" baseType="lpstr">
      <vt:lpstr>Calibri</vt:lpstr>
      <vt:lpstr>Arial</vt:lpstr>
      <vt:lpstr>Wingdings</vt:lpstr>
      <vt:lpstr>Times New Roman</vt:lpstr>
      <vt:lpstr>Symbol</vt:lpstr>
      <vt:lpstr>Office Theme</vt:lpstr>
      <vt:lpstr>2_Custom Design</vt:lpstr>
      <vt:lpstr>1_Custom Design</vt:lpstr>
      <vt:lpstr>Custom Design</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it setup</dc:creator>
  <cp:lastModifiedBy>ULOFTKE</cp:lastModifiedBy>
  <cp:revision>191</cp:revision>
  <dcterms:created xsi:type="dcterms:W3CDTF">2010-09-09T12:21:19Z</dcterms:created>
  <dcterms:modified xsi:type="dcterms:W3CDTF">2012-09-14T17:19:03Z</dcterms:modified>
</cp:coreProperties>
</file>