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39"/>
  </p:notesMasterIdLst>
  <p:sldIdLst>
    <p:sldId id="256" r:id="rId5"/>
    <p:sldId id="312" r:id="rId6"/>
    <p:sldId id="369" r:id="rId7"/>
    <p:sldId id="313" r:id="rId8"/>
    <p:sldId id="355" r:id="rId9"/>
    <p:sldId id="356" r:id="rId10"/>
    <p:sldId id="316" r:id="rId11"/>
    <p:sldId id="340" r:id="rId12"/>
    <p:sldId id="322" r:id="rId13"/>
    <p:sldId id="341" r:id="rId14"/>
    <p:sldId id="323" r:id="rId15"/>
    <p:sldId id="342" r:id="rId16"/>
    <p:sldId id="324" r:id="rId17"/>
    <p:sldId id="334" r:id="rId18"/>
    <p:sldId id="362" r:id="rId19"/>
    <p:sldId id="329" r:id="rId20"/>
    <p:sldId id="330" r:id="rId21"/>
    <p:sldId id="338" r:id="rId22"/>
    <p:sldId id="331" r:id="rId23"/>
    <p:sldId id="332" r:id="rId24"/>
    <p:sldId id="345" r:id="rId25"/>
    <p:sldId id="333" r:id="rId26"/>
    <p:sldId id="363" r:id="rId27"/>
    <p:sldId id="339" r:id="rId28"/>
    <p:sldId id="364" r:id="rId29"/>
    <p:sldId id="346" r:id="rId30"/>
    <p:sldId id="348" r:id="rId31"/>
    <p:sldId id="347" r:id="rId32"/>
    <p:sldId id="335" r:id="rId33"/>
    <p:sldId id="336" r:id="rId34"/>
    <p:sldId id="365" r:id="rId35"/>
    <p:sldId id="350" r:id="rId36"/>
    <p:sldId id="349" r:id="rId37"/>
    <p:sldId id="351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S.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4" autoAdjust="0"/>
    <p:restoredTop sz="94701" autoAdjust="0"/>
  </p:normalViewPr>
  <p:slideViewPr>
    <p:cSldViewPr snapToGrid="0">
      <p:cViewPr varScale="1">
        <p:scale>
          <a:sx n="104" d="100"/>
          <a:sy n="104" d="100"/>
        </p:scale>
        <p:origin x="193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ma Mohammed Moustafa Hosam Elde" userId="ab8f451e-a635-42ee-be12-e2dde55852bf" providerId="ADAL" clId="{7AE6D3D4-B6A3-468E-B381-9ED02C6CF4E5}"/>
    <pc:docChg chg="custSel delSld modSld">
      <pc:chgData name="Osama Mohammed Moustafa Hosam Elde" userId="ab8f451e-a635-42ee-be12-e2dde55852bf" providerId="ADAL" clId="{7AE6D3D4-B6A3-468E-B381-9ED02C6CF4E5}" dt="2020-02-22T12:51:40.713" v="214" actId="47"/>
      <pc:docMkLst>
        <pc:docMk/>
      </pc:docMkLst>
      <pc:sldChg chg="del">
        <pc:chgData name="Osama Mohammed Moustafa Hosam Elde" userId="ab8f451e-a635-42ee-be12-e2dde55852bf" providerId="ADAL" clId="{7AE6D3D4-B6A3-468E-B381-9ED02C6CF4E5}" dt="2020-02-22T12:51:40.713" v="214" actId="47"/>
        <pc:sldMkLst>
          <pc:docMk/>
          <pc:sldMk cId="0" sldId="310"/>
        </pc:sldMkLst>
      </pc:sldChg>
      <pc:sldChg chg="modSp">
        <pc:chgData name="Osama Mohammed Moustafa Hosam Elde" userId="ab8f451e-a635-42ee-be12-e2dde55852bf" providerId="ADAL" clId="{7AE6D3D4-B6A3-468E-B381-9ED02C6CF4E5}" dt="2020-02-22T12:46:26.921" v="110" actId="12"/>
        <pc:sldMkLst>
          <pc:docMk/>
          <pc:sldMk cId="0" sldId="312"/>
        </pc:sldMkLst>
        <pc:spChg chg="mod">
          <ac:chgData name="Osama Mohammed Moustafa Hosam Elde" userId="ab8f451e-a635-42ee-be12-e2dde55852bf" providerId="ADAL" clId="{7AE6D3D4-B6A3-468E-B381-9ED02C6CF4E5}" dt="2020-02-22T12:46:26.921" v="110" actId="12"/>
          <ac:spMkLst>
            <pc:docMk/>
            <pc:sldMk cId="0" sldId="312"/>
            <ac:spMk id="53249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6:09.953" v="107" actId="20577"/>
        <pc:sldMkLst>
          <pc:docMk/>
          <pc:sldMk cId="0" sldId="313"/>
        </pc:sldMkLst>
        <pc:spChg chg="mod">
          <ac:chgData name="Osama Mohammed Moustafa Hosam Elde" userId="ab8f451e-a635-42ee-be12-e2dde55852bf" providerId="ADAL" clId="{7AE6D3D4-B6A3-468E-B381-9ED02C6CF4E5}" dt="2020-02-22T12:46:09.953" v="107" actId="20577"/>
          <ac:spMkLst>
            <pc:docMk/>
            <pc:sldMk cId="0" sldId="313"/>
            <ac:spMk id="55298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6:50.519" v="114" actId="20577"/>
        <pc:sldMkLst>
          <pc:docMk/>
          <pc:sldMk cId="0" sldId="316"/>
        </pc:sldMkLst>
        <pc:spChg chg="mod">
          <ac:chgData name="Osama Mohammed Moustafa Hosam Elde" userId="ab8f451e-a635-42ee-be12-e2dde55852bf" providerId="ADAL" clId="{7AE6D3D4-B6A3-468E-B381-9ED02C6CF4E5}" dt="2020-02-22T12:46:50.519" v="114" actId="20577"/>
          <ac:spMkLst>
            <pc:docMk/>
            <pc:sldMk cId="0" sldId="316"/>
            <ac:spMk id="58370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7:22.425" v="122" actId="20577"/>
        <pc:sldMkLst>
          <pc:docMk/>
          <pc:sldMk cId="0" sldId="322"/>
        </pc:sldMkLst>
        <pc:spChg chg="mod">
          <ac:chgData name="Osama Mohammed Moustafa Hosam Elde" userId="ab8f451e-a635-42ee-be12-e2dde55852bf" providerId="ADAL" clId="{7AE6D3D4-B6A3-468E-B381-9ED02C6CF4E5}" dt="2020-02-22T12:47:22.425" v="122" actId="20577"/>
          <ac:spMkLst>
            <pc:docMk/>
            <pc:sldMk cId="0" sldId="322"/>
            <ac:spMk id="67586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7:40.610" v="131" actId="14100"/>
        <pc:sldMkLst>
          <pc:docMk/>
          <pc:sldMk cId="0" sldId="323"/>
        </pc:sldMkLst>
        <pc:spChg chg="mod">
          <ac:chgData name="Osama Mohammed Moustafa Hosam Elde" userId="ab8f451e-a635-42ee-be12-e2dde55852bf" providerId="ADAL" clId="{7AE6D3D4-B6A3-468E-B381-9ED02C6CF4E5}" dt="2020-02-22T12:47:40.610" v="131" actId="14100"/>
          <ac:spMkLst>
            <pc:docMk/>
            <pc:sldMk cId="0" sldId="323"/>
            <ac:spMk id="69634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8:01.304" v="140" actId="20577"/>
        <pc:sldMkLst>
          <pc:docMk/>
          <pc:sldMk cId="0" sldId="324"/>
        </pc:sldMkLst>
        <pc:spChg chg="mod">
          <ac:chgData name="Osama Mohammed Moustafa Hosam Elde" userId="ab8f451e-a635-42ee-be12-e2dde55852bf" providerId="ADAL" clId="{7AE6D3D4-B6A3-468E-B381-9ED02C6CF4E5}" dt="2020-02-22T12:48:01.304" v="140" actId="20577"/>
          <ac:spMkLst>
            <pc:docMk/>
            <pc:sldMk cId="0" sldId="324"/>
            <ac:spMk id="71681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8:35.253" v="153" actId="20577"/>
        <pc:sldMkLst>
          <pc:docMk/>
          <pc:sldMk cId="0" sldId="329"/>
        </pc:sldMkLst>
        <pc:spChg chg="mod">
          <ac:chgData name="Osama Mohammed Moustafa Hosam Elde" userId="ab8f451e-a635-42ee-be12-e2dde55852bf" providerId="ADAL" clId="{7AE6D3D4-B6A3-468E-B381-9ED02C6CF4E5}" dt="2020-02-22T12:48:35.253" v="153" actId="20577"/>
          <ac:spMkLst>
            <pc:docMk/>
            <pc:sldMk cId="0" sldId="329"/>
            <ac:spMk id="81922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8:42.305" v="156" actId="20577"/>
        <pc:sldMkLst>
          <pc:docMk/>
          <pc:sldMk cId="0" sldId="330"/>
        </pc:sldMkLst>
        <pc:spChg chg="mod">
          <ac:chgData name="Osama Mohammed Moustafa Hosam Elde" userId="ab8f451e-a635-42ee-be12-e2dde55852bf" providerId="ADAL" clId="{7AE6D3D4-B6A3-468E-B381-9ED02C6CF4E5}" dt="2020-02-22T12:48:42.305" v="156" actId="20577"/>
          <ac:spMkLst>
            <pc:docMk/>
            <pc:sldMk cId="0" sldId="330"/>
            <ac:spMk id="82946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9:11.719" v="162" actId="20577"/>
        <pc:sldMkLst>
          <pc:docMk/>
          <pc:sldMk cId="0" sldId="331"/>
        </pc:sldMkLst>
        <pc:spChg chg="mod">
          <ac:chgData name="Osama Mohammed Moustafa Hosam Elde" userId="ab8f451e-a635-42ee-be12-e2dde55852bf" providerId="ADAL" clId="{7AE6D3D4-B6A3-468E-B381-9ED02C6CF4E5}" dt="2020-02-22T12:49:11.719" v="162" actId="20577"/>
          <ac:spMkLst>
            <pc:docMk/>
            <pc:sldMk cId="0" sldId="331"/>
            <ac:spMk id="84994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9:17.380" v="165" actId="20577"/>
        <pc:sldMkLst>
          <pc:docMk/>
          <pc:sldMk cId="0" sldId="332"/>
        </pc:sldMkLst>
        <pc:spChg chg="mod">
          <ac:chgData name="Osama Mohammed Moustafa Hosam Elde" userId="ab8f451e-a635-42ee-be12-e2dde55852bf" providerId="ADAL" clId="{7AE6D3D4-B6A3-468E-B381-9ED02C6CF4E5}" dt="2020-02-22T12:49:17.380" v="165" actId="20577"/>
          <ac:spMkLst>
            <pc:docMk/>
            <pc:sldMk cId="0" sldId="332"/>
            <ac:spMk id="86018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9:31.894" v="173" actId="20577"/>
        <pc:sldMkLst>
          <pc:docMk/>
          <pc:sldMk cId="0" sldId="333"/>
        </pc:sldMkLst>
        <pc:spChg chg="mod">
          <ac:chgData name="Osama Mohammed Moustafa Hosam Elde" userId="ab8f451e-a635-42ee-be12-e2dde55852bf" providerId="ADAL" clId="{7AE6D3D4-B6A3-468E-B381-9ED02C6CF4E5}" dt="2020-02-22T12:49:31.894" v="173" actId="20577"/>
          <ac:spMkLst>
            <pc:docMk/>
            <pc:sldMk cId="0" sldId="333"/>
            <ac:spMk id="88066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8:09.683" v="144" actId="20577"/>
        <pc:sldMkLst>
          <pc:docMk/>
          <pc:sldMk cId="0" sldId="334"/>
        </pc:sldMkLst>
        <pc:spChg chg="mod">
          <ac:chgData name="Osama Mohammed Moustafa Hosam Elde" userId="ab8f451e-a635-42ee-be12-e2dde55852bf" providerId="ADAL" clId="{7AE6D3D4-B6A3-468E-B381-9ED02C6CF4E5}" dt="2020-02-22T12:48:09.683" v="144" actId="20577"/>
          <ac:spMkLst>
            <pc:docMk/>
            <pc:sldMk cId="0" sldId="334"/>
            <ac:spMk id="79874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0:55.074" v="194" actId="20577"/>
        <pc:sldMkLst>
          <pc:docMk/>
          <pc:sldMk cId="0" sldId="335"/>
        </pc:sldMkLst>
        <pc:spChg chg="mod">
          <ac:chgData name="Osama Mohammed Moustafa Hosam Elde" userId="ab8f451e-a635-42ee-be12-e2dde55852bf" providerId="ADAL" clId="{7AE6D3D4-B6A3-468E-B381-9ED02C6CF4E5}" dt="2020-02-22T12:50:55.074" v="194" actId="20577"/>
          <ac:spMkLst>
            <pc:docMk/>
            <pc:sldMk cId="0" sldId="335"/>
            <ac:spMk id="95234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1:00.202" v="197" actId="20577"/>
        <pc:sldMkLst>
          <pc:docMk/>
          <pc:sldMk cId="0" sldId="336"/>
        </pc:sldMkLst>
        <pc:spChg chg="mod">
          <ac:chgData name="Osama Mohammed Moustafa Hosam Elde" userId="ab8f451e-a635-42ee-be12-e2dde55852bf" providerId="ADAL" clId="{7AE6D3D4-B6A3-468E-B381-9ED02C6CF4E5}" dt="2020-02-22T12:51:00.202" v="197" actId="20577"/>
          <ac:spMkLst>
            <pc:docMk/>
            <pc:sldMk cId="0" sldId="336"/>
            <ac:spMk id="96258" creationId="{00000000-0000-0000-0000-000000000000}"/>
          </ac:spMkLst>
        </pc:spChg>
      </pc:sldChg>
      <pc:sldChg chg="del">
        <pc:chgData name="Osama Mohammed Moustafa Hosam Elde" userId="ab8f451e-a635-42ee-be12-e2dde55852bf" providerId="ADAL" clId="{7AE6D3D4-B6A3-468E-B381-9ED02C6CF4E5}" dt="2020-02-22T12:51:39.894" v="213" actId="47"/>
        <pc:sldMkLst>
          <pc:docMk/>
          <pc:sldMk cId="0" sldId="337"/>
        </pc:sldMkLst>
      </pc:sldChg>
      <pc:sldChg chg="modSp">
        <pc:chgData name="Osama Mohammed Moustafa Hosam Elde" userId="ab8f451e-a635-42ee-be12-e2dde55852bf" providerId="ADAL" clId="{7AE6D3D4-B6A3-468E-B381-9ED02C6CF4E5}" dt="2020-02-22T12:48:48.842" v="159" actId="20577"/>
        <pc:sldMkLst>
          <pc:docMk/>
          <pc:sldMk cId="0" sldId="338"/>
        </pc:sldMkLst>
        <pc:spChg chg="mod">
          <ac:chgData name="Osama Mohammed Moustafa Hosam Elde" userId="ab8f451e-a635-42ee-be12-e2dde55852bf" providerId="ADAL" clId="{7AE6D3D4-B6A3-468E-B381-9ED02C6CF4E5}" dt="2020-02-22T12:48:48.842" v="159" actId="20577"/>
          <ac:spMkLst>
            <pc:docMk/>
            <pc:sldMk cId="0" sldId="338"/>
            <ac:spMk id="83970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0:03.389" v="179" actId="20577"/>
        <pc:sldMkLst>
          <pc:docMk/>
          <pc:sldMk cId="0" sldId="339"/>
        </pc:sldMkLst>
        <pc:spChg chg="mod">
          <ac:chgData name="Osama Mohammed Moustafa Hosam Elde" userId="ab8f451e-a635-42ee-be12-e2dde55852bf" providerId="ADAL" clId="{7AE6D3D4-B6A3-468E-B381-9ED02C6CF4E5}" dt="2020-02-22T12:50:03.389" v="179" actId="20577"/>
          <ac:spMkLst>
            <pc:docMk/>
            <pc:sldMk cId="0" sldId="339"/>
            <ac:spMk id="90114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7:16.184" v="116" actId="20577"/>
        <pc:sldMkLst>
          <pc:docMk/>
          <pc:sldMk cId="0" sldId="340"/>
        </pc:sldMkLst>
        <pc:spChg chg="mod">
          <ac:chgData name="Osama Mohammed Moustafa Hosam Elde" userId="ab8f451e-a635-42ee-be12-e2dde55852bf" providerId="ADAL" clId="{7AE6D3D4-B6A3-468E-B381-9ED02C6CF4E5}" dt="2020-02-22T12:47:16.184" v="116" actId="20577"/>
          <ac:spMkLst>
            <pc:docMk/>
            <pc:sldMk cId="0" sldId="340"/>
            <ac:spMk id="59394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7:30.289" v="126" actId="20577"/>
        <pc:sldMkLst>
          <pc:docMk/>
          <pc:sldMk cId="0" sldId="341"/>
        </pc:sldMkLst>
        <pc:spChg chg="mod">
          <ac:chgData name="Osama Mohammed Moustafa Hosam Elde" userId="ab8f451e-a635-42ee-be12-e2dde55852bf" providerId="ADAL" clId="{7AE6D3D4-B6A3-468E-B381-9ED02C6CF4E5}" dt="2020-02-22T12:47:30.289" v="126" actId="20577"/>
          <ac:spMkLst>
            <pc:docMk/>
            <pc:sldMk cId="0" sldId="341"/>
            <ac:spMk id="68610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7:48.978" v="136" actId="14100"/>
        <pc:sldMkLst>
          <pc:docMk/>
          <pc:sldMk cId="0" sldId="342"/>
        </pc:sldMkLst>
        <pc:spChg chg="mod">
          <ac:chgData name="Osama Mohammed Moustafa Hosam Elde" userId="ab8f451e-a635-42ee-be12-e2dde55852bf" providerId="ADAL" clId="{7AE6D3D4-B6A3-468E-B381-9ED02C6CF4E5}" dt="2020-02-22T12:47:48.978" v="136" actId="14100"/>
          <ac:spMkLst>
            <pc:docMk/>
            <pc:sldMk cId="0" sldId="342"/>
            <ac:spMk id="70658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9:24.501" v="170" actId="20577"/>
        <pc:sldMkLst>
          <pc:docMk/>
          <pc:sldMk cId="0" sldId="345"/>
        </pc:sldMkLst>
        <pc:spChg chg="mod">
          <ac:chgData name="Osama Mohammed Moustafa Hosam Elde" userId="ab8f451e-a635-42ee-be12-e2dde55852bf" providerId="ADAL" clId="{7AE6D3D4-B6A3-468E-B381-9ED02C6CF4E5}" dt="2020-02-22T12:49:24.501" v="170" actId="20577"/>
          <ac:spMkLst>
            <pc:docMk/>
            <pc:sldMk cId="0" sldId="345"/>
            <ac:spMk id="87042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0:15.602" v="185" actId="20577"/>
        <pc:sldMkLst>
          <pc:docMk/>
          <pc:sldMk cId="0" sldId="346"/>
        </pc:sldMkLst>
        <pc:spChg chg="mod">
          <ac:chgData name="Osama Mohammed Moustafa Hosam Elde" userId="ab8f451e-a635-42ee-be12-e2dde55852bf" providerId="ADAL" clId="{7AE6D3D4-B6A3-468E-B381-9ED02C6CF4E5}" dt="2020-02-22T12:50:15.602" v="185" actId="20577"/>
          <ac:spMkLst>
            <pc:docMk/>
            <pc:sldMk cId="0" sldId="346"/>
            <ac:spMk id="92161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0:28.753" v="191" actId="20577"/>
        <pc:sldMkLst>
          <pc:docMk/>
          <pc:sldMk cId="0" sldId="347"/>
        </pc:sldMkLst>
        <pc:spChg chg="mod">
          <ac:chgData name="Osama Mohammed Moustafa Hosam Elde" userId="ab8f451e-a635-42ee-be12-e2dde55852bf" providerId="ADAL" clId="{7AE6D3D4-B6A3-468E-B381-9ED02C6CF4E5}" dt="2020-02-22T12:50:28.753" v="191" actId="20577"/>
          <ac:spMkLst>
            <pc:docMk/>
            <pc:sldMk cId="0" sldId="347"/>
            <ac:spMk id="94209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0:22.263" v="188" actId="20577"/>
        <pc:sldMkLst>
          <pc:docMk/>
          <pc:sldMk cId="0" sldId="348"/>
        </pc:sldMkLst>
        <pc:spChg chg="mod">
          <ac:chgData name="Osama Mohammed Moustafa Hosam Elde" userId="ab8f451e-a635-42ee-be12-e2dde55852bf" providerId="ADAL" clId="{7AE6D3D4-B6A3-468E-B381-9ED02C6CF4E5}" dt="2020-02-22T12:50:22.263" v="188" actId="20577"/>
          <ac:spMkLst>
            <pc:docMk/>
            <pc:sldMk cId="0" sldId="348"/>
            <ac:spMk id="93185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1:18.250" v="206" actId="20577"/>
        <pc:sldMkLst>
          <pc:docMk/>
          <pc:sldMk cId="0" sldId="349"/>
        </pc:sldMkLst>
        <pc:spChg chg="mod">
          <ac:chgData name="Osama Mohammed Moustafa Hosam Elde" userId="ab8f451e-a635-42ee-be12-e2dde55852bf" providerId="ADAL" clId="{7AE6D3D4-B6A3-468E-B381-9ED02C6CF4E5}" dt="2020-02-22T12:51:18.250" v="206" actId="20577"/>
          <ac:spMkLst>
            <pc:docMk/>
            <pc:sldMk cId="0" sldId="349"/>
            <ac:spMk id="99330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1:11.838" v="203" actId="20577"/>
        <pc:sldMkLst>
          <pc:docMk/>
          <pc:sldMk cId="0" sldId="350"/>
        </pc:sldMkLst>
        <pc:spChg chg="mod">
          <ac:chgData name="Osama Mohammed Moustafa Hosam Elde" userId="ab8f451e-a635-42ee-be12-e2dde55852bf" providerId="ADAL" clId="{7AE6D3D4-B6A3-468E-B381-9ED02C6CF4E5}" dt="2020-02-22T12:51:11.838" v="203" actId="20577"/>
          <ac:spMkLst>
            <pc:docMk/>
            <pc:sldMk cId="0" sldId="350"/>
            <ac:spMk id="98306" creationId="{00000000-0000-0000-0000-000000000000}"/>
          </ac:spMkLst>
        </pc:spChg>
      </pc:sldChg>
      <pc:sldChg chg="del">
        <pc:chgData name="Osama Mohammed Moustafa Hosam Elde" userId="ab8f451e-a635-42ee-be12-e2dde55852bf" providerId="ADAL" clId="{7AE6D3D4-B6A3-468E-B381-9ED02C6CF4E5}" dt="2020-02-22T12:51:38.085" v="207" actId="47"/>
        <pc:sldMkLst>
          <pc:docMk/>
          <pc:sldMk cId="0" sldId="352"/>
        </pc:sldMkLst>
      </pc:sldChg>
      <pc:sldChg chg="del">
        <pc:chgData name="Osama Mohammed Moustafa Hosam Elde" userId="ab8f451e-a635-42ee-be12-e2dde55852bf" providerId="ADAL" clId="{7AE6D3D4-B6A3-468E-B381-9ED02C6CF4E5}" dt="2020-02-22T12:51:38.252" v="208" actId="47"/>
        <pc:sldMkLst>
          <pc:docMk/>
          <pc:sldMk cId="0" sldId="353"/>
        </pc:sldMkLst>
      </pc:sldChg>
      <pc:sldChg chg="del">
        <pc:chgData name="Osama Mohammed Moustafa Hosam Elde" userId="ab8f451e-a635-42ee-be12-e2dde55852bf" providerId="ADAL" clId="{7AE6D3D4-B6A3-468E-B381-9ED02C6CF4E5}" dt="2020-02-22T12:51:39.034" v="211" actId="47"/>
        <pc:sldMkLst>
          <pc:docMk/>
          <pc:sldMk cId="0" sldId="354"/>
        </pc:sldMkLst>
      </pc:sldChg>
      <pc:sldChg chg="modSp">
        <pc:chgData name="Osama Mohammed Moustafa Hosam Elde" userId="ab8f451e-a635-42ee-be12-e2dde55852bf" providerId="ADAL" clId="{7AE6D3D4-B6A3-468E-B381-9ED02C6CF4E5}" dt="2020-02-22T12:46:14.784" v="109" actId="20577"/>
        <pc:sldMkLst>
          <pc:docMk/>
          <pc:sldMk cId="0" sldId="355"/>
        </pc:sldMkLst>
        <pc:spChg chg="mod">
          <ac:chgData name="Osama Mohammed Moustafa Hosam Elde" userId="ab8f451e-a635-42ee-be12-e2dde55852bf" providerId="ADAL" clId="{7AE6D3D4-B6A3-468E-B381-9ED02C6CF4E5}" dt="2020-02-22T12:46:14.784" v="109" actId="20577"/>
          <ac:spMkLst>
            <pc:docMk/>
            <pc:sldMk cId="0" sldId="355"/>
            <ac:spMk id="56321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6:46.155" v="112" actId="20577"/>
        <pc:sldMkLst>
          <pc:docMk/>
          <pc:sldMk cId="0" sldId="356"/>
        </pc:sldMkLst>
        <pc:spChg chg="mod">
          <ac:chgData name="Osama Mohammed Moustafa Hosam Elde" userId="ab8f451e-a635-42ee-be12-e2dde55852bf" providerId="ADAL" clId="{7AE6D3D4-B6A3-468E-B381-9ED02C6CF4E5}" dt="2020-02-22T12:46:46.155" v="112" actId="20577"/>
          <ac:spMkLst>
            <pc:docMk/>
            <pc:sldMk cId="0" sldId="356"/>
            <ac:spMk id="57345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8:15.221" v="148" actId="20577"/>
        <pc:sldMkLst>
          <pc:docMk/>
          <pc:sldMk cId="0" sldId="362"/>
        </pc:sldMkLst>
        <pc:spChg chg="mod">
          <ac:chgData name="Osama Mohammed Moustafa Hosam Elde" userId="ab8f451e-a635-42ee-be12-e2dde55852bf" providerId="ADAL" clId="{7AE6D3D4-B6A3-468E-B381-9ED02C6CF4E5}" dt="2020-02-22T12:48:15.221" v="148" actId="20577"/>
          <ac:spMkLst>
            <pc:docMk/>
            <pc:sldMk cId="0" sldId="362"/>
            <ac:spMk id="80898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49:38.740" v="176" actId="20577"/>
        <pc:sldMkLst>
          <pc:docMk/>
          <pc:sldMk cId="0" sldId="363"/>
        </pc:sldMkLst>
        <pc:spChg chg="mod">
          <ac:chgData name="Osama Mohammed Moustafa Hosam Elde" userId="ab8f451e-a635-42ee-be12-e2dde55852bf" providerId="ADAL" clId="{7AE6D3D4-B6A3-468E-B381-9ED02C6CF4E5}" dt="2020-02-22T12:49:38.740" v="176" actId="20577"/>
          <ac:spMkLst>
            <pc:docMk/>
            <pc:sldMk cId="0" sldId="363"/>
            <ac:spMk id="89090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0:09.487" v="182" actId="20577"/>
        <pc:sldMkLst>
          <pc:docMk/>
          <pc:sldMk cId="0" sldId="364"/>
        </pc:sldMkLst>
        <pc:spChg chg="mod">
          <ac:chgData name="Osama Mohammed Moustafa Hosam Elde" userId="ab8f451e-a635-42ee-be12-e2dde55852bf" providerId="ADAL" clId="{7AE6D3D4-B6A3-468E-B381-9ED02C6CF4E5}" dt="2020-02-22T12:50:09.487" v="182" actId="20577"/>
          <ac:spMkLst>
            <pc:docMk/>
            <pc:sldMk cId="0" sldId="364"/>
            <ac:spMk id="91138" creationId="{00000000-0000-0000-0000-000000000000}"/>
          </ac:spMkLst>
        </pc:spChg>
      </pc:sldChg>
      <pc:sldChg chg="modSp">
        <pc:chgData name="Osama Mohammed Moustafa Hosam Elde" userId="ab8f451e-a635-42ee-be12-e2dde55852bf" providerId="ADAL" clId="{7AE6D3D4-B6A3-468E-B381-9ED02C6CF4E5}" dt="2020-02-22T12:51:06.114" v="200" actId="20577"/>
        <pc:sldMkLst>
          <pc:docMk/>
          <pc:sldMk cId="0" sldId="365"/>
        </pc:sldMkLst>
        <pc:spChg chg="mod">
          <ac:chgData name="Osama Mohammed Moustafa Hosam Elde" userId="ab8f451e-a635-42ee-be12-e2dde55852bf" providerId="ADAL" clId="{7AE6D3D4-B6A3-468E-B381-9ED02C6CF4E5}" dt="2020-02-22T12:51:06.114" v="200" actId="20577"/>
          <ac:spMkLst>
            <pc:docMk/>
            <pc:sldMk cId="0" sldId="365"/>
            <ac:spMk id="97282" creationId="{00000000-0000-0000-0000-000000000000}"/>
          </ac:spMkLst>
        </pc:spChg>
      </pc:sldChg>
      <pc:sldChg chg="del">
        <pc:chgData name="Osama Mohammed Moustafa Hosam Elde" userId="ab8f451e-a635-42ee-be12-e2dde55852bf" providerId="ADAL" clId="{7AE6D3D4-B6A3-468E-B381-9ED02C6CF4E5}" dt="2020-02-22T12:51:38.505" v="209" actId="47"/>
        <pc:sldMkLst>
          <pc:docMk/>
          <pc:sldMk cId="0" sldId="366"/>
        </pc:sldMkLst>
      </pc:sldChg>
      <pc:sldChg chg="del">
        <pc:chgData name="Osama Mohammed Moustafa Hosam Elde" userId="ab8f451e-a635-42ee-be12-e2dde55852bf" providerId="ADAL" clId="{7AE6D3D4-B6A3-468E-B381-9ED02C6CF4E5}" dt="2020-02-22T12:51:38.768" v="210" actId="47"/>
        <pc:sldMkLst>
          <pc:docMk/>
          <pc:sldMk cId="0" sldId="367"/>
        </pc:sldMkLst>
      </pc:sldChg>
      <pc:sldChg chg="del">
        <pc:chgData name="Osama Mohammed Moustafa Hosam Elde" userId="ab8f451e-a635-42ee-be12-e2dde55852bf" providerId="ADAL" clId="{7AE6D3D4-B6A3-468E-B381-9ED02C6CF4E5}" dt="2020-02-22T12:51:39.332" v="212" actId="47"/>
        <pc:sldMkLst>
          <pc:docMk/>
          <pc:sldMk cId="0" sldId="368"/>
        </pc:sldMkLst>
      </pc:sldChg>
    </pc:docChg>
  </pc:docChgLst>
  <pc:docChgLst>
    <pc:chgData name="Osama" userId="ab8f451e-a635-42ee-be12-e2dde55852bf" providerId="ADAL" clId="{7AE6D3D4-B6A3-468E-B381-9ED02C6CF4E5}"/>
    <pc:docChg chg="modSld">
      <pc:chgData name="Osama" userId="ab8f451e-a635-42ee-be12-e2dde55852bf" providerId="ADAL" clId="{7AE6D3D4-B6A3-468E-B381-9ED02C6CF4E5}" dt="2020-02-22T12:52:55.477" v="0" actId="20577"/>
      <pc:docMkLst>
        <pc:docMk/>
      </pc:docMkLst>
      <pc:sldChg chg="modSp">
        <pc:chgData name="Osama" userId="ab8f451e-a635-42ee-be12-e2dde55852bf" providerId="ADAL" clId="{7AE6D3D4-B6A3-468E-B381-9ED02C6CF4E5}" dt="2020-02-22T12:52:55.477" v="0" actId="20577"/>
        <pc:sldMkLst>
          <pc:docMk/>
          <pc:sldMk cId="0" sldId="335"/>
        </pc:sldMkLst>
        <pc:spChg chg="mod">
          <ac:chgData name="Osama" userId="ab8f451e-a635-42ee-be12-e2dde55852bf" providerId="ADAL" clId="{7AE6D3D4-B6A3-468E-B381-9ED02C6CF4E5}" dt="2020-02-22T12:52:55.477" v="0" actId="20577"/>
          <ac:spMkLst>
            <pc:docMk/>
            <pc:sldMk cId="0" sldId="335"/>
            <ac:spMk id="952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90B987-45BE-45DC-8409-0602DE382554}" type="datetimeFigureOut">
              <a:rPr lang="en-US"/>
              <a:pPr>
                <a:defRPr/>
              </a:pPr>
              <a:t>22-Feb-20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6BBD36-0A64-43B3-887A-7780C9953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00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7F07BF-90F2-42D7-91F4-26025A832C1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1295400" y="304800"/>
            <a:ext cx="3754746" cy="707886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n w="0"/>
                <a:solidFill>
                  <a:srgbClr val="C0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Project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576" y="1600200"/>
            <a:ext cx="7389223" cy="4525963"/>
          </a:xfrm>
        </p:spPr>
        <p:txBody>
          <a:bodyPr/>
          <a:lstStyle>
            <a:lvl1pPr>
              <a:buFont typeface="Wingdings" pitchFamily="2" charset="2"/>
              <a:buChar char="§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Font typeface="Wingdings" pitchFamily="2" charset="2"/>
              <a:buChar char="Ø"/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15489" y="1071563"/>
            <a:ext cx="3927066" cy="339725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  <a:lvl2pPr>
              <a:defRPr sz="2000" b="1"/>
            </a:lvl2pPr>
            <a:lvl3pPr>
              <a:defRPr sz="1800" b="1"/>
            </a:lvl3pPr>
            <a:lvl4pPr>
              <a:defRPr sz="1600" b="1"/>
            </a:lvl4pPr>
            <a:lvl5pPr>
              <a:defRPr sz="1600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3931C183-598B-4366-AA80-C2A3E495010C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4-</a:t>
            </a:r>
            <a:fld id="{A27173AB-8D77-4D30-817B-B98CC7098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0DE55A-ADF9-42F2-A68A-C6EB1628E416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A9676-C2AC-4F9F-AC80-F13DEF479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EBDF8B-95B1-47D4-867E-758731A0276C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4A6CA-7D81-4963-B2D0-1548039EB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40B66B-C023-4F91-88C9-5C5473AB5E03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065F-B319-4D44-A467-539C7AE3A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809BE-3C05-4384-B438-F8ECDF1A98D5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90527-BCD2-42AC-A774-621F9B61F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1CB627-2678-4344-B5F4-6290CFBE51B8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5E218-CA64-4138-B96F-0E2B3B4B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81FC9D-3331-4241-9105-AF30013E3B3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9A548-AC7B-4158-8B58-288863D0B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E60824-D23C-4B29-97A6-B78E38D0FA7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EA81-7D04-46CF-B231-D88781E54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F0E270-489F-4D21-A4F2-A11123E717C6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6E3E-7165-410B-91A6-2FF8CE506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62DB9D-C119-44D7-A68D-5EFBC4594C99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DD19A-A645-4BB5-8685-76BAF16DD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C7BD3D-ABE5-4CAA-9848-EF44E7A85D68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10F85-194E-4620-94FC-DA20F2AC7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EAEC24-36B6-4475-B2D8-432CC8DBBB35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0988776-D945-4EA8-951B-CD32797D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3CDC3-F4BF-4FED-B84D-627AD5DB5816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F232-E101-403D-BEDB-2725A9BB21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B9159A-6BD0-4D28-A307-17035B7AFE7D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A2248-D2E0-4F60-B674-91C709933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110289-ADC7-4489-8440-7C001EB62A8E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937BE-2408-4F52-BF84-669AFC8B6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D4A4E0-5E46-42CD-9105-3107EEB4FDC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C302A-679E-4110-BF9A-0264E4077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23D73E-98A0-426D-A49E-FE7DB6531E1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0FEE9-5E5F-4E53-A071-D97EEDCE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B0CCB0-731F-4C3B-AF9F-814F422112FE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EA14-47BF-4EAA-8627-7508155F8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089BC6-3752-4B1E-B005-F28F3B772456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A398E-ADA1-4E3D-9E7F-77C76C0B4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5DEBF-2D67-4B9F-81B0-3DF1BF82C531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AB3A-CBB2-487A-B85F-CFDCF6C03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EB55C-F20F-4C8C-A6B6-CDB320010F74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483A4-C6E5-4A96-A05A-6D22B9D2B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E92854-6AFF-43AF-8DBF-9A359CB20F0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29F8E-DAA4-49B2-88C3-FAF28154B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0EEE2-FAEB-43FE-B191-EE139E16C95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0F35B-9C2D-404B-8A0D-BC11362D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40FEC-708F-4388-B2BC-C858CD6AAFCA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BA189-F3E4-4740-8182-BC82AD368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E4D09D-C634-4E45-9013-22341D2AED32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5504D-7B23-46CA-8227-15167D114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4BBF3-DE82-43AC-9B66-CACD15FA6D3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BA32-C416-4053-BB84-42C41C247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D5D9F3-815C-4FD0-9656-3BEF0BE5770A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C9599-7C54-4EAD-A12C-140E9A5F3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4C8FD6-4541-4EB1-932A-57B1722377FF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D2410-C35E-402D-9939-AC87634CA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4CA28E-60BE-4DAF-B217-294995B48B87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4EA82-1C8D-4939-8329-ED2E7E305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F3D80-725B-461F-8D2B-A4347ADEDC03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467A6-DBB5-4431-A498-ADAE3C24A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7F5EAE-B0F7-4FDC-8C45-4E1AD18B7C25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B41A4-2F20-4405-84AD-1521AAD21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BC220E-A5E8-4D06-9F1A-209F2F91C468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C88AC-C468-4E57-AC8D-B3EA72A51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36864-0843-4E4A-B9CC-D2BD1B264CF1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B5C94-31A1-4EB1-B626-CD0DB2BBC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42E6EB-A326-4256-A9F7-2E5058A51D91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2093-5006-42C2-A82A-5BADDC8A1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792663-C6AA-4B9F-9A7E-B9DFDF6236BD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79D6-DA1D-4277-87D4-E0610F90A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4796DA-BCC1-4586-BE6B-9C9908D32046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22D6B-9B98-4FF0-A73A-2C3562A94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C37922-584C-4AA3-B788-129C09725B6A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4274E-8B60-4E8C-A795-6F8EB0B50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A475C9-5983-41DA-BD86-C6447DB6C1FA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3D8DE-5C5C-447F-A3F1-EBCA0008B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C431A-9269-4A5C-A1CC-F9BD42B275A9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15A0-A545-4621-84E1-87C5D4F56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A8C738-B6BB-4BC3-A1EC-04039D8DE93C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1A449-F925-443F-89E3-0708ECB08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7DD234-382C-45F1-9565-739ADD6516D1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636AA-9673-4992-AFCB-B2D60C890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358CD-B093-4693-9030-777CFE52BFC2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BF423-9885-44B7-AD72-9F27FA0CE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4F9E3-25F1-49CC-8A3E-3541113E8AAE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2C4BE-A933-4D9D-B817-470B33C63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34F80-44B9-4D48-83F6-E68B02F5A760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D1CAC-F405-4874-90EE-0ECB31995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6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  <a:gs pos="32001">
              <a:schemeClr val="tx2">
                <a:lumMod val="20000"/>
                <a:lumOff val="80000"/>
              </a:schemeClr>
            </a:gs>
            <a:gs pos="47000">
              <a:schemeClr val="accent2">
                <a:lumMod val="20000"/>
                <a:lumOff val="80000"/>
              </a:schemeClr>
            </a:gs>
            <a:gs pos="85001">
              <a:schemeClr val="accent4">
                <a:lumMod val="20000"/>
                <a:lumOff val="80000"/>
              </a:schemeClr>
            </a:gs>
            <a:gs pos="77000">
              <a:schemeClr val="accent3">
                <a:lumMod val="20000"/>
                <a:lumOff val="8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70F69A5-B0B5-45B5-B57E-B641F9583642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A94B4E5-EE3E-43AD-AC2C-1C9FD3933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7FC2F03-C6D4-4B14-A02A-D563BFDD84AC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2336C6-08E6-487F-A7B4-0909BF0D4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704" r:id="rId3"/>
    <p:sldLayoutId id="2147483703" r:id="rId4"/>
    <p:sldLayoutId id="2147483702" r:id="rId5"/>
    <p:sldLayoutId id="2147483701" r:id="rId6"/>
    <p:sldLayoutId id="2147483700" r:id="rId7"/>
    <p:sldLayoutId id="2147483699" r:id="rId8"/>
    <p:sldLayoutId id="2147483698" r:id="rId9"/>
    <p:sldLayoutId id="2147483697" r:id="rId10"/>
    <p:sldLayoutId id="2147483696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BBCD8FC-B252-4DBE-8111-EC058B5C0FEF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B1AA68-5E57-42AB-9B60-4EE35AE84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6" r:id="rId2"/>
    <p:sldLayoutId id="2147483715" r:id="rId3"/>
    <p:sldLayoutId id="2147483714" r:id="rId4"/>
    <p:sldLayoutId id="2147483713" r:id="rId5"/>
    <p:sldLayoutId id="2147483712" r:id="rId6"/>
    <p:sldLayoutId id="2147483711" r:id="rId7"/>
    <p:sldLayoutId id="2147483710" r:id="rId8"/>
    <p:sldLayoutId id="2147483709" r:id="rId9"/>
    <p:sldLayoutId id="2147483708" r:id="rId10"/>
    <p:sldLayoutId id="2147483707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DC21850-219F-43A4-ADAA-602D19EDF78C}" type="datetime1">
              <a:rPr lang="en-US"/>
              <a:pPr/>
              <a:t>22-Feb-20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[2012]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EE97FA-48FE-4B6A-980A-3B1444A79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7" r:id="rId2"/>
    <p:sldLayoutId id="2147483726" r:id="rId3"/>
    <p:sldLayoutId id="2147483725" r:id="rId4"/>
    <p:sldLayoutId id="2147483724" r:id="rId5"/>
    <p:sldLayoutId id="2147483723" r:id="rId6"/>
    <p:sldLayoutId id="2147483722" r:id="rId7"/>
    <p:sldLayoutId id="2147483721" r:id="rId8"/>
    <p:sldLayoutId id="2147483720" r:id="rId9"/>
    <p:sldLayoutId id="2147483719" r:id="rId10"/>
    <p:sldLayoutId id="2147483718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4914" y="1219200"/>
            <a:ext cx="6559616" cy="4647426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Project Management: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+mn-cs"/>
              </a:rPr>
              <a:t>Process, Technology, and Practice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cs typeface="+mn-cs"/>
              </a:rPr>
              <a:t>Ganesh Vaidyanathan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b="1" dirty="0">
              <a:latin typeface="+mn-lt"/>
              <a:cs typeface="+mn-cs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  <a:cs typeface="+mn-cs"/>
              </a:rPr>
              <a:t>Chapter 4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  <a:cs typeface="+mn-cs"/>
              </a:rPr>
              <a:t>Project Initiation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5AB1D1E-5D94-43B6-B182-F67EF8A0F0C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68609" name="Content Placeholder 1"/>
          <p:cNvSpPr>
            <a:spLocks noGrp="1"/>
          </p:cNvSpPr>
          <p:nvPr>
            <p:ph idx="1"/>
          </p:nvPr>
        </p:nvSpPr>
        <p:spPr>
          <a:xfrm>
            <a:off x="571500" y="1600200"/>
            <a:ext cx="8115300" cy="4525963"/>
          </a:xfrm>
        </p:spPr>
        <p:txBody>
          <a:bodyPr/>
          <a:lstStyle/>
          <a:p>
            <a:r>
              <a:rPr lang="en-US" sz="2400" dirty="0"/>
              <a:t>In many projects, value cannot be attained without the use of new technologies.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Technology poses many risks and managers need to evaluate such perceived risks well before the beginning of projects.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The skill requirements of using such technologies need to be analyzed before project initiation as well.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All risks need to be evaluated for future projects in order to select the projects. Projects provide future opportunities and opportunities mean more uncertainty and greater risk. </a:t>
            </a:r>
          </a:p>
        </p:txBody>
      </p:sp>
      <p:sp>
        <p:nvSpPr>
          <p:cNvPr id="686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1-b Project Strategy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CEDC067-A0B6-4FF7-A5B1-F4075555238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69633" name="Content Placeholder 1"/>
          <p:cNvSpPr>
            <a:spLocks noGrp="1"/>
          </p:cNvSpPr>
          <p:nvPr>
            <p:ph idx="1"/>
          </p:nvPr>
        </p:nvSpPr>
        <p:spPr>
          <a:xfrm>
            <a:off x="423863" y="1501775"/>
            <a:ext cx="8262937" cy="4738688"/>
          </a:xfrm>
        </p:spPr>
        <p:txBody>
          <a:bodyPr/>
          <a:lstStyle/>
          <a:p>
            <a:r>
              <a:rPr lang="en-US" sz="2400" dirty="0"/>
              <a:t>Project strategic value is defined as the impact a project will have on external entities like customers and suppliers. </a:t>
            </a:r>
          </a:p>
          <a:p>
            <a:r>
              <a:rPr lang="en-US" sz="2400" dirty="0"/>
              <a:t>Competitive differentiation may depend upon: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Economies of scale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Product differentiation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Capital Requirements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Access to distribution channels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Cost disadvantages independent of scale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Government policies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Perceived competitive reactions in the market, and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Price of organization’s products and services.</a:t>
            </a:r>
          </a:p>
        </p:txBody>
      </p:sp>
      <p:sp>
        <p:nvSpPr>
          <p:cNvPr id="6963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4253489" cy="339725"/>
          </a:xfrm>
        </p:spPr>
        <p:txBody>
          <a:bodyPr/>
          <a:lstStyle/>
          <a:p>
            <a:r>
              <a:rPr lang="en-US" dirty="0"/>
              <a:t>1-b Project Strategy and Value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A3C43F0-D63F-479A-B58D-CB71F2E00C91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70657" name="Content Placeholder 1"/>
          <p:cNvSpPr>
            <a:spLocks noGrp="1"/>
          </p:cNvSpPr>
          <p:nvPr>
            <p:ph idx="1"/>
          </p:nvPr>
        </p:nvSpPr>
        <p:spPr>
          <a:xfrm>
            <a:off x="423863" y="1501775"/>
            <a:ext cx="8262937" cy="4738688"/>
          </a:xfrm>
        </p:spPr>
        <p:txBody>
          <a:bodyPr/>
          <a:lstStyle/>
          <a:p>
            <a:r>
              <a:rPr lang="en-US" sz="2400"/>
              <a:t>Value of a project can be determined by cash benefits (both magnitude and its timing). 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Magnitude and timing of cash benefits when compared to investments made on the projects have to be evaluated in project selection as well.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If a project is not expected to bring some benefit to the organization, then there is no point in implementing this project.</a:t>
            </a:r>
          </a:p>
          <a:p>
            <a:endParaRPr lang="en-US" sz="2400"/>
          </a:p>
        </p:txBody>
      </p:sp>
      <p:sp>
        <p:nvSpPr>
          <p:cNvPr id="706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4299671" cy="339725"/>
          </a:xfrm>
        </p:spPr>
        <p:txBody>
          <a:bodyPr/>
          <a:lstStyle/>
          <a:p>
            <a:r>
              <a:rPr lang="en-US" dirty="0"/>
              <a:t>1-b Project Strategy and Value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98599BB-9081-47B5-9614-2ACB353CBED0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7168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5356225" cy="339725"/>
          </a:xfrm>
        </p:spPr>
        <p:txBody>
          <a:bodyPr/>
          <a:lstStyle/>
          <a:p>
            <a:r>
              <a:rPr lang="en-US" dirty="0"/>
              <a:t>1-b Scorecard analysis (Qualitative)</a:t>
            </a:r>
          </a:p>
        </p:txBody>
      </p:sp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1482725"/>
            <a:ext cx="7805738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84BC873-C98F-4B13-AB8A-189E04C401E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79873" name="Content Placeholder 1"/>
          <p:cNvSpPr>
            <a:spLocks noGrp="1"/>
          </p:cNvSpPr>
          <p:nvPr>
            <p:ph idx="1"/>
          </p:nvPr>
        </p:nvSpPr>
        <p:spPr>
          <a:xfrm>
            <a:off x="441325" y="1600200"/>
            <a:ext cx="8245475" cy="4525963"/>
          </a:xfrm>
        </p:spPr>
        <p:txBody>
          <a:bodyPr/>
          <a:lstStyle/>
          <a:p>
            <a:r>
              <a:rPr lang="en-US" sz="2400"/>
              <a:t>A project charter is a document that formally recognizes a project, includes a problem statement, project objectives, benefits, process owners, and a project sponsor or a champion.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Project purpose or justification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Project objectives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Project success criteria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Project description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Project risks at a high level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Key milestones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Budget information</a:t>
            </a:r>
          </a:p>
        </p:txBody>
      </p:sp>
      <p:sp>
        <p:nvSpPr>
          <p:cNvPr id="7987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1-c Project Charter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90D8DCC-5540-47E8-9F07-C09D912C03E3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0897" name="Content Placeholder 1"/>
          <p:cNvSpPr>
            <a:spLocks noGrp="1"/>
          </p:cNvSpPr>
          <p:nvPr>
            <p:ph idx="1"/>
          </p:nvPr>
        </p:nvSpPr>
        <p:spPr>
          <a:xfrm>
            <a:off x="441325" y="1600200"/>
            <a:ext cx="8245475" cy="4525963"/>
          </a:xfrm>
        </p:spPr>
        <p:txBody>
          <a:bodyPr/>
          <a:lstStyle/>
          <a:p>
            <a:pPr lvl="1">
              <a:buFont typeface="Arial" charset="0"/>
              <a:buChar char="•"/>
            </a:pPr>
            <a:r>
              <a:rPr lang="en-US" sz="2400"/>
              <a:t>High level requirements of the project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Project approval requirements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Roles and responsibilities of the project manager and the project team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Level of authority of the project manager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Sponsor and authorizing persons of the project charter</a:t>
            </a:r>
          </a:p>
        </p:txBody>
      </p:sp>
      <p:sp>
        <p:nvSpPr>
          <p:cNvPr id="8089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1-c Project Charter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CFD5F86-8A45-4978-B4F3-DBE77DE16CA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1500" y="1600200"/>
            <a:ext cx="81153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/>
              <a:t>The challenges for an organization to recruit effective project managers include: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/>
              <a:t>Ensuring that only qualified individuals are assigned to project management positions.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/>
              <a:t>Ensuring that an internal policy is designed, instituted, and followed to foster professional growth and development of such project management positions.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/>
              <a:t>Providing proper authority and accountability to project managers.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/>
              <a:t>Providing necessary management support.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dirty="0"/>
              <a:t>Ensuring that necessary resources are available for projects.</a:t>
            </a:r>
          </a:p>
        </p:txBody>
      </p:sp>
      <p:sp>
        <p:nvSpPr>
          <p:cNvPr id="819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2- PM selection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9B17E7D-F5F4-48E6-A452-F1389AD7CCFC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2945" name="Content Placeholder 1"/>
          <p:cNvSpPr>
            <a:spLocks noGrp="1"/>
          </p:cNvSpPr>
          <p:nvPr>
            <p:ph idx="1"/>
          </p:nvPr>
        </p:nvSpPr>
        <p:spPr>
          <a:xfrm>
            <a:off x="784225" y="1489075"/>
            <a:ext cx="7902575" cy="4525963"/>
          </a:xfrm>
        </p:spPr>
        <p:txBody>
          <a:bodyPr/>
          <a:lstStyle/>
          <a:p>
            <a:r>
              <a:rPr lang="en-US" sz="2200"/>
              <a:t>Personal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Is honest and has integrity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Assertive and confident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Friendly and optimistic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Enthusiastic and motivated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Has a high energy level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Has a sense of humor</a:t>
            </a:r>
          </a:p>
          <a:p>
            <a:r>
              <a:rPr lang="en-US" sz="2200"/>
              <a:t>Professional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Able to work under uncertainty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Adaptable to situations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Well organized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Understands business issues</a:t>
            </a:r>
          </a:p>
        </p:txBody>
      </p:sp>
      <p:sp>
        <p:nvSpPr>
          <p:cNvPr id="829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2- PM characteristics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C7247FC-E3EA-4A16-8729-7E0001327D43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3969" name="Content Placeholder 1"/>
          <p:cNvSpPr>
            <a:spLocks noGrp="1"/>
          </p:cNvSpPr>
          <p:nvPr>
            <p:ph idx="1"/>
          </p:nvPr>
        </p:nvSpPr>
        <p:spPr>
          <a:xfrm>
            <a:off x="604838" y="1489075"/>
            <a:ext cx="8081962" cy="4525963"/>
          </a:xfrm>
        </p:spPr>
        <p:txBody>
          <a:bodyPr/>
          <a:lstStyle/>
          <a:p>
            <a:r>
              <a:rPr lang="en-US" sz="2400"/>
              <a:t>Relational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Team player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Good written and oral communication skills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Able to listen actively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Able to present outcomes effectively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Able to work effectively in teams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Able to be a facilitator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Respected by others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Patient and shows perseverance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Able to motivate and bring out the best in others</a:t>
            </a:r>
          </a:p>
        </p:txBody>
      </p:sp>
      <p:sp>
        <p:nvSpPr>
          <p:cNvPr id="8397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2- PM characteristics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6579B7A-4516-488E-BF29-72BCF8C0467D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4993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en-US" sz="2400" dirty="0"/>
              <a:t>Satisfying end user and customer requirements </a:t>
            </a:r>
          </a:p>
          <a:p>
            <a:r>
              <a:rPr lang="en-US" sz="2400" dirty="0"/>
              <a:t>Performing flawlessly</a:t>
            </a:r>
          </a:p>
          <a:p>
            <a:r>
              <a:rPr lang="en-US" sz="2400" dirty="0"/>
              <a:t>Satisfying a myriad of technical performance criteria</a:t>
            </a:r>
          </a:p>
          <a:p>
            <a:r>
              <a:rPr lang="en-US" sz="2400" dirty="0"/>
              <a:t>Being user friendly and cost effective</a:t>
            </a:r>
          </a:p>
          <a:p>
            <a:r>
              <a:rPr lang="en-US" sz="2400" dirty="0"/>
              <a:t>Designing and implementing with quality</a:t>
            </a:r>
          </a:p>
          <a:p>
            <a:r>
              <a:rPr lang="en-US" sz="2400" dirty="0"/>
              <a:t>Providing great value to an organization, its suppliers, and its customers</a:t>
            </a:r>
          </a:p>
          <a:p>
            <a:r>
              <a:rPr lang="en-US" sz="2400" dirty="0"/>
              <a:t>Making sure that products are easily maintainable and services are easily accessible</a:t>
            </a:r>
          </a:p>
        </p:txBody>
      </p:sp>
      <p:sp>
        <p:nvSpPr>
          <p:cNvPr id="8499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2- PM Skills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548680B4-3F05-411C-91E0-0F53086E5F16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Manager (PM) Selection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Stakeholder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Requirement Gathering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Project Scope</a:t>
            </a:r>
          </a:p>
          <a:p>
            <a:endParaRPr lang="en-US" sz="2400" dirty="0"/>
          </a:p>
        </p:txBody>
      </p:sp>
      <p:sp>
        <p:nvSpPr>
          <p:cNvPr id="5325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569BA7F-9D69-40EE-9B6B-CDB367BCA37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6017" name="Content Placeholder 1"/>
          <p:cNvSpPr>
            <a:spLocks noGrp="1"/>
          </p:cNvSpPr>
          <p:nvPr>
            <p:ph idx="1"/>
          </p:nvPr>
        </p:nvSpPr>
        <p:spPr>
          <a:xfrm>
            <a:off x="571500" y="1477963"/>
            <a:ext cx="8115300" cy="4664075"/>
          </a:xfrm>
        </p:spPr>
        <p:txBody>
          <a:bodyPr/>
          <a:lstStyle/>
          <a:p>
            <a:r>
              <a:rPr lang="en-US" sz="2400"/>
              <a:t>Ability to plan project activities effectively</a:t>
            </a:r>
          </a:p>
          <a:p>
            <a:r>
              <a:rPr lang="en-US" sz="2400"/>
              <a:t>Ability to schedule meetings, take copious notes, distribute meeting notes, and communicate effectively in meetings</a:t>
            </a:r>
          </a:p>
          <a:p>
            <a:r>
              <a:rPr lang="en-US" sz="2400"/>
              <a:t>Good people skills</a:t>
            </a:r>
          </a:p>
          <a:p>
            <a:r>
              <a:rPr lang="en-US" sz="2400"/>
              <a:t>Knows how to solve disputes</a:t>
            </a:r>
          </a:p>
          <a:p>
            <a:r>
              <a:rPr lang="en-US" sz="2400"/>
              <a:t>Knows how to deal with people from varied cultural and technology backgrounds</a:t>
            </a:r>
          </a:p>
          <a:p>
            <a:r>
              <a:rPr lang="en-US" sz="2400"/>
              <a:t>Knows how to motivate team members to achieve milestones</a:t>
            </a:r>
          </a:p>
          <a:p>
            <a:r>
              <a:rPr lang="en-US" sz="2400"/>
              <a:t>Ability to manage scope and ensure that the project scope does not grow beyond negotiated requirements</a:t>
            </a:r>
          </a:p>
          <a:p>
            <a:r>
              <a:rPr lang="en-US" sz="2400"/>
              <a:t>Great attitude and enthusiasm</a:t>
            </a:r>
          </a:p>
        </p:txBody>
      </p:sp>
      <p:sp>
        <p:nvSpPr>
          <p:cNvPr id="860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2- PM qualifications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DE569D1-7622-4E9B-A7B2-14CA20A97858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7041" name="Content Placeholder 1"/>
          <p:cNvSpPr>
            <a:spLocks noGrp="1"/>
          </p:cNvSpPr>
          <p:nvPr>
            <p:ph idx="1"/>
          </p:nvPr>
        </p:nvSpPr>
        <p:spPr>
          <a:xfrm>
            <a:off x="571500" y="1600200"/>
            <a:ext cx="8115300" cy="4664075"/>
          </a:xfrm>
        </p:spPr>
        <p:txBody>
          <a:bodyPr/>
          <a:lstStyle/>
          <a:p>
            <a:r>
              <a:rPr lang="en-US" sz="2400"/>
              <a:t>Ability to manage change and exceptions in projects effectively</a:t>
            </a:r>
          </a:p>
          <a:p>
            <a:r>
              <a:rPr lang="en-US" sz="2400"/>
              <a:t>Ability to build teams</a:t>
            </a:r>
          </a:p>
          <a:p>
            <a:r>
              <a:rPr lang="en-US" sz="2400"/>
              <a:t>Ability to maintain stakeholder satisfaction, especially customer satisfaction</a:t>
            </a:r>
          </a:p>
          <a:p>
            <a:r>
              <a:rPr lang="en-US" sz="2400"/>
              <a:t>Ability to monitor and control all the six factors of success</a:t>
            </a:r>
          </a:p>
          <a:p>
            <a:r>
              <a:rPr lang="en-US" sz="2400"/>
              <a:t>Very familiar with financial and budgeting processes</a:t>
            </a:r>
          </a:p>
          <a:p>
            <a:r>
              <a:rPr lang="en-US" sz="2400"/>
              <a:t>Manages time well</a:t>
            </a:r>
          </a:p>
          <a:p>
            <a:r>
              <a:rPr lang="en-US" sz="2400"/>
              <a:t>Trained in project management principles</a:t>
            </a:r>
          </a:p>
        </p:txBody>
      </p:sp>
      <p:sp>
        <p:nvSpPr>
          <p:cNvPr id="8704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2- PM qualifications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4DC39BB-EDDD-454C-B07D-546698519C39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8065" name="Content Placeholder 1"/>
          <p:cNvSpPr>
            <a:spLocks noGrp="1"/>
          </p:cNvSpPr>
          <p:nvPr>
            <p:ph idx="1"/>
          </p:nvPr>
        </p:nvSpPr>
        <p:spPr>
          <a:xfrm>
            <a:off x="407988" y="1519238"/>
            <a:ext cx="8393112" cy="4525962"/>
          </a:xfrm>
        </p:spPr>
        <p:txBody>
          <a:bodyPr/>
          <a:lstStyle/>
          <a:p>
            <a:r>
              <a:rPr lang="en-US" sz="2400"/>
              <a:t>The size of a project team depends upon the size, the complexity, and the duration of a project.  </a:t>
            </a:r>
          </a:p>
          <a:p>
            <a:r>
              <a:rPr lang="en-US" sz="2400"/>
              <a:t>The scope of a project will determine the composition of the team. </a:t>
            </a:r>
          </a:p>
          <a:p>
            <a:r>
              <a:rPr lang="en-US" sz="2400"/>
              <a:t>Technology employed in projects also determines the project team member selection. </a:t>
            </a:r>
          </a:p>
          <a:p>
            <a:r>
              <a:rPr lang="en-US" sz="2400"/>
              <a:t>High visibility projects with big budgets may involve project managers with many dedicated team members from various functions. </a:t>
            </a:r>
          </a:p>
        </p:txBody>
      </p:sp>
      <p:sp>
        <p:nvSpPr>
          <p:cNvPr id="8806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3- Project Team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1A35DF7-12D5-45A4-AA44-70FE788DE836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89089" name="Content Placeholder 1"/>
          <p:cNvSpPr>
            <a:spLocks noGrp="1"/>
          </p:cNvSpPr>
          <p:nvPr>
            <p:ph idx="1"/>
          </p:nvPr>
        </p:nvSpPr>
        <p:spPr>
          <a:xfrm>
            <a:off x="407988" y="1519238"/>
            <a:ext cx="8393112" cy="4525962"/>
          </a:xfrm>
        </p:spPr>
        <p:txBody>
          <a:bodyPr/>
          <a:lstStyle/>
          <a:p>
            <a:r>
              <a:rPr lang="en-US" sz="2400"/>
              <a:t>These big projects have to be equipped with team members with technical, functional, administrative, business, and financial skills.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Functional skills include knowledge in various functions inside the organization as well as processes, practices, and procedures. 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Business skills may include contract management, marketing skills, financial, cost accounting, and other skills that are needed to run the business portion of a project.</a:t>
            </a:r>
          </a:p>
          <a:p>
            <a:endParaRPr lang="en-US" sz="2400"/>
          </a:p>
        </p:txBody>
      </p:sp>
      <p:sp>
        <p:nvSpPr>
          <p:cNvPr id="8909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3- Project Team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C0F1E9D8-8A02-4980-9414-AE063EA1E0AC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0113" name="Content Placeholder 1"/>
          <p:cNvSpPr>
            <a:spLocks noGrp="1"/>
          </p:cNvSpPr>
          <p:nvPr>
            <p:ph idx="1"/>
          </p:nvPr>
        </p:nvSpPr>
        <p:spPr>
          <a:xfrm>
            <a:off x="441325" y="1600200"/>
            <a:ext cx="8245475" cy="4525963"/>
          </a:xfrm>
        </p:spPr>
        <p:txBody>
          <a:bodyPr/>
          <a:lstStyle/>
          <a:p>
            <a:r>
              <a:rPr lang="en-US" sz="2400"/>
              <a:t>Stakeholder characteristics</a:t>
            </a:r>
          </a:p>
          <a:p>
            <a:r>
              <a:rPr lang="en-US" sz="2400"/>
              <a:t>The positions that may be taken by the stakeholders that includes whether they are for or against the project</a:t>
            </a:r>
          </a:p>
          <a:p>
            <a:r>
              <a:rPr lang="en-US" sz="2400"/>
              <a:t>Level of interest of the stakeholders in the specific project</a:t>
            </a:r>
          </a:p>
          <a:p>
            <a:r>
              <a:rPr lang="en-US" sz="2400"/>
              <a:t>Level of influence of the stakeholders in the organization</a:t>
            </a:r>
          </a:p>
          <a:p>
            <a:r>
              <a:rPr lang="en-US" sz="2400"/>
              <a:t>Association of the stakeholders with the members of upper management</a:t>
            </a:r>
          </a:p>
          <a:p>
            <a:r>
              <a:rPr lang="en-US" sz="2400"/>
              <a:t>Potential alliances of stakeholders with other stakeholders</a:t>
            </a:r>
          </a:p>
        </p:txBody>
      </p:sp>
      <p:sp>
        <p:nvSpPr>
          <p:cNvPr id="9011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4- Stakeholder analysis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E145E4E-4320-4C36-BF90-32070E5A3B54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1137" name="Content Placeholder 1"/>
          <p:cNvSpPr>
            <a:spLocks noGrp="1"/>
          </p:cNvSpPr>
          <p:nvPr>
            <p:ph idx="1"/>
          </p:nvPr>
        </p:nvSpPr>
        <p:spPr>
          <a:xfrm>
            <a:off x="441325" y="1600200"/>
            <a:ext cx="8245475" cy="4525963"/>
          </a:xfrm>
        </p:spPr>
        <p:txBody>
          <a:bodyPr/>
          <a:lstStyle/>
          <a:p>
            <a:r>
              <a:rPr lang="en-US" sz="2400" dirty="0"/>
              <a:t>Possible support by stakeholders for any changes in the project</a:t>
            </a:r>
          </a:p>
          <a:p>
            <a:r>
              <a:rPr lang="en-US" sz="2400" dirty="0"/>
              <a:t>Ability to affect the project policies through power and/or leadership</a:t>
            </a:r>
          </a:p>
          <a:p>
            <a:r>
              <a:rPr lang="en-US" sz="2400" dirty="0"/>
              <a:t>Ability to help the project team eliminate potential obstacles</a:t>
            </a:r>
          </a:p>
          <a:p>
            <a:r>
              <a:rPr lang="en-US" sz="2400" dirty="0"/>
              <a:t>Ability to help mitigate the project risks</a:t>
            </a:r>
          </a:p>
        </p:txBody>
      </p:sp>
      <p:sp>
        <p:nvSpPr>
          <p:cNvPr id="9113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4- Stakeholder analysis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350FD81-172E-4FFC-A67B-75DC1987C590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216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4- Stakeholder register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E80DAC7-9B08-45F1-9C72-6A2C26EBC1F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01775"/>
          <a:ext cx="8392886" cy="422879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3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5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Stakeholder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Roles and Expectations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Influence level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of Interest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 Sponsor or Project Champion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CIO; Looks for value, profits, and ROI in projects; Expects that the project is beneficial to the firm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CFO 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Looks for IRR payback and overall profits of the organization; Expects to meet the scope, budget, and schedule 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Neutral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Functional Manager 1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Looks for the most popular projects to allocate resources to; Expects to use resources efficiently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Neutral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318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4- Stakeholder register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CBDBD14-A6CE-44E4-9966-E8D9BCE3A59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01775"/>
          <a:ext cx="8164284" cy="453359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1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5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Stakeholder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Roles and Expectations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Influence level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of Interest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Functional Manager 2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Looks for the performance of the project; Interested in quality of the project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Neutral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Neutral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9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Customer 1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Looks for the best value for the money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Customer 2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Looks for the quality of the delivered project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Users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Look for ease of use and doing their jobs with minimum effort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Neutral to 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Project Management Office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Policies have to be followed; CEO and CFO are in favor of the this office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High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420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4- Stakeholder register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474B259-AAAD-4DC7-A5D1-BD88E9D9D53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01775"/>
          <a:ext cx="8164284" cy="239999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1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59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Stakeholder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Roles and Expectations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Influence level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Level of Interest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Project Manager and Project Team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Young, energetic, and optimistic crew; PM is knowledgeable about project management techniques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Public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Does not care about this project; Not a very high-profile project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4750" marR="547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5233" name="Content Placeholder 1"/>
          <p:cNvSpPr>
            <a:spLocks noGrp="1"/>
          </p:cNvSpPr>
          <p:nvPr>
            <p:ph idx="1"/>
          </p:nvPr>
        </p:nvSpPr>
        <p:spPr>
          <a:xfrm>
            <a:off x="750888" y="1600200"/>
            <a:ext cx="8154987" cy="4525963"/>
          </a:xfrm>
        </p:spPr>
        <p:txBody>
          <a:bodyPr/>
          <a:lstStyle/>
          <a:p>
            <a:r>
              <a:rPr lang="en-US" sz="2400" dirty="0"/>
              <a:t>A requirement is a capability of a system, product, or service to include the quantified and documented needs and expectations of the sponsor, customer, and other stakeholders</a:t>
            </a:r>
          </a:p>
          <a:p>
            <a:r>
              <a:rPr lang="en-US" sz="2400" dirty="0"/>
              <a:t>Tools used: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Brainstorming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Delphi technique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Mind mapping</a:t>
            </a:r>
          </a:p>
          <a:p>
            <a:pPr lvl="1">
              <a:buFont typeface="Arial" charset="0"/>
              <a:buChar char="•"/>
            </a:pPr>
            <a:r>
              <a:rPr lang="en-US" sz="2400"/>
              <a:t>Interviews</a:t>
            </a:r>
            <a:r>
              <a:rPr lang="en-US" sz="2400" dirty="0"/>
              <a:t>, Focus Groups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Facilitated workshops, and Nominal Grouping Technique</a:t>
            </a:r>
          </a:p>
          <a:p>
            <a:endParaRPr lang="en-US" sz="2400" dirty="0"/>
          </a:p>
        </p:txBody>
      </p:sp>
      <p:sp>
        <p:nvSpPr>
          <p:cNvPr id="9523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5- Requirements gathering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02D69E2-413C-4797-938F-FA28352C352E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8020871-8979-4833-BC06-64F58DD706D3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2338" y="1339850"/>
            <a:ext cx="74406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6257" name="Content Placeholder 1"/>
          <p:cNvSpPr>
            <a:spLocks noGrp="1"/>
          </p:cNvSpPr>
          <p:nvPr>
            <p:ph idx="1"/>
          </p:nvPr>
        </p:nvSpPr>
        <p:spPr>
          <a:xfrm>
            <a:off x="668338" y="1485900"/>
            <a:ext cx="8345487" cy="4525963"/>
          </a:xfrm>
        </p:spPr>
        <p:txBody>
          <a:bodyPr/>
          <a:lstStyle/>
          <a:p>
            <a:r>
              <a:rPr lang="en-US" sz="2400"/>
              <a:t>Joint Application Design/Development (JAD) is a process used in prototyping to collect requirements while developing new information systems</a:t>
            </a:r>
            <a:r>
              <a:rPr lang="en-US" sz="2400" b="1"/>
              <a:t>.</a:t>
            </a:r>
          </a:p>
          <a:p>
            <a:r>
              <a:rPr lang="en-US" sz="2400"/>
              <a:t>Joint Requirements Planning (JRP) is a structured group meeting of stakeholders to gather requirements by actively involving the stakeholders to replace individual interviews.</a:t>
            </a:r>
          </a:p>
          <a:p>
            <a:r>
              <a:rPr lang="en-US" sz="2400"/>
              <a:t>Document analysis is a technique used in creating requirements from “as-is” process documents. </a:t>
            </a:r>
          </a:p>
        </p:txBody>
      </p:sp>
      <p:sp>
        <p:nvSpPr>
          <p:cNvPr id="962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5- Requirements gathering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6F1EA5B9-A4C3-4A85-BD53-07F70CAF152A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7281" name="Content Placeholder 1"/>
          <p:cNvSpPr>
            <a:spLocks noGrp="1"/>
          </p:cNvSpPr>
          <p:nvPr>
            <p:ph idx="1"/>
          </p:nvPr>
        </p:nvSpPr>
        <p:spPr>
          <a:xfrm>
            <a:off x="873125" y="1485900"/>
            <a:ext cx="8140700" cy="4525963"/>
          </a:xfrm>
        </p:spPr>
        <p:txBody>
          <a:bodyPr/>
          <a:lstStyle/>
          <a:p>
            <a:r>
              <a:rPr lang="en-US" sz="2400"/>
              <a:t>A use case is a technique used in software projects to document the potential requirements of a new system or software by conveying how the system should interact with the end user or another system to achieve a specific business goal graphically.</a:t>
            </a:r>
          </a:p>
          <a:p>
            <a:r>
              <a:rPr lang="en-US" sz="2400"/>
              <a:t>Interface analysis reviews various points where two or more systems interact with each other.</a:t>
            </a:r>
          </a:p>
          <a:p>
            <a:r>
              <a:rPr lang="en-US" sz="2400"/>
              <a:t>A prototype is a sample or a model built usually to test a concept, a process, a system, or a product.</a:t>
            </a:r>
          </a:p>
        </p:txBody>
      </p:sp>
      <p:sp>
        <p:nvSpPr>
          <p:cNvPr id="9728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5- Requirements gathering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B651CF1-CADE-4EED-BFB8-66B07883332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8305" name="Content Placeholder 1"/>
          <p:cNvSpPr>
            <a:spLocks noGrp="1"/>
          </p:cNvSpPr>
          <p:nvPr>
            <p:ph idx="1"/>
          </p:nvPr>
        </p:nvSpPr>
        <p:spPr>
          <a:xfrm>
            <a:off x="804863" y="1485900"/>
            <a:ext cx="8208962" cy="4525963"/>
          </a:xfrm>
        </p:spPr>
        <p:txBody>
          <a:bodyPr/>
          <a:lstStyle/>
          <a:p>
            <a:r>
              <a:rPr lang="en-US" sz="2400" dirty="0"/>
              <a:t>The Requirements Traceability Matrix is a table captured to map all the requirements of all stakeholders in order to track them until the project is complete.</a:t>
            </a:r>
          </a:p>
          <a:p>
            <a:endParaRPr lang="en-US" sz="2400" dirty="0"/>
          </a:p>
        </p:txBody>
      </p:sp>
      <p:sp>
        <p:nvSpPr>
          <p:cNvPr id="9830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5- Requirements gathering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846B7AD1-954B-4601-808E-DFA932B299DC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99329" name="Content Placeholder 1"/>
          <p:cNvSpPr>
            <a:spLocks noGrp="1"/>
          </p:cNvSpPr>
          <p:nvPr>
            <p:ph idx="1"/>
          </p:nvPr>
        </p:nvSpPr>
        <p:spPr>
          <a:xfrm>
            <a:off x="685800" y="1512888"/>
            <a:ext cx="8001000" cy="4525962"/>
          </a:xfrm>
        </p:spPr>
        <p:txBody>
          <a:bodyPr/>
          <a:lstStyle/>
          <a:p>
            <a:r>
              <a:rPr lang="en-US" sz="2400"/>
              <a:t>How much can be achieved in the current project?</a:t>
            </a:r>
          </a:p>
          <a:p>
            <a:r>
              <a:rPr lang="en-US" sz="2400"/>
              <a:t>When must the project be completed?</a:t>
            </a:r>
          </a:p>
          <a:p>
            <a:r>
              <a:rPr lang="en-US" sz="2400"/>
              <a:t>When and for how long will resources (people, facilities, equipment, etc.) be available?</a:t>
            </a:r>
          </a:p>
          <a:p>
            <a:r>
              <a:rPr lang="en-US" sz="2400"/>
              <a:t>Project scope description</a:t>
            </a:r>
          </a:p>
          <a:p>
            <a:r>
              <a:rPr lang="en-US" sz="2400"/>
              <a:t>Project acceptance criteria</a:t>
            </a:r>
          </a:p>
          <a:p>
            <a:r>
              <a:rPr lang="en-US" sz="2400"/>
              <a:t>Project deliverables</a:t>
            </a:r>
          </a:p>
          <a:p>
            <a:r>
              <a:rPr lang="en-US" sz="2400"/>
              <a:t>Project exclusions and constraints</a:t>
            </a:r>
          </a:p>
          <a:p>
            <a:r>
              <a:rPr lang="en-US" sz="2400"/>
              <a:t>Project assumptions</a:t>
            </a:r>
            <a:endParaRPr lang="en-US" sz="2400" b="1"/>
          </a:p>
        </p:txBody>
      </p:sp>
      <p:sp>
        <p:nvSpPr>
          <p:cNvPr id="9933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6- Project Scope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AB1D0B18-9A39-4E08-9B48-EE168F9191C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338" y="5373688"/>
            <a:ext cx="8342312" cy="83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  <a:latin typeface="+mn-lt"/>
                <a:cs typeface="+mn-cs"/>
              </a:rPr>
              <a:t>Scope creep: Scope creep is the addition of scope after it is defined in the scope document.</a:t>
            </a:r>
            <a:endParaRPr lang="en-US" sz="2400" dirty="0">
              <a:solidFill>
                <a:srgbClr val="C0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100353" name="Content Placeholder 1"/>
          <p:cNvSpPr>
            <a:spLocks noGrp="1"/>
          </p:cNvSpPr>
          <p:nvPr>
            <p:ph idx="1"/>
          </p:nvPr>
        </p:nvSpPr>
        <p:spPr>
          <a:xfrm>
            <a:off x="463550" y="1600200"/>
            <a:ext cx="8223250" cy="4525963"/>
          </a:xfrm>
        </p:spPr>
        <p:txBody>
          <a:bodyPr/>
          <a:lstStyle/>
          <a:p>
            <a:r>
              <a:rPr lang="en-US" sz="2400"/>
              <a:t>Project initiation focuses on project selection and creation of project charters for selected projects. </a:t>
            </a:r>
          </a:p>
          <a:p>
            <a:r>
              <a:rPr lang="en-US" sz="2400"/>
              <a:t>Organizations usually prepare project proposals as the first means of starting a project. The proposal serves as an initial understanding document when selecting projects. These proposals will have a Statement of Work (SOW), the perceived benefits by year, estimated budgets needed by year, a high-level schedule request, and general information on the project being proposed. </a:t>
            </a:r>
          </a:p>
          <a:p>
            <a:r>
              <a:rPr lang="en-US" sz="2400"/>
              <a:t>Although every project begins with a proposal, not every proposal can, should, or does become a project. Due to limited resources, choices in projects have to be made. </a:t>
            </a:r>
          </a:p>
        </p:txBody>
      </p:sp>
      <p:sp>
        <p:nvSpPr>
          <p:cNvPr id="10035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27DF511-FC85-446C-B573-AAEA5C675BBD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55298" name="TextBox 8"/>
          <p:cNvSpPr txBox="1">
            <a:spLocks noChangeArrowheads="1"/>
          </p:cNvSpPr>
          <p:nvPr/>
        </p:nvSpPr>
        <p:spPr bwMode="auto">
          <a:xfrm>
            <a:off x="1460500" y="1020763"/>
            <a:ext cx="25549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1 Project Selection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9650" y="1420813"/>
            <a:ext cx="7532688" cy="350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34950" indent="-234950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+mn-cs"/>
              </a:rPr>
              <a:t>Form upper management team</a:t>
            </a:r>
          </a:p>
          <a:p>
            <a:pPr marL="234950" indent="-234950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+mn-cs"/>
              </a:rPr>
              <a:t>Identify, organize, and set criteria for all projects including financial and qualitative factors</a:t>
            </a:r>
          </a:p>
          <a:p>
            <a:pPr marL="234950" indent="-234950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+mn-cs"/>
              </a:rPr>
              <a:t>Gather data on all projects</a:t>
            </a:r>
          </a:p>
          <a:p>
            <a:pPr marL="234950" indent="-234950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+mn-cs"/>
              </a:rPr>
              <a:t>Estimate time and resources required</a:t>
            </a:r>
          </a:p>
          <a:p>
            <a:pPr marL="234950" indent="-234950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+mn-cs"/>
              </a:rPr>
              <a:t>Analyze and decide on projects</a:t>
            </a:r>
          </a:p>
          <a:p>
            <a:pPr marL="234950" indent="-234950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latin typeface="+mn-lt"/>
                <a:cs typeface="+mn-cs"/>
              </a:rPr>
              <a:t>Implement initial project plans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4E136211-92FB-4FA1-8A91-8EB3133C67A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5632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 Project Selection Process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E597E59C-004D-48D9-8586-86BC57A8A82D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771650"/>
            <a:ext cx="66103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5734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 Screening of Projects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B75EADD4-9FF2-45A1-9B37-EF7AF61CD8C4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3225" y="1601788"/>
            <a:ext cx="565785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587375" y="1600200"/>
            <a:ext cx="8099425" cy="4525963"/>
          </a:xfrm>
        </p:spPr>
        <p:txBody>
          <a:bodyPr/>
          <a:lstStyle/>
          <a:p>
            <a:r>
              <a:rPr lang="en-US" sz="2400"/>
              <a:t>Projects can be categorized as one of the following:</a:t>
            </a:r>
          </a:p>
          <a:p>
            <a:pPr lvl="1">
              <a:buFont typeface="Arial" charset="0"/>
              <a:buChar char="•"/>
            </a:pPr>
            <a:r>
              <a:rPr lang="en-US" sz="2400" i="1"/>
              <a:t>Compliance:</a:t>
            </a:r>
            <a:r>
              <a:rPr lang="en-US" sz="2400"/>
              <a:t> Projects that are essential to meet new requirements imposed by internal and external entities</a:t>
            </a:r>
          </a:p>
          <a:p>
            <a:pPr lvl="2"/>
            <a:r>
              <a:rPr lang="en-US" sz="2400"/>
              <a:t>Internal entities may be executive management </a:t>
            </a:r>
          </a:p>
          <a:p>
            <a:pPr lvl="2"/>
            <a:r>
              <a:rPr lang="en-US" sz="2400"/>
              <a:t>External entities may be government regulations and requirements</a:t>
            </a:r>
          </a:p>
          <a:p>
            <a:pPr lvl="2"/>
            <a:r>
              <a:rPr lang="en-US" sz="2400"/>
              <a:t>“Must do” projects; if not implemented, may face penalties</a:t>
            </a:r>
          </a:p>
          <a:p>
            <a:pPr lvl="1">
              <a:buFont typeface="Arial" charset="0"/>
              <a:buChar char="•"/>
            </a:pPr>
            <a:r>
              <a:rPr lang="en-US" sz="2400" i="1"/>
              <a:t>Emergency:</a:t>
            </a:r>
            <a:r>
              <a:rPr lang="en-US" sz="2400"/>
              <a:t>  Projects that are needed to meet emergency conditions;  may be “must-do” projects; if not implemented, organizations may not be fully operational to fulfill their core competencies</a:t>
            </a:r>
            <a:r>
              <a:rPr lang="en-US" sz="2200"/>
              <a:t> </a:t>
            </a:r>
          </a:p>
        </p:txBody>
      </p:sp>
      <p:sp>
        <p:nvSpPr>
          <p:cNvPr id="5837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 Project Selection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9A303A6C-0490-4760-9828-5FB9E136C96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587375" y="1600200"/>
            <a:ext cx="8099425" cy="4525963"/>
          </a:xfrm>
        </p:spPr>
        <p:txBody>
          <a:bodyPr/>
          <a:lstStyle/>
          <a:p>
            <a:pPr lvl="1">
              <a:buFont typeface="Arial" charset="0"/>
              <a:buChar char="•"/>
            </a:pPr>
            <a:r>
              <a:rPr lang="en-US" sz="2400" i="1"/>
              <a:t>Mission Critical:</a:t>
            </a:r>
            <a:r>
              <a:rPr lang="en-US" sz="2400"/>
              <a:t>  Critical to the mission of a company </a:t>
            </a:r>
          </a:p>
          <a:p>
            <a:pPr lvl="2"/>
            <a:r>
              <a:rPr lang="en-US" sz="2400"/>
              <a:t>If not completed, would cause immediate, unacceptably negative impact to business</a:t>
            </a:r>
            <a:endParaRPr lang="en-US" sz="2400" i="1"/>
          </a:p>
          <a:p>
            <a:pPr lvl="1">
              <a:buFont typeface="Arial" charset="0"/>
              <a:buChar char="•"/>
            </a:pPr>
            <a:r>
              <a:rPr lang="en-US" sz="2400" i="1"/>
              <a:t>Operational:</a:t>
            </a:r>
            <a:r>
              <a:rPr lang="en-US" sz="2400"/>
              <a:t> Projects that are needed to support current operations</a:t>
            </a:r>
          </a:p>
          <a:p>
            <a:pPr lvl="2"/>
            <a:r>
              <a:rPr lang="en-US" sz="2400"/>
              <a:t>Increase process efficiency </a:t>
            </a:r>
          </a:p>
          <a:p>
            <a:pPr lvl="2"/>
            <a:r>
              <a:rPr lang="en-US" sz="2400"/>
              <a:t>Reduce product cost</a:t>
            </a:r>
          </a:p>
          <a:p>
            <a:pPr lvl="2"/>
            <a:r>
              <a:rPr lang="en-US" sz="2400"/>
              <a:t>Improve performance and other metrics</a:t>
            </a:r>
          </a:p>
          <a:p>
            <a:pPr lvl="1">
              <a:buFont typeface="Arial" charset="0"/>
              <a:buChar char="•"/>
            </a:pPr>
            <a:r>
              <a:rPr lang="en-US" sz="2400" i="1"/>
              <a:t>Strategic:</a:t>
            </a:r>
            <a:r>
              <a:rPr lang="en-US" sz="2400"/>
              <a:t>  Projects that are essential to support long-range mission (increase revenue, increase market-share)</a:t>
            </a:r>
          </a:p>
        </p:txBody>
      </p:sp>
      <p:sp>
        <p:nvSpPr>
          <p:cNvPr id="5939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 Project Selection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3D4DCEFC-EF51-44E0-996B-05951A89A7DD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2013 Pearson Education, Inc. Publishing as Prentice Hall</a:t>
            </a:r>
          </a:p>
        </p:txBody>
      </p:sp>
      <p:sp>
        <p:nvSpPr>
          <p:cNvPr id="67585" name="Content Placeholder 1"/>
          <p:cNvSpPr>
            <a:spLocks noGrp="1"/>
          </p:cNvSpPr>
          <p:nvPr>
            <p:ph idx="1"/>
          </p:nvPr>
        </p:nvSpPr>
        <p:spPr>
          <a:xfrm>
            <a:off x="338138" y="1404938"/>
            <a:ext cx="8580437" cy="4525962"/>
          </a:xfrm>
        </p:spPr>
        <p:txBody>
          <a:bodyPr/>
          <a:lstStyle/>
          <a:p>
            <a:r>
              <a:rPr lang="en-US" sz="2400"/>
              <a:t>Provides the intellectual frameworks, conceptual models, and governing ideas that allow managers of an organization to identify opportunities for bringing value to customers and for delivering that value for a profit</a:t>
            </a:r>
          </a:p>
          <a:p>
            <a:r>
              <a:rPr lang="en-US" sz="2400"/>
              <a:t>The way an organization defines its business for a better future 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Organizations need to take advantage of the opportunities that projects represent. </a:t>
            </a:r>
          </a:p>
          <a:p>
            <a:r>
              <a:rPr lang="en-US" sz="2400"/>
              <a:t>Dynamically guides project actions and decision making as the project environment changes</a:t>
            </a:r>
          </a:p>
          <a:p>
            <a:pPr lvl="1">
              <a:buFont typeface="Arial" charset="0"/>
              <a:buChar char="•"/>
            </a:pPr>
            <a:r>
              <a:rPr lang="en-US" sz="2200"/>
              <a:t>Projects need to be chosen and fielded to help achieve strategic intent. It is important to note that projects must deliver a product, service, or process that will provide the competitive advantage or value envisioned by the strategies of organizations. </a:t>
            </a:r>
          </a:p>
        </p:txBody>
      </p:sp>
      <p:sp>
        <p:nvSpPr>
          <p:cNvPr id="6758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6038" y="1071563"/>
            <a:ext cx="3925887" cy="339725"/>
          </a:xfrm>
        </p:spPr>
        <p:txBody>
          <a:bodyPr/>
          <a:lstStyle/>
          <a:p>
            <a:r>
              <a:rPr lang="en-US" dirty="0"/>
              <a:t>1-b Project Strategy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0B2F5881-72D3-4584-9284-456A237ACFB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83&quot;/&gt;&lt;/object&gt;&lt;object type=&quot;3&quot; unique_id=&quot;10006&quot;&gt;&lt;property id=&quot;20148&quot; value=&quot;5&quot;/&gt;&lt;property id=&quot;20300&quot; value=&quot;Slide 3&quot;/&gt;&lt;property id=&quot;20307&quot; value=&quot;264&quot;/&gt;&lt;/object&gt;&lt;object type=&quot;3&quot; unique_id=&quot;10007&quot;&gt;&lt;property id=&quot;20148&quot; value=&quot;5&quot;/&gt;&lt;property id=&quot;20300&quot; value=&quot;Slide 4&quot;/&gt;&lt;property id=&quot;20307&quot; value=&quot;258&quot;/&gt;&lt;/object&gt;&lt;object type=&quot;3&quot; unique_id=&quot;10008&quot;&gt;&lt;property id=&quot;20148&quot; value=&quot;5&quot;/&gt;&lt;property id=&quot;20300&quot; value=&quot;Slide 5&quot;/&gt;&lt;property id=&quot;20307&quot; value=&quot;265&quot;/&gt;&lt;/object&gt;&lt;object type=&quot;3&quot; unique_id=&quot;10009&quot;&gt;&lt;property id=&quot;20148&quot; value=&quot;5&quot;/&gt;&lt;property id=&quot;20300&quot; value=&quot;Slide 6&quot;/&gt;&lt;property id=&quot;20307&quot; value=&quot;266&quot;/&gt;&lt;/object&gt;&lt;object type=&quot;3&quot; unique_id=&quot;10010&quot;&gt;&lt;property id=&quot;20148&quot; value=&quot;5&quot;/&gt;&lt;property id=&quot;20300&quot; value=&quot;Slide 7&quot;/&gt;&lt;property id=&quot;20307&quot; value=&quot;267&quot;/&gt;&lt;/object&gt;&lt;object type=&quot;3&quot; unique_id=&quot;10011&quot;&gt;&lt;property id=&quot;20148&quot; value=&quot;5&quot;/&gt;&lt;property id=&quot;20300&quot; value=&quot;Slide 8&quot;/&gt;&lt;property id=&quot;20307&quot; value=&quot;268&quot;/&gt;&lt;/object&gt;&lt;object type=&quot;3&quot; unique_id=&quot;10012&quot;&gt;&lt;property id=&quot;20148&quot; value=&quot;5&quot;/&gt;&lt;property id=&quot;20300&quot; value=&quot;Slide 9&quot;/&gt;&lt;property id=&quot;20307&quot; value=&quot;269&quot;/&gt;&lt;/object&gt;&lt;object type=&quot;3&quot; unique_id=&quot;10013&quot;&gt;&lt;property id=&quot;20148&quot; value=&quot;5&quot;/&gt;&lt;property id=&quot;20300&quot; value=&quot;Slide 10&quot;/&gt;&lt;property id=&quot;20307&quot; value=&quot;270&quot;/&gt;&lt;/object&gt;&lt;object type=&quot;3&quot; unique_id=&quot;10014&quot;&gt;&lt;property id=&quot;20148&quot; value=&quot;5&quot;/&gt;&lt;property id=&quot;20300&quot; value=&quot;Slide 11&quot;/&gt;&lt;property id=&quot;20307&quot; value=&quot;271&quot;/&gt;&lt;/object&gt;&lt;object type=&quot;3&quot; unique_id=&quot;10015&quot;&gt;&lt;property id=&quot;20148&quot; value=&quot;5&quot;/&gt;&lt;property id=&quot;20300&quot; value=&quot;Slide 12&quot;/&gt;&lt;property id=&quot;20307&quot; value=&quot;272&quot;/&gt;&lt;/object&gt;&lt;object type=&quot;3&quot; unique_id=&quot;10016&quot;&gt;&lt;property id=&quot;20148&quot; value=&quot;5&quot;/&gt;&lt;property id=&quot;20300&quot; value=&quot;Slide 13&quot;/&gt;&lt;property id=&quot;20307&quot; value=&quot;273&quot;/&gt;&lt;/object&gt;&lt;object type=&quot;3&quot; unique_id=&quot;10017&quot;&gt;&lt;property id=&quot;20148&quot; value=&quot;5&quot;/&gt;&lt;property id=&quot;20300&quot; value=&quot;Slide 14&quot;/&gt;&lt;property id=&quot;20307&quot; value=&quot;275&quot;/&gt;&lt;/object&gt;&lt;object type=&quot;3&quot; unique_id=&quot;10018&quot;&gt;&lt;property id=&quot;20148&quot; value=&quot;5&quot;/&gt;&lt;property id=&quot;20300&quot; value=&quot;Slide 15&quot;/&gt;&lt;property id=&quot;20307&quot; value=&quot;274&quot;/&gt;&lt;/object&gt;&lt;object type=&quot;3&quot; unique_id=&quot;10019&quot;&gt;&lt;property id=&quot;20148&quot; value=&quot;5&quot;/&gt;&lt;property id=&quot;20300&quot; value=&quot;Slide 16&quot;/&gt;&lt;property id=&quot;20307&quot; value=&quot;276&quot;/&gt;&lt;/object&gt;&lt;object type=&quot;3&quot; unique_id=&quot;10020&quot;&gt;&lt;property id=&quot;20148&quot; value=&quot;5&quot;/&gt;&lt;property id=&quot;20300&quot; value=&quot;Slide 17&quot;/&gt;&lt;property id=&quot;20307&quot; value=&quot;277&quot;/&gt;&lt;/object&gt;&lt;object type=&quot;3&quot; unique_id=&quot;10021&quot;&gt;&lt;property id=&quot;20148&quot; value=&quot;5&quot;/&gt;&lt;property id=&quot;20300&quot; value=&quot;Slide 18&quot;/&gt;&lt;property id=&quot;20307&quot; value=&quot;278&quot;/&gt;&lt;/object&gt;&lt;object type=&quot;3&quot; unique_id=&quot;10022&quot;&gt;&lt;property id=&quot;20148&quot; value=&quot;5&quot;/&gt;&lt;property id=&quot;20300&quot; value=&quot;Slide 19&quot;/&gt;&lt;property id=&quot;20307&quot; value=&quot;279&quot;/&gt;&lt;/object&gt;&lt;object type=&quot;3&quot; unique_id=&quot;10023&quot;&gt;&lt;property id=&quot;20148&quot; value=&quot;5&quot;/&gt;&lt;property id=&quot;20300&quot; value=&quot;Slide 20&quot;/&gt;&lt;property id=&quot;20307&quot; value=&quot;280&quot;/&gt;&lt;/object&gt;&lt;object type=&quot;3&quot; unique_id=&quot;10024&quot;&gt;&lt;property id=&quot;20148&quot; value=&quot;5&quot;/&gt;&lt;property id=&quot;20300&quot; value=&quot;Slide 21&quot;/&gt;&lt;property id=&quot;20307&quot; value=&quot;281&quot;/&gt;&lt;/object&gt;&lt;object type=&quot;3&quot; unique_id=&quot;10025&quot;&gt;&lt;property id=&quot;20148&quot; value=&quot;5&quot;/&gt;&lt;property id=&quot;20300&quot; value=&quot;Slide 22&quot;/&gt;&lt;property id=&quot;20307&quot; value=&quot;282&quot;/&gt;&lt;/object&gt;&lt;object type=&quot;3&quot; unique_id=&quot;10026&quot;&gt;&lt;property id=&quot;20148&quot; value=&quot;5&quot;/&gt;&lt;property id=&quot;20300&quot; value=&quot;Slide 23&quot;/&gt;&lt;property id=&quot;20307&quot; value=&quot;284&quot;/&gt;&lt;/object&gt;&lt;object type=&quot;3&quot; unique_id=&quot;10027&quot;&gt;&lt;property id=&quot;20148&quot; value=&quot;5&quot;/&gt;&lt;property id=&quot;20300&quot; value=&quot;Slide 24&quot;/&gt;&lt;property id=&quot;20307&quot; value=&quot;2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2365</Words>
  <Application>Microsoft Office PowerPoint</Application>
  <PresentationFormat>On-screen Show (4:3)</PresentationFormat>
  <Paragraphs>329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GV</dc:creator>
  <cp:lastModifiedBy>Osama</cp:lastModifiedBy>
  <cp:revision>19</cp:revision>
  <dcterms:created xsi:type="dcterms:W3CDTF">2010-09-09T12:21:19Z</dcterms:created>
  <dcterms:modified xsi:type="dcterms:W3CDTF">2020-02-22T12:53:06Z</dcterms:modified>
</cp:coreProperties>
</file>