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1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585858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1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585858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1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585858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1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1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604" y="868426"/>
            <a:ext cx="272986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585858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1825" y="1650237"/>
            <a:ext cx="3818890" cy="2609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05554" y="9274250"/>
            <a:ext cx="19431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1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2.xml"/><Relationship Id="rId6" Type="http://schemas.openxmlformats.org/officeDocument/2006/relationships/slide" Target="slide13.xml"/><Relationship Id="rId7" Type="http://schemas.openxmlformats.org/officeDocument/2006/relationships/slide" Target="slide14.xml"/><Relationship Id="rId8" Type="http://schemas.openxmlformats.org/officeDocument/2006/relationships/slide" Target="slide15.xml"/><Relationship Id="rId9" Type="http://schemas.openxmlformats.org/officeDocument/2006/relationships/slide" Target="slide17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1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1.xml"/><Relationship Id="rId3" Type="http://schemas.openxmlformats.org/officeDocument/2006/relationships/slide" Target="slide22.xml"/><Relationship Id="rId4" Type="http://schemas.openxmlformats.org/officeDocument/2006/relationships/slide" Target="slide24.xml"/><Relationship Id="rId5" Type="http://schemas.openxmlformats.org/officeDocument/2006/relationships/slide" Target="slide25.xml"/><Relationship Id="rId6" Type="http://schemas.openxmlformats.org/officeDocument/2006/relationships/slide" Target="slide27.xml"/><Relationship Id="rId7" Type="http://schemas.openxmlformats.org/officeDocument/2006/relationships/slide" Target="slide28.xml"/><Relationship Id="rId8" Type="http://schemas.openxmlformats.org/officeDocument/2006/relationships/slide" Target="slide29.xml"/><Relationship Id="rId9" Type="http://schemas.openxmlformats.org/officeDocument/2006/relationships/slide" Target="slide30.xml"/><Relationship Id="rId10" Type="http://schemas.openxmlformats.org/officeDocument/2006/relationships/slide" Target="slide48.xml"/><Relationship Id="rId11" Type="http://schemas.openxmlformats.org/officeDocument/2006/relationships/slide" Target="slide50.xml"/><Relationship Id="rId12" Type="http://schemas.openxmlformats.org/officeDocument/2006/relationships/slide" Target="slide52.xml"/><Relationship Id="rId13" Type="http://schemas.openxmlformats.org/officeDocument/2006/relationships/slide" Target="slide54.xml"/><Relationship Id="rId14" Type="http://schemas.openxmlformats.org/officeDocument/2006/relationships/slide" Target="slide55.xml"/><Relationship Id="rId15" Type="http://schemas.openxmlformats.org/officeDocument/2006/relationships/slide" Target="slide56.xml"/><Relationship Id="rId16" Type="http://schemas.openxmlformats.org/officeDocument/2006/relationships/slide" Target="slide57.xml"/><Relationship Id="rId17" Type="http://schemas.openxmlformats.org/officeDocument/2006/relationships/slide" Target="slide58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esmailnba@gmail.com" TargetMode="Externa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UN@azhar.com" TargetMode="Externa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Unitone@Unit.com" TargetMode="Externa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en.wikipedia.org/wiki/Integrated_Development_Environment" TargetMode="External"/><Relationship Id="rId3" Type="http://schemas.openxmlformats.org/officeDocument/2006/relationships/hyperlink" Target="https://en.wikipedia.org/wiki/PHP" TargetMode="External"/><Relationship Id="rId4" Type="http://schemas.openxmlformats.org/officeDocument/2006/relationships/hyperlink" Target="https://en.wikipedia.org/wiki/JetBrains" TargetMode="Externa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tristanedwards.me/sweetalert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8.xml"/><Relationship Id="rId3" Type="http://schemas.openxmlformats.org/officeDocument/2006/relationships/slide" Target="slide59.xml"/><Relationship Id="rId4" Type="http://schemas.openxmlformats.org/officeDocument/2006/relationships/slide" Target="slide62.xml"/><Relationship Id="rId5" Type="http://schemas.openxmlformats.org/officeDocument/2006/relationships/slide" Target="slide65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5.xml"/><Relationship Id="rId3" Type="http://schemas.openxmlformats.org/officeDocument/2006/relationships/slide" Target="slide37.xml"/><Relationship Id="rId4" Type="http://schemas.openxmlformats.org/officeDocument/2006/relationships/slide" Target="slide42.xml"/><Relationship Id="rId5" Type="http://schemas.openxmlformats.org/officeDocument/2006/relationships/slide" Target="slide43.xml"/><Relationship Id="rId6" Type="http://schemas.openxmlformats.org/officeDocument/2006/relationships/slide" Target="slide44.xml"/><Relationship Id="rId7" Type="http://schemas.openxmlformats.org/officeDocument/2006/relationships/slide" Target="slide45.xml"/><Relationship Id="rId8" Type="http://schemas.openxmlformats.org/officeDocument/2006/relationships/slide" Target="slide51.xml"/><Relationship Id="rId9" Type="http://schemas.openxmlformats.org/officeDocument/2006/relationships/slide" Target="slide53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Relationship Id="rId3" Type="http://schemas.openxmlformats.org/officeDocument/2006/relationships/slide" Target="slide19.xml"/><Relationship Id="rId4" Type="http://schemas.openxmlformats.org/officeDocument/2006/relationships/slide" Target="slide31.xml"/><Relationship Id="rId5" Type="http://schemas.openxmlformats.org/officeDocument/2006/relationships/slide" Target="slide32.xml"/><Relationship Id="rId6" Type="http://schemas.openxmlformats.org/officeDocument/2006/relationships/slide" Target="slide33.xml"/><Relationship Id="rId7" Type="http://schemas.openxmlformats.org/officeDocument/2006/relationships/slide" Target="slide36.xml"/><Relationship Id="rId8" Type="http://schemas.openxmlformats.org/officeDocument/2006/relationships/slide" Target="slide54.xml"/><Relationship Id="rId9" Type="http://schemas.openxmlformats.org/officeDocument/2006/relationships/slide" Target="slide55.xml"/><Relationship Id="rId10" Type="http://schemas.openxmlformats.org/officeDocument/2006/relationships/slide" Target="slide56.xml"/><Relationship Id="rId11" Type="http://schemas.openxmlformats.org/officeDocument/2006/relationships/slide" Target="slide57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254" y="1106169"/>
            <a:ext cx="34715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Al-Azhar</a:t>
            </a:r>
            <a:r>
              <a:rPr dirty="0" sz="24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University</a:t>
            </a:r>
            <a:r>
              <a:rPr dirty="0" sz="240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dirty="0" sz="2400" spc="-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Gaza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8308" y="3736975"/>
            <a:ext cx="5692140" cy="62357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975360" marR="5080" indent="-963294">
              <a:lnSpc>
                <a:spcPts val="2300"/>
              </a:lnSpc>
              <a:spcBef>
                <a:spcPts val="265"/>
              </a:spcBef>
            </a:pPr>
            <a:r>
              <a:rPr dirty="0" sz="2000" b="1">
                <a:latin typeface="Times New Roman"/>
                <a:cs typeface="Times New Roman"/>
              </a:rPr>
              <a:t>Faculty of </a:t>
            </a:r>
            <a:r>
              <a:rPr dirty="0" sz="2000" spc="-5" b="1">
                <a:latin typeface="Times New Roman"/>
                <a:cs typeface="Times New Roman"/>
              </a:rPr>
              <a:t>Engineering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and</a:t>
            </a:r>
            <a:r>
              <a:rPr dirty="0" sz="2000" b="1">
                <a:latin typeface="Times New Roman"/>
                <a:cs typeface="Times New Roman"/>
              </a:rPr>
              <a:t> Information </a:t>
            </a:r>
            <a:r>
              <a:rPr dirty="0" sz="2000" spc="-5" b="1">
                <a:latin typeface="Times New Roman"/>
                <a:cs typeface="Times New Roman"/>
              </a:rPr>
              <a:t>Technology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Software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Engineering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Department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344" y="4935092"/>
            <a:ext cx="5878195" cy="95376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283460" marR="5080" indent="-2271395">
              <a:lnSpc>
                <a:spcPts val="3710"/>
              </a:lnSpc>
              <a:spcBef>
                <a:spcPts val="85"/>
              </a:spcBef>
            </a:pPr>
            <a:r>
              <a:rPr dirty="0" sz="3000" spc="-5" b="1">
                <a:latin typeface="Times New Roman"/>
                <a:cs typeface="Times New Roman"/>
              </a:rPr>
              <a:t>Field Training </a:t>
            </a:r>
            <a:r>
              <a:rPr dirty="0" sz="3000" b="1">
                <a:latin typeface="Times New Roman"/>
                <a:cs typeface="Times New Roman"/>
              </a:rPr>
              <a:t>Management </a:t>
            </a:r>
            <a:r>
              <a:rPr dirty="0" sz="3000" spc="-5" b="1">
                <a:latin typeface="Times New Roman"/>
                <a:cs typeface="Times New Roman"/>
              </a:rPr>
              <a:t>System </a:t>
            </a:r>
            <a:r>
              <a:rPr dirty="0" sz="3000" spc="-73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(FTMS)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9566" y="6497802"/>
            <a:ext cx="3037840" cy="1541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8610" marR="297815" indent="705485">
              <a:lnSpc>
                <a:spcPct val="157100"/>
              </a:lnSpc>
              <a:spcBef>
                <a:spcPts val="100"/>
              </a:spcBef>
            </a:pPr>
            <a:r>
              <a:rPr dirty="0" sz="1400" spc="-15">
                <a:latin typeface="Calibri Light"/>
                <a:cs typeface="Calibri Light"/>
              </a:rPr>
              <a:t>Submitted</a:t>
            </a:r>
            <a:r>
              <a:rPr dirty="0" sz="1400" spc="40">
                <a:latin typeface="Calibri Light"/>
                <a:cs typeface="Calibri Light"/>
              </a:rPr>
              <a:t> </a:t>
            </a:r>
            <a:r>
              <a:rPr dirty="0" sz="1400" spc="-5">
                <a:latin typeface="Calibri Light"/>
                <a:cs typeface="Calibri Light"/>
              </a:rPr>
              <a:t>by</a:t>
            </a:r>
            <a:r>
              <a:rPr dirty="0" sz="1400" spc="6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: </a:t>
            </a:r>
            <a:r>
              <a:rPr dirty="0" sz="1400" spc="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Mohanad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5">
                <a:latin typeface="Calibri Light"/>
                <a:cs typeface="Calibri Light"/>
              </a:rPr>
              <a:t>Rafat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Shahin</a:t>
            </a:r>
            <a:r>
              <a:rPr dirty="0" sz="1400" spc="285">
                <a:latin typeface="Calibri Light"/>
                <a:cs typeface="Calibri Light"/>
              </a:rPr>
              <a:t> </a:t>
            </a:r>
            <a:r>
              <a:rPr dirty="0" sz="1400" spc="-5">
                <a:latin typeface="Calibri Light"/>
                <a:cs typeface="Calibri Light"/>
              </a:rPr>
              <a:t>20180970</a:t>
            </a:r>
            <a:endParaRPr sz="1400">
              <a:latin typeface="Calibri Light"/>
              <a:cs typeface="Calibri Light"/>
            </a:endParaRPr>
          </a:p>
          <a:p>
            <a:pPr marL="12700" marR="5080" indent="111125">
              <a:lnSpc>
                <a:spcPct val="197900"/>
              </a:lnSpc>
            </a:pPr>
            <a:r>
              <a:rPr dirty="0" sz="1400">
                <a:latin typeface="Calibri Light"/>
                <a:cs typeface="Calibri Light"/>
              </a:rPr>
              <a:t>Esmail </a:t>
            </a:r>
            <a:r>
              <a:rPr dirty="0" sz="1400" spc="-5">
                <a:latin typeface="Calibri Light"/>
                <a:cs typeface="Calibri Light"/>
              </a:rPr>
              <a:t>Ebrahem Al-Nbaheen 20181598 </a:t>
            </a:r>
            <a:r>
              <a:rPr dirty="0" sz="1400">
                <a:latin typeface="Calibri Light"/>
                <a:cs typeface="Calibri Light"/>
              </a:rPr>
              <a:t> </a:t>
            </a:r>
            <a:r>
              <a:rPr dirty="0" sz="1400" spc="-5">
                <a:latin typeface="Calibri Light"/>
                <a:cs typeface="Calibri Light"/>
              </a:rPr>
              <a:t>Mohammed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 spc="-5">
                <a:latin typeface="Calibri Light"/>
                <a:cs typeface="Calibri Light"/>
              </a:rPr>
              <a:t>Jehad</a:t>
            </a:r>
            <a:r>
              <a:rPr dirty="0" sz="1400">
                <a:latin typeface="Calibri Light"/>
                <a:cs typeface="Calibri Light"/>
              </a:rPr>
              <a:t> </a:t>
            </a:r>
            <a:r>
              <a:rPr dirty="0" sz="1400" spc="-5">
                <a:latin typeface="Calibri Light"/>
                <a:cs typeface="Calibri Light"/>
              </a:rPr>
              <a:t>Albaghdadi</a:t>
            </a:r>
            <a:r>
              <a:rPr dirty="0" sz="1400" spc="10">
                <a:latin typeface="Calibri Light"/>
                <a:cs typeface="Calibri Light"/>
              </a:rPr>
              <a:t> </a:t>
            </a:r>
            <a:r>
              <a:rPr dirty="0" sz="1400" spc="-5">
                <a:latin typeface="Calibri Light"/>
                <a:cs typeface="Calibri Light"/>
              </a:rPr>
              <a:t>20181730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5871" y="8523528"/>
            <a:ext cx="121920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5405">
              <a:lnSpc>
                <a:spcPct val="157100"/>
              </a:lnSpc>
              <a:spcBef>
                <a:spcPts val="100"/>
              </a:spcBef>
            </a:pPr>
            <a:r>
              <a:rPr dirty="0" sz="1400" spc="-15">
                <a:latin typeface="Calibri Light"/>
                <a:cs typeface="Calibri Light"/>
              </a:rPr>
              <a:t>Supervised </a:t>
            </a:r>
            <a:r>
              <a:rPr dirty="0" sz="1400" spc="-5">
                <a:latin typeface="Calibri Light"/>
                <a:cs typeface="Calibri Light"/>
              </a:rPr>
              <a:t>By </a:t>
            </a:r>
            <a:r>
              <a:rPr dirty="0" sz="1400">
                <a:latin typeface="Calibri Light"/>
                <a:cs typeface="Calibri Light"/>
              </a:rPr>
              <a:t>: </a:t>
            </a:r>
            <a:r>
              <a:rPr dirty="0" sz="1400" spc="5">
                <a:latin typeface="Calibri Light"/>
                <a:cs typeface="Calibri Light"/>
              </a:rPr>
              <a:t> </a:t>
            </a:r>
            <a:r>
              <a:rPr dirty="0" sz="1400" spc="-5">
                <a:latin typeface="Calibri Light"/>
                <a:cs typeface="Calibri Light"/>
              </a:rPr>
              <a:t>Dr.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5">
                <a:latin typeface="Calibri Light"/>
                <a:cs typeface="Calibri Light"/>
              </a:rPr>
              <a:t>Khaled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5">
                <a:latin typeface="Calibri Light"/>
                <a:cs typeface="Calibri Light"/>
              </a:rPr>
              <a:t>Ismail</a:t>
            </a:r>
            <a:endParaRPr sz="1400">
              <a:latin typeface="Calibri Light"/>
              <a:cs typeface="Calibri Ligh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0550" y="1868677"/>
            <a:ext cx="1514475" cy="15144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99966" y="9731756"/>
            <a:ext cx="19113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libri"/>
                <a:cs typeface="Calibri"/>
              </a:rPr>
              <a:t>IV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736" y="2501461"/>
            <a:ext cx="5978041" cy="228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0604" y="1537461"/>
            <a:ext cx="272986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Chapter</a:t>
            </a:r>
            <a:r>
              <a:rPr dirty="0" spc="-95"/>
              <a:t> 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15207" y="9274250"/>
            <a:ext cx="14732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 sz="110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725" y="2567686"/>
            <a:ext cx="2996565" cy="235648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36220" indent="-224154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236854" algn="l"/>
              </a:tabLst>
            </a:pP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  <a:p>
            <a:pPr marL="236220" indent="-224154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236854" algn="l"/>
              </a:tabLst>
            </a:pP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  <a:p>
            <a:pPr marL="236220" indent="-224154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236854" algn="l"/>
              </a:tabLst>
            </a:pP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Project</a:t>
            </a:r>
            <a:r>
              <a:rPr dirty="0" sz="1800" spc="-2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motivation</a:t>
            </a:r>
            <a:endParaRPr sz="1800">
              <a:latin typeface="Calibri"/>
              <a:cs typeface="Calibri"/>
            </a:endParaRPr>
          </a:p>
          <a:p>
            <a:pPr marL="236220" indent="-224154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236854" algn="l"/>
              </a:tabLst>
            </a:pP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Problem</a:t>
            </a:r>
            <a:r>
              <a:rPr dirty="0" sz="1800" spc="-3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 marL="236220" indent="-224154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236854" algn="l"/>
              </a:tabLst>
            </a:pP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Project</a:t>
            </a:r>
            <a:r>
              <a:rPr dirty="0" sz="1800" spc="-3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Scope</a:t>
            </a:r>
            <a:r>
              <a:rPr dirty="0" sz="1800" spc="-2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4536A"/>
                </a:solidFill>
                <a:latin typeface="Calibri"/>
                <a:cs typeface="Calibri"/>
              </a:rPr>
              <a:t>and</a:t>
            </a:r>
            <a:r>
              <a:rPr dirty="0" sz="1800" spc="-2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Limitations</a:t>
            </a:r>
            <a:endParaRPr sz="1800">
              <a:latin typeface="Calibri"/>
              <a:cs typeface="Calibri"/>
            </a:endParaRPr>
          </a:p>
          <a:p>
            <a:pPr marL="236220" indent="-224154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236854" algn="l"/>
              </a:tabLst>
            </a:pP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Project</a:t>
            </a:r>
            <a:r>
              <a:rPr dirty="0" sz="1800" spc="-3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Objective</a:t>
            </a:r>
            <a:endParaRPr sz="1800">
              <a:latin typeface="Calibri"/>
              <a:cs typeface="Calibri"/>
            </a:endParaRPr>
          </a:p>
          <a:p>
            <a:pPr marL="236220" indent="-224154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236854" algn="l"/>
              </a:tabLst>
            </a:pPr>
            <a:r>
              <a:rPr dirty="0" sz="1800" spc="-10">
                <a:solidFill>
                  <a:srgbClr val="44536A"/>
                </a:solidFill>
                <a:latin typeface="Calibri"/>
                <a:cs typeface="Calibri"/>
              </a:rPr>
              <a:t>Contribution</a:t>
            </a:r>
            <a:endParaRPr sz="1800">
              <a:latin typeface="Calibri"/>
              <a:cs typeface="Calibri"/>
            </a:endParaRPr>
          </a:p>
          <a:p>
            <a:pPr marL="236220" indent="-224154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236854" algn="l"/>
              </a:tabLst>
            </a:pP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815207" y="9274250"/>
            <a:ext cx="14732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 sz="110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604" y="885190"/>
            <a:ext cx="5509260" cy="205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C</a:t>
            </a:r>
            <a:r>
              <a:rPr dirty="0" sz="1800" spc="-5" b="1">
                <a:latin typeface="Times New Roman"/>
                <a:cs typeface="Times New Roman"/>
              </a:rPr>
              <a:t>hapter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1.Introduction</a:t>
            </a:r>
            <a:endParaRPr sz="1800">
              <a:latin typeface="Times New Roman"/>
              <a:cs typeface="Times New Roman"/>
            </a:endParaRPr>
          </a:p>
          <a:p>
            <a:pPr algn="just" lvl="1" marL="514984" indent="-274955">
              <a:lnSpc>
                <a:spcPct val="100000"/>
              </a:lnSpc>
              <a:spcBef>
                <a:spcPts val="1510"/>
              </a:spcBef>
              <a:buFont typeface="Times New Roman"/>
              <a:buAutoNum type="arabicPeriod"/>
              <a:tabLst>
                <a:tab pos="51562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In</a:t>
            </a:r>
            <a:r>
              <a:rPr dirty="0" sz="1200" spc="-5" b="1">
                <a:latin typeface="Times New Roman"/>
                <a:cs typeface="Times New Roman"/>
              </a:rPr>
              <a:t>troduction</a:t>
            </a:r>
            <a:endParaRPr sz="1200">
              <a:latin typeface="Times New Roman"/>
              <a:cs typeface="Times New Roman"/>
            </a:endParaRPr>
          </a:p>
          <a:p>
            <a:pPr algn="just" marL="239395" marR="5080" indent="251460">
              <a:lnSpc>
                <a:spcPct val="143700"/>
              </a:lnSpc>
              <a:spcBef>
                <a:spcPts val="535"/>
              </a:spcBef>
            </a:pP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chapter introduces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reader, stakeholders and developers </a:t>
            </a:r>
            <a:r>
              <a:rPr dirty="0" sz="1200">
                <a:latin typeface="Times New Roman"/>
                <a:cs typeface="Times New Roman"/>
              </a:rPr>
              <a:t>to the relevant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giving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overview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about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>
                <a:latin typeface="Times New Roman"/>
                <a:cs typeface="Times New Roman"/>
              </a:rPr>
              <a:t> idea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explaining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objectives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motivations.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>
                <a:latin typeface="Times New Roman"/>
                <a:cs typeface="Times New Roman"/>
              </a:rPr>
              <a:t> 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concentrate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clarifying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 and </a:t>
            </a:r>
            <a:r>
              <a:rPr dirty="0" sz="1200">
                <a:latin typeface="Times New Roman"/>
                <a:cs typeface="Times New Roman"/>
              </a:rPr>
              <a:t>how our </a:t>
            </a:r>
            <a:r>
              <a:rPr dirty="0" sz="1200" spc="-5">
                <a:latin typeface="Times New Roman"/>
                <a:cs typeface="Times New Roman"/>
              </a:rPr>
              <a:t>project will </a:t>
            </a:r>
            <a:r>
              <a:rPr dirty="0" sz="1200">
                <a:latin typeface="Times New Roman"/>
                <a:cs typeface="Times New Roman"/>
              </a:rPr>
              <a:t>solve this problem </a:t>
            </a:r>
            <a:r>
              <a:rPr dirty="0" sz="1200" spc="-5">
                <a:latin typeface="Times New Roman"/>
                <a:cs typeface="Times New Roman"/>
              </a:rPr>
              <a:t>and sets </a:t>
            </a:r>
            <a:r>
              <a:rPr dirty="0" sz="1200">
                <a:latin typeface="Times New Roman"/>
                <a:cs typeface="Times New Roman"/>
              </a:rPr>
              <a:t>the scope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limitation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solution.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7630" y="3392551"/>
            <a:ext cx="5285740" cy="35769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397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1.2.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Overview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251460">
              <a:lnSpc>
                <a:spcPct val="143800"/>
              </a:lnSpc>
              <a:spcBef>
                <a:spcPts val="880"/>
              </a:spcBef>
            </a:pP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software application</a:t>
            </a:r>
            <a:r>
              <a:rPr dirty="0" sz="1200">
                <a:latin typeface="Times New Roman"/>
                <a:cs typeface="Times New Roman"/>
              </a:rPr>
              <a:t> for the </a:t>
            </a:r>
            <a:r>
              <a:rPr dirty="0" sz="1200" spc="-5">
                <a:latin typeface="Times New Roman"/>
                <a:cs typeface="Times New Roman"/>
              </a:rPr>
              <a:t>administration,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documentation,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tracking,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reporting of </a:t>
            </a:r>
            <a:r>
              <a:rPr dirty="0" sz="1200" spc="-5">
                <a:latin typeface="Times New Roman"/>
                <a:cs typeface="Times New Roman"/>
              </a:rPr>
              <a:t>instructor-led-training programs. </a:t>
            </a:r>
            <a:r>
              <a:rPr dirty="0" sz="1200">
                <a:latin typeface="Times New Roman"/>
                <a:cs typeface="Times New Roman"/>
              </a:rPr>
              <a:t>FTMS </a:t>
            </a:r>
            <a:r>
              <a:rPr dirty="0" sz="1200" spc="-5">
                <a:latin typeface="Times New Roman"/>
                <a:cs typeface="Times New Roman"/>
              </a:rPr>
              <a:t>is focus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back-office processes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considered </a:t>
            </a:r>
            <a:r>
              <a:rPr dirty="0" sz="1200">
                <a:latin typeface="Times New Roman"/>
                <a:cs typeface="Times New Roman"/>
              </a:rPr>
              <a:t>a tool for </a:t>
            </a:r>
            <a:r>
              <a:rPr dirty="0" sz="1200" spc="-5">
                <a:latin typeface="Times New Roman"/>
                <a:cs typeface="Times New Roman"/>
              </a:rPr>
              <a:t>corporate </a:t>
            </a:r>
            <a:r>
              <a:rPr dirty="0" sz="1200">
                <a:latin typeface="Times New Roman"/>
                <a:cs typeface="Times New Roman"/>
              </a:rPr>
              <a:t>training administrators such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a </a:t>
            </a:r>
            <a:r>
              <a:rPr dirty="0" sz="1200" spc="-5">
                <a:latin typeface="Times New Roman"/>
                <a:cs typeface="Times New Roman"/>
              </a:rPr>
              <a:t>training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 system </a:t>
            </a:r>
            <a:r>
              <a:rPr dirty="0" sz="1200">
                <a:latin typeface="Times New Roman"/>
                <a:cs typeface="Times New Roman"/>
              </a:rPr>
              <a:t>acts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central enterprise resource </a:t>
            </a:r>
            <a:r>
              <a:rPr dirty="0" sz="1200">
                <a:latin typeface="Times New Roman"/>
                <a:cs typeface="Times New Roman"/>
              </a:rPr>
              <a:t>planning (ERP) </a:t>
            </a:r>
            <a:r>
              <a:rPr dirty="0" sz="1200" spc="-5">
                <a:latin typeface="Times New Roman"/>
                <a:cs typeface="Times New Roman"/>
              </a:rPr>
              <a:t>software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specific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industry.</a:t>
            </a:r>
            <a:r>
              <a:rPr dirty="0" sz="1200">
                <a:latin typeface="Times New Roman"/>
                <a:cs typeface="Times New Roman"/>
              </a:rPr>
              <a:t> They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complemented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technologies</a:t>
            </a:r>
            <a:r>
              <a:rPr dirty="0" sz="1200">
                <a:latin typeface="Times New Roman"/>
                <a:cs typeface="Times New Roman"/>
              </a:rPr>
              <a:t> such </a:t>
            </a:r>
            <a:r>
              <a:rPr dirty="0" sz="1200" spc="-10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a learning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700"/>
              </a:lnSpc>
              <a:spcBef>
                <a:spcPts val="800"/>
              </a:spcBef>
            </a:pPr>
            <a:r>
              <a:rPr dirty="0" sz="1200" spc="-5">
                <a:latin typeface="Times New Roman"/>
                <a:cs typeface="Times New Roman"/>
              </a:rPr>
              <a:t>During </a:t>
            </a:r>
            <a:r>
              <a:rPr dirty="0" sz="1200">
                <a:latin typeface="Times New Roman"/>
                <a:cs typeface="Times New Roman"/>
              </a:rPr>
              <a:t>the period of university </a:t>
            </a:r>
            <a:r>
              <a:rPr dirty="0" sz="1200" spc="-5">
                <a:latin typeface="Times New Roman"/>
                <a:cs typeface="Times New Roman"/>
              </a:rPr>
              <a:t>education, and </a:t>
            </a:r>
            <a:r>
              <a:rPr dirty="0" sz="1200">
                <a:latin typeface="Times New Roman"/>
                <a:cs typeface="Times New Roman"/>
              </a:rPr>
              <a:t>in some </a:t>
            </a:r>
            <a:r>
              <a:rPr dirty="0" sz="1200" spc="-5">
                <a:latin typeface="Times New Roman"/>
                <a:cs typeface="Times New Roman"/>
              </a:rPr>
              <a:t>cases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school, </a:t>
            </a:r>
            <a:r>
              <a:rPr dirty="0" sz="1200">
                <a:latin typeface="Times New Roman"/>
                <a:cs typeface="Times New Roman"/>
              </a:rPr>
              <a:t>students in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certain </a:t>
            </a:r>
            <a:r>
              <a:rPr dirty="0" sz="1200">
                <a:latin typeface="Times New Roman"/>
                <a:cs typeface="Times New Roman"/>
              </a:rPr>
              <a:t>disciplines, such </a:t>
            </a:r>
            <a:r>
              <a:rPr dirty="0" sz="1200" spc="-5">
                <a:latin typeface="Times New Roman"/>
                <a:cs typeface="Times New Roman"/>
              </a:rPr>
              <a:t>as engineering, </a:t>
            </a:r>
            <a:r>
              <a:rPr dirty="0" sz="1200">
                <a:latin typeface="Times New Roman"/>
                <a:cs typeface="Times New Roman"/>
              </a:rPr>
              <a:t>medicine, </a:t>
            </a:r>
            <a:r>
              <a:rPr dirty="0" sz="1200" spc="-5">
                <a:latin typeface="Times New Roman"/>
                <a:cs typeface="Times New Roman"/>
              </a:rPr>
              <a:t>etc., need field training. Part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period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education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field is considered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requirement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graduation and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certificate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study.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addition, the </a:t>
            </a:r>
            <a:r>
              <a:rPr dirty="0" sz="1200" spc="-5">
                <a:latin typeface="Times New Roman"/>
                <a:cs typeface="Times New Roman"/>
              </a:rPr>
              <a:t>government </a:t>
            </a:r>
            <a:r>
              <a:rPr dirty="0" sz="1200">
                <a:latin typeface="Times New Roman"/>
                <a:cs typeface="Times New Roman"/>
              </a:rPr>
              <a:t>in the state to </a:t>
            </a:r>
            <a:r>
              <a:rPr dirty="0" sz="1200" spc="-5">
                <a:latin typeface="Times New Roman"/>
                <a:cs typeface="Times New Roman"/>
              </a:rPr>
              <a:t>train students before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graduation. </a:t>
            </a:r>
            <a:r>
              <a:rPr dirty="0" sz="1200">
                <a:latin typeface="Times New Roman"/>
                <a:cs typeface="Times New Roman"/>
              </a:rPr>
              <a:t>This training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paramount importance; </a:t>
            </a:r>
            <a:r>
              <a:rPr dirty="0" sz="1200">
                <a:latin typeface="Times New Roman"/>
                <a:cs typeface="Times New Roman"/>
              </a:rPr>
              <a:t>otherwise, it would not be 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prerequisite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graduation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university.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7630" y="7419593"/>
            <a:ext cx="5287645" cy="1109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397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1.3.</a:t>
            </a:r>
            <a:r>
              <a:rPr dirty="0" sz="1200" spc="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Project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motivation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251460">
              <a:lnSpc>
                <a:spcPct val="143700"/>
              </a:lnSpc>
              <a:spcBef>
                <a:spcPts val="880"/>
              </a:spcBef>
            </a:pPr>
            <a:r>
              <a:rPr dirty="0" sz="1200">
                <a:latin typeface="Times New Roman"/>
                <a:cs typeface="Times New Roman"/>
              </a:rPr>
              <a:t>The motivation of this </a:t>
            </a:r>
            <a:r>
              <a:rPr dirty="0" sz="1200" spc="-5">
                <a:latin typeface="Times New Roman"/>
                <a:cs typeface="Times New Roman"/>
              </a:rPr>
              <a:t>project is facilitate and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derived </a:t>
            </a:r>
            <a:r>
              <a:rPr dirty="0" sz="1200">
                <a:latin typeface="Times New Roman"/>
                <a:cs typeface="Times New Roman"/>
              </a:rPr>
              <a:t>from our </a:t>
            </a:r>
            <a:r>
              <a:rPr dirty="0" sz="1200" spc="-5">
                <a:latin typeface="Times New Roman"/>
                <a:cs typeface="Times New Roman"/>
              </a:rPr>
              <a:t>need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develop </a:t>
            </a:r>
            <a:r>
              <a:rPr dirty="0" sz="1200">
                <a:latin typeface="Times New Roman"/>
                <a:cs typeface="Times New Roman"/>
              </a:rPr>
              <a:t> a </a:t>
            </a:r>
            <a:r>
              <a:rPr dirty="0" sz="1200" spc="-5">
                <a:latin typeface="Times New Roman"/>
                <a:cs typeface="Times New Roman"/>
              </a:rPr>
              <a:t>trainee’s skills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support students Improve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services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providing to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trainees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trainers</a:t>
            </a:r>
            <a:r>
              <a:rPr dirty="0" sz="1200">
                <a:latin typeface="Times New Roman"/>
                <a:cs typeface="Times New Roman"/>
              </a:rPr>
              <a:t> motivates to </a:t>
            </a:r>
            <a:r>
              <a:rPr dirty="0" sz="1200" spc="-5">
                <a:latin typeface="Times New Roman"/>
                <a:cs typeface="Times New Roman"/>
              </a:rPr>
              <a:t>conduct</a:t>
            </a:r>
            <a:r>
              <a:rPr dirty="0" sz="1200">
                <a:latin typeface="Times New Roman"/>
                <a:cs typeface="Times New Roman"/>
              </a:rPr>
              <a:t> this work.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5207" y="9274250"/>
            <a:ext cx="14732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 sz="110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57630" y="808481"/>
            <a:ext cx="5285105" cy="8122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3800"/>
              </a:lnSpc>
              <a:spcBef>
                <a:spcPts val="95"/>
              </a:spcBef>
            </a:pP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project is working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spread </a:t>
            </a:r>
            <a:r>
              <a:rPr dirty="0" sz="1200">
                <a:latin typeface="Times New Roman"/>
                <a:cs typeface="Times New Roman"/>
              </a:rPr>
              <a:t>the idea in </a:t>
            </a:r>
            <a:r>
              <a:rPr dirty="0" sz="1200" spc="-5">
                <a:latin typeface="Times New Roman"/>
                <a:cs typeface="Times New Roman"/>
              </a:rPr>
              <a:t>local area and </a:t>
            </a:r>
            <a:r>
              <a:rPr dirty="0" sz="1200">
                <a:latin typeface="Times New Roman"/>
                <a:cs typeface="Times New Roman"/>
              </a:rPr>
              <a:t>work on found </a:t>
            </a:r>
            <a:r>
              <a:rPr dirty="0" sz="1200" spc="-5">
                <a:latin typeface="Times New Roman"/>
                <a:cs typeface="Times New Roman"/>
              </a:rPr>
              <a:t>training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companies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local </a:t>
            </a:r>
            <a:r>
              <a:rPr dirty="0" sz="1200">
                <a:latin typeface="Times New Roman"/>
                <a:cs typeface="Times New Roman"/>
              </a:rPr>
              <a:t>markets </a:t>
            </a:r>
            <a:r>
              <a:rPr dirty="0" sz="1200" spc="-5">
                <a:latin typeface="Times New Roman"/>
                <a:cs typeface="Times New Roman"/>
              </a:rPr>
              <a:t>and international </a:t>
            </a:r>
            <a:r>
              <a:rPr dirty="0" sz="1200">
                <a:latin typeface="Times New Roman"/>
                <a:cs typeface="Times New Roman"/>
              </a:rPr>
              <a:t>markets </a:t>
            </a:r>
            <a:r>
              <a:rPr dirty="0" sz="1200" spc="-5">
                <a:latin typeface="Times New Roman"/>
                <a:cs typeface="Times New Roman"/>
              </a:rPr>
              <a:t>at later </a:t>
            </a:r>
            <a:r>
              <a:rPr dirty="0" sz="1200">
                <a:latin typeface="Times New Roman"/>
                <a:cs typeface="Times New Roman"/>
              </a:rPr>
              <a:t>time, </a:t>
            </a:r>
            <a:r>
              <a:rPr dirty="0" sz="1200" spc="-5">
                <a:latin typeface="Times New Roman"/>
                <a:cs typeface="Times New Roman"/>
              </a:rPr>
              <a:t>and work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electronic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dissemination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thought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our</a:t>
            </a:r>
            <a:r>
              <a:rPr dirty="0" sz="1200" spc="-5">
                <a:latin typeface="Times New Roman"/>
                <a:cs typeface="Times New Roman"/>
              </a:rPr>
              <a:t> society.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lvl="1" marL="288290" indent="-274955"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4"/>
              <a:tabLst>
                <a:tab pos="28892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P</a:t>
            </a:r>
            <a:r>
              <a:rPr dirty="0" sz="1200" spc="-5" b="1">
                <a:latin typeface="Times New Roman"/>
                <a:cs typeface="Times New Roman"/>
              </a:rPr>
              <a:t>roblem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statement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251460">
              <a:lnSpc>
                <a:spcPct val="143800"/>
              </a:lnSpc>
              <a:spcBef>
                <a:spcPts val="880"/>
              </a:spcBef>
            </a:pPr>
            <a:r>
              <a:rPr dirty="0" sz="1200">
                <a:latin typeface="Times New Roman"/>
                <a:cs typeface="Times New Roman"/>
              </a:rPr>
              <a:t>Many students in the </a:t>
            </a:r>
            <a:r>
              <a:rPr dirty="0" sz="1200" spc="-5">
                <a:latin typeface="Times New Roman"/>
                <a:cs typeface="Times New Roman"/>
              </a:rPr>
              <a:t>Gaza </a:t>
            </a:r>
            <a:r>
              <a:rPr dirty="0" sz="1200">
                <a:latin typeface="Times New Roman"/>
                <a:cs typeface="Times New Roman"/>
              </a:rPr>
              <a:t>Strip </a:t>
            </a:r>
            <a:r>
              <a:rPr dirty="0" sz="1200" spc="-5">
                <a:latin typeface="Times New Roman"/>
                <a:cs typeface="Times New Roman"/>
              </a:rPr>
              <a:t>always </a:t>
            </a:r>
            <a:r>
              <a:rPr dirty="0" sz="1200">
                <a:latin typeface="Times New Roman"/>
                <a:cs typeface="Times New Roman"/>
              </a:rPr>
              <a:t>look to find </a:t>
            </a:r>
            <a:r>
              <a:rPr dirty="0" sz="1200" spc="-5">
                <a:latin typeface="Times New Roman"/>
                <a:cs typeface="Times New Roman"/>
              </a:rPr>
              <a:t>companies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training when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graduation.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always want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lowest </a:t>
            </a:r>
            <a:r>
              <a:rPr dirty="0" sz="1200">
                <a:latin typeface="Times New Roman"/>
                <a:cs typeface="Times New Roman"/>
              </a:rPr>
              <a:t>possible time to find the companies 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training.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side,</a:t>
            </a:r>
            <a:r>
              <a:rPr dirty="0" sz="1200" spc="5">
                <a:latin typeface="Times New Roman"/>
                <a:cs typeface="Times New Roman"/>
              </a:rPr>
              <a:t> they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>
                <a:latin typeface="Times New Roman"/>
                <a:cs typeface="Times New Roman"/>
              </a:rPr>
              <a:t> traditional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approaches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announce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companies,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>
                <a:latin typeface="Times New Roman"/>
                <a:cs typeface="Times New Roman"/>
              </a:rPr>
              <a:t> use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hardcopy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evaluate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Several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trainees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companies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recently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began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social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search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training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site.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Accordingly,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 would be </a:t>
            </a:r>
            <a:r>
              <a:rPr dirty="0" sz="1200" spc="-5">
                <a:latin typeface="Times New Roman"/>
                <a:cs typeface="Times New Roman"/>
              </a:rPr>
              <a:t>better </a:t>
            </a:r>
            <a:r>
              <a:rPr dirty="0" sz="1200">
                <a:latin typeface="Times New Roman"/>
                <a:cs typeface="Times New Roman"/>
              </a:rPr>
              <a:t>for both students </a:t>
            </a:r>
            <a:r>
              <a:rPr dirty="0" sz="1200" spc="-5">
                <a:latin typeface="Times New Roman"/>
                <a:cs typeface="Times New Roman"/>
              </a:rPr>
              <a:t>and university </a:t>
            </a:r>
            <a:r>
              <a:rPr dirty="0" sz="1200">
                <a:latin typeface="Times New Roman"/>
                <a:cs typeface="Times New Roman"/>
              </a:rPr>
              <a:t>to work </a:t>
            </a:r>
            <a:r>
              <a:rPr dirty="0" sz="1200" spc="-5">
                <a:latin typeface="Times New Roman"/>
                <a:cs typeface="Times New Roman"/>
              </a:rPr>
              <a:t>through an organized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well-known channel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meet each other;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channel </a:t>
            </a:r>
            <a:r>
              <a:rPr dirty="0" sz="1200">
                <a:latin typeface="Times New Roman"/>
                <a:cs typeface="Times New Roman"/>
              </a:rPr>
              <a:t>should be easy to </a:t>
            </a:r>
            <a:r>
              <a:rPr dirty="0" sz="1200" spc="-5">
                <a:latin typeface="Times New Roman"/>
                <a:cs typeface="Times New Roman"/>
              </a:rPr>
              <a:t>reach and </a:t>
            </a:r>
            <a:r>
              <a:rPr dirty="0" sz="1200">
                <a:latin typeface="Times New Roman"/>
                <a:cs typeface="Times New Roman"/>
              </a:rPr>
              <a:t> inexpensive.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43700"/>
              </a:lnSpc>
              <a:spcBef>
                <a:spcPts val="114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traditional </a:t>
            </a:r>
            <a:r>
              <a:rPr dirty="0" sz="1200">
                <a:latin typeface="Times New Roman"/>
                <a:cs typeface="Times New Roman"/>
              </a:rPr>
              <a:t>training </a:t>
            </a:r>
            <a:r>
              <a:rPr dirty="0" sz="1200" spc="-5">
                <a:latin typeface="Times New Roman"/>
                <a:cs typeface="Times New Roman"/>
              </a:rPr>
              <a:t>approaches entails high costs. Additionally,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does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reach 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targeted </a:t>
            </a:r>
            <a:r>
              <a:rPr dirty="0" sz="1200">
                <a:latin typeface="Times New Roman"/>
                <a:cs typeface="Times New Roman"/>
              </a:rPr>
              <a:t>companies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 number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students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highly increasing in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Gaza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Strip.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this project, </a:t>
            </a:r>
            <a:r>
              <a:rPr dirty="0" sz="1200" spc="-5">
                <a:latin typeface="Times New Roman"/>
                <a:cs typeface="Times New Roman"/>
              </a:rPr>
              <a:t>we 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trying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 solutions 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problems: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lvl="1" marL="288290" indent="-274955">
              <a:lnSpc>
                <a:spcPct val="100000"/>
              </a:lnSpc>
              <a:buFont typeface="Times New Roman"/>
              <a:buAutoNum type="arabicPeriod" startAt="5"/>
              <a:tabLst>
                <a:tab pos="288925" algn="l"/>
              </a:tabLst>
            </a:pPr>
            <a:r>
              <a:rPr dirty="0" sz="1200" spc="-15" b="1">
                <a:latin typeface="Times New Roman"/>
                <a:cs typeface="Times New Roman"/>
              </a:rPr>
              <a:t>P</a:t>
            </a:r>
            <a:r>
              <a:rPr dirty="0" sz="1200" spc="-5" b="1">
                <a:latin typeface="Times New Roman"/>
                <a:cs typeface="Times New Roman"/>
              </a:rPr>
              <a:t>r</a:t>
            </a:r>
            <a:r>
              <a:rPr dirty="0" sz="1200" spc="10" b="1">
                <a:latin typeface="Times New Roman"/>
                <a:cs typeface="Times New Roman"/>
              </a:rPr>
              <a:t>o</a:t>
            </a:r>
            <a:r>
              <a:rPr dirty="0" sz="1200" b="1">
                <a:latin typeface="Times New Roman"/>
                <a:cs typeface="Times New Roman"/>
              </a:rPr>
              <a:t>je</a:t>
            </a:r>
            <a:r>
              <a:rPr dirty="0" sz="1200" spc="-5" b="1">
                <a:latin typeface="Times New Roman"/>
                <a:cs typeface="Times New Roman"/>
              </a:rPr>
              <a:t>c</a:t>
            </a:r>
            <a:r>
              <a:rPr dirty="0" sz="1200" b="1">
                <a:latin typeface="Times New Roman"/>
                <a:cs typeface="Times New Roman"/>
              </a:rPr>
              <a:t>t Obj</a:t>
            </a:r>
            <a:r>
              <a:rPr dirty="0" sz="1200" spc="-5" b="1">
                <a:latin typeface="Times New Roman"/>
                <a:cs typeface="Times New Roman"/>
              </a:rPr>
              <a:t>e</a:t>
            </a:r>
            <a:r>
              <a:rPr dirty="0" sz="1200" spc="5" b="1">
                <a:latin typeface="Times New Roman"/>
                <a:cs typeface="Times New Roman"/>
              </a:rPr>
              <a:t>c</a:t>
            </a:r>
            <a:r>
              <a:rPr dirty="0" sz="1200" b="1">
                <a:latin typeface="Times New Roman"/>
                <a:cs typeface="Times New Roman"/>
              </a:rPr>
              <a:t>tive</a:t>
            </a:r>
            <a:endParaRPr sz="1200">
              <a:latin typeface="Times New Roman"/>
              <a:cs typeface="Times New Roman"/>
            </a:endParaRPr>
          </a:p>
          <a:p>
            <a:pPr lvl="2" marL="699770" indent="-377190"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  <a:tabLst>
                <a:tab pos="700405" algn="l"/>
              </a:tabLst>
            </a:pPr>
            <a:r>
              <a:rPr dirty="0" sz="1200" spc="-15" b="1">
                <a:latin typeface="Times New Roman"/>
                <a:cs typeface="Times New Roman"/>
              </a:rPr>
              <a:t>P</a:t>
            </a:r>
            <a:r>
              <a:rPr dirty="0" sz="1200" spc="-5" b="1">
                <a:latin typeface="Times New Roman"/>
                <a:cs typeface="Times New Roman"/>
              </a:rPr>
              <a:t>r</a:t>
            </a:r>
            <a:r>
              <a:rPr dirty="0" sz="1200" spc="10" b="1">
                <a:latin typeface="Times New Roman"/>
                <a:cs typeface="Times New Roman"/>
              </a:rPr>
              <a:t>o</a:t>
            </a:r>
            <a:r>
              <a:rPr dirty="0" sz="1200" b="1">
                <a:latin typeface="Times New Roman"/>
                <a:cs typeface="Times New Roman"/>
              </a:rPr>
              <a:t>je</a:t>
            </a:r>
            <a:r>
              <a:rPr dirty="0" sz="1200" spc="-5" b="1">
                <a:latin typeface="Times New Roman"/>
                <a:cs typeface="Times New Roman"/>
              </a:rPr>
              <a:t>c</a:t>
            </a:r>
            <a:r>
              <a:rPr dirty="0" sz="1200" b="1">
                <a:latin typeface="Times New Roman"/>
                <a:cs typeface="Times New Roman"/>
              </a:rPr>
              <a:t>t Obj</a:t>
            </a:r>
            <a:r>
              <a:rPr dirty="0" sz="1200" spc="-5" b="1">
                <a:latin typeface="Times New Roman"/>
                <a:cs typeface="Times New Roman"/>
              </a:rPr>
              <a:t>e</a:t>
            </a:r>
            <a:r>
              <a:rPr dirty="0" sz="1200" spc="5" b="1">
                <a:latin typeface="Times New Roman"/>
                <a:cs typeface="Times New Roman"/>
              </a:rPr>
              <a:t>c</a:t>
            </a:r>
            <a:r>
              <a:rPr dirty="0" sz="1200" b="1">
                <a:latin typeface="Times New Roman"/>
                <a:cs typeface="Times New Roman"/>
              </a:rPr>
              <a:t>tive</a:t>
            </a:r>
            <a:endParaRPr sz="1200">
              <a:latin typeface="Times New Roman"/>
              <a:cs typeface="Times New Roman"/>
            </a:endParaRPr>
          </a:p>
          <a:p>
            <a:pPr marL="288290">
              <a:lnSpc>
                <a:spcPct val="100000"/>
              </a:lnSpc>
              <a:spcBef>
                <a:spcPts val="35"/>
              </a:spcBef>
            </a:pP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field</a:t>
            </a:r>
            <a:r>
              <a:rPr dirty="0" sz="1200">
                <a:latin typeface="Times New Roman"/>
                <a:cs typeface="Times New Roman"/>
              </a:rPr>
              <a:t> training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management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FTMS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lvl="2" marL="699770" indent="-434975">
              <a:lnSpc>
                <a:spcPct val="100000"/>
              </a:lnSpc>
              <a:buFont typeface="Times New Roman"/>
              <a:buAutoNum type="arabicPeriod" startAt="2"/>
              <a:tabLst>
                <a:tab pos="70040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P</a:t>
            </a:r>
            <a:r>
              <a:rPr dirty="0" sz="1200" spc="-5" b="1">
                <a:latin typeface="Times New Roman"/>
                <a:cs typeface="Times New Roman"/>
              </a:rPr>
              <a:t>roject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Sub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Objectives</a:t>
            </a:r>
            <a:endParaRPr sz="1200">
              <a:latin typeface="Times New Roman"/>
              <a:cs typeface="Times New Roman"/>
            </a:endParaRPr>
          </a:p>
          <a:p>
            <a:pPr marL="242570" marR="193040" indent="-228600">
              <a:lnSpc>
                <a:spcPct val="143300"/>
              </a:lnSpc>
              <a:spcBef>
                <a:spcPts val="890"/>
              </a:spcBef>
              <a:buAutoNum type="arabicPeriod"/>
              <a:tabLst>
                <a:tab pos="243204" algn="l"/>
              </a:tabLst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facilitate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regulate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communication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trainees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trainers.</a:t>
            </a:r>
            <a:endParaRPr sz="1200">
              <a:latin typeface="Times New Roman"/>
              <a:cs typeface="Times New Roman"/>
            </a:endParaRPr>
          </a:p>
          <a:p>
            <a:pPr marL="242570" indent="-229235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243204" algn="l"/>
              </a:tabLst>
            </a:pP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replace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traditional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ways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modern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technology</a:t>
            </a:r>
            <a:endParaRPr sz="1200">
              <a:latin typeface="Times New Roman"/>
              <a:cs typeface="Times New Roman"/>
            </a:endParaRPr>
          </a:p>
          <a:p>
            <a:pPr marL="242570" indent="-22923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243204" algn="l"/>
              </a:tabLst>
            </a:pPr>
            <a:r>
              <a:rPr dirty="0" sz="1200" spc="-5">
                <a:latin typeface="Times New Roman"/>
                <a:cs typeface="Times New Roman"/>
              </a:rPr>
              <a:t>Correct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orientation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student.</a:t>
            </a:r>
            <a:endParaRPr sz="1200">
              <a:latin typeface="Times New Roman"/>
              <a:cs typeface="Times New Roman"/>
            </a:endParaRPr>
          </a:p>
          <a:p>
            <a:pPr marL="242570" indent="-22923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243204" algn="l"/>
              </a:tabLst>
            </a:pPr>
            <a:r>
              <a:rPr dirty="0" sz="1200" spc="-5">
                <a:latin typeface="Times New Roman"/>
                <a:cs typeface="Times New Roman"/>
              </a:rPr>
              <a:t>Proper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utilization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resources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private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companies.</a:t>
            </a:r>
            <a:endParaRPr sz="1200">
              <a:latin typeface="Times New Roman"/>
              <a:cs typeface="Times New Roman"/>
            </a:endParaRPr>
          </a:p>
          <a:p>
            <a:pPr marL="242570" indent="-22923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243204" algn="l"/>
              </a:tabLst>
            </a:pPr>
            <a:r>
              <a:rPr dirty="0" sz="1200" spc="-5">
                <a:latin typeface="Times New Roman"/>
                <a:cs typeface="Times New Roman"/>
              </a:rPr>
              <a:t>Enable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students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strong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opportunity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practical</a:t>
            </a:r>
            <a:r>
              <a:rPr dirty="0" sz="1200">
                <a:latin typeface="Times New Roman"/>
                <a:cs typeface="Times New Roman"/>
              </a:rPr>
              <a:t> skills.</a:t>
            </a:r>
            <a:endParaRPr sz="1200">
              <a:latin typeface="Times New Roman"/>
              <a:cs typeface="Times New Roman"/>
            </a:endParaRPr>
          </a:p>
          <a:p>
            <a:pPr marL="242570" indent="-22923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243204" algn="l"/>
              </a:tabLst>
            </a:pPr>
            <a:r>
              <a:rPr dirty="0" sz="1200" spc="-5">
                <a:latin typeface="Times New Roman"/>
                <a:cs typeface="Times New Roman"/>
              </a:rPr>
              <a:t>Developing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students' </a:t>
            </a:r>
            <a:r>
              <a:rPr dirty="0" sz="1200">
                <a:latin typeface="Times New Roman"/>
                <a:cs typeface="Times New Roman"/>
              </a:rPr>
              <a:t>skills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right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direction.</a:t>
            </a:r>
            <a:endParaRPr sz="1200">
              <a:latin typeface="Times New Roman"/>
              <a:cs typeface="Times New Roman"/>
            </a:endParaRPr>
          </a:p>
          <a:p>
            <a:pPr marL="242570" indent="-22923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243204" algn="l"/>
              </a:tabLst>
            </a:pPr>
            <a:r>
              <a:rPr dirty="0" sz="1200" spc="-5">
                <a:latin typeface="Times New Roman"/>
                <a:cs typeface="Times New Roman"/>
              </a:rPr>
              <a:t>Facilitate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communication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companies.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815207" y="9274250"/>
            <a:ext cx="14732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 sz="110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57630" y="808481"/>
            <a:ext cx="5285740" cy="320865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42570" indent="-229235">
              <a:lnSpc>
                <a:spcPct val="100000"/>
              </a:lnSpc>
              <a:spcBef>
                <a:spcPts val="725"/>
              </a:spcBef>
              <a:buAutoNum type="arabicPeriod" startAt="8"/>
              <a:tabLst>
                <a:tab pos="243204" algn="l"/>
              </a:tabLst>
            </a:pPr>
            <a:r>
              <a:rPr dirty="0" sz="1200" spc="-5">
                <a:latin typeface="Times New Roman"/>
                <a:cs typeface="Times New Roman"/>
              </a:rPr>
              <a:t>Facilitate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evaluation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supervision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trainees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university.</a:t>
            </a:r>
            <a:endParaRPr sz="1200">
              <a:latin typeface="Times New Roman"/>
              <a:cs typeface="Times New Roman"/>
            </a:endParaRPr>
          </a:p>
          <a:p>
            <a:pPr marL="242570" indent="-229235">
              <a:lnSpc>
                <a:spcPct val="100000"/>
              </a:lnSpc>
              <a:spcBef>
                <a:spcPts val="625"/>
              </a:spcBef>
              <a:buAutoNum type="arabicPeriod" startAt="8"/>
              <a:tabLst>
                <a:tab pos="243204" algn="l"/>
              </a:tabLst>
            </a:pP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develop </a:t>
            </a:r>
            <a:r>
              <a:rPr dirty="0" sz="1200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easier system</a:t>
            </a:r>
            <a:r>
              <a:rPr dirty="0" sz="1200">
                <a:latin typeface="Times New Roman"/>
                <a:cs typeface="Times New Roman"/>
              </a:rPr>
              <a:t> and </a:t>
            </a:r>
            <a:r>
              <a:rPr dirty="0" sz="1200" spc="-5">
                <a:latin typeface="Times New Roman"/>
                <a:cs typeface="Times New Roman"/>
              </a:rPr>
              <a:t>offer</a:t>
            </a:r>
            <a:r>
              <a:rPr dirty="0" sz="1200">
                <a:latin typeface="Times New Roman"/>
                <a:cs typeface="Times New Roman"/>
              </a:rPr>
              <a:t> maximum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flexibility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time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management.</a:t>
            </a:r>
            <a:endParaRPr sz="1200">
              <a:latin typeface="Times New Roman"/>
              <a:cs typeface="Times New Roman"/>
            </a:endParaRPr>
          </a:p>
          <a:p>
            <a:pPr marL="242570" indent="-229235">
              <a:lnSpc>
                <a:spcPct val="100000"/>
              </a:lnSpc>
              <a:spcBef>
                <a:spcPts val="635"/>
              </a:spcBef>
              <a:buAutoNum type="arabicPeriod" startAt="8"/>
              <a:tabLst>
                <a:tab pos="243204" algn="l"/>
              </a:tabLst>
            </a:pPr>
            <a:r>
              <a:rPr dirty="0" sz="1200">
                <a:latin typeface="Times New Roman"/>
                <a:cs typeface="Times New Roman"/>
              </a:rPr>
              <a:t>Quickly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easily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find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suitable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opportunity.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1.6.</a:t>
            </a:r>
            <a:r>
              <a:rPr dirty="0" sz="1200" spc="5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Project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Scope and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Limitations</a:t>
            </a:r>
            <a:endParaRPr sz="1200">
              <a:latin typeface="Times New Roman"/>
              <a:cs typeface="Times New Roman"/>
            </a:endParaRPr>
          </a:p>
          <a:p>
            <a:pPr algn="r" marR="10160">
              <a:lnSpc>
                <a:spcPct val="1000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FTMS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enable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search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endParaRPr sz="1200">
              <a:latin typeface="Times New Roman"/>
              <a:cs typeface="Times New Roman"/>
            </a:endParaRPr>
          </a:p>
          <a:p>
            <a:pPr algn="r" marR="9525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training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companies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facilitate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field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8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trainers and trainees </a:t>
            </a:r>
            <a:r>
              <a:rPr dirty="0" sz="1200">
                <a:latin typeface="Times New Roman"/>
                <a:cs typeface="Times New Roman"/>
              </a:rPr>
              <a:t>simply </a:t>
            </a:r>
            <a:r>
              <a:rPr dirty="0" sz="1200" spc="-5">
                <a:latin typeface="Times New Roman"/>
                <a:cs typeface="Times New Roman"/>
              </a:rPr>
              <a:t>requires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Internet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connection and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computer device </a:t>
            </a:r>
            <a:r>
              <a:rPr dirty="0" sz="1200">
                <a:latin typeface="Times New Roman"/>
                <a:cs typeface="Times New Roman"/>
              </a:rPr>
              <a:t> to log in to the </a:t>
            </a:r>
            <a:r>
              <a:rPr dirty="0" sz="1200" spc="-5">
                <a:latin typeface="Times New Roman"/>
                <a:cs typeface="Times New Roman"/>
              </a:rPr>
              <a:t>FTMS </a:t>
            </a:r>
            <a:r>
              <a:rPr dirty="0" sz="1200">
                <a:latin typeface="Times New Roman"/>
                <a:cs typeface="Times New Roman"/>
              </a:rPr>
              <a:t>online </a:t>
            </a:r>
            <a:r>
              <a:rPr dirty="0" sz="1200" spc="-5">
                <a:latin typeface="Times New Roman"/>
                <a:cs typeface="Times New Roman"/>
              </a:rPr>
              <a:t>system. </a:t>
            </a:r>
            <a:r>
              <a:rPr dirty="0" sz="1200">
                <a:latin typeface="Times New Roman"/>
                <a:cs typeface="Times New Roman"/>
              </a:rPr>
              <a:t>The students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enable to </a:t>
            </a:r>
            <a:r>
              <a:rPr dirty="0" sz="1200" spc="-5">
                <a:latin typeface="Times New Roman"/>
                <a:cs typeface="Times New Roman"/>
              </a:rPr>
              <a:t>select </a:t>
            </a:r>
            <a:r>
              <a:rPr dirty="0" sz="1200">
                <a:latin typeface="Times New Roman"/>
                <a:cs typeface="Times New Roman"/>
              </a:rPr>
              <a:t>the training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companies,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5">
                <a:latin typeface="Times New Roman"/>
                <a:cs typeface="Times New Roman"/>
              </a:rPr>
              <a:t>approved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request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supervisor, and </a:t>
            </a:r>
            <a:r>
              <a:rPr dirty="0" sz="1200">
                <a:latin typeface="Times New Roman"/>
                <a:cs typeface="Times New Roman"/>
              </a:rPr>
              <a:t>specify the deadline for </a:t>
            </a:r>
            <a:r>
              <a:rPr dirty="0" sz="1200" spc="-5">
                <a:latin typeface="Times New Roman"/>
                <a:cs typeface="Times New Roman"/>
              </a:rPr>
              <a:t>each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training.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enable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trainers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advertisements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advert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 and </a:t>
            </a: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approved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request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trainers.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7630" y="4466971"/>
            <a:ext cx="5285740" cy="2625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lvl="1" marL="402590" indent="-389255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40322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Cont</a:t>
            </a:r>
            <a:r>
              <a:rPr dirty="0" sz="1200" spc="-5" b="1">
                <a:latin typeface="Times New Roman"/>
                <a:cs typeface="Times New Roman"/>
              </a:rPr>
              <a:t>ribution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251460">
              <a:lnSpc>
                <a:spcPct val="143300"/>
              </a:lnSpc>
              <a:spcBef>
                <a:spcPts val="885"/>
              </a:spcBef>
            </a:pPr>
            <a:r>
              <a:rPr dirty="0" sz="1200">
                <a:latin typeface="Times New Roman"/>
                <a:cs typeface="Times New Roman"/>
              </a:rPr>
              <a:t>We made </a:t>
            </a:r>
            <a:r>
              <a:rPr dirty="0" sz="1200" spc="-5">
                <a:latin typeface="Times New Roman"/>
                <a:cs typeface="Times New Roman"/>
              </a:rPr>
              <a:t>interviews </a:t>
            </a:r>
            <a:r>
              <a:rPr dirty="0" sz="1200">
                <a:latin typeface="Times New Roman"/>
                <a:cs typeface="Times New Roman"/>
              </a:rPr>
              <a:t>with some </a:t>
            </a:r>
            <a:r>
              <a:rPr dirty="0" sz="1200" spc="-5">
                <a:latin typeface="Times New Roman"/>
                <a:cs typeface="Times New Roman"/>
              </a:rPr>
              <a:t>companies with “ICT” and </a:t>
            </a:r>
            <a:r>
              <a:rPr dirty="0" sz="1200">
                <a:latin typeface="Times New Roman"/>
                <a:cs typeface="Times New Roman"/>
              </a:rPr>
              <a:t>other universities in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Gaza and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 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specialties.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700"/>
              </a:lnSpc>
              <a:spcBef>
                <a:spcPts val="805"/>
              </a:spcBef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addition,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got</a:t>
            </a:r>
            <a:r>
              <a:rPr dirty="0" sz="1200">
                <a:latin typeface="Times New Roman"/>
                <a:cs typeface="Times New Roman"/>
              </a:rPr>
              <a:t> requirements that </a:t>
            </a:r>
            <a:r>
              <a:rPr dirty="0" sz="1200" spc="-5">
                <a:latin typeface="Times New Roman"/>
                <a:cs typeface="Times New Roman"/>
              </a:rPr>
              <a:t>help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</a:t>
            </a:r>
            <a:r>
              <a:rPr dirty="0" sz="1200">
                <a:latin typeface="Times New Roman"/>
                <a:cs typeface="Times New Roman"/>
              </a:rPr>
              <a:t> in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 found solutions for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problems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faced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them,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aim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achieve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accuracy,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are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features</a:t>
            </a:r>
            <a:r>
              <a:rPr dirty="0" sz="1200">
                <a:latin typeface="Times New Roman"/>
                <a:cs typeface="Times New Roman"/>
              </a:rPr>
              <a:t> which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part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lvl="2" marL="601980" indent="-276225">
              <a:lnSpc>
                <a:spcPct val="100000"/>
              </a:lnSpc>
              <a:buAutoNum type="arabicPlain"/>
              <a:tabLst>
                <a:tab pos="601980" algn="l"/>
                <a:tab pos="602615" algn="l"/>
              </a:tabLst>
            </a:pPr>
            <a:r>
              <a:rPr dirty="0" sz="1200" spc="-5">
                <a:latin typeface="Times New Roman"/>
                <a:cs typeface="Times New Roman"/>
              </a:rPr>
              <a:t>Correct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orientation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university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student.</a:t>
            </a:r>
            <a:endParaRPr sz="1200">
              <a:latin typeface="Times New Roman"/>
              <a:cs typeface="Times New Roman"/>
            </a:endParaRPr>
          </a:p>
          <a:p>
            <a:pPr lvl="2" marL="601980" indent="-276225">
              <a:lnSpc>
                <a:spcPct val="100000"/>
              </a:lnSpc>
              <a:spcBef>
                <a:spcPts val="635"/>
              </a:spcBef>
              <a:buAutoNum type="arabicPlain"/>
              <a:tabLst>
                <a:tab pos="601980" algn="l"/>
                <a:tab pos="602615" algn="l"/>
              </a:tabLst>
            </a:pPr>
            <a:r>
              <a:rPr dirty="0" sz="1200" spc="-5">
                <a:latin typeface="Times New Roman"/>
                <a:cs typeface="Times New Roman"/>
              </a:rPr>
              <a:t>Facilitate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evaluation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supervision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trainee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university.</a:t>
            </a:r>
            <a:endParaRPr sz="1200">
              <a:latin typeface="Times New Roman"/>
              <a:cs typeface="Times New Roman"/>
            </a:endParaRPr>
          </a:p>
          <a:p>
            <a:pPr lvl="2" marL="601980" indent="-276225">
              <a:lnSpc>
                <a:spcPct val="100000"/>
              </a:lnSpc>
              <a:spcBef>
                <a:spcPts val="625"/>
              </a:spcBef>
              <a:buAutoNum type="arabicPlain"/>
              <a:tabLst>
                <a:tab pos="601980" algn="l"/>
                <a:tab pos="602615" algn="l"/>
              </a:tabLst>
            </a:pPr>
            <a:r>
              <a:rPr dirty="0" sz="1200" spc="-5">
                <a:latin typeface="Times New Roman"/>
                <a:cs typeface="Times New Roman"/>
              </a:rPr>
              <a:t>Training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student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</a:t>
            </a:r>
            <a:r>
              <a:rPr dirty="0" sz="1200">
                <a:latin typeface="Times New Roman"/>
                <a:cs typeface="Times New Roman"/>
              </a:rPr>
              <a:t> 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suits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specialization.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2766" y="7677150"/>
            <a:ext cx="5130800" cy="1445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342900" indent="-330835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8"/>
              <a:tabLst>
                <a:tab pos="343535" algn="l"/>
              </a:tabLst>
            </a:pPr>
            <a:r>
              <a:rPr dirty="0" sz="1200" b="1">
                <a:latin typeface="Times New Roman"/>
                <a:cs typeface="Times New Roman"/>
              </a:rPr>
              <a:t>Tools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equipment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8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Times New Roman"/>
              <a:buAutoNum type="arabicPeriod" startAt="8"/>
            </a:pPr>
            <a:endParaRPr sz="1000">
              <a:latin typeface="Times New Roman"/>
              <a:cs typeface="Times New Roman"/>
            </a:endParaRPr>
          </a:p>
          <a:p>
            <a:pPr lvl="2" marL="754380" indent="-377190">
              <a:lnSpc>
                <a:spcPct val="100000"/>
              </a:lnSpc>
              <a:buFont typeface="Times New Roman"/>
              <a:buAutoNum type="arabicPeriod"/>
              <a:tabLst>
                <a:tab pos="755015" algn="l"/>
              </a:tabLst>
            </a:pPr>
            <a:r>
              <a:rPr dirty="0" sz="1200" b="1">
                <a:latin typeface="Times New Roman"/>
                <a:cs typeface="Times New Roman"/>
              </a:rPr>
              <a:t>Hard</a:t>
            </a:r>
            <a:r>
              <a:rPr dirty="0" sz="1200" b="1">
                <a:latin typeface="Times New Roman"/>
                <a:cs typeface="Times New Roman"/>
              </a:rPr>
              <a:t>ware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97180" marR="5080" indent="251460">
              <a:lnSpc>
                <a:spcPct val="14420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has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5">
                <a:latin typeface="Times New Roman"/>
                <a:cs typeface="Times New Roman"/>
              </a:rPr>
              <a:t> hosted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dedicated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</a:t>
            </a:r>
            <a:r>
              <a:rPr dirty="0" sz="1200">
                <a:latin typeface="Times New Roman"/>
                <a:cs typeface="Times New Roman"/>
              </a:rPr>
              <a:t> performance </a:t>
            </a:r>
            <a:r>
              <a:rPr dirty="0" sz="1200" spc="-5">
                <a:latin typeface="Times New Roman"/>
                <a:cs typeface="Times New Roman"/>
              </a:rPr>
              <a:t>shared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serve at</a:t>
            </a:r>
            <a:r>
              <a:rPr dirty="0" sz="1200">
                <a:latin typeface="Times New Roman"/>
                <a:cs typeface="Times New Roman"/>
              </a:rPr>
              <a:t> least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1000 customers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same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7398" y="3707318"/>
            <a:ext cx="3714692" cy="29958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24554" y="6786667"/>
            <a:ext cx="107124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Figure</a:t>
            </a:r>
            <a:r>
              <a:rPr dirty="0" sz="950" spc="-10" i="1">
                <a:solidFill>
                  <a:srgbClr val="44536A"/>
                </a:solidFill>
                <a:latin typeface="Calibri"/>
                <a:cs typeface="Calibri"/>
              </a:rPr>
              <a:t>1</a:t>
            </a:r>
            <a:r>
              <a:rPr dirty="0" sz="950" spc="2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Spiral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Model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5207" y="9274250"/>
            <a:ext cx="14732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 sz="110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2766" y="1153414"/>
            <a:ext cx="5340985" cy="2162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1.9.</a:t>
            </a:r>
            <a:r>
              <a:rPr dirty="0" sz="1200" spc="7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Project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Methodology</a:t>
            </a:r>
            <a:endParaRPr sz="1200">
              <a:latin typeface="Times New Roman"/>
              <a:cs typeface="Times New Roman"/>
            </a:endParaRPr>
          </a:p>
          <a:p>
            <a:pPr algn="just" marL="68580" marR="5080" indent="228600">
              <a:lnSpc>
                <a:spcPct val="143300"/>
              </a:lnSpc>
              <a:spcBef>
                <a:spcPts val="90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spiral </a:t>
            </a:r>
            <a:r>
              <a:rPr dirty="0" sz="1200">
                <a:latin typeface="Times New Roman"/>
                <a:cs typeface="Times New Roman"/>
              </a:rPr>
              <a:t>model </a:t>
            </a:r>
            <a:r>
              <a:rPr dirty="0" sz="1200" spc="-5">
                <a:latin typeface="Times New Roman"/>
                <a:cs typeface="Times New Roman"/>
              </a:rPr>
              <a:t>combines </a:t>
            </a:r>
            <a:r>
              <a:rPr dirty="0" sz="1200">
                <a:latin typeface="Times New Roman"/>
                <a:cs typeface="Times New Roman"/>
              </a:rPr>
              <a:t>the idea of </a:t>
            </a:r>
            <a:r>
              <a:rPr dirty="0" sz="1200" spc="-5">
                <a:latin typeface="Times New Roman"/>
                <a:cs typeface="Times New Roman"/>
              </a:rPr>
              <a:t>iterative development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systematic,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controlled aspects</a:t>
            </a:r>
            <a:r>
              <a:rPr dirty="0" sz="1200">
                <a:latin typeface="Times New Roman"/>
                <a:cs typeface="Times New Roman"/>
              </a:rPr>
              <a:t> of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waterfall</a:t>
            </a:r>
            <a:r>
              <a:rPr dirty="0" sz="1200">
                <a:latin typeface="Times New Roman"/>
                <a:cs typeface="Times New Roman"/>
              </a:rPr>
              <a:t> model.</a:t>
            </a:r>
            <a:endParaRPr sz="1200">
              <a:latin typeface="Times New Roman"/>
              <a:cs typeface="Times New Roman"/>
            </a:endParaRPr>
          </a:p>
          <a:p>
            <a:pPr algn="just" marL="68580" marR="8890">
              <a:lnSpc>
                <a:spcPct val="1438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Spiral </a:t>
            </a:r>
            <a:r>
              <a:rPr dirty="0" sz="1200">
                <a:latin typeface="Times New Roman"/>
                <a:cs typeface="Times New Roman"/>
              </a:rPr>
              <a:t>model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combination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iterative </a:t>
            </a:r>
            <a:r>
              <a:rPr dirty="0" sz="1200">
                <a:latin typeface="Times New Roman"/>
                <a:cs typeface="Times New Roman"/>
              </a:rPr>
              <a:t>development </a:t>
            </a:r>
            <a:r>
              <a:rPr dirty="0" sz="1200" spc="-5">
                <a:latin typeface="Times New Roman"/>
                <a:cs typeface="Times New Roman"/>
              </a:rPr>
              <a:t>process </a:t>
            </a:r>
            <a:r>
              <a:rPr dirty="0" sz="1200">
                <a:latin typeface="Times New Roman"/>
                <a:cs typeface="Times New Roman"/>
              </a:rPr>
              <a:t>model </a:t>
            </a:r>
            <a:r>
              <a:rPr dirty="0" sz="1200" spc="-5">
                <a:latin typeface="Times New Roman"/>
                <a:cs typeface="Times New Roman"/>
              </a:rPr>
              <a:t>and sequential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linear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development </a:t>
            </a:r>
            <a:r>
              <a:rPr dirty="0" sz="1200">
                <a:latin typeface="Times New Roman"/>
                <a:cs typeface="Times New Roman"/>
              </a:rPr>
              <a:t>model i.e. </a:t>
            </a:r>
            <a:r>
              <a:rPr dirty="0" sz="1200" spc="-5">
                <a:latin typeface="Times New Roman"/>
                <a:cs typeface="Times New Roman"/>
              </a:rPr>
              <a:t>waterfall </a:t>
            </a:r>
            <a:r>
              <a:rPr dirty="0" sz="1200">
                <a:latin typeface="Times New Roman"/>
                <a:cs typeface="Times New Roman"/>
              </a:rPr>
              <a:t>model with very </a:t>
            </a:r>
            <a:r>
              <a:rPr dirty="0" sz="1200" spc="-5">
                <a:latin typeface="Times New Roman"/>
                <a:cs typeface="Times New Roman"/>
              </a:rPr>
              <a:t>high </a:t>
            </a:r>
            <a:r>
              <a:rPr dirty="0" sz="1200">
                <a:latin typeface="Times New Roman"/>
                <a:cs typeface="Times New Roman"/>
              </a:rPr>
              <a:t>emphasis on risk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 algn="just" marL="68580" marR="8890">
              <a:lnSpc>
                <a:spcPts val="2080"/>
              </a:lnSpc>
              <a:spcBef>
                <a:spcPts val="80"/>
              </a:spcBef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allows </a:t>
            </a:r>
            <a:r>
              <a:rPr dirty="0" sz="1200">
                <a:latin typeface="Times New Roman"/>
                <a:cs typeface="Times New Roman"/>
              </a:rPr>
              <a:t>for incremental </a:t>
            </a:r>
            <a:r>
              <a:rPr dirty="0" sz="1200" spc="-5">
                <a:latin typeface="Times New Roman"/>
                <a:cs typeface="Times New Roman"/>
              </a:rPr>
              <a:t>releases </a:t>
            </a:r>
            <a:r>
              <a:rPr dirty="0" sz="1200">
                <a:latin typeface="Times New Roman"/>
                <a:cs typeface="Times New Roman"/>
              </a:rPr>
              <a:t>of the product, or </a:t>
            </a:r>
            <a:r>
              <a:rPr dirty="0" sz="1200" spc="-5">
                <a:latin typeface="Times New Roman"/>
                <a:cs typeface="Times New Roman"/>
              </a:rPr>
              <a:t>incremental refinement </a:t>
            </a:r>
            <a:r>
              <a:rPr dirty="0" sz="1200">
                <a:latin typeface="Times New Roman"/>
                <a:cs typeface="Times New Roman"/>
              </a:rPr>
              <a:t>through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iteration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around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spiral.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815207" y="9274250"/>
            <a:ext cx="14732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 sz="110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55572" y="1153414"/>
            <a:ext cx="3388360" cy="431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1.10.</a:t>
            </a:r>
            <a:r>
              <a:rPr dirty="0" sz="1200" spc="19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Risk</a:t>
            </a:r>
            <a:r>
              <a:rPr dirty="0" sz="1200" spc="-5" b="1">
                <a:latin typeface="Times New Roman"/>
                <a:cs typeface="Times New Roman"/>
              </a:rPr>
              <a:t> Management Plan</a:t>
            </a:r>
            <a:endParaRPr sz="1200">
              <a:latin typeface="Times New Roman"/>
              <a:cs typeface="Times New Roman"/>
            </a:endParaRPr>
          </a:p>
          <a:p>
            <a:pPr marL="1885950">
              <a:lnSpc>
                <a:spcPct val="100000"/>
              </a:lnSpc>
              <a:spcBef>
                <a:spcPts val="670"/>
              </a:spcBef>
            </a:pP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Table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1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Risk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Management Plan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77772" y="1713229"/>
          <a:ext cx="6029960" cy="1899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060"/>
                <a:gridCol w="1588135"/>
                <a:gridCol w="1297305"/>
                <a:gridCol w="1520189"/>
              </a:tblGrid>
              <a:tr h="288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190" marR="190" marB="190" marT="19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</a:pPr>
                      <a:r>
                        <a:rPr dirty="0" sz="1100" b="1">
                          <a:latin typeface="Times New Roman"/>
                          <a:cs typeface="Times New Roman"/>
                        </a:rPr>
                        <a:t>Proper</a:t>
                      </a:r>
                      <a:r>
                        <a:rPr dirty="0" sz="11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Risks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190" marR="190" marB="190" marT="19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11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degree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190" marR="190" marB="190" marT="19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Actions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taken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190" marR="190" marB="190" marT="190">
                    <a:solidFill>
                      <a:srgbClr val="D9D9D9"/>
                    </a:solidFill>
                  </a:tcPr>
                </a:tc>
              </a:tr>
              <a:tr h="440436">
                <a:tc>
                  <a:txBody>
                    <a:bodyPr/>
                    <a:lstStyle/>
                    <a:p>
                      <a:pPr marL="65405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contractual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risks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190" marR="190" marB="190" marT="19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213995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employees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resigned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190" marR="190" marB="190" marT="19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high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190" marR="190" marB="190" marT="19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310" marR="67310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sign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contract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outsourced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employee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190" marR="190" marB="190" marT="190">
                    <a:solidFill>
                      <a:srgbClr val="F1F1F1"/>
                    </a:solidFill>
                  </a:tcPr>
                </a:tc>
              </a:tr>
              <a:tr h="291122">
                <a:tc>
                  <a:txBody>
                    <a:bodyPr/>
                    <a:lstStyle/>
                    <a:p>
                      <a:pPr marL="65405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technological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risks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190" marR="190" marB="190" marT="19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change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190" marR="190" marB="190" marT="19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moderate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190" marR="190" marB="190" marT="19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--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190" marR="190" marB="190" marT="190">
                    <a:solidFill>
                      <a:srgbClr val="D9D9D9"/>
                    </a:solidFill>
                  </a:tcPr>
                </a:tc>
              </a:tr>
              <a:tr h="879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5405" marR="117475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size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complexity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200" spc="-28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the product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190" marR="190" marB="190" marT="273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8580" marR="163195">
                        <a:lnSpc>
                          <a:spcPct val="959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complexity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project is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more than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expected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190" marR="190" marB="190" marT="273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R="952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190" marR="190" marB="190" marT="19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67310" marR="13843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plan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duplicate </a:t>
                      </a:r>
                      <a:r>
                        <a:rPr dirty="0" sz="1200" spc="-2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work,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just" marL="67310" marR="320040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employees will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paid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additional </a:t>
                      </a:r>
                      <a:r>
                        <a:rPr dirty="0" sz="1200" spc="-2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work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190" marR="190" marB="190" marT="190"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10386" y="4758054"/>
            <a:ext cx="5329555" cy="2046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100"/>
              </a:spcBef>
              <a:tabLst>
                <a:tab pos="784860" algn="l"/>
              </a:tabLst>
            </a:pPr>
            <a:r>
              <a:rPr dirty="0" sz="1200" b="1">
                <a:latin typeface="Times New Roman"/>
                <a:cs typeface="Times New Roman"/>
              </a:rPr>
              <a:t>1.11.	</a:t>
            </a:r>
            <a:r>
              <a:rPr dirty="0" sz="1200" spc="-5" b="1">
                <a:latin typeface="Times New Roman"/>
                <a:cs typeface="Times New Roman"/>
              </a:rPr>
              <a:t>Conclusion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 marR="6985" indent="252729">
              <a:lnSpc>
                <a:spcPct val="1442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FTMS through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work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continuous contact between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professor and trainers,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through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Website.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latin typeface="Times New Roman"/>
                <a:cs typeface="Times New Roman"/>
              </a:rPr>
              <a:t>Our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companies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departments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around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Gaza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strip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8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manage</a:t>
            </a:r>
            <a:r>
              <a:rPr dirty="0" sz="1200">
                <a:latin typeface="Times New Roman"/>
                <a:cs typeface="Times New Roman"/>
              </a:rPr>
              <a:t> their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market</a:t>
            </a:r>
            <a:r>
              <a:rPr dirty="0" sz="1200">
                <a:latin typeface="Times New Roman"/>
                <a:cs typeface="Times New Roman"/>
              </a:rPr>
              <a:t> their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course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offerings.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Because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many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companies large and </a:t>
            </a:r>
            <a:r>
              <a:rPr dirty="0" sz="1200">
                <a:latin typeface="Times New Roman"/>
                <a:cs typeface="Times New Roman"/>
              </a:rPr>
              <a:t>small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depend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our service </a:t>
            </a:r>
            <a:r>
              <a:rPr dirty="0" sz="1200">
                <a:latin typeface="Times New Roman"/>
                <a:cs typeface="Times New Roman"/>
              </a:rPr>
              <a:t>being </a:t>
            </a:r>
            <a:r>
              <a:rPr dirty="0" sz="1200" spc="-5">
                <a:latin typeface="Times New Roman"/>
                <a:cs typeface="Times New Roman"/>
              </a:rPr>
              <a:t>available and reliable </a:t>
            </a:r>
            <a:r>
              <a:rPr dirty="0" sz="1200">
                <a:latin typeface="Times New Roman"/>
                <a:cs typeface="Times New Roman"/>
              </a:rPr>
              <a:t> this</a:t>
            </a:r>
            <a:r>
              <a:rPr dirty="0" sz="1200" spc="-5">
                <a:latin typeface="Times New Roman"/>
                <a:cs typeface="Times New Roman"/>
              </a:rPr>
              <a:t> is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responsibility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take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extremely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seriously.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15207" y="9274250"/>
            <a:ext cx="14732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 sz="110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604" y="807466"/>
            <a:ext cx="272986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Chapter</a:t>
            </a:r>
            <a:r>
              <a:rPr dirty="0" spc="-95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725" y="1926081"/>
            <a:ext cx="1959610" cy="1774189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36220" indent="-224154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236854" algn="l"/>
              </a:tabLst>
            </a:pP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  <a:p>
            <a:pPr marL="236220" indent="-224154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236854" algn="l"/>
              </a:tabLst>
            </a:pP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Related</a:t>
            </a:r>
            <a:r>
              <a:rPr dirty="0" sz="1800" spc="-3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Work</a:t>
            </a:r>
            <a:endParaRPr sz="1800">
              <a:latin typeface="Calibri"/>
              <a:cs typeface="Calibri"/>
            </a:endParaRPr>
          </a:p>
          <a:p>
            <a:pPr marL="236220" indent="-224154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236854" algn="l"/>
              </a:tabLst>
            </a:pP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Traditional</a:t>
            </a:r>
            <a:r>
              <a:rPr dirty="0" sz="1800" spc="-8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236220" indent="-224154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236854" algn="l"/>
              </a:tabLst>
            </a:pP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Electronic</a:t>
            </a:r>
            <a:r>
              <a:rPr dirty="0" sz="1800" spc="-6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236220" indent="-224154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236854" algn="l"/>
              </a:tabLst>
            </a:pP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Comparison</a:t>
            </a:r>
            <a:endParaRPr sz="1800">
              <a:latin typeface="Calibri"/>
              <a:cs typeface="Calibri"/>
            </a:endParaRPr>
          </a:p>
          <a:p>
            <a:pPr marL="236220" indent="-224154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236854" algn="l"/>
              </a:tabLst>
            </a:pP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15207" y="9274250"/>
            <a:ext cx="14732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 sz="110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604" y="885190"/>
            <a:ext cx="30143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2.Chapter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2</a:t>
            </a:r>
            <a:r>
              <a:rPr dirty="0" sz="1800" spc="44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Literature review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7630" y="1741678"/>
            <a:ext cx="5284470" cy="730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243204" indent="-229870">
              <a:lnSpc>
                <a:spcPct val="100000"/>
              </a:lnSpc>
              <a:spcBef>
                <a:spcPts val="100"/>
              </a:spcBef>
              <a:buSzPct val="91666"/>
              <a:buFont typeface="Times New Roman"/>
              <a:buAutoNum type="arabicPeriod"/>
              <a:tabLst>
                <a:tab pos="24384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In</a:t>
            </a:r>
            <a:r>
              <a:rPr dirty="0" sz="1200" spc="-5" b="1">
                <a:latin typeface="Times New Roman"/>
                <a:cs typeface="Times New Roman"/>
              </a:rPr>
              <a:t>troduction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 indent="251460">
              <a:lnSpc>
                <a:spcPct val="143600"/>
              </a:lnSpc>
              <a:spcBef>
                <a:spcPts val="894"/>
              </a:spcBef>
            </a:pP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chapter clarifies an overview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project technologies, shows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-5">
                <a:latin typeface="Times New Roman"/>
                <a:cs typeface="Times New Roman"/>
              </a:rPr>
              <a:t>related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works</a:t>
            </a:r>
            <a:r>
              <a:rPr dirty="0" sz="1200">
                <a:latin typeface="Times New Roman"/>
                <a:cs typeface="Times New Roman"/>
              </a:rPr>
              <a:t> that </a:t>
            </a:r>
            <a:r>
              <a:rPr dirty="0" sz="1200" spc="-5">
                <a:latin typeface="Times New Roman"/>
                <a:cs typeface="Times New Roman"/>
              </a:rPr>
              <a:t>are similar </a:t>
            </a:r>
            <a:r>
              <a:rPr dirty="0" sz="1200">
                <a:latin typeface="Times New Roman"/>
                <a:cs typeface="Times New Roman"/>
              </a:rPr>
              <a:t>to this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already </a:t>
            </a:r>
            <a:r>
              <a:rPr dirty="0" sz="1200">
                <a:latin typeface="Times New Roman"/>
                <a:cs typeface="Times New Roman"/>
              </a:rPr>
              <a:t>exist, </a:t>
            </a:r>
            <a:r>
              <a:rPr dirty="0" sz="1200" spc="-5">
                <a:latin typeface="Times New Roman"/>
                <a:cs typeface="Times New Roman"/>
              </a:rPr>
              <a:t>clarifies each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 of them,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advantages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disadvantages,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they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compared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what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added</a:t>
            </a:r>
            <a:r>
              <a:rPr dirty="0" sz="1200">
                <a:latin typeface="Times New Roman"/>
                <a:cs typeface="Times New Roman"/>
              </a:rPr>
              <a:t> technologies and</a:t>
            </a:r>
            <a:r>
              <a:rPr dirty="0" sz="1200" spc="-5">
                <a:latin typeface="Times New Roman"/>
                <a:cs typeface="Times New Roman"/>
              </a:rPr>
              <a:t> services</a:t>
            </a:r>
            <a:r>
              <a:rPr dirty="0" sz="1200">
                <a:latin typeface="Times New Roman"/>
                <a:cs typeface="Times New Roman"/>
              </a:rPr>
              <a:t> more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 the</a:t>
            </a:r>
            <a:r>
              <a:rPr dirty="0" sz="1200" spc="-5">
                <a:latin typeface="Times New Roman"/>
                <a:cs typeface="Times New Roman"/>
              </a:rPr>
              <a:t> previous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lvl="1" marL="243204" indent="-229870">
              <a:lnSpc>
                <a:spcPct val="100000"/>
              </a:lnSpc>
              <a:buSzPct val="91666"/>
              <a:buFont typeface="Times New Roman"/>
              <a:buAutoNum type="arabicPeriod" startAt="2"/>
              <a:tabLst>
                <a:tab pos="24384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T</a:t>
            </a:r>
            <a:r>
              <a:rPr dirty="0" sz="1200" spc="-5" b="1">
                <a:latin typeface="Times New Roman"/>
                <a:cs typeface="Times New Roman"/>
              </a:rPr>
              <a:t>raditional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"/>
            </a:pPr>
            <a:endParaRPr sz="1200">
              <a:latin typeface="Times New Roman"/>
              <a:cs typeface="Times New Roman"/>
            </a:endParaRPr>
          </a:p>
          <a:p>
            <a:pPr algn="just" lvl="2" marL="699770" indent="-457834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  <a:tabLst>
                <a:tab pos="70040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Ove</a:t>
            </a:r>
            <a:r>
              <a:rPr dirty="0" sz="1200" spc="-5" b="1">
                <a:latin typeface="Times New Roman"/>
                <a:cs typeface="Times New Roman"/>
              </a:rPr>
              <a:t>rview</a:t>
            </a:r>
            <a:endParaRPr sz="1200">
              <a:latin typeface="Times New Roman"/>
              <a:cs typeface="Times New Roman"/>
            </a:endParaRPr>
          </a:p>
          <a:p>
            <a:pPr algn="just" marL="242570" indent="251460">
              <a:lnSpc>
                <a:spcPct val="100000"/>
              </a:lnSpc>
              <a:spcBef>
                <a:spcPts val="600"/>
              </a:spcBef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traditional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system,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uses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hardcopy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algn="just" marL="242570" marR="5080">
              <a:lnSpc>
                <a:spcPct val="1436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receive </a:t>
            </a:r>
            <a:r>
              <a:rPr dirty="0" sz="1200">
                <a:latin typeface="Times New Roman"/>
                <a:cs typeface="Times New Roman"/>
              </a:rPr>
              <a:t>the training </a:t>
            </a:r>
            <a:r>
              <a:rPr dirty="0" sz="1200" spc="-5">
                <a:latin typeface="Times New Roman"/>
                <a:cs typeface="Times New Roman"/>
              </a:rPr>
              <a:t>field papers and requirements 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university. Afterward,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begins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difficult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journey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companies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institutions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training</a:t>
            </a:r>
            <a:r>
              <a:rPr dirty="0" sz="1200">
                <a:latin typeface="Times New Roman"/>
                <a:cs typeface="Times New Roman"/>
              </a:rPr>
              <a:t> opportunity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may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frequently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suitable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specialization</a:t>
            </a:r>
            <a:r>
              <a:rPr dirty="0" sz="1200">
                <a:latin typeface="Times New Roman"/>
                <a:cs typeface="Times New Roman"/>
              </a:rPr>
              <a:t> in addition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wasting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lvl="2" marL="699770" indent="-457834">
              <a:lnSpc>
                <a:spcPct val="100000"/>
              </a:lnSpc>
              <a:buFont typeface="Times New Roman"/>
              <a:buAutoNum type="arabicPeriod" startAt="2"/>
              <a:tabLst>
                <a:tab pos="70040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Adva</a:t>
            </a:r>
            <a:r>
              <a:rPr dirty="0" sz="1200" spc="-5" b="1">
                <a:latin typeface="Times New Roman"/>
                <a:cs typeface="Times New Roman"/>
              </a:rPr>
              <a:t>ntages</a:t>
            </a:r>
            <a:r>
              <a:rPr dirty="0" sz="1200" b="1">
                <a:latin typeface="Times New Roman"/>
                <a:cs typeface="Times New Roman"/>
              </a:rPr>
              <a:t> of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Traditional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system:</a:t>
            </a:r>
            <a:endParaRPr sz="1200">
              <a:latin typeface="Times New Roman"/>
              <a:cs typeface="Times New Roman"/>
            </a:endParaRPr>
          </a:p>
          <a:p>
            <a:pPr marL="494030">
              <a:lnSpc>
                <a:spcPct val="100000"/>
              </a:lnSpc>
              <a:spcBef>
                <a:spcPts val="610"/>
              </a:spcBef>
            </a:pP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see</a:t>
            </a:r>
            <a:r>
              <a:rPr dirty="0" sz="1200">
                <a:latin typeface="Times New Roman"/>
                <a:cs typeface="Times New Roman"/>
              </a:rPr>
              <a:t> many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advantages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system,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characterize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by:</a:t>
            </a:r>
            <a:endParaRPr sz="1200">
              <a:latin typeface="Times New Roman"/>
              <a:cs typeface="Times New Roman"/>
            </a:endParaRPr>
          </a:p>
          <a:p>
            <a:pPr lvl="3" marL="699770" indent="-22923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700405" algn="l"/>
              </a:tabLst>
            </a:pPr>
            <a:r>
              <a:rPr dirty="0" sz="1200">
                <a:latin typeface="Times New Roman"/>
                <a:cs typeface="Times New Roman"/>
              </a:rPr>
              <a:t>Flexibility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choosing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place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according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personal</a:t>
            </a:r>
            <a:r>
              <a:rPr dirty="0" sz="1200">
                <a:latin typeface="Times New Roman"/>
                <a:cs typeface="Times New Roman"/>
              </a:rPr>
              <a:t> needs.</a:t>
            </a:r>
            <a:endParaRPr sz="1200">
              <a:latin typeface="Times New Roman"/>
              <a:cs typeface="Times New Roman"/>
            </a:endParaRPr>
          </a:p>
          <a:p>
            <a:pPr lvl="3" marL="699770" indent="-22923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700405" algn="l"/>
              </a:tabLst>
            </a:pPr>
            <a:r>
              <a:rPr dirty="0" sz="1200" spc="-5">
                <a:latin typeface="Times New Roman"/>
                <a:cs typeface="Times New Roman"/>
              </a:rPr>
              <a:t>Reliance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acquaintance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friends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training.</a:t>
            </a:r>
            <a:endParaRPr sz="12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buFont typeface="Times New Roman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lvl="2" marL="699770" indent="-457834">
              <a:lnSpc>
                <a:spcPct val="100000"/>
              </a:lnSpc>
              <a:buFont typeface="Times New Roman"/>
              <a:buAutoNum type="arabicPeriod" startAt="3"/>
              <a:tabLst>
                <a:tab pos="70040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Disad</a:t>
            </a:r>
            <a:r>
              <a:rPr dirty="0" sz="1200" spc="-5" b="1">
                <a:latin typeface="Times New Roman"/>
                <a:cs typeface="Times New Roman"/>
              </a:rPr>
              <a:t>vantage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Traditional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system:</a:t>
            </a:r>
            <a:endParaRPr sz="1200">
              <a:latin typeface="Times New Roman"/>
              <a:cs typeface="Times New Roman"/>
            </a:endParaRPr>
          </a:p>
          <a:p>
            <a:pPr algn="just" marL="311150" marR="5715" indent="251460">
              <a:lnSpc>
                <a:spcPts val="2080"/>
              </a:lnSpc>
              <a:spcBef>
                <a:spcPts val="135"/>
              </a:spcBef>
            </a:pPr>
            <a:r>
              <a:rPr dirty="0" sz="1200">
                <a:latin typeface="Times New Roman"/>
                <a:cs typeface="Times New Roman"/>
              </a:rPr>
              <a:t>Among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important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disadvantages</a:t>
            </a:r>
            <a:r>
              <a:rPr dirty="0" sz="1200">
                <a:latin typeface="Times New Roman"/>
                <a:cs typeface="Times New Roman"/>
              </a:rPr>
              <a:t> faced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lvl="3" marL="746760" indent="-229235">
              <a:lnSpc>
                <a:spcPct val="100000"/>
              </a:lnSpc>
              <a:buAutoNum type="arabicPeriod"/>
              <a:tabLst>
                <a:tab pos="747395" algn="l"/>
              </a:tabLst>
            </a:pPr>
            <a:r>
              <a:rPr dirty="0" sz="1200" spc="-5">
                <a:latin typeface="Times New Roman"/>
                <a:cs typeface="Times New Roman"/>
              </a:rPr>
              <a:t>Neglect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choosing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appropriate</a:t>
            </a:r>
            <a:r>
              <a:rPr dirty="0" sz="1200">
                <a:latin typeface="Times New Roman"/>
                <a:cs typeface="Times New Roman"/>
              </a:rPr>
              <a:t> training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venue.</a:t>
            </a:r>
            <a:endParaRPr sz="1200">
              <a:latin typeface="Times New Roman"/>
              <a:cs typeface="Times New Roman"/>
            </a:endParaRPr>
          </a:p>
          <a:p>
            <a:pPr lvl="3" marL="746760" indent="-22923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747395" algn="l"/>
              </a:tabLst>
            </a:pPr>
            <a:r>
              <a:rPr dirty="0" sz="1200">
                <a:latin typeface="Times New Roman"/>
                <a:cs typeface="Times New Roman"/>
              </a:rPr>
              <a:t>Difficulty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suitable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opportunity.</a:t>
            </a:r>
            <a:endParaRPr sz="1200">
              <a:latin typeface="Times New Roman"/>
              <a:cs typeface="Times New Roman"/>
            </a:endParaRPr>
          </a:p>
          <a:p>
            <a:pPr lvl="3" marL="746760" indent="-22923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747395" algn="l"/>
              </a:tabLst>
            </a:pP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absent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instructions.</a:t>
            </a:r>
            <a:endParaRPr sz="1200">
              <a:latin typeface="Times New Roman"/>
              <a:cs typeface="Times New Roman"/>
            </a:endParaRPr>
          </a:p>
          <a:p>
            <a:pPr lvl="3" marL="746760" indent="-22923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747395" algn="l"/>
              </a:tabLst>
            </a:pPr>
            <a:r>
              <a:rPr dirty="0" sz="1200">
                <a:latin typeface="Times New Roman"/>
                <a:cs typeface="Times New Roman"/>
              </a:rPr>
              <a:t>Difficulty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supervision</a:t>
            </a:r>
            <a:r>
              <a:rPr dirty="0" sz="1200" spc="5">
                <a:latin typeface="Times New Roman"/>
                <a:cs typeface="Times New Roman"/>
              </a:rPr>
              <a:t> 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university.</a:t>
            </a:r>
            <a:endParaRPr sz="1200">
              <a:latin typeface="Times New Roman"/>
              <a:cs typeface="Times New Roman"/>
            </a:endParaRPr>
          </a:p>
          <a:p>
            <a:pPr lvl="3" marL="746760" indent="-22923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747395" algn="l"/>
              </a:tabLst>
            </a:pPr>
            <a:r>
              <a:rPr dirty="0" sz="1200" spc="-5">
                <a:latin typeface="Times New Roman"/>
                <a:cs typeface="Times New Roman"/>
              </a:rPr>
              <a:t>Doubts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credibility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university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15207" y="9274250"/>
            <a:ext cx="14732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 sz="110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63598" y="808481"/>
            <a:ext cx="4774565" cy="550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435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6.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does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days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reasons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non-acclimatization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student.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2099818"/>
            <a:ext cx="5283200" cy="6384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241935" indent="-229235">
              <a:lnSpc>
                <a:spcPct val="100000"/>
              </a:lnSpc>
              <a:spcBef>
                <a:spcPts val="100"/>
              </a:spcBef>
              <a:buSzPct val="91666"/>
              <a:buFont typeface="Times New Roman"/>
              <a:buAutoNum type="arabicPeriod" startAt="3"/>
              <a:tabLst>
                <a:tab pos="24193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Ele</a:t>
            </a:r>
            <a:r>
              <a:rPr dirty="0" sz="1200" spc="-5" b="1">
                <a:latin typeface="Times New Roman"/>
                <a:cs typeface="Times New Roman"/>
              </a:rPr>
              <a:t>ctronic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System: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3"/>
            </a:pPr>
            <a:endParaRPr sz="1750">
              <a:latin typeface="Times New Roman"/>
              <a:cs typeface="Times New Roman"/>
            </a:endParaRPr>
          </a:p>
          <a:p>
            <a:pPr algn="just" marL="55244" marR="5715" indent="228600">
              <a:lnSpc>
                <a:spcPct val="144200"/>
              </a:lnSpc>
            </a:pP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system 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developed and updated system </a:t>
            </a:r>
            <a:r>
              <a:rPr dirty="0" sz="1200" spc="5">
                <a:latin typeface="Times New Roman"/>
                <a:cs typeface="Times New Roman"/>
              </a:rPr>
              <a:t>form </a:t>
            </a:r>
            <a:r>
              <a:rPr dirty="0" sz="1200">
                <a:latin typeface="Times New Roman"/>
                <a:cs typeface="Times New Roman"/>
              </a:rPr>
              <a:t>old paper </a:t>
            </a:r>
            <a:r>
              <a:rPr dirty="0" sz="1200" spc="-5">
                <a:latin typeface="Times New Roman"/>
                <a:cs typeface="Times New Roman"/>
              </a:rPr>
              <a:t>system, so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paper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registration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converting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 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purely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electronic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lvl="2" marL="698500" indent="-457200">
              <a:lnSpc>
                <a:spcPct val="100000"/>
              </a:lnSpc>
              <a:buFont typeface="Times New Roman"/>
              <a:buAutoNum type="arabicPeriod"/>
              <a:tabLst>
                <a:tab pos="6985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Adva</a:t>
            </a:r>
            <a:r>
              <a:rPr dirty="0" sz="1200" spc="-5" b="1">
                <a:latin typeface="Times New Roman"/>
                <a:cs typeface="Times New Roman"/>
              </a:rPr>
              <a:t>ntages:</a:t>
            </a:r>
            <a:endParaRPr sz="1200">
              <a:latin typeface="Times New Roman"/>
              <a:cs typeface="Times New Roman"/>
            </a:endParaRPr>
          </a:p>
          <a:p>
            <a:pPr marL="462280" indent="-2286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2280" algn="l"/>
              </a:tabLst>
            </a:pPr>
            <a:r>
              <a:rPr dirty="0" sz="1200" spc="-5">
                <a:latin typeface="Times New Roman"/>
                <a:cs typeface="Times New Roman"/>
              </a:rPr>
              <a:t>Saving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effort.</a:t>
            </a:r>
            <a:endParaRPr sz="1200">
              <a:latin typeface="Times New Roman"/>
              <a:cs typeface="Times New Roman"/>
            </a:endParaRPr>
          </a:p>
          <a:p>
            <a:pPr marL="462280" indent="-22860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462280" algn="l"/>
              </a:tabLst>
            </a:pPr>
            <a:r>
              <a:rPr dirty="0" sz="1200" spc="-5">
                <a:latin typeface="Times New Roman"/>
                <a:cs typeface="Times New Roman"/>
              </a:rPr>
              <a:t>Facilitate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appropriate</a:t>
            </a:r>
            <a:r>
              <a:rPr dirty="0" sz="1200">
                <a:latin typeface="Times New Roman"/>
                <a:cs typeface="Times New Roman"/>
              </a:rPr>
              <a:t> training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specialization.</a:t>
            </a:r>
            <a:endParaRPr sz="1200">
              <a:latin typeface="Times New Roman"/>
              <a:cs typeface="Times New Roman"/>
            </a:endParaRPr>
          </a:p>
          <a:p>
            <a:pPr marL="462280" indent="-2286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62280" algn="l"/>
              </a:tabLst>
            </a:pPr>
            <a:r>
              <a:rPr dirty="0" sz="1200">
                <a:latin typeface="Times New Roman"/>
                <a:cs typeface="Times New Roman"/>
              </a:rPr>
              <a:t>Credibility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assurance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university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training.</a:t>
            </a:r>
            <a:endParaRPr sz="1200">
              <a:latin typeface="Times New Roman"/>
              <a:cs typeface="Times New Roman"/>
            </a:endParaRPr>
          </a:p>
          <a:p>
            <a:pPr marL="461645" marR="8890" indent="-228600">
              <a:lnSpc>
                <a:spcPct val="143300"/>
              </a:lnSpc>
              <a:spcBef>
                <a:spcPts val="15"/>
              </a:spcBef>
              <a:buAutoNum type="arabicPeriod"/>
              <a:tabLst>
                <a:tab pos="462280" algn="l"/>
              </a:tabLst>
            </a:pPr>
            <a:r>
              <a:rPr dirty="0" sz="1200" spc="-5">
                <a:latin typeface="Times New Roman"/>
                <a:cs typeface="Times New Roman"/>
              </a:rPr>
              <a:t>Plots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communication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communication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trained 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university.</a:t>
            </a:r>
            <a:endParaRPr sz="1200">
              <a:latin typeface="Times New Roman"/>
              <a:cs typeface="Times New Roman"/>
            </a:endParaRPr>
          </a:p>
          <a:p>
            <a:pPr marL="462280" indent="-22860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462280" algn="l"/>
              </a:tabLst>
            </a:pPr>
            <a:r>
              <a:rPr dirty="0" sz="1200" spc="-5">
                <a:latin typeface="Times New Roman"/>
                <a:cs typeface="Times New Roman"/>
              </a:rPr>
              <a:t>Ease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supervision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university.</a:t>
            </a:r>
            <a:endParaRPr sz="1200">
              <a:latin typeface="Times New Roman"/>
              <a:cs typeface="Times New Roman"/>
            </a:endParaRPr>
          </a:p>
          <a:p>
            <a:pPr marL="462280" indent="-228600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462280" algn="l"/>
              </a:tabLst>
            </a:pPr>
            <a:r>
              <a:rPr dirty="0" sz="1200" spc="-5">
                <a:latin typeface="Times New Roman"/>
                <a:cs typeface="Times New Roman"/>
              </a:rPr>
              <a:t>Evaluate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student </a:t>
            </a:r>
            <a:r>
              <a:rPr dirty="0" sz="1200">
                <a:latin typeface="Times New Roman"/>
                <a:cs typeface="Times New Roman"/>
              </a:rPr>
              <a:t>electronically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 the intermediate</a:t>
            </a:r>
            <a:r>
              <a:rPr dirty="0" sz="1200" spc="-5">
                <a:latin typeface="Times New Roman"/>
                <a:cs typeface="Times New Roman"/>
              </a:rPr>
              <a:t> site.</a:t>
            </a:r>
            <a:endParaRPr sz="1200">
              <a:latin typeface="Times New Roman"/>
              <a:cs typeface="Times New Roman"/>
            </a:endParaRPr>
          </a:p>
          <a:p>
            <a:pPr marL="461645" marR="5080" indent="-228600">
              <a:lnSpc>
                <a:spcPts val="2080"/>
              </a:lnSpc>
              <a:spcBef>
                <a:spcPts val="160"/>
              </a:spcBef>
              <a:buAutoNum type="arabicPeriod"/>
              <a:tabLst>
                <a:tab pos="462280" algn="l"/>
              </a:tabLst>
            </a:pPr>
            <a:r>
              <a:rPr dirty="0" sz="1200">
                <a:latin typeface="Times New Roman"/>
                <a:cs typeface="Times New Roman"/>
              </a:rPr>
              <a:t>Submit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detailed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report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via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website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about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performance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commitment.</a:t>
            </a:r>
            <a:endParaRPr sz="1200">
              <a:latin typeface="Times New Roman"/>
              <a:cs typeface="Times New Roman"/>
            </a:endParaRPr>
          </a:p>
          <a:p>
            <a:pPr marL="462280" indent="-22860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46228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possibility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adopting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modern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in </a:t>
            </a:r>
            <a:r>
              <a:rPr dirty="0" sz="1200" spc="-5">
                <a:latin typeface="Times New Roman"/>
                <a:cs typeface="Times New Roman"/>
              </a:rPr>
              <a:t>universities.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2.3.2.</a:t>
            </a:r>
            <a:r>
              <a:rPr dirty="0" sz="1200" spc="55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Disadvantages: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15"/>
              </a:spcBef>
            </a:pPr>
            <a:r>
              <a:rPr dirty="0" sz="1200">
                <a:latin typeface="Times New Roman"/>
                <a:cs typeface="Times New Roman"/>
              </a:rPr>
              <a:t>1.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Difficulty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adopting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intermediary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universities or</a:t>
            </a:r>
            <a:r>
              <a:rPr dirty="0" sz="1200" spc="-5">
                <a:latin typeface="Times New Roman"/>
                <a:cs typeface="Times New Roman"/>
              </a:rPr>
              <a:t> training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companies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2.4.Comparison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 indent="228600">
              <a:lnSpc>
                <a:spcPct val="143800"/>
              </a:lnSpc>
              <a:spcBef>
                <a:spcPts val="1015"/>
              </a:spcBef>
            </a:pPr>
            <a:r>
              <a:rPr dirty="0" sz="1200">
                <a:latin typeface="Times New Roman"/>
                <a:cs typeface="Times New Roman"/>
              </a:rPr>
              <a:t>This table </a:t>
            </a:r>
            <a:r>
              <a:rPr dirty="0" sz="1200" spc="-5">
                <a:latin typeface="Times New Roman"/>
                <a:cs typeface="Times New Roman"/>
              </a:rPr>
              <a:t>shows </a:t>
            </a:r>
            <a:r>
              <a:rPr dirty="0" sz="1200">
                <a:latin typeface="Times New Roman"/>
                <a:cs typeface="Times New Roman"/>
              </a:rPr>
              <a:t>the most </a:t>
            </a:r>
            <a:r>
              <a:rPr dirty="0" sz="1200" spc="-5">
                <a:latin typeface="Times New Roman"/>
                <a:cs typeface="Times New Roman"/>
              </a:rPr>
              <a:t>important </a:t>
            </a:r>
            <a:r>
              <a:rPr dirty="0" sz="1200">
                <a:latin typeface="Times New Roman"/>
                <a:cs typeface="Times New Roman"/>
              </a:rPr>
              <a:t>differences </a:t>
            </a:r>
            <a:r>
              <a:rPr dirty="0" sz="1200" spc="-5">
                <a:latin typeface="Times New Roman"/>
                <a:cs typeface="Times New Roman"/>
              </a:rPr>
              <a:t>and advantages between new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similar systems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already </a:t>
            </a:r>
            <a:r>
              <a:rPr dirty="0" sz="1200" spc="-5">
                <a:latin typeface="Times New Roman"/>
                <a:cs typeface="Times New Roman"/>
              </a:rPr>
              <a:t>presented;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also summarizes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-5">
                <a:latin typeface="Times New Roman"/>
                <a:cs typeface="Times New Roman"/>
              </a:rPr>
              <a:t> important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new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805554" y="9274250"/>
            <a:ext cx="16891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7061" y="895604"/>
            <a:ext cx="34778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Table</a:t>
            </a:r>
            <a:r>
              <a:rPr dirty="0" sz="900" spc="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2</a:t>
            </a:r>
            <a:r>
              <a:rPr dirty="0" sz="900" spc="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Most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important</a:t>
            </a:r>
            <a:r>
              <a:rPr dirty="0" sz="900" spc="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differences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 and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 advantages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between</a:t>
            </a:r>
            <a:r>
              <a:rPr dirty="0" sz="900" spc="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new</a:t>
            </a:r>
            <a:r>
              <a:rPr dirty="0" sz="900" spc="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system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71676" y="1181353"/>
          <a:ext cx="5422265" cy="197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7945"/>
                <a:gridCol w="1402080"/>
                <a:gridCol w="1402079"/>
              </a:tblGrid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Traditional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Electronic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Internet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Credibility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High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Efficiency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High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find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place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 train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method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Difficult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Easy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Evaluation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process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student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Secure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Secure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prepare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reports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(hardcopy)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Electronic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59153" y="4584319"/>
            <a:ext cx="5279390" cy="1257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2.5.Conclusion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 marR="5080" indent="228600">
              <a:lnSpc>
                <a:spcPct val="143800"/>
              </a:lnSpc>
            </a:pPr>
            <a:r>
              <a:rPr dirty="0" sz="1200" spc="-5">
                <a:latin typeface="Times New Roman"/>
                <a:cs typeface="Times New Roman"/>
              </a:rPr>
              <a:t>FTMS will </a:t>
            </a:r>
            <a:r>
              <a:rPr dirty="0" sz="1200">
                <a:latin typeface="Times New Roman"/>
                <a:cs typeface="Times New Roman"/>
              </a:rPr>
              <a:t>be build based on the students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supervisor </a:t>
            </a:r>
            <a:r>
              <a:rPr dirty="0" sz="1200" spc="-5">
                <a:latin typeface="Times New Roman"/>
                <a:cs typeface="Times New Roman"/>
              </a:rPr>
              <a:t>request, which has its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advantages and disadvantages. There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traditional systems </a:t>
            </a:r>
            <a:r>
              <a:rPr dirty="0" sz="1200">
                <a:latin typeface="Times New Roman"/>
                <a:cs typeface="Times New Roman"/>
              </a:rPr>
              <a:t>such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paper </a:t>
            </a:r>
            <a:r>
              <a:rPr dirty="0" sz="1200" spc="-5">
                <a:latin typeface="Times New Roman"/>
                <a:cs typeface="Times New Roman"/>
              </a:rPr>
              <a:t>system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 defined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compared</a:t>
            </a:r>
            <a:r>
              <a:rPr dirty="0" sz="1200">
                <a:latin typeface="Times New Roman"/>
                <a:cs typeface="Times New Roman"/>
              </a:rPr>
              <a:t> some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99966" y="9731756"/>
            <a:ext cx="19113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libri"/>
                <a:cs typeface="Calibri"/>
              </a:rPr>
              <a:t>IV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3528" y="1610613"/>
            <a:ext cx="5893435" cy="4085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9535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Abstract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13970">
              <a:lnSpc>
                <a:spcPct val="143800"/>
              </a:lnSpc>
            </a:pP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project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provides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services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help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students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university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administration,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documentation,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tracking,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reporting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5">
                <a:latin typeface="Times New Roman"/>
                <a:cs typeface="Times New Roman"/>
              </a:rPr>
              <a:t> instructor-led-training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programs. </a:t>
            </a:r>
            <a:r>
              <a:rPr dirty="0" sz="1400">
                <a:latin typeface="Times New Roman"/>
                <a:cs typeface="Times New Roman"/>
              </a:rPr>
              <a:t>FTMS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focused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back-office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processes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are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considered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tool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corporate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training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administrators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such,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training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management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system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acts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central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enterprise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resource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planning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(ERP)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software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specific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training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industry. </a:t>
            </a:r>
            <a:r>
              <a:rPr dirty="0" sz="1400">
                <a:latin typeface="Times New Roman"/>
                <a:cs typeface="Times New Roman"/>
              </a:rPr>
              <a:t>They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 be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complemented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other </a:t>
            </a:r>
            <a:r>
              <a:rPr dirty="0" sz="1400" spc="-5">
                <a:latin typeface="Times New Roman"/>
                <a:cs typeface="Times New Roman"/>
              </a:rPr>
              <a:t>learning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technologies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such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400" spc="-5">
                <a:latin typeface="Times New Roman"/>
                <a:cs typeface="Times New Roman"/>
              </a:rPr>
              <a:t>.The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Field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training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management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system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FTMS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3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learning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management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  <a:p>
            <a:pPr marL="12700" marR="322580">
              <a:lnSpc>
                <a:spcPct val="143400"/>
              </a:lnSpc>
              <a:spcBef>
                <a:spcPts val="15"/>
              </a:spcBef>
            </a:pPr>
            <a:r>
              <a:rPr dirty="0" sz="1400" spc="-5">
                <a:latin typeface="Times New Roman"/>
                <a:cs typeface="Times New Roman"/>
              </a:rPr>
              <a:t>E-training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system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built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php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Laravel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framework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technology.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</a:t>
            </a:r>
            <a:r>
              <a:rPr dirty="0" sz="1400">
                <a:latin typeface="Times New Roman"/>
                <a:cs typeface="Times New Roman"/>
              </a:rPr>
              <a:t> used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spiral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model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methodology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order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develop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this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project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addition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creating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responsive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design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interface that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will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allow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application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cater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5">
                <a:latin typeface="Times New Roman"/>
                <a:cs typeface="Times New Roman"/>
              </a:rPr>
              <a:t> different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device interfaces.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1</a:t>
            </a:r>
            <a:r>
              <a:rPr dirty="0"/>
              <a:t>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Chapter</a:t>
            </a:r>
            <a:r>
              <a:rPr dirty="0" spc="-95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8275" rIns="0" bIns="0" rtlCol="0" vert="horz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325"/>
              </a:spcBef>
              <a:buFont typeface="Symbol"/>
              <a:buChar char=""/>
              <a:tabLst>
                <a:tab pos="198755" algn="l"/>
              </a:tabLst>
            </a:pPr>
            <a:r>
              <a:rPr dirty="0" spc="-5"/>
              <a:t>Introduction</a:t>
            </a:r>
          </a:p>
          <a:p>
            <a:pPr marL="198120" indent="-186055">
              <a:lnSpc>
                <a:spcPct val="100000"/>
              </a:lnSpc>
              <a:spcBef>
                <a:spcPts val="1220"/>
              </a:spcBef>
              <a:buFont typeface="Symbol"/>
              <a:buChar char=""/>
              <a:tabLst>
                <a:tab pos="198755" algn="l"/>
              </a:tabLst>
            </a:pPr>
            <a:r>
              <a:rPr dirty="0"/>
              <a:t>Project</a:t>
            </a:r>
            <a:r>
              <a:rPr dirty="0" spc="-30"/>
              <a:t> </a:t>
            </a:r>
            <a:r>
              <a:rPr dirty="0" spc="-5"/>
              <a:t>Methodology</a:t>
            </a:r>
          </a:p>
          <a:p>
            <a:pPr marL="198120" indent="-186055">
              <a:lnSpc>
                <a:spcPct val="100000"/>
              </a:lnSpc>
              <a:spcBef>
                <a:spcPts val="1240"/>
              </a:spcBef>
              <a:buFont typeface="Symbol"/>
              <a:buChar char=""/>
              <a:tabLst>
                <a:tab pos="198755" algn="l"/>
              </a:tabLst>
            </a:pPr>
            <a:r>
              <a:rPr dirty="0"/>
              <a:t>The</a:t>
            </a:r>
            <a:r>
              <a:rPr dirty="0" spc="-10"/>
              <a:t> </a:t>
            </a:r>
            <a:r>
              <a:rPr dirty="0" spc="-5"/>
              <a:t>advantages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15"/>
              <a:t> </a:t>
            </a:r>
            <a:r>
              <a:rPr dirty="0"/>
              <a:t>Spiral</a:t>
            </a:r>
            <a:r>
              <a:rPr dirty="0" spc="-10"/>
              <a:t> </a:t>
            </a:r>
            <a:r>
              <a:rPr dirty="0" spc="-5"/>
              <a:t>methodology</a:t>
            </a:r>
          </a:p>
          <a:p>
            <a:pPr marL="198120" indent="-186055">
              <a:lnSpc>
                <a:spcPct val="100000"/>
              </a:lnSpc>
              <a:spcBef>
                <a:spcPts val="1235"/>
              </a:spcBef>
              <a:buFont typeface="Symbol"/>
              <a:buChar char=""/>
              <a:tabLst>
                <a:tab pos="198755" algn="l"/>
              </a:tabLst>
            </a:pPr>
            <a:r>
              <a:rPr dirty="0"/>
              <a:t>The</a:t>
            </a:r>
            <a:r>
              <a:rPr dirty="0" spc="-10"/>
              <a:t> </a:t>
            </a:r>
            <a:r>
              <a:rPr dirty="0" spc="-5"/>
              <a:t>Limitations of</a:t>
            </a:r>
            <a:r>
              <a:rPr dirty="0" spc="-15"/>
              <a:t> </a:t>
            </a:r>
            <a:r>
              <a:rPr dirty="0"/>
              <a:t>Spiral</a:t>
            </a:r>
            <a:r>
              <a:rPr dirty="0" spc="-5"/>
              <a:t> methodology</a:t>
            </a:r>
          </a:p>
          <a:p>
            <a:pPr marL="198120" indent="-186055">
              <a:lnSpc>
                <a:spcPct val="100000"/>
              </a:lnSpc>
              <a:spcBef>
                <a:spcPts val="1225"/>
              </a:spcBef>
              <a:buFont typeface="Symbol"/>
              <a:buChar char=""/>
              <a:tabLst>
                <a:tab pos="198755" algn="l"/>
              </a:tabLst>
            </a:pPr>
            <a:r>
              <a:rPr dirty="0" spc="-5"/>
              <a:t>Description of </a:t>
            </a:r>
            <a:r>
              <a:rPr dirty="0"/>
              <a:t>the</a:t>
            </a:r>
            <a:r>
              <a:rPr dirty="0" spc="-5"/>
              <a:t> methodology</a:t>
            </a:r>
            <a:r>
              <a:rPr dirty="0"/>
              <a:t> phases</a:t>
            </a:r>
          </a:p>
          <a:p>
            <a:pPr marL="198120" indent="-186055">
              <a:lnSpc>
                <a:spcPct val="100000"/>
              </a:lnSpc>
              <a:spcBef>
                <a:spcPts val="1235"/>
              </a:spcBef>
              <a:buFont typeface="Symbol"/>
              <a:buChar char=""/>
              <a:tabLst>
                <a:tab pos="198755" algn="l"/>
              </a:tabLst>
            </a:pPr>
            <a:r>
              <a:rPr dirty="0" spc="-10"/>
              <a:t>Conclusion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1</a:t>
            </a:r>
            <a:r>
              <a:rPr dirty="0"/>
              <a:t>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30604" y="885190"/>
            <a:ext cx="34201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3.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Chapter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3: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Project Methodology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1638045"/>
            <a:ext cx="5284470" cy="2160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3.1.Introduction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228600">
              <a:lnSpc>
                <a:spcPct val="143800"/>
              </a:lnSpc>
              <a:spcBef>
                <a:spcPts val="880"/>
              </a:spcBef>
            </a:pP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chapter </a:t>
            </a:r>
            <a:r>
              <a:rPr dirty="0" sz="1200">
                <a:latin typeface="Times New Roman"/>
                <a:cs typeface="Times New Roman"/>
              </a:rPr>
              <a:t>will </a:t>
            </a:r>
            <a:r>
              <a:rPr dirty="0" sz="1200" spc="-5">
                <a:latin typeface="Times New Roman"/>
                <a:cs typeface="Times New Roman"/>
              </a:rPr>
              <a:t>cover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details explanation </a:t>
            </a:r>
            <a:r>
              <a:rPr dirty="0" sz="1200">
                <a:latin typeface="Times New Roman"/>
                <a:cs typeface="Times New Roman"/>
              </a:rPr>
              <a:t>of methodology that used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make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complete</a:t>
            </a:r>
            <a:r>
              <a:rPr dirty="0" sz="1200">
                <a:latin typeface="Times New Roman"/>
                <a:cs typeface="Times New Roman"/>
              </a:rPr>
              <a:t> and working </a:t>
            </a:r>
            <a:r>
              <a:rPr dirty="0" sz="1200" spc="-5">
                <a:latin typeface="Times New Roman"/>
                <a:cs typeface="Times New Roman"/>
              </a:rPr>
              <a:t>well.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Many </a:t>
            </a:r>
            <a:r>
              <a:rPr dirty="0" sz="1200">
                <a:latin typeface="Times New Roman"/>
                <a:cs typeface="Times New Roman"/>
              </a:rPr>
              <a:t>methodology 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findings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field </a:t>
            </a:r>
            <a:r>
              <a:rPr dirty="0" sz="1200">
                <a:latin typeface="Times New Roman"/>
                <a:cs typeface="Times New Roman"/>
              </a:rPr>
              <a:t>mainly </a:t>
            </a:r>
            <a:r>
              <a:rPr dirty="0" sz="1200" spc="-5">
                <a:latin typeface="Times New Roman"/>
                <a:cs typeface="Times New Roman"/>
              </a:rPr>
              <a:t>generated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journal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others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take </a:t>
            </a:r>
            <a:r>
              <a:rPr dirty="0" sz="1200" spc="-5">
                <a:latin typeface="Times New Roman"/>
                <a:cs typeface="Times New Roman"/>
              </a:rPr>
              <a:t>advantages and </a:t>
            </a:r>
            <a:r>
              <a:rPr dirty="0" sz="1200">
                <a:latin typeface="Times New Roman"/>
                <a:cs typeface="Times New Roman"/>
              </a:rPr>
              <a:t>improve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upcoming studies. </a:t>
            </a:r>
            <a:r>
              <a:rPr dirty="0" sz="1200">
                <a:latin typeface="Times New Roman"/>
                <a:cs typeface="Times New Roman"/>
              </a:rPr>
              <a:t>The method used to </a:t>
            </a:r>
            <a:r>
              <a:rPr dirty="0" sz="1200" spc="-5">
                <a:latin typeface="Times New Roman"/>
                <a:cs typeface="Times New Roman"/>
              </a:rPr>
              <a:t>achieve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objective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project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accomplish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perfect </a:t>
            </a:r>
            <a:r>
              <a:rPr dirty="0" sz="1200">
                <a:latin typeface="Times New Roman"/>
                <a:cs typeface="Times New Roman"/>
              </a:rPr>
              <a:t>result.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order to </a:t>
            </a:r>
            <a:r>
              <a:rPr dirty="0" sz="1200" spc="-5">
                <a:latin typeface="Times New Roman"/>
                <a:cs typeface="Times New Roman"/>
              </a:rPr>
              <a:t>evaluate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project, </a:t>
            </a:r>
            <a:r>
              <a:rPr dirty="0" sz="1200">
                <a:latin typeface="Times New Roman"/>
                <a:cs typeface="Times New Roman"/>
              </a:rPr>
              <a:t>the methodology </a:t>
            </a:r>
            <a:r>
              <a:rPr dirty="0" sz="1200" spc="-5">
                <a:latin typeface="Times New Roman"/>
                <a:cs typeface="Times New Roman"/>
              </a:rPr>
              <a:t>based </a:t>
            </a:r>
            <a:r>
              <a:rPr dirty="0" sz="1200">
                <a:latin typeface="Times New Roman"/>
                <a:cs typeface="Times New Roman"/>
              </a:rPr>
              <a:t> on </a:t>
            </a:r>
            <a:r>
              <a:rPr dirty="0" sz="1200" spc="-5">
                <a:latin typeface="Times New Roman"/>
                <a:cs typeface="Times New Roman"/>
              </a:rPr>
              <a:t>System Development </a:t>
            </a:r>
            <a:r>
              <a:rPr dirty="0" sz="1200" spc="-10">
                <a:latin typeface="Times New Roman"/>
                <a:cs typeface="Times New Roman"/>
              </a:rPr>
              <a:t>Life </a:t>
            </a:r>
            <a:r>
              <a:rPr dirty="0" sz="1200">
                <a:latin typeface="Times New Roman"/>
                <a:cs typeface="Times New Roman"/>
              </a:rPr>
              <a:t>Cycle (</a:t>
            </a:r>
            <a:r>
              <a:rPr dirty="0" sz="1200" b="1">
                <a:latin typeface="Times New Roman"/>
                <a:cs typeface="Times New Roman"/>
              </a:rPr>
              <a:t>SDLC</a:t>
            </a:r>
            <a:r>
              <a:rPr dirty="0" sz="1200">
                <a:latin typeface="Times New Roman"/>
                <a:cs typeface="Times New Roman"/>
              </a:rPr>
              <a:t>), generally </a:t>
            </a:r>
            <a:r>
              <a:rPr dirty="0" sz="1200" spc="-5">
                <a:latin typeface="Times New Roman"/>
                <a:cs typeface="Times New Roman"/>
              </a:rPr>
              <a:t>three </a:t>
            </a:r>
            <a:r>
              <a:rPr dirty="0" sz="1200">
                <a:latin typeface="Times New Roman"/>
                <a:cs typeface="Times New Roman"/>
              </a:rPr>
              <a:t>major steps, </a:t>
            </a:r>
            <a:r>
              <a:rPr dirty="0" sz="1200" spc="-5">
                <a:latin typeface="Times New Roman"/>
                <a:cs typeface="Times New Roman"/>
              </a:rPr>
              <a:t>which are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planning,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implementing 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153" y="5710809"/>
            <a:ext cx="4467860" cy="3066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241935" indent="-229235">
              <a:lnSpc>
                <a:spcPct val="100000"/>
              </a:lnSpc>
              <a:spcBef>
                <a:spcPts val="100"/>
              </a:spcBef>
              <a:buSzPct val="91666"/>
              <a:buFont typeface="Times New Roman"/>
              <a:buAutoNum type="arabicPeriod" startAt="2"/>
              <a:tabLst>
                <a:tab pos="24193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T</a:t>
            </a:r>
            <a:r>
              <a:rPr dirty="0" sz="1200" spc="-5" b="1">
                <a:latin typeface="Times New Roman"/>
                <a:cs typeface="Times New Roman"/>
              </a:rPr>
              <a:t>he advantages</a:t>
            </a:r>
            <a:r>
              <a:rPr dirty="0" sz="1200" b="1">
                <a:latin typeface="Times New Roman"/>
                <a:cs typeface="Times New Roman"/>
              </a:rPr>
              <a:t> of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Spiral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methodology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imes New Roman"/>
              <a:buAutoNum type="arabicPeriod" startAt="2"/>
            </a:pPr>
            <a:endParaRPr sz="13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</a:pPr>
            <a:r>
              <a:rPr dirty="0" sz="1200">
                <a:latin typeface="Wingdings"/>
                <a:cs typeface="Wingdings"/>
              </a:rPr>
              <a:t>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Good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large</a:t>
            </a:r>
            <a:r>
              <a:rPr dirty="0" sz="1200" spc="-5">
                <a:latin typeface="Times New Roman"/>
                <a:cs typeface="Times New Roman"/>
              </a:rPr>
              <a:t> 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mission-critical</a:t>
            </a:r>
            <a:r>
              <a:rPr dirty="0" sz="1200">
                <a:latin typeface="Times New Roman"/>
                <a:cs typeface="Times New Roman"/>
              </a:rPr>
              <a:t> projects.</a:t>
            </a:r>
            <a:endParaRPr sz="12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Wingdings"/>
                <a:cs typeface="Wingdings"/>
              </a:rPr>
              <a:t>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Strong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approval</a:t>
            </a:r>
            <a:r>
              <a:rPr dirty="0" sz="1200">
                <a:latin typeface="Times New Roman"/>
                <a:cs typeface="Times New Roman"/>
              </a:rPr>
              <a:t> and </a:t>
            </a:r>
            <a:r>
              <a:rPr dirty="0" sz="1200" spc="-5">
                <a:latin typeface="Times New Roman"/>
                <a:cs typeface="Times New Roman"/>
              </a:rPr>
              <a:t>documentation</a:t>
            </a:r>
            <a:r>
              <a:rPr dirty="0" sz="1200">
                <a:latin typeface="Times New Roman"/>
                <a:cs typeface="Times New Roman"/>
              </a:rPr>
              <a:t> control.</a:t>
            </a:r>
            <a:endParaRPr sz="12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Wingdings"/>
                <a:cs typeface="Wingdings"/>
              </a:rPr>
              <a:t>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Additional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Functionality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added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later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date.</a:t>
            </a:r>
            <a:endParaRPr sz="12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Wingdings"/>
                <a:cs typeface="Wingdings"/>
              </a:rPr>
              <a:t>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producing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early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software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life</a:t>
            </a:r>
            <a:r>
              <a:rPr dirty="0" sz="1200" spc="-5">
                <a:latin typeface="Times New Roman"/>
                <a:cs typeface="Times New Roman"/>
              </a:rPr>
              <a:t> cycle.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lvl="1" marL="241935" indent="-229235">
              <a:lnSpc>
                <a:spcPct val="100000"/>
              </a:lnSpc>
              <a:buSzPct val="91666"/>
              <a:buFont typeface="Times New Roman"/>
              <a:buAutoNum type="arabicPeriod" startAt="3"/>
              <a:tabLst>
                <a:tab pos="24193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T</a:t>
            </a:r>
            <a:r>
              <a:rPr dirty="0" sz="1200" spc="-5" b="1">
                <a:latin typeface="Times New Roman"/>
                <a:cs typeface="Times New Roman"/>
              </a:rPr>
              <a:t>he Limitations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Spiral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methodology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</a:pPr>
            <a:r>
              <a:rPr dirty="0" sz="1200">
                <a:latin typeface="Wingdings"/>
                <a:cs typeface="Wingdings"/>
              </a:rPr>
              <a:t>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5">
                <a:latin typeface="Times New Roman"/>
                <a:cs typeface="Times New Roman"/>
              </a:rPr>
              <a:t> model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time </a:t>
            </a:r>
            <a:r>
              <a:rPr dirty="0" sz="1200" spc="-5">
                <a:latin typeface="Times New Roman"/>
                <a:cs typeface="Times New Roman"/>
              </a:rPr>
              <a:t>consuming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expensive.</a:t>
            </a:r>
            <a:endParaRPr sz="12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Wingdings"/>
                <a:cs typeface="Wingdings"/>
              </a:rPr>
              <a:t>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costly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use.</a:t>
            </a:r>
            <a:endParaRPr sz="12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Wingdings"/>
                <a:cs typeface="Wingdings"/>
              </a:rPr>
              <a:t>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analysis requires </a:t>
            </a:r>
            <a:r>
              <a:rPr dirty="0" sz="1200">
                <a:latin typeface="Times New Roman"/>
                <a:cs typeface="Times New Roman"/>
              </a:rPr>
              <a:t>highly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specific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expertise.</a:t>
            </a:r>
            <a:endParaRPr sz="12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Wingdings"/>
                <a:cs typeface="Wingdings"/>
              </a:rPr>
              <a:t></a:t>
            </a:r>
            <a:r>
              <a:rPr dirty="0" sz="1200" spc="43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Project’s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success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highly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dependent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risk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phase.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1</a:t>
            </a:r>
            <a:r>
              <a:rPr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30604" y="891031"/>
            <a:ext cx="5512435" cy="822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469900" indent="-229870">
              <a:lnSpc>
                <a:spcPct val="100000"/>
              </a:lnSpc>
              <a:spcBef>
                <a:spcPts val="100"/>
              </a:spcBef>
              <a:buSzPct val="91666"/>
              <a:buFont typeface="Times New Roman"/>
              <a:buAutoNum type="arabicPeriod" startAt="4"/>
              <a:tabLst>
                <a:tab pos="470534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D</a:t>
            </a:r>
            <a:r>
              <a:rPr dirty="0" sz="1200" spc="-5" b="1">
                <a:latin typeface="Times New Roman"/>
                <a:cs typeface="Times New Roman"/>
              </a:rPr>
              <a:t>escription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5" b="1">
                <a:latin typeface="Times New Roman"/>
                <a:cs typeface="Times New Roman"/>
              </a:rPr>
              <a:t> the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methodology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phases: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4"/>
            </a:pPr>
            <a:endParaRPr sz="1200">
              <a:latin typeface="Times New Roman"/>
              <a:cs typeface="Times New Roman"/>
            </a:endParaRPr>
          </a:p>
          <a:p>
            <a:pPr algn="just" marL="469265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section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describe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phases</a:t>
            </a:r>
            <a:r>
              <a:rPr dirty="0" sz="1200" spc="5">
                <a:latin typeface="Times New Roman"/>
                <a:cs typeface="Times New Roman"/>
              </a:rPr>
              <a:t> of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methodology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following: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lvl="2" marL="926465" indent="-457834">
              <a:lnSpc>
                <a:spcPct val="100000"/>
              </a:lnSpc>
              <a:buFont typeface="Times New Roman"/>
              <a:buAutoNum type="arabicPeriod"/>
              <a:tabLst>
                <a:tab pos="9271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F</a:t>
            </a:r>
            <a:r>
              <a:rPr dirty="0" sz="1200" spc="-5" b="1">
                <a:latin typeface="Times New Roman"/>
                <a:cs typeface="Times New Roman"/>
              </a:rPr>
              <a:t>irst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phase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-Define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requirements:</a:t>
            </a:r>
            <a:endParaRPr sz="1200">
              <a:latin typeface="Times New Roman"/>
              <a:cs typeface="Times New Roman"/>
            </a:endParaRPr>
          </a:p>
          <a:p>
            <a:pPr algn="just" marL="469265" marR="69215" indent="251460">
              <a:lnSpc>
                <a:spcPct val="139200"/>
              </a:lnSpc>
              <a:spcBef>
                <a:spcPts val="830"/>
              </a:spcBef>
            </a:pP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possible </a:t>
            </a:r>
            <a:r>
              <a:rPr dirty="0" sz="1200" spc="-5">
                <a:latin typeface="Times New Roman"/>
                <a:cs typeface="Times New Roman"/>
              </a:rPr>
              <a:t>requirements </a:t>
            </a:r>
            <a:r>
              <a:rPr dirty="0" sz="1200">
                <a:latin typeface="Times New Roman"/>
                <a:cs typeface="Times New Roman"/>
              </a:rPr>
              <a:t>of the system to be developed are capturing in this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phase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documented.</a:t>
            </a:r>
            <a:endParaRPr sz="1200">
              <a:latin typeface="Times New Roman"/>
              <a:cs typeface="Times New Roman"/>
            </a:endParaRPr>
          </a:p>
          <a:p>
            <a:pPr algn="just" marL="469265" marR="67310">
              <a:lnSpc>
                <a:spcPct val="139000"/>
              </a:lnSpc>
            </a:pPr>
            <a:r>
              <a:rPr dirty="0" sz="1200" spc="-5">
                <a:latin typeface="Times New Roman"/>
                <a:cs typeface="Times New Roman"/>
              </a:rPr>
              <a:t>These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>
                <a:latin typeface="Times New Roman"/>
                <a:cs typeface="Times New Roman"/>
              </a:rPr>
              <a:t> have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>
                <a:latin typeface="Times New Roman"/>
                <a:cs typeface="Times New Roman"/>
              </a:rPr>
              <a:t> split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non-functional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requirement, which </a:t>
            </a:r>
            <a:r>
              <a:rPr dirty="0" sz="1200">
                <a:latin typeface="Times New Roman"/>
                <a:cs typeface="Times New Roman"/>
              </a:rPr>
              <a:t>were </a:t>
            </a:r>
            <a:r>
              <a:rPr dirty="0" sz="1200" spc="-5">
                <a:latin typeface="Times New Roman"/>
                <a:cs typeface="Times New Roman"/>
              </a:rPr>
              <a:t>documented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chapter </a:t>
            </a:r>
            <a:r>
              <a:rPr dirty="0" sz="1200">
                <a:latin typeface="Times New Roman"/>
                <a:cs typeface="Times New Roman"/>
              </a:rPr>
              <a:t>4.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addition, we have </a:t>
            </a:r>
            <a:r>
              <a:rPr dirty="0" sz="1200">
                <a:latin typeface="Times New Roman"/>
                <a:cs typeface="Times New Roman"/>
              </a:rPr>
              <a:t>asked 4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stakeholders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basic questions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a survey and </a:t>
            </a:r>
            <a:r>
              <a:rPr dirty="0" sz="1200" spc="-5">
                <a:latin typeface="Times New Roman"/>
                <a:cs typeface="Times New Roman"/>
              </a:rPr>
              <a:t>its details is available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appendix.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lvl="2" marL="926465" indent="-457834">
              <a:lnSpc>
                <a:spcPct val="100000"/>
              </a:lnSpc>
              <a:spcBef>
                <a:spcPts val="1100"/>
              </a:spcBef>
              <a:buFont typeface="Times New Roman"/>
              <a:buAutoNum type="arabicPeriod" startAt="2"/>
              <a:tabLst>
                <a:tab pos="9271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</a:t>
            </a:r>
            <a:r>
              <a:rPr dirty="0" sz="1200" spc="-5" b="1">
                <a:latin typeface="Times New Roman"/>
                <a:cs typeface="Times New Roman"/>
              </a:rPr>
              <a:t>econd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Phase-Analysis:</a:t>
            </a:r>
            <a:endParaRPr sz="1200">
              <a:latin typeface="Times New Roman"/>
              <a:cs typeface="Times New Roman"/>
            </a:endParaRPr>
          </a:p>
          <a:p>
            <a:pPr marL="469265" marR="6350" indent="251460">
              <a:lnSpc>
                <a:spcPct val="144200"/>
              </a:lnSpc>
              <a:spcBef>
                <a:spcPts val="76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analysis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phase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representing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sets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diagrams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forms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5">
                <a:latin typeface="Times New Roman"/>
                <a:cs typeface="Times New Roman"/>
              </a:rPr>
              <a:t> as</a:t>
            </a:r>
            <a:r>
              <a:rPr dirty="0" sz="1200">
                <a:latin typeface="Times New Roman"/>
                <a:cs typeface="Times New Roman"/>
              </a:rPr>
              <a:t> some of </a:t>
            </a:r>
            <a:r>
              <a:rPr dirty="0" sz="1200" spc="-5">
                <a:latin typeface="Times New Roman"/>
                <a:cs typeface="Times New Roman"/>
              </a:rPr>
              <a:t>UML:</a:t>
            </a:r>
            <a:endParaRPr sz="1200">
              <a:latin typeface="Times New Roman"/>
              <a:cs typeface="Times New Roman"/>
            </a:endParaRPr>
          </a:p>
          <a:p>
            <a:pPr lvl="3" marL="1051560" indent="-229235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1051560" algn="l"/>
                <a:tab pos="1052195" algn="l"/>
              </a:tabLst>
            </a:pP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Diagram.</a:t>
            </a:r>
            <a:endParaRPr sz="1200">
              <a:latin typeface="Times New Roman"/>
              <a:cs typeface="Times New Roman"/>
            </a:endParaRPr>
          </a:p>
          <a:p>
            <a:pPr algn="just" lvl="3" marL="105156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1052195" algn="l"/>
              </a:tabLst>
            </a:pPr>
            <a:r>
              <a:rPr dirty="0" sz="1200">
                <a:latin typeface="Times New Roman"/>
                <a:cs typeface="Times New Roman"/>
              </a:rPr>
              <a:t>Activity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Diagram.</a:t>
            </a:r>
            <a:endParaRPr sz="1200">
              <a:latin typeface="Times New Roman"/>
              <a:cs typeface="Times New Roman"/>
            </a:endParaRPr>
          </a:p>
          <a:p>
            <a:pPr algn="just" marL="469265">
              <a:lnSpc>
                <a:spcPct val="100000"/>
              </a:lnSpc>
              <a:spcBef>
                <a:spcPts val="650"/>
              </a:spcBef>
            </a:pPr>
            <a:r>
              <a:rPr dirty="0" sz="1200" spc="-5" b="1">
                <a:latin typeface="Times New Roman"/>
                <a:cs typeface="Times New Roman"/>
              </a:rPr>
              <a:t>Use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Case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Diagram:</a:t>
            </a:r>
            <a:endParaRPr sz="1200">
              <a:latin typeface="Times New Roman"/>
              <a:cs typeface="Times New Roman"/>
            </a:endParaRPr>
          </a:p>
          <a:p>
            <a:pPr algn="just" marL="469265" marR="5080" indent="251460">
              <a:lnSpc>
                <a:spcPct val="143800"/>
              </a:lnSpc>
              <a:spcBef>
                <a:spcPts val="675"/>
              </a:spcBef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graphic</a:t>
            </a:r>
            <a:r>
              <a:rPr dirty="0" sz="1200">
                <a:latin typeface="Times New Roman"/>
                <a:cs typeface="Times New Roman"/>
              </a:rPr>
              <a:t> depiction of the </a:t>
            </a:r>
            <a:r>
              <a:rPr dirty="0" sz="1200" spc="-5">
                <a:latin typeface="Times New Roman"/>
                <a:cs typeface="Times New Roman"/>
              </a:rPr>
              <a:t>interactions</a:t>
            </a:r>
            <a:r>
              <a:rPr dirty="0" sz="1200">
                <a:latin typeface="Times New Roman"/>
                <a:cs typeface="Times New Roman"/>
              </a:rPr>
              <a:t> among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 </a:t>
            </a:r>
            <a:r>
              <a:rPr dirty="0" sz="1200">
                <a:latin typeface="Times New Roman"/>
                <a:cs typeface="Times New Roman"/>
              </a:rPr>
              <a:t>of a </a:t>
            </a:r>
            <a:r>
              <a:rPr dirty="0" sz="1200" spc="-5">
                <a:latin typeface="Times New Roman"/>
                <a:cs typeface="Times New Roman"/>
              </a:rPr>
              <a:t>system. A use case is </a:t>
            </a:r>
            <a:r>
              <a:rPr dirty="0" sz="1200">
                <a:latin typeface="Times New Roman"/>
                <a:cs typeface="Times New Roman"/>
              </a:rPr>
              <a:t>a methodology used in </a:t>
            </a:r>
            <a:r>
              <a:rPr dirty="0" sz="1200" spc="-5">
                <a:latin typeface="Times New Roman"/>
                <a:cs typeface="Times New Roman"/>
              </a:rPr>
              <a:t>system analysis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identify,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clarify,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organize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context,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employing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UML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(Unified</a:t>
            </a:r>
            <a:r>
              <a:rPr dirty="0" sz="1200">
                <a:latin typeface="Times New Roman"/>
                <a:cs typeface="Times New Roman"/>
              </a:rPr>
              <a:t> Modeling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Language),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standard </a:t>
            </a:r>
            <a:r>
              <a:rPr dirty="0" sz="1200">
                <a:latin typeface="Times New Roman"/>
                <a:cs typeface="Times New Roman"/>
              </a:rPr>
              <a:t> notation for the modeling of real-world </a:t>
            </a:r>
            <a:r>
              <a:rPr dirty="0" sz="1200" spc="-5">
                <a:latin typeface="Times New Roman"/>
                <a:cs typeface="Times New Roman"/>
              </a:rPr>
              <a:t>objects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systems. Moreover, </a:t>
            </a:r>
            <a:r>
              <a:rPr dirty="0" sz="1200">
                <a:latin typeface="Times New Roman"/>
                <a:cs typeface="Times New Roman"/>
              </a:rPr>
              <a:t>use </a:t>
            </a:r>
            <a:r>
              <a:rPr dirty="0" sz="1200" spc="-5">
                <a:latin typeface="Times New Roman"/>
                <a:cs typeface="Times New Roman"/>
              </a:rPr>
              <a:t>case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</a:t>
            </a:r>
            <a:r>
              <a:rPr dirty="0" sz="1200">
                <a:latin typeface="Times New Roman"/>
                <a:cs typeface="Times New Roman"/>
              </a:rPr>
              <a:t> provide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actors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project,</a:t>
            </a:r>
            <a:r>
              <a:rPr dirty="0" sz="1200">
                <a:latin typeface="Times New Roman"/>
                <a:cs typeface="Times New Roman"/>
              </a:rPr>
              <a:t> such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E-Training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project:</a:t>
            </a:r>
            <a:endParaRPr sz="1200">
              <a:latin typeface="Times New Roman"/>
              <a:cs typeface="Times New Roman"/>
            </a:endParaRPr>
          </a:p>
          <a:p>
            <a:pPr algn="just" marL="960119" indent="-229235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960755" algn="l"/>
              </a:tabLst>
            </a:pPr>
            <a:r>
              <a:rPr dirty="0" sz="1200" spc="-5">
                <a:latin typeface="Times New Roman"/>
                <a:cs typeface="Times New Roman"/>
              </a:rPr>
              <a:t>Trainee.</a:t>
            </a:r>
            <a:endParaRPr sz="1200">
              <a:latin typeface="Times New Roman"/>
              <a:cs typeface="Times New Roman"/>
            </a:endParaRPr>
          </a:p>
          <a:p>
            <a:pPr algn="just" marL="960119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960755" algn="l"/>
              </a:tabLst>
            </a:pPr>
            <a:r>
              <a:rPr dirty="0" sz="1200" spc="-5">
                <a:latin typeface="Times New Roman"/>
                <a:cs typeface="Times New Roman"/>
              </a:rPr>
              <a:t>Trainers.</a:t>
            </a:r>
            <a:endParaRPr sz="1200">
              <a:latin typeface="Times New Roman"/>
              <a:cs typeface="Times New Roman"/>
            </a:endParaRPr>
          </a:p>
          <a:p>
            <a:pPr algn="just" marL="960119" indent="-229235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960755" algn="l"/>
              </a:tabLst>
            </a:pPr>
            <a:r>
              <a:rPr dirty="0" sz="1200" spc="-5">
                <a:latin typeface="Times New Roman"/>
                <a:cs typeface="Times New Roman"/>
              </a:rPr>
              <a:t>Supervisor.</a:t>
            </a:r>
            <a:endParaRPr sz="1200">
              <a:latin typeface="Times New Roman"/>
              <a:cs typeface="Times New Roman"/>
            </a:endParaRPr>
          </a:p>
          <a:p>
            <a:pPr algn="just" marL="960119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960755" algn="l"/>
              </a:tabLst>
            </a:pPr>
            <a:r>
              <a:rPr dirty="0" sz="1200" spc="-5">
                <a:latin typeface="Times New Roman"/>
                <a:cs typeface="Times New Roman"/>
              </a:rPr>
              <a:t>Administrator.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200" spc="-5">
                <a:solidFill>
                  <a:srgbClr val="4471C4"/>
                </a:solidFill>
                <a:latin typeface="Times New Roman"/>
                <a:cs typeface="Times New Roman"/>
              </a:rPr>
              <a:t>"For</a:t>
            </a:r>
            <a:r>
              <a:rPr dirty="0" sz="1200" spc="-1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471C4"/>
                </a:solidFill>
                <a:latin typeface="Times New Roman"/>
                <a:cs typeface="Times New Roman"/>
              </a:rPr>
              <a:t>more</a:t>
            </a:r>
            <a:r>
              <a:rPr dirty="0" sz="1200" spc="-1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471C4"/>
                </a:solidFill>
                <a:latin typeface="Times New Roman"/>
                <a:cs typeface="Times New Roman"/>
              </a:rPr>
              <a:t>details </a:t>
            </a:r>
            <a:r>
              <a:rPr dirty="0" sz="1200" spc="-5">
                <a:solidFill>
                  <a:srgbClr val="4471C4"/>
                </a:solidFill>
                <a:latin typeface="Times New Roman"/>
                <a:cs typeface="Times New Roman"/>
              </a:rPr>
              <a:t>will </a:t>
            </a:r>
            <a:r>
              <a:rPr dirty="0" sz="1200">
                <a:solidFill>
                  <a:srgbClr val="4471C4"/>
                </a:solidFill>
                <a:latin typeface="Times New Roman"/>
                <a:cs typeface="Times New Roman"/>
              </a:rPr>
              <a:t>be</a:t>
            </a:r>
            <a:r>
              <a:rPr dirty="0" sz="1200" spc="-5">
                <a:solidFill>
                  <a:srgbClr val="4471C4"/>
                </a:solidFill>
                <a:latin typeface="Times New Roman"/>
                <a:cs typeface="Times New Roman"/>
              </a:rPr>
              <a:t> shown</a:t>
            </a:r>
            <a:r>
              <a:rPr dirty="0" sz="1200">
                <a:solidFill>
                  <a:srgbClr val="4471C4"/>
                </a:solidFill>
                <a:latin typeface="Times New Roman"/>
                <a:cs typeface="Times New Roman"/>
              </a:rPr>
              <a:t> in </a:t>
            </a:r>
            <a:r>
              <a:rPr dirty="0" sz="1200" spc="-5">
                <a:solidFill>
                  <a:srgbClr val="4471C4"/>
                </a:solidFill>
                <a:latin typeface="Times New Roman"/>
                <a:cs typeface="Times New Roman"/>
              </a:rPr>
              <a:t>chapter</a:t>
            </a:r>
            <a:r>
              <a:rPr dirty="0" sz="1200" spc="-15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471C4"/>
                </a:solidFill>
                <a:latin typeface="Times New Roman"/>
                <a:cs typeface="Times New Roman"/>
              </a:rPr>
              <a:t>4".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1</a:t>
            </a:r>
            <a:r>
              <a:rPr dirty="0"/>
              <a:t>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30604" y="1415542"/>
            <a:ext cx="5510530" cy="5026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384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Activity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  <a:p>
            <a:pPr algn="just" marL="281940" marR="5715" indent="252729">
              <a:lnSpc>
                <a:spcPct val="143600"/>
              </a:lnSpc>
              <a:spcBef>
                <a:spcPts val="680"/>
              </a:spcBef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UML, an </a:t>
            </a:r>
            <a:r>
              <a:rPr dirty="0" sz="1200">
                <a:latin typeface="Times New Roman"/>
                <a:cs typeface="Times New Roman"/>
              </a:rPr>
              <a:t>activity </a:t>
            </a:r>
            <a:r>
              <a:rPr dirty="0" sz="1200" spc="-5">
                <a:latin typeface="Times New Roman"/>
                <a:cs typeface="Times New Roman"/>
              </a:rPr>
              <a:t>diagram provides </a:t>
            </a:r>
            <a:r>
              <a:rPr dirty="0" sz="1200">
                <a:latin typeface="Times New Roman"/>
                <a:cs typeface="Times New Roman"/>
              </a:rPr>
              <a:t>a view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behavior of a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describing the sequences of </a:t>
            </a:r>
            <a:r>
              <a:rPr dirty="0" sz="1200" spc="-5">
                <a:latin typeface="Times New Roman"/>
                <a:cs typeface="Times New Roman"/>
              </a:rPr>
              <a:t>actions </a:t>
            </a:r>
            <a:r>
              <a:rPr dirty="0" sz="1200">
                <a:latin typeface="Times New Roman"/>
                <a:cs typeface="Times New Roman"/>
              </a:rPr>
              <a:t>in a process. Activity </a:t>
            </a:r>
            <a:r>
              <a:rPr dirty="0" sz="1200" spc="-5">
                <a:latin typeface="Times New Roman"/>
                <a:cs typeface="Times New Roman"/>
              </a:rPr>
              <a:t>diagrams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similar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flowcharts </a:t>
            </a:r>
            <a:r>
              <a:rPr dirty="0" sz="1200">
                <a:latin typeface="Times New Roman"/>
                <a:cs typeface="Times New Roman"/>
              </a:rPr>
              <a:t>because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show </a:t>
            </a:r>
            <a:r>
              <a:rPr dirty="0" sz="1200">
                <a:latin typeface="Times New Roman"/>
                <a:cs typeface="Times New Roman"/>
              </a:rPr>
              <a:t>the flow </a:t>
            </a:r>
            <a:r>
              <a:rPr dirty="0" sz="1200" spc="-5">
                <a:latin typeface="Times New Roman"/>
                <a:cs typeface="Times New Roman"/>
              </a:rPr>
              <a:t>between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actions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an activity; however, </a:t>
            </a:r>
            <a:r>
              <a:rPr dirty="0" sz="1200">
                <a:latin typeface="Times New Roman"/>
                <a:cs typeface="Times New Roman"/>
              </a:rPr>
              <a:t> activity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parallel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concurrent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flows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alternate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flows.</a:t>
            </a:r>
            <a:endParaRPr sz="1200">
              <a:latin typeface="Times New Roman"/>
              <a:cs typeface="Times New Roman"/>
            </a:endParaRPr>
          </a:p>
          <a:p>
            <a:pPr algn="just" marL="283845" marR="5080">
              <a:lnSpc>
                <a:spcPct val="143500"/>
              </a:lnSpc>
              <a:spcBef>
                <a:spcPts val="10"/>
              </a:spcBef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activity </a:t>
            </a:r>
            <a:r>
              <a:rPr dirty="0" sz="1200" spc="-5">
                <a:latin typeface="Times New Roman"/>
                <a:cs typeface="Times New Roman"/>
              </a:rPr>
              <a:t>diagrams,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activity nodes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activity </a:t>
            </a:r>
            <a:r>
              <a:rPr dirty="0" sz="1200" spc="-5">
                <a:latin typeface="Times New Roman"/>
                <a:cs typeface="Times New Roman"/>
              </a:rPr>
              <a:t>edges </a:t>
            </a:r>
            <a:r>
              <a:rPr dirty="0" sz="1200">
                <a:latin typeface="Times New Roman"/>
                <a:cs typeface="Times New Roman"/>
              </a:rPr>
              <a:t>to model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flow 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control</a:t>
            </a:r>
            <a:r>
              <a:rPr dirty="0" sz="1200">
                <a:latin typeface="Times New Roman"/>
                <a:cs typeface="Times New Roman"/>
              </a:rPr>
              <a:t> and</a:t>
            </a:r>
            <a:r>
              <a:rPr dirty="0" sz="1200" spc="-5">
                <a:latin typeface="Times New Roman"/>
                <a:cs typeface="Times New Roman"/>
              </a:rPr>
              <a:t> data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actions.</a:t>
            </a:r>
            <a:endParaRPr sz="1200">
              <a:latin typeface="Times New Roman"/>
              <a:cs typeface="Times New Roman"/>
            </a:endParaRPr>
          </a:p>
          <a:p>
            <a:pPr algn="just" marL="240665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Activity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>
                <a:latin typeface="Times New Roman"/>
                <a:cs typeface="Times New Roman"/>
              </a:rPr>
              <a:t> helpful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phases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project:</a:t>
            </a:r>
            <a:endParaRPr sz="1200">
              <a:latin typeface="Times New Roman"/>
              <a:cs typeface="Times New Roman"/>
            </a:endParaRPr>
          </a:p>
          <a:p>
            <a:pPr algn="just" marL="781685" marR="5715" indent="-228600">
              <a:lnSpc>
                <a:spcPts val="2080"/>
              </a:lnSpc>
              <a:spcBef>
                <a:spcPts val="160"/>
              </a:spcBef>
            </a:pPr>
            <a:r>
              <a:rPr dirty="0" sz="1200">
                <a:latin typeface="Wingdings"/>
                <a:cs typeface="Wingdings"/>
              </a:rPr>
              <a:t>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starting a </a:t>
            </a:r>
            <a:r>
              <a:rPr dirty="0" sz="1200" spc="-5">
                <a:latin typeface="Times New Roman"/>
                <a:cs typeface="Times New Roman"/>
              </a:rPr>
              <a:t>project,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can create </a:t>
            </a:r>
            <a:r>
              <a:rPr dirty="0" sz="1200">
                <a:latin typeface="Times New Roman"/>
                <a:cs typeface="Times New Roman"/>
              </a:rPr>
              <a:t>activity </a:t>
            </a:r>
            <a:r>
              <a:rPr dirty="0" sz="1200" spc="-5">
                <a:latin typeface="Times New Roman"/>
                <a:cs typeface="Times New Roman"/>
              </a:rPr>
              <a:t>diagrams </a:t>
            </a:r>
            <a:r>
              <a:rPr dirty="0" sz="1200">
                <a:latin typeface="Times New Roman"/>
                <a:cs typeface="Times New Roman"/>
              </a:rPr>
              <a:t>to model the most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important workflows.</a:t>
            </a:r>
            <a:endParaRPr sz="1200">
              <a:latin typeface="Times New Roman"/>
              <a:cs typeface="Times New Roman"/>
            </a:endParaRPr>
          </a:p>
          <a:p>
            <a:pPr algn="just" marL="553085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Wingdings"/>
                <a:cs typeface="Wingdings"/>
              </a:rPr>
              <a:t>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During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phase,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activity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illustrate</a:t>
            </a:r>
            <a:endParaRPr sz="1200">
              <a:latin typeface="Times New Roman"/>
              <a:cs typeface="Times New Roman"/>
            </a:endParaRPr>
          </a:p>
          <a:p>
            <a:pPr algn="just" marL="781685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flow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events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use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describe.</a:t>
            </a:r>
            <a:endParaRPr sz="1200">
              <a:latin typeface="Times New Roman"/>
              <a:cs typeface="Times New Roman"/>
            </a:endParaRPr>
          </a:p>
          <a:p>
            <a:pPr algn="just" marL="781685" marR="6985" indent="-228600">
              <a:lnSpc>
                <a:spcPts val="2080"/>
              </a:lnSpc>
              <a:spcBef>
                <a:spcPts val="160"/>
              </a:spcBef>
            </a:pPr>
            <a:r>
              <a:rPr dirty="0" sz="1200">
                <a:latin typeface="Wingdings"/>
                <a:cs typeface="Wingdings"/>
              </a:rPr>
              <a:t>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During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analysis and design phases,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activity </a:t>
            </a:r>
            <a:r>
              <a:rPr dirty="0" sz="1200" spc="-5">
                <a:latin typeface="Times New Roman"/>
                <a:cs typeface="Times New Roman"/>
              </a:rPr>
              <a:t>diagrams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help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behavior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operations.</a:t>
            </a:r>
            <a:endParaRPr sz="1200">
              <a:latin typeface="Times New Roman"/>
              <a:cs typeface="Times New Roman"/>
            </a:endParaRPr>
          </a:p>
          <a:p>
            <a:pPr algn="just" marL="553085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latin typeface="Wingdings"/>
                <a:cs typeface="Wingdings"/>
              </a:rPr>
              <a:t></a:t>
            </a:r>
            <a:r>
              <a:rPr dirty="0" sz="1200" spc="4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header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activity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frame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displays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activity,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algn="just" marL="781685" marR="6985">
              <a:lnSpc>
                <a:spcPct val="1437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body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activity frame </a:t>
            </a:r>
            <a:r>
              <a:rPr dirty="0" sz="1200" spc="-5">
                <a:latin typeface="Times New Roman"/>
                <a:cs typeface="Times New Roman"/>
              </a:rPr>
              <a:t>displays </a:t>
            </a:r>
            <a:r>
              <a:rPr dirty="0" sz="1200">
                <a:latin typeface="Times New Roman"/>
                <a:cs typeface="Times New Roman"/>
              </a:rPr>
              <a:t>the nodes and </a:t>
            </a:r>
            <a:r>
              <a:rPr dirty="0" sz="1200" spc="-5">
                <a:latin typeface="Times New Roman"/>
                <a:cs typeface="Times New Roman"/>
              </a:rPr>
              <a:t>edges </a:t>
            </a:r>
            <a:r>
              <a:rPr dirty="0" sz="1200">
                <a:latin typeface="Times New Roman"/>
                <a:cs typeface="Times New Roman"/>
              </a:rPr>
              <a:t>that describe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activity. After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create the activity </a:t>
            </a:r>
            <a:r>
              <a:rPr dirty="0" sz="1200" spc="-5">
                <a:latin typeface="Times New Roman"/>
                <a:cs typeface="Times New Roman"/>
              </a:rPr>
              <a:t>diagram, you </a:t>
            </a:r>
            <a:r>
              <a:rPr dirty="0" sz="1200">
                <a:latin typeface="Times New Roman"/>
                <a:cs typeface="Times New Roman"/>
              </a:rPr>
              <a:t>cannot move it in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 </a:t>
            </a:r>
            <a:r>
              <a:rPr dirty="0" sz="1200">
                <a:latin typeface="Times New Roman"/>
                <a:cs typeface="Times New Roman"/>
              </a:rPr>
              <a:t>Explorer </a:t>
            </a:r>
            <a:r>
              <a:rPr dirty="0" sz="1200" spc="-5">
                <a:latin typeface="Times New Roman"/>
                <a:cs typeface="Times New Roman"/>
              </a:rPr>
              <a:t>view.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solidFill>
                  <a:srgbClr val="4471C4"/>
                </a:solidFill>
                <a:latin typeface="Times New Roman"/>
                <a:cs typeface="Times New Roman"/>
              </a:rPr>
              <a:t>"For</a:t>
            </a:r>
            <a:r>
              <a:rPr dirty="0" sz="1200" spc="-1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471C4"/>
                </a:solidFill>
                <a:latin typeface="Times New Roman"/>
                <a:cs typeface="Times New Roman"/>
              </a:rPr>
              <a:t>more</a:t>
            </a:r>
            <a:r>
              <a:rPr dirty="0" sz="1200" spc="-1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471C4"/>
                </a:solidFill>
                <a:latin typeface="Times New Roman"/>
                <a:cs typeface="Times New Roman"/>
              </a:rPr>
              <a:t>details </a:t>
            </a:r>
            <a:r>
              <a:rPr dirty="0" sz="1200" spc="-5">
                <a:solidFill>
                  <a:srgbClr val="4471C4"/>
                </a:solidFill>
                <a:latin typeface="Times New Roman"/>
                <a:cs typeface="Times New Roman"/>
              </a:rPr>
              <a:t>will</a:t>
            </a:r>
            <a:r>
              <a:rPr dirty="0" sz="1200">
                <a:solidFill>
                  <a:srgbClr val="4471C4"/>
                </a:solidFill>
                <a:latin typeface="Times New Roman"/>
                <a:cs typeface="Times New Roman"/>
              </a:rPr>
              <a:t> be</a:t>
            </a:r>
            <a:r>
              <a:rPr dirty="0" sz="1200" spc="-5">
                <a:solidFill>
                  <a:srgbClr val="4471C4"/>
                </a:solidFill>
                <a:latin typeface="Times New Roman"/>
                <a:cs typeface="Times New Roman"/>
              </a:rPr>
              <a:t> shown</a:t>
            </a:r>
            <a:r>
              <a:rPr dirty="0" sz="1200" spc="5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471C4"/>
                </a:solidFill>
                <a:latin typeface="Times New Roman"/>
                <a:cs typeface="Times New Roman"/>
              </a:rPr>
              <a:t>in </a:t>
            </a:r>
            <a:r>
              <a:rPr dirty="0" sz="1200" spc="-5">
                <a:solidFill>
                  <a:srgbClr val="4471C4"/>
                </a:solidFill>
                <a:latin typeface="Times New Roman"/>
                <a:cs typeface="Times New Roman"/>
              </a:rPr>
              <a:t>chapter</a:t>
            </a:r>
            <a:r>
              <a:rPr dirty="0" sz="1200" spc="-1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471C4"/>
                </a:solidFill>
                <a:latin typeface="Times New Roman"/>
                <a:cs typeface="Times New Roman"/>
              </a:rPr>
              <a:t>4".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1</a:t>
            </a:r>
            <a:r>
              <a:rPr dirty="0"/>
              <a:t>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401825" y="887983"/>
            <a:ext cx="5239385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lvl="2" marL="655320" indent="-457834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3"/>
              <a:tabLst>
                <a:tab pos="65595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T</a:t>
            </a:r>
            <a:r>
              <a:rPr dirty="0" sz="1200" spc="-5" b="1">
                <a:latin typeface="Times New Roman"/>
                <a:cs typeface="Times New Roman"/>
              </a:rPr>
              <a:t>hird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phase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 spc="-5" b="1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185420">
              <a:lnSpc>
                <a:spcPct val="143700"/>
              </a:lnSpc>
              <a:spcBef>
                <a:spcPts val="905"/>
              </a:spcBef>
            </a:pP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analyzing the </a:t>
            </a:r>
            <a:r>
              <a:rPr dirty="0" sz="1200" spc="-5">
                <a:latin typeface="Times New Roman"/>
                <a:cs typeface="Times New Roman"/>
              </a:rPr>
              <a:t>requirements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project.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design </a:t>
            </a:r>
            <a:r>
              <a:rPr dirty="0" sz="1200">
                <a:latin typeface="Times New Roman"/>
                <a:cs typeface="Times New Roman"/>
              </a:rPr>
              <a:t>phase </a:t>
            </a:r>
            <a:r>
              <a:rPr dirty="0" sz="1200" spc="-5">
                <a:latin typeface="Times New Roman"/>
                <a:cs typeface="Times New Roman"/>
              </a:rPr>
              <a:t>started,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phase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represents sets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diagrams and forms </a:t>
            </a:r>
            <a:r>
              <a:rPr dirty="0" sz="1200">
                <a:latin typeface="Times New Roman"/>
                <a:cs typeface="Times New Roman"/>
              </a:rPr>
              <a:t>such </a:t>
            </a:r>
            <a:r>
              <a:rPr dirty="0" sz="1200" spc="-5">
                <a:latin typeface="Times New Roman"/>
                <a:cs typeface="Times New Roman"/>
              </a:rPr>
              <a:t>as Class diagram, data </a:t>
            </a:r>
            <a:r>
              <a:rPr dirty="0" sz="1200">
                <a:latin typeface="Times New Roman"/>
                <a:cs typeface="Times New Roman"/>
              </a:rPr>
              <a:t>base </a:t>
            </a:r>
            <a:r>
              <a:rPr dirty="0" sz="1200" spc="-5">
                <a:latin typeface="Times New Roman"/>
                <a:cs typeface="Times New Roman"/>
              </a:rPr>
              <a:t>schema,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sketch,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 design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 design.</a:t>
            </a:r>
            <a:endParaRPr sz="1200">
              <a:latin typeface="Times New Roman"/>
              <a:cs typeface="Times New Roman"/>
            </a:endParaRPr>
          </a:p>
          <a:p>
            <a:pPr algn="just" marL="23622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solidFill>
                  <a:srgbClr val="4471C4"/>
                </a:solidFill>
                <a:latin typeface="Times New Roman"/>
                <a:cs typeface="Times New Roman"/>
              </a:rPr>
              <a:t>"For</a:t>
            </a:r>
            <a:r>
              <a:rPr dirty="0" sz="120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471C4"/>
                </a:solidFill>
                <a:latin typeface="Times New Roman"/>
                <a:cs typeface="Times New Roman"/>
              </a:rPr>
              <a:t>more </a:t>
            </a:r>
            <a:r>
              <a:rPr dirty="0" sz="1200">
                <a:solidFill>
                  <a:srgbClr val="4471C4"/>
                </a:solidFill>
                <a:latin typeface="Times New Roman"/>
                <a:cs typeface="Times New Roman"/>
              </a:rPr>
              <a:t>details</a:t>
            </a:r>
            <a:r>
              <a:rPr dirty="0" sz="1200" spc="5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471C4"/>
                </a:solidFill>
                <a:latin typeface="Times New Roman"/>
                <a:cs typeface="Times New Roman"/>
              </a:rPr>
              <a:t>will</a:t>
            </a:r>
            <a:r>
              <a:rPr dirty="0" sz="1200">
                <a:solidFill>
                  <a:srgbClr val="4471C4"/>
                </a:solidFill>
                <a:latin typeface="Times New Roman"/>
                <a:cs typeface="Times New Roman"/>
              </a:rPr>
              <a:t> be</a:t>
            </a:r>
            <a:r>
              <a:rPr dirty="0" sz="1200" spc="-5">
                <a:solidFill>
                  <a:srgbClr val="4471C4"/>
                </a:solidFill>
                <a:latin typeface="Times New Roman"/>
                <a:cs typeface="Times New Roman"/>
              </a:rPr>
              <a:t> shown</a:t>
            </a:r>
            <a:r>
              <a:rPr dirty="0" sz="1200">
                <a:solidFill>
                  <a:srgbClr val="4471C4"/>
                </a:solidFill>
                <a:latin typeface="Times New Roman"/>
                <a:cs typeface="Times New Roman"/>
              </a:rPr>
              <a:t> in </a:t>
            </a:r>
            <a:r>
              <a:rPr dirty="0" sz="1200" spc="-5">
                <a:solidFill>
                  <a:srgbClr val="4471C4"/>
                </a:solidFill>
                <a:latin typeface="Times New Roman"/>
                <a:cs typeface="Times New Roman"/>
              </a:rPr>
              <a:t>chapter</a:t>
            </a:r>
            <a:r>
              <a:rPr dirty="0" sz="120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471C4"/>
                </a:solidFill>
                <a:latin typeface="Times New Roman"/>
                <a:cs typeface="Times New Roman"/>
              </a:rPr>
              <a:t>4".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lvl="2" marL="655320" indent="-457834">
              <a:lnSpc>
                <a:spcPct val="100000"/>
              </a:lnSpc>
              <a:buFont typeface="Times New Roman"/>
              <a:buAutoNum type="arabicPeriod" startAt="4"/>
              <a:tabLst>
                <a:tab pos="65595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T</a:t>
            </a:r>
            <a:r>
              <a:rPr dirty="0" sz="1200" spc="-5" b="1">
                <a:latin typeface="Times New Roman"/>
                <a:cs typeface="Times New Roman"/>
              </a:rPr>
              <a:t>he fourth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phase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 spc="-5" b="1">
                <a:latin typeface="Times New Roman"/>
                <a:cs typeface="Times New Roman"/>
              </a:rPr>
              <a:t>Implementation:</a:t>
            </a:r>
            <a:endParaRPr sz="1200">
              <a:latin typeface="Times New Roman"/>
              <a:cs typeface="Times New Roman"/>
            </a:endParaRPr>
          </a:p>
          <a:p>
            <a:pPr algn="just" marL="198120" marR="5080" indent="251460">
              <a:lnSpc>
                <a:spcPct val="143700"/>
              </a:lnSpc>
              <a:spcBef>
                <a:spcPts val="795"/>
              </a:spcBef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this phase, </a:t>
            </a:r>
            <a:r>
              <a:rPr dirty="0" sz="1200">
                <a:latin typeface="Times New Roman"/>
                <a:cs typeface="Times New Roman"/>
              </a:rPr>
              <a:t>the evaluation </a:t>
            </a:r>
            <a:r>
              <a:rPr dirty="0" sz="1200" spc="-5">
                <a:latin typeface="Times New Roman"/>
                <a:cs typeface="Times New Roman"/>
              </a:rPr>
              <a:t>system was implemented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modern techniques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programming language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achieve goals, after </a:t>
            </a:r>
            <a:r>
              <a:rPr dirty="0" sz="1200">
                <a:latin typeface="Times New Roman"/>
                <a:cs typeface="Times New Roman"/>
              </a:rPr>
              <a:t>finishing </a:t>
            </a:r>
            <a:r>
              <a:rPr dirty="0" sz="1200" spc="-5">
                <a:latin typeface="Times New Roman"/>
                <a:cs typeface="Times New Roman"/>
              </a:rPr>
              <a:t>designing phase.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 depended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Server-Side Scripting Language (PHP) and </a:t>
            </a:r>
            <a:r>
              <a:rPr dirty="0" sz="1200" spc="-10">
                <a:latin typeface="Times New Roman"/>
                <a:cs typeface="Times New Roman"/>
              </a:rPr>
              <a:t>HTML. </a:t>
            </a:r>
            <a:r>
              <a:rPr dirty="0" sz="1200" spc="-5">
                <a:latin typeface="Times New Roman"/>
                <a:cs typeface="Times New Roman"/>
              </a:rPr>
              <a:t> and</a:t>
            </a:r>
            <a:r>
              <a:rPr dirty="0" sz="1200">
                <a:latin typeface="Times New Roman"/>
                <a:cs typeface="Times New Roman"/>
              </a:rPr>
              <a:t> joining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 between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PHP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language.</a:t>
            </a:r>
            <a:endParaRPr sz="1200">
              <a:latin typeface="Times New Roman"/>
              <a:cs typeface="Times New Roman"/>
            </a:endParaRPr>
          </a:p>
          <a:p>
            <a:pPr algn="just" marL="23622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solidFill>
                  <a:srgbClr val="4471C4"/>
                </a:solidFill>
                <a:latin typeface="Times New Roman"/>
                <a:cs typeface="Times New Roman"/>
              </a:rPr>
              <a:t>For</a:t>
            </a:r>
            <a:r>
              <a:rPr dirty="0" sz="1200" spc="-1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471C4"/>
                </a:solidFill>
                <a:latin typeface="Times New Roman"/>
                <a:cs typeface="Times New Roman"/>
              </a:rPr>
              <a:t>more</a:t>
            </a:r>
            <a:r>
              <a:rPr dirty="0" sz="1200" spc="-1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471C4"/>
                </a:solidFill>
                <a:latin typeface="Times New Roman"/>
                <a:cs typeface="Times New Roman"/>
              </a:rPr>
              <a:t>details</a:t>
            </a:r>
            <a:r>
              <a:rPr dirty="0" sz="1200" spc="-5">
                <a:solidFill>
                  <a:srgbClr val="4471C4"/>
                </a:solidFill>
                <a:latin typeface="Times New Roman"/>
                <a:cs typeface="Times New Roman"/>
              </a:rPr>
              <a:t> will</a:t>
            </a:r>
            <a:r>
              <a:rPr dirty="0" sz="1200">
                <a:solidFill>
                  <a:srgbClr val="4471C4"/>
                </a:solidFill>
                <a:latin typeface="Times New Roman"/>
                <a:cs typeface="Times New Roman"/>
              </a:rPr>
              <a:t> be</a:t>
            </a:r>
            <a:r>
              <a:rPr dirty="0" sz="1200" spc="-1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471C4"/>
                </a:solidFill>
                <a:latin typeface="Times New Roman"/>
                <a:cs typeface="Times New Roman"/>
              </a:rPr>
              <a:t>shown</a:t>
            </a:r>
            <a:r>
              <a:rPr dirty="0" sz="1200">
                <a:solidFill>
                  <a:srgbClr val="4471C4"/>
                </a:solidFill>
                <a:latin typeface="Times New Roman"/>
                <a:cs typeface="Times New Roman"/>
              </a:rPr>
              <a:t> in</a:t>
            </a:r>
            <a:r>
              <a:rPr dirty="0" sz="1200" spc="-5">
                <a:solidFill>
                  <a:srgbClr val="4471C4"/>
                </a:solidFill>
                <a:latin typeface="Times New Roman"/>
                <a:cs typeface="Times New Roman"/>
              </a:rPr>
              <a:t> chapter</a:t>
            </a:r>
            <a:r>
              <a:rPr dirty="0" sz="1200">
                <a:solidFill>
                  <a:srgbClr val="4471C4"/>
                </a:solidFill>
                <a:latin typeface="Times New Roman"/>
                <a:cs typeface="Times New Roman"/>
              </a:rPr>
              <a:t> 4.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753" y="4873878"/>
            <a:ext cx="5057775" cy="400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3.4.5.</a:t>
            </a:r>
            <a:r>
              <a:rPr dirty="0" sz="1200" spc="58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Fifth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Phase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 </a:t>
            </a:r>
            <a:r>
              <a:rPr dirty="0" sz="1200" b="1">
                <a:latin typeface="Times New Roman"/>
                <a:cs typeface="Times New Roman"/>
              </a:rPr>
              <a:t>Testing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 </a:t>
            </a:r>
            <a:r>
              <a:rPr dirty="0" sz="1200" b="1">
                <a:latin typeface="Times New Roman"/>
                <a:cs typeface="Times New Roman"/>
              </a:rPr>
              <a:t>Validation: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63525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Testing:</a:t>
            </a:r>
            <a:endParaRPr sz="1200">
              <a:latin typeface="Times New Roman"/>
              <a:cs typeface="Times New Roman"/>
            </a:endParaRPr>
          </a:p>
          <a:p>
            <a:pPr marL="263525" indent="252729">
              <a:lnSpc>
                <a:spcPct val="100000"/>
              </a:lnSpc>
              <a:spcBef>
                <a:spcPts val="600"/>
              </a:spcBef>
            </a:pPr>
            <a:r>
              <a:rPr dirty="0" sz="1200" spc="-5">
                <a:latin typeface="Times New Roman"/>
                <a:cs typeface="Times New Roman"/>
              </a:rPr>
              <a:t>Testing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spiral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exploratory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nature,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least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algn="just" marL="263525" marR="5080">
              <a:lnSpc>
                <a:spcPct val="1438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initial </a:t>
            </a:r>
            <a:r>
              <a:rPr dirty="0" sz="1200" spc="-10">
                <a:latin typeface="Times New Roman"/>
                <a:cs typeface="Times New Roman"/>
              </a:rPr>
              <a:t>stages. </a:t>
            </a:r>
            <a:r>
              <a:rPr dirty="0" sz="1200">
                <a:latin typeface="Times New Roman"/>
                <a:cs typeface="Times New Roman"/>
              </a:rPr>
              <a:t>The purpose of the </a:t>
            </a:r>
            <a:r>
              <a:rPr dirty="0" sz="1200" spc="-5">
                <a:latin typeface="Times New Roman"/>
                <a:cs typeface="Times New Roman"/>
              </a:rPr>
              <a:t>early </a:t>
            </a:r>
            <a:r>
              <a:rPr dirty="0" sz="1200">
                <a:latin typeface="Times New Roman"/>
                <a:cs typeface="Times New Roman"/>
              </a:rPr>
              <a:t>prototype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understand risks and </a:t>
            </a:r>
            <a:r>
              <a:rPr dirty="0" sz="1200">
                <a:latin typeface="Times New Roman"/>
                <a:cs typeface="Times New Roman"/>
              </a:rPr>
              <a:t> explore unknowns. Testing needs to</a:t>
            </a:r>
            <a:r>
              <a:rPr dirty="0" sz="1200" spc="5">
                <a:latin typeface="Times New Roman"/>
                <a:cs typeface="Times New Roman"/>
              </a:rPr>
              <a:t> be </a:t>
            </a:r>
            <a:r>
              <a:rPr dirty="0" sz="1200">
                <a:latin typeface="Times New Roman"/>
                <a:cs typeface="Times New Roman"/>
              </a:rPr>
              <a:t>flexible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well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able to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 deeper </a:t>
            </a:r>
            <a:r>
              <a:rPr dirty="0" sz="1200">
                <a:latin typeface="Times New Roman"/>
                <a:cs typeface="Times New Roman"/>
              </a:rPr>
              <a:t>to explore specific </a:t>
            </a:r>
            <a:r>
              <a:rPr dirty="0" sz="1200" spc="-5">
                <a:latin typeface="Times New Roman"/>
                <a:cs typeface="Times New Roman"/>
              </a:rPr>
              <a:t>problem areas as </a:t>
            </a:r>
            <a:r>
              <a:rPr dirty="0" sz="1200">
                <a:latin typeface="Times New Roman"/>
                <a:cs typeface="Times New Roman"/>
              </a:rPr>
              <a:t>needed. </a:t>
            </a: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subsequent </a:t>
            </a:r>
            <a:r>
              <a:rPr dirty="0" sz="1200" spc="-5">
                <a:latin typeface="Times New Roman"/>
                <a:cs typeface="Times New Roman"/>
              </a:rPr>
              <a:t>stages, </a:t>
            </a:r>
            <a:r>
              <a:rPr dirty="0" sz="1200">
                <a:latin typeface="Times New Roman"/>
                <a:cs typeface="Times New Roman"/>
              </a:rPr>
              <a:t> testing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goals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may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formal</a:t>
            </a:r>
            <a:r>
              <a:rPr dirty="0" sz="1200">
                <a:latin typeface="Times New Roman"/>
                <a:cs typeface="Times New Roman"/>
              </a:rPr>
              <a:t> &amp;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standard</a:t>
            </a:r>
            <a:r>
              <a:rPr dirty="0" sz="1200">
                <a:latin typeface="Times New Roman"/>
                <a:cs typeface="Times New Roman"/>
              </a:rPr>
              <a:t> testing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including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regression and related </a:t>
            </a:r>
            <a:r>
              <a:rPr dirty="0" sz="1200">
                <a:latin typeface="Times New Roman"/>
                <a:cs typeface="Times New Roman"/>
              </a:rPr>
              <a:t>test </a:t>
            </a:r>
            <a:r>
              <a:rPr dirty="0" sz="1200" spc="-5">
                <a:latin typeface="Times New Roman"/>
                <a:cs typeface="Times New Roman"/>
              </a:rPr>
              <a:t>types. </a:t>
            </a:r>
            <a:r>
              <a:rPr dirty="0" sz="1200">
                <a:latin typeface="Times New Roman"/>
                <a:cs typeface="Times New Roman"/>
              </a:rPr>
              <a:t>The testing </a:t>
            </a:r>
            <a:r>
              <a:rPr dirty="0" sz="1200" spc="-5">
                <a:latin typeface="Times New Roman"/>
                <a:cs typeface="Times New Roman"/>
              </a:rPr>
              <a:t>group needs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able </a:t>
            </a:r>
            <a:r>
              <a:rPr dirty="0" sz="1200">
                <a:latin typeface="Times New Roman"/>
                <a:cs typeface="Times New Roman"/>
              </a:rPr>
              <a:t>to handle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requirements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non-formal and formal </a:t>
            </a:r>
            <a:r>
              <a:rPr dirty="0" sz="1200">
                <a:latin typeface="Times New Roman"/>
                <a:cs typeface="Times New Roman"/>
              </a:rPr>
              <a:t>standard testing requirements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 stages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lifecycle, </a:t>
            </a:r>
            <a:r>
              <a:rPr dirty="0" sz="1200">
                <a:latin typeface="Times New Roman"/>
                <a:cs typeface="Times New Roman"/>
              </a:rPr>
              <a:t>due to the </a:t>
            </a:r>
            <a:r>
              <a:rPr dirty="0" sz="1200" spc="5">
                <a:latin typeface="Times New Roman"/>
                <a:cs typeface="Times New Roman"/>
              </a:rPr>
              <a:t>very </a:t>
            </a:r>
            <a:r>
              <a:rPr dirty="0" sz="1200" spc="-5">
                <a:latin typeface="Times New Roman"/>
                <a:cs typeface="Times New Roman"/>
              </a:rPr>
              <a:t>nature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spiral model,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involving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repeated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prototyping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dealing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unknowns,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accurate</a:t>
            </a:r>
            <a:r>
              <a:rPr dirty="0" sz="1200">
                <a:latin typeface="Times New Roman"/>
                <a:cs typeface="Times New Roman"/>
              </a:rPr>
              <a:t> test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planning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estimating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be a </a:t>
            </a:r>
            <a:r>
              <a:rPr dirty="0" sz="1200" spc="-5">
                <a:latin typeface="Times New Roman"/>
                <a:cs typeface="Times New Roman"/>
              </a:rPr>
              <a:t>challenge. </a:t>
            </a:r>
            <a:r>
              <a:rPr dirty="0" sz="1200">
                <a:latin typeface="Times New Roman"/>
                <a:cs typeface="Times New Roman"/>
              </a:rPr>
              <a:t>Given the complexity </a:t>
            </a:r>
            <a:r>
              <a:rPr dirty="0" sz="1200" spc="-5">
                <a:latin typeface="Times New Roman"/>
                <a:cs typeface="Times New Roman"/>
              </a:rPr>
              <a:t>and degree 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experimenting </a:t>
            </a:r>
            <a:r>
              <a:rPr dirty="0" sz="1200">
                <a:latin typeface="Times New Roman"/>
                <a:cs typeface="Times New Roman"/>
              </a:rPr>
              <a:t>involved, </a:t>
            </a:r>
            <a:r>
              <a:rPr dirty="0" sz="1200" spc="-5">
                <a:latin typeface="Times New Roman"/>
                <a:cs typeface="Times New Roman"/>
              </a:rPr>
              <a:t>working </a:t>
            </a:r>
            <a:r>
              <a:rPr dirty="0" sz="1200">
                <a:latin typeface="Times New Roman"/>
                <a:cs typeface="Times New Roman"/>
              </a:rPr>
              <a:t>with predictable </a:t>
            </a:r>
            <a:r>
              <a:rPr dirty="0" sz="1200" spc="-5">
                <a:latin typeface="Times New Roman"/>
                <a:cs typeface="Times New Roman"/>
              </a:rPr>
              <a:t>time-lines is </a:t>
            </a:r>
            <a:r>
              <a:rPr dirty="0" sz="1200">
                <a:latin typeface="Times New Roman"/>
                <a:cs typeface="Times New Roman"/>
              </a:rPr>
              <a:t>not usually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possible.</a:t>
            </a:r>
            <a:endParaRPr sz="1200">
              <a:latin typeface="Times New Roman"/>
              <a:cs typeface="Times New Roman"/>
            </a:endParaRPr>
          </a:p>
          <a:p>
            <a:pPr algn="just" marL="263525">
              <a:lnSpc>
                <a:spcPct val="100000"/>
              </a:lnSpc>
              <a:spcBef>
                <a:spcPts val="620"/>
              </a:spcBef>
            </a:pP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dirty="0" sz="1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00"/>
                </a:solidFill>
                <a:latin typeface="Times New Roman"/>
                <a:cs typeface="Times New Roman"/>
              </a:rPr>
              <a:t>more</a:t>
            </a:r>
            <a:r>
              <a:rPr dirty="0" sz="1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00"/>
                </a:solidFill>
                <a:latin typeface="Times New Roman"/>
                <a:cs typeface="Times New Roman"/>
              </a:rPr>
              <a:t>details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 will</a:t>
            </a:r>
            <a:r>
              <a:rPr dirty="0" sz="1200">
                <a:solidFill>
                  <a:srgbClr val="FF0000"/>
                </a:solidFill>
                <a:latin typeface="Times New Roman"/>
                <a:cs typeface="Times New Roman"/>
              </a:rPr>
              <a:t> be</a:t>
            </a:r>
            <a:r>
              <a:rPr dirty="0" sz="1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shown</a:t>
            </a:r>
            <a:r>
              <a:rPr dirty="0" sz="1200">
                <a:solidFill>
                  <a:srgbClr val="FF0000"/>
                </a:solidFill>
                <a:latin typeface="Times New Roman"/>
                <a:cs typeface="Times New Roman"/>
              </a:rPr>
              <a:t> in</a:t>
            </a:r>
            <a:r>
              <a:rPr dirty="0" sz="1200" spc="-5">
                <a:solidFill>
                  <a:srgbClr val="FF0000"/>
                </a:solidFill>
                <a:latin typeface="Times New Roman"/>
                <a:cs typeface="Times New Roman"/>
              </a:rPr>
              <a:t> chapter</a:t>
            </a:r>
            <a:r>
              <a:rPr dirty="0" sz="1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00"/>
                </a:solidFill>
                <a:latin typeface="Times New Roman"/>
                <a:cs typeface="Times New Roman"/>
              </a:rPr>
              <a:t>5.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1</a:t>
            </a:r>
            <a:r>
              <a:rPr dirty="0"/>
              <a:t>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839214" y="814577"/>
            <a:ext cx="4802505" cy="42252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200" b="1">
                <a:latin typeface="Times New Roman"/>
                <a:cs typeface="Times New Roman"/>
              </a:rPr>
              <a:t>Validation:</a:t>
            </a:r>
            <a:endParaRPr sz="1200">
              <a:latin typeface="Times New Roman"/>
              <a:cs typeface="Times New Roman"/>
            </a:endParaRPr>
          </a:p>
          <a:p>
            <a:pPr marL="12700" indent="252729">
              <a:lnSpc>
                <a:spcPct val="100000"/>
              </a:lnSpc>
              <a:spcBef>
                <a:spcPts val="60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5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evaluating</a:t>
            </a:r>
            <a:r>
              <a:rPr dirty="0" sz="1200" spc="5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5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during</a:t>
            </a:r>
            <a:r>
              <a:rPr dirty="0" sz="1200" spc="5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5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5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</a:t>
            </a:r>
            <a:r>
              <a:rPr dirty="0" sz="1200" spc="5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433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development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determine</a:t>
            </a:r>
            <a:r>
              <a:rPr dirty="0" sz="1200">
                <a:latin typeface="Times New Roman"/>
                <a:cs typeface="Times New Roman"/>
              </a:rPr>
              <a:t> whether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satisfies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specified</a:t>
            </a:r>
            <a:r>
              <a:rPr dirty="0" sz="1200">
                <a:latin typeface="Times New Roman"/>
                <a:cs typeface="Times New Roman"/>
              </a:rPr>
              <a:t> business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requirements.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436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actually meets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user’s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specifications were correct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first place.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-5">
                <a:latin typeface="Times New Roman"/>
                <a:cs typeface="Times New Roman"/>
              </a:rPr>
              <a:t>words,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demonstrate </a:t>
            </a:r>
            <a:r>
              <a:rPr dirty="0" sz="1200">
                <a:latin typeface="Times New Roman"/>
                <a:cs typeface="Times New Roman"/>
              </a:rPr>
              <a:t> 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fulfills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intended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placed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intended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environment.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Verification:</a:t>
            </a:r>
            <a:endParaRPr sz="1200">
              <a:latin typeface="Times New Roman"/>
              <a:cs typeface="Times New Roman"/>
            </a:endParaRPr>
          </a:p>
          <a:p>
            <a:pPr marL="12700" marR="5080" indent="252729">
              <a:lnSpc>
                <a:spcPts val="206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evaluating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work-products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(not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actual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final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product)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development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phase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determine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whether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they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meet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specified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phase.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ensure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being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built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according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12700" marR="6985">
              <a:lnSpc>
                <a:spcPct val="1433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specifications.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words,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ensure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meet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5623940"/>
            <a:ext cx="5281295" cy="1897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3.5.Conclusion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228600">
              <a:lnSpc>
                <a:spcPct val="143700"/>
              </a:lnSpc>
              <a:spcBef>
                <a:spcPts val="880"/>
              </a:spcBef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summary,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success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highly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dependents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 </a:t>
            </a:r>
            <a:r>
              <a:rPr dirty="0" sz="1200">
                <a:latin typeface="Times New Roman"/>
                <a:cs typeface="Times New Roman"/>
              </a:rPr>
              <a:t>plan. </a:t>
            </a:r>
            <a:r>
              <a:rPr dirty="0" sz="1200" spc="-5">
                <a:latin typeface="Times New Roman"/>
                <a:cs typeface="Times New Roman"/>
              </a:rPr>
              <a:t>Keeping all members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project team informed and information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flowing is critical </a:t>
            </a:r>
            <a:r>
              <a:rPr dirty="0" sz="1200">
                <a:latin typeface="Times New Roman"/>
                <a:cs typeface="Times New Roman"/>
              </a:rPr>
              <a:t>in minimizing </a:t>
            </a:r>
            <a:r>
              <a:rPr dirty="0" sz="1200" spc="-5">
                <a:latin typeface="Times New Roman"/>
                <a:cs typeface="Times New Roman"/>
              </a:rPr>
              <a:t>mistakes, keeping </a:t>
            </a:r>
            <a:r>
              <a:rPr dirty="0" sz="1200">
                <a:latin typeface="Times New Roman"/>
                <a:cs typeface="Times New Roman"/>
              </a:rPr>
              <a:t>schedule </a:t>
            </a:r>
            <a:r>
              <a:rPr dirty="0" sz="1200" spc="-5">
                <a:latin typeface="Times New Roman"/>
                <a:cs typeface="Times New Roman"/>
              </a:rPr>
              <a:t>as well as </a:t>
            </a:r>
            <a:r>
              <a:rPr dirty="0" sz="1200">
                <a:latin typeface="Times New Roman"/>
                <a:cs typeface="Times New Roman"/>
              </a:rPr>
              <a:t>making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team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members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feel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project.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Applying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life </a:t>
            </a:r>
            <a:r>
              <a:rPr dirty="0" sz="1200" spc="-5">
                <a:latin typeface="Times New Roman"/>
                <a:cs typeface="Times New Roman"/>
              </a:rPr>
              <a:t>cycle approach </a:t>
            </a:r>
            <a:r>
              <a:rPr dirty="0" sz="1200">
                <a:latin typeface="Times New Roman"/>
                <a:cs typeface="Times New Roman"/>
              </a:rPr>
              <a:t>will </a:t>
            </a:r>
            <a:r>
              <a:rPr dirty="0" sz="1200" spc="-5">
                <a:latin typeface="Times New Roman"/>
                <a:cs typeface="Times New Roman"/>
              </a:rPr>
              <a:t>allow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project </a:t>
            </a:r>
            <a:r>
              <a:rPr dirty="0" sz="1200">
                <a:latin typeface="Times New Roman"/>
                <a:cs typeface="Times New Roman"/>
              </a:rPr>
              <a:t>team to be properly </a:t>
            </a:r>
            <a:r>
              <a:rPr dirty="0" sz="1200" spc="-5">
                <a:latin typeface="Times New Roman"/>
                <a:cs typeface="Times New Roman"/>
              </a:rPr>
              <a:t>prepared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each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phase.</a:t>
            </a:r>
            <a:r>
              <a:rPr dirty="0" sz="1200">
                <a:latin typeface="Times New Roman"/>
                <a:cs typeface="Times New Roman"/>
              </a:rPr>
              <a:t> This step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step </a:t>
            </a:r>
            <a:r>
              <a:rPr dirty="0" sz="1200" spc="-5">
                <a:latin typeface="Times New Roman"/>
                <a:cs typeface="Times New Roman"/>
              </a:rPr>
              <a:t>approach</a:t>
            </a:r>
            <a:r>
              <a:rPr dirty="0" sz="1200">
                <a:latin typeface="Times New Roman"/>
                <a:cs typeface="Times New Roman"/>
              </a:rPr>
              <a:t> provides the ability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have </a:t>
            </a:r>
            <a:r>
              <a:rPr dirty="0" sz="1200" spc="-5">
                <a:latin typeface="Times New Roman"/>
                <a:cs typeface="Times New Roman"/>
              </a:rPr>
              <a:t>consistent</a:t>
            </a:r>
            <a:r>
              <a:rPr dirty="0" sz="1200">
                <a:latin typeface="Times New Roman"/>
                <a:cs typeface="Times New Roman"/>
              </a:rPr>
              <a:t> results.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1</a:t>
            </a:r>
            <a:r>
              <a:rPr dirty="0"/>
              <a:t>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30604" y="872997"/>
            <a:ext cx="4932045" cy="530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</a:pPr>
            <a:r>
              <a:rPr dirty="0" sz="4800" spc="-5">
                <a:solidFill>
                  <a:srgbClr val="585858"/>
                </a:solidFill>
                <a:latin typeface="Calibri Light"/>
                <a:cs typeface="Calibri Light"/>
              </a:rPr>
              <a:t>Chapter</a:t>
            </a:r>
            <a:r>
              <a:rPr dirty="0" sz="4800" spc="-55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dirty="0" sz="4800">
                <a:solidFill>
                  <a:srgbClr val="585858"/>
                </a:solidFill>
                <a:latin typeface="Calibri Light"/>
                <a:cs typeface="Calibri Light"/>
              </a:rPr>
              <a:t>4:</a:t>
            </a:r>
            <a:r>
              <a:rPr dirty="0" sz="4800" spc="-4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dirty="0" sz="4800">
                <a:solidFill>
                  <a:srgbClr val="585858"/>
                </a:solidFill>
                <a:latin typeface="Calibri Light"/>
                <a:cs typeface="Calibri Light"/>
              </a:rPr>
              <a:t>Software </a:t>
            </a:r>
            <a:r>
              <a:rPr dirty="0" sz="4800" spc="-107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dirty="0" sz="4800" spc="-5">
                <a:solidFill>
                  <a:srgbClr val="585858"/>
                </a:solidFill>
                <a:latin typeface="Calibri Light"/>
                <a:cs typeface="Calibri Light"/>
              </a:rPr>
              <a:t>Requirement</a:t>
            </a:r>
            <a:endParaRPr sz="4800">
              <a:latin typeface="Calibri Light"/>
              <a:cs typeface="Calibri Light"/>
            </a:endParaRPr>
          </a:p>
          <a:p>
            <a:pPr marL="12700" marR="493395">
              <a:lnSpc>
                <a:spcPct val="101499"/>
              </a:lnSpc>
              <a:spcBef>
                <a:spcPts val="20"/>
              </a:spcBef>
            </a:pPr>
            <a:r>
              <a:rPr dirty="0" sz="4800" spc="-5">
                <a:solidFill>
                  <a:srgbClr val="585858"/>
                </a:solidFill>
                <a:latin typeface="Calibri Light"/>
                <a:cs typeface="Calibri Light"/>
              </a:rPr>
              <a:t>Specifications </a:t>
            </a:r>
            <a:r>
              <a:rPr dirty="0" sz="4800">
                <a:solidFill>
                  <a:srgbClr val="585858"/>
                </a:solidFill>
                <a:latin typeface="Calibri Light"/>
                <a:cs typeface="Calibri Light"/>
              </a:rPr>
              <a:t>and </a:t>
            </a:r>
            <a:r>
              <a:rPr dirty="0" sz="4800" spc="-1075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dirty="0" sz="4800" spc="-5">
                <a:solidFill>
                  <a:srgbClr val="585858"/>
                </a:solidFill>
                <a:latin typeface="Calibri Light"/>
                <a:cs typeface="Calibri Light"/>
              </a:rPr>
              <a:t>Analysis</a:t>
            </a:r>
            <a:endParaRPr sz="4800">
              <a:latin typeface="Calibri Light"/>
              <a:cs typeface="Calibri Light"/>
            </a:endParaRPr>
          </a:p>
          <a:p>
            <a:pPr marL="469265" indent="-224154">
              <a:lnSpc>
                <a:spcPct val="100000"/>
              </a:lnSpc>
              <a:spcBef>
                <a:spcPts val="3219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FUNCTIONAL</a:t>
            </a:r>
            <a:r>
              <a:rPr dirty="0" sz="1800" spc="-4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REQUIREMENTS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44536A"/>
              </a:buClr>
              <a:buFont typeface="Symbol"/>
              <a:buChar char=""/>
            </a:pPr>
            <a:endParaRPr sz="1700">
              <a:latin typeface="Calibri"/>
              <a:cs typeface="Calibri"/>
            </a:endParaRPr>
          </a:p>
          <a:p>
            <a:pPr marL="469265" indent="-224154">
              <a:lnSpc>
                <a:spcPct val="100000"/>
              </a:lnSpc>
              <a:buFont typeface="Symbol"/>
              <a:buChar char=""/>
              <a:tabLst>
                <a:tab pos="469900" algn="l"/>
              </a:tabLst>
            </a:pP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NON-FUNCTIONAL</a:t>
            </a:r>
            <a:r>
              <a:rPr dirty="0" sz="1800" spc="-2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REQUIREMENTS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4536A"/>
              </a:buClr>
              <a:buFont typeface="Symbol"/>
              <a:buChar char=""/>
            </a:pPr>
            <a:endParaRPr sz="1700">
              <a:latin typeface="Calibri"/>
              <a:cs typeface="Calibri"/>
            </a:endParaRPr>
          </a:p>
          <a:p>
            <a:pPr marL="469265" indent="-224154">
              <a:lnSpc>
                <a:spcPct val="100000"/>
              </a:lnSpc>
              <a:buFont typeface="Symbol"/>
              <a:buChar char=""/>
              <a:tabLst>
                <a:tab pos="469900" algn="l"/>
              </a:tabLst>
            </a:pP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REQUIREMETS</a:t>
            </a:r>
            <a:r>
              <a:rPr dirty="0" sz="1800" spc="-1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ANALYSIS</a:t>
            </a:r>
            <a:r>
              <a:rPr dirty="0" sz="1800" spc="-1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(</a:t>
            </a:r>
            <a:r>
              <a:rPr dirty="0" sz="1800" spc="-1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UML</a:t>
            </a:r>
            <a:r>
              <a:rPr dirty="0" sz="1800" spc="-1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4536A"/>
              </a:buClr>
              <a:buFont typeface="Symbol"/>
              <a:buChar char=""/>
            </a:pPr>
            <a:endParaRPr sz="1750">
              <a:latin typeface="Calibri"/>
              <a:cs typeface="Calibri"/>
            </a:endParaRPr>
          </a:p>
          <a:p>
            <a:pPr marL="469265" indent="-224154">
              <a:lnSpc>
                <a:spcPct val="100000"/>
              </a:lnSpc>
              <a:buFont typeface="Symbol"/>
              <a:buChar char=""/>
              <a:tabLst>
                <a:tab pos="469900" algn="l"/>
              </a:tabLst>
            </a:pP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USER</a:t>
            </a:r>
            <a:r>
              <a:rPr dirty="0" sz="1800" spc="-3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ITNERFACE</a:t>
            </a:r>
            <a:r>
              <a:rPr dirty="0" sz="1800" spc="-2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536A"/>
                </a:solidFill>
                <a:latin typeface="Calibri"/>
                <a:cs typeface="Calibri"/>
              </a:rPr>
              <a:t>SKETCHES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1</a:t>
            </a:r>
            <a:r>
              <a:rPr dirty="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30604" y="885190"/>
            <a:ext cx="1065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4.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Chapter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7630" y="1458214"/>
            <a:ext cx="5286375" cy="744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243204" indent="-229870">
              <a:lnSpc>
                <a:spcPct val="100000"/>
              </a:lnSpc>
              <a:spcBef>
                <a:spcPts val="100"/>
              </a:spcBef>
              <a:buSzPct val="91666"/>
              <a:buFont typeface="Times New Roman"/>
              <a:buAutoNum type="arabicPeriod"/>
              <a:tabLst>
                <a:tab pos="24384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In</a:t>
            </a:r>
            <a:r>
              <a:rPr dirty="0" sz="1200" spc="-5" b="1">
                <a:latin typeface="Times New Roman"/>
                <a:cs typeface="Times New Roman"/>
              </a:rPr>
              <a:t>troduction</a:t>
            </a:r>
            <a:endParaRPr sz="1200">
              <a:latin typeface="Times New Roman"/>
              <a:cs typeface="Times New Roman"/>
            </a:endParaRPr>
          </a:p>
          <a:p>
            <a:pPr marL="12700" marR="19050" indent="251460">
              <a:lnSpc>
                <a:spcPct val="143800"/>
              </a:lnSpc>
              <a:spcBef>
                <a:spcPts val="880"/>
              </a:spcBef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thorough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discovery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business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almost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never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readily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available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5">
                <a:latin typeface="Times New Roman"/>
                <a:cs typeface="Times New Roman"/>
              </a:rPr>
              <a:t> analyst’s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fingertips—rarely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requirements be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quickly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looked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gather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term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paper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study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business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technical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documented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anywhere—it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resides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minds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stakeholders,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feedback</a:t>
            </a:r>
            <a:r>
              <a:rPr dirty="0" sz="1200">
                <a:latin typeface="Times New Roman"/>
                <a:cs typeface="Times New Roman"/>
              </a:rPr>
              <a:t> 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yet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be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obtained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from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study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flowcharts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surveys</a:t>
            </a:r>
            <a:r>
              <a:rPr dirty="0" sz="1200">
                <a:latin typeface="Times New Roman"/>
                <a:cs typeface="Times New Roman"/>
              </a:rPr>
              <a:t> that have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yet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created.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>
                <a:latin typeface="Times New Roman"/>
                <a:cs typeface="Times New Roman"/>
              </a:rPr>
              <a:t> requirements must 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elicited,</a:t>
            </a:r>
            <a:r>
              <a:rPr dirty="0" sz="1200">
                <a:latin typeface="Times New Roman"/>
                <a:cs typeface="Times New Roman"/>
              </a:rPr>
              <a:t> or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drawn </a:t>
            </a:r>
            <a:r>
              <a:rPr dirty="0" sz="1200">
                <a:latin typeface="Times New Roman"/>
                <a:cs typeface="Times New Roman"/>
              </a:rPr>
              <a:t>out,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the methodology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>
                <a:latin typeface="Times New Roman"/>
                <a:cs typeface="Times New Roman"/>
              </a:rPr>
              <a:t> must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5">
                <a:latin typeface="Times New Roman"/>
                <a:cs typeface="Times New Roman"/>
              </a:rPr>
              <a:t> logical </a:t>
            </a:r>
            <a:r>
              <a:rPr dirty="0" sz="1200">
                <a:latin typeface="Times New Roman"/>
                <a:cs typeface="Times New Roman"/>
              </a:rPr>
              <a:t>and meticulous.</a:t>
            </a:r>
            <a:endParaRPr sz="1200">
              <a:latin typeface="Times New Roman"/>
              <a:cs typeface="Times New Roman"/>
            </a:endParaRPr>
          </a:p>
          <a:p>
            <a:pPr marL="13970" marR="217804">
              <a:lnSpc>
                <a:spcPct val="1436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non-functional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5">
                <a:latin typeface="Times New Roman"/>
                <a:cs typeface="Times New Roman"/>
              </a:rPr>
              <a:t> by</a:t>
            </a:r>
            <a:r>
              <a:rPr dirty="0" sz="1200" spc="-5">
                <a:latin typeface="Times New Roman"/>
                <a:cs typeface="Times New Roman"/>
              </a:rPr>
              <a:t> Unified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Modelling </a:t>
            </a:r>
            <a:r>
              <a:rPr dirty="0" sz="1200" spc="-5">
                <a:latin typeface="Times New Roman"/>
                <a:cs typeface="Times New Roman"/>
              </a:rPr>
              <a:t>Language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(UML),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general-purpose</a:t>
            </a:r>
            <a:r>
              <a:rPr dirty="0" sz="1200">
                <a:latin typeface="Times New Roman"/>
                <a:cs typeface="Times New Roman"/>
              </a:rPr>
              <a:t> modeling</a:t>
            </a:r>
            <a:r>
              <a:rPr dirty="0" sz="1200" spc="-5">
                <a:latin typeface="Times New Roman"/>
                <a:cs typeface="Times New Roman"/>
              </a:rPr>
              <a:t> language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field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engineering </a:t>
            </a:r>
            <a:r>
              <a:rPr dirty="0" sz="1200" spc="-5">
                <a:latin typeface="Times New Roman"/>
                <a:cs typeface="Times New Roman"/>
              </a:rPr>
              <a:t>designed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standard</a:t>
            </a:r>
            <a:r>
              <a:rPr dirty="0" sz="1200">
                <a:latin typeface="Times New Roman"/>
                <a:cs typeface="Times New Roman"/>
              </a:rPr>
              <a:t> way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visualize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system.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lvl="1" marL="243204" indent="-229870">
              <a:lnSpc>
                <a:spcPct val="100000"/>
              </a:lnSpc>
              <a:buSzPct val="91666"/>
              <a:buFont typeface="Times New Roman"/>
              <a:buAutoNum type="arabicPeriod" startAt="2"/>
              <a:tabLst>
                <a:tab pos="24384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F</a:t>
            </a:r>
            <a:r>
              <a:rPr dirty="0" sz="1200" spc="-5" b="1">
                <a:latin typeface="Times New Roman"/>
                <a:cs typeface="Times New Roman"/>
              </a:rPr>
              <a:t>unctional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  <a:p>
            <a:pPr marL="12700" marR="9525" indent="251460">
              <a:lnSpc>
                <a:spcPct val="144200"/>
              </a:lnSpc>
              <a:spcBef>
                <a:spcPts val="875"/>
              </a:spcBef>
            </a:pPr>
            <a:r>
              <a:rPr dirty="0" sz="1200" spc="-5">
                <a:latin typeface="Times New Roman"/>
                <a:cs typeface="Times New Roman"/>
              </a:rPr>
              <a:t>Statements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react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particular </a:t>
            </a:r>
            <a:r>
              <a:rPr dirty="0" sz="1200">
                <a:latin typeface="Times New Roman"/>
                <a:cs typeface="Times New Roman"/>
              </a:rPr>
              <a:t>inputs, and how the</a:t>
            </a:r>
            <a:r>
              <a:rPr dirty="0" sz="1200" spc="-5">
                <a:latin typeface="Times New Roman"/>
                <a:cs typeface="Times New Roman"/>
              </a:rPr>
              <a:t> system</a:t>
            </a:r>
            <a:r>
              <a:rPr dirty="0" sz="1200">
                <a:latin typeface="Times New Roman"/>
                <a:cs typeface="Times New Roman"/>
              </a:rPr>
              <a:t> should behave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particular</a:t>
            </a:r>
            <a:r>
              <a:rPr dirty="0" sz="1200">
                <a:latin typeface="Times New Roman"/>
                <a:cs typeface="Times New Roman"/>
              </a:rPr>
              <a:t> situations.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lvl="2" marL="699770" indent="-457834">
              <a:lnSpc>
                <a:spcPct val="100000"/>
              </a:lnSpc>
              <a:buFont typeface="Times New Roman"/>
              <a:buAutoNum type="arabicPeriod"/>
              <a:tabLst>
                <a:tab pos="70040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R</a:t>
            </a:r>
            <a:r>
              <a:rPr dirty="0" sz="1200" spc="-5" b="1">
                <a:latin typeface="Times New Roman"/>
                <a:cs typeface="Times New Roman"/>
              </a:rPr>
              <a:t>egistration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  <a:p>
            <a:pPr lvl="3" marL="554990" marR="7620" indent="-228600">
              <a:lnSpc>
                <a:spcPct val="144200"/>
              </a:lnSpc>
              <a:spcBef>
                <a:spcPts val="960"/>
              </a:spcBef>
              <a:buFont typeface="Symbol"/>
              <a:buChar char=""/>
              <a:tabLst>
                <a:tab pos="554990" algn="l"/>
                <a:tab pos="555625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allows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student,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University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companies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login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system.</a:t>
            </a:r>
            <a:endParaRPr sz="1200">
              <a:latin typeface="Times New Roman"/>
              <a:cs typeface="Times New Roman"/>
            </a:endParaRPr>
          </a:p>
          <a:p>
            <a:pPr lvl="3" marL="554990" indent="-229235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554990" algn="l"/>
                <a:tab pos="555625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sign </a:t>
            </a:r>
            <a:r>
              <a:rPr dirty="0" sz="1200" spc="5">
                <a:latin typeface="Times New Roman"/>
                <a:cs typeface="Times New Roman"/>
              </a:rPr>
              <a:t>up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university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ID.</a:t>
            </a:r>
            <a:endParaRPr sz="1200">
              <a:latin typeface="Times New Roman"/>
              <a:cs typeface="Times New Roman"/>
            </a:endParaRPr>
          </a:p>
          <a:p>
            <a:pPr lvl="3" marL="554990" marR="8255" indent="-228600">
              <a:lnSpc>
                <a:spcPct val="144200"/>
              </a:lnSpc>
              <a:spcBef>
                <a:spcPts val="90"/>
              </a:spcBef>
              <a:buFont typeface="Symbol"/>
              <a:buChar char=""/>
              <a:tabLst>
                <a:tab pos="554990" algn="l"/>
                <a:tab pos="555625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university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company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registration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admin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validate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login</a:t>
            </a:r>
            <a:r>
              <a:rPr dirty="0" sz="1200">
                <a:latin typeface="Times New Roman"/>
                <a:cs typeface="Times New Roman"/>
              </a:rPr>
              <a:t> to the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after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password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users.</a:t>
            </a:r>
            <a:endParaRPr sz="1200">
              <a:latin typeface="Times New Roman"/>
              <a:cs typeface="Times New Roman"/>
            </a:endParaRPr>
          </a:p>
          <a:p>
            <a:pPr lvl="3" marL="554990" marR="6985" indent="-228600">
              <a:lnSpc>
                <a:spcPct val="144200"/>
              </a:lnSpc>
              <a:spcBef>
                <a:spcPts val="70"/>
              </a:spcBef>
              <a:buFont typeface="Symbol"/>
              <a:buChar char=""/>
              <a:tabLst>
                <a:tab pos="554990" algn="l"/>
                <a:tab pos="555625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validate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user’s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login,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enter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valid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username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password </a:t>
            </a:r>
            <a:r>
              <a:rPr dirty="0" sz="1200" spc="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login</a:t>
            </a:r>
            <a:r>
              <a:rPr dirty="0" sz="1200">
                <a:latin typeface="Times New Roman"/>
                <a:cs typeface="Times New Roman"/>
              </a:rPr>
              <a:t> to the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lvl="3" marL="554990" marR="5080" indent="-228600">
              <a:lnSpc>
                <a:spcPct val="144100"/>
              </a:lnSpc>
              <a:spcBef>
                <a:spcPts val="70"/>
              </a:spcBef>
              <a:buFont typeface="Symbol"/>
              <a:buChar char=""/>
              <a:tabLst>
                <a:tab pos="554990" algn="l"/>
                <a:tab pos="555625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restore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username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password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entering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registered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e-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mail.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1</a:t>
            </a:r>
            <a:r>
              <a:rPr dirty="0"/>
              <a:t>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359153" y="891031"/>
            <a:ext cx="5285740" cy="8241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2" marL="698500" indent="-4572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2"/>
              <a:tabLst>
                <a:tab pos="698500" algn="l"/>
              </a:tabLst>
            </a:pPr>
            <a:r>
              <a:rPr dirty="0" sz="1200" b="1">
                <a:latin typeface="Times New Roman"/>
                <a:cs typeface="Times New Roman"/>
              </a:rPr>
              <a:t>T</a:t>
            </a:r>
            <a:r>
              <a:rPr dirty="0" sz="1200" spc="-5" b="1">
                <a:latin typeface="Times New Roman"/>
                <a:cs typeface="Times New Roman"/>
              </a:rPr>
              <a:t>r</a:t>
            </a:r>
            <a:r>
              <a:rPr dirty="0" sz="1200" spc="-5" b="1">
                <a:latin typeface="Times New Roman"/>
                <a:cs typeface="Times New Roman"/>
              </a:rPr>
              <a:t>ai</a:t>
            </a:r>
            <a:r>
              <a:rPr dirty="0" sz="1200" b="1">
                <a:latin typeface="Times New Roman"/>
                <a:cs typeface="Times New Roman"/>
              </a:rPr>
              <a:t>n</a:t>
            </a:r>
            <a:r>
              <a:rPr dirty="0" sz="1200" b="1">
                <a:latin typeface="Times New Roman"/>
                <a:cs typeface="Times New Roman"/>
              </a:rPr>
              <a:t>i</a:t>
            </a:r>
            <a:r>
              <a:rPr dirty="0" sz="1200" b="1">
                <a:latin typeface="Times New Roman"/>
                <a:cs typeface="Times New Roman"/>
              </a:rPr>
              <a:t>n</a:t>
            </a:r>
            <a:r>
              <a:rPr dirty="0" sz="1200" b="1">
                <a:latin typeface="Times New Roman"/>
                <a:cs typeface="Times New Roman"/>
              </a:rPr>
              <a:t>g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</a:t>
            </a:r>
            <a:r>
              <a:rPr dirty="0" sz="1200" spc="-5" b="1">
                <a:latin typeface="Times New Roman"/>
                <a:cs typeface="Times New Roman"/>
              </a:rPr>
              <a:t>an</a:t>
            </a:r>
            <a:r>
              <a:rPr dirty="0" sz="1200" b="1">
                <a:latin typeface="Times New Roman"/>
                <a:cs typeface="Times New Roman"/>
              </a:rPr>
              <a:t>ag</a:t>
            </a:r>
            <a:r>
              <a:rPr dirty="0" sz="1200" spc="-5" b="1">
                <a:latin typeface="Times New Roman"/>
                <a:cs typeface="Times New Roman"/>
              </a:rPr>
              <a:t>e</a:t>
            </a:r>
            <a:r>
              <a:rPr dirty="0" sz="1200" spc="-20" b="1">
                <a:latin typeface="Times New Roman"/>
                <a:cs typeface="Times New Roman"/>
              </a:rPr>
              <a:t>m</a:t>
            </a:r>
            <a:r>
              <a:rPr dirty="0" sz="1200" spc="-5" b="1">
                <a:latin typeface="Times New Roman"/>
                <a:cs typeface="Times New Roman"/>
              </a:rPr>
              <a:t>e</a:t>
            </a:r>
            <a:r>
              <a:rPr dirty="0" sz="1200" spc="-5" b="1">
                <a:latin typeface="Times New Roman"/>
                <a:cs typeface="Times New Roman"/>
              </a:rPr>
              <a:t>n</a:t>
            </a:r>
            <a:r>
              <a:rPr dirty="0" sz="1200" b="1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  <a:p>
            <a:pPr marL="241300" marR="10795" indent="251460">
              <a:lnSpc>
                <a:spcPct val="144200"/>
              </a:lnSpc>
              <a:spcBef>
                <a:spcPts val="875"/>
              </a:spcBef>
            </a:pP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following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training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request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associated details:</a:t>
            </a:r>
            <a:endParaRPr sz="1200">
              <a:latin typeface="Times New Roman"/>
              <a:cs typeface="Times New Roman"/>
            </a:endParaRPr>
          </a:p>
          <a:p>
            <a:pPr lvl="3" marL="864235" indent="-180340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864869" algn="l"/>
              </a:tabLst>
            </a:pP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-5">
                <a:latin typeface="Times New Roman"/>
                <a:cs typeface="Times New Roman"/>
              </a:rPr>
              <a:t> new Request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training.</a:t>
            </a:r>
            <a:endParaRPr sz="1200">
              <a:latin typeface="Times New Roman"/>
              <a:cs typeface="Times New Roman"/>
            </a:endParaRPr>
          </a:p>
          <a:p>
            <a:pPr lvl="3" marL="864235" indent="-18034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864869" algn="l"/>
              </a:tabLst>
            </a:pPr>
            <a:r>
              <a:rPr dirty="0" sz="1200" spc="-5">
                <a:latin typeface="Times New Roman"/>
                <a:cs typeface="Times New Roman"/>
              </a:rPr>
              <a:t>Edit/delete </a:t>
            </a:r>
            <a:r>
              <a:rPr dirty="0" sz="1200">
                <a:latin typeface="Times New Roman"/>
                <a:cs typeface="Times New Roman"/>
              </a:rPr>
              <a:t>existing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Request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training.</a:t>
            </a:r>
            <a:endParaRPr sz="1200">
              <a:latin typeface="Times New Roman"/>
              <a:cs typeface="Times New Roman"/>
            </a:endParaRPr>
          </a:p>
          <a:p>
            <a:pPr lvl="3" marL="864235" indent="-180340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864869" algn="l"/>
              </a:tabLst>
            </a:pPr>
            <a:r>
              <a:rPr dirty="0" sz="1200" spc="-5">
                <a:latin typeface="Times New Roman"/>
                <a:cs typeface="Times New Roman"/>
              </a:rPr>
              <a:t>Activate </a:t>
            </a:r>
            <a:r>
              <a:rPr dirty="0" sz="1200">
                <a:latin typeface="Times New Roman"/>
                <a:cs typeface="Times New Roman"/>
              </a:rPr>
              <a:t>/</a:t>
            </a:r>
            <a:r>
              <a:rPr dirty="0" sz="1200" spc="-5">
                <a:latin typeface="Times New Roman"/>
                <a:cs typeface="Times New Roman"/>
              </a:rPr>
              <a:t> Deactivate </a:t>
            </a:r>
            <a:r>
              <a:rPr dirty="0" sz="1200">
                <a:latin typeface="Times New Roman"/>
                <a:cs typeface="Times New Roman"/>
              </a:rPr>
              <a:t>Request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companies.</a:t>
            </a:r>
            <a:endParaRPr sz="1200">
              <a:latin typeface="Times New Roman"/>
              <a:cs typeface="Times New Roman"/>
            </a:endParaRPr>
          </a:p>
          <a:p>
            <a:pPr lvl="3" marL="684530" marR="8255">
              <a:lnSpc>
                <a:spcPct val="144200"/>
              </a:lnSpc>
              <a:spcBef>
                <a:spcPts val="85"/>
              </a:spcBef>
              <a:buFont typeface="Symbol"/>
              <a:buChar char=""/>
              <a:tabLst>
                <a:tab pos="864869" algn="l"/>
              </a:tabLst>
            </a:pPr>
            <a:r>
              <a:rPr dirty="0" sz="1200">
                <a:latin typeface="Times New Roman"/>
                <a:cs typeface="Times New Roman"/>
              </a:rPr>
              <a:t>Student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search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training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companies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company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department.</a:t>
            </a:r>
            <a:endParaRPr sz="12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lvl="2" marL="698500" indent="-457200">
              <a:lnSpc>
                <a:spcPct val="100000"/>
              </a:lnSpc>
              <a:buFont typeface="Times New Roman"/>
              <a:buAutoNum type="arabicPeriod" startAt="3"/>
              <a:tabLst>
                <a:tab pos="698500" algn="l"/>
              </a:tabLst>
            </a:pPr>
            <a:r>
              <a:rPr dirty="0" sz="1200" b="1">
                <a:latin typeface="Times New Roman"/>
                <a:cs typeface="Times New Roman"/>
              </a:rPr>
              <a:t>Eval</a:t>
            </a:r>
            <a:r>
              <a:rPr dirty="0" sz="1200" b="1">
                <a:latin typeface="Times New Roman"/>
                <a:cs typeface="Times New Roman"/>
              </a:rPr>
              <a:t>uation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 startAt="3"/>
            </a:pPr>
            <a:endParaRPr sz="1250">
              <a:latin typeface="Times New Roman"/>
              <a:cs typeface="Times New Roman"/>
            </a:endParaRPr>
          </a:p>
          <a:p>
            <a:pPr algn="just" marL="241300" marR="5080" indent="251460">
              <a:lnSpc>
                <a:spcPct val="143800"/>
              </a:lnSpc>
            </a:pPr>
            <a:r>
              <a:rPr dirty="0" sz="1200" spc="-5">
                <a:latin typeface="Times New Roman"/>
                <a:cs typeface="Times New Roman"/>
              </a:rPr>
              <a:t>Trainer</a:t>
            </a:r>
            <a:r>
              <a:rPr dirty="0" sz="1200">
                <a:latin typeface="Times New Roman"/>
                <a:cs typeface="Times New Roman"/>
              </a:rPr>
              <a:t> must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evaluate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>
                <a:latin typeface="Times New Roman"/>
                <a:cs typeface="Times New Roman"/>
              </a:rPr>
              <a:t> students,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answer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questions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evaluate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results</a:t>
            </a:r>
            <a:r>
              <a:rPr dirty="0" sz="1200">
                <a:latin typeface="Times New Roman"/>
                <a:cs typeface="Times New Roman"/>
              </a:rPr>
              <a:t> 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sending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automatically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university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supervisor.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lvl="2" marL="698500" indent="-457200">
              <a:lnSpc>
                <a:spcPct val="100000"/>
              </a:lnSpc>
              <a:buFont typeface="Times New Roman"/>
              <a:buAutoNum type="arabicPeriod" startAt="4"/>
              <a:tabLst>
                <a:tab pos="6985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</a:t>
            </a:r>
            <a:r>
              <a:rPr dirty="0" sz="1200" spc="-5" b="1">
                <a:latin typeface="Times New Roman"/>
                <a:cs typeface="Times New Roman"/>
              </a:rPr>
              <a:t>ystem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Administrator can</a:t>
            </a:r>
            <a:r>
              <a:rPr dirty="0" sz="1200">
                <a:latin typeface="Times New Roman"/>
                <a:cs typeface="Times New Roman"/>
              </a:rPr>
              <a:t> delete/search</a:t>
            </a:r>
            <a:r>
              <a:rPr dirty="0" sz="1200" spc="-5">
                <a:latin typeface="Times New Roman"/>
                <a:cs typeface="Times New Roman"/>
              </a:rPr>
              <a:t> users.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lvl="2" marL="698500" indent="-457200">
              <a:lnSpc>
                <a:spcPct val="100000"/>
              </a:lnSpc>
              <a:buFont typeface="Times New Roman"/>
              <a:buAutoNum type="arabicPeriod" startAt="5"/>
              <a:tabLst>
                <a:tab pos="6985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Us</a:t>
            </a:r>
            <a:r>
              <a:rPr dirty="0" sz="1200" spc="-5" b="1">
                <a:latin typeface="Times New Roman"/>
                <a:cs typeface="Times New Roman"/>
              </a:rPr>
              <a:t>er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5"/>
            </a:pPr>
            <a:endParaRPr sz="1850">
              <a:latin typeface="Times New Roman"/>
              <a:cs typeface="Times New Roman"/>
            </a:endParaRPr>
          </a:p>
          <a:p>
            <a:pPr lvl="3" marL="949960" indent="-228600">
              <a:lnSpc>
                <a:spcPct val="100000"/>
              </a:lnSpc>
              <a:buFont typeface="Symbol"/>
              <a:buChar char=""/>
              <a:tabLst>
                <a:tab pos="949325" algn="l"/>
                <a:tab pos="949960" algn="l"/>
              </a:tabLst>
            </a:pPr>
            <a:r>
              <a:rPr dirty="0" sz="1200">
                <a:latin typeface="Times New Roman"/>
                <a:cs typeface="Times New Roman"/>
              </a:rPr>
              <a:t>Student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profile:</a:t>
            </a:r>
            <a:endParaRPr sz="1200">
              <a:latin typeface="Times New Roman"/>
              <a:cs typeface="Times New Roman"/>
            </a:endParaRPr>
          </a:p>
          <a:p>
            <a:pPr marL="721360" marR="10160">
              <a:lnSpc>
                <a:spcPct val="144200"/>
              </a:lnSpc>
              <a:tabLst>
                <a:tab pos="1558290" algn="l"/>
              </a:tabLst>
            </a:pPr>
            <a:r>
              <a:rPr dirty="0" sz="1200">
                <a:latin typeface="Times New Roman"/>
                <a:cs typeface="Times New Roman"/>
              </a:rPr>
              <a:t>Student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edit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basic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profile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password,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mobile,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department	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address.</a:t>
            </a:r>
            <a:endParaRPr sz="1200">
              <a:latin typeface="Times New Roman"/>
              <a:cs typeface="Times New Roman"/>
            </a:endParaRPr>
          </a:p>
          <a:p>
            <a:pPr lvl="3" marL="949960" indent="-228600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949325" algn="l"/>
                <a:tab pos="949960" algn="l"/>
              </a:tabLst>
            </a:pPr>
            <a:r>
              <a:rPr dirty="0" sz="1200" spc="-5">
                <a:latin typeface="Times New Roman"/>
                <a:cs typeface="Times New Roman"/>
              </a:rPr>
              <a:t>Training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company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profile:</a:t>
            </a:r>
            <a:endParaRPr sz="1200">
              <a:latin typeface="Times New Roman"/>
              <a:cs typeface="Times New Roman"/>
            </a:endParaRPr>
          </a:p>
          <a:p>
            <a:pPr marL="721360" marR="10160">
              <a:lnSpc>
                <a:spcPct val="1433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Company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edit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company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password,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phone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address.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4.3.Non-Functional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Specifies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criteria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judge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system,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rather</a:t>
            </a:r>
            <a:endParaRPr sz="1200">
              <a:latin typeface="Times New Roman"/>
              <a:cs typeface="Times New Roman"/>
            </a:endParaRPr>
          </a:p>
          <a:p>
            <a:pPr marL="241300" marR="8890">
              <a:lnSpc>
                <a:spcPct val="1433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than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specific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behaviors.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contrasted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functional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5">
                <a:latin typeface="Times New Roman"/>
                <a:cs typeface="Times New Roman"/>
              </a:rPr>
              <a:t> define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specific behavior or</a:t>
            </a:r>
            <a:r>
              <a:rPr dirty="0" sz="1200" spc="-5">
                <a:latin typeface="Times New Roman"/>
                <a:cs typeface="Times New Roman"/>
              </a:rPr>
              <a:t> functions.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805554" y="9274250"/>
            <a:ext cx="16891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>
                <a:latin typeface="Calibri"/>
                <a:cs typeface="Calibri"/>
              </a:rPr>
              <a:t>20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87753" y="891031"/>
            <a:ext cx="5034280" cy="2484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2" marL="469900" indent="-4572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</a:t>
            </a:r>
            <a:r>
              <a:rPr dirty="0" sz="1200" spc="-5" b="1">
                <a:latin typeface="Times New Roman"/>
                <a:cs typeface="Times New Roman"/>
              </a:rPr>
              <a:t>oftware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Quality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Attributes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Times New Roman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lvl="3" marL="699135" indent="-457834">
              <a:lnSpc>
                <a:spcPct val="100000"/>
              </a:lnSpc>
              <a:spcBef>
                <a:spcPts val="844"/>
              </a:spcBef>
              <a:buSzPct val="91666"/>
              <a:buAutoNum type="arabicPeriod"/>
              <a:tabLst>
                <a:tab pos="699135" algn="l"/>
              </a:tabLst>
            </a:pPr>
            <a:r>
              <a:rPr dirty="0" sz="1200" b="1">
                <a:latin typeface="Times New Roman"/>
                <a:cs typeface="Times New Roman"/>
              </a:rPr>
              <a:t>Safety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Security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502920" marR="175895" indent="-228600">
              <a:lnSpc>
                <a:spcPct val="144200"/>
              </a:lnSpc>
              <a:buFont typeface="Symbol"/>
              <a:buChar char=""/>
              <a:tabLst>
                <a:tab pos="502920" algn="l"/>
                <a:tab pos="503555" algn="l"/>
              </a:tabLst>
            </a:pPr>
            <a:r>
              <a:rPr dirty="0" sz="1200" spc="-5">
                <a:latin typeface="Times New Roman"/>
                <a:cs typeface="Times New Roman"/>
              </a:rPr>
              <a:t>Sensitive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Password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encrypting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MD5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Database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502920" marR="552450" indent="-228600">
              <a:lnSpc>
                <a:spcPct val="143300"/>
              </a:lnSpc>
              <a:spcBef>
                <a:spcPts val="100"/>
              </a:spcBef>
              <a:buFont typeface="Symbol"/>
              <a:buChar char=""/>
              <a:tabLst>
                <a:tab pos="502920" algn="l"/>
                <a:tab pos="503555" algn="l"/>
              </a:tabLst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>
                <a:latin typeface="Times New Roman"/>
                <a:cs typeface="Times New Roman"/>
              </a:rPr>
              <a:t>shall not leave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cookies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student's computer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containing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user’s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password.</a:t>
            </a:r>
            <a:endParaRPr sz="1200">
              <a:latin typeface="Times New Roman"/>
              <a:cs typeface="Times New Roman"/>
            </a:endParaRPr>
          </a:p>
          <a:p>
            <a:pPr marL="502920" marR="5080" indent="-228600">
              <a:lnSpc>
                <a:spcPct val="143500"/>
              </a:lnSpc>
              <a:spcBef>
                <a:spcPts val="90"/>
              </a:spcBef>
              <a:buFont typeface="Symbol"/>
              <a:buChar char=""/>
              <a:tabLst>
                <a:tab pos="502920" algn="l"/>
                <a:tab pos="503555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system’s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back-end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shall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never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display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customer’s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password.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customer’s password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be</a:t>
            </a:r>
            <a:r>
              <a:rPr dirty="0" sz="1200" spc="-5">
                <a:latin typeface="Times New Roman"/>
                <a:cs typeface="Times New Roman"/>
              </a:rPr>
              <a:t> reset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manager.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6354" y="3982339"/>
            <a:ext cx="4826000" cy="2160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3" marL="470534" indent="-457834">
              <a:lnSpc>
                <a:spcPct val="100000"/>
              </a:lnSpc>
              <a:spcBef>
                <a:spcPts val="100"/>
              </a:spcBef>
              <a:buSzPct val="91666"/>
              <a:buAutoNum type="arabicPeriod" startAt="2"/>
              <a:tabLst>
                <a:tab pos="470534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Maintainability</a:t>
            </a:r>
            <a:endParaRPr sz="1200">
              <a:latin typeface="Times New Roman"/>
              <a:cs typeface="Times New Roman"/>
            </a:endParaRPr>
          </a:p>
          <a:p>
            <a:pPr marL="492125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updates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defect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fixes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shall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able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made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server-side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computers</a:t>
            </a:r>
            <a:r>
              <a:rPr dirty="0" sz="1200">
                <a:latin typeface="Times New Roman"/>
                <a:cs typeface="Times New Roman"/>
              </a:rPr>
              <a:t> only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without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patches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user.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lvl="3" marL="470534" indent="-457834">
              <a:lnSpc>
                <a:spcPct val="100000"/>
              </a:lnSpc>
              <a:spcBef>
                <a:spcPts val="5"/>
              </a:spcBef>
              <a:buSzPct val="91666"/>
              <a:buAutoNum type="arabicPeriod" startAt="3"/>
              <a:tabLst>
                <a:tab pos="470534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Portability</a:t>
            </a:r>
            <a:endParaRPr sz="1200">
              <a:latin typeface="Times New Roman"/>
              <a:cs typeface="Times New Roman"/>
            </a:endParaRPr>
          </a:p>
          <a:p>
            <a:pPr algn="just" marL="492125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PHP/Laravel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Framework.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end-user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</a:t>
            </a:r>
            <a:endParaRPr sz="1200">
              <a:latin typeface="Times New Roman"/>
              <a:cs typeface="Times New Roman"/>
            </a:endParaRPr>
          </a:p>
          <a:p>
            <a:pPr algn="just" marL="241300" marR="8255">
              <a:lnSpc>
                <a:spcPct val="1437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fully portable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web browser </a:t>
            </a:r>
            <a:r>
              <a:rPr dirty="0" sz="1200">
                <a:latin typeface="Times New Roman"/>
                <a:cs typeface="Times New Roman"/>
              </a:rPr>
              <a:t>should be </a:t>
            </a:r>
            <a:r>
              <a:rPr dirty="0" sz="1200" spc="-5">
                <a:latin typeface="Times New Roman"/>
                <a:cs typeface="Times New Roman"/>
              </a:rPr>
              <a:t>able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features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system, </a:t>
            </a:r>
            <a:r>
              <a:rPr dirty="0" sz="1200">
                <a:latin typeface="Times New Roman"/>
                <a:cs typeface="Times New Roman"/>
              </a:rPr>
              <a:t>including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>
                <a:latin typeface="Times New Roman"/>
                <a:cs typeface="Times New Roman"/>
              </a:rPr>
              <a:t>hardware platform that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available.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6354" y="6725792"/>
            <a:ext cx="4822825" cy="2425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3" marL="470534" indent="-457834">
              <a:lnSpc>
                <a:spcPct val="100000"/>
              </a:lnSpc>
              <a:spcBef>
                <a:spcPts val="100"/>
              </a:spcBef>
              <a:buSzPct val="91666"/>
              <a:buAutoNum type="arabicPeriod" startAt="4"/>
              <a:tabLst>
                <a:tab pos="470534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Usability</a:t>
            </a:r>
            <a:endParaRPr sz="1200">
              <a:latin typeface="Times New Roman"/>
              <a:cs typeface="Times New Roman"/>
            </a:endParaRPr>
          </a:p>
          <a:p>
            <a:pPr marL="421005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easy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simplifying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responsive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accurate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devices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(laptop,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smartphones).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lvl="3" marL="470534" indent="-457834">
              <a:lnSpc>
                <a:spcPct val="100000"/>
              </a:lnSpc>
              <a:spcBef>
                <a:spcPts val="5"/>
              </a:spcBef>
              <a:buSzPct val="91666"/>
              <a:buAutoNum type="arabicPeriod" startAt="5"/>
              <a:tabLst>
                <a:tab pos="470534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Reliability</a:t>
            </a:r>
            <a:endParaRPr sz="1200">
              <a:latin typeface="Times New Roman"/>
              <a:cs typeface="Times New Roman"/>
            </a:endParaRPr>
          </a:p>
          <a:p>
            <a:pPr marL="421005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storage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redundant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computers</a:t>
            </a:r>
            <a:endParaRPr sz="1200">
              <a:latin typeface="Times New Roman"/>
              <a:cs typeface="Times New Roman"/>
            </a:endParaRPr>
          </a:p>
          <a:p>
            <a:pPr algn="just" marL="2413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automatic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backup.</a:t>
            </a:r>
            <a:endParaRPr sz="1200">
              <a:latin typeface="Times New Roman"/>
              <a:cs typeface="Times New Roman"/>
            </a:endParaRPr>
          </a:p>
          <a:p>
            <a:pPr algn="just" marL="241300" marR="5080">
              <a:lnSpc>
                <a:spcPct val="1437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 has</a:t>
            </a:r>
            <a:r>
              <a:rPr dirty="0" sz="1200">
                <a:latin typeface="Times New Roman"/>
                <a:cs typeface="Times New Roman"/>
              </a:rPr>
              <a:t> to provide </a:t>
            </a:r>
            <a:r>
              <a:rPr dirty="0" sz="1200" spc="-5">
                <a:latin typeface="Times New Roman"/>
                <a:cs typeface="Times New Roman"/>
              </a:rPr>
              <a:t>accurate information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about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 </a:t>
            </a:r>
            <a:r>
              <a:rPr dirty="0" sz="1200">
                <a:latin typeface="Times New Roman"/>
                <a:cs typeface="Times New Roman"/>
              </a:rPr>
              <a:t>deal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(deal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name, </a:t>
            </a:r>
            <a:r>
              <a:rPr dirty="0" sz="1200">
                <a:latin typeface="Times New Roman"/>
                <a:cs typeface="Times New Roman"/>
              </a:rPr>
              <a:t>advertiser provider, </a:t>
            </a:r>
            <a:r>
              <a:rPr dirty="0" sz="1200" spc="-5">
                <a:latin typeface="Times New Roman"/>
                <a:cs typeface="Times New Roman"/>
              </a:rPr>
              <a:t>price, coupon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available,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place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store,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contact number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email).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99966" y="9731756"/>
            <a:ext cx="19113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libri"/>
                <a:cs typeface="Calibri"/>
              </a:rPr>
              <a:t>IV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3528" y="831596"/>
            <a:ext cx="5907405" cy="5966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Calibri Light"/>
                <a:cs typeface="Calibri Light"/>
              </a:rPr>
              <a:t>Acknowledgment</a:t>
            </a:r>
            <a:endParaRPr sz="1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libri Light"/>
              <a:cs typeface="Calibri Light"/>
            </a:endParaRPr>
          </a:p>
          <a:p>
            <a:pPr marL="12700" marR="5080">
              <a:lnSpc>
                <a:spcPct val="143600"/>
              </a:lnSpc>
            </a:pP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been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great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opportunity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gain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lots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experience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real</a:t>
            </a:r>
            <a:r>
              <a:rPr dirty="0" sz="1400" spc="-10">
                <a:latin typeface="Times New Roman"/>
                <a:cs typeface="Times New Roman"/>
              </a:rPr>
              <a:t> time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projects,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followed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knowledge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how 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actually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design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analyze</a:t>
            </a:r>
            <a:r>
              <a:rPr dirty="0" sz="1400">
                <a:latin typeface="Times New Roman"/>
                <a:cs typeface="Times New Roman"/>
              </a:rPr>
              <a:t> real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projects.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Special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thanks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University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AL-Azhar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software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engineering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faculty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efforts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provide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with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useful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information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making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path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clear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students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implement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all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education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periods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real-time project</a:t>
            </a:r>
            <a:r>
              <a:rPr dirty="0" sz="1400" spc="-5">
                <a:latin typeface="Times New Roman"/>
                <a:cs typeface="Times New Roman"/>
              </a:rPr>
              <a:t> design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analysis. Furthermore, we</a:t>
            </a:r>
            <a:r>
              <a:rPr dirty="0" sz="1400">
                <a:latin typeface="Times New Roman"/>
                <a:cs typeface="Times New Roman"/>
              </a:rPr>
              <a:t> all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professors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visiting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industry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 the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interesting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lectures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presented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which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great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benefit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all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us.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would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like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express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deepest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gratitude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our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graduation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project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supervisor</a:t>
            </a:r>
            <a:endParaRPr sz="1400">
              <a:latin typeface="Times New Roman"/>
              <a:cs typeface="Times New Roman"/>
            </a:endParaRPr>
          </a:p>
          <a:p>
            <a:pPr marL="12700" marR="113664">
              <a:lnSpc>
                <a:spcPct val="142900"/>
              </a:lnSpc>
              <a:spcBef>
                <a:spcPts val="830"/>
              </a:spcBef>
            </a:pPr>
            <a:r>
              <a:rPr dirty="0" sz="1400" spc="-5" b="1">
                <a:latin typeface="Times New Roman"/>
                <a:cs typeface="Times New Roman"/>
              </a:rPr>
              <a:t>Dr.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Khaled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Ismail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his patience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 guidance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along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semester.</a:t>
            </a:r>
            <a:r>
              <a:rPr dirty="0" sz="1400">
                <a:latin typeface="Times New Roman"/>
                <a:cs typeface="Times New Roman"/>
              </a:rPr>
              <a:t> In </a:t>
            </a:r>
            <a:r>
              <a:rPr dirty="0" sz="1400" spc="-5">
                <a:latin typeface="Times New Roman"/>
                <a:cs typeface="Times New Roman"/>
              </a:rPr>
              <a:t>addition,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5">
                <a:latin typeface="Times New Roman"/>
                <a:cs typeface="Times New Roman"/>
              </a:rPr>
              <a:t> that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want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thank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our </a:t>
            </a:r>
            <a:r>
              <a:rPr dirty="0" sz="1400" spc="-5" b="1">
                <a:latin typeface="Times New Roman"/>
                <a:cs typeface="Times New Roman"/>
              </a:rPr>
              <a:t>families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marR="54610">
              <a:lnSpc>
                <a:spcPct val="143600"/>
              </a:lnSpc>
              <a:spcBef>
                <a:spcPts val="815"/>
              </a:spcBef>
            </a:pPr>
            <a:r>
              <a:rPr dirty="0" sz="1400" spc="-5">
                <a:latin typeface="Times New Roman"/>
                <a:cs typeface="Times New Roman"/>
              </a:rPr>
              <a:t>Also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,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would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like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say</a:t>
            </a:r>
            <a:r>
              <a:rPr dirty="0" sz="1400" spc="-5">
                <a:latin typeface="Times New Roman"/>
                <a:cs typeface="Times New Roman"/>
              </a:rPr>
              <a:t> many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thanks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other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teachers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endless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support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their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huge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effort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providing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what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need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regarding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information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5">
                <a:latin typeface="Times New Roman"/>
                <a:cs typeface="Times New Roman"/>
              </a:rPr>
              <a:t> 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graduation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project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needs.</a:t>
            </a:r>
            <a:endParaRPr sz="1400">
              <a:latin typeface="Times New Roman"/>
              <a:cs typeface="Times New Roman"/>
            </a:endParaRPr>
          </a:p>
          <a:p>
            <a:pPr marL="12700" marR="34925">
              <a:lnSpc>
                <a:spcPct val="143300"/>
              </a:lnSpc>
              <a:spcBef>
                <a:spcPts val="819"/>
              </a:spcBef>
            </a:pPr>
            <a:r>
              <a:rPr dirty="0" sz="1400" spc="-5">
                <a:latin typeface="Times New Roman"/>
                <a:cs typeface="Times New Roman"/>
              </a:rPr>
              <a:t>Finally, </a:t>
            </a:r>
            <a:r>
              <a:rPr dirty="0" sz="1400">
                <a:latin typeface="Times New Roman"/>
                <a:cs typeface="Times New Roman"/>
              </a:rPr>
              <a:t>but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means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least,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extend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our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acknowledgement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heartfelt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love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our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families, our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loved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ones,</a:t>
            </a:r>
            <a:r>
              <a:rPr dirty="0" sz="1400">
                <a:latin typeface="Times New Roman"/>
                <a:cs typeface="Times New Roman"/>
              </a:rPr>
              <a:t> parents,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brothers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sisters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almost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unbelievable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support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have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been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with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all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time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spur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spirits.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They </a:t>
            </a:r>
            <a:r>
              <a:rPr dirty="0" sz="1400">
                <a:latin typeface="Times New Roman"/>
                <a:cs typeface="Times New Roman"/>
              </a:rPr>
              <a:t> are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most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important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people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our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world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dedicate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this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thesis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them.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2</a:t>
            </a:r>
            <a:r>
              <a:rPr dirty="0"/>
              <a:t>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816354" y="1153414"/>
            <a:ext cx="4826000" cy="2688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3" marL="470534" indent="-457834">
              <a:lnSpc>
                <a:spcPct val="100000"/>
              </a:lnSpc>
              <a:spcBef>
                <a:spcPts val="100"/>
              </a:spcBef>
              <a:buSzPct val="91666"/>
              <a:buAutoNum type="arabicPeriod" startAt="6"/>
              <a:tabLst>
                <a:tab pos="470534" algn="l"/>
              </a:tabLst>
            </a:pPr>
            <a:r>
              <a:rPr dirty="0" sz="1200" b="1">
                <a:latin typeface="Times New Roman"/>
                <a:cs typeface="Times New Roman"/>
              </a:rPr>
              <a:t>Availability</a:t>
            </a:r>
            <a:endParaRPr sz="1200">
              <a:latin typeface="Times New Roman"/>
              <a:cs typeface="Times New Roman"/>
            </a:endParaRPr>
          </a:p>
          <a:p>
            <a:pPr algn="r" marR="8890">
              <a:lnSpc>
                <a:spcPct val="100000"/>
              </a:lnSpc>
              <a:spcBef>
                <a:spcPts val="3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available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  </a:t>
            </a:r>
            <a:r>
              <a:rPr dirty="0" sz="1200">
                <a:latin typeface="Times New Roman"/>
                <a:cs typeface="Times New Roman"/>
              </a:rPr>
              <a:t>times,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meaning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endParaRPr sz="12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access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browser.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Also,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case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corruption,</a:t>
            </a:r>
            <a:endParaRPr sz="1200">
              <a:latin typeface="Times New Roman"/>
              <a:cs typeface="Times New Roman"/>
            </a:endParaRPr>
          </a:p>
          <a:p>
            <a:pPr algn="just" marL="241300" marR="5080">
              <a:lnSpc>
                <a:spcPct val="1438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backups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database </a:t>
            </a:r>
            <a:r>
              <a:rPr dirty="0" sz="1200">
                <a:latin typeface="Times New Roman"/>
                <a:cs typeface="Times New Roman"/>
              </a:rPr>
              <a:t>should be </a:t>
            </a:r>
            <a:r>
              <a:rPr dirty="0" sz="1200" spc="-5">
                <a:latin typeface="Times New Roman"/>
                <a:cs typeface="Times New Roman"/>
              </a:rPr>
              <a:t>retrieved 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server and </a:t>
            </a:r>
            <a:r>
              <a:rPr dirty="0" sz="1200">
                <a:latin typeface="Times New Roman"/>
                <a:cs typeface="Times New Roman"/>
              </a:rPr>
              <a:t>saved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administrator.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service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be </a:t>
            </a:r>
            <a:r>
              <a:rPr dirty="0" sz="1200" spc="-5">
                <a:latin typeface="Times New Roman"/>
                <a:cs typeface="Times New Roman"/>
              </a:rPr>
              <a:t>restarted.</a:t>
            </a:r>
            <a:r>
              <a:rPr dirty="0" sz="1200">
                <a:latin typeface="Times New Roman"/>
                <a:cs typeface="Times New Roman"/>
              </a:rPr>
              <a:t> 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means</a:t>
            </a:r>
            <a:r>
              <a:rPr dirty="0" sz="1200">
                <a:latin typeface="Times New Roman"/>
                <a:cs typeface="Times New Roman"/>
              </a:rPr>
              <a:t> 24/7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availability.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lvl="3" marL="470534" indent="-457834">
              <a:lnSpc>
                <a:spcPct val="100000"/>
              </a:lnSpc>
              <a:buSzPct val="91666"/>
              <a:buAutoNum type="arabicPeriod" startAt="7"/>
              <a:tabLst>
                <a:tab pos="470534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Requirements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  <a:p>
            <a:pPr marL="421005">
              <a:lnSpc>
                <a:spcPct val="100000"/>
              </a:lnSpc>
              <a:spcBef>
                <a:spcPts val="40"/>
              </a:spcBef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section,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“UML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diagrams”,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endParaRPr sz="1200">
              <a:latin typeface="Times New Roman"/>
              <a:cs typeface="Times New Roman"/>
            </a:endParaRPr>
          </a:p>
          <a:p>
            <a:pPr marL="241300" marR="6985">
              <a:lnSpc>
                <a:spcPts val="2080"/>
              </a:lnSpc>
              <a:spcBef>
                <a:spcPts val="80"/>
              </a:spcBef>
            </a:pP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analysis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through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meetings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stories,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describe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processes</a:t>
            </a:r>
            <a:r>
              <a:rPr dirty="0" sz="1200">
                <a:latin typeface="Times New Roman"/>
                <a:cs typeface="Times New Roman"/>
              </a:rPr>
              <a:t> that the</a:t>
            </a:r>
            <a:r>
              <a:rPr dirty="0" sz="1200" spc="-5">
                <a:latin typeface="Times New Roman"/>
                <a:cs typeface="Times New Roman"/>
              </a:rPr>
              <a:t> system</a:t>
            </a:r>
            <a:r>
              <a:rPr dirty="0" sz="1200">
                <a:latin typeface="Times New Roman"/>
                <a:cs typeface="Times New Roman"/>
              </a:rPr>
              <a:t> must perform.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6669" y="4424298"/>
            <a:ext cx="5344795" cy="1446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4.4.Application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Perspective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 indent="251460">
              <a:lnSpc>
                <a:spcPct val="1437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 will use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database and webserver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accessed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web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browser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5">
                <a:latin typeface="Times New Roman"/>
                <a:cs typeface="Times New Roman"/>
              </a:rPr>
              <a:t> any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platform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Internet</a:t>
            </a:r>
            <a:r>
              <a:rPr dirty="0" sz="1200">
                <a:latin typeface="Times New Roman"/>
                <a:cs typeface="Times New Roman"/>
              </a:rPr>
              <a:t> connection.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buyers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use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registered users </a:t>
            </a:r>
            <a:r>
              <a:rPr dirty="0" sz="1200">
                <a:latin typeface="Times New Roman"/>
                <a:cs typeface="Times New Roman"/>
              </a:rPr>
              <a:t>that have usernames </a:t>
            </a:r>
            <a:r>
              <a:rPr dirty="0" sz="1200" spc="-5">
                <a:latin typeface="Times New Roman"/>
                <a:cs typeface="Times New Roman"/>
              </a:rPr>
              <a:t>and passwords. After registering, </a:t>
            </a:r>
            <a:r>
              <a:rPr dirty="0" sz="1200">
                <a:latin typeface="Times New Roman"/>
                <a:cs typeface="Times New Roman"/>
              </a:rPr>
              <a:t> students</a:t>
            </a:r>
            <a:r>
              <a:rPr dirty="0" sz="1200" spc="-5">
                <a:latin typeface="Times New Roman"/>
                <a:cs typeface="Times New Roman"/>
              </a:rPr>
              <a:t> can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edit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profile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146" y="6454521"/>
            <a:ext cx="5130165" cy="2496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762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4.5.Requirements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3970" marR="5080" indent="251460">
              <a:lnSpc>
                <a:spcPct val="143900"/>
              </a:lnSpc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section,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 use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“UML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diagrams”,</a:t>
            </a:r>
            <a:r>
              <a:rPr dirty="0" sz="1200">
                <a:latin typeface="Times New Roman"/>
                <a:cs typeface="Times New Roman"/>
              </a:rPr>
              <a:t> based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 analysis through meetings and </a:t>
            </a:r>
            <a:r>
              <a:rPr dirty="0" sz="1200">
                <a:latin typeface="Times New Roman"/>
                <a:cs typeface="Times New Roman"/>
              </a:rPr>
              <a:t>user stories, to </a:t>
            </a:r>
            <a:r>
              <a:rPr dirty="0" sz="1200" spc="-5">
                <a:latin typeface="Times New Roman"/>
                <a:cs typeface="Times New Roman"/>
              </a:rPr>
              <a:t>describe </a:t>
            </a:r>
            <a:r>
              <a:rPr dirty="0" sz="1200">
                <a:latin typeface="Times New Roman"/>
                <a:cs typeface="Times New Roman"/>
              </a:rPr>
              <a:t>the functions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processes</a:t>
            </a:r>
            <a:r>
              <a:rPr dirty="0" sz="1200">
                <a:latin typeface="Times New Roman"/>
                <a:cs typeface="Times New Roman"/>
              </a:rPr>
              <a:t> that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 must </a:t>
            </a:r>
            <a:r>
              <a:rPr dirty="0" sz="1200" spc="-5">
                <a:latin typeface="Times New Roman"/>
                <a:cs typeface="Times New Roman"/>
              </a:rPr>
              <a:t>perform.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Use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case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diagrams</a:t>
            </a:r>
            <a:endParaRPr sz="1200">
              <a:latin typeface="Times New Roman"/>
              <a:cs typeface="Times New Roman"/>
            </a:endParaRPr>
          </a:p>
          <a:p>
            <a:pPr algn="just" marL="13970" marR="5080" indent="251460">
              <a:lnSpc>
                <a:spcPts val="206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>
                <a:latin typeface="Times New Roman"/>
                <a:cs typeface="Times New Roman"/>
              </a:rPr>
              <a:t> case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graphic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depiction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interactions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among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 </a:t>
            </a:r>
            <a:r>
              <a:rPr dirty="0" sz="1200">
                <a:latin typeface="Times New Roman"/>
                <a:cs typeface="Times New Roman"/>
              </a:rPr>
              <a:t>of a </a:t>
            </a:r>
            <a:r>
              <a:rPr dirty="0" sz="1200" spc="-5">
                <a:latin typeface="Times New Roman"/>
                <a:cs typeface="Times New Roman"/>
              </a:rPr>
              <a:t>system. A use </a:t>
            </a:r>
            <a:r>
              <a:rPr dirty="0" sz="1200">
                <a:latin typeface="Times New Roman"/>
                <a:cs typeface="Times New Roman"/>
              </a:rPr>
              <a:t>case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methodology used in </a:t>
            </a:r>
            <a:r>
              <a:rPr dirty="0" sz="1200" spc="-5">
                <a:latin typeface="Times New Roman"/>
                <a:cs typeface="Times New Roman"/>
              </a:rPr>
              <a:t>system analysis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identify,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clarify,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organize</a:t>
            </a:r>
            <a:r>
              <a:rPr dirty="0" sz="1200" spc="-5">
                <a:latin typeface="Times New Roman"/>
                <a:cs typeface="Times New Roman"/>
              </a:rPr>
              <a:t> 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2</a:t>
            </a:r>
            <a:r>
              <a:rPr dirty="0"/>
              <a:t>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95146" y="808481"/>
            <a:ext cx="5344795" cy="1038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3800"/>
              </a:lnSpc>
              <a:spcBef>
                <a:spcPts val="95"/>
              </a:spcBef>
            </a:pPr>
            <a:r>
              <a:rPr dirty="0" sz="1200" spc="-5">
                <a:latin typeface="Times New Roman"/>
                <a:cs typeface="Times New Roman"/>
              </a:rPr>
              <a:t>FTMS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>
                <a:latin typeface="Times New Roman"/>
                <a:cs typeface="Times New Roman"/>
              </a:rPr>
              <a:t> four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actors</a:t>
            </a:r>
            <a:r>
              <a:rPr dirty="0" sz="1200">
                <a:latin typeface="Times New Roman"/>
                <a:cs typeface="Times New Roman"/>
              </a:rPr>
              <a:t> including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(Student,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Trainer,</a:t>
            </a:r>
            <a:r>
              <a:rPr dirty="0" sz="1200">
                <a:latin typeface="Times New Roman"/>
                <a:cs typeface="Times New Roman"/>
              </a:rPr>
              <a:t> University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Administrator), which </a:t>
            </a:r>
            <a:r>
              <a:rPr dirty="0" sz="1200">
                <a:latin typeface="Times New Roman"/>
                <a:cs typeface="Times New Roman"/>
              </a:rPr>
              <a:t>have many </a:t>
            </a:r>
            <a:r>
              <a:rPr dirty="0" sz="1200" spc="-5">
                <a:latin typeface="Times New Roman"/>
                <a:cs typeface="Times New Roman"/>
              </a:rPr>
              <a:t>different processes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three integrated </a:t>
            </a:r>
            <a:r>
              <a:rPr dirty="0" sz="1200">
                <a:latin typeface="Times New Roman"/>
                <a:cs typeface="Times New Roman"/>
              </a:rPr>
              <a:t>systems to run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whole system.</a:t>
            </a:r>
            <a:endParaRPr sz="1200">
              <a:latin typeface="Times New Roman"/>
              <a:cs typeface="Times New Roman"/>
            </a:endParaRPr>
          </a:p>
          <a:p>
            <a:pPr algn="ctr" marR="154305">
              <a:lnSpc>
                <a:spcPct val="100000"/>
              </a:lnSpc>
              <a:spcBef>
                <a:spcPts val="685"/>
              </a:spcBef>
            </a:pP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Table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3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Use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Case</a:t>
            </a:r>
            <a:r>
              <a:rPr dirty="0" sz="900" spc="-2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List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4996" y="1984501"/>
          <a:ext cx="5831840" cy="581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305"/>
                <a:gridCol w="2194560"/>
                <a:gridCol w="838200"/>
                <a:gridCol w="1999614"/>
              </a:tblGrid>
              <a:tr h="280415">
                <a:tc gridSpan="4">
                  <a:txBody>
                    <a:bodyPr/>
                    <a:lstStyle/>
                    <a:p>
                      <a:pPr algn="ctr" marR="628015">
                        <a:lnSpc>
                          <a:spcPts val="143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List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0415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Register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Edit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Advert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16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Login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Manage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Training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939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Edit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profile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Logout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225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Manage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Trainees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Request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List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16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Request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approved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15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Update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Trainee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Request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Reject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15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Trainee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Reports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187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Manage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Training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Companies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Evaluation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9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Company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U26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View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report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list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669"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Company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U27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Select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Company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187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01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View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Companies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01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Request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01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15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View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List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Request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16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Manage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University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View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Category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list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15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University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U31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Category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View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Adverts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List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Edit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Category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796">
                <a:tc>
                  <a:txBody>
                    <a:bodyPr/>
                    <a:lstStyle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Advert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16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Advert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2</a:t>
            </a:r>
            <a:r>
              <a:rPr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30604" y="891031"/>
            <a:ext cx="5506720" cy="2577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Users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Classes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Characteristics</a:t>
            </a:r>
            <a:endParaRPr sz="1200">
              <a:latin typeface="Times New Roman"/>
              <a:cs typeface="Times New Roman"/>
            </a:endParaRPr>
          </a:p>
          <a:p>
            <a:pPr marL="634365" marR="5080">
              <a:lnSpc>
                <a:spcPct val="143300"/>
              </a:lnSpc>
              <a:spcBef>
                <a:spcPts val="1019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includes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clients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every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actor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77165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There are </a:t>
            </a:r>
            <a:r>
              <a:rPr dirty="0" sz="1200">
                <a:latin typeface="Times New Roman"/>
                <a:cs typeface="Times New Roman"/>
              </a:rPr>
              <a:t>four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types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clients: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Admin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Student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Company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University</a:t>
            </a:r>
            <a:endParaRPr sz="1200">
              <a:latin typeface="Times New Roman"/>
              <a:cs typeface="Times New Roman"/>
            </a:endParaRPr>
          </a:p>
          <a:p>
            <a:pPr algn="ctr" marL="4445">
              <a:lnSpc>
                <a:spcPct val="100000"/>
              </a:lnSpc>
              <a:spcBef>
                <a:spcPts val="695"/>
              </a:spcBef>
            </a:pP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Table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 4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Users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Classes and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Characteristics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71676" y="3591178"/>
          <a:ext cx="5490845" cy="5553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3294"/>
                <a:gridCol w="2256155"/>
                <a:gridCol w="2261870"/>
              </a:tblGrid>
              <a:tr h="269748">
                <a:tc>
                  <a:txBody>
                    <a:bodyPr/>
                    <a:lstStyle/>
                    <a:p>
                      <a:pPr marL="295275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Actor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1205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Goals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845817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Admin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68580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dirty="0" sz="12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who</a:t>
                      </a:r>
                      <a:r>
                        <a:rPr dirty="0" sz="12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member</a:t>
                      </a:r>
                      <a:r>
                        <a:rPr dirty="0" sz="12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just" marL="6858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responsible</a:t>
                      </a:r>
                      <a:r>
                        <a:rPr dirty="0" sz="1200" spc="4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4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   </a:t>
                      </a:r>
                      <a:r>
                        <a:rPr dirty="0" sz="1200" spc="2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monitoring,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just" marL="68580" marR="229870">
                        <a:lnSpc>
                          <a:spcPct val="143700"/>
                        </a:lnSpc>
                        <a:spcBef>
                          <a:spcPts val="1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managing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users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maintaining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processes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system.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68580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2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2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dirty="0" sz="12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shows</a:t>
                      </a:r>
                      <a:r>
                        <a:rPr dirty="0" sz="12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main</a:t>
                      </a:r>
                      <a:r>
                        <a:rPr dirty="0" sz="12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just" marL="6858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full    </a:t>
                      </a:r>
                      <a:r>
                        <a:rPr dirty="0" sz="1200" spc="2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functions</a:t>
                      </a:r>
                      <a:r>
                        <a:rPr dirty="0" sz="1200" spc="29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00" spc="2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allowed</a:t>
                      </a:r>
                      <a:r>
                        <a:rPr dirty="0" sz="1200" spc="29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00" spc="2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just" marL="68580" marR="60325">
                        <a:lnSpc>
                          <a:spcPct val="143800"/>
                        </a:lnSpc>
                        <a:spcBef>
                          <a:spcPts val="1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administrator actor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that control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website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functions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permissions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how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every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function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deals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with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others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include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extend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relation.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373249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Student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68580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3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person</a:t>
                      </a:r>
                      <a:r>
                        <a:rPr dirty="0" sz="1200" spc="6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who  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dirty="0" sz="1200" spc="6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select</a:t>
                      </a:r>
                      <a:r>
                        <a:rPr dirty="0" sz="1200" spc="6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just" marL="68580" marR="60960">
                        <a:lnSpc>
                          <a:spcPct val="143300"/>
                        </a:lnSpc>
                        <a:spcBef>
                          <a:spcPts val="1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company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find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company.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just" marL="68580" marR="60960">
                        <a:lnSpc>
                          <a:spcPct val="143700"/>
                        </a:lnSpc>
                        <a:spcBef>
                          <a:spcPts val="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This use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case shows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training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companies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list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 can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evaluate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trainees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student</a:t>
                      </a:r>
                      <a:r>
                        <a:rPr dirty="0" sz="1200" spc="3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200" spc="2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request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request has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been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sent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training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companies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approved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its.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68580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Select</a:t>
                      </a:r>
                      <a:r>
                        <a:rPr dirty="0" sz="1200" spc="5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category</a:t>
                      </a:r>
                      <a:r>
                        <a:rPr dirty="0" sz="1200" spc="8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  </a:t>
                      </a:r>
                      <a:r>
                        <a:rPr dirty="0" sz="1200" spc="2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show</a:t>
                      </a:r>
                      <a:r>
                        <a:rPr dirty="0" sz="1200" spc="8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just" marL="68580" marR="62865">
                        <a:lnSpc>
                          <a:spcPct val="1437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dirty="0" sz="1200" spc="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companies</a:t>
                      </a:r>
                      <a:r>
                        <a:rPr dirty="0" sz="1200" spc="2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list,</a:t>
                      </a:r>
                      <a:r>
                        <a:rPr dirty="0" sz="1200" spc="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dirty="0" sz="1200" spc="2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new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request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evaluate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company.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057605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Company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3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person</a:t>
                      </a:r>
                      <a:r>
                        <a:rPr dirty="0" sz="1200" spc="3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who</a:t>
                      </a:r>
                      <a:r>
                        <a:rPr dirty="0" sz="1200" spc="3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3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responsible</a:t>
                      </a:r>
                      <a:r>
                        <a:rPr dirty="0" sz="1200" spc="3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</a:t>
                      </a:r>
                      <a:r>
                        <a:rPr dirty="0" sz="1200" spc="5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students</a:t>
                      </a:r>
                      <a:r>
                        <a:rPr dirty="0" sz="1200" spc="5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5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evaluate</a:t>
                      </a:r>
                      <a:r>
                        <a:rPr dirty="0" sz="1200" spc="5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61594">
                        <a:lnSpc>
                          <a:spcPct val="143300"/>
                        </a:lnSpc>
                        <a:spcBef>
                          <a:spcPts val="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students</a:t>
                      </a:r>
                      <a:r>
                        <a:rPr dirty="0" sz="1200" spc="25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send</a:t>
                      </a:r>
                      <a:r>
                        <a:rPr dirty="0" sz="1200" spc="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dirty="0" sz="1200" spc="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reports</a:t>
                      </a:r>
                      <a:r>
                        <a:rPr dirty="0" sz="1200" spc="25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university.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Approved</a:t>
                      </a:r>
                      <a:r>
                        <a:rPr dirty="0" sz="12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3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student’s</a:t>
                      </a:r>
                      <a:r>
                        <a:rPr dirty="0" sz="1200" spc="3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requests,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63500">
                        <a:lnSpc>
                          <a:spcPts val="2080"/>
                        </a:lnSpc>
                        <a:spcBef>
                          <a:spcPts val="16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evaluate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trainees,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send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evaluate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reports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university.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2</a:t>
            </a:r>
            <a:r>
              <a:rPr dirty="0"/>
              <a:t>4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71676" y="914400"/>
          <a:ext cx="5490845" cy="1327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3294"/>
                <a:gridCol w="2256155"/>
                <a:gridCol w="2261870"/>
              </a:tblGrid>
              <a:tr h="1321561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University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68580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dirty="0" sz="1200" spc="3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who</a:t>
                      </a:r>
                      <a:r>
                        <a:rPr dirty="0" sz="1200" spc="3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3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3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member</a:t>
                      </a:r>
                      <a:r>
                        <a:rPr dirty="0" sz="1200" spc="3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just" marL="68580" marR="62230">
                        <a:lnSpc>
                          <a:spcPct val="143600"/>
                        </a:lnSpc>
                        <a:spcBef>
                          <a:spcPts val="1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responsible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for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monitoring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show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reports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students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show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evaluate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students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trainers.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68580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View</a:t>
                      </a:r>
                      <a:r>
                        <a:rPr dirty="0" sz="1200" spc="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dirty="0" sz="1200" spc="2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dirty="0" sz="1200" spc="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companies</a:t>
                      </a:r>
                      <a:r>
                        <a:rPr dirty="0" sz="1200" spc="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list,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just" marL="68580" marR="62230">
                        <a:lnSpc>
                          <a:spcPct val="1438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show reports, show all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evaluation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contact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with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training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companies.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30604" y="3052698"/>
            <a:ext cx="1167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Use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Case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Priority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3678" y="3586098"/>
            <a:ext cx="1225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Table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5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Use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Case</a:t>
            </a:r>
            <a:r>
              <a:rPr dirty="0" sz="900" spc="-2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Priority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43304" y="3871594"/>
          <a:ext cx="5490845" cy="5126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5194"/>
                <a:gridCol w="2673985"/>
                <a:gridCol w="1882775"/>
              </a:tblGrid>
              <a:tr h="2971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9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Actor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L="67945">
                        <a:lnSpc>
                          <a:spcPts val="139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U1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Register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7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Student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531876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U2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Login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Student,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University,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Admin,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532129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U3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Edit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profile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Student,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University,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Admin,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U4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Manage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University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U5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U6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Update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student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U7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Trainee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Admin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U8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Manage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Companies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company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68223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U9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Company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Admin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Company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Admin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532257">
                <a:tc>
                  <a:txBody>
                    <a:bodyPr/>
                    <a:lstStyle/>
                    <a:p>
                      <a:pPr marL="67945">
                        <a:lnSpc>
                          <a:spcPts val="138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View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List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Companies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60"/>
                        </a:lnSpc>
                        <a:tabLst>
                          <a:tab pos="1123950" algn="l"/>
                        </a:tabLst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University	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Admin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531876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View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List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University,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Admin,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Manage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University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Admin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9697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University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Admin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2</a:t>
            </a:r>
            <a:r>
              <a:rPr dirty="0"/>
              <a:t>5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43304" y="914400"/>
          <a:ext cx="5490845" cy="511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5194"/>
                <a:gridCol w="2673985"/>
                <a:gridCol w="1882775"/>
              </a:tblGrid>
              <a:tr h="270001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View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Adverts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List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Admin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Advert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Advert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Edit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Advert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Manage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Training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531875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Logout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Student,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University,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Admin,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marL="67945">
                        <a:lnSpc>
                          <a:spcPts val="139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Trainees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Request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List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70129">
                <a:tc>
                  <a:txBody>
                    <a:bodyPr/>
                    <a:lstStyle/>
                    <a:p>
                      <a:pPr marL="67945">
                        <a:lnSpc>
                          <a:spcPts val="138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Request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approved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Univ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rsi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68223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Request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Reject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L="67945">
                        <a:lnSpc>
                          <a:spcPts val="139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Reports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Evaluation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Trainer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Student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U26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View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report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list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University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U27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Select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Company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Student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Request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Student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Request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Student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70001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View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Category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list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Admin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U31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Category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Admin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Edit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Category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Admin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30604" y="6864477"/>
            <a:ext cx="5349875" cy="1519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Use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case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26352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case </a:t>
            </a:r>
            <a:r>
              <a:rPr dirty="0" sz="1200" spc="-5">
                <a:latin typeface="Times New Roman"/>
                <a:cs typeface="Times New Roman"/>
              </a:rPr>
              <a:t>diagram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static </a:t>
            </a:r>
            <a:r>
              <a:rPr dirty="0" sz="1200" spc="-5">
                <a:latin typeface="Times New Roman"/>
                <a:cs typeface="Times New Roman"/>
              </a:rPr>
              <a:t>description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system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diagram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related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marR="126364">
              <a:lnSpc>
                <a:spcPct val="1433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actors</a:t>
            </a:r>
            <a:r>
              <a:rPr dirty="0" sz="1200">
                <a:latin typeface="Times New Roman"/>
                <a:cs typeface="Times New Roman"/>
              </a:rPr>
              <a:t> 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get</a:t>
            </a:r>
            <a:r>
              <a:rPr dirty="0" sz="1200">
                <a:latin typeface="Times New Roman"/>
                <a:cs typeface="Times New Roman"/>
              </a:rPr>
              <a:t> 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diagrams </a:t>
            </a:r>
            <a:r>
              <a:rPr dirty="0" sz="1200">
                <a:latin typeface="Times New Roman"/>
                <a:cs typeface="Times New Roman"/>
              </a:rPr>
              <a:t>in Appendix.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507"/>
            <a:ext cx="1099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Use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Case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Details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3010" y="8862685"/>
            <a:ext cx="124777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Figure</a:t>
            </a:r>
            <a:r>
              <a:rPr dirty="0" sz="950" spc="-10" i="1">
                <a:solidFill>
                  <a:srgbClr val="44536A"/>
                </a:solidFill>
                <a:latin typeface="Calibri"/>
                <a:cs typeface="Calibri"/>
              </a:rPr>
              <a:t>2</a:t>
            </a:r>
            <a:r>
              <a:rPr dirty="0" sz="950" spc="22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Use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Case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Details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875" y="1308640"/>
            <a:ext cx="5303976" cy="74568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2</a:t>
            </a: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9775" y="1163996"/>
            <a:ext cx="121285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Table</a:t>
            </a:r>
            <a:r>
              <a:rPr dirty="0" sz="950" spc="-10" i="1">
                <a:solidFill>
                  <a:srgbClr val="44536A"/>
                </a:solidFill>
                <a:latin typeface="Calibri"/>
                <a:cs typeface="Calibri"/>
              </a:rPr>
              <a:t>6</a:t>
            </a:r>
            <a:r>
              <a:rPr dirty="0" sz="950" spc="22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Use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Case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Details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5800" y="1455674"/>
          <a:ext cx="6019800" cy="3920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135"/>
                <a:gridCol w="4803140"/>
              </a:tblGrid>
              <a:tr h="181355">
                <a:tc gridSpan="2"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UC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Login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2879"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Actor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Admin,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Student,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Trainer and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University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81355"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Relation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Extended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U3-U32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56616">
                <a:tc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4135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dirty="0" sz="12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logs</a:t>
                      </a:r>
                      <a:r>
                        <a:rPr dirty="0" sz="1200" spc="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authenticate</a:t>
                      </a:r>
                      <a:r>
                        <a:rPr dirty="0" sz="1200" spc="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his</a:t>
                      </a:r>
                      <a:r>
                        <a:rPr dirty="0" sz="1200" spc="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role</a:t>
                      </a:r>
                      <a:r>
                        <a:rPr dirty="0" sz="12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 spc="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200" spc="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able</a:t>
                      </a:r>
                      <a:r>
                        <a:rPr dirty="0" sz="1200" spc="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200" spc="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functionalities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 the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system.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56616">
                <a:tc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Preconditions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4135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valid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account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been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created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specific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permissions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privileges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according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his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role.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56615">
                <a:tc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Post-conditions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350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2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dirty="0" sz="1200" spc="3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successfully</a:t>
                      </a:r>
                      <a:r>
                        <a:rPr dirty="0" sz="1200" spc="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3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perform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actions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appropriate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for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his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role.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233297">
                <a:tc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Normal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Path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33045" indent="-165735">
                        <a:lnSpc>
                          <a:spcPts val="1410"/>
                        </a:lnSpc>
                        <a:buAutoNum type="arabicParenR"/>
                        <a:tabLst>
                          <a:tab pos="233679" algn="l"/>
                        </a:tabLst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connects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system.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3045" indent="-165735">
                        <a:lnSpc>
                          <a:spcPts val="1380"/>
                        </a:lnSpc>
                        <a:buAutoNum type="arabicParenR"/>
                        <a:tabLst>
                          <a:tab pos="233679" algn="l"/>
                        </a:tabLst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enter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his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username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password.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3045" indent="-165735">
                        <a:lnSpc>
                          <a:spcPts val="1380"/>
                        </a:lnSpc>
                        <a:buAutoNum type="arabicParenR"/>
                        <a:tabLst>
                          <a:tab pos="233679" algn="l"/>
                        </a:tabLst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determines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the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role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actor.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 marR="62865">
                        <a:lnSpc>
                          <a:spcPts val="1380"/>
                        </a:lnSpc>
                        <a:spcBef>
                          <a:spcPts val="65"/>
                        </a:spcBef>
                        <a:buAutoNum type="arabicParenR"/>
                        <a:tabLst>
                          <a:tab pos="262255" algn="l"/>
                        </a:tabLst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2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 spc="22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displays</a:t>
                      </a:r>
                      <a:r>
                        <a:rPr dirty="0" sz="1200" spc="2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main</a:t>
                      </a:r>
                      <a:r>
                        <a:rPr dirty="0" sz="1200" spc="22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dirty="0" sz="1200" spc="2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interface</a:t>
                      </a:r>
                      <a:r>
                        <a:rPr dirty="0" sz="1200" spc="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dirty="0" sz="1200" spc="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22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actor.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707135">
                <a:tc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Abnormal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Path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358394">
                <a:tc>
                  <a:txBody>
                    <a:bodyPr/>
                    <a:lstStyle/>
                    <a:p>
                      <a:pPr marL="68580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Comments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3500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Admin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cannot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user’s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personal</a:t>
                      </a:r>
                      <a:r>
                        <a:rPr dirty="0" sz="12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files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guarantee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users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privacy.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899157" y="4310507"/>
            <a:ext cx="4797425" cy="701040"/>
            <a:chOff x="1899157" y="4310507"/>
            <a:chExt cx="4797425" cy="701040"/>
          </a:xfrm>
        </p:grpSpPr>
        <p:sp>
          <p:nvSpPr>
            <p:cNvPr id="5" name="object 5"/>
            <p:cNvSpPr/>
            <p:nvPr/>
          </p:nvSpPr>
          <p:spPr>
            <a:xfrm>
              <a:off x="1899157" y="4310507"/>
              <a:ext cx="4797425" cy="701040"/>
            </a:xfrm>
            <a:custGeom>
              <a:avLst/>
              <a:gdLst/>
              <a:ahLst/>
              <a:cxnLst/>
              <a:rect l="l" t="t" r="r" b="b"/>
              <a:pathLst>
                <a:path w="4797425" h="701039">
                  <a:moveTo>
                    <a:pt x="4796917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4796917" y="701039"/>
                  </a:lnTo>
                  <a:lnTo>
                    <a:pt x="479691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4689" y="4485767"/>
              <a:ext cx="3066034" cy="1691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4689" y="4661027"/>
              <a:ext cx="2149856" cy="16916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95146" y="5800725"/>
            <a:ext cx="5334635" cy="204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Activity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diagrams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3970" marR="5080" indent="251460">
              <a:lnSpc>
                <a:spcPct val="139200"/>
              </a:lnSpc>
            </a:pPr>
            <a:r>
              <a:rPr dirty="0" sz="1200">
                <a:latin typeface="Times New Roman"/>
                <a:cs typeface="Times New Roman"/>
              </a:rPr>
              <a:t>Activity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graphical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representations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workflows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stepwise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activities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actions.</a:t>
            </a:r>
            <a:endParaRPr sz="1200">
              <a:latin typeface="Times New Roman"/>
              <a:cs typeface="Times New Roman"/>
            </a:endParaRPr>
          </a:p>
          <a:p>
            <a:pPr marL="12700" marR="598170">
              <a:lnSpc>
                <a:spcPct val="1392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activity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methodology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used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identify,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clarify,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workflow</a:t>
            </a:r>
            <a:r>
              <a:rPr dirty="0" sz="1200">
                <a:latin typeface="Times New Roman"/>
                <a:cs typeface="Times New Roman"/>
              </a:rPr>
              <a:t> processes in the</a:t>
            </a:r>
            <a:r>
              <a:rPr dirty="0" sz="1200" spc="-5">
                <a:latin typeface="Times New Roman"/>
                <a:cs typeface="Times New Roman"/>
              </a:rPr>
              <a:t> system.</a:t>
            </a:r>
            <a:endParaRPr sz="1200">
              <a:latin typeface="Times New Roman"/>
              <a:cs typeface="Times New Roman"/>
            </a:endParaRPr>
          </a:p>
          <a:p>
            <a:pPr marL="12700" marR="463550">
              <a:lnSpc>
                <a:spcPct val="141700"/>
              </a:lnSpc>
              <a:spcBef>
                <a:spcPts val="1095"/>
              </a:spcBef>
            </a:pPr>
            <a:r>
              <a:rPr dirty="0" sz="1200" spc="-5">
                <a:latin typeface="Times New Roman"/>
                <a:cs typeface="Times New Roman"/>
              </a:rPr>
              <a:t>FTMS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six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activities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(),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many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processes </a:t>
            </a:r>
            <a:r>
              <a:rPr dirty="0" sz="1200">
                <a:latin typeface="Times New Roman"/>
                <a:cs typeface="Times New Roman"/>
              </a:rPr>
              <a:t>to run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whole</a:t>
            </a:r>
            <a:r>
              <a:rPr dirty="0" sz="1200" spc="-5">
                <a:latin typeface="Times New Roman"/>
                <a:cs typeface="Times New Roman"/>
              </a:rPr>
              <a:t> system.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2</a:t>
            </a: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146" y="889507"/>
            <a:ext cx="10121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Login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Activity: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4639" y="8175497"/>
            <a:ext cx="11023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Figure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3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Login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Activity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600229"/>
            <a:ext cx="4665345" cy="64115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2</a:t>
            </a: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507"/>
            <a:ext cx="10788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Admin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Activity: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6548" y="1494789"/>
            <a:ext cx="4276617" cy="6118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32530" y="7663348"/>
            <a:ext cx="115760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Figure</a:t>
            </a:r>
            <a:r>
              <a:rPr dirty="0" sz="950" spc="-10" i="1">
                <a:solidFill>
                  <a:srgbClr val="44536A"/>
                </a:solidFill>
                <a:latin typeface="Calibri"/>
                <a:cs typeface="Calibri"/>
              </a:rPr>
              <a:t>4</a:t>
            </a:r>
            <a:r>
              <a:rPr dirty="0" sz="950" spc="2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r>
              <a:rPr dirty="0" sz="900" spc="-2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Admin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Activity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2</a:t>
            </a: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647190"/>
            <a:ext cx="1342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Evaluation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Activity: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6408" y="2304377"/>
            <a:ext cx="2942079" cy="54949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91891" y="7995729"/>
            <a:ext cx="1322070" cy="120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Figure</a:t>
            </a:r>
            <a:r>
              <a:rPr dirty="0" sz="950" spc="-10" i="1">
                <a:solidFill>
                  <a:srgbClr val="44536A"/>
                </a:solidFill>
                <a:latin typeface="Calibri"/>
                <a:cs typeface="Calibri"/>
              </a:rPr>
              <a:t>5</a:t>
            </a:r>
            <a:r>
              <a:rPr dirty="0" sz="950" spc="22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Evaluation Activity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8080" y="7978775"/>
            <a:ext cx="5411470" cy="266700"/>
          </a:xfrm>
          <a:custGeom>
            <a:avLst/>
            <a:gdLst/>
            <a:ahLst/>
            <a:cxnLst/>
            <a:rect l="l" t="t" r="r" b="b"/>
            <a:pathLst>
              <a:path w="5411470" h="266700">
                <a:moveTo>
                  <a:pt x="5411470" y="0"/>
                </a:moveTo>
                <a:lnTo>
                  <a:pt x="0" y="0"/>
                </a:lnTo>
                <a:lnTo>
                  <a:pt x="0" y="266700"/>
                </a:lnTo>
                <a:lnTo>
                  <a:pt x="5411470" y="266700"/>
                </a:lnTo>
                <a:lnTo>
                  <a:pt x="54114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79191" y="7952908"/>
            <a:ext cx="134810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Figure</a:t>
            </a:r>
            <a:r>
              <a:rPr dirty="0" sz="950" spc="-10" i="1">
                <a:solidFill>
                  <a:srgbClr val="44536A"/>
                </a:solidFill>
                <a:latin typeface="Calibri"/>
                <a:cs typeface="Calibri"/>
              </a:rPr>
              <a:t>6</a:t>
            </a:r>
            <a:r>
              <a:rPr dirty="0" sz="950" spc="2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Evaluation Activity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5554" y="9274250"/>
            <a:ext cx="16891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>
                <a:latin typeface="Calibri"/>
                <a:cs typeface="Calibri"/>
              </a:rPr>
              <a:t>30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799966" y="9731756"/>
            <a:ext cx="19113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libri"/>
                <a:cs typeface="Calibri"/>
              </a:rPr>
              <a:t>IV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823976"/>
            <a:ext cx="8204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5">
                <a:latin typeface="Times New Roman"/>
                <a:cs typeface="Times New Roman"/>
              </a:rPr>
              <a:t>O</a:t>
            </a:r>
            <a:r>
              <a:rPr dirty="0" sz="1200" spc="-10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TE</a:t>
            </a:r>
            <a:r>
              <a:rPr dirty="0" sz="1200" spc="-10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05458"/>
            <a:ext cx="5984240" cy="8043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30">
                <a:solidFill>
                  <a:srgbClr val="2E5395"/>
                </a:solidFill>
                <a:latin typeface="Times New Roman"/>
                <a:cs typeface="Times New Roman"/>
              </a:rPr>
              <a:t>تايوتحملا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100" spc="-55">
                <a:latin typeface="Times New Roman"/>
                <a:cs typeface="Times New Roman"/>
                <a:hlinkClick r:id="rId2" action="ppaction://hlinksldjump"/>
              </a:rPr>
              <a:t>tcaAtsbA</a:t>
            </a:r>
            <a:r>
              <a:rPr dirty="0" sz="1100" spc="-155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.........................................................................................................................................................</a:t>
            </a:r>
            <a:r>
              <a:rPr dirty="0" sz="1100" spc="-5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2" action="ppaction://hlinksldjump"/>
              </a:rPr>
              <a:t>II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100" spc="5">
                <a:latin typeface="Times New Roman"/>
                <a:cs typeface="Times New Roman"/>
                <a:hlinkClick r:id="rId3" action="ppaction://hlinksldjump"/>
              </a:rPr>
              <a:t>tbecgdekwonkcA</a:t>
            </a:r>
            <a:r>
              <a:rPr dirty="0" sz="1100" spc="-85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.........................................................................................................................................</a:t>
            </a:r>
            <a:r>
              <a:rPr dirty="0" sz="1100" spc="-1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3" action="ppaction://hlinksldjump"/>
              </a:rPr>
              <a:t>III</a:t>
            </a:r>
            <a:endParaRPr sz="11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585"/>
              </a:spcBef>
            </a:pPr>
            <a:r>
              <a:rPr dirty="0" sz="1100">
                <a:latin typeface="Times New Roman"/>
                <a:cs typeface="Times New Roman"/>
                <a:hlinkClick r:id="rId4" action="ppaction://hlinksldjump"/>
              </a:rPr>
              <a:t>nostAkt</a:t>
            </a:r>
            <a:r>
              <a:rPr dirty="0" sz="1100" spc="-45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 spc="-10">
                <a:latin typeface="Times New Roman"/>
                <a:cs typeface="Times New Roman"/>
                <a:hlinkClick r:id="rId4" action="ppaction://hlinksldjump"/>
              </a:rPr>
              <a:t>r.ncAtgwebAigc</a:t>
            </a:r>
            <a:r>
              <a:rPr dirty="0" sz="1100" spc="-10">
                <a:latin typeface="Calibri"/>
                <a:cs typeface="Calibri"/>
                <a:hlinkClick r:id="rId4" action="ppaction://hlinksldjump"/>
              </a:rPr>
              <a:t>..................................................................................................................................</a:t>
            </a:r>
            <a:r>
              <a:rPr dirty="0" sz="1100" spc="-10" b="1">
                <a:latin typeface="Times New Roman"/>
                <a:cs typeface="Times New Roman"/>
                <a:hlinkClick r:id="rId4" action="ppaction://hlinksldjump"/>
              </a:rPr>
              <a:t>.1</a:t>
            </a:r>
            <a:endParaRPr sz="1100">
              <a:latin typeface="Times New Roman"/>
              <a:cs typeface="Times New Roman"/>
            </a:endParaRPr>
          </a:p>
          <a:p>
            <a:pPr algn="r" marR="6985">
              <a:lnSpc>
                <a:spcPct val="100000"/>
              </a:lnSpc>
              <a:spcBef>
                <a:spcPts val="85"/>
              </a:spcBef>
            </a:pPr>
            <a:r>
              <a:rPr dirty="0" sz="1100">
                <a:latin typeface="Calibri"/>
                <a:cs typeface="Calibri"/>
                <a:hlinkClick r:id="rId4" action="ppaction://hlinksldjump"/>
              </a:rPr>
              <a:t>2 </a:t>
            </a:r>
            <a:r>
              <a:rPr dirty="0" sz="1100">
                <a:latin typeface="Times New Roman"/>
                <a:cs typeface="Times New Roman"/>
                <a:hlinkClick r:id="rId4" action="ppaction://hlinksldjump"/>
              </a:rPr>
              <a:t>.......................................................................................................................................................................</a:t>
            </a:r>
            <a:endParaRPr sz="1100">
              <a:latin typeface="Times New Roman"/>
              <a:cs typeface="Times New Roman"/>
            </a:endParaRPr>
          </a:p>
          <a:p>
            <a:pPr algn="r" marR="11430">
              <a:lnSpc>
                <a:spcPct val="100000"/>
              </a:lnSpc>
              <a:spcBef>
                <a:spcPts val="625"/>
              </a:spcBef>
            </a:pPr>
            <a:r>
              <a:rPr dirty="0" sz="1100" b="1">
                <a:latin typeface="Times New Roman"/>
                <a:cs typeface="Times New Roman"/>
                <a:hlinkClick r:id="rId4" action="ppaction://hlinksldjump"/>
              </a:rPr>
              <a:t>.1.1</a:t>
            </a:r>
            <a:r>
              <a:rPr dirty="0" sz="1100" spc="500" b="1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 spc="-10">
                <a:latin typeface="Times New Roman"/>
                <a:cs typeface="Times New Roman"/>
                <a:hlinkClick r:id="rId4" action="ppaction://hlinksldjump"/>
              </a:rPr>
              <a:t>ncAtgwebAigc.......................................................................................................................................</a:t>
            </a:r>
            <a:r>
              <a:rPr dirty="0" sz="1100" spc="55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4" action="ppaction://hlinksldjump"/>
              </a:rPr>
              <a:t>2</a:t>
            </a:r>
            <a:endParaRPr sz="1100">
              <a:latin typeface="Calibri"/>
              <a:cs typeface="Calibri"/>
            </a:endParaRPr>
          </a:p>
          <a:p>
            <a:pPr algn="r" marR="11430">
              <a:lnSpc>
                <a:spcPct val="100000"/>
              </a:lnSpc>
              <a:spcBef>
                <a:spcPts val="635"/>
              </a:spcBef>
            </a:pPr>
            <a:r>
              <a:rPr dirty="0" sz="1100" b="1">
                <a:latin typeface="Times New Roman"/>
                <a:cs typeface="Times New Roman"/>
                <a:hlinkClick r:id="rId4" action="ppaction://hlinksldjump"/>
              </a:rPr>
              <a:t>.1.2</a:t>
            </a:r>
            <a:r>
              <a:rPr dirty="0" sz="1100" spc="295" b="1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 spc="-10" b="1">
                <a:latin typeface="Times New Roman"/>
                <a:cs typeface="Times New Roman"/>
                <a:hlinkClick r:id="rId4" action="ppaction://hlinksldjump"/>
              </a:rPr>
              <a:t>wrvvrivO</a:t>
            </a:r>
            <a:r>
              <a:rPr dirty="0" sz="1100" spc="-114" b="1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4" action="ppaction://hlinksldjump"/>
              </a:rPr>
              <a:t>..........................................................................................................................................</a:t>
            </a:r>
            <a:r>
              <a:rPr dirty="0" sz="1100" spc="-35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4" action="ppaction://hlinksldjump"/>
              </a:rPr>
              <a:t>2</a:t>
            </a:r>
            <a:endParaRPr sz="1100">
              <a:latin typeface="Calibri"/>
              <a:cs typeface="Calibri"/>
            </a:endParaRPr>
          </a:p>
          <a:p>
            <a:pPr algn="r" marR="11430">
              <a:lnSpc>
                <a:spcPct val="100000"/>
              </a:lnSpc>
              <a:spcBef>
                <a:spcPts val="630"/>
              </a:spcBef>
            </a:pPr>
            <a:r>
              <a:rPr dirty="0" sz="1100" b="1">
                <a:latin typeface="Times New Roman"/>
                <a:cs typeface="Times New Roman"/>
                <a:hlinkClick r:id="rId4" action="ppaction://hlinksldjump"/>
              </a:rPr>
              <a:t>.1.3</a:t>
            </a:r>
            <a:r>
              <a:rPr dirty="0" sz="1100" spc="229" b="1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 spc="-10" b="1">
                <a:latin typeface="Times New Roman"/>
                <a:cs typeface="Times New Roman"/>
                <a:hlinkClick r:id="rId4" action="ppaction://hlinksldjump"/>
              </a:rPr>
              <a:t>nvrjvvj</a:t>
            </a:r>
            <a:r>
              <a:rPr dirty="0" sz="1100" spc="-20" b="1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 spc="5" b="1">
                <a:latin typeface="Times New Roman"/>
                <a:cs typeface="Times New Roman"/>
                <a:hlinkClick r:id="rId4" action="ppaction://hlinksldjump"/>
              </a:rPr>
              <a:t>orjirejirP</a:t>
            </a:r>
            <a:r>
              <a:rPr dirty="0" sz="1100" spc="5">
                <a:latin typeface="Times New Roman"/>
                <a:cs typeface="Times New Roman"/>
                <a:hlinkClick r:id="rId4" action="ppaction://hlinksldjump"/>
              </a:rPr>
              <a:t>...........................................................................................................................</a:t>
            </a:r>
            <a:r>
              <a:rPr dirty="0" sz="1100" spc="-6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4" action="ppaction://hlinksldjump"/>
              </a:rPr>
              <a:t>2</a:t>
            </a:r>
            <a:endParaRPr sz="1100">
              <a:latin typeface="Calibri"/>
              <a:cs typeface="Calibri"/>
            </a:endParaRPr>
          </a:p>
          <a:p>
            <a:pPr algn="r" marR="11430">
              <a:lnSpc>
                <a:spcPct val="100000"/>
              </a:lnSpc>
              <a:spcBef>
                <a:spcPts val="635"/>
              </a:spcBef>
            </a:pPr>
            <a:r>
              <a:rPr dirty="0" sz="1100" b="1">
                <a:latin typeface="Times New Roman"/>
                <a:cs typeface="Times New Roman"/>
                <a:hlinkClick r:id="rId5" action="ppaction://hlinksldjump"/>
              </a:rPr>
              <a:t>.1.4</a:t>
            </a:r>
            <a:r>
              <a:rPr dirty="0" sz="1100" spc="275" b="1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100" spc="-20" b="1">
                <a:latin typeface="Times New Roman"/>
                <a:cs typeface="Times New Roman"/>
                <a:hlinkClick r:id="rId5" action="ppaction://hlinksldjump"/>
              </a:rPr>
              <a:t>nvrmevo</a:t>
            </a:r>
            <a:r>
              <a:rPr dirty="0" sz="1100" spc="10" b="1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100" spc="25" b="1">
                <a:latin typeface="Times New Roman"/>
                <a:cs typeface="Times New Roman"/>
                <a:hlinkClick r:id="rId5" action="ppaction://hlinksldjump"/>
              </a:rPr>
              <a:t>sjejvovPj</a:t>
            </a:r>
            <a:r>
              <a:rPr dirty="0" sz="1100" spc="-65" b="1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5" action="ppaction://hlinksldjump"/>
              </a:rPr>
              <a:t>..........................................................................................................................</a:t>
            </a:r>
            <a:r>
              <a:rPr dirty="0" sz="1100" spc="-45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5" action="ppaction://hlinksldjump"/>
              </a:rPr>
              <a:t>3</a:t>
            </a:r>
            <a:endParaRPr sz="1100">
              <a:latin typeface="Calibri"/>
              <a:cs typeface="Calibri"/>
            </a:endParaRPr>
          </a:p>
          <a:p>
            <a:pPr algn="r" marR="11430">
              <a:lnSpc>
                <a:spcPct val="100000"/>
              </a:lnSpc>
              <a:spcBef>
                <a:spcPts val="620"/>
              </a:spcBef>
            </a:pPr>
            <a:r>
              <a:rPr dirty="0" sz="1100" b="1">
                <a:latin typeface="Times New Roman"/>
                <a:cs typeface="Times New Roman"/>
                <a:hlinkClick r:id="rId5" action="ppaction://hlinksldjump"/>
              </a:rPr>
              <a:t>.1.5</a:t>
            </a:r>
            <a:r>
              <a:rPr dirty="0" sz="1100" spc="450" b="1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100" spc="-10" b="1">
                <a:latin typeface="Times New Roman"/>
                <a:cs typeface="Times New Roman"/>
                <a:hlinkClick r:id="rId5" action="ppaction://hlinksldjump"/>
              </a:rPr>
              <a:t>nvrjvvj</a:t>
            </a:r>
            <a:r>
              <a:rPr dirty="0" sz="1100" spc="85" b="1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100" spc="-5" b="1">
                <a:latin typeface="Times New Roman"/>
                <a:cs typeface="Times New Roman"/>
                <a:hlinkClick r:id="rId5" action="ppaction://hlinksldjump"/>
              </a:rPr>
              <a:t>wmjvvjirv</a:t>
            </a:r>
            <a:r>
              <a:rPr dirty="0" sz="1100" spc="-5">
                <a:latin typeface="Times New Roman"/>
                <a:cs typeface="Times New Roman"/>
                <a:hlinkClick r:id="rId5" action="ppaction://hlinksldjump"/>
              </a:rPr>
              <a:t>.............................................................................................................................</a:t>
            </a:r>
            <a:r>
              <a:rPr dirty="0" sz="1100" spc="35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5" action="ppaction://hlinksldjump"/>
              </a:rPr>
              <a:t>3</a:t>
            </a:r>
            <a:endParaRPr sz="1100">
              <a:latin typeface="Calibri"/>
              <a:cs typeface="Calibri"/>
            </a:endParaRPr>
          </a:p>
          <a:p>
            <a:pPr algn="r" marR="12700">
              <a:lnSpc>
                <a:spcPct val="100000"/>
              </a:lnSpc>
              <a:spcBef>
                <a:spcPts val="625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5" action="ppaction://hlinksldjump"/>
              </a:rPr>
              <a:t>1.5.1.	</a:t>
            </a:r>
            <a:r>
              <a:rPr dirty="0" sz="1100" spc="-5" b="1">
                <a:latin typeface="Times New Roman"/>
                <a:cs typeface="Times New Roman"/>
                <a:hlinkClick r:id="rId5" action="ppaction://hlinksldjump"/>
              </a:rPr>
              <a:t>Project</a:t>
            </a:r>
            <a:r>
              <a:rPr dirty="0" sz="1100" spc="40" b="1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5" action="ppaction://hlinksldjump"/>
              </a:rPr>
              <a:t>Objective.................................................................................................................</a:t>
            </a:r>
            <a:r>
              <a:rPr dirty="0" sz="1100" spc="-5" b="1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5" action="ppaction://hlinksldjump"/>
              </a:rPr>
              <a:t>3</a:t>
            </a:r>
            <a:endParaRPr sz="1100">
              <a:latin typeface="Times New Roman"/>
              <a:cs typeface="Times New Roman"/>
            </a:endParaRPr>
          </a:p>
          <a:p>
            <a:pPr algn="r" marR="12700">
              <a:lnSpc>
                <a:spcPct val="100000"/>
              </a:lnSpc>
              <a:spcBef>
                <a:spcPts val="540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5" action="ppaction://hlinksldjump"/>
              </a:rPr>
              <a:t>1.5.2.	</a:t>
            </a:r>
            <a:r>
              <a:rPr dirty="0" sz="1100" spc="-5" b="1">
                <a:latin typeface="Times New Roman"/>
                <a:cs typeface="Times New Roman"/>
                <a:hlinkClick r:id="rId5" action="ppaction://hlinksldjump"/>
              </a:rPr>
              <a:t>Project</a:t>
            </a:r>
            <a:r>
              <a:rPr dirty="0" sz="1100" spc="15" b="1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5" action="ppaction://hlinksldjump"/>
              </a:rPr>
              <a:t>Sub</a:t>
            </a:r>
            <a:r>
              <a:rPr dirty="0" sz="1100" spc="-5" b="1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5" action="ppaction://hlinksldjump"/>
              </a:rPr>
              <a:t>Objectives........................................................................................................</a:t>
            </a:r>
            <a:r>
              <a:rPr dirty="0" sz="1100" spc="-40" b="1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5" action="ppaction://hlinksldjump"/>
              </a:rPr>
              <a:t>3</a:t>
            </a:r>
            <a:endParaRPr sz="1100">
              <a:latin typeface="Times New Roman"/>
              <a:cs typeface="Times New Roman"/>
            </a:endParaRPr>
          </a:p>
          <a:p>
            <a:pPr algn="r" marR="11430">
              <a:lnSpc>
                <a:spcPct val="100000"/>
              </a:lnSpc>
              <a:spcBef>
                <a:spcPts val="555"/>
              </a:spcBef>
            </a:pPr>
            <a:r>
              <a:rPr dirty="0" sz="1100" b="1">
                <a:latin typeface="Times New Roman"/>
                <a:cs typeface="Times New Roman"/>
                <a:hlinkClick r:id="rId6" action="ppaction://hlinksldjump"/>
              </a:rPr>
              <a:t>.1.6</a:t>
            </a:r>
            <a:r>
              <a:rPr dirty="0" sz="1100" spc="280" b="1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 spc="-10" b="1">
                <a:latin typeface="Times New Roman"/>
                <a:cs typeface="Times New Roman"/>
                <a:hlinkClick r:id="rId6" action="ppaction://hlinksldjump"/>
              </a:rPr>
              <a:t>nvrjvvj</a:t>
            </a:r>
            <a:r>
              <a:rPr dirty="0" sz="1100" spc="20" b="1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 spc="-80" b="1">
                <a:latin typeface="Times New Roman"/>
                <a:cs typeface="Times New Roman"/>
                <a:hlinkClick r:id="rId6" action="ppaction://hlinksldjump"/>
              </a:rPr>
              <a:t>mvrpv</a:t>
            </a:r>
            <a:r>
              <a:rPr dirty="0" sz="1100" spc="10" b="1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 spc="40" b="1">
                <a:latin typeface="Times New Roman"/>
                <a:cs typeface="Times New Roman"/>
                <a:hlinkClick r:id="rId6" action="ppaction://hlinksldjump"/>
              </a:rPr>
              <a:t>ePe</a:t>
            </a:r>
            <a:r>
              <a:rPr dirty="0" sz="1100" spc="5" b="1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 spc="50" b="1">
                <a:latin typeface="Times New Roman"/>
                <a:cs typeface="Times New Roman"/>
                <a:hlinkClick r:id="rId6" action="ppaction://hlinksldjump"/>
              </a:rPr>
              <a:t>oioijejirPs</a:t>
            </a:r>
            <a:r>
              <a:rPr dirty="0" sz="1100" spc="-140" b="1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6" action="ppaction://hlinksldjump"/>
              </a:rPr>
              <a:t>.......................................................................................................</a:t>
            </a:r>
            <a:r>
              <a:rPr dirty="0" sz="1100" spc="-4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6" action="ppaction://hlinksldjump"/>
              </a:rPr>
              <a:t>4</a:t>
            </a:r>
            <a:endParaRPr sz="1100">
              <a:latin typeface="Calibri"/>
              <a:cs typeface="Calibri"/>
            </a:endParaRPr>
          </a:p>
          <a:p>
            <a:pPr algn="r" marR="11430">
              <a:lnSpc>
                <a:spcPct val="100000"/>
              </a:lnSpc>
              <a:spcBef>
                <a:spcPts val="635"/>
              </a:spcBef>
            </a:pPr>
            <a:r>
              <a:rPr dirty="0" sz="1100" b="1">
                <a:latin typeface="Times New Roman"/>
                <a:cs typeface="Times New Roman"/>
                <a:hlinkClick r:id="rId6" action="ppaction://hlinksldjump"/>
              </a:rPr>
              <a:t>.1.7</a:t>
            </a:r>
            <a:r>
              <a:rPr dirty="0" sz="1100" spc="310" b="1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 spc="-10" b="1">
                <a:latin typeface="Times New Roman"/>
                <a:cs typeface="Times New Roman"/>
                <a:hlinkClick r:id="rId6" action="ppaction://hlinksldjump"/>
              </a:rPr>
              <a:t>nrPjvimrjirP</a:t>
            </a:r>
            <a:r>
              <a:rPr dirty="0" sz="1100" spc="-114" b="1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6" action="ppaction://hlinksldjump"/>
              </a:rPr>
              <a:t>....................................................................................................................................</a:t>
            </a:r>
            <a:r>
              <a:rPr dirty="0" sz="1100" spc="-25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6" action="ppaction://hlinksldjump"/>
              </a:rPr>
              <a:t>4</a:t>
            </a:r>
            <a:endParaRPr sz="1100">
              <a:latin typeface="Calibri"/>
              <a:cs typeface="Calibri"/>
            </a:endParaRPr>
          </a:p>
          <a:p>
            <a:pPr algn="r" marR="11430">
              <a:lnSpc>
                <a:spcPct val="100000"/>
              </a:lnSpc>
              <a:spcBef>
                <a:spcPts val="625"/>
              </a:spcBef>
            </a:pPr>
            <a:r>
              <a:rPr dirty="0" sz="1100" b="1">
                <a:latin typeface="Times New Roman"/>
                <a:cs typeface="Times New Roman"/>
                <a:hlinkClick r:id="rId6" action="ppaction://hlinksldjump"/>
              </a:rPr>
              <a:t>.1.8</a:t>
            </a:r>
            <a:r>
              <a:rPr dirty="0" sz="1100" spc="409" b="1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 spc="-15" b="1">
                <a:latin typeface="Times New Roman"/>
                <a:cs typeface="Times New Roman"/>
                <a:hlinkClick r:id="rId6" action="ppaction://hlinksldjump"/>
              </a:rPr>
              <a:t>Trres</a:t>
            </a:r>
            <a:r>
              <a:rPr dirty="0" sz="1100" spc="80" b="1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 spc="40" b="1">
                <a:latin typeface="Times New Roman"/>
                <a:cs typeface="Times New Roman"/>
                <a:hlinkClick r:id="rId6" action="ppaction://hlinksldjump"/>
              </a:rPr>
              <a:t>ePe</a:t>
            </a:r>
            <a:r>
              <a:rPr dirty="0" sz="1100" spc="60" b="1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6" action="ppaction://hlinksldjump"/>
              </a:rPr>
              <a:t>vnripovPj</a:t>
            </a:r>
            <a:r>
              <a:rPr dirty="0" sz="1100">
                <a:latin typeface="Times New Roman"/>
                <a:cs typeface="Times New Roman"/>
                <a:hlinkClick r:id="rId6" action="ppaction://hlinksldjump"/>
              </a:rPr>
              <a:t>.......................................................................................................................</a:t>
            </a:r>
            <a:r>
              <a:rPr dirty="0" sz="1100" spc="15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6" action="ppaction://hlinksldjump"/>
              </a:rPr>
              <a:t>4</a:t>
            </a:r>
            <a:endParaRPr sz="1100">
              <a:latin typeface="Calibri"/>
              <a:cs typeface="Calibri"/>
            </a:endParaRPr>
          </a:p>
          <a:p>
            <a:pPr algn="r" marR="12700">
              <a:lnSpc>
                <a:spcPct val="100000"/>
              </a:lnSpc>
              <a:spcBef>
                <a:spcPts val="620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6" action="ppaction://hlinksldjump"/>
              </a:rPr>
              <a:t>1.8.1.	</a:t>
            </a:r>
            <a:r>
              <a:rPr dirty="0" sz="1100" spc="-5" b="1">
                <a:latin typeface="Times New Roman"/>
                <a:cs typeface="Times New Roman"/>
                <a:hlinkClick r:id="rId6" action="ppaction://hlinksldjump"/>
              </a:rPr>
              <a:t>Hardware</a:t>
            </a:r>
            <a:r>
              <a:rPr dirty="0" sz="1100" spc="30" b="1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 spc="-5" b="1">
                <a:latin typeface="Times New Roman"/>
                <a:cs typeface="Times New Roman"/>
                <a:hlinkClick r:id="rId6" action="ppaction://hlinksldjump"/>
              </a:rPr>
              <a:t>Requirements</a:t>
            </a:r>
            <a:r>
              <a:rPr dirty="0" sz="1100" spc="-90" b="1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6" action="ppaction://hlinksldjump"/>
              </a:rPr>
              <a:t>....................................................................................................</a:t>
            </a:r>
            <a:r>
              <a:rPr dirty="0" sz="1100" spc="-25" b="1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6" action="ppaction://hlinksldjump"/>
              </a:rPr>
              <a:t>4</a:t>
            </a:r>
            <a:endParaRPr sz="1100">
              <a:latin typeface="Times New Roman"/>
              <a:cs typeface="Times New Roman"/>
            </a:endParaRPr>
          </a:p>
          <a:p>
            <a:pPr algn="r" marR="11430">
              <a:lnSpc>
                <a:spcPct val="100000"/>
              </a:lnSpc>
              <a:spcBef>
                <a:spcPts val="555"/>
              </a:spcBef>
            </a:pPr>
            <a:r>
              <a:rPr dirty="0" sz="1100" b="1">
                <a:latin typeface="Times New Roman"/>
                <a:cs typeface="Times New Roman"/>
                <a:hlinkClick r:id="rId7" action="ppaction://hlinksldjump"/>
              </a:rPr>
              <a:t>.1.9</a:t>
            </a:r>
            <a:r>
              <a:rPr dirty="0" sz="1100" spc="455" b="1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1100" spc="-75">
                <a:latin typeface="Times New Roman"/>
                <a:cs typeface="Times New Roman"/>
                <a:hlinkClick r:id="rId7" action="ppaction://hlinksldjump"/>
              </a:rPr>
              <a:t>ytgjkbA</a:t>
            </a:r>
            <a:r>
              <a:rPr dirty="0" sz="1100" spc="9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1100" spc="-5">
                <a:latin typeface="Times New Roman"/>
                <a:cs typeface="Times New Roman"/>
                <a:hlinkClick r:id="rId7" action="ppaction://hlinksldjump"/>
              </a:rPr>
              <a:t>tkAogwgegoP.........................................................................................................................</a:t>
            </a:r>
            <a:r>
              <a:rPr dirty="0" sz="1100" spc="35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7" action="ppaction://hlinksldjump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635"/>
              </a:spcBef>
            </a:pPr>
            <a:r>
              <a:rPr dirty="0" sz="1100">
                <a:latin typeface="Calibri"/>
                <a:cs typeface="Calibri"/>
                <a:hlinkClick r:id="rId8" action="ppaction://hlinksldjump"/>
              </a:rPr>
              <a:t>6</a:t>
            </a:r>
            <a:r>
              <a:rPr dirty="0" sz="1100" spc="-25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8" action="ppaction://hlinksldjump"/>
              </a:rPr>
              <a:t>...................................................................................................................</a:t>
            </a:r>
            <a:r>
              <a:rPr dirty="0" sz="1100" b="1">
                <a:latin typeface="Times New Roman"/>
                <a:cs typeface="Times New Roman"/>
                <a:hlinkClick r:id="rId8" action="ppaction://hlinksldjump"/>
              </a:rPr>
              <a:t>nisP</a:t>
            </a:r>
            <a:r>
              <a:rPr dirty="0" sz="1100" spc="40" b="1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1100" spc="95" b="1">
                <a:latin typeface="Times New Roman"/>
                <a:cs typeface="Times New Roman"/>
                <a:hlinkClick r:id="rId8" action="ppaction://hlinksldjump"/>
              </a:rPr>
              <a:t>tePeevovPj</a:t>
            </a:r>
            <a:r>
              <a:rPr dirty="0" sz="1100" spc="45" b="1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1100" spc="-15" b="1">
                <a:latin typeface="Times New Roman"/>
                <a:cs typeface="Times New Roman"/>
                <a:hlinkClick r:id="rId8" action="ppaction://hlinksldjump"/>
              </a:rPr>
              <a:t>neeP.1.10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615"/>
              </a:spcBef>
            </a:pPr>
            <a:r>
              <a:rPr dirty="0" sz="1100" spc="-5" b="1">
                <a:latin typeface="Times New Roman"/>
                <a:cs typeface="Times New Roman"/>
                <a:hlinkClick r:id="rId8" action="ppaction://hlinksldjump"/>
              </a:rPr>
              <a:t>.1.11</a:t>
            </a:r>
            <a:r>
              <a:rPr dirty="0" sz="1100" spc="5" b="1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8" action="ppaction://hlinksldjump"/>
              </a:rPr>
              <a:t>.........................................................................................................................................</a:t>
            </a:r>
            <a:r>
              <a:rPr dirty="0" sz="1100" spc="-20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100" spc="5" b="1">
                <a:latin typeface="Times New Roman"/>
                <a:cs typeface="Times New Roman"/>
                <a:hlinkClick r:id="rId8" action="ppaction://hlinksldjump"/>
              </a:rPr>
              <a:t>nrPversirP</a:t>
            </a:r>
            <a:endParaRPr sz="110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Calibri"/>
                <a:cs typeface="Calibri"/>
                <a:hlinkClick r:id="rId8" action="ppaction://hlinksldjump"/>
              </a:rPr>
              <a:t>6</a:t>
            </a:r>
            <a:endParaRPr sz="1100">
              <a:latin typeface="Calibri"/>
              <a:cs typeface="Calibri"/>
            </a:endParaRPr>
          </a:p>
          <a:p>
            <a:pPr algn="r" marR="11430">
              <a:lnSpc>
                <a:spcPct val="100000"/>
              </a:lnSpc>
              <a:spcBef>
                <a:spcPts val="625"/>
              </a:spcBef>
            </a:pPr>
            <a:r>
              <a:rPr dirty="0" sz="1100" spc="-5">
                <a:latin typeface="Times New Roman"/>
                <a:cs typeface="Times New Roman"/>
                <a:hlinkClick r:id="rId9" action="ppaction://hlinksldjump"/>
              </a:rPr>
              <a:t>nostAkt</a:t>
            </a:r>
            <a:r>
              <a:rPr dirty="0" sz="1100" spc="25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9" action="ppaction://hlinksldjump"/>
              </a:rPr>
              <a:t>2</a:t>
            </a:r>
            <a:r>
              <a:rPr dirty="0" sz="1100" spc="315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 spc="-75">
                <a:latin typeface="Times New Roman"/>
                <a:cs typeface="Times New Roman"/>
                <a:hlinkClick r:id="rId9" action="ppaction://hlinksldjump"/>
              </a:rPr>
              <a:t>aiAktsAetk</a:t>
            </a:r>
            <a:r>
              <a:rPr dirty="0" sz="1100" spc="1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 spc="20">
                <a:latin typeface="Times New Roman"/>
                <a:cs typeface="Times New Roman"/>
                <a:hlinkClick r:id="rId9" action="ppaction://hlinksldjump"/>
              </a:rPr>
              <a:t>tkpikd.2</a:t>
            </a:r>
            <a:r>
              <a:rPr dirty="0" sz="1100" spc="-45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9" action="ppaction://hlinksldjump"/>
              </a:rPr>
              <a:t>......................................................................................................................</a:t>
            </a:r>
            <a:r>
              <a:rPr dirty="0" sz="1100" spc="-3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9" action="ppaction://hlinksldjump"/>
              </a:rPr>
              <a:t>8</a:t>
            </a:r>
            <a:endParaRPr sz="1100">
              <a:latin typeface="Calibri"/>
              <a:cs typeface="Calibri"/>
            </a:endParaRPr>
          </a:p>
          <a:p>
            <a:pPr algn="r" marR="11430">
              <a:lnSpc>
                <a:spcPct val="100000"/>
              </a:lnSpc>
              <a:spcBef>
                <a:spcPts val="635"/>
              </a:spcBef>
            </a:pPr>
            <a:r>
              <a:rPr dirty="0" sz="1100" spc="45">
                <a:latin typeface="Times New Roman"/>
                <a:cs typeface="Times New Roman"/>
                <a:hlinkClick r:id="rId9" action="ppaction://hlinksldjump"/>
              </a:rPr>
              <a:t>.2.r </a:t>
            </a:r>
            <a:r>
              <a:rPr dirty="0" sz="1100" spc="185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 spc="-10">
                <a:latin typeface="Times New Roman"/>
                <a:cs typeface="Times New Roman"/>
                <a:hlinkClick r:id="rId9" action="ppaction://hlinksldjump"/>
              </a:rPr>
              <a:t>ncAtgwebAigc.......................................................................................................................................</a:t>
            </a:r>
            <a:r>
              <a:rPr dirty="0" sz="1100" spc="55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9" action="ppaction://hlinksldjump"/>
              </a:rPr>
              <a:t>8</a:t>
            </a:r>
            <a:endParaRPr sz="1100">
              <a:latin typeface="Calibri"/>
              <a:cs typeface="Calibri"/>
            </a:endParaRPr>
          </a:p>
          <a:p>
            <a:pPr algn="r" marR="11430">
              <a:lnSpc>
                <a:spcPct val="100000"/>
              </a:lnSpc>
              <a:spcBef>
                <a:spcPts val="625"/>
              </a:spcBef>
            </a:pPr>
            <a:r>
              <a:rPr dirty="0" sz="1100">
                <a:latin typeface="Times New Roman"/>
                <a:cs typeface="Times New Roman"/>
                <a:hlinkClick r:id="rId9" action="ppaction://hlinksldjump"/>
              </a:rPr>
              <a:t>.2.2</a:t>
            </a:r>
            <a:r>
              <a:rPr dirty="0" sz="1100" spc="409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 spc="-80">
                <a:latin typeface="Times New Roman"/>
                <a:cs typeface="Times New Roman"/>
                <a:hlinkClick r:id="rId9" action="ppaction://hlinksldjump"/>
              </a:rPr>
              <a:t>mtswiAigcse</a:t>
            </a:r>
            <a:r>
              <a:rPr dirty="0" sz="1100" spc="8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 spc="-5">
                <a:latin typeface="Times New Roman"/>
                <a:cs typeface="Times New Roman"/>
                <a:hlinkClick r:id="rId9" action="ppaction://hlinksldjump"/>
              </a:rPr>
              <a:t>aPaAkn.............................................................................................................................</a:t>
            </a:r>
            <a:r>
              <a:rPr dirty="0" sz="1100" spc="2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9" action="ppaction://hlinksldjump"/>
              </a:rPr>
              <a:t>8</a:t>
            </a:r>
            <a:endParaRPr sz="1100">
              <a:latin typeface="Calibri"/>
              <a:cs typeface="Calibri"/>
            </a:endParaRPr>
          </a:p>
          <a:p>
            <a:pPr algn="r" marR="12700">
              <a:lnSpc>
                <a:spcPct val="100000"/>
              </a:lnSpc>
              <a:spcBef>
                <a:spcPts val="610"/>
              </a:spcBef>
            </a:pPr>
            <a:r>
              <a:rPr dirty="0" sz="1100" spc="-5" b="1">
                <a:latin typeface="Times New Roman"/>
                <a:cs typeface="Times New Roman"/>
                <a:hlinkClick r:id="rId9" action="ppaction://hlinksldjump"/>
              </a:rPr>
              <a:t>.2.2.1Overview</a:t>
            </a:r>
            <a:r>
              <a:rPr dirty="0" sz="1100" spc="-75" b="1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9" action="ppaction://hlinksldjump"/>
              </a:rPr>
              <a:t>..................................................................................................................................... 8</a:t>
            </a:r>
            <a:endParaRPr sz="1100">
              <a:latin typeface="Times New Roman"/>
              <a:cs typeface="Times New Roman"/>
            </a:endParaRPr>
          </a:p>
          <a:p>
            <a:pPr algn="r" marR="12700">
              <a:lnSpc>
                <a:spcPct val="100000"/>
              </a:lnSpc>
              <a:spcBef>
                <a:spcPts val="550"/>
              </a:spcBef>
            </a:pPr>
            <a:r>
              <a:rPr dirty="0" sz="1100" spc="-5" b="1">
                <a:latin typeface="Times New Roman"/>
                <a:cs typeface="Times New Roman"/>
                <a:hlinkClick r:id="rId9" action="ppaction://hlinksldjump"/>
              </a:rPr>
              <a:t>.2.2.2Advantages</a:t>
            </a:r>
            <a:r>
              <a:rPr dirty="0" sz="1100" spc="15" b="1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 spc="-10" b="1">
                <a:latin typeface="Times New Roman"/>
                <a:cs typeface="Times New Roman"/>
                <a:hlinkClick r:id="rId9" action="ppaction://hlinksldjump"/>
              </a:rPr>
              <a:t>of</a:t>
            </a:r>
            <a:r>
              <a:rPr dirty="0" sz="1100" spc="45" b="1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 spc="-5" b="1">
                <a:latin typeface="Times New Roman"/>
                <a:cs typeface="Times New Roman"/>
                <a:hlinkClick r:id="rId9" action="ppaction://hlinksldjump"/>
              </a:rPr>
              <a:t>Traditional</a:t>
            </a:r>
            <a:r>
              <a:rPr dirty="0" sz="1100" spc="35" b="1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 spc="-5" b="1">
                <a:latin typeface="Times New Roman"/>
                <a:cs typeface="Times New Roman"/>
                <a:hlinkClick r:id="rId9" action="ppaction://hlinksldjump"/>
              </a:rPr>
              <a:t>system:</a:t>
            </a:r>
            <a:r>
              <a:rPr dirty="0" sz="1100" spc="-145" b="1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9" action="ppaction://hlinksldjump"/>
              </a:rPr>
              <a:t>...........................................................................................</a:t>
            </a:r>
            <a:r>
              <a:rPr dirty="0" sz="1100" spc="-25" b="1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9" action="ppaction://hlinksldjump"/>
              </a:rPr>
              <a:t>8</a:t>
            </a:r>
            <a:endParaRPr sz="1100">
              <a:latin typeface="Times New Roman"/>
              <a:cs typeface="Times New Roman"/>
            </a:endParaRPr>
          </a:p>
          <a:p>
            <a:pPr algn="r" marR="12700">
              <a:lnSpc>
                <a:spcPct val="100000"/>
              </a:lnSpc>
              <a:spcBef>
                <a:spcPts val="545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9" action="ppaction://hlinksldjump"/>
              </a:rPr>
              <a:t>2.2.3.	</a:t>
            </a:r>
            <a:r>
              <a:rPr dirty="0" sz="1100" spc="-5" b="1">
                <a:latin typeface="Times New Roman"/>
                <a:cs typeface="Times New Roman"/>
                <a:hlinkClick r:id="rId9" action="ppaction://hlinksldjump"/>
              </a:rPr>
              <a:t>Disadvantage</a:t>
            </a:r>
            <a:r>
              <a:rPr dirty="0" sz="1100" spc="25" b="1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 spc="-10" b="1">
                <a:latin typeface="Times New Roman"/>
                <a:cs typeface="Times New Roman"/>
                <a:hlinkClick r:id="rId9" action="ppaction://hlinksldjump"/>
              </a:rPr>
              <a:t>of</a:t>
            </a:r>
            <a:r>
              <a:rPr dirty="0" sz="1100" spc="60" b="1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 spc="-5" b="1">
                <a:latin typeface="Times New Roman"/>
                <a:cs typeface="Times New Roman"/>
                <a:hlinkClick r:id="rId9" action="ppaction://hlinksldjump"/>
              </a:rPr>
              <a:t>Traditional</a:t>
            </a:r>
            <a:r>
              <a:rPr dirty="0" sz="1100" spc="40" b="1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9" action="ppaction://hlinksldjump"/>
              </a:rPr>
              <a:t>system:.................................................................................</a:t>
            </a:r>
            <a:r>
              <a:rPr dirty="0" sz="1100" spc="-15" b="1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9" action="ppaction://hlinksldjump"/>
              </a:rPr>
              <a:t>8</a:t>
            </a:r>
            <a:endParaRPr sz="1100">
              <a:latin typeface="Times New Roman"/>
              <a:cs typeface="Times New Roman"/>
            </a:endParaRPr>
          </a:p>
          <a:p>
            <a:pPr algn="r" marR="11430">
              <a:lnSpc>
                <a:spcPct val="100000"/>
              </a:lnSpc>
              <a:spcBef>
                <a:spcPts val="565"/>
              </a:spcBef>
            </a:pPr>
            <a:r>
              <a:rPr dirty="0" sz="1100">
                <a:latin typeface="Times New Roman"/>
                <a:cs typeface="Times New Roman"/>
                <a:hlinkClick r:id="rId10" action="ppaction://hlinksldjump"/>
              </a:rPr>
              <a:t>.2.3</a:t>
            </a:r>
            <a:r>
              <a:rPr dirty="0" sz="1100" spc="285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1100" spc="-85">
                <a:latin typeface="Times New Roman"/>
                <a:cs typeface="Times New Roman"/>
                <a:hlinkClick r:id="rId10" action="ppaction://hlinksldjump"/>
              </a:rPr>
              <a:t>:mekbAtgcib</a:t>
            </a:r>
            <a:r>
              <a:rPr dirty="0" sz="1100" spc="1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1100" spc="-25">
                <a:latin typeface="Times New Roman"/>
                <a:cs typeface="Times New Roman"/>
                <a:hlinkClick r:id="rId10" action="ppaction://hlinksldjump"/>
              </a:rPr>
              <a:t>rPaAkn</a:t>
            </a:r>
            <a:r>
              <a:rPr dirty="0" sz="1100" spc="-75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10" action="ppaction://hlinksldjump"/>
              </a:rPr>
              <a:t>............................................................................................................................</a:t>
            </a:r>
            <a:r>
              <a:rPr dirty="0" sz="1100" spc="-4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0" action="ppaction://hlinksldjump"/>
              </a:rPr>
              <a:t>9</a:t>
            </a:r>
            <a:endParaRPr sz="1100">
              <a:latin typeface="Calibri"/>
              <a:cs typeface="Calibri"/>
            </a:endParaRPr>
          </a:p>
          <a:p>
            <a:pPr algn="r" marR="12700">
              <a:lnSpc>
                <a:spcPct val="100000"/>
              </a:lnSpc>
              <a:spcBef>
                <a:spcPts val="610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10" action="ppaction://hlinksldjump"/>
              </a:rPr>
              <a:t>2.3.1.	</a:t>
            </a:r>
            <a:r>
              <a:rPr dirty="0" sz="1100" spc="-5" b="1">
                <a:latin typeface="Times New Roman"/>
                <a:cs typeface="Times New Roman"/>
                <a:hlinkClick r:id="rId10" action="ppaction://hlinksldjump"/>
              </a:rPr>
              <a:t>Advantages:</a:t>
            </a:r>
            <a:r>
              <a:rPr dirty="0" sz="1100" spc="-40" b="1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10" action="ppaction://hlinksldjump"/>
              </a:rPr>
              <a:t>.........................................................................................................................</a:t>
            </a:r>
            <a:r>
              <a:rPr dirty="0" sz="1100" spc="-15" b="1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10" action="ppaction://hlinksldjump"/>
              </a:rPr>
              <a:t>9</a:t>
            </a:r>
            <a:endParaRPr sz="1100">
              <a:latin typeface="Times New Roman"/>
              <a:cs typeface="Times New Roman"/>
            </a:endParaRPr>
          </a:p>
          <a:p>
            <a:pPr algn="r" marR="12700">
              <a:lnSpc>
                <a:spcPct val="100000"/>
              </a:lnSpc>
              <a:spcBef>
                <a:spcPts val="540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10" action="ppaction://hlinksldjump"/>
              </a:rPr>
              <a:t>2.3.2.	Disadvantages:.....................................................................................................................</a:t>
            </a:r>
            <a:r>
              <a:rPr dirty="0" sz="1100" spc="-20" b="1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10" action="ppaction://hlinksldjump"/>
              </a:rPr>
              <a:t>9</a:t>
            </a:r>
            <a:endParaRPr sz="1100">
              <a:latin typeface="Times New Roman"/>
              <a:cs typeface="Times New Roman"/>
            </a:endParaRPr>
          </a:p>
          <a:p>
            <a:pPr algn="r" marR="11430">
              <a:lnSpc>
                <a:spcPct val="100000"/>
              </a:lnSpc>
              <a:spcBef>
                <a:spcPts val="565"/>
              </a:spcBef>
            </a:pPr>
            <a:r>
              <a:rPr dirty="0" sz="1100">
                <a:latin typeface="Times New Roman"/>
                <a:cs typeface="Times New Roman"/>
                <a:hlinkClick r:id="rId10" action="ppaction://hlinksldjump"/>
              </a:rPr>
              <a:t>.2.4</a:t>
            </a:r>
            <a:r>
              <a:rPr dirty="0" sz="1100" spc="31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1100" spc="80">
                <a:latin typeface="Times New Roman"/>
                <a:cs typeface="Times New Roman"/>
                <a:hlinkClick r:id="rId10" action="ppaction://hlinksldjump"/>
              </a:rPr>
              <a:t>ngntstiagc</a:t>
            </a:r>
            <a:r>
              <a:rPr dirty="0" sz="1100" spc="-14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10" action="ppaction://hlinksldjump"/>
              </a:rPr>
              <a:t>.......................................................................................................................................</a:t>
            </a:r>
            <a:r>
              <a:rPr dirty="0" sz="1100" spc="-3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0" action="ppaction://hlinksldjump"/>
              </a:rPr>
              <a:t>9</a:t>
            </a:r>
            <a:endParaRPr sz="1100">
              <a:latin typeface="Calibri"/>
              <a:cs typeface="Calibri"/>
            </a:endParaRPr>
          </a:p>
          <a:p>
            <a:pPr algn="r" marR="10795">
              <a:lnSpc>
                <a:spcPct val="100000"/>
              </a:lnSpc>
              <a:spcBef>
                <a:spcPts val="625"/>
              </a:spcBef>
            </a:pPr>
            <a:r>
              <a:rPr dirty="0" sz="1100">
                <a:latin typeface="Times New Roman"/>
                <a:cs typeface="Times New Roman"/>
                <a:hlinkClick r:id="rId11" action="ppaction://hlinksldjump"/>
              </a:rPr>
              <a:t>.2.5</a:t>
            </a:r>
            <a:r>
              <a:rPr dirty="0" sz="1100" spc="285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dirty="0" sz="1100" spc="5">
                <a:latin typeface="Times New Roman"/>
                <a:cs typeface="Times New Roman"/>
                <a:hlinkClick r:id="rId11" action="ppaction://hlinksldjump"/>
              </a:rPr>
              <a:t>cngcbeeaig</a:t>
            </a:r>
            <a:r>
              <a:rPr dirty="0" sz="1100" spc="-5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11" action="ppaction://hlinksldjump"/>
              </a:rPr>
              <a:t>......................................................................................................................................</a:t>
            </a:r>
            <a:r>
              <a:rPr dirty="0" sz="1100" spc="-5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1" action="ppaction://hlinksldjump"/>
              </a:rPr>
              <a:t>10</a:t>
            </a:r>
            <a:endParaRPr sz="1100">
              <a:latin typeface="Calibri"/>
              <a:cs typeface="Calibri"/>
            </a:endParaRPr>
          </a:p>
          <a:p>
            <a:pPr algn="r" marR="10795">
              <a:lnSpc>
                <a:spcPct val="100000"/>
              </a:lnSpc>
              <a:spcBef>
                <a:spcPts val="635"/>
              </a:spcBef>
            </a:pPr>
            <a:r>
              <a:rPr dirty="0" sz="1100" spc="-5">
                <a:latin typeface="Times New Roman"/>
                <a:cs typeface="Times New Roman"/>
                <a:hlinkClick r:id="rId12" action="ppaction://hlinksldjump"/>
              </a:rPr>
              <a:t>nostAkt</a:t>
            </a:r>
            <a:r>
              <a:rPr dirty="0" sz="1100" spc="3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100" spc="-10">
                <a:latin typeface="Times New Roman"/>
                <a:cs typeface="Times New Roman"/>
                <a:hlinkClick r:id="rId12" action="ppaction://hlinksldjump"/>
              </a:rPr>
              <a:t>3:</a:t>
            </a:r>
            <a:r>
              <a:rPr dirty="0" sz="1100" spc="3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100" spc="-75">
                <a:latin typeface="Times New Roman"/>
                <a:cs typeface="Times New Roman"/>
                <a:hlinkClick r:id="rId12" action="ppaction://hlinksldjump"/>
              </a:rPr>
              <a:t>ytgjkbA</a:t>
            </a:r>
            <a:r>
              <a:rPr dirty="0" sz="1100" spc="15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100" spc="-35">
                <a:latin typeface="Times New Roman"/>
                <a:cs typeface="Times New Roman"/>
                <a:hlinkClick r:id="rId12" action="ppaction://hlinksldjump"/>
              </a:rPr>
              <a:t>tkAogwge.3</a:t>
            </a:r>
            <a:r>
              <a:rPr dirty="0" sz="1100" spc="-145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12" action="ppaction://hlinksldjump"/>
              </a:rPr>
              <a:t>....................................................................................................................</a:t>
            </a:r>
            <a:r>
              <a:rPr dirty="0" sz="1100" spc="-35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2" action="ppaction://hlinksldjump"/>
              </a:rPr>
              <a:t>12</a:t>
            </a:r>
            <a:endParaRPr sz="1100">
              <a:latin typeface="Calibri"/>
              <a:cs typeface="Calibri"/>
            </a:endParaRPr>
          </a:p>
          <a:p>
            <a:pPr algn="r" marR="10795">
              <a:lnSpc>
                <a:spcPct val="100000"/>
              </a:lnSpc>
              <a:spcBef>
                <a:spcPts val="625"/>
              </a:spcBef>
            </a:pPr>
            <a:r>
              <a:rPr dirty="0" sz="1100" spc="45">
                <a:latin typeface="Times New Roman"/>
                <a:cs typeface="Times New Roman"/>
                <a:hlinkClick r:id="rId12" action="ppaction://hlinksldjump"/>
              </a:rPr>
              <a:t>.3.r </a:t>
            </a:r>
            <a:r>
              <a:rPr dirty="0" sz="1100" spc="175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100" spc="-10">
                <a:latin typeface="Times New Roman"/>
                <a:cs typeface="Times New Roman"/>
                <a:hlinkClick r:id="rId12" action="ppaction://hlinksldjump"/>
              </a:rPr>
              <a:t>ncAtgwebAigc.....................................................................................................................................</a:t>
            </a:r>
            <a:r>
              <a:rPr dirty="0" sz="1100" spc="35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2" action="ppaction://hlinksldjump"/>
              </a:rPr>
              <a:t>12</a:t>
            </a:r>
            <a:endParaRPr sz="1100">
              <a:latin typeface="Calibri"/>
              <a:cs typeface="Calibri"/>
            </a:endParaRPr>
          </a:p>
          <a:p>
            <a:pPr algn="r" marR="10795">
              <a:lnSpc>
                <a:spcPct val="100000"/>
              </a:lnSpc>
              <a:spcBef>
                <a:spcPts val="635"/>
              </a:spcBef>
            </a:pPr>
            <a:r>
              <a:rPr dirty="0" sz="1100">
                <a:latin typeface="Times New Roman"/>
                <a:cs typeface="Times New Roman"/>
                <a:hlinkClick r:id="rId12" action="ppaction://hlinksldjump"/>
              </a:rPr>
              <a:t>.3.2</a:t>
            </a:r>
            <a:r>
              <a:rPr dirty="0" sz="1100" spc="365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100" spc="-80">
                <a:latin typeface="Times New Roman"/>
                <a:cs typeface="Times New Roman"/>
                <a:hlinkClick r:id="rId12" action="ppaction://hlinksldjump"/>
              </a:rPr>
              <a:t>mok</a:t>
            </a:r>
            <a:r>
              <a:rPr dirty="0" sz="1100" spc="45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100" spc="-65">
                <a:latin typeface="Times New Roman"/>
                <a:cs typeface="Times New Roman"/>
                <a:hlinkClick r:id="rId12" action="ppaction://hlinksldjump"/>
              </a:rPr>
              <a:t>swpscAsoka</a:t>
            </a:r>
            <a:r>
              <a:rPr dirty="0" sz="1100" spc="55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100" spc="-95">
                <a:latin typeface="Times New Roman"/>
                <a:cs typeface="Times New Roman"/>
                <a:hlinkClick r:id="rId12" action="ppaction://hlinksldjump"/>
              </a:rPr>
              <a:t>gp</a:t>
            </a:r>
            <a:r>
              <a:rPr dirty="0" sz="1100" spc="6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100" spc="65">
                <a:latin typeface="Times New Roman"/>
                <a:cs typeface="Times New Roman"/>
                <a:hlinkClick r:id="rId12" action="ppaction://hlinksldjump"/>
              </a:rPr>
              <a:t>rtitse</a:t>
            </a:r>
            <a:r>
              <a:rPr dirty="0" sz="1100" spc="6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100" spc="-10">
                <a:latin typeface="Times New Roman"/>
                <a:cs typeface="Times New Roman"/>
                <a:hlinkClick r:id="rId12" action="ppaction://hlinksldjump"/>
              </a:rPr>
              <a:t>nkAogwgegoP...........................................................................................</a:t>
            </a:r>
            <a:r>
              <a:rPr dirty="0" sz="1100" spc="-15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2" action="ppaction://hlinksldjump"/>
              </a:rPr>
              <a:t>12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8254" y="9286950"/>
            <a:ext cx="143510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50"/>
              </a:lnSpc>
            </a:pPr>
            <a:r>
              <a:rPr dirty="0" sz="1100">
                <a:latin typeface="Calibri"/>
                <a:cs typeface="Calibri"/>
              </a:rPr>
              <a:t>31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647190"/>
            <a:ext cx="1086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Report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Activity: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222" y="1970692"/>
            <a:ext cx="3675081" cy="74587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70986" y="9522882"/>
            <a:ext cx="116840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Figure</a:t>
            </a:r>
            <a:r>
              <a:rPr dirty="0" sz="950" spc="-10" i="1">
                <a:solidFill>
                  <a:srgbClr val="44536A"/>
                </a:solidFill>
                <a:latin typeface="Calibri"/>
                <a:cs typeface="Calibri"/>
              </a:rPr>
              <a:t>7</a:t>
            </a:r>
            <a:r>
              <a:rPr dirty="0" sz="950" spc="2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Report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Activity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8254" y="9286950"/>
            <a:ext cx="143510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50"/>
              </a:lnSpc>
            </a:pPr>
            <a:r>
              <a:rPr dirty="0" sz="1100">
                <a:latin typeface="Calibri"/>
                <a:cs typeface="Calibri"/>
              </a:rPr>
              <a:t>32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647190"/>
            <a:ext cx="27285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Select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company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add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request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Activity: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603" y="2251561"/>
            <a:ext cx="4251478" cy="640085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48080" y="9128125"/>
            <a:ext cx="5241290" cy="266700"/>
          </a:xfrm>
          <a:custGeom>
            <a:avLst/>
            <a:gdLst/>
            <a:ahLst/>
            <a:cxnLst/>
            <a:rect l="l" t="t" r="r" b="b"/>
            <a:pathLst>
              <a:path w="5241290" h="266700">
                <a:moveTo>
                  <a:pt x="5241290" y="0"/>
                </a:moveTo>
                <a:lnTo>
                  <a:pt x="0" y="0"/>
                </a:lnTo>
                <a:lnTo>
                  <a:pt x="0" y="266700"/>
                </a:lnTo>
                <a:lnTo>
                  <a:pt x="5241290" y="266700"/>
                </a:lnTo>
                <a:lnTo>
                  <a:pt x="52412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87879" y="9105001"/>
            <a:ext cx="235839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Figure</a:t>
            </a:r>
            <a:r>
              <a:rPr dirty="0" sz="950" spc="-10" i="1">
                <a:solidFill>
                  <a:srgbClr val="44536A"/>
                </a:solidFill>
                <a:latin typeface="Calibri"/>
                <a:cs typeface="Calibri"/>
              </a:rPr>
              <a:t>8</a:t>
            </a:r>
            <a:r>
              <a:rPr dirty="0" sz="950" spc="24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 Select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company</a:t>
            </a:r>
            <a:r>
              <a:rPr dirty="0" sz="900" spc="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and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add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request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Activity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369821"/>
            <a:ext cx="5469890" cy="191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Sequence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diagrams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78435" marR="68580" indent="251460">
              <a:lnSpc>
                <a:spcPct val="14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Sequence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interaction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processes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another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order.</a:t>
            </a:r>
            <a:endParaRPr sz="1200">
              <a:latin typeface="Times New Roman"/>
              <a:cs typeface="Times New Roman"/>
            </a:endParaRPr>
          </a:p>
          <a:p>
            <a:pPr algn="just" marL="177165" marR="5080">
              <a:lnSpc>
                <a:spcPct val="141400"/>
              </a:lnSpc>
              <a:spcBef>
                <a:spcPts val="1095"/>
              </a:spcBef>
            </a:pP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 spc="-5" b="1">
                <a:latin typeface="Times New Roman"/>
                <a:cs typeface="Times New Roman"/>
              </a:rPr>
              <a:t>sequence </a:t>
            </a:r>
            <a:r>
              <a:rPr dirty="0" sz="1200" b="1">
                <a:latin typeface="Times New Roman"/>
                <a:cs typeface="Times New Roman"/>
              </a:rPr>
              <a:t>diagram </a:t>
            </a:r>
            <a:r>
              <a:rPr dirty="0" sz="1200">
                <a:latin typeface="Times New Roman"/>
                <a:cs typeface="Times New Roman"/>
              </a:rPr>
              <a:t>shows </a:t>
            </a:r>
            <a:r>
              <a:rPr dirty="0" sz="1200" spc="-5">
                <a:latin typeface="Times New Roman"/>
                <a:cs typeface="Times New Roman"/>
              </a:rPr>
              <a:t>object interactions arranged </a:t>
            </a:r>
            <a:r>
              <a:rPr dirty="0" sz="1200">
                <a:latin typeface="Times New Roman"/>
                <a:cs typeface="Times New Roman"/>
              </a:rPr>
              <a:t>in time </a:t>
            </a:r>
            <a:r>
              <a:rPr dirty="0" sz="1200" spc="-5">
                <a:latin typeface="Times New Roman"/>
                <a:cs typeface="Times New Roman"/>
              </a:rPr>
              <a:t>sequence.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depicts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involved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scenario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sequence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messages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exchanged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carry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functionality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scenario.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146" y="3854322"/>
            <a:ext cx="12636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0665" algn="l"/>
              </a:tabLst>
            </a:pPr>
            <a:r>
              <a:rPr dirty="0" sz="1400">
                <a:solidFill>
                  <a:srgbClr val="44536A"/>
                </a:solidFill>
                <a:latin typeface="Times New Roman"/>
                <a:cs typeface="Times New Roman"/>
              </a:rPr>
              <a:t>-	</a:t>
            </a:r>
            <a:r>
              <a:rPr dirty="0" sz="1400" spc="-5" b="1" i="1">
                <a:solidFill>
                  <a:srgbClr val="44536A"/>
                </a:solidFill>
                <a:latin typeface="Calibri"/>
                <a:cs typeface="Calibri"/>
              </a:rPr>
              <a:t>Login</a:t>
            </a:r>
            <a:r>
              <a:rPr dirty="0" sz="1400" spc="-45" b="1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400" spc="-5" b="1" i="1">
                <a:solidFill>
                  <a:srgbClr val="44536A"/>
                </a:solidFill>
                <a:latin typeface="Calibri"/>
                <a:cs typeface="Calibri"/>
              </a:rPr>
              <a:t>Module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3847" y="7876793"/>
            <a:ext cx="15862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Figure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9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login sequence</a:t>
            </a:r>
            <a:r>
              <a:rPr dirty="0" sz="900" spc="-2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diagram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5215128"/>
            <a:ext cx="5486400" cy="254512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3</a:t>
            </a: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146" y="2055622"/>
            <a:ext cx="17564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dirty="0" sz="1400">
                <a:solidFill>
                  <a:srgbClr val="44536A"/>
                </a:solidFill>
                <a:latin typeface="Times New Roman"/>
                <a:cs typeface="Times New Roman"/>
              </a:rPr>
              <a:t>-	</a:t>
            </a:r>
            <a:r>
              <a:rPr dirty="0" sz="1400" b="1" i="1">
                <a:solidFill>
                  <a:srgbClr val="44536A"/>
                </a:solidFill>
                <a:latin typeface="Calibri"/>
                <a:cs typeface="Calibri"/>
              </a:rPr>
              <a:t>Add</a:t>
            </a:r>
            <a:r>
              <a:rPr dirty="0" sz="1400" spc="-30" b="1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400" spc="-5" b="1" i="1">
                <a:solidFill>
                  <a:srgbClr val="44536A"/>
                </a:solidFill>
                <a:latin typeface="Calibri"/>
                <a:cs typeface="Calibri"/>
              </a:rPr>
              <a:t>Trainee</a:t>
            </a:r>
            <a:r>
              <a:rPr dirty="0" sz="1400" spc="-40" b="1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400" b="1" i="1">
                <a:solidFill>
                  <a:srgbClr val="44536A"/>
                </a:solidFill>
                <a:latin typeface="Calibri"/>
                <a:cs typeface="Calibri"/>
              </a:rPr>
              <a:t>Module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9442" y="5808259"/>
            <a:ext cx="195262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Figure</a:t>
            </a:r>
            <a:r>
              <a:rPr dirty="0" sz="950" spc="-15" i="1">
                <a:solidFill>
                  <a:srgbClr val="44536A"/>
                </a:solidFill>
                <a:latin typeface="Calibri"/>
                <a:cs typeface="Calibri"/>
              </a:rPr>
              <a:t>10</a:t>
            </a:r>
            <a:r>
              <a:rPr dirty="0" sz="950" spc="23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add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trainee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sequence</a:t>
            </a:r>
            <a:r>
              <a:rPr dirty="0" sz="900" spc="-2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diagram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749295"/>
            <a:ext cx="5478780" cy="27919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3</a:t>
            </a:r>
            <a:r>
              <a:rPr dirty="0"/>
              <a:t>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146" y="892810"/>
            <a:ext cx="186626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dirty="0" sz="1400">
                <a:solidFill>
                  <a:srgbClr val="44536A"/>
                </a:solidFill>
                <a:latin typeface="Times New Roman"/>
                <a:cs typeface="Times New Roman"/>
              </a:rPr>
              <a:t>-	</a:t>
            </a:r>
            <a:r>
              <a:rPr dirty="0" sz="1400" b="1" i="1">
                <a:solidFill>
                  <a:srgbClr val="44536A"/>
                </a:solidFill>
                <a:latin typeface="Calibri"/>
                <a:cs typeface="Calibri"/>
              </a:rPr>
              <a:t>Add</a:t>
            </a:r>
            <a:r>
              <a:rPr dirty="0" sz="1400" spc="-30" b="1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400" spc="-5" b="1" i="1">
                <a:solidFill>
                  <a:srgbClr val="44536A"/>
                </a:solidFill>
                <a:latin typeface="Calibri"/>
                <a:cs typeface="Calibri"/>
              </a:rPr>
              <a:t>Category</a:t>
            </a:r>
            <a:r>
              <a:rPr dirty="0" sz="1400" spc="-35" b="1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400" spc="-5" b="1" i="1">
                <a:solidFill>
                  <a:srgbClr val="44536A"/>
                </a:solidFill>
                <a:latin typeface="Calibri"/>
                <a:cs typeface="Calibri"/>
              </a:rPr>
              <a:t>Module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4391" y="4569078"/>
            <a:ext cx="20243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Figure 11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 add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category sequence diagram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617091"/>
            <a:ext cx="5478780" cy="279230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3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146" y="892810"/>
            <a:ext cx="28536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dirty="0" sz="1400">
                <a:solidFill>
                  <a:srgbClr val="44536A"/>
                </a:solidFill>
                <a:latin typeface="Times New Roman"/>
                <a:cs typeface="Times New Roman"/>
              </a:rPr>
              <a:t>-	</a:t>
            </a:r>
            <a:r>
              <a:rPr dirty="0" sz="1400" b="1" i="1">
                <a:solidFill>
                  <a:srgbClr val="44536A"/>
                </a:solidFill>
                <a:latin typeface="Calibri"/>
                <a:cs typeface="Calibri"/>
              </a:rPr>
              <a:t>Add</a:t>
            </a:r>
            <a:r>
              <a:rPr dirty="0" sz="1400" spc="-10" b="1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400" spc="-5" b="1" i="1">
                <a:solidFill>
                  <a:srgbClr val="44536A"/>
                </a:solidFill>
                <a:latin typeface="Calibri"/>
                <a:cs typeface="Calibri"/>
              </a:rPr>
              <a:t>Report</a:t>
            </a:r>
            <a:r>
              <a:rPr dirty="0" sz="1400" spc="-10" b="1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400" spc="-5" b="1" i="1">
                <a:solidFill>
                  <a:srgbClr val="44536A"/>
                </a:solidFill>
                <a:latin typeface="Calibri"/>
                <a:cs typeface="Calibri"/>
              </a:rPr>
              <a:t>From</a:t>
            </a:r>
            <a:r>
              <a:rPr dirty="0" sz="1400" spc="-15" b="1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400" spc="-5" b="1" i="1">
                <a:solidFill>
                  <a:srgbClr val="44536A"/>
                </a:solidFill>
                <a:latin typeface="Calibri"/>
                <a:cs typeface="Calibri"/>
              </a:rPr>
              <a:t>Company</a:t>
            </a:r>
            <a:r>
              <a:rPr dirty="0" sz="1400" spc="-15" b="1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400" b="1" i="1">
                <a:solidFill>
                  <a:srgbClr val="44536A"/>
                </a:solidFill>
                <a:latin typeface="Calibri"/>
                <a:cs typeface="Calibri"/>
              </a:rPr>
              <a:t>Module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3826" y="4911978"/>
            <a:ext cx="19062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Figure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12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 :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 add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report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sequence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diagram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617091"/>
            <a:ext cx="5471159" cy="319947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3</a:t>
            </a: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125981"/>
            <a:ext cx="15379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User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Interface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sketches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716023"/>
            <a:ext cx="5274310" cy="33839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5900" y="5163820"/>
            <a:ext cx="4438650" cy="43624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3</a:t>
            </a: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3</a:t>
            </a:r>
            <a:r>
              <a:rPr dirty="0"/>
              <a:t>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604" y="807466"/>
            <a:ext cx="4912995" cy="2369820"/>
          </a:xfrm>
          <a:prstGeom prst="rect"/>
        </p:spPr>
        <p:txBody>
          <a:bodyPr wrap="square" lIns="0" tIns="86995" rIns="0" bIns="0" rtlCol="0" vert="horz">
            <a:spAutoFit/>
          </a:bodyPr>
          <a:lstStyle/>
          <a:p>
            <a:pPr marL="12700" marR="5080">
              <a:lnSpc>
                <a:spcPts val="5990"/>
              </a:lnSpc>
              <a:spcBef>
                <a:spcPts val="685"/>
              </a:spcBef>
            </a:pPr>
            <a:r>
              <a:rPr dirty="0" spc="-5"/>
              <a:t>Chapter</a:t>
            </a:r>
            <a:r>
              <a:rPr dirty="0" spc="-55"/>
              <a:t> </a:t>
            </a:r>
            <a:r>
              <a:rPr dirty="0"/>
              <a:t>5:</a:t>
            </a:r>
            <a:r>
              <a:rPr dirty="0" spc="-65"/>
              <a:t> </a:t>
            </a:r>
            <a:r>
              <a:rPr dirty="0"/>
              <a:t>Design </a:t>
            </a:r>
            <a:r>
              <a:rPr dirty="0" spc="-1205"/>
              <a:t> </a:t>
            </a:r>
            <a:r>
              <a:rPr dirty="0"/>
              <a:t>and </a:t>
            </a:r>
            <a:r>
              <a:rPr dirty="0" spc="5"/>
              <a:t> </a:t>
            </a:r>
            <a:r>
              <a:rPr dirty="0" spc="-5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725" y="3552571"/>
            <a:ext cx="3036570" cy="2480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6220" indent="-224154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36854" algn="l"/>
              </a:tabLst>
            </a:pP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SYSTEM</a:t>
            </a:r>
            <a:r>
              <a:rPr dirty="0" sz="1800" spc="-4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ARCHITECTURE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4536A"/>
              </a:buClr>
              <a:buFont typeface="Symbol"/>
              <a:buChar char=""/>
            </a:pPr>
            <a:endParaRPr sz="1700">
              <a:latin typeface="Calibri"/>
              <a:cs typeface="Calibri"/>
            </a:endParaRPr>
          </a:p>
          <a:p>
            <a:pPr marL="236220" indent="-224154">
              <a:lnSpc>
                <a:spcPct val="100000"/>
              </a:lnSpc>
              <a:buFont typeface="Symbol"/>
              <a:buChar char=""/>
              <a:tabLst>
                <a:tab pos="236854" algn="l"/>
              </a:tabLst>
            </a:pP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SOFTWARE</a:t>
            </a:r>
            <a:r>
              <a:rPr dirty="0" sz="1800" spc="-4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TOOLS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4536A"/>
              </a:buClr>
              <a:buFont typeface="Symbol"/>
              <a:buChar char=""/>
            </a:pPr>
            <a:endParaRPr sz="1750">
              <a:latin typeface="Calibri"/>
              <a:cs typeface="Calibri"/>
            </a:endParaRPr>
          </a:p>
          <a:p>
            <a:pPr marL="236220" indent="-224154">
              <a:lnSpc>
                <a:spcPct val="100000"/>
              </a:lnSpc>
              <a:buFont typeface="Symbol"/>
              <a:buChar char=""/>
              <a:tabLst>
                <a:tab pos="236854" algn="l"/>
              </a:tabLst>
            </a:pP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CLASS</a:t>
            </a:r>
            <a:r>
              <a:rPr dirty="0" sz="1800" spc="-3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DIAGRAM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4536A"/>
              </a:buClr>
              <a:buFont typeface="Symbol"/>
              <a:buChar char=""/>
            </a:pPr>
            <a:endParaRPr sz="1700">
              <a:latin typeface="Calibri"/>
              <a:cs typeface="Calibri"/>
            </a:endParaRPr>
          </a:p>
          <a:p>
            <a:pPr marL="236220" indent="-224154">
              <a:lnSpc>
                <a:spcPct val="100000"/>
              </a:lnSpc>
              <a:buFont typeface="Symbol"/>
              <a:buChar char=""/>
              <a:tabLst>
                <a:tab pos="236854" algn="l"/>
              </a:tabLst>
            </a:pP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SQL</a:t>
            </a:r>
            <a:r>
              <a:rPr dirty="0" sz="1800" spc="-4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DIAGRAMS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44536A"/>
              </a:buClr>
              <a:buFont typeface="Symbol"/>
              <a:buChar char=""/>
            </a:pPr>
            <a:endParaRPr sz="1750">
              <a:latin typeface="Calibri"/>
              <a:cs typeface="Calibri"/>
            </a:endParaRPr>
          </a:p>
          <a:p>
            <a:pPr marL="236220" indent="-224154">
              <a:lnSpc>
                <a:spcPct val="100000"/>
              </a:lnSpc>
              <a:buFont typeface="Symbol"/>
              <a:buChar char=""/>
              <a:tabLst>
                <a:tab pos="236854" algn="l"/>
              </a:tabLst>
            </a:pP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GRAPHICAL</a:t>
            </a:r>
            <a:r>
              <a:rPr dirty="0" sz="1800" spc="-2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USER</a:t>
            </a:r>
            <a:r>
              <a:rPr dirty="0" sz="1800" spc="-2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536A"/>
                </a:solidFill>
                <a:latin typeface="Calibri"/>
                <a:cs typeface="Calibri"/>
              </a:rPr>
              <a:t>INTERFACES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0139" y="7425563"/>
            <a:ext cx="2992119" cy="135750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16123" y="8816965"/>
            <a:ext cx="1739264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Figure</a:t>
            </a:r>
            <a:r>
              <a:rPr dirty="0" sz="950" spc="-15" i="1">
                <a:solidFill>
                  <a:srgbClr val="44536A"/>
                </a:solidFill>
                <a:latin typeface="Calibri"/>
                <a:cs typeface="Calibri"/>
              </a:rPr>
              <a:t>13</a:t>
            </a:r>
            <a:r>
              <a:rPr dirty="0" sz="950" spc="25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Client/Server</a:t>
            </a:r>
            <a:r>
              <a:rPr dirty="0" sz="900" spc="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Architecture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3</a:t>
            </a:r>
            <a:r>
              <a:rPr dirty="0"/>
              <a:t>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0604" y="885190"/>
            <a:ext cx="40754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5. </a:t>
            </a:r>
            <a:r>
              <a:rPr dirty="0" sz="1800" spc="-5" b="1">
                <a:latin typeface="Times New Roman"/>
                <a:cs typeface="Times New Roman"/>
              </a:rPr>
              <a:t>Chapter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5: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Design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and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Implementation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6669" y="1628902"/>
            <a:ext cx="5218430" cy="1336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5.1.Introduction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080" indent="251460">
              <a:lnSpc>
                <a:spcPct val="1438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chapter is concerned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Implementation </a:t>
            </a:r>
            <a:r>
              <a:rPr dirty="0" sz="1200">
                <a:latin typeface="Times New Roman"/>
                <a:cs typeface="Times New Roman"/>
              </a:rPr>
              <a:t>tools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used in the </a:t>
            </a:r>
            <a:r>
              <a:rPr dirty="0" sz="1200" spc="-5">
                <a:latin typeface="Times New Roman"/>
                <a:cs typeface="Times New Roman"/>
              </a:rPr>
              <a:t>project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>
                <a:latin typeface="Times New Roman"/>
                <a:cs typeface="Times New Roman"/>
              </a:rPr>
              <a:t> stage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activities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Architecture,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entity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relationship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 details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users'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146" y="4195698"/>
            <a:ext cx="5308600" cy="2673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762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5.2.System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Architecture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3970" marR="5715" indent="251460">
              <a:lnSpc>
                <a:spcPct val="1437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 system architecture 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conceptual </a:t>
            </a:r>
            <a:r>
              <a:rPr dirty="0" sz="1200">
                <a:latin typeface="Times New Roman"/>
                <a:cs typeface="Times New Roman"/>
              </a:rPr>
              <a:t>model that </a:t>
            </a:r>
            <a:r>
              <a:rPr dirty="0" sz="1200" spc="-5">
                <a:latin typeface="Times New Roman"/>
                <a:cs typeface="Times New Roman"/>
              </a:rPr>
              <a:t>defines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structure, </a:t>
            </a:r>
            <a:r>
              <a:rPr dirty="0" sz="1200">
                <a:latin typeface="Times New Roman"/>
                <a:cs typeface="Times New Roman"/>
              </a:rPr>
              <a:t>behavior,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views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system. </a:t>
            </a:r>
            <a:r>
              <a:rPr dirty="0" sz="1200" spc="-5">
                <a:latin typeface="Times New Roman"/>
                <a:cs typeface="Times New Roman"/>
              </a:rPr>
              <a:t>An architecture </a:t>
            </a:r>
            <a:r>
              <a:rPr dirty="0" sz="1200">
                <a:latin typeface="Times New Roman"/>
                <a:cs typeface="Times New Roman"/>
              </a:rPr>
              <a:t>description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formal </a:t>
            </a:r>
            <a:r>
              <a:rPr dirty="0" sz="1200">
                <a:latin typeface="Times New Roman"/>
                <a:cs typeface="Times New Roman"/>
              </a:rPr>
              <a:t>description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representation</a:t>
            </a:r>
            <a:r>
              <a:rPr dirty="0" sz="1200">
                <a:latin typeface="Times New Roman"/>
                <a:cs typeface="Times New Roman"/>
              </a:rPr>
              <a:t> of a system, </a:t>
            </a:r>
            <a:r>
              <a:rPr dirty="0" sz="1200" spc="-5">
                <a:latin typeface="Times New Roman"/>
                <a:cs typeface="Times New Roman"/>
              </a:rPr>
              <a:t>organized </a:t>
            </a:r>
            <a:r>
              <a:rPr dirty="0" sz="1200">
                <a:latin typeface="Times New Roman"/>
                <a:cs typeface="Times New Roman"/>
              </a:rPr>
              <a:t>in a way that supports </a:t>
            </a:r>
            <a:r>
              <a:rPr dirty="0" sz="1200" spc="-5">
                <a:latin typeface="Times New Roman"/>
                <a:cs typeface="Times New Roman"/>
              </a:rPr>
              <a:t>reasoning about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structures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behaviors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600"/>
              </a:lnSpc>
              <a:spcBef>
                <a:spcPts val="810"/>
              </a:spcBef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architecture</a:t>
            </a:r>
            <a:r>
              <a:rPr dirty="0" sz="1200">
                <a:latin typeface="Times New Roman"/>
                <a:cs typeface="Times New Roman"/>
              </a:rPr>
              <a:t> can </a:t>
            </a:r>
            <a:r>
              <a:rPr dirty="0" sz="1200" spc="-5">
                <a:latin typeface="Times New Roman"/>
                <a:cs typeface="Times New Roman"/>
              </a:rPr>
              <a:t>comprise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components,</a:t>
            </a:r>
            <a:r>
              <a:rPr dirty="0" sz="1200">
                <a:latin typeface="Times New Roman"/>
                <a:cs typeface="Times New Roman"/>
              </a:rPr>
              <a:t> the externally visible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properties</a:t>
            </a:r>
            <a:r>
              <a:rPr dirty="0" sz="1200">
                <a:latin typeface="Times New Roman"/>
                <a:cs typeface="Times New Roman"/>
              </a:rPr>
              <a:t> of those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components,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relationships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(e.g.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behavior) between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them.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provide </a:t>
            </a:r>
            <a:r>
              <a:rPr dirty="0" sz="1200">
                <a:latin typeface="Times New Roman"/>
                <a:cs typeface="Times New Roman"/>
              </a:rPr>
              <a:t>a plan </a:t>
            </a:r>
            <a:r>
              <a:rPr dirty="0" sz="1200" spc="-5">
                <a:latin typeface="Times New Roman"/>
                <a:cs typeface="Times New Roman"/>
              </a:rPr>
              <a:t>from which </a:t>
            </a:r>
            <a:r>
              <a:rPr dirty="0" sz="1200">
                <a:latin typeface="Times New Roman"/>
                <a:cs typeface="Times New Roman"/>
              </a:rPr>
              <a:t>Providing </a:t>
            </a:r>
            <a:r>
              <a:rPr dirty="0" sz="1200" spc="-5">
                <a:latin typeface="Times New Roman"/>
                <a:cs typeface="Times New Roman"/>
              </a:rPr>
              <a:t>work </a:t>
            </a:r>
            <a:r>
              <a:rPr dirty="0" sz="1200">
                <a:latin typeface="Times New Roman"/>
                <a:cs typeface="Times New Roman"/>
              </a:rPr>
              <a:t>opportunities, and </a:t>
            </a:r>
            <a:r>
              <a:rPr dirty="0" sz="1200" spc="-5">
                <a:latin typeface="Times New Roman"/>
                <a:cs typeface="Times New Roman"/>
              </a:rPr>
              <a:t>systems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developed,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>
                <a:latin typeface="Times New Roman"/>
                <a:cs typeface="Times New Roman"/>
              </a:rPr>
              <a:t> will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together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implement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overall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7983"/>
            <a:ext cx="5436870" cy="2112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FTMS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5" b="1">
                <a:latin typeface="Times New Roman"/>
                <a:cs typeface="Times New Roman"/>
              </a:rPr>
              <a:t>Client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/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Server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Architecture </a:t>
            </a:r>
            <a:r>
              <a:rPr dirty="0" sz="1200">
                <a:latin typeface="Times New Roman"/>
                <a:cs typeface="Times New Roman"/>
              </a:rPr>
              <a:t>Style: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described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following: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634365" indent="-22923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634365" algn="l"/>
                <a:tab pos="635000" algn="l"/>
              </a:tabLst>
            </a:pPr>
            <a:r>
              <a:rPr dirty="0" sz="1200" spc="-5">
                <a:latin typeface="Times New Roman"/>
                <a:cs typeface="Times New Roman"/>
              </a:rPr>
              <a:t>Description</a:t>
            </a:r>
            <a:endParaRPr sz="1200">
              <a:latin typeface="Times New Roman"/>
              <a:cs typeface="Times New Roman"/>
            </a:endParaRPr>
          </a:p>
          <a:p>
            <a:pPr marL="469265" marR="5080">
              <a:lnSpc>
                <a:spcPct val="1439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Clients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remote</a:t>
            </a:r>
            <a:r>
              <a:rPr dirty="0" sz="1200">
                <a:latin typeface="Times New Roman"/>
                <a:cs typeface="Times New Roman"/>
              </a:rPr>
              <a:t> processors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request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receive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centralized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server.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distributed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structure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demarcate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service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server)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requesters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(clients).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usually</a:t>
            </a:r>
            <a:r>
              <a:rPr dirty="0" sz="1200" spc="-5">
                <a:latin typeface="Times New Roman"/>
                <a:cs typeface="Times New Roman"/>
              </a:rPr>
              <a:t> communicate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</a:t>
            </a:r>
            <a:r>
              <a:rPr dirty="0" sz="1200" spc="-5">
                <a:latin typeface="Times New Roman"/>
                <a:cs typeface="Times New Roman"/>
              </a:rPr>
              <a:t> 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may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reside</a:t>
            </a:r>
            <a:r>
              <a:rPr dirty="0" sz="1200">
                <a:latin typeface="Times New Roman"/>
                <a:cs typeface="Times New Roman"/>
              </a:rPr>
              <a:t> on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same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634365" indent="-229235">
              <a:lnSpc>
                <a:spcPct val="100000"/>
              </a:lnSpc>
              <a:buFont typeface="Symbol"/>
              <a:buChar char=""/>
              <a:tabLst>
                <a:tab pos="634365" algn="l"/>
                <a:tab pos="635000" algn="l"/>
              </a:tabLst>
            </a:pP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973" y="4105448"/>
            <a:ext cx="4545913" cy="17707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46170" y="6212267"/>
            <a:ext cx="1117600" cy="120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Figure</a:t>
            </a:r>
            <a:r>
              <a:rPr dirty="0" sz="950" spc="-15" i="1">
                <a:solidFill>
                  <a:srgbClr val="44536A"/>
                </a:solidFill>
                <a:latin typeface="Calibri"/>
                <a:cs typeface="Calibri"/>
              </a:rPr>
              <a:t>14</a:t>
            </a:r>
            <a:r>
              <a:rPr dirty="0" sz="950" spc="24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r>
              <a:rPr dirty="0" sz="900" spc="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Client/Server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6193154"/>
            <a:ext cx="5276850" cy="302260"/>
          </a:xfrm>
          <a:custGeom>
            <a:avLst/>
            <a:gdLst/>
            <a:ahLst/>
            <a:cxnLst/>
            <a:rect l="l" t="t" r="r" b="b"/>
            <a:pathLst>
              <a:path w="5276850" h="302260">
                <a:moveTo>
                  <a:pt x="5276850" y="0"/>
                </a:moveTo>
                <a:lnTo>
                  <a:pt x="0" y="0"/>
                </a:lnTo>
                <a:lnTo>
                  <a:pt x="0" y="302260"/>
                </a:lnTo>
                <a:lnTo>
                  <a:pt x="5276850" y="302260"/>
                </a:lnTo>
                <a:lnTo>
                  <a:pt x="5276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33470" y="6169447"/>
            <a:ext cx="114300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Figure</a:t>
            </a:r>
            <a:r>
              <a:rPr dirty="0" sz="950" spc="-15" i="1">
                <a:solidFill>
                  <a:srgbClr val="44536A"/>
                </a:solidFill>
                <a:latin typeface="Calibri"/>
                <a:cs typeface="Calibri"/>
              </a:rPr>
              <a:t>15</a:t>
            </a:r>
            <a:r>
              <a:rPr dirty="0" sz="950" spc="22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Client/Server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5554" y="9274250"/>
            <a:ext cx="16891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>
                <a:latin typeface="Calibri"/>
                <a:cs typeface="Calibri"/>
              </a:rPr>
              <a:t>40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64915" y="9731756"/>
            <a:ext cx="26098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libri"/>
                <a:cs typeface="Calibri"/>
              </a:rPr>
              <a:t>VIII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749656"/>
            <a:ext cx="5977890" cy="879157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735"/>
              </a:spcBef>
            </a:pPr>
            <a:r>
              <a:rPr dirty="0" sz="1100">
                <a:latin typeface="Times New Roman"/>
                <a:cs typeface="Times New Roman"/>
                <a:hlinkClick r:id="rId2" action="ppaction://hlinksldjump"/>
              </a:rPr>
              <a:t>.3.3</a:t>
            </a:r>
            <a:r>
              <a:rPr dirty="0" sz="1100" spc="285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100" spc="-80">
                <a:latin typeface="Times New Roman"/>
                <a:cs typeface="Times New Roman"/>
                <a:hlinkClick r:id="rId2" action="ppaction://hlinksldjump"/>
              </a:rPr>
              <a:t>mok</a:t>
            </a:r>
            <a:r>
              <a:rPr dirty="0" sz="1100" spc="5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100" spc="-45">
                <a:latin typeface="Times New Roman"/>
                <a:cs typeface="Times New Roman"/>
                <a:hlinkClick r:id="rId2" action="ppaction://hlinksldjump"/>
              </a:rPr>
              <a:t>ainiAsAigca</a:t>
            </a:r>
            <a:r>
              <a:rPr dirty="0" sz="1100" spc="15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100" spc="-100">
                <a:latin typeface="Times New Roman"/>
                <a:cs typeface="Times New Roman"/>
                <a:hlinkClick r:id="rId2" action="ppaction://hlinksldjump"/>
              </a:rPr>
              <a:t>gp</a:t>
            </a:r>
            <a:r>
              <a:rPr dirty="0" sz="1100" spc="15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100" spc="65">
                <a:latin typeface="Times New Roman"/>
                <a:cs typeface="Times New Roman"/>
                <a:hlinkClick r:id="rId2" action="ppaction://hlinksldjump"/>
              </a:rPr>
              <a:t>rtitse</a:t>
            </a:r>
            <a:r>
              <a:rPr dirty="0" sz="110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100" spc="-70">
                <a:latin typeface="Times New Roman"/>
                <a:cs typeface="Times New Roman"/>
                <a:hlinkClick r:id="rId2" action="ppaction://hlinksldjump"/>
              </a:rPr>
              <a:t>nkAogwgegoP</a:t>
            </a:r>
            <a:r>
              <a:rPr dirty="0" sz="1100" spc="-11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</a:t>
            </a:r>
            <a:r>
              <a:rPr dirty="0" sz="1100" spc="-5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2" action="ppaction://hlinksldjump"/>
              </a:rPr>
              <a:t>12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40"/>
              </a:spcBef>
            </a:pPr>
            <a:r>
              <a:rPr dirty="0" sz="1100">
                <a:latin typeface="Times New Roman"/>
                <a:cs typeface="Times New Roman"/>
                <a:hlinkClick r:id="rId3" action="ppaction://hlinksldjump"/>
              </a:rPr>
              <a:t>.3.4</a:t>
            </a:r>
            <a:r>
              <a:rPr dirty="0" sz="1100" spc="28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3" action="ppaction://hlinksldjump"/>
              </a:rPr>
              <a:t>:skabtitAigc </a:t>
            </a:r>
            <a:r>
              <a:rPr dirty="0" sz="1100" spc="-95">
                <a:latin typeface="Times New Roman"/>
                <a:cs typeface="Times New Roman"/>
                <a:hlinkClick r:id="rId3" action="ppaction://hlinksldjump"/>
              </a:rPr>
              <a:t>gp</a:t>
            </a:r>
            <a:r>
              <a:rPr dirty="0" sz="110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 spc="-185">
                <a:latin typeface="Times New Roman"/>
                <a:cs typeface="Times New Roman"/>
                <a:hlinkClick r:id="rId3" action="ppaction://hlinksldjump"/>
              </a:rPr>
              <a:t>Aok</a:t>
            </a:r>
            <a:r>
              <a:rPr dirty="0" sz="1100" spc="1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 spc="-70">
                <a:latin typeface="Times New Roman"/>
                <a:cs typeface="Times New Roman"/>
                <a:hlinkClick r:id="rId3" action="ppaction://hlinksldjump"/>
              </a:rPr>
              <a:t>nkAogwgegoP</a:t>
            </a:r>
            <a:r>
              <a:rPr dirty="0" sz="110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 spc="20">
                <a:latin typeface="Times New Roman"/>
                <a:cs typeface="Times New Roman"/>
                <a:hlinkClick r:id="rId3" action="ppaction://hlinksldjump"/>
              </a:rPr>
              <a:t>tosaka</a:t>
            </a:r>
            <a:r>
              <a:rPr dirty="0" sz="1100" spc="-15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</a:t>
            </a:r>
            <a:r>
              <a:rPr dirty="0" sz="1100" spc="-5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3" action="ppaction://hlinksldjump"/>
              </a:rPr>
              <a:t>13</a:t>
            </a:r>
            <a:endParaRPr sz="1100">
              <a:latin typeface="Calibri"/>
              <a:cs typeface="Calibri"/>
            </a:endParaRPr>
          </a:p>
          <a:p>
            <a:pPr algn="r" marR="6350">
              <a:lnSpc>
                <a:spcPct val="100000"/>
              </a:lnSpc>
              <a:spcBef>
                <a:spcPts val="610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3" action="ppaction://hlinksldjump"/>
              </a:rPr>
              <a:t>3.4.1.	</a:t>
            </a:r>
            <a:r>
              <a:rPr dirty="0" sz="1100" spc="-5" b="1">
                <a:latin typeface="Times New Roman"/>
                <a:cs typeface="Times New Roman"/>
                <a:hlinkClick r:id="rId3" action="ppaction://hlinksldjump"/>
              </a:rPr>
              <a:t>First</a:t>
            </a:r>
            <a:r>
              <a:rPr dirty="0" sz="1100" spc="20" b="1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 spc="-5" b="1">
                <a:latin typeface="Times New Roman"/>
                <a:cs typeface="Times New Roman"/>
                <a:hlinkClick r:id="rId3" action="ppaction://hlinksldjump"/>
              </a:rPr>
              <a:t>phase</a:t>
            </a:r>
            <a:r>
              <a:rPr dirty="0" sz="1100" spc="25" b="1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 spc="-5" b="1">
                <a:latin typeface="Times New Roman"/>
                <a:cs typeface="Times New Roman"/>
                <a:hlinkClick r:id="rId3" action="ppaction://hlinksldjump"/>
              </a:rPr>
              <a:t>-Define</a:t>
            </a:r>
            <a:r>
              <a:rPr dirty="0" sz="1100" spc="20" b="1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 spc="-5" b="1">
                <a:latin typeface="Times New Roman"/>
                <a:cs typeface="Times New Roman"/>
                <a:hlinkClick r:id="rId3" action="ppaction://hlinksldjump"/>
              </a:rPr>
              <a:t>requirements:</a:t>
            </a:r>
            <a:r>
              <a:rPr dirty="0" sz="1100" spc="-110" b="1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</a:t>
            </a:r>
            <a:r>
              <a:rPr dirty="0" sz="1100" spc="-30" b="1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3" action="ppaction://hlinksldjump"/>
              </a:rPr>
              <a:t>13</a:t>
            </a:r>
            <a:endParaRPr sz="110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540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3" action="ppaction://hlinksldjump"/>
              </a:rPr>
              <a:t>3.4.2.	Second</a:t>
            </a:r>
            <a:r>
              <a:rPr dirty="0" sz="1100" spc="10" b="1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 spc="-5" b="1">
                <a:latin typeface="Times New Roman"/>
                <a:cs typeface="Times New Roman"/>
                <a:hlinkClick r:id="rId3" action="ppaction://hlinksldjump"/>
              </a:rPr>
              <a:t>Phase-Analysis:</a:t>
            </a:r>
            <a:r>
              <a:rPr dirty="0" sz="1100" spc="-35" b="1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....................................................................................................</a:t>
            </a:r>
            <a:r>
              <a:rPr dirty="0" sz="1100" spc="-30" b="1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3" action="ppaction://hlinksldjump"/>
              </a:rPr>
              <a:t>13</a:t>
            </a:r>
            <a:endParaRPr sz="110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555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4" action="ppaction://hlinksldjump"/>
              </a:rPr>
              <a:t>3.4.3.	Third</a:t>
            </a:r>
            <a:r>
              <a:rPr dirty="0" sz="1100" spc="10" b="1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4" action="ppaction://hlinksldjump"/>
              </a:rPr>
              <a:t>phase-design............................................................................................................</a:t>
            </a:r>
            <a:r>
              <a:rPr dirty="0" sz="1100" spc="-40" b="1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4" action="ppaction://hlinksldjump"/>
              </a:rPr>
              <a:t>15</a:t>
            </a:r>
            <a:endParaRPr sz="110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540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4" action="ppaction://hlinksldjump"/>
              </a:rPr>
              <a:t>3.4.4.	The fourth</a:t>
            </a:r>
            <a:r>
              <a:rPr dirty="0" sz="1100" spc="15" b="1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 spc="-5" b="1">
                <a:latin typeface="Times New Roman"/>
                <a:cs typeface="Times New Roman"/>
                <a:hlinkClick r:id="rId4" action="ppaction://hlinksldjump"/>
              </a:rPr>
              <a:t>phase-Implementation:</a:t>
            </a:r>
            <a:r>
              <a:rPr dirty="0" sz="1100" spc="-15" b="1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4" action="ppaction://hlinksldjump"/>
              </a:rPr>
              <a:t>.................................................................................</a:t>
            </a:r>
            <a:r>
              <a:rPr dirty="0" sz="1100" spc="-35" b="1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4" action="ppaction://hlinksldjump"/>
              </a:rPr>
              <a:t>15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525"/>
              </a:spcBef>
            </a:pPr>
            <a:r>
              <a:rPr dirty="0" sz="1100" spc="-5">
                <a:latin typeface="Times New Roman"/>
                <a:cs typeface="Times New Roman"/>
                <a:hlinkClick r:id="rId4" action="ppaction://hlinksldjump"/>
              </a:rPr>
              <a:t>.3.4.5</a:t>
            </a:r>
            <a:r>
              <a:rPr dirty="0" sz="110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4" action="ppaction://hlinksldjump"/>
              </a:rPr>
              <a:t>................................................................................................</a:t>
            </a:r>
            <a:r>
              <a:rPr dirty="0" sz="1100" spc="-15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100" spc="-95">
                <a:latin typeface="Times New Roman"/>
                <a:cs typeface="Times New Roman"/>
                <a:hlinkClick r:id="rId4" action="ppaction://hlinksldjump"/>
              </a:rPr>
              <a:t>:mkaAico</a:t>
            </a:r>
            <a:r>
              <a:rPr dirty="0" sz="110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 spc="-40">
                <a:latin typeface="Times New Roman"/>
                <a:cs typeface="Times New Roman"/>
                <a:hlinkClick r:id="rId4" action="ppaction://hlinksldjump"/>
              </a:rPr>
              <a:t>scw</a:t>
            </a:r>
            <a:r>
              <a:rPr dirty="0" sz="1100" spc="1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 spc="-50">
                <a:latin typeface="Times New Roman"/>
                <a:cs typeface="Times New Roman"/>
                <a:hlinkClick r:id="rId4" action="ppaction://hlinksldjump"/>
              </a:rPr>
              <a:t>nseiwsAigc</a:t>
            </a:r>
            <a:r>
              <a:rPr dirty="0" sz="1100" spc="-15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 spc="-114">
                <a:latin typeface="Times New Roman"/>
                <a:cs typeface="Times New Roman"/>
                <a:hlinkClick r:id="rId4" action="ppaction://hlinksldjump"/>
              </a:rPr>
              <a:t>-FipAo</a:t>
            </a:r>
            <a:r>
              <a:rPr dirty="0" sz="1100" spc="15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 spc="-10">
                <a:latin typeface="Times New Roman"/>
                <a:cs typeface="Times New Roman"/>
                <a:hlinkClick r:id="rId4" action="ppaction://hlinksldjump"/>
              </a:rPr>
              <a:t>yosak</a:t>
            </a:r>
            <a:endParaRPr sz="110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  <a:spcBef>
                <a:spcPts val="75"/>
              </a:spcBef>
            </a:pPr>
            <a:r>
              <a:rPr dirty="0" sz="1100">
                <a:latin typeface="Calibri"/>
                <a:cs typeface="Calibri"/>
                <a:hlinkClick r:id="rId4" action="ppaction://hlinksldjump"/>
              </a:rPr>
              <a:t>15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35"/>
              </a:spcBef>
            </a:pPr>
            <a:r>
              <a:rPr dirty="0" sz="1100">
                <a:latin typeface="Times New Roman"/>
                <a:cs typeface="Times New Roman"/>
                <a:hlinkClick r:id="rId5" action="ppaction://hlinksldjump"/>
              </a:rPr>
              <a:t>.3.5</a:t>
            </a:r>
            <a:r>
              <a:rPr dirty="0" sz="1100" spc="285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100" spc="5">
                <a:latin typeface="Times New Roman"/>
                <a:cs typeface="Times New Roman"/>
                <a:hlinkClick r:id="rId5" action="ppaction://hlinksldjump"/>
              </a:rPr>
              <a:t>ngcbeeaigc</a:t>
            </a:r>
            <a:r>
              <a:rPr dirty="0" sz="1100" spc="-65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5" action="ppaction://hlinksldjump"/>
              </a:rPr>
              <a:t>......................................................................................................................................</a:t>
            </a:r>
            <a:r>
              <a:rPr dirty="0" sz="1100" spc="-5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5" action="ppaction://hlinksldjump"/>
              </a:rPr>
              <a:t>16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100">
                <a:latin typeface="Times New Roman"/>
                <a:cs typeface="Times New Roman"/>
                <a:hlinkClick r:id="rId6" action="ppaction://hlinksldjump"/>
              </a:rPr>
              <a:t>.4</a:t>
            </a:r>
            <a:r>
              <a:rPr dirty="0" sz="1100" spc="4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6" action="ppaction://hlinksldjump"/>
              </a:rPr>
              <a:t>.........................................................................................................................................................</a:t>
            </a:r>
            <a:r>
              <a:rPr dirty="0" sz="1100" spc="-5">
                <a:latin typeface="Times New Roman"/>
                <a:cs typeface="Times New Roman"/>
                <a:hlinkClick r:id="rId6" action="ppaction://hlinksldjump"/>
              </a:rPr>
              <a:t>nostAkt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imes New Roman"/>
                <a:cs typeface="Times New Roman"/>
                <a:hlinkClick r:id="rId6" action="ppaction://hlinksldjump"/>
              </a:rPr>
              <a:t>.................................................................................................................................................................... </a:t>
            </a:r>
            <a:r>
              <a:rPr dirty="0" sz="1100">
                <a:latin typeface="Calibri"/>
                <a:cs typeface="Calibri"/>
                <a:hlinkClick r:id="rId6" action="ppaction://hlinksldjump"/>
              </a:rPr>
              <a:t>18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25"/>
              </a:spcBef>
            </a:pPr>
            <a:r>
              <a:rPr dirty="0" sz="1100" spc="45">
                <a:latin typeface="Times New Roman"/>
                <a:cs typeface="Times New Roman"/>
                <a:hlinkClick r:id="rId6" action="ppaction://hlinksldjump"/>
              </a:rPr>
              <a:t>.4.r </a:t>
            </a:r>
            <a:r>
              <a:rPr dirty="0" sz="1100" spc="175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 spc="-10">
                <a:latin typeface="Times New Roman"/>
                <a:cs typeface="Times New Roman"/>
                <a:hlinkClick r:id="rId6" action="ppaction://hlinksldjump"/>
              </a:rPr>
              <a:t>ncAtgwebAigc.....................................................................................................................................</a:t>
            </a:r>
            <a:r>
              <a:rPr dirty="0" sz="1100" spc="35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6" action="ppaction://hlinksldjump"/>
              </a:rPr>
              <a:t>18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35"/>
              </a:spcBef>
            </a:pPr>
            <a:r>
              <a:rPr dirty="0" sz="1100">
                <a:latin typeface="Times New Roman"/>
                <a:cs typeface="Times New Roman"/>
                <a:hlinkClick r:id="rId6" action="ppaction://hlinksldjump"/>
              </a:rPr>
              <a:t>.4.2</a:t>
            </a:r>
            <a:r>
              <a:rPr dirty="0" sz="1100" spc="295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 spc="-15">
                <a:latin typeface="Times New Roman"/>
                <a:cs typeface="Times New Roman"/>
                <a:hlinkClick r:id="rId6" action="ppaction://hlinksldjump"/>
              </a:rPr>
              <a:t>igcse</a:t>
            </a:r>
            <a:r>
              <a:rPr dirty="0" sz="1100" spc="25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 spc="-45">
                <a:latin typeface="Times New Roman"/>
                <a:cs typeface="Times New Roman"/>
                <a:hlinkClick r:id="rId6" action="ppaction://hlinksldjump"/>
              </a:rPr>
              <a:t>RkueitknkcAaFecbA</a:t>
            </a:r>
            <a:r>
              <a:rPr dirty="0" sz="1100" spc="-5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6" action="ppaction://hlinksldjump"/>
              </a:rPr>
              <a:t>................................................................................................................</a:t>
            </a:r>
            <a:r>
              <a:rPr dirty="0" sz="1100" spc="-4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6" action="ppaction://hlinksldjump"/>
              </a:rPr>
              <a:t>18</a:t>
            </a:r>
            <a:endParaRPr sz="1100">
              <a:latin typeface="Calibri"/>
              <a:cs typeface="Calibri"/>
            </a:endParaRPr>
          </a:p>
          <a:p>
            <a:pPr algn="r" marR="6350">
              <a:lnSpc>
                <a:spcPct val="100000"/>
              </a:lnSpc>
              <a:spcBef>
                <a:spcPts val="610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6" action="ppaction://hlinksldjump"/>
              </a:rPr>
              <a:t>4.2.1.	</a:t>
            </a:r>
            <a:r>
              <a:rPr dirty="0" sz="1100" spc="-5" b="1">
                <a:latin typeface="Times New Roman"/>
                <a:cs typeface="Times New Roman"/>
                <a:hlinkClick r:id="rId6" action="ppaction://hlinksldjump"/>
              </a:rPr>
              <a:t>Registration</a:t>
            </a:r>
            <a:r>
              <a:rPr dirty="0" sz="1100" spc="25" b="1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 spc="-5" b="1">
                <a:latin typeface="Times New Roman"/>
                <a:cs typeface="Times New Roman"/>
                <a:hlinkClick r:id="rId6" action="ppaction://hlinksldjump"/>
              </a:rPr>
              <a:t>Management</a:t>
            </a:r>
            <a:r>
              <a:rPr dirty="0" sz="1100" spc="-85" b="1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6" action="ppaction://hlinksldjump"/>
              </a:rPr>
              <a:t>................................................................................................</a:t>
            </a:r>
            <a:r>
              <a:rPr dirty="0" sz="1100" spc="-10" b="1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6" action="ppaction://hlinksldjump"/>
              </a:rPr>
              <a:t>18</a:t>
            </a:r>
            <a:endParaRPr sz="110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555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7" action="ppaction://hlinksldjump"/>
              </a:rPr>
              <a:t>4.2.2.	Training</a:t>
            </a:r>
            <a:r>
              <a:rPr dirty="0" sz="1100" spc="20" b="1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1100" spc="-5" b="1">
                <a:latin typeface="Times New Roman"/>
                <a:cs typeface="Times New Roman"/>
                <a:hlinkClick r:id="rId7" action="ppaction://hlinksldjump"/>
              </a:rPr>
              <a:t>Management</a:t>
            </a:r>
            <a:r>
              <a:rPr dirty="0" sz="1100" spc="-110" b="1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7" action="ppaction://hlinksldjump"/>
              </a:rPr>
              <a:t>......................................................................................................</a:t>
            </a:r>
            <a:r>
              <a:rPr dirty="0" sz="1100" spc="-35" b="1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7" action="ppaction://hlinksldjump"/>
              </a:rPr>
              <a:t>19</a:t>
            </a:r>
            <a:endParaRPr sz="110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540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7" action="ppaction://hlinksldjump"/>
              </a:rPr>
              <a:t>4.2.3.	Evaluation</a:t>
            </a:r>
            <a:r>
              <a:rPr dirty="0" sz="1100" spc="-10" b="1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7" action="ppaction://hlinksldjump"/>
              </a:rPr>
              <a:t>Management...................................................................................................</a:t>
            </a:r>
            <a:r>
              <a:rPr dirty="0" sz="1100" spc="-45" b="1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7" action="ppaction://hlinksldjump"/>
              </a:rPr>
              <a:t>19</a:t>
            </a:r>
            <a:endParaRPr sz="110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550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7" action="ppaction://hlinksldjump"/>
              </a:rPr>
              <a:t>4.2.4.	System</a:t>
            </a:r>
            <a:r>
              <a:rPr dirty="0" sz="1100" spc="15" b="1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1100" spc="-5" b="1">
                <a:latin typeface="Times New Roman"/>
                <a:cs typeface="Times New Roman"/>
                <a:hlinkClick r:id="rId7" action="ppaction://hlinksldjump"/>
              </a:rPr>
              <a:t>Management</a:t>
            </a:r>
            <a:r>
              <a:rPr dirty="0" sz="1100" spc="-135" b="1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7" action="ppaction://hlinksldjump"/>
              </a:rPr>
              <a:t>.........................................................................................................</a:t>
            </a:r>
            <a:r>
              <a:rPr dirty="0" sz="1100" spc="-35" b="1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7" action="ppaction://hlinksldjump"/>
              </a:rPr>
              <a:t>19</a:t>
            </a:r>
            <a:endParaRPr sz="110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540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7" action="ppaction://hlinksldjump"/>
              </a:rPr>
              <a:t>4.2.5.	</a:t>
            </a:r>
            <a:r>
              <a:rPr dirty="0" sz="1100" spc="-5" b="1">
                <a:latin typeface="Times New Roman"/>
                <a:cs typeface="Times New Roman"/>
                <a:hlinkClick r:id="rId7" action="ppaction://hlinksldjump"/>
              </a:rPr>
              <a:t>User</a:t>
            </a:r>
            <a:r>
              <a:rPr dirty="0" sz="1100" spc="25" b="1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1100" spc="-5" b="1">
                <a:latin typeface="Times New Roman"/>
                <a:cs typeface="Times New Roman"/>
                <a:hlinkClick r:id="rId7" action="ppaction://hlinksldjump"/>
              </a:rPr>
              <a:t>Management</a:t>
            </a:r>
            <a:r>
              <a:rPr dirty="0" sz="1100" spc="-70" b="1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7" action="ppaction://hlinksldjump"/>
              </a:rPr>
              <a:t>.............................................................................................................</a:t>
            </a:r>
            <a:r>
              <a:rPr dirty="0" sz="1100" spc="-30" b="1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7" action="ppaction://hlinksldjump"/>
              </a:rPr>
              <a:t>19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50"/>
              </a:spcBef>
            </a:pPr>
            <a:r>
              <a:rPr dirty="0" sz="1100">
                <a:latin typeface="Times New Roman"/>
                <a:cs typeface="Times New Roman"/>
                <a:hlinkClick r:id="rId7" action="ppaction://hlinksldjump"/>
              </a:rPr>
              <a:t>.4.3</a:t>
            </a:r>
            <a:r>
              <a:rPr dirty="0" sz="1100" spc="30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1100" spc="-55">
                <a:latin typeface="Times New Roman"/>
                <a:cs typeface="Times New Roman"/>
                <a:hlinkClick r:id="rId7" action="ppaction://hlinksldjump"/>
              </a:rPr>
              <a:t>FecbAigcse</a:t>
            </a:r>
            <a:r>
              <a:rPr dirty="0" sz="1100" spc="2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7" action="ppaction://hlinksldjump"/>
              </a:rPr>
              <a:t>RkueitknkcAa-ngc</a:t>
            </a:r>
            <a:r>
              <a:rPr dirty="0" sz="1100" spc="-11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7" action="ppaction://hlinksldjump"/>
              </a:rPr>
              <a:t>........................................................................................................</a:t>
            </a:r>
            <a:r>
              <a:rPr dirty="0" sz="1100" spc="-4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7" action="ppaction://hlinksldjump"/>
              </a:rPr>
              <a:t>19</a:t>
            </a:r>
            <a:endParaRPr sz="1100">
              <a:latin typeface="Calibri"/>
              <a:cs typeface="Calibri"/>
            </a:endParaRPr>
          </a:p>
          <a:p>
            <a:pPr algn="r" marR="6350">
              <a:lnSpc>
                <a:spcPct val="100000"/>
              </a:lnSpc>
              <a:spcBef>
                <a:spcPts val="630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8" action="ppaction://hlinksldjump"/>
              </a:rPr>
              <a:t>4.3.1.	Software</a:t>
            </a:r>
            <a:r>
              <a:rPr dirty="0" sz="1100" spc="5" b="1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1100" spc="-5" b="1">
                <a:latin typeface="Times New Roman"/>
                <a:cs typeface="Times New Roman"/>
                <a:hlinkClick r:id="rId8" action="ppaction://hlinksldjump"/>
              </a:rPr>
              <a:t>Quality</a:t>
            </a:r>
            <a:r>
              <a:rPr dirty="0" sz="1100" spc="10" b="1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1100" spc="-5" b="1">
                <a:latin typeface="Times New Roman"/>
                <a:cs typeface="Times New Roman"/>
                <a:hlinkClick r:id="rId8" action="ppaction://hlinksldjump"/>
              </a:rPr>
              <a:t>Attributes</a:t>
            </a:r>
            <a:r>
              <a:rPr dirty="0" sz="1100" spc="-150" b="1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8" action="ppaction://hlinksldjump"/>
              </a:rPr>
              <a:t>.............................................................................................</a:t>
            </a:r>
            <a:r>
              <a:rPr dirty="0" sz="1100" spc="-35" b="1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8" action="ppaction://hlinksldjump"/>
              </a:rPr>
              <a:t>20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50"/>
              </a:spcBef>
            </a:pPr>
            <a:r>
              <a:rPr dirty="0" sz="1100">
                <a:latin typeface="Times New Roman"/>
                <a:cs typeface="Times New Roman"/>
                <a:hlinkClick r:id="rId9" action="ppaction://hlinksldjump"/>
              </a:rPr>
              <a:t>.4.4</a:t>
            </a:r>
            <a:r>
              <a:rPr dirty="0" sz="1100" spc="295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 spc="30">
                <a:latin typeface="Times New Roman"/>
                <a:cs typeface="Times New Roman"/>
                <a:hlinkClick r:id="rId9" action="ppaction://hlinksldjump"/>
              </a:rPr>
              <a:t>ttteibsAigc</a:t>
            </a:r>
            <a:r>
              <a:rPr dirty="0" sz="1100" spc="2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 spc="-45">
                <a:latin typeface="Times New Roman"/>
                <a:cs typeface="Times New Roman"/>
                <a:hlinkClick r:id="rId9" action="ppaction://hlinksldjump"/>
              </a:rPr>
              <a:t>yktatkbAipk</a:t>
            </a:r>
            <a:r>
              <a:rPr dirty="0" sz="1100" spc="-5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9" action="ppaction://hlinksldjump"/>
              </a:rPr>
              <a:t>..................................................................................................................</a:t>
            </a:r>
            <a:r>
              <a:rPr dirty="0" sz="1100" spc="-45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9" action="ppaction://hlinksldjump"/>
              </a:rPr>
              <a:t>21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35"/>
              </a:spcBef>
            </a:pPr>
            <a:r>
              <a:rPr dirty="0" sz="1100">
                <a:latin typeface="Times New Roman"/>
                <a:cs typeface="Times New Roman"/>
                <a:hlinkClick r:id="rId9" action="ppaction://hlinksldjump"/>
              </a:rPr>
              <a:t>.4.5</a:t>
            </a:r>
            <a:r>
              <a:rPr dirty="0" sz="1100" spc="30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 spc="-25">
                <a:latin typeface="Times New Roman"/>
                <a:cs typeface="Times New Roman"/>
                <a:hlinkClick r:id="rId9" action="ppaction://hlinksldjump"/>
              </a:rPr>
              <a:t>RkueitknkcAa</a:t>
            </a:r>
            <a:r>
              <a:rPr dirty="0" sz="1100" spc="2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 spc="25">
                <a:latin typeface="Times New Roman"/>
                <a:cs typeface="Times New Roman"/>
                <a:hlinkClick r:id="rId9" action="ppaction://hlinksldjump"/>
              </a:rPr>
              <a:t>tcsePaia</a:t>
            </a:r>
            <a:r>
              <a:rPr dirty="0" sz="1100" spc="-2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9" action="ppaction://hlinksldjump"/>
              </a:rPr>
              <a:t>...................................................................................................................</a:t>
            </a:r>
            <a:r>
              <a:rPr dirty="0" sz="1100" spc="-45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9" action="ppaction://hlinksldjump"/>
              </a:rPr>
              <a:t>21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100">
                <a:latin typeface="Times New Roman"/>
                <a:cs typeface="Times New Roman"/>
                <a:hlinkClick r:id="rId10" action="ppaction://hlinksldjump"/>
              </a:rPr>
              <a:t>.5</a:t>
            </a:r>
            <a:r>
              <a:rPr dirty="0" sz="1100" spc="-15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10" action="ppaction://hlinksldjump"/>
              </a:rPr>
              <a:t>.......................................................................................................</a:t>
            </a:r>
            <a:r>
              <a:rPr dirty="0" sz="1100" spc="-10">
                <a:latin typeface="Calibri"/>
                <a:cs typeface="Calibri"/>
                <a:hlinkClick r:id="rId10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10" action="ppaction://hlinksldjump"/>
              </a:rPr>
              <a:t>nostAkt</a:t>
            </a:r>
            <a:r>
              <a:rPr dirty="0" sz="1100" spc="15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1100" spc="-10">
                <a:latin typeface="Times New Roman"/>
                <a:cs typeface="Times New Roman"/>
                <a:hlinkClick r:id="rId10" action="ppaction://hlinksldjump"/>
              </a:rPr>
              <a:t>5:</a:t>
            </a:r>
            <a:r>
              <a:rPr dirty="0" sz="1100" spc="15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1100" spc="45">
                <a:latin typeface="Times New Roman"/>
                <a:cs typeface="Times New Roman"/>
                <a:hlinkClick r:id="rId10" action="ppaction://hlinksldjump"/>
              </a:rPr>
              <a:t>skaioc</a:t>
            </a:r>
            <a:r>
              <a:rPr dirty="0" sz="1100" spc="1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1100" spc="-40">
                <a:latin typeface="Times New Roman"/>
                <a:cs typeface="Times New Roman"/>
                <a:hlinkClick r:id="rId10" action="ppaction://hlinksldjump"/>
              </a:rPr>
              <a:t>scw</a:t>
            </a:r>
            <a:r>
              <a:rPr dirty="0" sz="1100" spc="1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1100" spc="-35">
                <a:latin typeface="Times New Roman"/>
                <a:cs typeface="Times New Roman"/>
                <a:hlinkClick r:id="rId10" action="ppaction://hlinksldjump"/>
              </a:rPr>
              <a:t>nnteknkcAsAigc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85"/>
              </a:spcBef>
            </a:pPr>
            <a:r>
              <a:rPr dirty="0" sz="1100">
                <a:latin typeface="Times New Roman"/>
                <a:cs typeface="Times New Roman"/>
                <a:hlinkClick r:id="rId10" action="ppaction://hlinksldjump"/>
              </a:rPr>
              <a:t>.................................................................................................................................................................... </a:t>
            </a:r>
            <a:r>
              <a:rPr dirty="0" sz="1100">
                <a:latin typeface="Calibri"/>
                <a:cs typeface="Calibri"/>
                <a:hlinkClick r:id="rId10" action="ppaction://hlinksldjump"/>
              </a:rPr>
              <a:t>39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20"/>
              </a:spcBef>
            </a:pPr>
            <a:r>
              <a:rPr dirty="0" sz="1100" spc="45">
                <a:latin typeface="Times New Roman"/>
                <a:cs typeface="Times New Roman"/>
                <a:hlinkClick r:id="rId10" action="ppaction://hlinksldjump"/>
              </a:rPr>
              <a:t>.5.r </a:t>
            </a:r>
            <a:r>
              <a:rPr dirty="0" sz="1100" spc="175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1100" spc="-10">
                <a:latin typeface="Times New Roman"/>
                <a:cs typeface="Times New Roman"/>
                <a:hlinkClick r:id="rId10" action="ppaction://hlinksldjump"/>
              </a:rPr>
              <a:t>ncAtgwebAigc.....................................................................................................................................</a:t>
            </a:r>
            <a:r>
              <a:rPr dirty="0" sz="1100" spc="35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0" action="ppaction://hlinksldjump"/>
              </a:rPr>
              <a:t>39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40"/>
              </a:spcBef>
            </a:pPr>
            <a:r>
              <a:rPr dirty="0" sz="1100">
                <a:latin typeface="Times New Roman"/>
                <a:cs typeface="Times New Roman"/>
                <a:hlinkClick r:id="rId10" action="ppaction://hlinksldjump"/>
              </a:rPr>
              <a:t>.5.2</a:t>
            </a:r>
            <a:r>
              <a:rPr dirty="0" sz="1100" spc="38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1100" spc="-25">
                <a:latin typeface="Times New Roman"/>
                <a:cs typeface="Times New Roman"/>
                <a:hlinkClick r:id="rId10" action="ppaction://hlinksldjump"/>
              </a:rPr>
              <a:t>rPaAkn</a:t>
            </a:r>
            <a:r>
              <a:rPr dirty="0" sz="1100" spc="4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1100" spc="-5">
                <a:latin typeface="Times New Roman"/>
                <a:cs typeface="Times New Roman"/>
                <a:hlinkClick r:id="rId10" action="ppaction://hlinksldjump"/>
              </a:rPr>
              <a:t>ttboiAkbAetk........................................................................................................................</a:t>
            </a:r>
            <a:r>
              <a:rPr dirty="0" sz="1100" spc="-1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0" action="ppaction://hlinksldjump"/>
              </a:rPr>
              <a:t>39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20"/>
              </a:spcBef>
            </a:pPr>
            <a:r>
              <a:rPr dirty="0" sz="1100">
                <a:latin typeface="Times New Roman"/>
                <a:cs typeface="Times New Roman"/>
                <a:hlinkClick r:id="rId11" action="ppaction://hlinksldjump"/>
              </a:rPr>
              <a:t>.5.3</a:t>
            </a:r>
            <a:r>
              <a:rPr dirty="0" sz="1100" spc="42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dirty="0" sz="1100" spc="-15">
                <a:latin typeface="Times New Roman"/>
                <a:cs typeface="Times New Roman"/>
                <a:hlinkClick r:id="rId11" action="ppaction://hlinksldjump"/>
              </a:rPr>
              <a:t>nesaa</a:t>
            </a:r>
            <a:r>
              <a:rPr dirty="0" sz="1100" spc="85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dirty="0" sz="1100" spc="5">
                <a:latin typeface="Times New Roman"/>
                <a:cs typeface="Times New Roman"/>
                <a:hlinkClick r:id="rId11" action="ppaction://hlinksldjump"/>
              </a:rPr>
              <a:t>sisotsn................................................................................................................................. </a:t>
            </a:r>
            <a:r>
              <a:rPr dirty="0" sz="1100">
                <a:latin typeface="Calibri"/>
                <a:cs typeface="Calibri"/>
                <a:hlinkClick r:id="rId11" action="ppaction://hlinksldjump"/>
              </a:rPr>
              <a:t>41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40"/>
              </a:spcBef>
            </a:pPr>
            <a:r>
              <a:rPr dirty="0" sz="1100">
                <a:latin typeface="Times New Roman"/>
                <a:cs typeface="Times New Roman"/>
                <a:hlinkClick r:id="rId12" action="ppaction://hlinksldjump"/>
              </a:rPr>
              <a:t>.5.4</a:t>
            </a:r>
            <a:r>
              <a:rPr dirty="0" sz="1100" spc="28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100" spc="100">
                <a:latin typeface="Times New Roman"/>
                <a:cs typeface="Times New Roman"/>
                <a:hlinkClick r:id="rId12" action="ppaction://hlinksldjump"/>
              </a:rPr>
              <a:t>isotsnrQa</a:t>
            </a:r>
            <a:r>
              <a:rPr dirty="0" sz="1100" spc="15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100" spc="365">
                <a:latin typeface="Times New Roman"/>
                <a:cs typeface="Times New Roman"/>
                <a:hlinkClick r:id="rId12" action="ppaction://hlinksldjump"/>
              </a:rPr>
              <a:t>s</a:t>
            </a:r>
            <a:r>
              <a:rPr dirty="0" sz="1100" spc="-15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12" action="ppaction://hlinksldjump"/>
              </a:rPr>
              <a:t>..................................................................................................................................</a:t>
            </a:r>
            <a:r>
              <a:rPr dirty="0" sz="1100" spc="-55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2" action="ppaction://hlinksldjump"/>
              </a:rPr>
              <a:t>43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25"/>
              </a:spcBef>
            </a:pPr>
            <a:r>
              <a:rPr dirty="0" sz="1100">
                <a:latin typeface="Times New Roman"/>
                <a:cs typeface="Times New Roman"/>
                <a:hlinkClick r:id="rId13" action="ppaction://hlinksldjump"/>
              </a:rPr>
              <a:t>.5.5</a:t>
            </a:r>
            <a:r>
              <a:rPr dirty="0" sz="1100" spc="295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dirty="0" sz="1100" spc="-5">
                <a:latin typeface="Times New Roman"/>
                <a:cs typeface="Times New Roman"/>
                <a:hlinkClick r:id="rId13" action="ppaction://hlinksldjump"/>
              </a:rPr>
              <a:t>ssAscsak</a:t>
            </a:r>
            <a:r>
              <a:rPr dirty="0" sz="1100" spc="10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dirty="0" sz="1100" spc="-65">
                <a:latin typeface="Times New Roman"/>
                <a:cs typeface="Times New Roman"/>
                <a:hlinkClick r:id="rId13" action="ppaction://hlinksldjump"/>
              </a:rPr>
              <a:t>msceka </a:t>
            </a:r>
            <a:r>
              <a:rPr dirty="0" sz="1100">
                <a:latin typeface="Times New Roman"/>
                <a:cs typeface="Times New Roman"/>
                <a:hlinkClick r:id="rId13" action="ppaction://hlinksldjump"/>
              </a:rPr>
              <a:t>..............................................................................................................................</a:t>
            </a:r>
            <a:r>
              <a:rPr dirty="0" sz="1100" spc="-45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3" action="ppaction://hlinksldjump"/>
              </a:rPr>
              <a:t>45</a:t>
            </a:r>
            <a:endParaRPr sz="1100">
              <a:latin typeface="Calibri"/>
              <a:cs typeface="Calibri"/>
            </a:endParaRPr>
          </a:p>
          <a:p>
            <a:pPr algn="r" marR="6350">
              <a:lnSpc>
                <a:spcPct val="100000"/>
              </a:lnSpc>
              <a:spcBef>
                <a:spcPts val="610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13" action="ppaction://hlinksldjump"/>
              </a:rPr>
              <a:t>5.5.1.	Students..............................................................................................................................</a:t>
            </a:r>
            <a:r>
              <a:rPr dirty="0" sz="1100" spc="25" b="1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13" action="ppaction://hlinksldjump"/>
              </a:rPr>
              <a:t>45</a:t>
            </a:r>
            <a:endParaRPr sz="110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555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14" action="ppaction://hlinksldjump"/>
              </a:rPr>
              <a:t>5.5.2.	</a:t>
            </a:r>
            <a:r>
              <a:rPr dirty="0" sz="1100" spc="-5" b="1">
                <a:latin typeface="Times New Roman"/>
                <a:cs typeface="Times New Roman"/>
                <a:hlinkClick r:id="rId14" action="ppaction://hlinksldjump"/>
              </a:rPr>
              <a:t>Universities</a:t>
            </a:r>
            <a:r>
              <a:rPr dirty="0" sz="1100" spc="-10" b="1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14" action="ppaction://hlinksldjump"/>
              </a:rPr>
              <a:t>........................................................................................................................</a:t>
            </a:r>
            <a:r>
              <a:rPr dirty="0" sz="1100" spc="-20" b="1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14" action="ppaction://hlinksldjump"/>
              </a:rPr>
              <a:t>46</a:t>
            </a:r>
            <a:endParaRPr sz="110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540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15" action="ppaction://hlinksldjump"/>
              </a:rPr>
              <a:t>5.5.3.	</a:t>
            </a:r>
            <a:r>
              <a:rPr dirty="0" sz="1100" spc="-5" b="1">
                <a:latin typeface="Times New Roman"/>
                <a:cs typeface="Times New Roman"/>
                <a:hlinkClick r:id="rId15" action="ppaction://hlinksldjump"/>
              </a:rPr>
              <a:t>Companies</a:t>
            </a:r>
            <a:r>
              <a:rPr dirty="0" sz="1100" spc="10" b="1">
                <a:latin typeface="Times New Roman"/>
                <a:cs typeface="Times New Roman"/>
                <a:hlinkClick r:id="rId15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15" action="ppaction://hlinksldjump"/>
              </a:rPr>
              <a:t>.........................................................................................................................</a:t>
            </a:r>
            <a:r>
              <a:rPr dirty="0" sz="1100" spc="-20" b="1">
                <a:latin typeface="Times New Roman"/>
                <a:cs typeface="Times New Roman"/>
                <a:hlinkClick r:id="rId15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15" action="ppaction://hlinksldjump"/>
              </a:rPr>
              <a:t>47</a:t>
            </a:r>
            <a:endParaRPr sz="110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550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16" action="ppaction://hlinksldjump"/>
              </a:rPr>
              <a:t>5.5.4.	Category.............................................................................................................................</a:t>
            </a:r>
            <a:r>
              <a:rPr dirty="0" sz="1100" spc="50" b="1">
                <a:latin typeface="Times New Roman"/>
                <a:cs typeface="Times New Roman"/>
                <a:hlinkClick r:id="rId16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16" action="ppaction://hlinksldjump"/>
              </a:rPr>
              <a:t>48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55"/>
              </a:spcBef>
            </a:pPr>
            <a:r>
              <a:rPr dirty="0" sz="1100" spc="-20">
                <a:latin typeface="Times New Roman"/>
                <a:cs typeface="Times New Roman"/>
                <a:hlinkClick r:id="rId16" action="ppaction://hlinksldjump"/>
              </a:rPr>
              <a:t>rgpAdstk</a:t>
            </a:r>
            <a:r>
              <a:rPr dirty="0" sz="1100" spc="15">
                <a:latin typeface="Times New Roman"/>
                <a:cs typeface="Times New Roman"/>
                <a:hlinkClick r:id="rId16" action="ppaction://hlinksldjump"/>
              </a:rPr>
              <a:t> </a:t>
            </a:r>
            <a:r>
              <a:rPr dirty="0" sz="1100" spc="-40">
                <a:latin typeface="Times New Roman"/>
                <a:cs typeface="Times New Roman"/>
                <a:hlinkClick r:id="rId16" action="ppaction://hlinksldjump"/>
              </a:rPr>
              <a:t>scw</a:t>
            </a:r>
            <a:r>
              <a:rPr dirty="0" sz="1100">
                <a:latin typeface="Times New Roman"/>
                <a:cs typeface="Times New Roman"/>
                <a:hlinkClick r:id="rId16" action="ppaction://hlinksldjump"/>
              </a:rPr>
              <a:t> </a:t>
            </a:r>
            <a:r>
              <a:rPr dirty="0" sz="1100" spc="-150">
                <a:latin typeface="Times New Roman"/>
                <a:cs typeface="Times New Roman"/>
                <a:hlinkClick r:id="rId16" action="ppaction://hlinksldjump"/>
              </a:rPr>
              <a:t>Aggea</a:t>
            </a:r>
            <a:r>
              <a:rPr dirty="0" sz="1100" spc="15">
                <a:latin typeface="Times New Roman"/>
                <a:cs typeface="Times New Roman"/>
                <a:hlinkClick r:id="rId16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16" action="ppaction://hlinksldjump"/>
              </a:rPr>
              <a:t>.5.6............................................................................................................................</a:t>
            </a:r>
            <a:r>
              <a:rPr dirty="0" sz="1100" spc="-45">
                <a:latin typeface="Times New Roman"/>
                <a:cs typeface="Times New Roman"/>
                <a:hlinkClick r:id="rId16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6" action="ppaction://hlinksldjump"/>
              </a:rPr>
              <a:t>48</a:t>
            </a:r>
            <a:endParaRPr sz="1100">
              <a:latin typeface="Calibri"/>
              <a:cs typeface="Calibri"/>
            </a:endParaRPr>
          </a:p>
          <a:p>
            <a:pPr algn="r" marR="6350">
              <a:lnSpc>
                <a:spcPct val="100000"/>
              </a:lnSpc>
              <a:spcBef>
                <a:spcPts val="610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17" action="ppaction://hlinksldjump"/>
              </a:rPr>
              <a:t>5.2.1.	</a:t>
            </a:r>
            <a:r>
              <a:rPr dirty="0" sz="1100" spc="-5" b="1">
                <a:latin typeface="Times New Roman"/>
                <a:cs typeface="Times New Roman"/>
                <a:hlinkClick r:id="rId17" action="ppaction://hlinksldjump"/>
              </a:rPr>
              <a:t>PHPSTORM</a:t>
            </a:r>
            <a:r>
              <a:rPr dirty="0" sz="1100" spc="20" b="1"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17" action="ppaction://hlinksldjump"/>
              </a:rPr>
              <a:t>2017</a:t>
            </a:r>
            <a:r>
              <a:rPr dirty="0" sz="1100" spc="-155" b="1"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17" action="ppaction://hlinksldjump"/>
              </a:rPr>
              <a:t>.............................................................................................................</a:t>
            </a:r>
            <a:r>
              <a:rPr dirty="0" sz="1100" spc="-35" b="1"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17" action="ppaction://hlinksldjump"/>
              </a:rPr>
              <a:t>49</a:t>
            </a:r>
            <a:endParaRPr sz="110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550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17" action="ppaction://hlinksldjump"/>
              </a:rPr>
              <a:t>5.2.2.	</a:t>
            </a:r>
            <a:r>
              <a:rPr dirty="0" sz="1100" spc="-5" b="1">
                <a:latin typeface="Times New Roman"/>
                <a:cs typeface="Times New Roman"/>
                <a:hlinkClick r:id="rId17" action="ppaction://hlinksldjump"/>
              </a:rPr>
              <a:t>XAMPP</a:t>
            </a:r>
            <a:r>
              <a:rPr dirty="0" sz="1100" spc="55" b="1"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dirty="0" sz="1100" spc="-5" b="1">
                <a:latin typeface="Times New Roman"/>
                <a:cs typeface="Times New Roman"/>
                <a:hlinkClick r:id="rId17" action="ppaction://hlinksldjump"/>
              </a:rPr>
              <a:t>Server</a:t>
            </a:r>
            <a:r>
              <a:rPr dirty="0" sz="1100" spc="50" b="1"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17" action="ppaction://hlinksldjump"/>
              </a:rPr>
              <a:t>2017.........................................................................................................</a:t>
            </a:r>
            <a:r>
              <a:rPr dirty="0" sz="1100" spc="-10" b="1"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17" action="ppaction://hlinksldjump"/>
              </a:rPr>
              <a:t>49</a:t>
            </a:r>
            <a:endParaRPr sz="110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540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17" action="ppaction://hlinksldjump"/>
              </a:rPr>
              <a:t>5.3.3	</a:t>
            </a:r>
            <a:r>
              <a:rPr dirty="0" sz="1100" spc="-5" b="1">
                <a:latin typeface="Times New Roman"/>
                <a:cs typeface="Times New Roman"/>
                <a:hlinkClick r:id="rId17" action="ppaction://hlinksldjump"/>
              </a:rPr>
              <a:t>LARAVEL</a:t>
            </a:r>
            <a:r>
              <a:rPr dirty="0" sz="1100" spc="60" b="1"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17" action="ppaction://hlinksldjump"/>
              </a:rPr>
              <a:t>Framework....................................................................................................</a:t>
            </a:r>
            <a:r>
              <a:rPr dirty="0" sz="1100" spc="10" b="1"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17" action="ppaction://hlinksldjump"/>
              </a:rPr>
              <a:t>49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4</a:t>
            </a:r>
            <a:r>
              <a:rPr dirty="0"/>
              <a:t>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23746" y="898906"/>
            <a:ext cx="5120005" cy="4918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Components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Clients</a:t>
            </a:r>
            <a:r>
              <a:rPr dirty="0" sz="1200">
                <a:latin typeface="Times New Roman"/>
                <a:cs typeface="Times New Roman"/>
              </a:rPr>
              <a:t> – ( </a:t>
            </a:r>
            <a:r>
              <a:rPr dirty="0" sz="1200" spc="-5">
                <a:latin typeface="Times New Roman"/>
                <a:cs typeface="Times New Roman"/>
              </a:rPr>
              <a:t>student,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company,</a:t>
            </a:r>
            <a:r>
              <a:rPr dirty="0" sz="1200">
                <a:latin typeface="Times New Roman"/>
                <a:cs typeface="Times New Roman"/>
              </a:rPr>
              <a:t> university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Server </a:t>
            </a:r>
            <a:r>
              <a:rPr dirty="0" sz="1200">
                <a:latin typeface="Times New Roman"/>
                <a:cs typeface="Times New Roman"/>
              </a:rPr>
              <a:t>–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host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xampp, </a:t>
            </a:r>
            <a:r>
              <a:rPr dirty="0" sz="1200" spc="-5">
                <a:latin typeface="Times New Roman"/>
                <a:cs typeface="Times New Roman"/>
              </a:rPr>
              <a:t>cs,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image</a:t>
            </a:r>
            <a:r>
              <a:rPr dirty="0" sz="1200">
                <a:latin typeface="Times New Roman"/>
                <a:cs typeface="Times New Roman"/>
              </a:rPr>
              <a:t> files and</a:t>
            </a:r>
            <a:r>
              <a:rPr dirty="0" sz="1200" spc="-5">
                <a:latin typeface="Times New Roman"/>
                <a:cs typeface="Times New Roman"/>
              </a:rPr>
              <a:t> database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algn="just" marL="241300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dirty="0" sz="1100">
                <a:latin typeface="Times New Roman"/>
                <a:cs typeface="Times New Roman"/>
              </a:rPr>
              <a:t>Relation-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Ships</a:t>
            </a:r>
            <a:endParaRPr sz="1100">
              <a:latin typeface="Times New Roman"/>
              <a:cs typeface="Times New Roman"/>
            </a:endParaRPr>
          </a:p>
          <a:p>
            <a:pPr algn="just" marL="76200" marR="5715">
              <a:lnSpc>
                <a:spcPct val="142700"/>
              </a:lnSpc>
              <a:spcBef>
                <a:spcPts val="815"/>
              </a:spcBef>
            </a:pP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clients </a:t>
            </a:r>
            <a:r>
              <a:rPr dirty="0" sz="1100">
                <a:latin typeface="Times New Roman"/>
                <a:cs typeface="Times New Roman"/>
              </a:rPr>
              <a:t>and </a:t>
            </a:r>
            <a:r>
              <a:rPr dirty="0" sz="1100" spc="-5">
                <a:latin typeface="Times New Roman"/>
                <a:cs typeface="Times New Roman"/>
              </a:rPr>
              <a:t>server are </a:t>
            </a:r>
            <a:r>
              <a:rPr dirty="0" sz="1100">
                <a:latin typeface="Times New Roman"/>
                <a:cs typeface="Times New Roman"/>
              </a:rPr>
              <a:t>connected </a:t>
            </a:r>
            <a:r>
              <a:rPr dirty="0" sz="1100" spc="-5">
                <a:latin typeface="Times New Roman"/>
                <a:cs typeface="Times New Roman"/>
              </a:rPr>
              <a:t>over </a:t>
            </a:r>
            <a:r>
              <a:rPr dirty="0" sz="1100">
                <a:latin typeface="Times New Roman"/>
                <a:cs typeface="Times New Roman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network.</a:t>
            </a:r>
            <a:r>
              <a:rPr dirty="0" sz="1100" spc="2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client requests </a:t>
            </a:r>
            <a:r>
              <a:rPr dirty="0" sz="1100">
                <a:latin typeface="Times New Roman"/>
                <a:cs typeface="Times New Roman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service </a:t>
            </a:r>
            <a:r>
              <a:rPr dirty="0" sz="1100">
                <a:latin typeface="Times New Roman"/>
                <a:cs typeface="Times New Roman"/>
              </a:rPr>
              <a:t>from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server.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server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provides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service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multiple clients.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241300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dirty="0" sz="1100">
                <a:latin typeface="Times New Roman"/>
                <a:cs typeface="Times New Roman"/>
              </a:rPr>
              <a:t>Pros</a:t>
            </a:r>
            <a:endParaRPr sz="11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43200"/>
              </a:lnSpc>
              <a:spcBef>
                <a:spcPts val="810"/>
              </a:spcBef>
            </a:pP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pros are that the client-server networks </a:t>
            </a:r>
            <a:r>
              <a:rPr dirty="0" sz="1100">
                <a:latin typeface="Times New Roman"/>
                <a:cs typeface="Times New Roman"/>
              </a:rPr>
              <a:t>afford </a:t>
            </a:r>
            <a:r>
              <a:rPr dirty="0" sz="1100" spc="-5">
                <a:latin typeface="Times New Roman"/>
                <a:cs typeface="Times New Roman"/>
              </a:rPr>
              <a:t>you the ability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create </a:t>
            </a:r>
            <a:r>
              <a:rPr dirty="0" sz="1100">
                <a:latin typeface="Times New Roman"/>
                <a:cs typeface="Times New Roman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centralized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location for </a:t>
            </a:r>
            <a:r>
              <a:rPr dirty="0" sz="1100" spc="-10">
                <a:latin typeface="Times New Roman"/>
                <a:cs typeface="Times New Roman"/>
              </a:rPr>
              <a:t>all </a:t>
            </a:r>
            <a:r>
              <a:rPr dirty="0" sz="1100">
                <a:latin typeface="Times New Roman"/>
                <a:cs typeface="Times New Roman"/>
              </a:rPr>
              <a:t>of </a:t>
            </a:r>
            <a:r>
              <a:rPr dirty="0" sz="1100" spc="-5">
                <a:latin typeface="Times New Roman"/>
                <a:cs typeface="Times New Roman"/>
              </a:rPr>
              <a:t>your files.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advantages </a:t>
            </a:r>
            <a:r>
              <a:rPr dirty="0" sz="1100">
                <a:latin typeface="Times New Roman"/>
                <a:cs typeface="Times New Roman"/>
              </a:rPr>
              <a:t>of </a:t>
            </a:r>
            <a:r>
              <a:rPr dirty="0" sz="1100" spc="-5">
                <a:latin typeface="Times New Roman"/>
                <a:cs typeface="Times New Roman"/>
              </a:rPr>
              <a:t>having</a:t>
            </a:r>
            <a:r>
              <a:rPr dirty="0" sz="1100">
                <a:latin typeface="Times New Roman"/>
                <a:cs typeface="Times New Roman"/>
              </a:rPr>
              <a:t> a</a:t>
            </a:r>
            <a:r>
              <a:rPr dirty="0" sz="1100" spc="2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place</a:t>
            </a:r>
            <a:r>
              <a:rPr dirty="0" sz="1100" spc="2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to</a:t>
            </a:r>
            <a:r>
              <a:rPr dirty="0" sz="1100" spc="2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store</a:t>
            </a:r>
            <a:r>
              <a:rPr dirty="0" sz="1100" spc="2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files</a:t>
            </a:r>
            <a:r>
              <a:rPr dirty="0" sz="1100" spc="2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are </a:t>
            </a:r>
            <a:r>
              <a:rPr dirty="0" sz="1100">
                <a:latin typeface="Times New Roman"/>
                <a:cs typeface="Times New Roman"/>
              </a:rPr>
              <a:t> numerous.</a:t>
            </a:r>
            <a:r>
              <a:rPr dirty="0" sz="1100" spc="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2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client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machines</a:t>
            </a:r>
            <a:endParaRPr sz="11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42700"/>
              </a:lnSpc>
              <a:spcBef>
                <a:spcPts val="830"/>
              </a:spcBef>
            </a:pPr>
            <a:r>
              <a:rPr dirty="0" sz="1100">
                <a:latin typeface="Times New Roman"/>
                <a:cs typeface="Times New Roman"/>
              </a:rPr>
              <a:t>(desktop </a:t>
            </a:r>
            <a:r>
              <a:rPr dirty="0" sz="1100" spc="-5">
                <a:latin typeface="Times New Roman"/>
                <a:cs typeface="Times New Roman"/>
              </a:rPr>
              <a:t>computers, laptops, </a:t>
            </a:r>
            <a:r>
              <a:rPr dirty="0" sz="1100">
                <a:latin typeface="Times New Roman"/>
                <a:cs typeface="Times New Roman"/>
              </a:rPr>
              <a:t>etc.) </a:t>
            </a:r>
            <a:r>
              <a:rPr dirty="0" sz="1100" spc="-5">
                <a:latin typeface="Times New Roman"/>
                <a:cs typeface="Times New Roman"/>
              </a:rPr>
              <a:t>all get </a:t>
            </a:r>
            <a:r>
              <a:rPr dirty="0" sz="1100">
                <a:latin typeface="Times New Roman"/>
                <a:cs typeface="Times New Roman"/>
              </a:rPr>
              <a:t>to stay </a:t>
            </a:r>
            <a:r>
              <a:rPr dirty="0" sz="1100" spc="-5">
                <a:latin typeface="Times New Roman"/>
                <a:cs typeface="Times New Roman"/>
              </a:rPr>
              <a:t>clean, </a:t>
            </a:r>
            <a:r>
              <a:rPr dirty="0" sz="1100">
                <a:latin typeface="Times New Roman"/>
                <a:cs typeface="Times New Roman"/>
              </a:rPr>
              <a:t>as </a:t>
            </a:r>
            <a:r>
              <a:rPr dirty="0" sz="1100" spc="-5">
                <a:latin typeface="Times New Roman"/>
                <a:cs typeface="Times New Roman"/>
              </a:rPr>
              <a:t>there </a:t>
            </a:r>
            <a:r>
              <a:rPr dirty="0" sz="1100">
                <a:latin typeface="Times New Roman"/>
                <a:cs typeface="Times New Roman"/>
              </a:rPr>
              <a:t>is no </a:t>
            </a:r>
            <a:r>
              <a:rPr dirty="0" sz="1100" spc="-5">
                <a:latin typeface="Times New Roman"/>
                <a:cs typeface="Times New Roman"/>
              </a:rPr>
              <a:t>need</a:t>
            </a:r>
            <a:r>
              <a:rPr dirty="0" sz="1100">
                <a:latin typeface="Times New Roman"/>
                <a:cs typeface="Times New Roman"/>
              </a:rPr>
              <a:t> to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bog</a:t>
            </a:r>
            <a:r>
              <a:rPr dirty="0" sz="1100" spc="2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them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down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</a:t>
            </a:r>
            <a:r>
              <a:rPr dirty="0" sz="1100" spc="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files.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This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ultimately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enhances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experience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clients.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241300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dirty="0" sz="1100">
                <a:latin typeface="Times New Roman"/>
                <a:cs typeface="Times New Roman"/>
              </a:rPr>
              <a:t>Cons</a:t>
            </a:r>
            <a:endParaRPr sz="11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2700"/>
              </a:lnSpc>
              <a:spcBef>
                <a:spcPts val="819"/>
              </a:spcBef>
            </a:pPr>
            <a:r>
              <a:rPr dirty="0" sz="1100" spc="-10">
                <a:latin typeface="Times New Roman"/>
                <a:cs typeface="Times New Roman"/>
              </a:rPr>
              <a:t>Its </a:t>
            </a:r>
            <a:r>
              <a:rPr dirty="0" sz="1100">
                <a:latin typeface="Times New Roman"/>
                <a:cs typeface="Times New Roman"/>
              </a:rPr>
              <a:t>con is </a:t>
            </a:r>
            <a:r>
              <a:rPr dirty="0" sz="1100" spc="-5">
                <a:latin typeface="Times New Roman"/>
                <a:cs typeface="Times New Roman"/>
              </a:rPr>
              <a:t>that all files are in </a:t>
            </a:r>
            <a:r>
              <a:rPr dirty="0" sz="1100">
                <a:latin typeface="Times New Roman"/>
                <a:cs typeface="Times New Roman"/>
              </a:rPr>
              <a:t>one </a:t>
            </a:r>
            <a:r>
              <a:rPr dirty="0" sz="1100" spc="-5">
                <a:latin typeface="Times New Roman"/>
                <a:cs typeface="Times New Roman"/>
              </a:rPr>
              <a:t>location, which means that if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server goes down, you </a:t>
            </a:r>
            <a:r>
              <a:rPr dirty="0" sz="1100">
                <a:latin typeface="Times New Roman"/>
                <a:cs typeface="Times New Roman"/>
              </a:rPr>
              <a:t> lose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everything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simultaneously.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7630" y="6657213"/>
            <a:ext cx="491807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5.3.</a:t>
            </a:r>
            <a:r>
              <a:rPr dirty="0" sz="1200" spc="5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Class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algn="just" marL="12700" marR="6985" indent="251460">
              <a:lnSpc>
                <a:spcPct val="143900"/>
              </a:lnSpc>
            </a:pPr>
            <a:r>
              <a:rPr dirty="0" sz="1200" spc="-5">
                <a:latin typeface="Times New Roman"/>
                <a:cs typeface="Times New Roman"/>
              </a:rPr>
              <a:t>Class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structure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</a:t>
            </a:r>
            <a:r>
              <a:rPr dirty="0" sz="1200">
                <a:latin typeface="Times New Roman"/>
                <a:cs typeface="Times New Roman"/>
              </a:rPr>
              <a:t> 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describes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structure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system's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classes,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attributes,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operations</a:t>
            </a:r>
            <a:r>
              <a:rPr dirty="0" sz="1200">
                <a:latin typeface="Times New Roman"/>
                <a:cs typeface="Times New Roman"/>
              </a:rPr>
              <a:t> (or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methods),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relationships</a:t>
            </a:r>
            <a:r>
              <a:rPr dirty="0" sz="1200">
                <a:latin typeface="Times New Roman"/>
                <a:cs typeface="Times New Roman"/>
              </a:rPr>
              <a:t> among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objects.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4200"/>
              </a:lnSpc>
              <a:spcBef>
                <a:spcPts val="79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class diagram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system shows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figure </a:t>
            </a:r>
            <a:r>
              <a:rPr dirty="0" sz="1200">
                <a:latin typeface="Times New Roman"/>
                <a:cs typeface="Times New Roman"/>
              </a:rPr>
              <a:t>5-2; the </a:t>
            </a:r>
            <a:r>
              <a:rPr dirty="0" sz="1200" spc="-5">
                <a:latin typeface="Times New Roman"/>
                <a:cs typeface="Times New Roman"/>
              </a:rPr>
              <a:t>documentation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 diagram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available</a:t>
            </a:r>
            <a:r>
              <a:rPr dirty="0" sz="1200">
                <a:latin typeface="Times New Roman"/>
                <a:cs typeface="Times New Roman"/>
              </a:rPr>
              <a:t> in appendix.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5871" y="8983167"/>
            <a:ext cx="1202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Figure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16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r>
              <a:rPr dirty="0" sz="900" spc="-2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Class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Diagram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509" y="914755"/>
            <a:ext cx="5245734" cy="796785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4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4</a:t>
            </a:r>
            <a:r>
              <a:rPr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359153" y="891031"/>
            <a:ext cx="5258435" cy="964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5.4.</a:t>
            </a:r>
            <a:r>
              <a:rPr dirty="0" sz="1200" spc="55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SQL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44200"/>
              </a:lnSpc>
              <a:spcBef>
                <a:spcPts val="5"/>
              </a:spcBef>
              <a:tabLst>
                <a:tab pos="4324350" algn="l"/>
              </a:tabLst>
            </a:pPr>
            <a:r>
              <a:rPr dirty="0" sz="1200" spc="5">
                <a:latin typeface="Times New Roman"/>
                <a:cs typeface="Times New Roman"/>
              </a:rPr>
              <a:t>By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existing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creating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php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my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admin	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tables</a:t>
            </a:r>
            <a:r>
              <a:rPr dirty="0" sz="1200">
                <a:latin typeface="Times New Roman"/>
                <a:cs typeface="Times New Roman"/>
              </a:rPr>
              <a:t> and</a:t>
            </a:r>
            <a:r>
              <a:rPr dirty="0" sz="1200" spc="-5">
                <a:latin typeface="Times New Roman"/>
                <a:cs typeface="Times New Roman"/>
              </a:rPr>
              <a:t> relationships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>
                <a:latin typeface="Times New Roman"/>
                <a:cs typeface="Times New Roman"/>
              </a:rPr>
              <a:t> the tables.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4827" y="8879535"/>
            <a:ext cx="11442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Figure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17</a:t>
            </a:r>
            <a:r>
              <a:rPr dirty="0" sz="900" spc="-2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r>
              <a:rPr dirty="0" sz="900" spc="-2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SQL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Diagram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2239" y="943486"/>
            <a:ext cx="4545806" cy="7766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4</a:t>
            </a:r>
            <a:r>
              <a:rPr dirty="0"/>
              <a:t>4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4</a:t>
            </a:r>
            <a:r>
              <a:rPr dirty="0"/>
              <a:t>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359153" y="1095501"/>
            <a:ext cx="1439545" cy="55308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lvl="1" marL="355600" indent="-342900">
              <a:lnSpc>
                <a:spcPct val="100000"/>
              </a:lnSpc>
              <a:spcBef>
                <a:spcPts val="735"/>
              </a:spcBef>
              <a:buFont typeface="Times New Roman"/>
              <a:buAutoNum type="arabicPeriod" startAt="5"/>
              <a:tabLst>
                <a:tab pos="3556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Da</a:t>
            </a:r>
            <a:r>
              <a:rPr dirty="0" sz="1200" spc="-10" b="1">
                <a:latin typeface="Times New Roman"/>
                <a:cs typeface="Times New Roman"/>
              </a:rPr>
              <a:t>t</a:t>
            </a:r>
            <a:r>
              <a:rPr dirty="0" sz="1200" spc="-5" b="1">
                <a:latin typeface="Times New Roman"/>
                <a:cs typeface="Times New Roman"/>
              </a:rPr>
              <a:t>abase</a:t>
            </a:r>
            <a:r>
              <a:rPr dirty="0" sz="1200" b="1">
                <a:latin typeface="Times New Roman"/>
                <a:cs typeface="Times New Roman"/>
              </a:rPr>
              <a:t> Tab</a:t>
            </a:r>
            <a:r>
              <a:rPr dirty="0" sz="1200" spc="-5" b="1">
                <a:latin typeface="Times New Roman"/>
                <a:cs typeface="Times New Roman"/>
              </a:rPr>
              <a:t>les</a:t>
            </a:r>
            <a:endParaRPr sz="1200">
              <a:latin typeface="Times New Roman"/>
              <a:cs typeface="Times New Roman"/>
            </a:endParaRPr>
          </a:p>
          <a:p>
            <a:pPr lvl="2" marL="698500" indent="-457200">
              <a:lnSpc>
                <a:spcPct val="100000"/>
              </a:lnSpc>
              <a:spcBef>
                <a:spcPts val="635"/>
              </a:spcBef>
              <a:buFont typeface="Times New Roman"/>
              <a:buAutoNum type="arabicPeriod"/>
              <a:tabLst>
                <a:tab pos="6985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Stud</a:t>
            </a:r>
            <a:r>
              <a:rPr dirty="0" sz="1200" spc="-5" b="1">
                <a:latin typeface="Times New Roman"/>
                <a:cs typeface="Times New Roman"/>
              </a:rPr>
              <a:t>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4639" y="1973326"/>
            <a:ext cx="11061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Table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7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students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table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1676" y="2258822"/>
          <a:ext cx="5648960" cy="4726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065"/>
                <a:gridCol w="1175385"/>
                <a:gridCol w="1149350"/>
                <a:gridCol w="2922270"/>
              </a:tblGrid>
              <a:tr h="173735">
                <a:tc gridSpan="2">
                  <a:txBody>
                    <a:bodyPr/>
                    <a:lstStyle/>
                    <a:p>
                      <a:pPr marL="144780">
                        <a:lnSpc>
                          <a:spcPts val="12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table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0">
                        <a:lnSpc>
                          <a:spcPts val="127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students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6001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480060">
                <a:tc gridSpan="2">
                  <a:txBody>
                    <a:bodyPr/>
                    <a:lstStyle/>
                    <a:p>
                      <a:pPr marL="144780">
                        <a:lnSpc>
                          <a:spcPts val="132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32080">
                        <a:lnSpc>
                          <a:spcPts val="13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table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will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handle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student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information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64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722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255"/>
                        </a:lnSpc>
                      </a:pP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Attribute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69950">
                        <a:lnSpc>
                          <a:spcPts val="125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Examples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values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615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1245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5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17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ts val="124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varchar(191)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Esmail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64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69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2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Email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varchar(191)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57555">
                        <a:lnSpc>
                          <a:spcPts val="1230"/>
                        </a:lnSpc>
                      </a:pP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esmailnba@gmail.com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691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123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password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varchar(191)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********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university_id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5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694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235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company_id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35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3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333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3025" marR="384810">
                        <a:lnSpc>
                          <a:spcPts val="1280"/>
                        </a:lnSpc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spe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al</a:t>
                      </a:r>
                      <a:r>
                        <a:rPr dirty="0" sz="900" spc="-1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zat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900" spc="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_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i 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5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1245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student_id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5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ts val="1245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image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varchar(191)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Esmail.jpg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73736">
                <a:tc gridSpan="2">
                  <a:txBody>
                    <a:bodyPr/>
                    <a:lstStyle/>
                    <a:p>
                      <a:pPr marL="144780">
                        <a:lnSpc>
                          <a:spcPts val="12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Key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16280">
                        <a:lnSpc>
                          <a:spcPts val="127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4</a:t>
            </a:r>
            <a:r>
              <a:rPr dirty="0"/>
              <a:t>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87753" y="891031"/>
            <a:ext cx="1252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5.5.2.</a:t>
            </a:r>
            <a:r>
              <a:rPr dirty="0" sz="1200" spc="5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Universities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3010" y="1449069"/>
            <a:ext cx="12465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Table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8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Universities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table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1676" y="1734566"/>
          <a:ext cx="5648960" cy="417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7514"/>
                <a:gridCol w="1010919"/>
                <a:gridCol w="2922905"/>
              </a:tblGrid>
              <a:tr h="502920">
                <a:tc>
                  <a:txBody>
                    <a:bodyPr/>
                    <a:lstStyle/>
                    <a:p>
                      <a:pPr marL="144780">
                        <a:lnSpc>
                          <a:spcPts val="126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of the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table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Universities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9203">
                <a:tc>
                  <a:txBody>
                    <a:bodyPr/>
                    <a:lstStyle/>
                    <a:p>
                      <a:pPr marL="368300">
                        <a:lnSpc>
                          <a:spcPts val="1265"/>
                        </a:lnSpc>
                      </a:pPr>
                      <a:r>
                        <a:rPr dirty="0" sz="1100" b="1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1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208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handle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deal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8061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Attribute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Type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26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Examples</a:t>
                      </a: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values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</a:pP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Int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89203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5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varchar(191)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15340">
                        <a:lnSpc>
                          <a:spcPts val="1250"/>
                        </a:lnSpc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University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Al-Azhar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email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varchar(191)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</a:pPr>
                      <a:r>
                        <a:rPr dirty="0" u="sng" sz="11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UN@azhar.com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89204">
                <a:tc>
                  <a:txBody>
                    <a:bodyPr/>
                    <a:lstStyle/>
                    <a:p>
                      <a:pPr algn="ctr" marL="635">
                        <a:lnSpc>
                          <a:spcPts val="1275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phone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varchar(191)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4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05664379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87933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address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</a:pP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Text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Gaza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46887">
                <a:tc>
                  <a:txBody>
                    <a:bodyPr/>
                    <a:lstStyle/>
                    <a:p>
                      <a:pPr marL="531495">
                        <a:lnSpc>
                          <a:spcPts val="124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Key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22300">
                        <a:lnSpc>
                          <a:spcPts val="1240"/>
                        </a:lnSpc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4</a:t>
            </a:r>
            <a:r>
              <a:rPr dirty="0"/>
              <a:t>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87753" y="889507"/>
            <a:ext cx="1210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5.5.3.</a:t>
            </a:r>
            <a:r>
              <a:rPr dirty="0" sz="1200" spc="5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Companies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2822" y="1478026"/>
            <a:ext cx="12084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Table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9</a:t>
            </a:r>
            <a:r>
              <a:rPr dirty="0" sz="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companies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table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1676" y="1761998"/>
          <a:ext cx="5648960" cy="3832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7514"/>
                <a:gridCol w="1010919"/>
                <a:gridCol w="2922905"/>
              </a:tblGrid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table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Companies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92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68300">
                        <a:lnSpc>
                          <a:spcPct val="100000"/>
                        </a:lnSpc>
                      </a:pPr>
                      <a:r>
                        <a:rPr dirty="0" sz="1100" b="1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1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208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handle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information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bidding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process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320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when buyer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start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doing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it.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6888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Attribute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Type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26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Examples</a:t>
                      </a: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values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880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</a:pP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Int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2127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varchar(191)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</a:pP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One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2128"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Email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5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varchar(191)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5669">
                        <a:lnSpc>
                          <a:spcPts val="1250"/>
                        </a:lnSpc>
                      </a:pPr>
                      <a:r>
                        <a:rPr dirty="0" sz="1100" spc="-10">
                          <a:latin typeface="Times New Roman"/>
                          <a:cs typeface="Times New Roman"/>
                          <a:hlinkClick r:id="rId2"/>
                        </a:rPr>
                        <a:t>Unitone@Unit.com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2127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image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Varchar(191)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Image.png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2128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Address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Text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Gaza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2127">
                <a:tc>
                  <a:txBody>
                    <a:bodyPr/>
                    <a:lstStyle/>
                    <a:p>
                      <a:pPr marL="53467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Text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2127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Phone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Varchar(191)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54940">
                        <a:lnSpc>
                          <a:spcPts val="1250"/>
                        </a:lnSpc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0599944433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2382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status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boolean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6845">
                        <a:lnSpc>
                          <a:spcPts val="125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48412">
                <a:tc>
                  <a:txBody>
                    <a:bodyPr/>
                    <a:lstStyle/>
                    <a:p>
                      <a:pPr marL="531495">
                        <a:lnSpc>
                          <a:spcPts val="125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Key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22300">
                        <a:lnSpc>
                          <a:spcPts val="1250"/>
                        </a:lnSpc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4</a:t>
            </a:r>
            <a:r>
              <a:rPr dirty="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87753" y="889507"/>
            <a:ext cx="1082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5.5.4.</a:t>
            </a:r>
            <a:r>
              <a:rPr dirty="0" sz="1200" spc="5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Category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3010" y="1478026"/>
            <a:ext cx="12490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Table 10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r>
              <a:rPr dirty="0" sz="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900" spc="-5" i="1">
                <a:solidFill>
                  <a:srgbClr val="44536A"/>
                </a:solidFill>
                <a:latin typeface="Calibri"/>
                <a:cs typeface="Calibri"/>
              </a:rPr>
              <a:t>categories table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4056" y="1761998"/>
          <a:ext cx="5648960" cy="2161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/>
                <a:gridCol w="1205230"/>
                <a:gridCol w="2921635"/>
              </a:tblGrid>
              <a:tr h="269748">
                <a:tc>
                  <a:txBody>
                    <a:bodyPr/>
                    <a:lstStyle/>
                    <a:p>
                      <a:pPr marL="144780">
                        <a:lnSpc>
                          <a:spcPts val="139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table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Categories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537971">
                <a:tc>
                  <a:txBody>
                    <a:bodyPr/>
                    <a:lstStyle/>
                    <a:p>
                      <a:pPr marL="144780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2080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handle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 the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categories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208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cover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deals.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97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9748">
                <a:tc>
                  <a:txBody>
                    <a:bodyPr/>
                    <a:lstStyle/>
                    <a:p>
                      <a:pPr marL="454025">
                        <a:lnSpc>
                          <a:spcPts val="1380"/>
                        </a:lnSpc>
                      </a:pP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Attribute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Examples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values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8604"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varchar(255)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Computer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L="144780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Key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54380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59153" y="4532503"/>
            <a:ext cx="4427220" cy="4603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279400" indent="-2667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6"/>
              <a:tabLst>
                <a:tab pos="2794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</a:t>
            </a:r>
            <a:r>
              <a:rPr dirty="0" sz="1200" spc="-5" b="1">
                <a:latin typeface="Times New Roman"/>
                <a:cs typeface="Times New Roman"/>
              </a:rPr>
              <a:t>oftware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tools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6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 startAt="6"/>
            </a:pPr>
            <a:endParaRPr sz="155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5">
                <a:latin typeface="Times New Roman"/>
                <a:cs typeface="Times New Roman"/>
              </a:rPr>
              <a:t> will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following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software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our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lvl="2" marL="1091565" indent="-229235">
              <a:lnSpc>
                <a:spcPct val="100000"/>
              </a:lnSpc>
              <a:buFont typeface="Courier New"/>
              <a:buChar char="-"/>
              <a:tabLst>
                <a:tab pos="1092200" algn="l"/>
              </a:tabLst>
            </a:pPr>
            <a:r>
              <a:rPr dirty="0" sz="1200" spc="-5">
                <a:latin typeface="Times New Roman"/>
                <a:cs typeface="Times New Roman"/>
              </a:rPr>
              <a:t>Visual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Studio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Courier New"/>
              <a:buChar char="-"/>
            </a:pPr>
            <a:endParaRPr sz="1200">
              <a:latin typeface="Times New Roman"/>
              <a:cs typeface="Times New Roman"/>
            </a:endParaRPr>
          </a:p>
          <a:p>
            <a:pPr lvl="2" marL="1091565" indent="-229235">
              <a:lnSpc>
                <a:spcPct val="100000"/>
              </a:lnSpc>
              <a:spcBef>
                <a:spcPts val="5"/>
              </a:spcBef>
              <a:buSzPct val="109090"/>
              <a:buFont typeface="Courier New"/>
              <a:buChar char="-"/>
              <a:tabLst>
                <a:tab pos="1092200" algn="l"/>
              </a:tabLst>
            </a:pPr>
            <a:r>
              <a:rPr dirty="0" sz="1100" spc="-5">
                <a:latin typeface="Times New Roman"/>
                <a:cs typeface="Times New Roman"/>
              </a:rPr>
              <a:t>Xamp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Server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Courier New"/>
              <a:buChar char="-"/>
            </a:pPr>
            <a:endParaRPr sz="1200">
              <a:latin typeface="Times New Roman"/>
              <a:cs typeface="Times New Roman"/>
            </a:endParaRPr>
          </a:p>
          <a:p>
            <a:pPr lvl="2" marL="1091565" indent="-229235">
              <a:lnSpc>
                <a:spcPct val="100000"/>
              </a:lnSpc>
              <a:buFont typeface="Courier New"/>
              <a:buChar char="-"/>
              <a:tabLst>
                <a:tab pos="1092200" algn="l"/>
              </a:tabLst>
            </a:pPr>
            <a:r>
              <a:rPr dirty="0" sz="1200" spc="-5">
                <a:latin typeface="Times New Roman"/>
                <a:cs typeface="Times New Roman"/>
              </a:rPr>
              <a:t>Laravel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Framework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Courier New"/>
              <a:buChar char="-"/>
            </a:pPr>
            <a:endParaRPr sz="1200">
              <a:latin typeface="Times New Roman"/>
              <a:cs typeface="Times New Roman"/>
            </a:endParaRPr>
          </a:p>
          <a:p>
            <a:pPr lvl="2" marL="1091565" indent="-229235">
              <a:lnSpc>
                <a:spcPct val="100000"/>
              </a:lnSpc>
              <a:buFont typeface="Courier New"/>
              <a:buChar char="-"/>
              <a:tabLst>
                <a:tab pos="1092200" algn="l"/>
              </a:tabLst>
            </a:pPr>
            <a:r>
              <a:rPr dirty="0" sz="1200" spc="-5">
                <a:latin typeface="Times New Roman"/>
                <a:cs typeface="Times New Roman"/>
              </a:rPr>
              <a:t>Php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Courier New"/>
              <a:buChar char="-"/>
            </a:pPr>
            <a:endParaRPr sz="1200">
              <a:latin typeface="Times New Roman"/>
              <a:cs typeface="Times New Roman"/>
            </a:endParaRPr>
          </a:p>
          <a:p>
            <a:pPr lvl="2" marL="1091565" indent="-229235">
              <a:lnSpc>
                <a:spcPct val="100000"/>
              </a:lnSpc>
              <a:spcBef>
                <a:spcPts val="5"/>
              </a:spcBef>
              <a:buFont typeface="Courier New"/>
              <a:buChar char="-"/>
              <a:tabLst>
                <a:tab pos="1092200" algn="l"/>
              </a:tabLst>
            </a:pPr>
            <a:r>
              <a:rPr dirty="0" sz="1200">
                <a:latin typeface="Times New Roman"/>
                <a:cs typeface="Times New Roman"/>
              </a:rPr>
              <a:t>Java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Script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Courier New"/>
              <a:buChar char="-"/>
            </a:pPr>
            <a:endParaRPr sz="1200">
              <a:latin typeface="Times New Roman"/>
              <a:cs typeface="Times New Roman"/>
            </a:endParaRPr>
          </a:p>
          <a:p>
            <a:pPr lvl="2" marL="1091565" indent="-229235">
              <a:lnSpc>
                <a:spcPct val="100000"/>
              </a:lnSpc>
              <a:buFont typeface="Courier New"/>
              <a:buChar char="-"/>
              <a:tabLst>
                <a:tab pos="1092200" algn="l"/>
              </a:tabLst>
            </a:pPr>
            <a:r>
              <a:rPr dirty="0" sz="1200">
                <a:latin typeface="Times New Roman"/>
                <a:cs typeface="Times New Roman"/>
              </a:rPr>
              <a:t>JQuery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Courier New"/>
              <a:buChar char="-"/>
            </a:pPr>
            <a:endParaRPr sz="1200">
              <a:latin typeface="Times New Roman"/>
              <a:cs typeface="Times New Roman"/>
            </a:endParaRPr>
          </a:p>
          <a:p>
            <a:pPr lvl="2" marL="1091565" indent="-229235">
              <a:lnSpc>
                <a:spcPct val="100000"/>
              </a:lnSpc>
              <a:spcBef>
                <a:spcPts val="5"/>
              </a:spcBef>
              <a:buFont typeface="Courier New"/>
              <a:buChar char="-"/>
              <a:tabLst>
                <a:tab pos="1092200" algn="l"/>
              </a:tabLst>
            </a:pPr>
            <a:r>
              <a:rPr dirty="0" sz="1200" spc="-5">
                <a:latin typeface="Times New Roman"/>
                <a:cs typeface="Times New Roman"/>
              </a:rPr>
              <a:t>CSS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862965">
              <a:lnSpc>
                <a:spcPct val="100000"/>
              </a:lnSpc>
              <a:tabLst>
                <a:tab pos="1091565" algn="l"/>
              </a:tabLst>
            </a:pPr>
            <a:r>
              <a:rPr dirty="0" sz="1200">
                <a:latin typeface="Times New Roman"/>
                <a:cs typeface="Times New Roman"/>
              </a:rPr>
              <a:t>-	Html 5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862965">
              <a:lnSpc>
                <a:spcPct val="100000"/>
              </a:lnSpc>
            </a:pPr>
            <a:r>
              <a:rPr dirty="0" sz="1200">
                <a:latin typeface="Courier New"/>
                <a:cs typeface="Courier New"/>
              </a:rPr>
              <a:t>-</a:t>
            </a:r>
            <a:r>
              <a:rPr dirty="0" sz="1200" spc="265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E-draw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862965">
              <a:lnSpc>
                <a:spcPct val="100000"/>
              </a:lnSpc>
              <a:spcBef>
                <a:spcPts val="5"/>
              </a:spcBef>
              <a:tabLst>
                <a:tab pos="1091565" algn="l"/>
              </a:tabLst>
            </a:pPr>
            <a:r>
              <a:rPr dirty="0" sz="1200">
                <a:latin typeface="Times New Roman"/>
                <a:cs typeface="Times New Roman"/>
              </a:rPr>
              <a:t>-	</a:t>
            </a:r>
            <a:r>
              <a:rPr dirty="0" sz="1200" spc="-5">
                <a:latin typeface="Times New Roman"/>
                <a:cs typeface="Times New Roman"/>
              </a:rPr>
              <a:t>sweetalert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4</a:t>
            </a:r>
            <a:r>
              <a:rPr dirty="0"/>
              <a:t>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87753" y="1397254"/>
            <a:ext cx="5055235" cy="69075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lvl="2" marL="469900" indent="-457200">
              <a:lnSpc>
                <a:spcPct val="100000"/>
              </a:lnSpc>
              <a:spcBef>
                <a:spcPts val="70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dirty="0" sz="1200" spc="-15" b="1">
                <a:latin typeface="Times New Roman"/>
                <a:cs typeface="Times New Roman"/>
              </a:rPr>
              <a:t>P</a:t>
            </a:r>
            <a:r>
              <a:rPr dirty="0" sz="1200" spc="10" b="1">
                <a:latin typeface="Times New Roman"/>
                <a:cs typeface="Times New Roman"/>
              </a:rPr>
              <a:t>H</a:t>
            </a:r>
            <a:r>
              <a:rPr dirty="0" sz="1200" spc="-15" b="1">
                <a:latin typeface="Times New Roman"/>
                <a:cs typeface="Times New Roman"/>
              </a:rPr>
              <a:t>P</a:t>
            </a:r>
            <a:r>
              <a:rPr dirty="0" sz="1200" spc="-5" b="1">
                <a:latin typeface="Times New Roman"/>
                <a:cs typeface="Times New Roman"/>
              </a:rPr>
              <a:t>S</a:t>
            </a:r>
            <a:r>
              <a:rPr dirty="0" sz="1200" b="1">
                <a:latin typeface="Times New Roman"/>
                <a:cs typeface="Times New Roman"/>
              </a:rPr>
              <a:t>TORM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2017</a:t>
            </a:r>
            <a:endParaRPr sz="1200">
              <a:latin typeface="Times New Roman"/>
              <a:cs typeface="Times New Roman"/>
            </a:endParaRPr>
          </a:p>
          <a:p>
            <a:pPr marL="12700" marR="5080" indent="251460">
              <a:lnSpc>
                <a:spcPts val="2060"/>
              </a:lnSpc>
              <a:spcBef>
                <a:spcPts val="150"/>
              </a:spcBef>
            </a:pPr>
            <a:r>
              <a:rPr dirty="0" sz="1200" spc="-5">
                <a:latin typeface="Times New Roman"/>
                <a:cs typeface="Times New Roman"/>
              </a:rPr>
              <a:t>PhpStorm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commercial,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cross-platform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IDE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PHP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built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4"/>
              </a:rPr>
              <a:t>JetBrains'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4"/>
              </a:rPr>
              <a:t>IntelliJ</a:t>
            </a:r>
            <a:r>
              <a:rPr dirty="0" u="sng" sz="1200" spc="1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4"/>
              </a:rPr>
              <a:t>IDEA</a:t>
            </a:r>
            <a:r>
              <a:rPr dirty="0" sz="1200" spc="140">
                <a:latin typeface="Times New Roman"/>
                <a:cs typeface="Times New Roman"/>
                <a:hlinkClick r:id="rId4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platform.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PHP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5.3/5.4/5.5/5.6/7.0/7.1/7.2,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on-</a:t>
            </a:r>
            <a:endParaRPr sz="1200">
              <a:latin typeface="Times New Roman"/>
              <a:cs typeface="Times New Roman"/>
            </a:endParaRPr>
          </a:p>
          <a:p>
            <a:pPr marL="12700" marR="7620">
              <a:lnSpc>
                <a:spcPts val="2060"/>
              </a:lnSpc>
              <a:spcBef>
                <a:spcPts val="20"/>
              </a:spcBef>
              <a:tabLst>
                <a:tab pos="3308350" algn="l"/>
              </a:tabLst>
            </a:pPr>
            <a:r>
              <a:rPr dirty="0" sz="1200">
                <a:latin typeface="Times New Roman"/>
                <a:cs typeface="Times New Roman"/>
              </a:rPr>
              <a:t>the-fly  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</a:t>
            </a:r>
            <a:r>
              <a:rPr dirty="0" sz="1200" spc="6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prevention,</a:t>
            </a:r>
            <a:r>
              <a:rPr dirty="0" sz="1200" spc="6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best</a:t>
            </a:r>
            <a:r>
              <a:rPr dirty="0" sz="1200" spc="6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autocompletion	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refactoring,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zero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configuration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debugging,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extended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CSS,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editor.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lvl="2" marL="469900" indent="-457200">
              <a:lnSpc>
                <a:spcPct val="100000"/>
              </a:lnSpc>
              <a:buFont typeface="Times New Roman"/>
              <a:buAutoNum type="arabicPeriod" startAt="2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X</a:t>
            </a:r>
            <a:r>
              <a:rPr dirty="0" sz="1200" spc="-5" b="1">
                <a:latin typeface="Times New Roman"/>
                <a:cs typeface="Times New Roman"/>
              </a:rPr>
              <a:t>AMPP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Server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2017</a:t>
            </a:r>
            <a:endParaRPr sz="1200">
              <a:latin typeface="Times New Roman"/>
              <a:cs typeface="Times New Roman"/>
            </a:endParaRPr>
          </a:p>
          <a:p>
            <a:pPr marL="12700" marR="6985" indent="251460">
              <a:lnSpc>
                <a:spcPts val="2060"/>
              </a:lnSpc>
              <a:spcBef>
                <a:spcPts val="155"/>
              </a:spcBef>
            </a:pPr>
            <a:r>
              <a:rPr dirty="0" sz="1200" spc="-5">
                <a:latin typeface="Times New Roman"/>
                <a:cs typeface="Times New Roman"/>
              </a:rPr>
              <a:t>XAMPP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local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development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environment.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bundle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Apache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HTTP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server,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Maria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DB -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P-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Scripting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Language,</a:t>
            </a:r>
            <a:endParaRPr sz="1200">
              <a:latin typeface="Times New Roman"/>
              <a:cs typeface="Times New Roman"/>
            </a:endParaRPr>
          </a:p>
          <a:p>
            <a:pPr marL="12700" marR="8890">
              <a:lnSpc>
                <a:spcPts val="206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P-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Perl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XAMPP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use.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XAMPP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desktop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design,</a:t>
            </a:r>
            <a:r>
              <a:rPr dirty="0" sz="1200">
                <a:latin typeface="Times New Roman"/>
                <a:cs typeface="Times New Roman"/>
              </a:rPr>
              <a:t> develop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test </a:t>
            </a:r>
            <a:r>
              <a:rPr dirty="0" sz="1200" spc="-5">
                <a:latin typeface="Times New Roman"/>
                <a:cs typeface="Times New Roman"/>
              </a:rPr>
              <a:t>website.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5.3.3	</a:t>
            </a:r>
            <a:r>
              <a:rPr dirty="0" sz="1200" spc="-5" b="1">
                <a:latin typeface="Times New Roman"/>
                <a:cs typeface="Times New Roman"/>
              </a:rPr>
              <a:t>LARAVEL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Framework</a:t>
            </a:r>
            <a:endParaRPr sz="1200">
              <a:latin typeface="Times New Roman"/>
              <a:cs typeface="Times New Roman"/>
            </a:endParaRPr>
          </a:p>
          <a:p>
            <a:pPr marL="12700" indent="251460">
              <a:lnSpc>
                <a:spcPct val="100000"/>
              </a:lnSpc>
              <a:spcBef>
                <a:spcPts val="600"/>
              </a:spcBef>
            </a:pPr>
            <a:r>
              <a:rPr dirty="0" sz="1200" spc="-5">
                <a:latin typeface="Times New Roman"/>
                <a:cs typeface="Times New Roman"/>
              </a:rPr>
              <a:t>Laravel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prominent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member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generation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frameworks.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marL="12700" marR="6350">
              <a:lnSpc>
                <a:spcPct val="1435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free,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open-source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PHP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framework,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created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by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Taylor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Otwell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back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in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2011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intended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development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web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applications following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MVC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lvl="2" marL="469900" indent="-457200">
              <a:lnSpc>
                <a:spcPct val="100000"/>
              </a:lnSpc>
              <a:buFont typeface="Times New Roman"/>
              <a:buAutoNum type="arabicPeriod" startAt="5"/>
              <a:tabLst>
                <a:tab pos="469900" algn="l"/>
              </a:tabLst>
            </a:pPr>
            <a:r>
              <a:rPr dirty="0" sz="1200" spc="-15" b="1">
                <a:latin typeface="Times New Roman"/>
                <a:cs typeface="Times New Roman"/>
              </a:rPr>
              <a:t>P</a:t>
            </a:r>
            <a:r>
              <a:rPr dirty="0" sz="1200" spc="10" b="1">
                <a:latin typeface="Times New Roman"/>
                <a:cs typeface="Times New Roman"/>
              </a:rPr>
              <a:t>H</a:t>
            </a:r>
            <a:r>
              <a:rPr dirty="0" sz="1200" b="1">
                <a:latin typeface="Times New Roman"/>
                <a:cs typeface="Times New Roman"/>
              </a:rPr>
              <a:t>P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</a:t>
            </a:r>
            <a:r>
              <a:rPr dirty="0" sz="1200" spc="-5" b="1">
                <a:latin typeface="Times New Roman"/>
                <a:cs typeface="Times New Roman"/>
              </a:rPr>
              <a:t>angu</a:t>
            </a:r>
            <a:r>
              <a:rPr dirty="0" sz="1200" b="1">
                <a:latin typeface="Times New Roman"/>
                <a:cs typeface="Times New Roman"/>
              </a:rPr>
              <a:t>age</a:t>
            </a:r>
            <a:endParaRPr sz="1200">
              <a:latin typeface="Times New Roman"/>
              <a:cs typeface="Times New Roman"/>
            </a:endParaRPr>
          </a:p>
          <a:p>
            <a:pPr marL="12700" marR="6350" indent="251460">
              <a:lnSpc>
                <a:spcPts val="2060"/>
              </a:lnSpc>
              <a:spcBef>
                <a:spcPts val="165"/>
              </a:spcBef>
            </a:pPr>
            <a:r>
              <a:rPr dirty="0" sz="1200" spc="-5">
                <a:latin typeface="Times New Roman"/>
                <a:cs typeface="Times New Roman"/>
              </a:rPr>
              <a:t>PHP: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Hypertext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Preprocessor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server-side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scripting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designed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Web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development,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general-purpose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programming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200">
                <a:latin typeface="Times New Roman"/>
                <a:cs typeface="Times New Roman"/>
              </a:rPr>
              <a:t>.[10]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lvl="2" marL="469900" indent="-457200">
              <a:lnSpc>
                <a:spcPct val="100000"/>
              </a:lnSpc>
              <a:buFont typeface="Times New Roman"/>
              <a:buAutoNum type="arabicPeriod" startAt="6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Java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</a:t>
            </a:r>
            <a:r>
              <a:rPr dirty="0" sz="1200" spc="-5" b="1">
                <a:latin typeface="Times New Roman"/>
                <a:cs typeface="Times New Roman"/>
              </a:rPr>
              <a:t>cr</a:t>
            </a:r>
            <a:r>
              <a:rPr dirty="0" sz="1200" spc="-5" b="1">
                <a:latin typeface="Times New Roman"/>
                <a:cs typeface="Times New Roman"/>
              </a:rPr>
              <a:t>i</a:t>
            </a:r>
            <a:r>
              <a:rPr dirty="0" sz="1200" b="1">
                <a:latin typeface="Times New Roman"/>
                <a:cs typeface="Times New Roman"/>
              </a:rPr>
              <a:t>p</a:t>
            </a:r>
            <a:r>
              <a:rPr dirty="0" sz="1200" b="1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  <a:p>
            <a:pPr marL="12700" indent="251460">
              <a:lnSpc>
                <a:spcPct val="100000"/>
              </a:lnSpc>
              <a:spcBef>
                <a:spcPts val="600"/>
              </a:spcBef>
            </a:pP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scripting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initially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Netscape,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having</a:t>
            </a:r>
            <a:endParaRPr sz="1200">
              <a:latin typeface="Times New Roman"/>
              <a:cs typeface="Times New Roman"/>
            </a:endParaRPr>
          </a:p>
          <a:p>
            <a:pPr marL="12700" marR="10160">
              <a:lnSpc>
                <a:spcPct val="1433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capability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browsers.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interpreted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 on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client and </a:t>
            </a:r>
            <a:r>
              <a:rPr dirty="0" sz="1200" spc="-5">
                <a:latin typeface="Times New Roman"/>
                <a:cs typeface="Times New Roman"/>
              </a:rPr>
              <a:t>server</a:t>
            </a:r>
            <a:r>
              <a:rPr dirty="0" sz="1200">
                <a:latin typeface="Times New Roman"/>
                <a:cs typeface="Times New Roman"/>
              </a:rPr>
              <a:t> side</a:t>
            </a:r>
            <a:r>
              <a:rPr dirty="0" sz="1200" spc="-5">
                <a:latin typeface="Times New Roman"/>
                <a:cs typeface="Times New Roman"/>
              </a:rPr>
              <a:t> as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scripting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05554" y="9274250"/>
            <a:ext cx="16891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>
                <a:latin typeface="Calibri"/>
                <a:cs typeface="Calibri"/>
              </a:rPr>
              <a:t>50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87753" y="808481"/>
            <a:ext cx="5053330" cy="4769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109220">
              <a:lnSpc>
                <a:spcPct val="143800"/>
              </a:lnSpc>
              <a:spcBef>
                <a:spcPts val="95"/>
              </a:spcBef>
            </a:pP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it to </a:t>
            </a:r>
            <a:r>
              <a:rPr dirty="0" sz="1200" spc="-5">
                <a:latin typeface="Times New Roman"/>
                <a:cs typeface="Times New Roman"/>
              </a:rPr>
              <a:t>interact </a:t>
            </a:r>
            <a:r>
              <a:rPr dirty="0" sz="1200">
                <a:latin typeface="Times New Roman"/>
                <a:cs typeface="Times New Roman"/>
              </a:rPr>
              <a:t>with the HTML elements, validate user input, </a:t>
            </a:r>
            <a:r>
              <a:rPr dirty="0" sz="1200" spc="-5">
                <a:latin typeface="Times New Roman"/>
                <a:cs typeface="Times New Roman"/>
              </a:rPr>
              <a:t>and manage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settings,</a:t>
            </a:r>
            <a:r>
              <a:rPr dirty="0" sz="1200">
                <a:latin typeface="Times New Roman"/>
                <a:cs typeface="Times New Roman"/>
              </a:rPr>
              <a:t> such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background</a:t>
            </a:r>
            <a:r>
              <a:rPr dirty="0" sz="1200">
                <a:latin typeface="Times New Roman"/>
                <a:cs typeface="Times New Roman"/>
              </a:rPr>
              <a:t> color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>
                <a:latin typeface="Times New Roman"/>
                <a:cs typeface="Times New Roman"/>
              </a:rPr>
              <a:t> controls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form.[11]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lvl="2" marL="469900" indent="-457200"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7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JQ</a:t>
            </a:r>
            <a:r>
              <a:rPr dirty="0" sz="1200" spc="-5" b="1">
                <a:latin typeface="Times New Roman"/>
                <a:cs typeface="Times New Roman"/>
              </a:rPr>
              <a:t>uery</a:t>
            </a:r>
            <a:endParaRPr sz="1200">
              <a:latin typeface="Times New Roman"/>
              <a:cs typeface="Times New Roman"/>
            </a:endParaRPr>
          </a:p>
          <a:p>
            <a:pPr marL="12700" marR="5080" indent="251460">
              <a:lnSpc>
                <a:spcPts val="206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JQuery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kind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Library.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JQuery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fast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concise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Library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simplifies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HTML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document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traversing,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handling,</a:t>
            </a:r>
            <a:endParaRPr sz="1200">
              <a:latin typeface="Times New Roman"/>
              <a:cs typeface="Times New Roman"/>
            </a:endParaRPr>
          </a:p>
          <a:p>
            <a:pPr marL="12700" marR="8255">
              <a:lnSpc>
                <a:spcPts val="206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animating,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Ajax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interactions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rapid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development.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JQuery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change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5">
                <a:latin typeface="Times New Roman"/>
                <a:cs typeface="Times New Roman"/>
              </a:rPr>
              <a:t>way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write JavaScript.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Write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5">
                <a:latin typeface="Times New Roman"/>
                <a:cs typeface="Times New Roman"/>
              </a:rPr>
              <a:t>more.[12]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lvl="2" marL="469900" indent="-457200">
              <a:lnSpc>
                <a:spcPct val="100000"/>
              </a:lnSpc>
              <a:buFont typeface="Times New Roman"/>
              <a:buAutoNum type="arabicPeriod" startAt="8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CSS</a:t>
            </a:r>
            <a:endParaRPr sz="1200">
              <a:latin typeface="Times New Roman"/>
              <a:cs typeface="Times New Roman"/>
            </a:endParaRPr>
          </a:p>
          <a:p>
            <a:pPr algn="just" marL="12700" marR="8255" indent="251460">
              <a:lnSpc>
                <a:spcPts val="2060"/>
              </a:lnSpc>
              <a:spcBef>
                <a:spcPts val="165"/>
              </a:spcBef>
            </a:pPr>
            <a:r>
              <a:rPr dirty="0" sz="1200" spc="-5">
                <a:latin typeface="Times New Roman"/>
                <a:cs typeface="Times New Roman"/>
              </a:rPr>
              <a:t>Cascading style sheets </a:t>
            </a:r>
            <a:r>
              <a:rPr dirty="0" sz="1200">
                <a:latin typeface="Times New Roman"/>
                <a:cs typeface="Times New Roman"/>
              </a:rPr>
              <a:t>(CSS)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language </a:t>
            </a:r>
            <a:r>
              <a:rPr dirty="0" sz="1200">
                <a:latin typeface="Times New Roman"/>
                <a:cs typeface="Times New Roman"/>
              </a:rPr>
              <a:t>used for describing the look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formatting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document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written</a:t>
            </a:r>
            <a:r>
              <a:rPr dirty="0" sz="1200">
                <a:latin typeface="Times New Roman"/>
                <a:cs typeface="Times New Roman"/>
              </a:rPr>
              <a:t> in </a:t>
            </a:r>
            <a:r>
              <a:rPr dirty="0" sz="1200" spc="-5">
                <a:latin typeface="Times New Roman"/>
                <a:cs typeface="Times New Roman"/>
              </a:rPr>
              <a:t>markup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language.</a:t>
            </a:r>
            <a:endParaRPr sz="1200">
              <a:latin typeface="Times New Roman"/>
              <a:cs typeface="Times New Roman"/>
            </a:endParaRPr>
          </a:p>
          <a:p>
            <a:pPr algn="just" marL="12700" marR="39370">
              <a:lnSpc>
                <a:spcPct val="143800"/>
              </a:lnSpc>
              <a:spcBef>
                <a:spcPts val="630"/>
              </a:spcBef>
            </a:pP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it in </a:t>
            </a:r>
            <a:r>
              <a:rPr dirty="0" sz="1200" spc="-5">
                <a:latin typeface="Times New Roman"/>
                <a:cs typeface="Times New Roman"/>
              </a:rPr>
              <a:t>responsive web design which is an approach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web design </a:t>
            </a:r>
            <a:r>
              <a:rPr dirty="0" sz="1200">
                <a:latin typeface="Times New Roman"/>
                <a:cs typeface="Times New Roman"/>
              </a:rPr>
              <a:t>aimed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crafting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sites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optimal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viewing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experience—easy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reading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navigation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minimum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resizing, panning, and </a:t>
            </a:r>
            <a:r>
              <a:rPr dirty="0" sz="1200">
                <a:latin typeface="Times New Roman"/>
                <a:cs typeface="Times New Roman"/>
              </a:rPr>
              <a:t>scrolling—across a wide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range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devices </a:t>
            </a:r>
            <a:r>
              <a:rPr dirty="0" sz="1200">
                <a:latin typeface="Times New Roman"/>
                <a:cs typeface="Times New Roman"/>
              </a:rPr>
              <a:t>(from </a:t>
            </a:r>
            <a:r>
              <a:rPr dirty="0" sz="1200" spc="-5">
                <a:latin typeface="Times New Roman"/>
                <a:cs typeface="Times New Roman"/>
              </a:rPr>
              <a:t>desktop computer </a:t>
            </a:r>
            <a:r>
              <a:rPr dirty="0" sz="1200">
                <a:latin typeface="Times New Roman"/>
                <a:cs typeface="Times New Roman"/>
              </a:rPr>
              <a:t>monitors to mobile </a:t>
            </a:r>
            <a:r>
              <a:rPr dirty="0" sz="1200" spc="-5">
                <a:latin typeface="Times New Roman"/>
                <a:cs typeface="Times New Roman"/>
              </a:rPr>
              <a:t>phones)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bootstrap technology.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753" y="6023229"/>
            <a:ext cx="4814570" cy="278511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lvl="2" marL="469900" indent="-457200">
              <a:lnSpc>
                <a:spcPct val="100000"/>
              </a:lnSpc>
              <a:spcBef>
                <a:spcPts val="710"/>
              </a:spcBef>
              <a:buFont typeface="Times New Roman"/>
              <a:buAutoNum type="arabicPeriod" startAt="9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E</a:t>
            </a:r>
            <a:r>
              <a:rPr dirty="0" sz="1200" spc="-5" b="1">
                <a:latin typeface="Times New Roman"/>
                <a:cs typeface="Times New Roman"/>
              </a:rPr>
              <a:t>-draw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Max</a:t>
            </a:r>
            <a:endParaRPr sz="1200">
              <a:latin typeface="Times New Roman"/>
              <a:cs typeface="Times New Roman"/>
            </a:endParaRPr>
          </a:p>
          <a:p>
            <a:pPr marL="12700" marR="7620" indent="251460">
              <a:lnSpc>
                <a:spcPts val="2060"/>
              </a:lnSpc>
              <a:spcBef>
                <a:spcPts val="165"/>
              </a:spcBef>
            </a:pPr>
            <a:r>
              <a:rPr dirty="0" sz="1200" spc="-5">
                <a:latin typeface="Times New Roman"/>
                <a:cs typeface="Times New Roman"/>
              </a:rPr>
              <a:t>E-draw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Max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business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technical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diagramming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software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activity,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sequence,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much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UML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field;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200" spc="-5">
                <a:latin typeface="Times New Roman"/>
                <a:cs typeface="Times New Roman"/>
              </a:rPr>
              <a:t>gives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Visio-like,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professional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quality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diagramming</a:t>
            </a:r>
            <a:r>
              <a:rPr dirty="0" sz="1200">
                <a:latin typeface="Times New Roman"/>
                <a:cs typeface="Times New Roman"/>
              </a:rPr>
              <a:t> tool.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lvl="2" marL="469900" indent="-457200">
              <a:lnSpc>
                <a:spcPct val="100000"/>
              </a:lnSpc>
              <a:buFont typeface="Times New Roman"/>
              <a:buAutoNum type="arabicPeriod" startAt="10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</a:t>
            </a:r>
            <a:r>
              <a:rPr dirty="0" sz="1200" spc="-5" b="1">
                <a:latin typeface="Times New Roman"/>
                <a:cs typeface="Times New Roman"/>
              </a:rPr>
              <a:t>WEETALERT</a:t>
            </a:r>
            <a:endParaRPr sz="1200">
              <a:latin typeface="Times New Roman"/>
              <a:cs typeface="Times New Roman"/>
            </a:endParaRPr>
          </a:p>
          <a:p>
            <a:pPr marL="12700" marR="5080" indent="251460">
              <a:lnSpc>
                <a:spcPts val="2080"/>
              </a:lnSpc>
              <a:spcBef>
                <a:spcPts val="135"/>
              </a:spcBef>
            </a:pPr>
            <a:r>
              <a:rPr dirty="0" sz="1100" spc="-5">
                <a:latin typeface="Times New Roman"/>
                <a:cs typeface="Times New Roman"/>
                <a:hlinkClick r:id="rId2"/>
              </a:rPr>
              <a:t>sweetAlert</a:t>
            </a:r>
            <a:r>
              <a:rPr dirty="0" sz="1100" spc="2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replacement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JavaScript’s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window.alert()</a:t>
            </a:r>
            <a:r>
              <a:rPr dirty="0" sz="1100" spc="2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shows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pretty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windows.</a:t>
            </a:r>
            <a:endParaRPr sz="1200">
              <a:latin typeface="Times New Roman"/>
              <a:cs typeface="Times New Roman"/>
            </a:endParaRPr>
          </a:p>
          <a:p>
            <a:pPr marL="12700" marR="9525" indent="34925">
              <a:lnSpc>
                <a:spcPct val="142700"/>
              </a:lnSpc>
              <a:spcBef>
                <a:spcPts val="690"/>
              </a:spcBef>
            </a:pPr>
            <a:r>
              <a:rPr dirty="0" sz="1100" spc="-5">
                <a:latin typeface="Times New Roman"/>
                <a:cs typeface="Times New Roman"/>
              </a:rPr>
              <a:t>It’s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standalone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library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that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has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dependencies,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it’s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made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JavaScript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file plus</a:t>
            </a:r>
            <a:r>
              <a:rPr dirty="0" sz="1100">
                <a:latin typeface="Times New Roman"/>
                <a:cs typeface="Times New Roman"/>
              </a:rPr>
              <a:t> 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CSS</a:t>
            </a:r>
            <a:r>
              <a:rPr dirty="0" sz="1100" spc="-5">
                <a:latin typeface="Times New Roman"/>
                <a:cs typeface="Times New Roman"/>
              </a:rPr>
              <a:t> file.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64915" y="9731756"/>
            <a:ext cx="26098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libri"/>
                <a:cs typeface="Calibri"/>
              </a:rPr>
              <a:t>VIII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42212" y="758800"/>
            <a:ext cx="5837555" cy="193421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650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2" action="ppaction://hlinksldjump"/>
              </a:rPr>
              <a:t>5.5.5.	</a:t>
            </a:r>
            <a:r>
              <a:rPr dirty="0" sz="1100" spc="-5" b="1">
                <a:latin typeface="Times New Roman"/>
                <a:cs typeface="Times New Roman"/>
                <a:hlinkClick r:id="rId2" action="ppaction://hlinksldjump"/>
              </a:rPr>
              <a:t>PHP</a:t>
            </a:r>
            <a:r>
              <a:rPr dirty="0" sz="1100" spc="45" b="1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2" action="ppaction://hlinksldjump"/>
              </a:rPr>
              <a:t>Language...................................................................................................................</a:t>
            </a:r>
            <a:r>
              <a:rPr dirty="0" sz="1100" spc="-20" b="1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2" action="ppaction://hlinksldjump"/>
              </a:rPr>
              <a:t>49</a:t>
            </a:r>
            <a:endParaRPr sz="110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555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2" action="ppaction://hlinksldjump"/>
              </a:rPr>
              <a:t>5.5.6.	Java</a:t>
            </a:r>
            <a:r>
              <a:rPr dirty="0" sz="1100" spc="10" b="1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2" action="ppaction://hlinksldjump"/>
              </a:rPr>
              <a:t>Script</a:t>
            </a:r>
            <a:r>
              <a:rPr dirty="0" sz="1100" spc="-110" b="1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.........................................................................................................................</a:t>
            </a:r>
            <a:r>
              <a:rPr dirty="0" sz="1100" spc="-40" b="1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2" action="ppaction://hlinksldjump"/>
              </a:rPr>
              <a:t>49</a:t>
            </a:r>
            <a:endParaRPr sz="110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540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3" action="ppaction://hlinksldjump"/>
              </a:rPr>
              <a:t>5.5.7.	JQuery................................................................................................................................</a:t>
            </a:r>
            <a:r>
              <a:rPr dirty="0" sz="1100" spc="20" b="1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3" action="ppaction://hlinksldjump"/>
              </a:rPr>
              <a:t>50</a:t>
            </a:r>
            <a:endParaRPr sz="110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540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3" action="ppaction://hlinksldjump"/>
              </a:rPr>
              <a:t>5.5.8.	</a:t>
            </a:r>
            <a:r>
              <a:rPr dirty="0" sz="1100" spc="-5" b="1">
                <a:latin typeface="Times New Roman"/>
                <a:cs typeface="Times New Roman"/>
                <a:hlinkClick r:id="rId3" action="ppaction://hlinksldjump"/>
              </a:rPr>
              <a:t>CSS</a:t>
            </a:r>
            <a:r>
              <a:rPr dirty="0" sz="1100" spc="-70" b="1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.....................................................................................................................................</a:t>
            </a:r>
            <a:r>
              <a:rPr dirty="0" sz="1100" spc="-20" b="1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3" action="ppaction://hlinksldjump"/>
              </a:rPr>
              <a:t>50</a:t>
            </a:r>
            <a:endParaRPr sz="110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555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3" action="ppaction://hlinksldjump"/>
              </a:rPr>
              <a:t>5.5.9.	</a:t>
            </a:r>
            <a:r>
              <a:rPr dirty="0" sz="1100" spc="-5" b="1">
                <a:latin typeface="Times New Roman"/>
                <a:cs typeface="Times New Roman"/>
                <a:hlinkClick r:id="rId3" action="ppaction://hlinksldjump"/>
              </a:rPr>
              <a:t>E-draw</a:t>
            </a:r>
            <a:r>
              <a:rPr dirty="0" sz="1100" spc="30" b="1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3" action="ppaction://hlinksldjump"/>
              </a:rPr>
              <a:t>Max</a:t>
            </a:r>
            <a:r>
              <a:rPr dirty="0" sz="1100" spc="-170" b="1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.......................................................................................................................</a:t>
            </a:r>
            <a:r>
              <a:rPr dirty="0" sz="1100" spc="-30" b="1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3" action="ppaction://hlinksldjump"/>
              </a:rPr>
              <a:t>50</a:t>
            </a:r>
            <a:endParaRPr sz="110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540"/>
              </a:spcBef>
              <a:tabLst>
                <a:tab pos="558800" algn="l"/>
              </a:tabLst>
            </a:pPr>
            <a:r>
              <a:rPr dirty="0" sz="1100" b="1">
                <a:latin typeface="Times New Roman"/>
                <a:cs typeface="Times New Roman"/>
                <a:hlinkClick r:id="rId3" action="ppaction://hlinksldjump"/>
              </a:rPr>
              <a:t>5.5.10.	SWEETALERT.................................................................................................................</a:t>
            </a:r>
            <a:r>
              <a:rPr dirty="0" sz="1100" spc="-20" b="1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 b="1">
                <a:latin typeface="Times New Roman"/>
                <a:cs typeface="Times New Roman"/>
                <a:hlinkClick r:id="rId3" action="ppaction://hlinksldjump"/>
              </a:rPr>
              <a:t>50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60"/>
              </a:spcBef>
            </a:pPr>
            <a:r>
              <a:rPr dirty="0" sz="1100">
                <a:latin typeface="Times New Roman"/>
                <a:cs typeface="Times New Roman"/>
                <a:hlinkClick r:id="rId4" action="ppaction://hlinksldjump"/>
              </a:rPr>
              <a:t>.5.7</a:t>
            </a:r>
            <a:r>
              <a:rPr dirty="0" sz="1100" spc="285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 spc="25">
                <a:latin typeface="Times New Roman"/>
                <a:cs typeface="Times New Roman"/>
                <a:hlinkClick r:id="rId4" action="ppaction://hlinksldjump"/>
              </a:rPr>
              <a:t>patstoibse</a:t>
            </a:r>
            <a:r>
              <a:rPr dirty="0" sz="1100" spc="2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 spc="85">
                <a:latin typeface="Times New Roman"/>
                <a:cs typeface="Times New Roman"/>
                <a:hlinkClick r:id="rId4" action="ppaction://hlinksldjump"/>
              </a:rPr>
              <a:t>rakt</a:t>
            </a:r>
            <a:r>
              <a:rPr dirty="0" sz="1100" spc="15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 spc="-100">
                <a:latin typeface="Times New Roman"/>
                <a:cs typeface="Times New Roman"/>
                <a:hlinkClick r:id="rId4" action="ppaction://hlinksldjump"/>
              </a:rPr>
              <a:t>ncAktpsbk</a:t>
            </a:r>
            <a:r>
              <a:rPr dirty="0" sz="1100" spc="5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 spc="90">
                <a:latin typeface="Times New Roman"/>
                <a:cs typeface="Times New Roman"/>
                <a:hlinkClick r:id="rId4" action="ppaction://hlinksldjump"/>
              </a:rPr>
              <a:t>parn</a:t>
            </a:r>
            <a:r>
              <a:rPr dirty="0" sz="1100" spc="-35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4" action="ppaction://hlinksldjump"/>
              </a:rPr>
              <a:t>......................................................................................................</a:t>
            </a:r>
            <a:r>
              <a:rPr dirty="0" sz="1100" spc="-5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4" action="ppaction://hlinksldjump"/>
              </a:rPr>
              <a:t>53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25"/>
              </a:spcBef>
            </a:pPr>
            <a:r>
              <a:rPr dirty="0" sz="1100">
                <a:latin typeface="Times New Roman"/>
                <a:cs typeface="Times New Roman"/>
                <a:hlinkClick r:id="rId5" action="ppaction://hlinksldjump"/>
              </a:rPr>
              <a:t>.5.8</a:t>
            </a:r>
            <a:r>
              <a:rPr dirty="0" sz="1100" spc="295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100" spc="5">
                <a:latin typeface="Times New Roman"/>
                <a:cs typeface="Times New Roman"/>
                <a:hlinkClick r:id="rId5" action="ppaction://hlinksldjump"/>
              </a:rPr>
              <a:t>ngcbeeaigc</a:t>
            </a:r>
            <a:r>
              <a:rPr dirty="0" sz="1100" spc="-6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5" action="ppaction://hlinksldjump"/>
              </a:rPr>
              <a:t>......................................................................................................................................</a:t>
            </a:r>
            <a:r>
              <a:rPr dirty="0" sz="1100" spc="-45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5" action="ppaction://hlinksldjump"/>
              </a:rPr>
              <a:t>56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5</a:t>
            </a:r>
            <a:r>
              <a:rPr dirty="0"/>
              <a:t>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87753" y="1363725"/>
            <a:ext cx="5057140" cy="764794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735"/>
              </a:spcBef>
            </a:pPr>
            <a:r>
              <a:rPr dirty="0" sz="1200" spc="-5" b="1">
                <a:latin typeface="Times New Roman"/>
                <a:cs typeface="Times New Roman"/>
              </a:rPr>
              <a:t>Overview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about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PHP </a:t>
            </a:r>
            <a:r>
              <a:rPr dirty="0" sz="1200" b="1">
                <a:latin typeface="Times New Roman"/>
                <a:cs typeface="Times New Roman"/>
              </a:rPr>
              <a:t>language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Application: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35"/>
              </a:spcBef>
            </a:pPr>
            <a:r>
              <a:rPr dirty="0" sz="1200" spc="-5" b="1">
                <a:latin typeface="Times New Roman"/>
                <a:cs typeface="Times New Roman"/>
              </a:rPr>
              <a:t>How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does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PHP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work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[7]?</a:t>
            </a:r>
            <a:endParaRPr sz="1200">
              <a:latin typeface="Times New Roman"/>
              <a:cs typeface="Times New Roman"/>
            </a:endParaRPr>
          </a:p>
          <a:p>
            <a:pPr algn="just" marL="12700" indent="251460">
              <a:lnSpc>
                <a:spcPct val="100000"/>
              </a:lnSpc>
              <a:spcBef>
                <a:spcPts val="600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understanding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PHP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helpful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first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explore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437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what happens when </a:t>
            </a:r>
            <a:r>
              <a:rPr dirty="0" sz="1200">
                <a:latin typeface="Times New Roman"/>
                <a:cs typeface="Times New Roman"/>
              </a:rPr>
              <a:t>a web </a:t>
            </a:r>
            <a:r>
              <a:rPr dirty="0" sz="1200" spc="-5">
                <a:latin typeface="Times New Roman"/>
                <a:cs typeface="Times New Roman"/>
              </a:rPr>
              <a:t>page is </a:t>
            </a:r>
            <a:r>
              <a:rPr dirty="0" sz="1200">
                <a:latin typeface="Times New Roman"/>
                <a:cs typeface="Times New Roman"/>
              </a:rPr>
              <a:t>serving to a </a:t>
            </a:r>
            <a:r>
              <a:rPr dirty="0" sz="1200" spc="-5">
                <a:latin typeface="Times New Roman"/>
                <a:cs typeface="Times New Roman"/>
              </a:rPr>
              <a:t>user's </a:t>
            </a:r>
            <a:r>
              <a:rPr dirty="0" sz="1200">
                <a:latin typeface="Times New Roman"/>
                <a:cs typeface="Times New Roman"/>
              </a:rPr>
              <a:t>browser.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a user </a:t>
            </a:r>
            <a:r>
              <a:rPr dirty="0" sz="1200" spc="-5">
                <a:latin typeface="Times New Roman"/>
                <a:cs typeface="Times New Roman"/>
              </a:rPr>
              <a:t>visits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site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clicks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link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browser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sends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request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server </a:t>
            </a:r>
            <a:r>
              <a:rPr dirty="0" sz="1200">
                <a:latin typeface="Times New Roman"/>
                <a:cs typeface="Times New Roman"/>
              </a:rPr>
              <a:t>hosting the site asking for a copy of the </a:t>
            </a:r>
            <a:r>
              <a:rPr dirty="0" sz="1200" spc="-5">
                <a:latin typeface="Times New Roman"/>
                <a:cs typeface="Times New Roman"/>
              </a:rPr>
              <a:t>web page.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web server receives 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request, </a:t>
            </a:r>
            <a:r>
              <a:rPr dirty="0" sz="1200">
                <a:latin typeface="Times New Roman"/>
                <a:cs typeface="Times New Roman"/>
              </a:rPr>
              <a:t>finds the corresponding </a:t>
            </a:r>
            <a:r>
              <a:rPr dirty="0" sz="1200" spc="-5">
                <a:latin typeface="Times New Roman"/>
                <a:cs typeface="Times New Roman"/>
              </a:rPr>
              <a:t>web </a:t>
            </a:r>
            <a:r>
              <a:rPr dirty="0" sz="1200">
                <a:latin typeface="Times New Roman"/>
                <a:cs typeface="Times New Roman"/>
              </a:rPr>
              <a:t>page file on the file </a:t>
            </a:r>
            <a:r>
              <a:rPr dirty="0" sz="1200" spc="-5">
                <a:latin typeface="Times New Roman"/>
                <a:cs typeface="Times New Roman"/>
              </a:rPr>
              <a:t>system and sends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back, </a:t>
            </a:r>
            <a:r>
              <a:rPr dirty="0" sz="1200">
                <a:latin typeface="Times New Roman"/>
                <a:cs typeface="Times New Roman"/>
              </a:rPr>
              <a:t>over the </a:t>
            </a:r>
            <a:r>
              <a:rPr dirty="0" sz="1200" spc="-5">
                <a:latin typeface="Times New Roman"/>
                <a:cs typeface="Times New Roman"/>
              </a:rPr>
              <a:t>internet,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user's browser. Typically,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web server </a:t>
            </a:r>
            <a:r>
              <a:rPr dirty="0" sz="1200">
                <a:latin typeface="Times New Roman"/>
                <a:cs typeface="Times New Roman"/>
              </a:rPr>
              <a:t>does not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pay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attention </a:t>
            </a:r>
            <a:r>
              <a:rPr dirty="0" sz="1200">
                <a:latin typeface="Times New Roman"/>
                <a:cs typeface="Times New Roman"/>
              </a:rPr>
              <a:t>to the content of the file it has just </a:t>
            </a:r>
            <a:r>
              <a:rPr dirty="0" sz="1200" spc="-5">
                <a:latin typeface="Times New Roman"/>
                <a:cs typeface="Times New Roman"/>
              </a:rPr>
              <a:t>transmitted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web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browser. As </a:t>
            </a:r>
            <a:r>
              <a:rPr dirty="0" sz="1200">
                <a:latin typeface="Times New Roman"/>
                <a:cs typeface="Times New Roman"/>
              </a:rPr>
              <a:t>far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web server is concerned,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web browser </a:t>
            </a:r>
            <a:r>
              <a:rPr dirty="0" sz="1200">
                <a:latin typeface="Times New Roman"/>
                <a:cs typeface="Times New Roman"/>
              </a:rPr>
              <a:t>understands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content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web </a:t>
            </a:r>
            <a:r>
              <a:rPr dirty="0" sz="1200">
                <a:latin typeface="Times New Roman"/>
                <a:cs typeface="Times New Roman"/>
              </a:rPr>
              <a:t>page file </a:t>
            </a:r>
            <a:r>
              <a:rPr dirty="0" sz="1200" spc="-5">
                <a:latin typeface="Times New Roman"/>
                <a:cs typeface="Times New Roman"/>
              </a:rPr>
              <a:t>and knows </a:t>
            </a:r>
            <a:r>
              <a:rPr dirty="0" sz="1200">
                <a:latin typeface="Times New Roman"/>
                <a:cs typeface="Times New Roman"/>
              </a:rPr>
              <a:t>how to </a:t>
            </a:r>
            <a:r>
              <a:rPr dirty="0" sz="1200" spc="-5">
                <a:latin typeface="Times New Roman"/>
                <a:cs typeface="Times New Roman"/>
              </a:rPr>
              <a:t>interpret and render </a:t>
            </a:r>
            <a:r>
              <a:rPr dirty="0" sz="1200">
                <a:latin typeface="Times New Roman"/>
                <a:cs typeface="Times New Roman"/>
              </a:rPr>
              <a:t>it so that it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appears 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web </a:t>
            </a:r>
            <a:r>
              <a:rPr dirty="0" sz="1200">
                <a:latin typeface="Times New Roman"/>
                <a:cs typeface="Times New Roman"/>
              </a:rPr>
              <a:t>designer </a:t>
            </a:r>
            <a:r>
              <a:rPr dirty="0" sz="1200" spc="-5">
                <a:latin typeface="Times New Roman"/>
                <a:cs typeface="Times New Roman"/>
              </a:rPr>
              <a:t>intended. Now </a:t>
            </a:r>
            <a:r>
              <a:rPr dirty="0" sz="1200">
                <a:latin typeface="Times New Roman"/>
                <a:cs typeface="Times New Roman"/>
              </a:rPr>
              <a:t>let </a:t>
            </a:r>
            <a:r>
              <a:rPr dirty="0" sz="1200" spc="-5">
                <a:latin typeface="Times New Roman"/>
                <a:cs typeface="Times New Roman"/>
              </a:rPr>
              <a:t>us consider what </a:t>
            </a:r>
            <a:r>
              <a:rPr dirty="0" sz="1200">
                <a:latin typeface="Times New Roman"/>
                <a:cs typeface="Times New Roman"/>
              </a:rPr>
              <a:t>kind of </a:t>
            </a:r>
            <a:r>
              <a:rPr dirty="0" sz="1200" spc="-5">
                <a:latin typeface="Times New Roman"/>
                <a:cs typeface="Times New Roman"/>
              </a:rPr>
              <a:t>web page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content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web</a:t>
            </a:r>
            <a:r>
              <a:rPr dirty="0" sz="1200">
                <a:latin typeface="Times New Roman"/>
                <a:cs typeface="Times New Roman"/>
              </a:rPr>
              <a:t> browser </a:t>
            </a:r>
            <a:r>
              <a:rPr dirty="0" sz="1200" spc="-5">
                <a:latin typeface="Times New Roman"/>
                <a:cs typeface="Times New Roman"/>
              </a:rPr>
              <a:t>understands.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437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These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days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page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likely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consist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HTML,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XHTML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JavaScript.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web </a:t>
            </a:r>
            <a:r>
              <a:rPr dirty="0" sz="1200">
                <a:latin typeface="Times New Roman"/>
                <a:cs typeface="Times New Roman"/>
              </a:rPr>
              <a:t>browser contains </a:t>
            </a:r>
            <a:r>
              <a:rPr dirty="0" sz="1200" spc="-5">
                <a:latin typeface="Times New Roman"/>
                <a:cs typeface="Times New Roman"/>
              </a:rPr>
              <a:t>code </a:t>
            </a:r>
            <a:r>
              <a:rPr dirty="0" sz="1200">
                <a:latin typeface="Times New Roman"/>
                <a:cs typeface="Times New Roman"/>
              </a:rPr>
              <a:t>that tells it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do with these </a:t>
            </a:r>
            <a:r>
              <a:rPr dirty="0" sz="1200" spc="-5">
                <a:latin typeface="Times New Roman"/>
                <a:cs typeface="Times New Roman"/>
              </a:rPr>
              <a:t>types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content.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example,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structure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HTML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terms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rendering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interpreter</a:t>
            </a:r>
            <a:r>
              <a:rPr dirty="0" sz="1200">
                <a:latin typeface="Times New Roman"/>
                <a:cs typeface="Times New Roman"/>
              </a:rPr>
              <a:t> built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knows</a:t>
            </a:r>
            <a:r>
              <a:rPr dirty="0" sz="1200">
                <a:latin typeface="Times New Roman"/>
                <a:cs typeface="Times New Roman"/>
              </a:rPr>
              <a:t> how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instructions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JavaScript script. A web browser, however, knows </a:t>
            </a:r>
            <a:r>
              <a:rPr dirty="0" sz="1200">
                <a:latin typeface="Times New Roman"/>
                <a:cs typeface="Times New Roman"/>
              </a:rPr>
              <a:t>absolutely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nothing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PHP script </a:t>
            </a:r>
            <a:r>
              <a:rPr dirty="0" sz="1200">
                <a:latin typeface="Times New Roman"/>
                <a:cs typeface="Times New Roman"/>
              </a:rPr>
              <a:t>that may be embed in </a:t>
            </a:r>
            <a:r>
              <a:rPr dirty="0" sz="1200" spc="-5">
                <a:latin typeface="Times New Roman"/>
                <a:cs typeface="Times New Roman"/>
              </a:rPr>
              <a:t>an HTML </a:t>
            </a:r>
            <a:r>
              <a:rPr dirty="0" sz="1200">
                <a:latin typeface="Times New Roman"/>
                <a:cs typeface="Times New Roman"/>
              </a:rPr>
              <a:t>document.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browser were </a:t>
            </a:r>
            <a:r>
              <a:rPr dirty="0" sz="1200">
                <a:latin typeface="Times New Roman"/>
                <a:cs typeface="Times New Roman"/>
              </a:rPr>
              <a:t>serving a </a:t>
            </a:r>
            <a:r>
              <a:rPr dirty="0" sz="1200" spc="-5">
                <a:latin typeface="Times New Roman"/>
                <a:cs typeface="Times New Roman"/>
              </a:rPr>
              <a:t>web page containing PHP, </a:t>
            </a:r>
            <a:r>
              <a:rPr dirty="0" sz="1200">
                <a:latin typeface="Times New Roman"/>
                <a:cs typeface="Times New Roman"/>
              </a:rPr>
              <a:t>it would not know how 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interpret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code. </a:t>
            </a:r>
            <a:r>
              <a:rPr dirty="0" sz="1200">
                <a:latin typeface="Times New Roman"/>
                <a:cs typeface="Times New Roman"/>
              </a:rPr>
              <a:t>Given that a </a:t>
            </a:r>
            <a:r>
              <a:rPr dirty="0" sz="1200" spc="-5">
                <a:latin typeface="Times New Roman"/>
                <a:cs typeface="Times New Roman"/>
              </a:rPr>
              <a:t>web browser </a:t>
            </a:r>
            <a:r>
              <a:rPr dirty="0" sz="1200">
                <a:latin typeface="Times New Roman"/>
                <a:cs typeface="Times New Roman"/>
              </a:rPr>
              <a:t>knows nothing </a:t>
            </a:r>
            <a:r>
              <a:rPr dirty="0" sz="1200" spc="-5">
                <a:latin typeface="Times New Roman"/>
                <a:cs typeface="Times New Roman"/>
              </a:rPr>
              <a:t>about PHP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web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page,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clearly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something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PHP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script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before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reaches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browser.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where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PHP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pre-processing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module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comes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in.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PHP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module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7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mentioned </a:t>
            </a:r>
            <a:r>
              <a:rPr dirty="0" sz="1200" spc="-5">
                <a:latin typeface="Times New Roman"/>
                <a:cs typeface="Times New Roman"/>
              </a:rPr>
              <a:t>previously, integrated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web </a:t>
            </a:r>
            <a:r>
              <a:rPr dirty="0" sz="1200">
                <a:latin typeface="Times New Roman"/>
                <a:cs typeface="Times New Roman"/>
              </a:rPr>
              <a:t>server. The module tells the </a:t>
            </a:r>
            <a:r>
              <a:rPr dirty="0" sz="1200" spc="-5">
                <a:latin typeface="Times New Roman"/>
                <a:cs typeface="Times New Roman"/>
              </a:rPr>
              <a:t>web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server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page is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served which contains PHP script </a:t>
            </a:r>
            <a:r>
              <a:rPr dirty="0" sz="1200">
                <a:latin typeface="Times New Roman"/>
                <a:cs typeface="Times New Roman"/>
              </a:rPr>
              <a:t>(identified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special </a:t>
            </a:r>
            <a:r>
              <a:rPr dirty="0" sz="1200">
                <a:latin typeface="Times New Roman"/>
                <a:cs typeface="Times New Roman"/>
              </a:rPr>
              <a:t>markers)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pass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script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PHP </a:t>
            </a:r>
            <a:r>
              <a:rPr dirty="0" sz="1200">
                <a:latin typeface="Times New Roman"/>
                <a:cs typeface="Times New Roman"/>
              </a:rPr>
              <a:t>pre-processing module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wait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PHP module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send </a:t>
            </a:r>
            <a:r>
              <a:rPr dirty="0" sz="1200">
                <a:latin typeface="Times New Roman"/>
                <a:cs typeface="Times New Roman"/>
              </a:rPr>
              <a:t>it some </a:t>
            </a:r>
            <a:r>
              <a:rPr dirty="0" sz="1200" spc="-5">
                <a:latin typeface="Times New Roman"/>
                <a:cs typeface="Times New Roman"/>
              </a:rPr>
              <a:t>content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replace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script fragment.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PHP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module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understands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PHP,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PHP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script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written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5</a:t>
            </a:r>
            <a:r>
              <a:rPr dirty="0"/>
              <a:t>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87753" y="808481"/>
            <a:ext cx="5052695" cy="1076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3700"/>
              </a:lnSpc>
              <a:spcBef>
                <a:spcPts val="9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web developer and, based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script instructions, and creates </a:t>
            </a:r>
            <a:r>
              <a:rPr dirty="0" sz="1200">
                <a:latin typeface="Times New Roman"/>
                <a:cs typeface="Times New Roman"/>
              </a:rPr>
              <a:t>output that 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browser </a:t>
            </a:r>
            <a:r>
              <a:rPr dirty="0" sz="1200">
                <a:latin typeface="Times New Roman"/>
                <a:cs typeface="Times New Roman"/>
              </a:rPr>
              <a:t>will </a:t>
            </a:r>
            <a:r>
              <a:rPr dirty="0" sz="1200" spc="-5">
                <a:latin typeface="Times New Roman"/>
                <a:cs typeface="Times New Roman"/>
              </a:rPr>
              <a:t>understand.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web server </a:t>
            </a:r>
            <a:r>
              <a:rPr dirty="0" sz="1200">
                <a:latin typeface="Times New Roman"/>
                <a:cs typeface="Times New Roman"/>
              </a:rPr>
              <a:t>substitutes the </a:t>
            </a:r>
            <a:r>
              <a:rPr dirty="0" sz="1200" spc="-5">
                <a:latin typeface="Times New Roman"/>
                <a:cs typeface="Times New Roman"/>
              </a:rPr>
              <a:t>content </a:t>
            </a:r>
            <a:r>
              <a:rPr dirty="0" sz="1200">
                <a:latin typeface="Times New Roman"/>
                <a:cs typeface="Times New Roman"/>
              </a:rPr>
              <a:t>provided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PHP pre-processor </a:t>
            </a:r>
            <a:r>
              <a:rPr dirty="0" sz="1200">
                <a:latin typeface="Times New Roman"/>
                <a:cs typeface="Times New Roman"/>
              </a:rPr>
              <a:t>module in place of the </a:t>
            </a:r>
            <a:r>
              <a:rPr dirty="0" sz="1200" spc="-5">
                <a:latin typeface="Times New Roman"/>
                <a:cs typeface="Times New Roman"/>
              </a:rPr>
              <a:t>PHP </a:t>
            </a:r>
            <a:r>
              <a:rPr dirty="0" sz="1200">
                <a:latin typeface="Times New Roman"/>
                <a:cs typeface="Times New Roman"/>
              </a:rPr>
              <a:t>script in the </a:t>
            </a:r>
            <a:r>
              <a:rPr dirty="0" sz="1200" spc="-5">
                <a:latin typeface="Times New Roman"/>
                <a:cs typeface="Times New Roman"/>
              </a:rPr>
              <a:t>web </a:t>
            </a:r>
            <a:r>
              <a:rPr dirty="0" sz="1200">
                <a:latin typeface="Times New Roman"/>
                <a:cs typeface="Times New Roman"/>
              </a:rPr>
              <a:t>page </a:t>
            </a:r>
            <a:r>
              <a:rPr dirty="0" sz="1200" spc="-5">
                <a:latin typeface="Times New Roman"/>
                <a:cs typeface="Times New Roman"/>
              </a:rPr>
              <a:t>and sends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browser</a:t>
            </a:r>
            <a:r>
              <a:rPr dirty="0" sz="1200">
                <a:latin typeface="Times New Roman"/>
                <a:cs typeface="Times New Roman"/>
              </a:rPr>
              <a:t> where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rendering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 to </a:t>
            </a:r>
            <a:r>
              <a:rPr dirty="0" sz="1200" spc="-5">
                <a:latin typeface="Times New Roman"/>
                <a:cs typeface="Times New Roman"/>
              </a:rPr>
              <a:t>view.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753" y="2392425"/>
            <a:ext cx="5057140" cy="21215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700"/>
              </a:spcBef>
            </a:pPr>
            <a:r>
              <a:rPr dirty="0" sz="1200" spc="-5" b="1">
                <a:latin typeface="Times New Roman"/>
                <a:cs typeface="Times New Roman"/>
              </a:rPr>
              <a:t>Why </a:t>
            </a:r>
            <a:r>
              <a:rPr dirty="0" sz="1200" b="1">
                <a:latin typeface="Times New Roman"/>
                <a:cs typeface="Times New Roman"/>
              </a:rPr>
              <a:t>We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Used PHP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Laravel</a:t>
            </a:r>
            <a:r>
              <a:rPr dirty="0" sz="1200" spc="-5" b="1">
                <a:latin typeface="Times New Roman"/>
                <a:cs typeface="Times New Roman"/>
              </a:rPr>
              <a:t> framework?</a:t>
            </a:r>
            <a:endParaRPr sz="1200">
              <a:latin typeface="Times New Roman"/>
              <a:cs typeface="Times New Roman"/>
            </a:endParaRPr>
          </a:p>
          <a:p>
            <a:pPr algn="just" marL="12700" indent="251460">
              <a:lnSpc>
                <a:spcPct val="100000"/>
              </a:lnSpc>
              <a:spcBef>
                <a:spcPts val="600"/>
              </a:spcBef>
            </a:pPr>
            <a:r>
              <a:rPr dirty="0" sz="1200" spc="-5">
                <a:latin typeface="Times New Roman"/>
                <a:cs typeface="Times New Roman"/>
              </a:rPr>
              <a:t>Laravel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PHP  </a:t>
            </a:r>
            <a:r>
              <a:rPr dirty="0" sz="1200" spc="-5">
                <a:latin typeface="Times New Roman"/>
                <a:cs typeface="Times New Roman"/>
              </a:rPr>
              <a:t>web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framework.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It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created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by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Taylor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Otwell.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5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framework </a:t>
            </a:r>
            <a:r>
              <a:rPr dirty="0" sz="1200" spc="-10">
                <a:latin typeface="Times New Roman"/>
                <a:cs typeface="Times New Roman"/>
              </a:rPr>
              <a:t>was </a:t>
            </a:r>
            <a:r>
              <a:rPr dirty="0" sz="1200" spc="-5">
                <a:latin typeface="Times New Roman"/>
                <a:cs typeface="Times New Roman"/>
              </a:rPr>
              <a:t>creating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development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web </a:t>
            </a:r>
            <a:r>
              <a:rPr dirty="0" sz="1200" spc="-10">
                <a:latin typeface="Times New Roman"/>
                <a:cs typeface="Times New Roman"/>
              </a:rPr>
              <a:t>applicators, </a:t>
            </a:r>
            <a:r>
              <a:rPr dirty="0" sz="1200" spc="-5">
                <a:latin typeface="Times New Roman"/>
                <a:cs typeface="Times New Roman"/>
              </a:rPr>
              <a:t>which followed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MVC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(model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controller)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architectural </a:t>
            </a:r>
            <a:r>
              <a:rPr dirty="0" sz="1200" spc="-5">
                <a:latin typeface="Times New Roman"/>
                <a:cs typeface="Times New Roman"/>
              </a:rPr>
              <a:t>pattern.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436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Laravel has </a:t>
            </a:r>
            <a:r>
              <a:rPr dirty="0" sz="1200" spc="-10">
                <a:latin typeface="Times New Roman"/>
                <a:cs typeface="Times New Roman"/>
              </a:rPr>
              <a:t>expressive and elegant </a:t>
            </a:r>
            <a:r>
              <a:rPr dirty="0" sz="1200" spc="-5">
                <a:latin typeface="Times New Roman"/>
                <a:cs typeface="Times New Roman"/>
              </a:rPr>
              <a:t>syntax. </a:t>
            </a:r>
            <a:r>
              <a:rPr dirty="0" sz="1200" spc="-1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was developing with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belief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 </a:t>
            </a:r>
            <a:r>
              <a:rPr dirty="0" sz="1200" spc="-10">
                <a:latin typeface="Times New Roman"/>
                <a:cs typeface="Times New Roman"/>
              </a:rPr>
              <a:t>development must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 spc="-10">
                <a:latin typeface="Times New Roman"/>
                <a:cs typeface="Times New Roman"/>
              </a:rPr>
              <a:t>enjoyable </a:t>
            </a:r>
            <a:r>
              <a:rPr dirty="0" sz="1200" spc="-5">
                <a:latin typeface="Times New Roman"/>
                <a:cs typeface="Times New Roman"/>
              </a:rPr>
              <a:t>and truly fulfilling creative </a:t>
            </a:r>
            <a:r>
              <a:rPr dirty="0" sz="1200" spc="-10">
                <a:latin typeface="Times New Roman"/>
                <a:cs typeface="Times New Roman"/>
              </a:rPr>
              <a:t>experience. </a:t>
            </a:r>
            <a:r>
              <a:rPr dirty="0" sz="1200" spc="-5">
                <a:latin typeface="Times New Roman"/>
                <a:cs typeface="Times New Roman"/>
              </a:rPr>
              <a:t> Laravel </a:t>
            </a:r>
            <a:r>
              <a:rPr dirty="0" sz="1200">
                <a:latin typeface="Times New Roman"/>
                <a:cs typeface="Times New Roman"/>
              </a:rPr>
              <a:t>Web </a:t>
            </a:r>
            <a:r>
              <a:rPr dirty="0" sz="1200" spc="-5">
                <a:latin typeface="Times New Roman"/>
                <a:cs typeface="Times New Roman"/>
              </a:rPr>
              <a:t>Development simplifies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web </a:t>
            </a:r>
            <a:r>
              <a:rPr dirty="0" sz="1200" spc="-10">
                <a:latin typeface="Times New Roman"/>
                <a:cs typeface="Times New Roman"/>
              </a:rPr>
              <a:t>development process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easing 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tasks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routing,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authentication, </a:t>
            </a:r>
            <a:r>
              <a:rPr dirty="0" sz="1200" spc="-5">
                <a:latin typeface="Times New Roman"/>
                <a:cs typeface="Times New Roman"/>
              </a:rPr>
              <a:t>sessions,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caching.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891031"/>
            <a:ext cx="23507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5.7.</a:t>
            </a:r>
            <a:r>
              <a:rPr dirty="0" sz="1200" spc="-5" b="1">
                <a:latin typeface="Times New Roman"/>
                <a:cs typeface="Times New Roman"/>
              </a:rPr>
              <a:t> Graphical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User Interface (GUI)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70" y="2990469"/>
            <a:ext cx="7413371" cy="407733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5</a:t>
            </a: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341" y="2741929"/>
            <a:ext cx="7625715" cy="4574540"/>
            <a:chOff x="73341" y="2741929"/>
            <a:chExt cx="7625715" cy="45745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41" y="3238499"/>
              <a:ext cx="7625715" cy="3581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974" y="2741929"/>
              <a:ext cx="7405624" cy="457454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5</a:t>
            </a:r>
            <a:r>
              <a:rPr dirty="0"/>
              <a:t>4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368295"/>
            <a:ext cx="7322184" cy="54956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5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5</a:t>
            </a:r>
            <a:r>
              <a:rPr dirty="0"/>
              <a:t>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359153" y="891031"/>
            <a:ext cx="5282565" cy="1528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5.8.Conclusion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just" marL="317500" marR="5080" indent="38100">
              <a:lnSpc>
                <a:spcPct val="141400"/>
              </a:lnSpc>
              <a:spcBef>
                <a:spcPts val="755"/>
              </a:spcBef>
            </a:pP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start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introducing the </a:t>
            </a:r>
            <a:r>
              <a:rPr dirty="0" sz="1200" spc="-5">
                <a:latin typeface="Times New Roman"/>
                <a:cs typeface="Times New Roman"/>
              </a:rPr>
              <a:t>system architecture which is </a:t>
            </a:r>
            <a:r>
              <a:rPr dirty="0" sz="1200">
                <a:latin typeface="Times New Roman"/>
                <a:cs typeface="Times New Roman"/>
              </a:rPr>
              <a:t>used in the </a:t>
            </a:r>
            <a:r>
              <a:rPr dirty="0" sz="1200" spc="-5">
                <a:latin typeface="Times New Roman"/>
                <a:cs typeface="Times New Roman"/>
              </a:rPr>
              <a:t>project,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software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tools </a:t>
            </a:r>
            <a:r>
              <a:rPr dirty="0" sz="1200" spc="-5">
                <a:latin typeface="Times New Roman"/>
                <a:cs typeface="Times New Roman"/>
              </a:rPr>
              <a:t>which are </a:t>
            </a:r>
            <a:r>
              <a:rPr dirty="0" sz="1200">
                <a:latin typeface="Times New Roman"/>
                <a:cs typeface="Times New Roman"/>
              </a:rPr>
              <a:t>used in the </a:t>
            </a:r>
            <a:r>
              <a:rPr dirty="0" sz="1200" spc="-5">
                <a:latin typeface="Times New Roman"/>
                <a:cs typeface="Times New Roman"/>
              </a:rPr>
              <a:t>implementation phase;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then identify the class </a:t>
            </a:r>
            <a:r>
              <a:rPr dirty="0" sz="1200" spc="-5">
                <a:latin typeface="Times New Roman"/>
                <a:cs typeface="Times New Roman"/>
              </a:rPr>
              <a:t>diagram and </a:t>
            </a:r>
            <a:r>
              <a:rPr dirty="0" sz="1200">
                <a:latin typeface="Times New Roman"/>
                <a:cs typeface="Times New Roman"/>
              </a:rPr>
              <a:t>SQL </a:t>
            </a:r>
            <a:r>
              <a:rPr dirty="0" sz="1200" spc="-5">
                <a:latin typeface="Times New Roman"/>
                <a:cs typeface="Times New Roman"/>
              </a:rPr>
              <a:t>diagram, and </a:t>
            </a:r>
            <a:r>
              <a:rPr dirty="0" sz="1200">
                <a:latin typeface="Times New Roman"/>
                <a:cs typeface="Times New Roman"/>
              </a:rPr>
              <a:t>finally present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graphic 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project.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64915" y="9731756"/>
            <a:ext cx="26098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libri"/>
                <a:cs typeface="Calibri"/>
              </a:rPr>
              <a:t>VIII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1409445"/>
            <a:ext cx="5977890" cy="3622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Figures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100" spc="-5">
                <a:latin typeface="Calibri"/>
                <a:cs typeface="Calibri"/>
              </a:rPr>
              <a:t>Figure1</a:t>
            </a:r>
            <a:r>
              <a:rPr dirty="0" sz="1100" spc="39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Spiral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Model..................................................................................................................................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5">
                <a:latin typeface="Calibri"/>
                <a:cs typeface="Calibri"/>
                <a:hlinkClick r:id="rId2" action="ppaction://hlinksldjump"/>
              </a:rPr>
              <a:t>Figure2</a:t>
            </a:r>
            <a:r>
              <a:rPr dirty="0" sz="1100" spc="370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2" action="ppaction://hlinksldjump"/>
              </a:rPr>
              <a:t>:</a:t>
            </a:r>
            <a:r>
              <a:rPr dirty="0" sz="1100" spc="30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2" action="ppaction://hlinksldjump"/>
              </a:rPr>
              <a:t>Use</a:t>
            </a:r>
            <a:r>
              <a:rPr dirty="0" sz="1100" spc="35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2" action="ppaction://hlinksldjump"/>
              </a:rPr>
              <a:t>Case</a:t>
            </a:r>
            <a:r>
              <a:rPr dirty="0" sz="1100" spc="20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2" action="ppaction://hlinksldjump"/>
              </a:rPr>
              <a:t>Details..........................................................................................................................</a:t>
            </a:r>
            <a:r>
              <a:rPr dirty="0" sz="1100" spc="-10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2" action="ppaction://hlinksldjump"/>
              </a:rPr>
              <a:t>26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Calibri"/>
                <a:cs typeface="Calibri"/>
                <a:hlinkClick r:id="rId3" action="ppaction://hlinksldjump"/>
              </a:rPr>
              <a:t>Figure</a:t>
            </a:r>
            <a:r>
              <a:rPr dirty="0" sz="1100" spc="20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3" action="ppaction://hlinksldjump"/>
              </a:rPr>
              <a:t>3</a:t>
            </a:r>
            <a:r>
              <a:rPr dirty="0" sz="1100" spc="10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3" action="ppaction://hlinksldjump"/>
              </a:rPr>
              <a:t>:</a:t>
            </a:r>
            <a:r>
              <a:rPr dirty="0" sz="1100" spc="20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3" action="ppaction://hlinksldjump"/>
              </a:rPr>
              <a:t>Login</a:t>
            </a:r>
            <a:r>
              <a:rPr dirty="0" sz="1100" spc="20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3" action="ppaction://hlinksldjump"/>
              </a:rPr>
              <a:t>Activity</a:t>
            </a:r>
            <a:r>
              <a:rPr dirty="0" sz="1100" spc="-145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3" action="ppaction://hlinksldjump"/>
              </a:rPr>
              <a:t>...............................................................................................................................</a:t>
            </a:r>
            <a:r>
              <a:rPr dirty="0" sz="1100" spc="-15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3" action="ppaction://hlinksldjump"/>
              </a:rPr>
              <a:t>28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Calibri"/>
                <a:cs typeface="Calibri"/>
              </a:rPr>
              <a:t>Figure4</a:t>
            </a:r>
            <a:r>
              <a:rPr dirty="0" sz="1100" spc="37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Admin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Activity............................................................................................................................. </a:t>
            </a:r>
            <a:r>
              <a:rPr dirty="0" sz="1100">
                <a:latin typeface="Calibri"/>
                <a:cs typeface="Calibri"/>
              </a:rPr>
              <a:t>29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Calibri"/>
                <a:cs typeface="Calibri"/>
              </a:rPr>
              <a:t>Figure5</a:t>
            </a:r>
            <a:r>
              <a:rPr dirty="0" sz="1100" spc="3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Evaluation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Activity ......................................................................................................................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30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5">
                <a:latin typeface="Calibri"/>
                <a:cs typeface="Calibri"/>
              </a:rPr>
              <a:t>Figure6</a:t>
            </a:r>
            <a:r>
              <a:rPr dirty="0" sz="1100" spc="3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Evaluation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Activity ......................................................................................................................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30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1450"/>
              </a:lnSpc>
              <a:spcBef>
                <a:spcPts val="70"/>
              </a:spcBef>
            </a:pPr>
            <a:r>
              <a:rPr dirty="0" sz="1100" spc="-5">
                <a:latin typeface="Calibri"/>
                <a:cs typeface="Calibri"/>
              </a:rPr>
              <a:t>Figure7</a:t>
            </a:r>
            <a:r>
              <a:rPr dirty="0" sz="1100">
                <a:latin typeface="Calibri"/>
                <a:cs typeface="Calibri"/>
              </a:rPr>
              <a:t> : Report </a:t>
            </a:r>
            <a:r>
              <a:rPr dirty="0" sz="1100" spc="-5">
                <a:latin typeface="Calibri"/>
                <a:cs typeface="Calibri"/>
              </a:rPr>
              <a:t>Activity ............................................................................................................................ </a:t>
            </a:r>
            <a:r>
              <a:rPr dirty="0" sz="1100">
                <a:latin typeface="Calibri"/>
                <a:cs typeface="Calibri"/>
              </a:rPr>
              <a:t>31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Figure8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Select</a:t>
            </a:r>
            <a:r>
              <a:rPr dirty="0" sz="1100">
                <a:latin typeface="Calibri"/>
                <a:cs typeface="Calibri"/>
              </a:rPr>
              <a:t> company </a:t>
            </a:r>
            <a:r>
              <a:rPr dirty="0" sz="1100" spc="-5">
                <a:latin typeface="Calibri"/>
                <a:cs typeface="Calibri"/>
              </a:rPr>
              <a:t>and</a:t>
            </a:r>
            <a:r>
              <a:rPr dirty="0" sz="1100">
                <a:latin typeface="Calibri"/>
                <a:cs typeface="Calibri"/>
              </a:rPr>
              <a:t> add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request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Activity...................................................................................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32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100" spc="-5">
                <a:latin typeface="Calibri"/>
                <a:cs typeface="Calibri"/>
                <a:hlinkClick r:id="rId4" action="ppaction://hlinksldjump"/>
              </a:rPr>
              <a:t>Figure</a:t>
            </a:r>
            <a:r>
              <a:rPr dirty="0" sz="1100" spc="10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4" action="ppaction://hlinksldjump"/>
              </a:rPr>
              <a:t>9</a:t>
            </a:r>
            <a:r>
              <a:rPr dirty="0" sz="1100" spc="5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4" action="ppaction://hlinksldjump"/>
              </a:rPr>
              <a:t>:</a:t>
            </a:r>
            <a:r>
              <a:rPr dirty="0" sz="1100" spc="15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4" action="ppaction://hlinksldjump"/>
              </a:rPr>
              <a:t>login</a:t>
            </a:r>
            <a:r>
              <a:rPr dirty="0" sz="1100" spc="5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4" action="ppaction://hlinksldjump"/>
              </a:rPr>
              <a:t>sequence</a:t>
            </a:r>
            <a:r>
              <a:rPr dirty="0" sz="1100" spc="5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4" action="ppaction://hlinksldjump"/>
              </a:rPr>
              <a:t>diagram</a:t>
            </a:r>
            <a:r>
              <a:rPr dirty="0" sz="1100" spc="-95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4" action="ppaction://hlinksldjump"/>
              </a:rPr>
              <a:t>..............................................................................................................</a:t>
            </a:r>
            <a:r>
              <a:rPr dirty="0" sz="1100" spc="-25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4" action="ppaction://hlinksldjump"/>
              </a:rPr>
              <a:t>33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5">
                <a:latin typeface="Calibri"/>
                <a:cs typeface="Calibri"/>
                <a:hlinkClick r:id="rId5" action="ppaction://hlinksldjump"/>
              </a:rPr>
              <a:t>Figure10</a:t>
            </a:r>
            <a:r>
              <a:rPr dirty="0" sz="1100" spc="335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5" action="ppaction://hlinksldjump"/>
              </a:rPr>
              <a:t>:</a:t>
            </a:r>
            <a:r>
              <a:rPr dirty="0" sz="1100" spc="15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5" action="ppaction://hlinksldjump"/>
              </a:rPr>
              <a:t>add</a:t>
            </a:r>
            <a:r>
              <a:rPr dirty="0" sz="1100" spc="10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5" action="ppaction://hlinksldjump"/>
              </a:rPr>
              <a:t>trainee</a:t>
            </a:r>
            <a:r>
              <a:rPr dirty="0" sz="1100" spc="20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5" action="ppaction://hlinksldjump"/>
              </a:rPr>
              <a:t>sequence</a:t>
            </a:r>
            <a:r>
              <a:rPr dirty="0" sz="1100" spc="20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5" action="ppaction://hlinksldjump"/>
              </a:rPr>
              <a:t>diagram</a:t>
            </a:r>
            <a:r>
              <a:rPr dirty="0" sz="1100" spc="-65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5" action="ppaction://hlinksldjump"/>
              </a:rPr>
              <a:t>.................................................................................................</a:t>
            </a:r>
            <a:r>
              <a:rPr dirty="0" sz="1100" spc="-30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5" action="ppaction://hlinksldjump"/>
              </a:rPr>
              <a:t>34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Calibri"/>
                <a:cs typeface="Calibri"/>
                <a:hlinkClick r:id="rId6" action="ppaction://hlinksldjump"/>
              </a:rPr>
              <a:t>Figure</a:t>
            </a:r>
            <a:r>
              <a:rPr dirty="0" sz="1100" spc="30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6" action="ppaction://hlinksldjump"/>
              </a:rPr>
              <a:t>11</a:t>
            </a:r>
            <a:r>
              <a:rPr dirty="0" sz="1100" spc="25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6" action="ppaction://hlinksldjump"/>
              </a:rPr>
              <a:t>:</a:t>
            </a:r>
            <a:r>
              <a:rPr dirty="0" sz="1100" spc="40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6" action="ppaction://hlinksldjump"/>
              </a:rPr>
              <a:t>add</a:t>
            </a:r>
            <a:r>
              <a:rPr dirty="0" sz="1100" spc="15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6" action="ppaction://hlinksldjump"/>
              </a:rPr>
              <a:t>category</a:t>
            </a:r>
            <a:r>
              <a:rPr dirty="0" sz="1100" spc="25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6" action="ppaction://hlinksldjump"/>
              </a:rPr>
              <a:t>sequence</a:t>
            </a:r>
            <a:r>
              <a:rPr dirty="0" sz="1100" spc="40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6" action="ppaction://hlinksldjump"/>
              </a:rPr>
              <a:t>diagram............................................................................................... </a:t>
            </a:r>
            <a:r>
              <a:rPr dirty="0" sz="1100">
                <a:latin typeface="Calibri"/>
                <a:cs typeface="Calibri"/>
                <a:hlinkClick r:id="rId6" action="ppaction://hlinksldjump"/>
              </a:rPr>
              <a:t>35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Calibri"/>
                <a:cs typeface="Calibri"/>
                <a:hlinkClick r:id="rId7" action="ppaction://hlinksldjump"/>
              </a:rPr>
              <a:t>Figure</a:t>
            </a:r>
            <a:r>
              <a:rPr dirty="0" sz="1100" spc="15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7" action="ppaction://hlinksldjump"/>
              </a:rPr>
              <a:t>12</a:t>
            </a:r>
            <a:r>
              <a:rPr dirty="0" sz="1100" spc="10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7" action="ppaction://hlinksldjump"/>
              </a:rPr>
              <a:t>:</a:t>
            </a:r>
            <a:r>
              <a:rPr dirty="0" sz="1100" spc="25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7" action="ppaction://hlinksldjump"/>
              </a:rPr>
              <a:t>add</a:t>
            </a:r>
            <a:r>
              <a:rPr dirty="0" sz="1100" spc="15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7" action="ppaction://hlinksldjump"/>
              </a:rPr>
              <a:t>report</a:t>
            </a:r>
            <a:r>
              <a:rPr dirty="0" sz="1100" spc="20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7" action="ppaction://hlinksldjump"/>
              </a:rPr>
              <a:t>sequence</a:t>
            </a:r>
            <a:r>
              <a:rPr dirty="0" sz="1100" spc="25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7" action="ppaction://hlinksldjump"/>
              </a:rPr>
              <a:t>diagram...................................................................................................</a:t>
            </a:r>
            <a:r>
              <a:rPr dirty="0" sz="1100" spc="-20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7" action="ppaction://hlinksldjump"/>
              </a:rPr>
              <a:t>36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Calibri"/>
                <a:cs typeface="Calibri"/>
              </a:rPr>
              <a:t>Figure13</a:t>
            </a:r>
            <a:r>
              <a:rPr dirty="0" sz="1100" spc="3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Client/Server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Architecture</a:t>
            </a:r>
            <a:r>
              <a:rPr dirty="0" sz="1100" spc="-1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........................................................................................................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39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5">
                <a:latin typeface="Calibri"/>
                <a:cs typeface="Calibri"/>
              </a:rPr>
              <a:t>Figure14</a:t>
            </a:r>
            <a:r>
              <a:rPr dirty="0" sz="1100" spc="3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Client/Server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.............................................................................................................................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40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Calibri"/>
                <a:cs typeface="Calibri"/>
              </a:rPr>
              <a:t>Figure15</a:t>
            </a:r>
            <a:r>
              <a:rPr dirty="0" sz="1100" spc="3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Client/Server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.............................................................................................................................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40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Calibri"/>
                <a:cs typeface="Calibri"/>
                <a:hlinkClick r:id="rId8" action="ppaction://hlinksldjump"/>
              </a:rPr>
              <a:t>Figure</a:t>
            </a:r>
            <a:r>
              <a:rPr dirty="0" sz="1100" spc="10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8" action="ppaction://hlinksldjump"/>
              </a:rPr>
              <a:t>16</a:t>
            </a:r>
            <a:r>
              <a:rPr dirty="0" sz="1100" spc="5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8" action="ppaction://hlinksldjump"/>
              </a:rPr>
              <a:t>:</a:t>
            </a:r>
            <a:r>
              <a:rPr dirty="0" sz="1100" spc="20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8" action="ppaction://hlinksldjump"/>
              </a:rPr>
              <a:t>Class</a:t>
            </a:r>
            <a:r>
              <a:rPr dirty="0" sz="1100">
                <a:latin typeface="Calibri"/>
                <a:cs typeface="Calibri"/>
                <a:hlinkClick r:id="rId8" action="ppaction://hlinksldjump"/>
              </a:rPr>
              <a:t> Diagram</a:t>
            </a:r>
            <a:r>
              <a:rPr dirty="0" sz="1100" spc="-140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8" action="ppaction://hlinksldjump"/>
              </a:rPr>
              <a:t>............................................................................................................................</a:t>
            </a:r>
            <a:r>
              <a:rPr dirty="0" sz="1100" spc="-25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8" action="ppaction://hlinksldjump"/>
              </a:rPr>
              <a:t>42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Calibri"/>
                <a:cs typeface="Calibri"/>
                <a:hlinkClick r:id="rId9" action="ppaction://hlinksldjump"/>
              </a:rPr>
              <a:t>Figure</a:t>
            </a:r>
            <a:r>
              <a:rPr dirty="0" sz="1100" spc="35">
                <a:latin typeface="Calibri"/>
                <a:cs typeface="Calibri"/>
                <a:hlinkClick r:id="rId9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9" action="ppaction://hlinksldjump"/>
              </a:rPr>
              <a:t>17</a:t>
            </a:r>
            <a:r>
              <a:rPr dirty="0" sz="1100" spc="25">
                <a:latin typeface="Calibri"/>
                <a:cs typeface="Calibri"/>
                <a:hlinkClick r:id="rId9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9" action="ppaction://hlinksldjump"/>
              </a:rPr>
              <a:t>:</a:t>
            </a:r>
            <a:r>
              <a:rPr dirty="0" sz="1100" spc="40">
                <a:latin typeface="Calibri"/>
                <a:cs typeface="Calibri"/>
                <a:hlinkClick r:id="rId9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9" action="ppaction://hlinksldjump"/>
              </a:rPr>
              <a:t>SQL</a:t>
            </a:r>
            <a:r>
              <a:rPr dirty="0" sz="1100" spc="35">
                <a:latin typeface="Calibri"/>
                <a:cs typeface="Calibri"/>
                <a:hlinkClick r:id="rId9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9" action="ppaction://hlinksldjump"/>
              </a:rPr>
              <a:t>Diagram.............................................................................................................................. </a:t>
            </a:r>
            <a:r>
              <a:rPr dirty="0" sz="1100">
                <a:latin typeface="Calibri"/>
                <a:cs typeface="Calibri"/>
                <a:hlinkClick r:id="rId9" action="ppaction://hlinksldjump"/>
              </a:rPr>
              <a:t>44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64915" y="9731756"/>
            <a:ext cx="26098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libri"/>
                <a:cs typeface="Calibri"/>
              </a:rPr>
              <a:t>VIII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1409445"/>
            <a:ext cx="5977890" cy="2332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Tables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100" spc="-5">
                <a:latin typeface="Calibri"/>
                <a:cs typeface="Calibri"/>
                <a:hlinkClick r:id="rId2" action="ppaction://hlinksldjump"/>
              </a:rPr>
              <a:t>Table</a:t>
            </a:r>
            <a:r>
              <a:rPr dirty="0" sz="1100" spc="35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2" action="ppaction://hlinksldjump"/>
              </a:rPr>
              <a:t>1</a:t>
            </a:r>
            <a:r>
              <a:rPr dirty="0" sz="1100" spc="25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2" action="ppaction://hlinksldjump"/>
              </a:rPr>
              <a:t>:</a:t>
            </a:r>
            <a:r>
              <a:rPr dirty="0" sz="1100" spc="25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2" action="ppaction://hlinksldjump"/>
              </a:rPr>
              <a:t>Risk</a:t>
            </a:r>
            <a:r>
              <a:rPr dirty="0" sz="1100" spc="25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2" action="ppaction://hlinksldjump"/>
              </a:rPr>
              <a:t>Management</a:t>
            </a:r>
            <a:r>
              <a:rPr dirty="0" sz="1100" spc="20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2" action="ppaction://hlinksldjump"/>
              </a:rPr>
              <a:t>Plan...................................................................................................................</a:t>
            </a:r>
            <a:r>
              <a:rPr dirty="0" sz="1100" spc="5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2" action="ppaction://hlinksldjump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1450"/>
              </a:lnSpc>
              <a:spcBef>
                <a:spcPts val="60"/>
              </a:spcBef>
            </a:pPr>
            <a:r>
              <a:rPr dirty="0" sz="1100" spc="-5">
                <a:latin typeface="Calibri"/>
                <a:cs typeface="Calibri"/>
                <a:hlinkClick r:id="rId3" action="ppaction://hlinksldjump"/>
              </a:rPr>
              <a:t>Table</a:t>
            </a:r>
            <a:r>
              <a:rPr dirty="0" sz="1100" spc="10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3" action="ppaction://hlinksldjump"/>
              </a:rPr>
              <a:t>2</a:t>
            </a:r>
            <a:r>
              <a:rPr dirty="0" sz="1100" spc="-5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3" action="ppaction://hlinksldjump"/>
              </a:rPr>
              <a:t>: </a:t>
            </a:r>
            <a:r>
              <a:rPr dirty="0" sz="1100" spc="-5">
                <a:latin typeface="Calibri"/>
                <a:cs typeface="Calibri"/>
                <a:hlinkClick r:id="rId3" action="ppaction://hlinksldjump"/>
              </a:rPr>
              <a:t>Most</a:t>
            </a:r>
            <a:r>
              <a:rPr dirty="0" sz="1100" spc="10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3" action="ppaction://hlinksldjump"/>
              </a:rPr>
              <a:t>important</a:t>
            </a:r>
            <a:r>
              <a:rPr dirty="0" sz="1100" spc="5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3" action="ppaction://hlinksldjump"/>
              </a:rPr>
              <a:t>differences</a:t>
            </a:r>
            <a:r>
              <a:rPr dirty="0" sz="1100">
                <a:latin typeface="Calibri"/>
                <a:cs typeface="Calibri"/>
                <a:hlinkClick r:id="rId3" action="ppaction://hlinksldjump"/>
              </a:rPr>
              <a:t> and advantages</a:t>
            </a:r>
            <a:r>
              <a:rPr dirty="0" sz="1100" spc="5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3" action="ppaction://hlinksldjump"/>
              </a:rPr>
              <a:t>between</a:t>
            </a:r>
            <a:r>
              <a:rPr dirty="0" sz="1100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3" action="ppaction://hlinksldjump"/>
              </a:rPr>
              <a:t>new</a:t>
            </a:r>
            <a:r>
              <a:rPr dirty="0" sz="1100" spc="10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3" action="ppaction://hlinksldjump"/>
              </a:rPr>
              <a:t>system ...........................................</a:t>
            </a:r>
            <a:r>
              <a:rPr dirty="0" sz="1100" spc="-35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3" action="ppaction://hlinksldjump"/>
              </a:rPr>
              <a:t>10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  <a:hlinkClick r:id="rId4" action="ppaction://hlinksldjump"/>
              </a:rPr>
              <a:t>Table</a:t>
            </a:r>
            <a:r>
              <a:rPr dirty="0" sz="1100" spc="35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4" action="ppaction://hlinksldjump"/>
              </a:rPr>
              <a:t>3</a:t>
            </a:r>
            <a:r>
              <a:rPr dirty="0" sz="1100" spc="20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4" action="ppaction://hlinksldjump"/>
              </a:rPr>
              <a:t>:</a:t>
            </a:r>
            <a:r>
              <a:rPr dirty="0" sz="1100" spc="30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4" action="ppaction://hlinksldjump"/>
              </a:rPr>
              <a:t>Use</a:t>
            </a:r>
            <a:r>
              <a:rPr dirty="0" sz="1100" spc="20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4" action="ppaction://hlinksldjump"/>
              </a:rPr>
              <a:t>Case</a:t>
            </a:r>
            <a:r>
              <a:rPr dirty="0" sz="1100" spc="20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4" action="ppaction://hlinksldjump"/>
              </a:rPr>
              <a:t>List.................................................................................................................................</a:t>
            </a:r>
            <a:r>
              <a:rPr dirty="0" sz="1100" spc="-10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4" action="ppaction://hlinksldjump"/>
              </a:rPr>
              <a:t>22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100" spc="-5">
                <a:latin typeface="Calibri"/>
                <a:cs typeface="Calibri"/>
                <a:hlinkClick r:id="rId5" action="ppaction://hlinksldjump"/>
              </a:rPr>
              <a:t>Table</a:t>
            </a:r>
            <a:r>
              <a:rPr dirty="0" sz="1100" spc="20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5" action="ppaction://hlinksldjump"/>
              </a:rPr>
              <a:t>4</a:t>
            </a:r>
            <a:r>
              <a:rPr dirty="0" sz="1100" spc="10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5" action="ppaction://hlinksldjump"/>
              </a:rPr>
              <a:t>:</a:t>
            </a:r>
            <a:r>
              <a:rPr dirty="0" sz="1100" spc="15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5" action="ppaction://hlinksldjump"/>
              </a:rPr>
              <a:t>Users</a:t>
            </a:r>
            <a:r>
              <a:rPr dirty="0" sz="1100" spc="10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5" action="ppaction://hlinksldjump"/>
              </a:rPr>
              <a:t>Classes</a:t>
            </a:r>
            <a:r>
              <a:rPr dirty="0" sz="1100" spc="20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5" action="ppaction://hlinksldjump"/>
              </a:rPr>
              <a:t>and </a:t>
            </a:r>
            <a:r>
              <a:rPr dirty="0" sz="1100" spc="-5">
                <a:latin typeface="Calibri"/>
                <a:cs typeface="Calibri"/>
                <a:hlinkClick r:id="rId5" action="ppaction://hlinksldjump"/>
              </a:rPr>
              <a:t>Characteristics.................................................................................................</a:t>
            </a:r>
            <a:r>
              <a:rPr dirty="0" sz="1100" spc="-20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5" action="ppaction://hlinksldjump"/>
              </a:rPr>
              <a:t>23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Calibri"/>
                <a:cs typeface="Calibri"/>
                <a:hlinkClick r:id="rId6" action="ppaction://hlinksldjump"/>
              </a:rPr>
              <a:t>Table</a:t>
            </a:r>
            <a:r>
              <a:rPr dirty="0" sz="1100" spc="20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6" action="ppaction://hlinksldjump"/>
              </a:rPr>
              <a:t>5 :</a:t>
            </a:r>
            <a:r>
              <a:rPr dirty="0" sz="1100" spc="10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6" action="ppaction://hlinksldjump"/>
              </a:rPr>
              <a:t>Use</a:t>
            </a:r>
            <a:r>
              <a:rPr dirty="0" sz="1100" spc="5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6" action="ppaction://hlinksldjump"/>
              </a:rPr>
              <a:t>Case</a:t>
            </a:r>
            <a:r>
              <a:rPr dirty="0" sz="1100" spc="5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6" action="ppaction://hlinksldjump"/>
              </a:rPr>
              <a:t>Priority</a:t>
            </a:r>
            <a:r>
              <a:rPr dirty="0" sz="1100" spc="15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6" action="ppaction://hlinksldjump"/>
              </a:rPr>
              <a:t>..........................................................................................................................</a:t>
            </a:r>
            <a:r>
              <a:rPr dirty="0" sz="1100" spc="-25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6" action="ppaction://hlinksldjump"/>
              </a:rPr>
              <a:t>24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5">
                <a:latin typeface="Calibri"/>
                <a:cs typeface="Calibri"/>
                <a:hlinkClick r:id="rId7" action="ppaction://hlinksldjump"/>
              </a:rPr>
              <a:t>Table6</a:t>
            </a:r>
            <a:r>
              <a:rPr dirty="0" sz="1100" spc="325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7" action="ppaction://hlinksldjump"/>
              </a:rPr>
              <a:t>:</a:t>
            </a:r>
            <a:r>
              <a:rPr dirty="0" sz="1100" spc="10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7" action="ppaction://hlinksldjump"/>
              </a:rPr>
              <a:t>Use </a:t>
            </a:r>
            <a:r>
              <a:rPr dirty="0" sz="1100" spc="-5">
                <a:latin typeface="Calibri"/>
                <a:cs typeface="Calibri"/>
                <a:hlinkClick r:id="rId7" action="ppaction://hlinksldjump"/>
              </a:rPr>
              <a:t>Case</a:t>
            </a:r>
            <a:r>
              <a:rPr dirty="0" sz="1100">
                <a:latin typeface="Calibri"/>
                <a:cs typeface="Calibri"/>
                <a:hlinkClick r:id="rId7" action="ppaction://hlinksldjump"/>
              </a:rPr>
              <a:t> Details</a:t>
            </a:r>
            <a:r>
              <a:rPr dirty="0" sz="1100" spc="-105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7" action="ppaction://hlinksldjump"/>
              </a:rPr>
              <a:t>...........................................................................................................................</a:t>
            </a:r>
            <a:r>
              <a:rPr dirty="0" sz="1100" spc="-30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7" action="ppaction://hlinksldjump"/>
              </a:rPr>
              <a:t>27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Calibri"/>
                <a:cs typeface="Calibri"/>
                <a:hlinkClick r:id="rId8" action="ppaction://hlinksldjump"/>
              </a:rPr>
              <a:t>Table</a:t>
            </a:r>
            <a:r>
              <a:rPr dirty="0" sz="1100" spc="20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8" action="ppaction://hlinksldjump"/>
              </a:rPr>
              <a:t>7</a:t>
            </a:r>
            <a:r>
              <a:rPr dirty="0" sz="1100" spc="5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8" action="ppaction://hlinksldjump"/>
              </a:rPr>
              <a:t>:</a:t>
            </a:r>
            <a:r>
              <a:rPr dirty="0" sz="1100" spc="20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8" action="ppaction://hlinksldjump"/>
              </a:rPr>
              <a:t>users</a:t>
            </a:r>
            <a:r>
              <a:rPr dirty="0" sz="1100" spc="5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8" action="ppaction://hlinksldjump"/>
              </a:rPr>
              <a:t>table</a:t>
            </a:r>
            <a:r>
              <a:rPr dirty="0" sz="1100" spc="-95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8" action="ppaction://hlinksldjump"/>
              </a:rPr>
              <a:t>....................................................................................................................................</a:t>
            </a:r>
            <a:r>
              <a:rPr dirty="0" sz="1100" spc="-25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8" action="ppaction://hlinksldjump"/>
              </a:rPr>
              <a:t>45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Calibri"/>
                <a:cs typeface="Calibri"/>
                <a:hlinkClick r:id="rId9" action="ppaction://hlinksldjump"/>
              </a:rPr>
              <a:t>Table</a:t>
            </a:r>
            <a:r>
              <a:rPr dirty="0" sz="1100" spc="35">
                <a:latin typeface="Calibri"/>
                <a:cs typeface="Calibri"/>
                <a:hlinkClick r:id="rId9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9" action="ppaction://hlinksldjump"/>
              </a:rPr>
              <a:t>8</a:t>
            </a:r>
            <a:r>
              <a:rPr dirty="0" sz="1100" spc="25">
                <a:latin typeface="Calibri"/>
                <a:cs typeface="Calibri"/>
                <a:hlinkClick r:id="rId9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9" action="ppaction://hlinksldjump"/>
              </a:rPr>
              <a:t>:</a:t>
            </a:r>
            <a:r>
              <a:rPr dirty="0" sz="1100" spc="25">
                <a:latin typeface="Calibri"/>
                <a:cs typeface="Calibri"/>
                <a:hlinkClick r:id="rId9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9" action="ppaction://hlinksldjump"/>
              </a:rPr>
              <a:t>Universities</a:t>
            </a:r>
            <a:r>
              <a:rPr dirty="0" sz="1100" spc="15">
                <a:latin typeface="Calibri"/>
                <a:cs typeface="Calibri"/>
                <a:hlinkClick r:id="rId9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9" action="ppaction://hlinksldjump"/>
              </a:rPr>
              <a:t>table..........................................................................................................................</a:t>
            </a:r>
            <a:r>
              <a:rPr dirty="0" sz="1100" spc="-10">
                <a:latin typeface="Calibri"/>
                <a:cs typeface="Calibri"/>
                <a:hlinkClick r:id="rId9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9" action="ppaction://hlinksldjump"/>
              </a:rPr>
              <a:t>46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Calibri"/>
                <a:cs typeface="Calibri"/>
                <a:hlinkClick r:id="rId10" action="ppaction://hlinksldjump"/>
              </a:rPr>
              <a:t>Table</a:t>
            </a:r>
            <a:r>
              <a:rPr dirty="0" sz="1100" spc="15">
                <a:latin typeface="Calibri"/>
                <a:cs typeface="Calibri"/>
                <a:hlinkClick r:id="rId10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0" action="ppaction://hlinksldjump"/>
              </a:rPr>
              <a:t>9 :</a:t>
            </a:r>
            <a:r>
              <a:rPr dirty="0" sz="1100" spc="5">
                <a:latin typeface="Calibri"/>
                <a:cs typeface="Calibri"/>
                <a:hlinkClick r:id="rId10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0" action="ppaction://hlinksldjump"/>
              </a:rPr>
              <a:t>companies</a:t>
            </a:r>
            <a:r>
              <a:rPr dirty="0" sz="1100" spc="5">
                <a:latin typeface="Calibri"/>
                <a:cs typeface="Calibri"/>
                <a:hlinkClick r:id="rId10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0" action="ppaction://hlinksldjump"/>
              </a:rPr>
              <a:t>table</a:t>
            </a:r>
            <a:r>
              <a:rPr dirty="0" sz="1100" spc="-85">
                <a:latin typeface="Calibri"/>
                <a:cs typeface="Calibri"/>
                <a:hlinkClick r:id="rId10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10" action="ppaction://hlinksldjump"/>
              </a:rPr>
              <a:t>...........................................................................................................................</a:t>
            </a:r>
            <a:r>
              <a:rPr dirty="0" sz="1100" spc="-25">
                <a:latin typeface="Calibri"/>
                <a:cs typeface="Calibri"/>
                <a:hlinkClick r:id="rId10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0" action="ppaction://hlinksldjump"/>
              </a:rPr>
              <a:t>47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5">
                <a:latin typeface="Calibri"/>
                <a:cs typeface="Calibri"/>
                <a:hlinkClick r:id="rId11" action="ppaction://hlinksldjump"/>
              </a:rPr>
              <a:t>Table</a:t>
            </a:r>
            <a:r>
              <a:rPr dirty="0" sz="1100" spc="25">
                <a:latin typeface="Calibri"/>
                <a:cs typeface="Calibri"/>
                <a:hlinkClick r:id="rId11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11" action="ppaction://hlinksldjump"/>
              </a:rPr>
              <a:t>10</a:t>
            </a:r>
            <a:r>
              <a:rPr dirty="0" sz="1100" spc="5">
                <a:latin typeface="Calibri"/>
                <a:cs typeface="Calibri"/>
                <a:hlinkClick r:id="rId11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1" action="ppaction://hlinksldjump"/>
              </a:rPr>
              <a:t>:</a:t>
            </a:r>
            <a:r>
              <a:rPr dirty="0" sz="1100" spc="20">
                <a:latin typeface="Calibri"/>
                <a:cs typeface="Calibri"/>
                <a:hlinkClick r:id="rId11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11" action="ppaction://hlinksldjump"/>
              </a:rPr>
              <a:t>categories</a:t>
            </a:r>
            <a:r>
              <a:rPr dirty="0" sz="1100" spc="10">
                <a:latin typeface="Calibri"/>
                <a:cs typeface="Calibri"/>
                <a:hlinkClick r:id="rId11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1" action="ppaction://hlinksldjump"/>
              </a:rPr>
              <a:t>table</a:t>
            </a:r>
            <a:r>
              <a:rPr dirty="0" sz="1100" spc="-135">
                <a:latin typeface="Calibri"/>
                <a:cs typeface="Calibri"/>
                <a:hlinkClick r:id="rId11" action="ppaction://hlinksldjump"/>
              </a:rPr>
              <a:t> </a:t>
            </a:r>
            <a:r>
              <a:rPr dirty="0" sz="1100" spc="-5">
                <a:latin typeface="Calibri"/>
                <a:cs typeface="Calibri"/>
                <a:hlinkClick r:id="rId11" action="ppaction://hlinksldjump"/>
              </a:rPr>
              <a:t>..........................................................................................................................</a:t>
            </a:r>
            <a:r>
              <a:rPr dirty="0" sz="1100" spc="-25">
                <a:latin typeface="Calibri"/>
                <a:cs typeface="Calibri"/>
                <a:hlinkClick r:id="rId11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11" action="ppaction://hlinksldjump"/>
              </a:rPr>
              <a:t>48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64915" y="9731756"/>
            <a:ext cx="26098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libri"/>
                <a:cs typeface="Calibri"/>
              </a:rPr>
              <a:t>VIII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1695957"/>
            <a:ext cx="3475354" cy="3408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List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abbreviations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741045">
              <a:lnSpc>
                <a:spcPct val="1592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FTMS: Field </a:t>
            </a:r>
            <a:r>
              <a:rPr dirty="0" sz="1200">
                <a:latin typeface="Times New Roman"/>
                <a:cs typeface="Times New Roman"/>
              </a:rPr>
              <a:t>Training </a:t>
            </a:r>
            <a:r>
              <a:rPr dirty="0" sz="1200" spc="-5">
                <a:latin typeface="Times New Roman"/>
                <a:cs typeface="Times New Roman"/>
              </a:rPr>
              <a:t>Management </a:t>
            </a:r>
            <a:r>
              <a:rPr dirty="0" sz="1200">
                <a:latin typeface="Times New Roman"/>
                <a:cs typeface="Times New Roman"/>
              </a:rPr>
              <a:t>System.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Electronic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Traditional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System:</a:t>
            </a:r>
            <a:endParaRPr sz="1200">
              <a:latin typeface="Times New Roman"/>
              <a:cs typeface="Times New Roman"/>
            </a:endParaRPr>
          </a:p>
          <a:p>
            <a:pPr marL="12700" marR="953135">
              <a:lnSpc>
                <a:spcPct val="15920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SDLC: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>
                <a:latin typeface="Times New Roman"/>
                <a:cs typeface="Times New Roman"/>
              </a:rPr>
              <a:t>Development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Life </a:t>
            </a:r>
            <a:r>
              <a:rPr dirty="0" sz="1200" spc="-5">
                <a:latin typeface="Times New Roman"/>
                <a:cs typeface="Times New Roman"/>
              </a:rPr>
              <a:t>Cycle.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ERP: </a:t>
            </a:r>
            <a:r>
              <a:rPr dirty="0" sz="1200" spc="-5">
                <a:latin typeface="Times New Roman"/>
                <a:cs typeface="Times New Roman"/>
              </a:rPr>
              <a:t>enterprise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resource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planning.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9200"/>
              </a:lnSpc>
            </a:pPr>
            <a:r>
              <a:rPr dirty="0" sz="1200">
                <a:latin typeface="Times New Roman"/>
                <a:cs typeface="Times New Roman"/>
              </a:rPr>
              <a:t>Cookies: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piece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</a:t>
            </a:r>
            <a:r>
              <a:rPr dirty="0" sz="1200" spc="-5">
                <a:latin typeface="Times New Roman"/>
                <a:cs typeface="Times New Roman"/>
              </a:rPr>
              <a:t> stored </a:t>
            </a:r>
            <a:r>
              <a:rPr dirty="0" sz="1200" spc="5">
                <a:latin typeface="Times New Roman"/>
                <a:cs typeface="Times New Roman"/>
              </a:rPr>
              <a:t>by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user’s</a:t>
            </a:r>
            <a:r>
              <a:rPr dirty="0" sz="1200" spc="-5">
                <a:latin typeface="Times New Roman"/>
                <a:cs typeface="Times New Roman"/>
              </a:rPr>
              <a:t> web </a:t>
            </a:r>
            <a:r>
              <a:rPr dirty="0" sz="1200">
                <a:latin typeface="Times New Roman"/>
                <a:cs typeface="Times New Roman"/>
              </a:rPr>
              <a:t>browser.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UML: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Unified </a:t>
            </a:r>
            <a:r>
              <a:rPr dirty="0" sz="1200" spc="-5">
                <a:latin typeface="Times New Roman"/>
                <a:cs typeface="Times New Roman"/>
              </a:rPr>
              <a:t>Modeling Language.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200" spc="-5">
                <a:latin typeface="Times New Roman"/>
                <a:cs typeface="Times New Roman"/>
              </a:rPr>
              <a:t>CSS: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Cascading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style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sheets.</a:t>
            </a:r>
            <a:endParaRPr sz="1200">
              <a:latin typeface="Times New Roman"/>
              <a:cs typeface="Times New Roman"/>
            </a:endParaRPr>
          </a:p>
          <a:p>
            <a:pPr marL="12700" marR="836294">
              <a:lnSpc>
                <a:spcPct val="159200"/>
              </a:lnSpc>
            </a:pPr>
            <a:r>
              <a:rPr dirty="0" sz="1200" spc="-5">
                <a:latin typeface="Times New Roman"/>
                <a:cs typeface="Times New Roman"/>
              </a:rPr>
              <a:t>IIS: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Internet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 </a:t>
            </a:r>
            <a:r>
              <a:rPr dirty="0" sz="1200">
                <a:latin typeface="Times New Roman"/>
                <a:cs typeface="Times New Roman"/>
              </a:rPr>
              <a:t>Express.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Hypertext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Markup </a:t>
            </a:r>
            <a:r>
              <a:rPr dirty="0" sz="1200" spc="-5">
                <a:latin typeface="Times New Roman"/>
                <a:cs typeface="Times New Roman"/>
              </a:rPr>
              <a:t>Language.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Mohanad Shahin</dc:creator>
  <dcterms:created xsi:type="dcterms:W3CDTF">2023-02-12T12:30:24Z</dcterms:created>
  <dcterms:modified xsi:type="dcterms:W3CDTF">2023-02-12T12:30:24Z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2023-02-12T00:00:00Z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2023-02-12T00:00:00Z</vt:filetime>
  </property>
</Properties>
</file>