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Layouts/slideLayout7.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300" r:id="rId4"/>
    <p:sldId id="301" r:id="rId5"/>
    <p:sldId id="302" r:id="rId6"/>
    <p:sldId id="303" r:id="rId7"/>
    <p:sldId id="304" r:id="rId8"/>
    <p:sldId id="305" r:id="rId9"/>
    <p:sldId id="306" r:id="rId10"/>
    <p:sldId id="307" r:id="rId11"/>
    <p:sldId id="308" r:id="rId12"/>
    <p:sldId id="309" r:id="rId13"/>
    <p:sldId id="311" r:id="rId14"/>
    <p:sldId id="279" r:id="rId15"/>
    <p:sldId id="281" r:id="rId16"/>
    <p:sldId id="280" r:id="rId17"/>
    <p:sldId id="282" r:id="rId18"/>
    <p:sldId id="28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332" autoAdjust="0"/>
  </p:normalViewPr>
  <p:slideViewPr>
    <p:cSldViewPr snapToGrid="0">
      <p:cViewPr varScale="1">
        <p:scale>
          <a:sx n="109" d="100"/>
          <a:sy n="109" d="100"/>
        </p:scale>
        <p:origin x="63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BAEC75-5291-4ED4-85AD-83F1388DC4FC}" type="datetimeFigureOut">
              <a:rPr lang="en-US" smtClean="0"/>
              <a:t>5/28/2021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DF3CCE-9D2C-47E7-87BA-E6AB03255DEF}" type="slidenum">
              <a:rPr lang="en-US" smtClean="0"/>
              <a:t>‹#›</a:t>
            </a:fld>
            <a:endParaRPr lang="en-US"/>
          </a:p>
        </p:txBody>
      </p:sp>
    </p:spTree>
    <p:extLst>
      <p:ext uri="{BB962C8B-B14F-4D97-AF65-F5344CB8AC3E}">
        <p14:creationId xmlns:p14="http://schemas.microsoft.com/office/powerpoint/2010/main" val="822692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DF3CCE-9D2C-47E7-87BA-E6AB03255DEF}" type="slidenum">
              <a:rPr lang="en-US" smtClean="0"/>
              <a:t>11</a:t>
            </a:fld>
            <a:endParaRPr lang="en-US"/>
          </a:p>
        </p:txBody>
      </p:sp>
    </p:spTree>
    <p:extLst>
      <p:ext uri="{BB962C8B-B14F-4D97-AF65-F5344CB8AC3E}">
        <p14:creationId xmlns:p14="http://schemas.microsoft.com/office/powerpoint/2010/main" val="915491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B17CE2-78D1-431B-B939-737D873923EC}" type="slidenum">
              <a:rPr lang="en-US" smtClean="0"/>
              <a:pPr/>
              <a:t>15</a:t>
            </a:fld>
            <a:endParaRPr lang="en-US"/>
          </a:p>
        </p:txBody>
      </p:sp>
    </p:spTree>
    <p:extLst>
      <p:ext uri="{BB962C8B-B14F-4D97-AF65-F5344CB8AC3E}">
        <p14:creationId xmlns:p14="http://schemas.microsoft.com/office/powerpoint/2010/main" val="2202500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E1A5A8-B589-40B6-99C9-5A377841A725}" type="datetimeFigureOut">
              <a:rPr lang="en-US" smtClean="0"/>
              <a:t>5/28/2021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06179C-3A19-4174-B4B4-B8E6C288401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7120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E1A5A8-B589-40B6-99C9-5A377841A725}" type="datetimeFigureOut">
              <a:rPr lang="en-US" smtClean="0"/>
              <a:t>5/28/2021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06179C-3A19-4174-B4B4-B8E6C2884019}" type="slidenum">
              <a:rPr lang="en-US" smtClean="0"/>
              <a:t>‹#›</a:t>
            </a:fld>
            <a:endParaRPr lang="en-US"/>
          </a:p>
        </p:txBody>
      </p:sp>
    </p:spTree>
    <p:extLst>
      <p:ext uri="{BB962C8B-B14F-4D97-AF65-F5344CB8AC3E}">
        <p14:creationId xmlns:p14="http://schemas.microsoft.com/office/powerpoint/2010/main" val="649745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E1A5A8-B589-40B6-99C9-5A377841A725}" type="datetimeFigureOut">
              <a:rPr lang="en-US" smtClean="0"/>
              <a:t>5/28/2021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06179C-3A19-4174-B4B4-B8E6C2884019}" type="slidenum">
              <a:rPr lang="en-US" smtClean="0"/>
              <a:t>‹#›</a:t>
            </a:fld>
            <a:endParaRPr lang="en-US"/>
          </a:p>
        </p:txBody>
      </p:sp>
    </p:spTree>
    <p:extLst>
      <p:ext uri="{BB962C8B-B14F-4D97-AF65-F5344CB8AC3E}">
        <p14:creationId xmlns:p14="http://schemas.microsoft.com/office/powerpoint/2010/main" val="3366359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E1A5A8-B589-40B6-99C9-5A377841A725}" type="datetimeFigureOut">
              <a:rPr lang="en-US" smtClean="0"/>
              <a:t>5/28/2021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06179C-3A19-4174-B4B4-B8E6C2884019}" type="slidenum">
              <a:rPr lang="en-US" smtClean="0"/>
              <a:t>‹#›</a:t>
            </a:fld>
            <a:endParaRPr lang="en-US"/>
          </a:p>
        </p:txBody>
      </p:sp>
    </p:spTree>
    <p:extLst>
      <p:ext uri="{BB962C8B-B14F-4D97-AF65-F5344CB8AC3E}">
        <p14:creationId xmlns:p14="http://schemas.microsoft.com/office/powerpoint/2010/main" val="381177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1E1A5A8-B589-40B6-99C9-5A377841A725}" type="datetimeFigureOut">
              <a:rPr lang="en-US" smtClean="0"/>
              <a:t>5/28/2021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06179C-3A19-4174-B4B4-B8E6C288401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5357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E1A5A8-B589-40B6-99C9-5A377841A725}" type="datetimeFigureOut">
              <a:rPr lang="en-US" smtClean="0"/>
              <a:t>5/28/2021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06179C-3A19-4174-B4B4-B8E6C2884019}" type="slidenum">
              <a:rPr lang="en-US" smtClean="0"/>
              <a:t>‹#›</a:t>
            </a:fld>
            <a:endParaRPr lang="en-US"/>
          </a:p>
        </p:txBody>
      </p:sp>
    </p:spTree>
    <p:extLst>
      <p:ext uri="{BB962C8B-B14F-4D97-AF65-F5344CB8AC3E}">
        <p14:creationId xmlns:p14="http://schemas.microsoft.com/office/powerpoint/2010/main" val="1101033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E1A5A8-B589-40B6-99C9-5A377841A725}" type="datetimeFigureOut">
              <a:rPr lang="en-US" smtClean="0"/>
              <a:t>5/28/2021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06179C-3A19-4174-B4B4-B8E6C2884019}" type="slidenum">
              <a:rPr lang="en-US" smtClean="0"/>
              <a:t>‹#›</a:t>
            </a:fld>
            <a:endParaRPr lang="en-US"/>
          </a:p>
        </p:txBody>
      </p:sp>
    </p:spTree>
    <p:extLst>
      <p:ext uri="{BB962C8B-B14F-4D97-AF65-F5344CB8AC3E}">
        <p14:creationId xmlns:p14="http://schemas.microsoft.com/office/powerpoint/2010/main" val="3114424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E1A5A8-B589-40B6-99C9-5A377841A725}" type="datetimeFigureOut">
              <a:rPr lang="en-US" smtClean="0"/>
              <a:t>5/28/2021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06179C-3A19-4174-B4B4-B8E6C2884019}" type="slidenum">
              <a:rPr lang="en-US" smtClean="0"/>
              <a:t>‹#›</a:t>
            </a:fld>
            <a:endParaRPr lang="en-US"/>
          </a:p>
        </p:txBody>
      </p:sp>
    </p:spTree>
    <p:extLst>
      <p:ext uri="{BB962C8B-B14F-4D97-AF65-F5344CB8AC3E}">
        <p14:creationId xmlns:p14="http://schemas.microsoft.com/office/powerpoint/2010/main" val="660637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1E1A5A8-B589-40B6-99C9-5A377841A725}" type="datetimeFigureOut">
              <a:rPr lang="en-US" smtClean="0"/>
              <a:t>5/28/2021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F06179C-3A19-4174-B4B4-B8E6C2884019}" type="slidenum">
              <a:rPr lang="en-US" smtClean="0"/>
              <a:t>‹#›</a:t>
            </a:fld>
            <a:endParaRPr lang="en-US"/>
          </a:p>
        </p:txBody>
      </p:sp>
    </p:spTree>
    <p:extLst>
      <p:ext uri="{BB962C8B-B14F-4D97-AF65-F5344CB8AC3E}">
        <p14:creationId xmlns:p14="http://schemas.microsoft.com/office/powerpoint/2010/main" val="4268138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1E1A5A8-B589-40B6-99C9-5A377841A725}" type="datetimeFigureOut">
              <a:rPr lang="en-US" smtClean="0"/>
              <a:t>5/28/2021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F06179C-3A19-4174-B4B4-B8E6C2884019}" type="slidenum">
              <a:rPr lang="en-US" smtClean="0"/>
              <a:t>‹#›</a:t>
            </a:fld>
            <a:endParaRPr lang="en-US"/>
          </a:p>
        </p:txBody>
      </p:sp>
    </p:spTree>
    <p:extLst>
      <p:ext uri="{BB962C8B-B14F-4D97-AF65-F5344CB8AC3E}">
        <p14:creationId xmlns:p14="http://schemas.microsoft.com/office/powerpoint/2010/main" val="20833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1E1A5A8-B589-40B6-99C9-5A377841A725}" type="datetimeFigureOut">
              <a:rPr lang="en-US" smtClean="0"/>
              <a:t>5/28/2021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06179C-3A19-4174-B4B4-B8E6C2884019}" type="slidenum">
              <a:rPr lang="en-US" smtClean="0"/>
              <a:t>‹#›</a:t>
            </a:fld>
            <a:endParaRPr lang="en-US"/>
          </a:p>
        </p:txBody>
      </p:sp>
    </p:spTree>
    <p:extLst>
      <p:ext uri="{BB962C8B-B14F-4D97-AF65-F5344CB8AC3E}">
        <p14:creationId xmlns:p14="http://schemas.microsoft.com/office/powerpoint/2010/main" val="3126953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1E1A5A8-B589-40B6-99C9-5A377841A725}" type="datetimeFigureOut">
              <a:rPr lang="en-US" smtClean="0"/>
              <a:t>5/28/2021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F06179C-3A19-4174-B4B4-B8E6C288401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71418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6D7FE-A5DC-47F1-A4AC-54E1B0D25881}"/>
              </a:ext>
            </a:extLst>
          </p:cNvPr>
          <p:cNvSpPr>
            <a:spLocks noGrp="1"/>
          </p:cNvSpPr>
          <p:nvPr>
            <p:ph type="ctrTitle"/>
          </p:nvPr>
        </p:nvSpPr>
        <p:spPr/>
        <p:txBody>
          <a:bodyPr/>
          <a:lstStyle/>
          <a:p>
            <a:r>
              <a:rPr lang="en-US" dirty="0"/>
              <a:t>Simulation &amp; Modeling</a:t>
            </a:r>
            <a:br>
              <a:rPr lang="en-US" dirty="0"/>
            </a:br>
            <a:r>
              <a:rPr lang="en-US" dirty="0"/>
              <a:t>2020 - 2021</a:t>
            </a:r>
          </a:p>
        </p:txBody>
      </p:sp>
      <p:sp>
        <p:nvSpPr>
          <p:cNvPr id="3" name="Subtitle 2">
            <a:extLst>
              <a:ext uri="{FF2B5EF4-FFF2-40B4-BE49-F238E27FC236}">
                <a16:creationId xmlns:a16="http://schemas.microsoft.com/office/drawing/2014/main" id="{09B4C800-8B18-4D36-99CF-D4A7687C85AB}"/>
              </a:ext>
            </a:extLst>
          </p:cNvPr>
          <p:cNvSpPr>
            <a:spLocks noGrp="1"/>
          </p:cNvSpPr>
          <p:nvPr>
            <p:ph type="subTitle" idx="1"/>
          </p:nvPr>
        </p:nvSpPr>
        <p:spPr/>
        <p:txBody>
          <a:bodyPr/>
          <a:lstStyle/>
          <a:p>
            <a:r>
              <a:rPr lang="en-US"/>
              <a:t>Task 3</a:t>
            </a:r>
            <a:endParaRPr lang="en-US" dirty="0"/>
          </a:p>
        </p:txBody>
      </p:sp>
    </p:spTree>
    <p:extLst>
      <p:ext uri="{BB962C8B-B14F-4D97-AF65-F5344CB8AC3E}">
        <p14:creationId xmlns:p14="http://schemas.microsoft.com/office/powerpoint/2010/main" val="813756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cap="none" dirty="0"/>
              <a:t>A Refrigerator Inventory Problem</a:t>
            </a:r>
            <a:endParaRPr lang="en-US" dirty="0"/>
          </a:p>
        </p:txBody>
      </p:sp>
      <p:sp>
        <p:nvSpPr>
          <p:cNvPr id="3" name="Content Placeholder 2"/>
          <p:cNvSpPr>
            <a:spLocks noGrp="1"/>
          </p:cNvSpPr>
          <p:nvPr>
            <p:ph idx="1"/>
          </p:nvPr>
        </p:nvSpPr>
        <p:spPr/>
        <p:txBody>
          <a:bodyPr>
            <a:normAutofit/>
          </a:bodyPr>
          <a:lstStyle/>
          <a:p>
            <a:r>
              <a:rPr lang="en-US" dirty="0"/>
              <a:t>The Order for 8 refrigerators is available on the morning of the third day of the first cycle, raising the inventory level from 0 to 8 refrigerators</a:t>
            </a:r>
          </a:p>
          <a:p>
            <a:endParaRPr lang="en-US" dirty="0"/>
          </a:p>
          <a:p>
            <a:r>
              <a:rPr lang="en-US" dirty="0"/>
              <a:t>Demands during the remainder of the first cycle reduced the ending inventory to 2 refrigerators on the fifth day</a:t>
            </a:r>
          </a:p>
          <a:p>
            <a:endParaRPr lang="en-US" dirty="0"/>
          </a:p>
          <a:p>
            <a:r>
              <a:rPr lang="en-US" dirty="0"/>
              <a:t>An Order for 9 refrigerators was placed, the lead time for this order was 2 days.</a:t>
            </a:r>
          </a:p>
          <a:p>
            <a:endParaRPr lang="en-US" dirty="0"/>
          </a:p>
          <a:p>
            <a:r>
              <a:rPr lang="en-US" dirty="0"/>
              <a:t>The order for 9 refrigerators was added to inventory on the morning of day 3 of cycle 2.</a:t>
            </a:r>
          </a:p>
        </p:txBody>
      </p:sp>
    </p:spTree>
    <p:extLst>
      <p:ext uri="{BB962C8B-B14F-4D97-AF65-F5344CB8AC3E}">
        <p14:creationId xmlns:p14="http://schemas.microsoft.com/office/powerpoint/2010/main" val="3715096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Inputs</a:t>
            </a:r>
          </a:p>
        </p:txBody>
      </p:sp>
      <p:sp>
        <p:nvSpPr>
          <p:cNvPr id="3" name="Content Placeholder 2"/>
          <p:cNvSpPr>
            <a:spLocks noGrp="1"/>
          </p:cNvSpPr>
          <p:nvPr>
            <p:ph idx="1"/>
          </p:nvPr>
        </p:nvSpPr>
        <p:spPr/>
        <p:txBody>
          <a:bodyPr/>
          <a:lstStyle/>
          <a:p>
            <a:pPr marL="457200" indent="-457200">
              <a:buFont typeface="+mj-lt"/>
              <a:buAutoNum type="arabicPeriod"/>
            </a:pPr>
            <a:r>
              <a:rPr lang="en-US" dirty="0"/>
              <a:t>The Order-up-to-level (M)</a:t>
            </a:r>
          </a:p>
          <a:p>
            <a:pPr marL="457200" indent="-457200">
              <a:buFont typeface="+mj-lt"/>
              <a:buAutoNum type="arabicPeriod"/>
            </a:pPr>
            <a:r>
              <a:rPr lang="en-US" dirty="0"/>
              <a:t>The Review Period (N)</a:t>
            </a:r>
          </a:p>
          <a:p>
            <a:pPr marL="457200" indent="-457200">
              <a:buFont typeface="+mj-lt"/>
              <a:buAutoNum type="arabicPeriod"/>
            </a:pPr>
            <a:r>
              <a:rPr lang="en-US" dirty="0"/>
              <a:t>The Demand probability Distribution</a:t>
            </a:r>
          </a:p>
          <a:p>
            <a:pPr marL="457200" indent="-457200">
              <a:buFont typeface="+mj-lt"/>
              <a:buAutoNum type="arabicPeriod"/>
            </a:pPr>
            <a:r>
              <a:rPr lang="en-US" dirty="0"/>
              <a:t>The Lead Time probability Distribution</a:t>
            </a:r>
          </a:p>
          <a:p>
            <a:pPr marL="457200" indent="-457200">
              <a:buFont typeface="+mj-lt"/>
              <a:buAutoNum type="arabicPeriod"/>
            </a:pPr>
            <a:r>
              <a:rPr lang="en-US" dirty="0"/>
              <a:t>Number of Days ( Stopping Condition)</a:t>
            </a:r>
            <a:endParaRPr lang="ar-EG" dirty="0"/>
          </a:p>
          <a:p>
            <a:pPr marL="457200" indent="-457200">
              <a:buFont typeface="+mj-lt"/>
              <a:buAutoNum type="arabicPeriod"/>
            </a:pPr>
            <a:r>
              <a:rPr lang="en-US" dirty="0"/>
              <a:t>Beginning Inventory Quantity</a:t>
            </a:r>
          </a:p>
          <a:p>
            <a:pPr marL="457200" indent="-457200">
              <a:buFont typeface="+mj-lt"/>
              <a:buAutoNum type="arabicPeriod"/>
            </a:pPr>
            <a:r>
              <a:rPr lang="en-US" dirty="0"/>
              <a:t>First Order arrives after ?</a:t>
            </a:r>
          </a:p>
          <a:p>
            <a:pPr marL="457200" indent="-457200">
              <a:buFont typeface="+mj-lt"/>
              <a:buAutoNum type="arabicPeriod"/>
            </a:pPr>
            <a:r>
              <a:rPr lang="en-US" dirty="0"/>
              <a:t>First Order Quantity</a:t>
            </a:r>
          </a:p>
        </p:txBody>
      </p:sp>
    </p:spTree>
    <p:extLst>
      <p:ext uri="{BB962C8B-B14F-4D97-AF65-F5344CB8AC3E}">
        <p14:creationId xmlns:p14="http://schemas.microsoft.com/office/powerpoint/2010/main" val="2693497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Outputs</a:t>
            </a:r>
          </a:p>
        </p:txBody>
      </p:sp>
      <p:sp>
        <p:nvSpPr>
          <p:cNvPr id="3" name="Content Placeholder 2"/>
          <p:cNvSpPr>
            <a:spLocks noGrp="1"/>
          </p:cNvSpPr>
          <p:nvPr>
            <p:ph idx="1"/>
          </p:nvPr>
        </p:nvSpPr>
        <p:spPr/>
        <p:txBody>
          <a:bodyPr>
            <a:normAutofit lnSpcReduction="10000"/>
          </a:bodyPr>
          <a:lstStyle/>
          <a:p>
            <a:r>
              <a:rPr lang="en-US" dirty="0"/>
              <a:t>1- Simulation Table having the following columns</a:t>
            </a:r>
          </a:p>
          <a:p>
            <a:pPr marL="749808" lvl="1" indent="-457200">
              <a:buFont typeface="+mj-lt"/>
              <a:buAutoNum type="alphaLcPeriod"/>
            </a:pPr>
            <a:r>
              <a:rPr lang="en-US" dirty="0"/>
              <a:t>Day</a:t>
            </a:r>
          </a:p>
          <a:p>
            <a:pPr marL="749808" lvl="1" indent="-457200">
              <a:buFont typeface="+mj-lt"/>
              <a:buAutoNum type="alphaLcPeriod"/>
            </a:pPr>
            <a:r>
              <a:rPr lang="en-US" dirty="0"/>
              <a:t>Cycle</a:t>
            </a:r>
          </a:p>
          <a:p>
            <a:pPr marL="749808" lvl="1" indent="-457200">
              <a:buFont typeface="+mj-lt"/>
              <a:buAutoNum type="alphaLcPeriod"/>
            </a:pPr>
            <a:r>
              <a:rPr lang="en-US" dirty="0"/>
              <a:t>Day within cycle</a:t>
            </a:r>
          </a:p>
          <a:p>
            <a:pPr marL="749808" lvl="1" indent="-457200">
              <a:buFont typeface="+mj-lt"/>
              <a:buAutoNum type="alphaLcPeriod"/>
            </a:pPr>
            <a:r>
              <a:rPr lang="en-US" dirty="0"/>
              <a:t>Beginning Inventory</a:t>
            </a:r>
          </a:p>
          <a:p>
            <a:pPr marL="749808" lvl="1" indent="-457200">
              <a:buFont typeface="+mj-lt"/>
              <a:buAutoNum type="alphaLcPeriod"/>
            </a:pPr>
            <a:r>
              <a:rPr lang="en-US" dirty="0"/>
              <a:t>Random Digit for Demand</a:t>
            </a:r>
          </a:p>
          <a:p>
            <a:pPr marL="749808" lvl="1" indent="-457200">
              <a:buFont typeface="+mj-lt"/>
              <a:buAutoNum type="alphaLcPeriod"/>
            </a:pPr>
            <a:r>
              <a:rPr lang="en-US" dirty="0"/>
              <a:t>Demand</a:t>
            </a:r>
          </a:p>
          <a:p>
            <a:pPr marL="749808" lvl="1" indent="-457200">
              <a:buFont typeface="+mj-lt"/>
              <a:buAutoNum type="alphaLcPeriod"/>
            </a:pPr>
            <a:r>
              <a:rPr lang="en-US" dirty="0"/>
              <a:t>Ending Inventory</a:t>
            </a:r>
          </a:p>
          <a:p>
            <a:pPr marL="749808" lvl="1" indent="-457200">
              <a:buFont typeface="+mj-lt"/>
              <a:buAutoNum type="alphaLcPeriod"/>
            </a:pPr>
            <a:r>
              <a:rPr lang="en-US" dirty="0"/>
              <a:t>Shortage Quantity</a:t>
            </a:r>
          </a:p>
          <a:p>
            <a:pPr marL="749808" lvl="1" indent="-457200">
              <a:buFont typeface="+mj-lt"/>
              <a:buAutoNum type="alphaLcPeriod"/>
            </a:pPr>
            <a:r>
              <a:rPr lang="en-US" dirty="0"/>
              <a:t>Order Quantity</a:t>
            </a:r>
          </a:p>
          <a:p>
            <a:pPr marL="749808" lvl="1" indent="-457200">
              <a:buFont typeface="+mj-lt"/>
              <a:buAutoNum type="alphaLcPeriod"/>
            </a:pPr>
            <a:r>
              <a:rPr lang="en-US" dirty="0"/>
              <a:t>Random Digit for Demand</a:t>
            </a:r>
          </a:p>
          <a:p>
            <a:pPr marL="749808" lvl="1" indent="-457200">
              <a:buFont typeface="+mj-lt"/>
              <a:buAutoNum type="alphaLcPeriod"/>
            </a:pPr>
            <a:r>
              <a:rPr lang="en-US" dirty="0"/>
              <a:t>Lead Time</a:t>
            </a:r>
          </a:p>
          <a:p>
            <a:pPr marL="749808" lvl="1" indent="-457200">
              <a:buFont typeface="+mj-lt"/>
              <a:buAutoNum type="alphaLcPeriod"/>
            </a:pPr>
            <a:r>
              <a:rPr lang="en-US" dirty="0"/>
              <a:t>Days until Order arrives</a:t>
            </a:r>
          </a:p>
          <a:p>
            <a:pPr marL="749808" lvl="1" indent="-457200">
              <a:buFont typeface="+mj-lt"/>
              <a:buAutoNum type="alphaLcPeriod"/>
            </a:pPr>
            <a:endParaRPr lang="en-US" dirty="0"/>
          </a:p>
          <a:p>
            <a:pPr marL="749808" lvl="1" indent="-457200">
              <a:buFont typeface="+mj-lt"/>
              <a:buAutoNum type="alphaLcPeriod"/>
            </a:pPr>
            <a:endParaRPr lang="en-US" dirty="0"/>
          </a:p>
          <a:p>
            <a:pPr marL="749808" lvl="1" indent="-457200">
              <a:buFont typeface="+mj-lt"/>
              <a:buAutoNum type="alphaLcPeriod"/>
            </a:pPr>
            <a:endParaRPr lang="en-US" dirty="0"/>
          </a:p>
          <a:p>
            <a:pPr marL="749808" lvl="1" indent="-457200">
              <a:buFont typeface="+mj-lt"/>
              <a:buAutoNum type="alphaLcPeriod"/>
            </a:pPr>
            <a:endParaRPr lang="en-US" dirty="0"/>
          </a:p>
          <a:p>
            <a:endParaRPr lang="en-US" dirty="0"/>
          </a:p>
        </p:txBody>
      </p:sp>
    </p:spTree>
    <p:extLst>
      <p:ext uri="{BB962C8B-B14F-4D97-AF65-F5344CB8AC3E}">
        <p14:creationId xmlns:p14="http://schemas.microsoft.com/office/powerpoint/2010/main" val="3334370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9AEDC-2BAF-40CB-B76F-FC5D4185FFEF}"/>
              </a:ext>
            </a:extLst>
          </p:cNvPr>
          <p:cNvSpPr>
            <a:spLocks noGrp="1"/>
          </p:cNvSpPr>
          <p:nvPr>
            <p:ph type="title"/>
          </p:nvPr>
        </p:nvSpPr>
        <p:spPr/>
        <p:txBody>
          <a:bodyPr/>
          <a:lstStyle/>
          <a:p>
            <a:r>
              <a:rPr lang="en-US" dirty="0"/>
              <a:t>System Outputs</a:t>
            </a:r>
          </a:p>
        </p:txBody>
      </p:sp>
      <p:sp>
        <p:nvSpPr>
          <p:cNvPr id="3" name="Content Placeholder 2">
            <a:extLst>
              <a:ext uri="{FF2B5EF4-FFF2-40B4-BE49-F238E27FC236}">
                <a16:creationId xmlns:a16="http://schemas.microsoft.com/office/drawing/2014/main" id="{FB0D56F8-9E1E-4D25-A9DB-B09D2CE03DDC}"/>
              </a:ext>
            </a:extLst>
          </p:cNvPr>
          <p:cNvSpPr>
            <a:spLocks noGrp="1"/>
          </p:cNvSpPr>
          <p:nvPr>
            <p:ph idx="1"/>
          </p:nvPr>
        </p:nvSpPr>
        <p:spPr/>
        <p:txBody>
          <a:bodyPr/>
          <a:lstStyle/>
          <a:p>
            <a:r>
              <a:rPr lang="en-US" dirty="0"/>
              <a:t>2- Performance Measures</a:t>
            </a:r>
          </a:p>
          <a:p>
            <a:pPr lvl="1"/>
            <a:r>
              <a:rPr lang="en-US" dirty="0"/>
              <a:t>Ending Inventory Average </a:t>
            </a:r>
          </a:p>
          <a:p>
            <a:pPr lvl="1"/>
            <a:r>
              <a:rPr lang="en-US" dirty="0"/>
              <a:t>Shortage Quantity Average </a:t>
            </a:r>
          </a:p>
        </p:txBody>
      </p:sp>
    </p:spTree>
    <p:extLst>
      <p:ext uri="{BB962C8B-B14F-4D97-AF65-F5344CB8AC3E}">
        <p14:creationId xmlns:p14="http://schemas.microsoft.com/office/powerpoint/2010/main" val="2294456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D45BC-0E63-45C3-9F9C-F521C4D15D7E}"/>
              </a:ext>
            </a:extLst>
          </p:cNvPr>
          <p:cNvSpPr>
            <a:spLocks noGrp="1"/>
          </p:cNvSpPr>
          <p:nvPr>
            <p:ph type="title"/>
          </p:nvPr>
        </p:nvSpPr>
        <p:spPr/>
        <p:txBody>
          <a:bodyPr/>
          <a:lstStyle/>
          <a:p>
            <a:r>
              <a:rPr lang="en-US" dirty="0"/>
              <a:t>Task (4) Deliverables</a:t>
            </a:r>
          </a:p>
        </p:txBody>
      </p:sp>
      <p:sp>
        <p:nvSpPr>
          <p:cNvPr id="3" name="Content Placeholder 2">
            <a:extLst>
              <a:ext uri="{FF2B5EF4-FFF2-40B4-BE49-F238E27FC236}">
                <a16:creationId xmlns:a16="http://schemas.microsoft.com/office/drawing/2014/main" id="{BFEDB87A-59CF-4DA1-95FC-8F91EFED8D6D}"/>
              </a:ext>
            </a:extLst>
          </p:cNvPr>
          <p:cNvSpPr>
            <a:spLocks noGrp="1"/>
          </p:cNvSpPr>
          <p:nvPr>
            <p:ph idx="1"/>
          </p:nvPr>
        </p:nvSpPr>
        <p:spPr/>
        <p:txBody>
          <a:bodyPr/>
          <a:lstStyle/>
          <a:p>
            <a:pPr marL="457200" indent="-457200">
              <a:buFont typeface="+mj-lt"/>
              <a:buAutoNum type="arabicPeriod"/>
            </a:pPr>
            <a:r>
              <a:rPr lang="en-US" dirty="0"/>
              <a:t>The complete simulation table</a:t>
            </a:r>
          </a:p>
          <a:p>
            <a:pPr marL="457200" indent="-457200">
              <a:buFont typeface="+mj-lt"/>
              <a:buAutoNum type="arabicPeriod"/>
            </a:pPr>
            <a:r>
              <a:rPr lang="en-US" dirty="0"/>
              <a:t>The </a:t>
            </a:r>
            <a:r>
              <a:rPr lang="en-US"/>
              <a:t>performance measures </a:t>
            </a:r>
            <a:r>
              <a:rPr lang="en-US" dirty="0"/>
              <a:t>window</a:t>
            </a:r>
          </a:p>
          <a:p>
            <a:pPr marL="0" indent="0">
              <a:buNone/>
            </a:pPr>
            <a:r>
              <a:rPr lang="en-US" b="1" u="sng" dirty="0"/>
              <a:t>Bonus</a:t>
            </a:r>
            <a:r>
              <a:rPr lang="en-US" dirty="0"/>
              <a:t>: Reading Inputs from file</a:t>
            </a:r>
          </a:p>
        </p:txBody>
      </p:sp>
    </p:spTree>
    <p:extLst>
      <p:ext uri="{BB962C8B-B14F-4D97-AF65-F5344CB8AC3E}">
        <p14:creationId xmlns:p14="http://schemas.microsoft.com/office/powerpoint/2010/main" val="57119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(4) Delivery Rules</a:t>
            </a:r>
          </a:p>
        </p:txBody>
      </p:sp>
      <p:sp>
        <p:nvSpPr>
          <p:cNvPr id="3" name="Content Placeholder 2"/>
          <p:cNvSpPr>
            <a:spLocks noGrp="1"/>
          </p:cNvSpPr>
          <p:nvPr>
            <p:ph idx="1"/>
          </p:nvPr>
        </p:nvSpPr>
        <p:spPr/>
        <p:txBody>
          <a:bodyPr>
            <a:normAutofit/>
          </a:bodyPr>
          <a:lstStyle/>
          <a:p>
            <a:pPr>
              <a:buNone/>
            </a:pPr>
            <a:endParaRPr lang="en-US" dirty="0"/>
          </a:p>
          <a:p>
            <a:pPr marL="461772" indent="-342900">
              <a:buFont typeface="Arial" panose="020B0604020202020204" pitchFamily="34" charset="0"/>
              <a:buChar char="•"/>
            </a:pPr>
            <a:r>
              <a:rPr lang="en-US" dirty="0"/>
              <a:t>Task delivery next week (starting from 16.12.2017 till 21.12.2017)</a:t>
            </a:r>
          </a:p>
          <a:p>
            <a:pPr marL="461772" indent="-342900">
              <a:buFont typeface="Arial" panose="020B0604020202020204" pitchFamily="34" charset="0"/>
              <a:buChar char="•"/>
            </a:pPr>
            <a:r>
              <a:rPr lang="en-US" dirty="0"/>
              <a:t>Every team </a:t>
            </a:r>
            <a:r>
              <a:rPr lang="en-US" b="1" dirty="0"/>
              <a:t>should commit </a:t>
            </a:r>
            <a:r>
              <a:rPr lang="en-US" dirty="0"/>
              <a:t>to their assigned time slot [same as Task(1),(2) and (3)]</a:t>
            </a:r>
          </a:p>
          <a:p>
            <a:pPr marL="461772" indent="-342900">
              <a:buFont typeface="Arial" panose="020B0604020202020204" pitchFamily="34" charset="0"/>
              <a:buChar char="•"/>
            </a:pPr>
            <a:r>
              <a:rPr lang="en-US" b="1" dirty="0"/>
              <a:t>Any delay will not be accepted</a:t>
            </a:r>
          </a:p>
          <a:p>
            <a:pPr marL="118872" indent="0">
              <a:buNone/>
            </a:pPr>
            <a:r>
              <a:rPr lang="en-US" b="1" u="sng" dirty="0"/>
              <a:t>Cheating Policy</a:t>
            </a:r>
          </a:p>
          <a:p>
            <a:pPr marL="461772" indent="-342900">
              <a:buFont typeface="Arial" panose="020B0604020202020204" pitchFamily="34" charset="0"/>
              <a:buChar char="•"/>
            </a:pPr>
            <a:r>
              <a:rPr lang="en-US" dirty="0"/>
              <a:t>First Incident: -10% from the </a:t>
            </a:r>
            <a:r>
              <a:rPr lang="en-US" dirty="0" err="1"/>
              <a:t>yearwork</a:t>
            </a:r>
            <a:r>
              <a:rPr lang="en-US" dirty="0"/>
              <a:t> grades</a:t>
            </a:r>
          </a:p>
          <a:p>
            <a:pPr marL="461772" indent="-342900">
              <a:buFont typeface="Arial" panose="020B0604020202020204" pitchFamily="34" charset="0"/>
              <a:buChar char="•"/>
            </a:pPr>
            <a:r>
              <a:rPr lang="en-US" dirty="0"/>
              <a:t>Second Incident: -50% from the </a:t>
            </a:r>
            <a:r>
              <a:rPr lang="en-US" dirty="0" err="1"/>
              <a:t>yearwork</a:t>
            </a:r>
            <a:r>
              <a:rPr lang="en-US" dirty="0"/>
              <a:t> grades</a:t>
            </a:r>
          </a:p>
          <a:p>
            <a:pPr marL="461772" indent="-342900">
              <a:buFont typeface="Arial" panose="020B0604020202020204" pitchFamily="34" charset="0"/>
              <a:buChar char="•"/>
            </a:pPr>
            <a:r>
              <a:rPr lang="en-US" dirty="0"/>
              <a:t>Third Incident: -100% from the </a:t>
            </a:r>
            <a:r>
              <a:rPr lang="en-US" dirty="0" err="1"/>
              <a:t>yearwork</a:t>
            </a:r>
            <a:r>
              <a:rPr lang="en-US" dirty="0"/>
              <a:t> grades</a:t>
            </a:r>
          </a:p>
          <a:p>
            <a:pPr marL="461772" indent="-34290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4183090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Notes</a:t>
            </a:r>
          </a:p>
        </p:txBody>
      </p:sp>
      <p:sp>
        <p:nvSpPr>
          <p:cNvPr id="3" name="Content Placeholder 2"/>
          <p:cNvSpPr>
            <a:spLocks noGrp="1"/>
          </p:cNvSpPr>
          <p:nvPr>
            <p:ph idx="1"/>
          </p:nvPr>
        </p:nvSpPr>
        <p:spPr/>
        <p:txBody>
          <a:bodyPr/>
          <a:lstStyle/>
          <a:p>
            <a:pPr marL="514350" indent="-514350">
              <a:buFont typeface="+mj-lt"/>
              <a:buAutoNum type="arabicPeriod"/>
            </a:pPr>
            <a:r>
              <a:rPr lang="en-US" dirty="0"/>
              <a:t>GUI is mandatory.</a:t>
            </a:r>
          </a:p>
          <a:p>
            <a:pPr marL="514350" indent="-514350">
              <a:buFont typeface="+mj-lt"/>
              <a:buAutoNum type="arabicPeriod"/>
            </a:pPr>
            <a:r>
              <a:rPr lang="en-US" dirty="0"/>
              <a:t>Well OOP design is mandatory.</a:t>
            </a:r>
          </a:p>
          <a:p>
            <a:pPr marL="514350" indent="-514350">
              <a:buFont typeface="+mj-lt"/>
              <a:buAutoNum type="arabicPeriod"/>
            </a:pPr>
            <a:endParaRPr lang="en-US" dirty="0"/>
          </a:p>
        </p:txBody>
      </p:sp>
    </p:spTree>
    <p:extLst>
      <p:ext uri="{BB962C8B-B14F-4D97-AF65-F5344CB8AC3E}">
        <p14:creationId xmlns:p14="http://schemas.microsoft.com/office/powerpoint/2010/main" val="98299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27909" y="2167654"/>
            <a:ext cx="10058400" cy="1450757"/>
          </a:xfrm>
        </p:spPr>
        <p:txBody>
          <a:bodyPr/>
          <a:lstStyle/>
          <a:p>
            <a:r>
              <a:rPr lang="en-US" dirty="0"/>
              <a:t>Template Walkthrough</a:t>
            </a:r>
          </a:p>
        </p:txBody>
      </p:sp>
    </p:spTree>
    <p:extLst>
      <p:ext uri="{BB962C8B-B14F-4D97-AF65-F5344CB8AC3E}">
        <p14:creationId xmlns:p14="http://schemas.microsoft.com/office/powerpoint/2010/main" val="838412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dirty="0" err="1"/>
              <a:t>TestCases</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 You are given a </a:t>
            </a:r>
            <a:r>
              <a:rPr lang="en-US" dirty="0" err="1"/>
              <a:t>testcase</a:t>
            </a:r>
            <a:r>
              <a:rPr lang="en-US" dirty="0"/>
              <a:t> to run that will provide with a message</a:t>
            </a:r>
          </a:p>
          <a:p>
            <a:pPr lvl="1">
              <a:buFont typeface="Arial" panose="020B0604020202020204" pitchFamily="34" charset="0"/>
              <a:buChar char="•"/>
            </a:pPr>
            <a:r>
              <a:rPr lang="en-US" dirty="0"/>
              <a:t>Success message if your code runs correctly.</a:t>
            </a:r>
          </a:p>
          <a:p>
            <a:pPr lvl="1">
              <a:buFont typeface="Arial" panose="020B0604020202020204" pitchFamily="34" charset="0"/>
              <a:buChar char="•"/>
            </a:pPr>
            <a:r>
              <a:rPr lang="en-US" dirty="0"/>
              <a:t>Error message describing the failed part.</a:t>
            </a:r>
          </a:p>
          <a:p>
            <a:pPr>
              <a:buFont typeface="Arial" panose="020B0604020202020204" pitchFamily="34" charset="0"/>
              <a:buChar char="•"/>
            </a:pPr>
            <a:r>
              <a:rPr lang="en-US" dirty="0"/>
              <a:t> Running using </a:t>
            </a:r>
            <a:r>
              <a:rPr lang="en-US" dirty="0" err="1"/>
              <a:t>testcases</a:t>
            </a:r>
            <a:endParaRPr lang="en-US" dirty="0"/>
          </a:p>
          <a:p>
            <a:pPr marL="201168" lvl="1" indent="0">
              <a:buNone/>
            </a:pP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1338" y="3561322"/>
            <a:ext cx="7421040" cy="1123889"/>
          </a:xfrm>
          <a:prstGeom prst="rect">
            <a:avLst/>
          </a:prstGeom>
        </p:spPr>
      </p:pic>
      <p:sp>
        <p:nvSpPr>
          <p:cNvPr id="5" name="Oval Callout 4"/>
          <p:cNvSpPr/>
          <p:nvPr/>
        </p:nvSpPr>
        <p:spPr>
          <a:xfrm>
            <a:off x="5669279" y="2664823"/>
            <a:ext cx="1402082" cy="896499"/>
          </a:xfrm>
          <a:prstGeom prst="wedgeEllipse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765076" y="2828612"/>
            <a:ext cx="1471748" cy="646331"/>
          </a:xfrm>
          <a:prstGeom prst="rect">
            <a:avLst/>
          </a:prstGeom>
          <a:noFill/>
        </p:spPr>
        <p:txBody>
          <a:bodyPr wrap="square" rtlCol="0">
            <a:spAutoFit/>
          </a:bodyPr>
          <a:lstStyle/>
          <a:p>
            <a:r>
              <a:rPr lang="en-US" dirty="0"/>
              <a:t>Your system object</a:t>
            </a:r>
          </a:p>
        </p:txBody>
      </p:sp>
    </p:spTree>
    <p:extLst>
      <p:ext uri="{BB962C8B-B14F-4D97-AF65-F5344CB8AC3E}">
        <p14:creationId xmlns:p14="http://schemas.microsoft.com/office/powerpoint/2010/main" val="4033907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Inventory Problems</a:t>
            </a:r>
          </a:p>
        </p:txBody>
      </p:sp>
      <p:sp>
        <p:nvSpPr>
          <p:cNvPr id="3" name="Subtitle 2"/>
          <p:cNvSpPr>
            <a:spLocks noGrp="1"/>
          </p:cNvSpPr>
          <p:nvPr>
            <p:ph type="subTitle" idx="1"/>
          </p:nvPr>
        </p:nvSpPr>
        <p:spPr/>
        <p:txBody>
          <a:bodyPr/>
          <a:lstStyle/>
          <a:p>
            <a:pPr>
              <a:lnSpc>
                <a:spcPct val="80000"/>
              </a:lnSpc>
              <a:spcBef>
                <a:spcPct val="0"/>
              </a:spcBef>
            </a:pPr>
            <a:r>
              <a:rPr lang="en-US" dirty="0">
                <a:blipFill dpi="0" rotWithShape="1">
                  <a:blip r:embed="rId2"/>
                  <a:srcRect/>
                  <a:tile tx="6350" ty="-127000" sx="65000" sy="64000" flip="none" algn="tl"/>
                </a:blipFill>
              </a:rPr>
              <a:t>Order-up-to-level Problem</a:t>
            </a:r>
          </a:p>
        </p:txBody>
      </p:sp>
    </p:spTree>
    <p:extLst>
      <p:ext uri="{BB962C8B-B14F-4D97-AF65-F5344CB8AC3E}">
        <p14:creationId xmlns:p14="http://schemas.microsoft.com/office/powerpoint/2010/main" val="2535432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cap="none" dirty="0"/>
              <a:t>A Refrigerator Inventory Problem</a:t>
            </a:r>
          </a:p>
        </p:txBody>
      </p:sp>
      <p:sp>
        <p:nvSpPr>
          <p:cNvPr id="5" name="Content Placeholder 4"/>
          <p:cNvSpPr>
            <a:spLocks noGrp="1"/>
          </p:cNvSpPr>
          <p:nvPr>
            <p:ph idx="1"/>
          </p:nvPr>
        </p:nvSpPr>
        <p:spPr>
          <a:xfrm>
            <a:off x="1097279" y="1871299"/>
            <a:ext cx="8876279" cy="4050792"/>
          </a:xfrm>
        </p:spPr>
        <p:txBody>
          <a:bodyPr>
            <a:normAutofit/>
          </a:bodyPr>
          <a:lstStyle/>
          <a:p>
            <a:r>
              <a:rPr lang="en-US" sz="2400" dirty="0"/>
              <a:t>A company sells refrigerators with an inventory system that:</a:t>
            </a:r>
          </a:p>
          <a:p>
            <a:pPr lvl="1"/>
            <a:r>
              <a:rPr lang="en-US" sz="2000" dirty="0"/>
              <a:t>Review the inventory situation after a fixed number of days (</a:t>
            </a:r>
            <a:r>
              <a:rPr lang="en-US" sz="2000" i="1" dirty="0"/>
              <a:t>N</a:t>
            </a:r>
            <a:r>
              <a:rPr lang="en-US" sz="2000" dirty="0"/>
              <a:t>) and order up to a level (</a:t>
            </a:r>
            <a:r>
              <a:rPr lang="en-US" sz="2000" i="1" dirty="0"/>
              <a:t>M</a:t>
            </a:r>
            <a:r>
              <a:rPr lang="en-US" sz="2000" dirty="0"/>
              <a:t>).</a:t>
            </a:r>
          </a:p>
          <a:p>
            <a:pPr lvl="1"/>
            <a:endParaRPr lang="en-US" sz="2000" dirty="0"/>
          </a:p>
          <a:p>
            <a:pPr lvl="1"/>
            <a:endParaRPr lang="en-US" sz="2000" dirty="0"/>
          </a:p>
          <a:p>
            <a:pPr lvl="1"/>
            <a:endParaRPr lang="en-US" sz="2000" dirty="0"/>
          </a:p>
          <a:p>
            <a:pPr lvl="1">
              <a:buNone/>
            </a:pPr>
            <a:r>
              <a:rPr lang="en-US" sz="2000" dirty="0"/>
              <a:t>	</a:t>
            </a:r>
          </a:p>
        </p:txBody>
      </p:sp>
      <p:sp>
        <p:nvSpPr>
          <p:cNvPr id="2" name="Rectangle 1"/>
          <p:cNvSpPr/>
          <p:nvPr/>
        </p:nvSpPr>
        <p:spPr>
          <a:xfrm>
            <a:off x="1786380" y="3295095"/>
            <a:ext cx="7772400" cy="1203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528713" y="3481195"/>
            <a:ext cx="7696200" cy="830997"/>
          </a:xfrm>
          <a:prstGeom prst="rect">
            <a:avLst/>
          </a:prstGeom>
          <a:noFill/>
        </p:spPr>
        <p:txBody>
          <a:bodyPr wrap="square" rtlCol="0">
            <a:spAutoFit/>
          </a:bodyPr>
          <a:lstStyle/>
          <a:p>
            <a:pPr lvl="1" algn="ctr">
              <a:buNone/>
            </a:pPr>
            <a:r>
              <a:rPr lang="en-US" sz="2400" b="1" dirty="0"/>
              <a:t>Order quantity = (Order-up-to level) - (Ending inventory) + (Shortage quantity)</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9358" y="854200"/>
            <a:ext cx="1314450" cy="2052003"/>
          </a:xfrm>
          <a:prstGeom prst="rect">
            <a:avLst/>
          </a:prstGeom>
        </p:spPr>
      </p:pic>
    </p:spTree>
    <p:extLst>
      <p:ext uri="{BB962C8B-B14F-4D97-AF65-F5344CB8AC3E}">
        <p14:creationId xmlns:p14="http://schemas.microsoft.com/office/powerpoint/2010/main" val="2541186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cap="none" dirty="0"/>
              <a:t>A Refrigerator Inventory Problem</a:t>
            </a:r>
            <a:endParaRPr lang="en-US" dirty="0"/>
          </a:p>
        </p:txBody>
      </p:sp>
      <p:sp>
        <p:nvSpPr>
          <p:cNvPr id="3" name="Content Placeholder 2"/>
          <p:cNvSpPr>
            <a:spLocks noGrp="1"/>
          </p:cNvSpPr>
          <p:nvPr>
            <p:ph idx="1"/>
          </p:nvPr>
        </p:nvSpPr>
        <p:spPr/>
        <p:txBody>
          <a:bodyPr/>
          <a:lstStyle/>
          <a:p>
            <a:pPr lvl="1">
              <a:buNone/>
            </a:pPr>
            <a:r>
              <a:rPr lang="en-US" sz="2000" dirty="0"/>
              <a:t>Random variables: </a:t>
            </a:r>
          </a:p>
          <a:p>
            <a:pPr lvl="2"/>
            <a:r>
              <a:rPr lang="en-US" sz="1800" dirty="0"/>
              <a:t>Number of refrigerators demanded each day.</a:t>
            </a:r>
          </a:p>
          <a:p>
            <a:pPr lvl="2"/>
            <a:r>
              <a:rPr lang="en-US" sz="1800" dirty="0"/>
              <a:t>Lead time: the number of days after the order is placed with the supplier before its arrival.</a:t>
            </a:r>
            <a:endParaRPr lang="en-US" dirty="0"/>
          </a:p>
          <a:p>
            <a:endParaRPr lang="en-US" dirty="0"/>
          </a:p>
        </p:txBody>
      </p:sp>
    </p:spTree>
    <p:extLst>
      <p:ext uri="{BB962C8B-B14F-4D97-AF65-F5344CB8AC3E}">
        <p14:creationId xmlns:p14="http://schemas.microsoft.com/office/powerpoint/2010/main" val="321112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cap="none" dirty="0"/>
              <a:t>A Refrigerator Inventory Problem</a:t>
            </a:r>
            <a:endParaRPr lang="en-US" dirty="0"/>
          </a:p>
        </p:txBody>
      </p:sp>
      <p:sp>
        <p:nvSpPr>
          <p:cNvPr id="3" name="Content Placeholder 2"/>
          <p:cNvSpPr>
            <a:spLocks noGrp="1"/>
          </p:cNvSpPr>
          <p:nvPr>
            <p:ph idx="1"/>
          </p:nvPr>
        </p:nvSpPr>
        <p:spPr/>
        <p:txBody>
          <a:bodyPr>
            <a:normAutofit/>
          </a:bodyPr>
          <a:lstStyle/>
          <a:p>
            <a:r>
              <a:rPr lang="en-US" dirty="0"/>
              <a:t>If the order-up-to level (M) is 11 refrigerators, the review period (N) is 5 days , and the ending inventory on day 5 is 4 refrigerators, </a:t>
            </a:r>
            <a:r>
              <a:rPr lang="ar-EG"/>
              <a:t>7</a:t>
            </a:r>
            <a:r>
              <a:rPr lang="en-US"/>
              <a:t> </a:t>
            </a:r>
            <a:r>
              <a:rPr lang="en-US" dirty="0"/>
              <a:t>refrigerators will be ordered from the supplier</a:t>
            </a:r>
          </a:p>
          <a:p>
            <a:r>
              <a:rPr lang="en-US" dirty="0"/>
              <a:t>However, if there had been a shortage of 2 refrigerators on the fifth day then 13 would have been ordered (the first two received will be provided to the customers who placed an order and were willing to wait “called backorder”)</a:t>
            </a:r>
          </a:p>
        </p:txBody>
      </p:sp>
    </p:spTree>
    <p:extLst>
      <p:ext uri="{BB962C8B-B14F-4D97-AF65-F5344CB8AC3E}">
        <p14:creationId xmlns:p14="http://schemas.microsoft.com/office/powerpoint/2010/main" val="461156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200400" y="1905000"/>
          <a:ext cx="6096000" cy="2494280"/>
        </p:xfrm>
        <a:graphic>
          <a:graphicData uri="http://schemas.openxmlformats.org/drawingml/2006/table">
            <a:tbl>
              <a:tblPr firstRow="1" bandRow="1">
                <a:tableStyleId>{3B4B98B0-60AC-42C2-AFA5-B58CD77FA1E5}</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20040">
                <a:tc>
                  <a:txBody>
                    <a:bodyPr/>
                    <a:lstStyle/>
                    <a:p>
                      <a:pPr algn="ctr"/>
                      <a:r>
                        <a:rPr lang="en-US" dirty="0"/>
                        <a:t>Demand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Probability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Cumulative Probability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Random Digit</a:t>
                      </a:r>
                      <a:r>
                        <a:rPr lang="en-US" baseline="0" dirty="0"/>
                        <a:t> Assignment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01-10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11-35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36-70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0.91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71-91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ctr"/>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92-00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6" name="TextBox 5"/>
          <p:cNvSpPr txBox="1"/>
          <p:nvPr/>
        </p:nvSpPr>
        <p:spPr>
          <a:xfrm>
            <a:off x="3200401" y="4673600"/>
            <a:ext cx="7075227" cy="369332"/>
          </a:xfrm>
          <a:prstGeom prst="rect">
            <a:avLst/>
          </a:prstGeom>
          <a:noFill/>
        </p:spPr>
        <p:txBody>
          <a:bodyPr wrap="square" rtlCol="0">
            <a:spAutoFit/>
          </a:bodyPr>
          <a:lstStyle/>
          <a:p>
            <a:r>
              <a:rPr lang="en-US" b="1" dirty="0"/>
              <a:t>Figure 1 : Random Digit Assignments for Daily Demand</a:t>
            </a:r>
          </a:p>
        </p:txBody>
      </p:sp>
    </p:spTree>
    <p:extLst>
      <p:ext uri="{BB962C8B-B14F-4D97-AF65-F5344CB8AC3E}">
        <p14:creationId xmlns:p14="http://schemas.microsoft.com/office/powerpoint/2010/main" val="2462083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124200" y="2057400"/>
          <a:ext cx="6096000" cy="1752600"/>
        </p:xfrm>
        <a:graphic>
          <a:graphicData uri="http://schemas.openxmlformats.org/drawingml/2006/table">
            <a:tbl>
              <a:tblPr firstRow="1" bandRow="1">
                <a:tableStyleId>{3B4B98B0-60AC-42C2-AFA5-B58CD77FA1E5}</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pPr algn="ctr"/>
                      <a:r>
                        <a:rPr lang="en-US" dirty="0"/>
                        <a:t>Lead Time (Days)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Probability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Cumulative</a:t>
                      </a:r>
                      <a:r>
                        <a:rPr lang="en-US" baseline="0" dirty="0"/>
                        <a:t> Probability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Random</a:t>
                      </a:r>
                      <a:r>
                        <a:rPr lang="en-US" baseline="0" dirty="0"/>
                        <a:t> Digit Assignment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7-9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 name="TextBox 2"/>
          <p:cNvSpPr txBox="1"/>
          <p:nvPr/>
        </p:nvSpPr>
        <p:spPr>
          <a:xfrm>
            <a:off x="3124201" y="4287520"/>
            <a:ext cx="7075227" cy="369332"/>
          </a:xfrm>
          <a:prstGeom prst="rect">
            <a:avLst/>
          </a:prstGeom>
          <a:noFill/>
        </p:spPr>
        <p:txBody>
          <a:bodyPr wrap="square" rtlCol="0">
            <a:spAutoFit/>
          </a:bodyPr>
          <a:lstStyle/>
          <a:p>
            <a:r>
              <a:rPr lang="en-US" b="1" dirty="0"/>
              <a:t>Figure 2: Random Digit Assignments for Lead Time</a:t>
            </a:r>
          </a:p>
        </p:txBody>
      </p:sp>
    </p:spTree>
    <p:extLst>
      <p:ext uri="{BB962C8B-B14F-4D97-AF65-F5344CB8AC3E}">
        <p14:creationId xmlns:p14="http://schemas.microsoft.com/office/powerpoint/2010/main" val="3922766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cap="none" dirty="0"/>
              <a:t>A Refrigerator Inventory Problem</a:t>
            </a:r>
            <a:endParaRPr lang="en-US" dirty="0"/>
          </a:p>
        </p:txBody>
      </p:sp>
      <p:sp>
        <p:nvSpPr>
          <p:cNvPr id="3" name="Content Placeholder 2"/>
          <p:cNvSpPr>
            <a:spLocks noGrp="1"/>
          </p:cNvSpPr>
          <p:nvPr>
            <p:ph idx="1"/>
          </p:nvPr>
        </p:nvSpPr>
        <p:spPr/>
        <p:txBody>
          <a:bodyPr/>
          <a:lstStyle/>
          <a:p>
            <a:pPr lvl="1"/>
            <a:r>
              <a:rPr lang="en-US" dirty="0"/>
              <a:t>The Simulation is started with the inventory level at 3 refrigerators and an order for 8 refrigerators to arrive in 2 days’ time</a:t>
            </a:r>
          </a:p>
        </p:txBody>
      </p:sp>
    </p:spTree>
    <p:extLst>
      <p:ext uri="{BB962C8B-B14F-4D97-AF65-F5344CB8AC3E}">
        <p14:creationId xmlns:p14="http://schemas.microsoft.com/office/powerpoint/2010/main" val="2125592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محتوى 6"/>
          <p:cNvSpPr>
            <a:spLocks noGrp="1"/>
          </p:cNvSpPr>
          <p:nvPr/>
        </p:nvSpPr>
        <p:spPr bwMode="auto">
          <a:xfrm>
            <a:off x="1676400" y="381000"/>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a:solidFill>
                  <a:schemeClr val="tx1"/>
                </a:solidFill>
                <a:latin typeface="+mn-lt"/>
              </a:defRPr>
            </a:lvl9pPr>
          </a:lstStyle>
          <a:p>
            <a:pPr marL="0" indent="0">
              <a:buNone/>
            </a:pPr>
            <a:r>
              <a:rPr lang="en-US" sz="1800" dirty="0"/>
              <a:t>Simulation table for (M=11, N=5) inventory System</a:t>
            </a:r>
          </a:p>
          <a:p>
            <a:pPr marL="0" indent="0">
              <a:buNone/>
            </a:pPr>
            <a:endParaRPr lang="ar-SA" sz="2000"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4743" y="838200"/>
            <a:ext cx="7957794" cy="536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 name="Cloud Callout 3"/>
          <p:cNvSpPr/>
          <p:nvPr/>
        </p:nvSpPr>
        <p:spPr>
          <a:xfrm>
            <a:off x="9332537" y="1819564"/>
            <a:ext cx="2272145" cy="1616364"/>
          </a:xfrm>
          <a:prstGeom prst="cloudCallout">
            <a:avLst>
              <a:gd name="adj1" fmla="val -67029"/>
              <a:gd name="adj2" fmla="val -477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Set dashes to zero in simulation case</a:t>
            </a:r>
          </a:p>
        </p:txBody>
      </p:sp>
      <p:sp>
        <p:nvSpPr>
          <p:cNvPr id="6" name="Rectangle 5">
            <a:extLst>
              <a:ext uri="{FF2B5EF4-FFF2-40B4-BE49-F238E27FC236}">
                <a16:creationId xmlns:a16="http://schemas.microsoft.com/office/drawing/2014/main" id="{31853954-5287-48C7-B141-1FF8120A3167}"/>
              </a:ext>
            </a:extLst>
          </p:cNvPr>
          <p:cNvSpPr/>
          <p:nvPr/>
        </p:nvSpPr>
        <p:spPr>
          <a:xfrm>
            <a:off x="7100596" y="1295400"/>
            <a:ext cx="839755" cy="19594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Lead time</a:t>
            </a:r>
          </a:p>
        </p:txBody>
      </p:sp>
    </p:spTree>
    <p:extLst>
      <p:ext uri="{BB962C8B-B14F-4D97-AF65-F5344CB8AC3E}">
        <p14:creationId xmlns:p14="http://schemas.microsoft.com/office/powerpoint/2010/main" val="3093155223"/>
      </p:ext>
    </p:extLst>
  </p:cSld>
  <p:clrMapOvr>
    <a:masterClrMapping/>
  </p:clrMapOvr>
</p:sld>
</file>

<file path=ppt/theme/theme1.xml><?xml version="1.0" encoding="utf-8"?>
<a:theme xmlns:a="http://schemas.openxmlformats.org/drawingml/2006/main" name="Retrospec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77586BF26256B46AA54A745F80DA1B5" ma:contentTypeVersion="4" ma:contentTypeDescription="Create a new document." ma:contentTypeScope="" ma:versionID="812c4b11b64afe23058a5264b639ffc0">
  <xsd:schema xmlns:xsd="http://www.w3.org/2001/XMLSchema" xmlns:xs="http://www.w3.org/2001/XMLSchema" xmlns:p="http://schemas.microsoft.com/office/2006/metadata/properties" xmlns:ns2="f051f7f0-dfe2-492e-a86f-53306019f056" targetNamespace="http://schemas.microsoft.com/office/2006/metadata/properties" ma:root="true" ma:fieldsID="7adcc3d5c9224fe6fc821105fbab4754" ns2:_="">
    <xsd:import namespace="f051f7f0-dfe2-492e-a86f-53306019f05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51f7f0-dfe2-492e-a86f-53306019f05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12F486B-F3D4-4747-ABB6-C4147B2E3FA1}"/>
</file>

<file path=customXml/itemProps2.xml><?xml version="1.0" encoding="utf-8"?>
<ds:datastoreItem xmlns:ds="http://schemas.openxmlformats.org/officeDocument/2006/customXml" ds:itemID="{E20B263F-A238-4305-BA34-515D56CF9839}"/>
</file>

<file path=customXml/itemProps3.xml><?xml version="1.0" encoding="utf-8"?>
<ds:datastoreItem xmlns:ds="http://schemas.openxmlformats.org/officeDocument/2006/customXml" ds:itemID="{F866C4D6-8C32-4AAC-B9A2-B9EAED4593CD}"/>
</file>

<file path=docProps/app.xml><?xml version="1.0" encoding="utf-8"?>
<Properties xmlns="http://schemas.openxmlformats.org/officeDocument/2006/extended-properties" xmlns:vt="http://schemas.openxmlformats.org/officeDocument/2006/docPropsVTypes">
  <Template>Retrospect</Template>
  <TotalTime>4194</TotalTime>
  <Words>634</Words>
  <Application>Microsoft Office PowerPoint</Application>
  <PresentationFormat>Widescreen</PresentationFormat>
  <Paragraphs>129</Paragraphs>
  <Slides>18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Wingdings</vt:lpstr>
      <vt:lpstr>Retrospect</vt:lpstr>
      <vt:lpstr>Simulation &amp; Modeling 2020 - 2021</vt:lpstr>
      <vt:lpstr>Inventory Problems</vt:lpstr>
      <vt:lpstr>A Refrigerator Inventory Problem</vt:lpstr>
      <vt:lpstr>A Refrigerator Inventory Problem</vt:lpstr>
      <vt:lpstr>A Refrigerator Inventory Problem</vt:lpstr>
      <vt:lpstr>PowerPoint Presentation</vt:lpstr>
      <vt:lpstr>PowerPoint Presentation</vt:lpstr>
      <vt:lpstr>A Refrigerator Inventory Problem</vt:lpstr>
      <vt:lpstr>PowerPoint Presentation</vt:lpstr>
      <vt:lpstr>A Refrigerator Inventory Problem</vt:lpstr>
      <vt:lpstr>System Inputs</vt:lpstr>
      <vt:lpstr>System Outputs</vt:lpstr>
      <vt:lpstr>System Outputs</vt:lpstr>
      <vt:lpstr>Task (4) Deliverables</vt:lpstr>
      <vt:lpstr>Task (4) Delivery Rules</vt:lpstr>
      <vt:lpstr>More Notes</vt:lpstr>
      <vt:lpstr>Template Walkthrough</vt:lpstr>
      <vt:lpstr>Using TestCases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Simulation &amp; Modeling 2017-2018</dc:title>
  <dc:creator>Salma Khaled Saad</dc:creator>
  <cp:lastModifiedBy>Hadeer El-Saadawy</cp:lastModifiedBy>
  <cp:revision>81</cp:revision>
  <dcterms:created xsi:type="dcterms:W3CDTF">2017-10-07T07:58:43Z</dcterms:created>
  <dcterms:modified xsi:type="dcterms:W3CDTF">2021-05-27T23:29:48Z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0x010100177586BF26256B46AA54A745F80DA1B5</vt:lpwstr>
  </property>
</Properties>
</file>