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3"/>
  </p:notesMasterIdLst>
  <p:sldIdLst>
    <p:sldId id="256" r:id="rId3"/>
    <p:sldId id="308" r:id="rId4"/>
    <p:sldId id="30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Questrial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29D18-AF4F-4C74-A1E2-29ACC0A8E56E}" v="3" dt="2021-04-16T12:17:43.221"/>
  </p1510:revLst>
</p1510:revInfo>
</file>

<file path=ppt/tableStyles.xml><?xml version="1.0" encoding="utf-8"?>
<a:tblStyleLst xmlns:a="http://schemas.openxmlformats.org/drawingml/2006/main" def="{A0FB7875-7EB6-47F8-B07F-A68560313FAE}">
  <a:tblStyle styleId="{A0FB7875-7EB6-47F8-B07F-A68560313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1572CD-7EF2-49E5-9DF8-885210AAF14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tcBdr/>
        <a:fill>
          <a:solidFill>
            <a:srgbClr val="CCDC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C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5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eer El-Saadawy" userId="d82dcc65350fc0aa" providerId="LiveId" clId="{42E29D18-AF4F-4C74-A1E2-29ACC0A8E56E}"/>
    <pc:docChg chg="undo redo custSel modSld">
      <pc:chgData name="Hadeer El-Saadawy" userId="d82dcc65350fc0aa" providerId="LiveId" clId="{42E29D18-AF4F-4C74-A1E2-29ACC0A8E56E}" dt="2021-04-16T12:19:07.008" v="83" actId="20577"/>
      <pc:docMkLst>
        <pc:docMk/>
      </pc:docMkLst>
      <pc:sldChg chg="modSp mod">
        <pc:chgData name="Hadeer El-Saadawy" userId="d82dcc65350fc0aa" providerId="LiveId" clId="{42E29D18-AF4F-4C74-A1E2-29ACC0A8E56E}" dt="2021-04-16T12:19:07.008" v="83" actId="20577"/>
        <pc:sldMkLst>
          <pc:docMk/>
          <pc:sldMk cId="0" sldId="305"/>
        </pc:sldMkLst>
        <pc:spChg chg="mod">
          <ac:chgData name="Hadeer El-Saadawy" userId="d82dcc65350fc0aa" providerId="LiveId" clId="{42E29D18-AF4F-4C74-A1E2-29ACC0A8E56E}" dt="2021-04-16T12:19:07.008" v="83" actId="20577"/>
          <ac:spMkLst>
            <pc:docMk/>
            <pc:sldMk cId="0" sldId="305"/>
            <ac:spMk id="566" creationId="{00000000-0000-0000-0000-000000000000}"/>
          </ac:spMkLst>
        </pc:spChg>
      </pc:sldChg>
      <pc:sldChg chg="modSp mod">
        <pc:chgData name="Hadeer El-Saadawy" userId="d82dcc65350fc0aa" providerId="LiveId" clId="{42E29D18-AF4F-4C74-A1E2-29ACC0A8E56E}" dt="2021-04-16T12:18:03.641" v="32" actId="20577"/>
        <pc:sldMkLst>
          <pc:docMk/>
          <pc:sldMk cId="3757141655" sldId="308"/>
        </pc:sldMkLst>
        <pc:spChg chg="mod">
          <ac:chgData name="Hadeer El-Saadawy" userId="d82dcc65350fc0aa" providerId="LiveId" clId="{42E29D18-AF4F-4C74-A1E2-29ACC0A8E56E}" dt="2021-04-16T12:18:03.641" v="32" actId="20577"/>
          <ac:spMkLst>
            <pc:docMk/>
            <pc:sldMk cId="3757141655" sldId="3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788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670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2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87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2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092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0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46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04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72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713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25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8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187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85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6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079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06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f3b8679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3f3b8679a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43f3b8679a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035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830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84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40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46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616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707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3f3b8679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3f3b8679a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43f3b8679a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043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3f3b8679a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43f3b8679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494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f3b8679a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43f3b8679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14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3f3b8679a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43f3b8679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54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3f3b8679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3f3b8679a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43f3b8679a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494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3f3b8679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43f3b8679a_0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43f3b8679a_0_2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70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3f3b8679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3f3b8679a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 is One based</a:t>
            </a:r>
            <a:endParaRPr dirty="0"/>
          </a:p>
        </p:txBody>
      </p:sp>
      <p:sp>
        <p:nvSpPr>
          <p:cNvPr id="487" name="Google Shape;487;g43f3b8679a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2592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3f3b8679a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43f3b8679a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723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3f3b8679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3f3b8679a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43f3b8679a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8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002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3f3b8679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43f3b8679a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43f3b8679a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58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3f3b8679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3f3b8679a_0_3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43f3b8679a_0_3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926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3f3b8679a_0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43f3b8679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950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3f3b8679a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43f3b8679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0357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3f3b8679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3f3b8679a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43f3b8679a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852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3f3b8679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3f3b8679a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43f3b8679a_0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818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3fc1806a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3fc1806a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43fc1806a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246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3f3b8679a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43f3b867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937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6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20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02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11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8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20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YA3l6Kzz_fB18AHoZX4KTprSeY9jHyJ?usp=sharing" TargetMode="External"/><Relationship Id="rId2" Type="http://schemas.openxmlformats.org/officeDocument/2006/relationships/hyperlink" Target="https://docs.google.com/forms/d/e/1FAIpQLSch-0N130YIIspYzFBfopqV-VVPcXPIcIAap6F99bLqx2nWnw/viewfor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2020-2021</a:t>
            </a:r>
            <a:endParaRPr sz="8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68" name="Google Shape;268;p35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75" name="Google Shape;275;p36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pic>
        <p:nvPicPr>
          <p:cNvPr id="278" name="Google Shape;278;p36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sym typeface="Calibri"/>
              </a:rPr>
              <a:t>Multi-channel Queue - Arrival of a Customer</a:t>
            </a:r>
            <a:endParaRPr sz="4000"/>
          </a:p>
        </p:txBody>
      </p:sp>
      <p:grpSp>
        <p:nvGrpSpPr>
          <p:cNvPr id="285" name="Google Shape;285;p37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86" name="Google Shape;286;p37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/>
            </a:p>
          </p:txBody>
        </p:sp>
        <p:grpSp>
          <p:nvGrpSpPr>
            <p:cNvPr id="287" name="Google Shape;287;p37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88" name="Google Shape;288;p37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/>
              </a:p>
            </p:txBody>
          </p:sp>
          <p:cxnSp>
            <p:nvCxnSpPr>
              <p:cNvPr id="289" name="Google Shape;289;p37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0" name="Google Shape;290;p37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291" name="Google Shape;291;p37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2" name="Google Shape;292;p37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3" name="Google Shape;293;p37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  <p:sp>
            <p:nvSpPr>
              <p:cNvPr id="294" name="Google Shape;294;p37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grpSp>
            <p:nvGrpSpPr>
              <p:cNvPr id="295" name="Google Shape;295;p37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296" name="Google Shape;296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/>
                </a:p>
              </p:txBody>
            </p:sp>
          </p:grpSp>
          <p:cxnSp>
            <p:nvCxnSpPr>
              <p:cNvPr id="298" name="Google Shape;298;p37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99" name="Google Shape;299;p37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0" name="Google Shape;300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/>
                </a:p>
              </p:txBody>
            </p:sp>
          </p:grpSp>
          <p:sp>
            <p:nvSpPr>
              <p:cNvPr id="302" name="Google Shape;302;p37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/>
              </a:p>
            </p:txBody>
          </p:sp>
          <p:sp>
            <p:nvSpPr>
              <p:cNvPr id="303" name="Google Shape;303;p37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sp>
            <p:nvSpPr>
              <p:cNvPr id="304" name="Google Shape;304;p37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305" name="Google Shape;305;p37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06" name="Google Shape;306;p37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2" name="Google Shape;312;p38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13" name="Google Shape;313;p38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8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/>
            </a:p>
          </p:txBody>
        </p:sp>
        <p:sp>
          <p:nvSpPr>
            <p:cNvPr id="315" name="Google Shape;315;p38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/>
            </a:p>
          </p:txBody>
        </p:sp>
        <p:sp>
          <p:nvSpPr>
            <p:cNvPr id="316" name="Google Shape;316;p38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/>
            </a:p>
          </p:txBody>
        </p:sp>
        <p:cxnSp>
          <p:nvCxnSpPr>
            <p:cNvPr id="318" name="Google Shape;318;p38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38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2" name="Google Shape;322;p38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/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/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body" idx="1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 dirty="0"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sng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A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S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D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C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55" name="Google Shape;355;p43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 idx="4294967295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Teams and Materials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Registration Form for Credit: </a:t>
            </a:r>
            <a:br>
              <a:rPr lang="en-GB" dirty="0"/>
            </a:br>
            <a:r>
              <a:rPr lang="en-GB" dirty="0">
                <a:hlinkClick r:id="rId2"/>
              </a:rPr>
              <a:t>https://docs.google.com/forms/d/e/1FAIpQLSch-0N130YIIspYzFBfopqV-VVPcXPIcIAap6F99bLqx2nWnw/viewform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Tasks Templates: </a:t>
            </a:r>
            <a:r>
              <a:rPr lang="en-GB" dirty="0">
                <a:hlinkClick r:id="rId3"/>
              </a:rPr>
              <a:t>https://drive.google.com/drive/folders/18YA3l6Kzz_fB18AHoZX4KTprSeY9jHyJ?usp=sharing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66" name="Google Shape;366;p45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Distribution of calls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2" name="Google Shape;372;p46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8" name="Google Shape;378;p47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 dirty="0"/>
          </a:p>
        </p:txBody>
      </p:sp>
      <p:pic>
        <p:nvPicPr>
          <p:cNvPr id="384" name="Google Shape;384;p48" descr="table2-14"/>
          <p:cNvPicPr preferRelativeResize="0"/>
          <p:nvPr/>
        </p:nvPicPr>
        <p:blipFill rotWithShape="1">
          <a:blip r:embed="rId3">
            <a:alphaModFix/>
          </a:blip>
          <a:srcRect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28651" y="2876550"/>
            <a:ext cx="11220450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886700" y="2495550"/>
            <a:ext cx="238125" cy="1905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01325" y="2676525"/>
            <a:ext cx="238125" cy="1905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marL="384048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marL="566928" marR="0" lvl="2" indent="-208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lvl="2" indent="-208279" algn="l" rtl="0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marL="566928" lvl="2" indent="-208279" algn="l" rtl="0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9" t="-5629" b="-18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15" name="Google Shape;415;p52"/>
          <p:cNvSpPr txBox="1">
            <a:spLocks noGrp="1"/>
          </p:cNvSpPr>
          <p:nvPr>
            <p:ph type="body" idx="1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70C0"/>
                </a:solidFill>
                <a:sym typeface="Calibri"/>
              </a:rPr>
              <a:t>Required Chart</a:t>
            </a:r>
            <a:endParaRPr sz="2800" b="1" dirty="0">
              <a:solidFill>
                <a:srgbClr val="0070C0"/>
              </a:solidFill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Calibri"/>
              </a:rPr>
              <a:t>Server Busy Time [One for every server]</a:t>
            </a:r>
            <a:endParaRPr sz="2800"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rgbClr val="3F3F3F"/>
                </a:solidFill>
                <a:sym typeface="Calibri"/>
              </a:rPr>
              <a:t>X-axis : time</a:t>
            </a:r>
            <a:endParaRPr sz="2000"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rgbClr val="3F3F3F"/>
                </a:solidFill>
                <a:sym typeface="Calibri"/>
              </a:rPr>
              <a:t>Y- axis : it has a value of 1 if the server is busy or zero if the server is idle</a:t>
            </a: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21" name="Google Shape;42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43744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54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 dirty="0"/>
          </a:p>
        </p:txBody>
      </p:sp>
      <p:sp>
        <p:nvSpPr>
          <p:cNvPr id="566" name="Google Shape;566;p74"/>
          <p:cNvSpPr txBox="1">
            <a:spLocks noGrp="1"/>
          </p:cNvSpPr>
          <p:nvPr>
            <p:ph type="body" idx="1"/>
          </p:nvPr>
        </p:nvSpPr>
        <p:spPr>
          <a:xfrm>
            <a:off x="1097280" y="1731434"/>
            <a:ext cx="10058400" cy="434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support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will be held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week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 sz="185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regular lab time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lab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location.</a:t>
            </a:r>
            <a:endParaRPr lang="en-GB" sz="1400" b="1"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delivery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50" b="1" i="0" u="none" strike="noStrike" cap="none" dirty="0">
                <a:solidFill>
                  <a:srgbClr val="FF0000"/>
                </a:solidFill>
                <a:sym typeface="Calibri"/>
              </a:rPr>
              <a:t>two weeks.</a:t>
            </a:r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lang="en-US" sz="185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i="0" u="none" strike="noStrike" cap="none" dirty="0">
                <a:solidFill>
                  <a:srgbClr val="3F3F3F"/>
                </a:solidFill>
                <a:sym typeface="Calibri"/>
              </a:rPr>
              <a:t>Any </a:t>
            </a:r>
            <a:r>
              <a:rPr lang="en-US" sz="1850" i="0" u="none" strike="noStrike" cap="none" dirty="0">
                <a:solidFill>
                  <a:srgbClr val="FF0000"/>
                </a:solidFill>
                <a:sym typeface="Calibri"/>
              </a:rPr>
              <a:t>delay</a:t>
            </a:r>
            <a:r>
              <a:rPr lang="en-US" sz="1850" i="0" u="none" strike="noStrike" cap="none" dirty="0">
                <a:solidFill>
                  <a:srgbClr val="3F3F3F"/>
                </a:solidFill>
                <a:sym typeface="Calibri"/>
              </a:rPr>
              <a:t> will </a:t>
            </a:r>
            <a:r>
              <a:rPr lang="en-US" sz="1850" i="0" u="none" strike="noStrike" cap="none" dirty="0">
                <a:solidFill>
                  <a:srgbClr val="FF0000"/>
                </a:solidFill>
                <a:sym typeface="Calibri"/>
              </a:rPr>
              <a:t>not be accepted</a:t>
            </a:r>
            <a:r>
              <a:rPr lang="en-US" sz="1850" i="0" u="none" strike="noStrike" cap="none" dirty="0">
                <a:solidFill>
                  <a:srgbClr val="3F3F3F"/>
                </a:solidFill>
                <a:sym typeface="Calibri"/>
              </a:rPr>
              <a:t>.</a:t>
            </a:r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dirty="0"/>
              <a:t>Each team member should be there for the delivery </a:t>
            </a:r>
            <a:r>
              <a:rPr lang="en-US" sz="1850" dirty="0">
                <a:solidFill>
                  <a:srgbClr val="FF0000"/>
                </a:solidFill>
              </a:rPr>
              <a:t>at least once</a:t>
            </a:r>
            <a:r>
              <a:rPr lang="en-US" sz="1850" dirty="0"/>
              <a:t>. </a:t>
            </a:r>
            <a:endParaRPr dirty="0"/>
          </a:p>
          <a:p>
            <a:pPr marL="118871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lang="en-US" sz="185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-10%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-50%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-100%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 dirty="0"/>
          </a:p>
          <a:p>
            <a:pPr marL="461772" marR="0" lvl="0" indent="-22542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(refer to slide 23)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 dirty="0"/>
              <a:t>from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24 to 2</a:t>
            </a:r>
            <a:r>
              <a:rPr lang="en-US" dirty="0"/>
              <a:t>6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 dirty="0"/>
              <a:t>from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27 </a:t>
            </a:r>
            <a:r>
              <a:rPr lang="en-US" dirty="0"/>
              <a:t>to 29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design is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Bonus</a:t>
            </a:r>
            <a:r>
              <a:rPr lang="en-US" dirty="0"/>
              <a:t>: reading input data from file.</a:t>
            </a:r>
            <a:endParaRPr dirty="0"/>
          </a:p>
          <a:p>
            <a:pPr marL="514350" marR="0" lvl="0" indent="-387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55" name="Google Shape;455;p58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Distribution of calls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61" name="Google Shape;461;p59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67" name="Google Shape;467;p60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80" name="Google Shape;480;p62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2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9" t="-5629" b="-18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>
            <a:spLocks noGrp="1"/>
          </p:cNvSpPr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id="495" name="Google Shape;495;p64" descr="table2-14"/>
          <p:cNvPicPr preferRelativeResize="0"/>
          <p:nvPr/>
        </p:nvPicPr>
        <p:blipFill rotWithShape="1">
          <a:blip r:embed="rId3">
            <a:alphaModFix/>
          </a:blip>
          <a:srcRect t="3799"/>
          <a:stretch/>
        </p:blipFill>
        <p:spPr>
          <a:xfrm>
            <a:off x="555171" y="1589315"/>
            <a:ext cx="11092462" cy="51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08" name="Google Shape;508;p66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22" name="Google Shape;522;p6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28" name="Google Shape;528;p69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 dirty="0"/>
              <a:t> including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 dirty="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 dirty="0"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2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where project entities are defined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72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Windows Form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project where forms are created to input/output data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2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2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556" name="Google Shape;556;p7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/>
              <a:t> You are committed to use the provided template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 dirty="0"/>
              <a:t>#.</a:t>
            </a:r>
            <a:endParaRPr dirty="0"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/>
              <a:t> You can add constructor if needed but don’t override the default one.</a:t>
            </a:r>
            <a:endParaRPr dirty="0"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testcase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 run that will provide with a message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 dirty="0"/>
          </a:p>
          <a:p>
            <a:pPr marL="91440" marR="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testcases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7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3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3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type or namespace name '' could not be found (are you missing a using directive or an assembly reference?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Solution:</a:t>
            </a:r>
            <a:r>
              <a:rPr lang="en-US" dirty="0"/>
              <a:t> Make sure that your program target framework is </a:t>
            </a:r>
            <a:r>
              <a:rPr lang="en-US" dirty="0" err="1"/>
              <a:t>.net</a:t>
            </a:r>
            <a:r>
              <a:rPr lang="en-US" dirty="0"/>
              <a:t> framework 4.5.1.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83" y="3243944"/>
            <a:ext cx="9511393" cy="29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29" name="Google Shape;229;p30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"/>
          <p:cNvSpPr txBox="1"/>
          <p:nvPr/>
        </p:nvSpPr>
        <p:spPr>
          <a:xfrm>
            <a:off x="4295775" y="2524125"/>
            <a:ext cx="4705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sz="5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23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37" name="Google Shape;237;p31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44" name="Google Shape;244;p32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52" name="Google Shape;252;p33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59" name="Google Shape;259;p34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pic>
        <p:nvPicPr>
          <p:cNvPr id="262" name="Google Shape;262;p34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1538</Words>
  <Application>Microsoft Office PowerPoint</Application>
  <PresentationFormat>Widescreen</PresentationFormat>
  <Paragraphs>418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Wingdings</vt:lpstr>
      <vt:lpstr>Questrial</vt:lpstr>
      <vt:lpstr>Arial</vt:lpstr>
      <vt:lpstr>Retrospect</vt:lpstr>
      <vt:lpstr>Retrospect</vt:lpstr>
      <vt:lpstr>Simulation &amp; Modeling 2020-2021</vt:lpstr>
      <vt:lpstr>Teams and Materials</vt:lpstr>
      <vt:lpstr>Task (1) Delivery Rules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 - Arrival of a Customer</vt:lpstr>
      <vt:lpstr>Multi-channel Queue - Departure of a Customer</vt:lpstr>
      <vt:lpstr>Multi-channel Queue</vt:lpstr>
      <vt:lpstr>Multi-channel Queue - System Design</vt:lpstr>
      <vt:lpstr>Multi-channel Queue - System Design</vt:lpstr>
      <vt:lpstr>Multi-channel Queue - System Input</vt:lpstr>
      <vt:lpstr>Multi-channel Queue - System Output</vt:lpstr>
      <vt:lpstr>Sample Testcase</vt:lpstr>
      <vt:lpstr>Multi-channel Queue - Sample Input</vt:lpstr>
      <vt:lpstr>Multi-channel Queue - Sample Input</vt:lpstr>
      <vt:lpstr>Multi-channel Queue - Sample Input</vt:lpstr>
      <vt:lpstr>Multi-channel Queue - Sample Output</vt:lpstr>
      <vt:lpstr>System Output - Performance Measures</vt:lpstr>
      <vt:lpstr>System Output - Performance Measures</vt:lpstr>
      <vt:lpstr>System Output - Performance Measures Per Server</vt:lpstr>
      <vt:lpstr>Multi-channel Queue – Graph </vt:lpstr>
      <vt:lpstr>Server Busy Time – Server 1</vt:lpstr>
      <vt:lpstr>Server Busy Time – Server 2</vt:lpstr>
      <vt:lpstr>Task (1) Deliverables</vt:lpstr>
      <vt:lpstr>More Notes</vt:lpstr>
      <vt:lpstr>Template Walkthrough</vt:lpstr>
      <vt:lpstr>Multi-channel Queue - Sample Input</vt:lpstr>
      <vt:lpstr>Multi-channel Queue - Sample Input</vt:lpstr>
      <vt:lpstr>Multi-channel Queue - Sample Input</vt:lpstr>
      <vt:lpstr>PowerPoint Presentation</vt:lpstr>
      <vt:lpstr>System Output - Performance Measures Per Server</vt:lpstr>
      <vt:lpstr>PowerPoint Presentation</vt:lpstr>
      <vt:lpstr>Multi-channel Queue - Sample Output</vt:lpstr>
      <vt:lpstr>PowerPoint Presentation</vt:lpstr>
      <vt:lpstr>System Output - Performance Measures</vt:lpstr>
      <vt:lpstr>PowerPoint Presentation</vt:lpstr>
      <vt:lpstr>Multi-channel Queue - System Input</vt:lpstr>
      <vt:lpstr>Multi-channel Queue - System Output</vt:lpstr>
      <vt:lpstr>PowerPoint Presentation</vt:lpstr>
      <vt:lpstr>PowerPoint Presentation</vt:lpstr>
      <vt:lpstr>PowerPoint Presentation</vt:lpstr>
      <vt:lpstr>Template Walkthrough</vt:lpstr>
      <vt:lpstr>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2018-2019</dc:title>
  <cp:lastModifiedBy>Hadeer El-Saadawy</cp:lastModifiedBy>
  <cp:revision>43</cp:revision>
  <dcterms:modified xsi:type="dcterms:W3CDTF">2021-04-16T12:19:09Z</dcterms:modified>
</cp:coreProperties>
</file>