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1"/>
  </p:notesMasterIdLst>
  <p:sldIdLst>
    <p:sldId id="256" r:id="rId5"/>
    <p:sldId id="2146847054" r:id="rId6"/>
    <p:sldId id="262" r:id="rId7"/>
    <p:sldId id="263" r:id="rId8"/>
    <p:sldId id="265" r:id="rId9"/>
    <p:sldId id="266" r:id="rId10"/>
    <p:sldId id="2146847070" r:id="rId11"/>
    <p:sldId id="267" r:id="rId12"/>
    <p:sldId id="2146847056" r:id="rId13"/>
    <p:sldId id="2146847057" r:id="rId14"/>
    <p:sldId id="2146847058" r:id="rId15"/>
    <p:sldId id="2146847059" r:id="rId16"/>
    <p:sldId id="2146847060" r:id="rId17"/>
    <p:sldId id="2146847061" r:id="rId18"/>
    <p:sldId id="2146847062" r:id="rId19"/>
    <p:sldId id="2146847063" r:id="rId20"/>
    <p:sldId id="2146847064" r:id="rId21"/>
    <p:sldId id="2146847065" r:id="rId22"/>
    <p:sldId id="2146847066" r:id="rId23"/>
    <p:sldId id="2146847067" r:id="rId24"/>
    <p:sldId id="2146847068" r:id="rId25"/>
    <p:sldId id="2146847069" r:id="rId26"/>
    <p:sldId id="268" r:id="rId27"/>
    <p:sldId id="2146847055" r:id="rId28"/>
    <p:sldId id="269" r:id="rId29"/>
    <p:sldId id="25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slide" Target="slides/slide22.xml" /><Relationship Id="rId3" Type="http://schemas.openxmlformats.org/officeDocument/2006/relationships/customXml" Target="../customXml/item3.xml" /><Relationship Id="rId21" Type="http://schemas.openxmlformats.org/officeDocument/2006/relationships/slide" Target="slides/slide17.xml" /><Relationship Id="rId34" Type="http://schemas.openxmlformats.org/officeDocument/2006/relationships/theme" Target="theme/theme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slide" Target="slides/slide21.xml" /><Relationship Id="rId33" Type="http://schemas.openxmlformats.org/officeDocument/2006/relationships/viewProps" Target="view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9" Type="http://schemas.openxmlformats.org/officeDocument/2006/relationships/slide" Target="slides/slide25.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32" Type="http://schemas.openxmlformats.org/officeDocument/2006/relationships/presProps" Target="pres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slide" Target="slides/slide24.xml" /><Relationship Id="rId10" Type="http://schemas.openxmlformats.org/officeDocument/2006/relationships/slide" Target="slides/slide6.xml" /><Relationship Id="rId19" Type="http://schemas.openxmlformats.org/officeDocument/2006/relationships/slide" Target="slides/slide15.xml" /><Relationship Id="rId31" Type="http://schemas.openxmlformats.org/officeDocument/2006/relationships/notesMaster" Target="notesMasters/notes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slide" Target="slides/slide23.xml" /><Relationship Id="rId30" Type="http://schemas.openxmlformats.org/officeDocument/2006/relationships/slide" Target="slides/slide26.xml" /><Relationship Id="rId35"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hyperlink" Target="https://medium.com/analytics-" TargetMode="Externa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Mohan Elango K</a:t>
            </a:r>
          </a:p>
          <a:p>
            <a:r>
              <a:rPr lang="en-US" sz="2000" b="1" dirty="0">
                <a:solidFill>
                  <a:schemeClr val="accent1">
                    <a:lumMod val="75000"/>
                  </a:schemeClr>
                </a:solidFill>
                <a:latin typeface="Arial"/>
                <a:cs typeface="Arial"/>
              </a:rPr>
              <a:t>Jayaraj Annapackiam CSI College Of Engineering</a:t>
            </a:r>
          </a:p>
          <a:p>
            <a:r>
              <a:rPr lang="en-US" sz="2000" b="1" dirty="0">
                <a:solidFill>
                  <a:schemeClr val="accent1">
                    <a:lumMod val="75000"/>
                  </a:schemeClr>
                </a:solidFill>
                <a:latin typeface="Arial"/>
                <a:cs typeface="Arial"/>
              </a:rPr>
              <a:t>Mechanical Engineering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70BD-851C-9175-5DDA-378625D95685}"/>
              </a:ext>
            </a:extLst>
          </p:cNvPr>
          <p:cNvSpPr>
            <a:spLocks noGrp="1"/>
          </p:cNvSpPr>
          <p:nvPr>
            <p:ph type="title"/>
          </p:nvPr>
        </p:nvSpPr>
        <p:spPr>
          <a:xfrm>
            <a:off x="581191" y="617502"/>
            <a:ext cx="11029616" cy="530296"/>
          </a:xfrm>
        </p:spPr>
        <p:txBody>
          <a:bodyPr>
            <a:normAutofit fontScale="90000"/>
          </a:bodyPr>
          <a:lstStyle/>
          <a:p>
            <a:r>
              <a:rPr lang="en-US" sz="4400" dirty="0">
                <a:solidFill>
                  <a:schemeClr val="accent1"/>
                </a:solidFill>
              </a:rPr>
              <a:t>Result</a:t>
            </a:r>
            <a:r>
              <a:rPr lang="en-US" dirty="0"/>
              <a:t> </a:t>
            </a:r>
          </a:p>
        </p:txBody>
      </p:sp>
      <p:pic>
        <p:nvPicPr>
          <p:cNvPr id="4" name="Content Placeholder 3">
            <a:extLst>
              <a:ext uri="{FF2B5EF4-FFF2-40B4-BE49-F238E27FC236}">
                <a16:creationId xmlns:a16="http://schemas.microsoft.com/office/drawing/2014/main" id="{A7854BA0-C297-E590-829B-806914C1C0DB}"/>
              </a:ext>
            </a:extLst>
          </p:cNvPr>
          <p:cNvPicPr>
            <a:picLocks noGrp="1" noChangeAspect="1"/>
          </p:cNvPicPr>
          <p:nvPr>
            <p:ph idx="1"/>
          </p:nvPr>
        </p:nvPicPr>
        <p:blipFill>
          <a:blip r:embed="rId2"/>
          <a:stretch>
            <a:fillRect/>
          </a:stretch>
        </p:blipFill>
        <p:spPr>
          <a:xfrm>
            <a:off x="1017984" y="1464470"/>
            <a:ext cx="10429875" cy="4643436"/>
          </a:xfrm>
        </p:spPr>
      </p:pic>
    </p:spTree>
    <p:extLst>
      <p:ext uri="{BB962C8B-B14F-4D97-AF65-F5344CB8AC3E}">
        <p14:creationId xmlns:p14="http://schemas.microsoft.com/office/powerpoint/2010/main" val="2402539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D850-F6E6-5082-A3FC-8223A1D3A1D6}"/>
              </a:ext>
            </a:extLst>
          </p:cNvPr>
          <p:cNvSpPr>
            <a:spLocks noGrp="1"/>
          </p:cNvSpPr>
          <p:nvPr>
            <p:ph type="title"/>
          </p:nvPr>
        </p:nvSpPr>
        <p:spPr/>
        <p:txBody>
          <a:bodyPr>
            <a:noAutofit/>
          </a:bodyPr>
          <a:lstStyle/>
          <a:p>
            <a:r>
              <a:rPr lang="en-US" sz="4400" dirty="0" err="1">
                <a:solidFill>
                  <a:schemeClr val="accent1"/>
                </a:solidFill>
              </a:rPr>
              <a:t>REsULT</a:t>
            </a:r>
            <a:endParaRPr lang="en-US" sz="4400" dirty="0">
              <a:solidFill>
                <a:schemeClr val="accent1"/>
              </a:solidFill>
            </a:endParaRPr>
          </a:p>
        </p:txBody>
      </p:sp>
      <p:pic>
        <p:nvPicPr>
          <p:cNvPr id="4" name="Content Placeholder 3">
            <a:extLst>
              <a:ext uri="{FF2B5EF4-FFF2-40B4-BE49-F238E27FC236}">
                <a16:creationId xmlns:a16="http://schemas.microsoft.com/office/drawing/2014/main" id="{76FD27C5-FB36-84EA-A577-B6E4A1CA42B9}"/>
              </a:ext>
            </a:extLst>
          </p:cNvPr>
          <p:cNvPicPr>
            <a:picLocks noGrp="1" noChangeAspect="1"/>
          </p:cNvPicPr>
          <p:nvPr>
            <p:ph idx="1"/>
          </p:nvPr>
        </p:nvPicPr>
        <p:blipFill>
          <a:blip r:embed="rId2"/>
          <a:stretch>
            <a:fillRect/>
          </a:stretch>
        </p:blipFill>
        <p:spPr>
          <a:xfrm>
            <a:off x="1160859" y="1518047"/>
            <a:ext cx="9983391" cy="4637797"/>
          </a:xfrm>
        </p:spPr>
      </p:pic>
    </p:spTree>
    <p:extLst>
      <p:ext uri="{BB962C8B-B14F-4D97-AF65-F5344CB8AC3E}">
        <p14:creationId xmlns:p14="http://schemas.microsoft.com/office/powerpoint/2010/main" val="4145324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10799-B311-8B42-2F37-41D66A0B6B76}"/>
              </a:ext>
            </a:extLst>
          </p:cNvPr>
          <p:cNvSpPr>
            <a:spLocks noGrp="1"/>
          </p:cNvSpPr>
          <p:nvPr>
            <p:ph type="title"/>
          </p:nvPr>
        </p:nvSpPr>
        <p:spPr/>
        <p:txBody>
          <a:bodyPr>
            <a:normAutofit fontScale="90000"/>
          </a:bodyPr>
          <a:lstStyle/>
          <a:p>
            <a:r>
              <a:rPr lang="en-US" sz="4900" dirty="0">
                <a:solidFill>
                  <a:schemeClr val="accent1"/>
                </a:solidFill>
              </a:rPr>
              <a:t>Result</a:t>
            </a:r>
            <a:r>
              <a:rPr lang="en-US" dirty="0"/>
              <a:t> </a:t>
            </a:r>
          </a:p>
        </p:txBody>
      </p:sp>
      <p:pic>
        <p:nvPicPr>
          <p:cNvPr id="4" name="Content Placeholder 3">
            <a:extLst>
              <a:ext uri="{FF2B5EF4-FFF2-40B4-BE49-F238E27FC236}">
                <a16:creationId xmlns:a16="http://schemas.microsoft.com/office/drawing/2014/main" id="{81C5C59D-FABB-7995-EB6D-61BC99A8984C}"/>
              </a:ext>
            </a:extLst>
          </p:cNvPr>
          <p:cNvPicPr>
            <a:picLocks noGrp="1" noChangeAspect="1"/>
          </p:cNvPicPr>
          <p:nvPr>
            <p:ph idx="1"/>
          </p:nvPr>
        </p:nvPicPr>
        <p:blipFill>
          <a:blip r:embed="rId2"/>
          <a:stretch>
            <a:fillRect/>
          </a:stretch>
        </p:blipFill>
        <p:spPr>
          <a:xfrm>
            <a:off x="928688" y="1446609"/>
            <a:ext cx="10161984" cy="4709235"/>
          </a:xfrm>
        </p:spPr>
      </p:pic>
    </p:spTree>
    <p:extLst>
      <p:ext uri="{BB962C8B-B14F-4D97-AF65-F5344CB8AC3E}">
        <p14:creationId xmlns:p14="http://schemas.microsoft.com/office/powerpoint/2010/main" val="3009243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31C9E-A716-70D6-4613-795862E16DF6}"/>
              </a:ext>
            </a:extLst>
          </p:cNvPr>
          <p:cNvSpPr>
            <a:spLocks noGrp="1"/>
          </p:cNvSpPr>
          <p:nvPr>
            <p:ph type="title"/>
          </p:nvPr>
        </p:nvSpPr>
        <p:spPr/>
        <p:txBody>
          <a:bodyPr>
            <a:normAutofit fontScale="90000"/>
          </a:bodyPr>
          <a:lstStyle/>
          <a:p>
            <a:r>
              <a:rPr lang="en-US" sz="4900" dirty="0">
                <a:solidFill>
                  <a:schemeClr val="accent1"/>
                </a:solidFill>
              </a:rPr>
              <a:t>Result</a:t>
            </a:r>
            <a:r>
              <a:rPr lang="en-US" dirty="0"/>
              <a:t> </a:t>
            </a:r>
          </a:p>
        </p:txBody>
      </p:sp>
      <p:pic>
        <p:nvPicPr>
          <p:cNvPr id="7" name="Content Placeholder 6">
            <a:extLst>
              <a:ext uri="{FF2B5EF4-FFF2-40B4-BE49-F238E27FC236}">
                <a16:creationId xmlns:a16="http://schemas.microsoft.com/office/drawing/2014/main" id="{0991CEE8-95BF-EEA3-2503-E40A4C40C0AB}"/>
              </a:ext>
            </a:extLst>
          </p:cNvPr>
          <p:cNvPicPr>
            <a:picLocks noGrp="1" noChangeAspect="1"/>
          </p:cNvPicPr>
          <p:nvPr>
            <p:ph idx="1"/>
          </p:nvPr>
        </p:nvPicPr>
        <p:blipFill>
          <a:blip r:embed="rId2"/>
          <a:stretch>
            <a:fillRect/>
          </a:stretch>
        </p:blipFill>
        <p:spPr>
          <a:xfrm>
            <a:off x="881062" y="1380529"/>
            <a:ext cx="10429875" cy="4775315"/>
          </a:xfrm>
        </p:spPr>
      </p:pic>
    </p:spTree>
    <p:extLst>
      <p:ext uri="{BB962C8B-B14F-4D97-AF65-F5344CB8AC3E}">
        <p14:creationId xmlns:p14="http://schemas.microsoft.com/office/powerpoint/2010/main" val="2019532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929E7-9FC2-2E1B-79EF-BE9EF7FE3406}"/>
              </a:ext>
            </a:extLst>
          </p:cNvPr>
          <p:cNvSpPr>
            <a:spLocks noGrp="1"/>
          </p:cNvSpPr>
          <p:nvPr>
            <p:ph type="title"/>
          </p:nvPr>
        </p:nvSpPr>
        <p:spPr/>
        <p:txBody>
          <a:bodyPr>
            <a:normAutofit fontScale="90000"/>
          </a:bodyPr>
          <a:lstStyle/>
          <a:p>
            <a:r>
              <a:rPr lang="en-US" sz="4900" dirty="0">
                <a:solidFill>
                  <a:schemeClr val="accent1"/>
                </a:solidFill>
              </a:rPr>
              <a:t>Result</a:t>
            </a:r>
            <a:r>
              <a:rPr lang="en-US" dirty="0"/>
              <a:t> </a:t>
            </a:r>
          </a:p>
        </p:txBody>
      </p:sp>
      <p:pic>
        <p:nvPicPr>
          <p:cNvPr id="7" name="Content Placeholder 6">
            <a:extLst>
              <a:ext uri="{FF2B5EF4-FFF2-40B4-BE49-F238E27FC236}">
                <a16:creationId xmlns:a16="http://schemas.microsoft.com/office/drawing/2014/main" id="{542ABCF7-AE72-CD9B-9EFC-9B52FFE273C0}"/>
              </a:ext>
            </a:extLst>
          </p:cNvPr>
          <p:cNvPicPr>
            <a:picLocks noGrp="1" noChangeAspect="1"/>
          </p:cNvPicPr>
          <p:nvPr>
            <p:ph idx="1"/>
          </p:nvPr>
        </p:nvPicPr>
        <p:blipFill>
          <a:blip r:embed="rId2"/>
          <a:stretch>
            <a:fillRect/>
          </a:stretch>
        </p:blipFill>
        <p:spPr>
          <a:xfrm>
            <a:off x="928687" y="1423265"/>
            <a:ext cx="10322719" cy="4732579"/>
          </a:xfrm>
        </p:spPr>
      </p:pic>
    </p:spTree>
    <p:extLst>
      <p:ext uri="{BB962C8B-B14F-4D97-AF65-F5344CB8AC3E}">
        <p14:creationId xmlns:p14="http://schemas.microsoft.com/office/powerpoint/2010/main" val="1876831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93799-C088-678A-B3EC-723ACC14E122}"/>
              </a:ext>
            </a:extLst>
          </p:cNvPr>
          <p:cNvSpPr>
            <a:spLocks noGrp="1"/>
          </p:cNvSpPr>
          <p:nvPr>
            <p:ph type="title"/>
          </p:nvPr>
        </p:nvSpPr>
        <p:spPr/>
        <p:txBody>
          <a:bodyPr>
            <a:normAutofit fontScale="90000"/>
          </a:bodyPr>
          <a:lstStyle/>
          <a:p>
            <a:r>
              <a:rPr lang="en-US" sz="4900" dirty="0">
                <a:solidFill>
                  <a:schemeClr val="accent1"/>
                </a:solidFill>
              </a:rPr>
              <a:t>Result</a:t>
            </a:r>
            <a:r>
              <a:rPr lang="en-US" dirty="0"/>
              <a:t> </a:t>
            </a:r>
          </a:p>
        </p:txBody>
      </p:sp>
      <p:pic>
        <p:nvPicPr>
          <p:cNvPr id="7" name="Content Placeholder 6">
            <a:extLst>
              <a:ext uri="{FF2B5EF4-FFF2-40B4-BE49-F238E27FC236}">
                <a16:creationId xmlns:a16="http://schemas.microsoft.com/office/drawing/2014/main" id="{35092929-4FF4-731D-B48B-2F6C62505C53}"/>
              </a:ext>
            </a:extLst>
          </p:cNvPr>
          <p:cNvPicPr>
            <a:picLocks noGrp="1" noChangeAspect="1"/>
          </p:cNvPicPr>
          <p:nvPr>
            <p:ph idx="1"/>
          </p:nvPr>
        </p:nvPicPr>
        <p:blipFill>
          <a:blip r:embed="rId2"/>
          <a:stretch>
            <a:fillRect/>
          </a:stretch>
        </p:blipFill>
        <p:spPr>
          <a:xfrm>
            <a:off x="930653" y="1586044"/>
            <a:ext cx="10302729" cy="4569800"/>
          </a:xfrm>
        </p:spPr>
      </p:pic>
    </p:spTree>
    <p:extLst>
      <p:ext uri="{BB962C8B-B14F-4D97-AF65-F5344CB8AC3E}">
        <p14:creationId xmlns:p14="http://schemas.microsoft.com/office/powerpoint/2010/main" val="1975528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8CEEF-8E48-A09A-7D1B-C73413246272}"/>
              </a:ext>
            </a:extLst>
          </p:cNvPr>
          <p:cNvSpPr>
            <a:spLocks noGrp="1"/>
          </p:cNvSpPr>
          <p:nvPr>
            <p:ph type="title"/>
          </p:nvPr>
        </p:nvSpPr>
        <p:spPr/>
        <p:txBody>
          <a:bodyPr>
            <a:normAutofit fontScale="90000"/>
          </a:bodyPr>
          <a:lstStyle/>
          <a:p>
            <a:r>
              <a:rPr lang="en-US" sz="4900" dirty="0">
                <a:solidFill>
                  <a:schemeClr val="accent1"/>
                </a:solidFill>
              </a:rPr>
              <a:t>Result</a:t>
            </a:r>
            <a:r>
              <a:rPr lang="en-US" dirty="0"/>
              <a:t> </a:t>
            </a:r>
          </a:p>
        </p:txBody>
      </p:sp>
      <p:pic>
        <p:nvPicPr>
          <p:cNvPr id="4" name="Content Placeholder 3">
            <a:extLst>
              <a:ext uri="{FF2B5EF4-FFF2-40B4-BE49-F238E27FC236}">
                <a16:creationId xmlns:a16="http://schemas.microsoft.com/office/drawing/2014/main" id="{C8F8DBC6-1DE8-0405-7FAB-D7C5186AE4C1}"/>
              </a:ext>
            </a:extLst>
          </p:cNvPr>
          <p:cNvPicPr>
            <a:picLocks noGrp="1" noChangeAspect="1"/>
          </p:cNvPicPr>
          <p:nvPr>
            <p:ph idx="1"/>
          </p:nvPr>
        </p:nvPicPr>
        <p:blipFill>
          <a:blip r:embed="rId2"/>
          <a:stretch>
            <a:fillRect/>
          </a:stretch>
        </p:blipFill>
        <p:spPr>
          <a:xfrm>
            <a:off x="757670" y="1547811"/>
            <a:ext cx="10466677" cy="4405313"/>
          </a:xfrm>
        </p:spPr>
      </p:pic>
    </p:spTree>
    <p:extLst>
      <p:ext uri="{BB962C8B-B14F-4D97-AF65-F5344CB8AC3E}">
        <p14:creationId xmlns:p14="http://schemas.microsoft.com/office/powerpoint/2010/main" val="3279740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BBD44-98A4-0E41-2E64-887762F9F3B7}"/>
              </a:ext>
            </a:extLst>
          </p:cNvPr>
          <p:cNvSpPr>
            <a:spLocks noGrp="1"/>
          </p:cNvSpPr>
          <p:nvPr>
            <p:ph type="title"/>
          </p:nvPr>
        </p:nvSpPr>
        <p:spPr/>
        <p:txBody>
          <a:bodyPr>
            <a:normAutofit fontScale="90000"/>
          </a:bodyPr>
          <a:lstStyle/>
          <a:p>
            <a:r>
              <a:rPr lang="en-US" sz="4400" dirty="0">
                <a:solidFill>
                  <a:schemeClr val="accent1"/>
                </a:solidFill>
              </a:rPr>
              <a:t>Result</a:t>
            </a:r>
            <a:r>
              <a:rPr lang="en-US" dirty="0"/>
              <a:t> </a:t>
            </a:r>
          </a:p>
        </p:txBody>
      </p:sp>
      <p:pic>
        <p:nvPicPr>
          <p:cNvPr id="4" name="Content Placeholder 3">
            <a:extLst>
              <a:ext uri="{FF2B5EF4-FFF2-40B4-BE49-F238E27FC236}">
                <a16:creationId xmlns:a16="http://schemas.microsoft.com/office/drawing/2014/main" id="{ADAF61EB-673E-B41C-5076-3DE732085582}"/>
              </a:ext>
            </a:extLst>
          </p:cNvPr>
          <p:cNvPicPr>
            <a:picLocks noGrp="1" noChangeAspect="1"/>
          </p:cNvPicPr>
          <p:nvPr>
            <p:ph idx="1"/>
          </p:nvPr>
        </p:nvPicPr>
        <p:blipFill>
          <a:blip r:embed="rId2"/>
          <a:stretch>
            <a:fillRect/>
          </a:stretch>
        </p:blipFill>
        <p:spPr>
          <a:xfrm>
            <a:off x="901899" y="1473398"/>
            <a:ext cx="10304860" cy="4402336"/>
          </a:xfrm>
        </p:spPr>
      </p:pic>
    </p:spTree>
    <p:extLst>
      <p:ext uri="{BB962C8B-B14F-4D97-AF65-F5344CB8AC3E}">
        <p14:creationId xmlns:p14="http://schemas.microsoft.com/office/powerpoint/2010/main" val="3309764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E50B0-A9B5-4BFD-1104-958C51E3D879}"/>
              </a:ext>
            </a:extLst>
          </p:cNvPr>
          <p:cNvSpPr>
            <a:spLocks noGrp="1"/>
          </p:cNvSpPr>
          <p:nvPr>
            <p:ph type="title"/>
          </p:nvPr>
        </p:nvSpPr>
        <p:spPr>
          <a:xfrm>
            <a:off x="581192" y="684296"/>
            <a:ext cx="11029616" cy="530296"/>
          </a:xfrm>
        </p:spPr>
        <p:txBody>
          <a:bodyPr>
            <a:normAutofit fontScale="90000"/>
          </a:bodyPr>
          <a:lstStyle/>
          <a:p>
            <a:r>
              <a:rPr lang="en-US" sz="4900" dirty="0">
                <a:solidFill>
                  <a:schemeClr val="accent1"/>
                </a:solidFill>
              </a:rPr>
              <a:t>Result</a:t>
            </a:r>
            <a:r>
              <a:rPr lang="en-US" dirty="0"/>
              <a:t> </a:t>
            </a:r>
          </a:p>
        </p:txBody>
      </p:sp>
      <p:pic>
        <p:nvPicPr>
          <p:cNvPr id="4" name="Content Placeholder 3">
            <a:extLst>
              <a:ext uri="{FF2B5EF4-FFF2-40B4-BE49-F238E27FC236}">
                <a16:creationId xmlns:a16="http://schemas.microsoft.com/office/drawing/2014/main" id="{2FEDE953-0C6F-958D-FA7F-ABA2BDBCF5B0}"/>
              </a:ext>
            </a:extLst>
          </p:cNvPr>
          <p:cNvPicPr>
            <a:picLocks noGrp="1" noChangeAspect="1"/>
          </p:cNvPicPr>
          <p:nvPr>
            <p:ph idx="1"/>
          </p:nvPr>
        </p:nvPicPr>
        <p:blipFill>
          <a:blip r:embed="rId2"/>
          <a:stretch>
            <a:fillRect/>
          </a:stretch>
        </p:blipFill>
        <p:spPr>
          <a:xfrm>
            <a:off x="1000124" y="1696641"/>
            <a:ext cx="10610683" cy="4339829"/>
          </a:xfrm>
        </p:spPr>
      </p:pic>
    </p:spTree>
    <p:extLst>
      <p:ext uri="{BB962C8B-B14F-4D97-AF65-F5344CB8AC3E}">
        <p14:creationId xmlns:p14="http://schemas.microsoft.com/office/powerpoint/2010/main" val="2782528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73E5A-D4CB-41B6-CAFA-A3590866D2F5}"/>
              </a:ext>
            </a:extLst>
          </p:cNvPr>
          <p:cNvSpPr>
            <a:spLocks noGrp="1"/>
          </p:cNvSpPr>
          <p:nvPr>
            <p:ph type="title"/>
          </p:nvPr>
        </p:nvSpPr>
        <p:spPr/>
        <p:txBody>
          <a:bodyPr>
            <a:normAutofit fontScale="90000"/>
          </a:bodyPr>
          <a:lstStyle/>
          <a:p>
            <a:r>
              <a:rPr lang="en-US" sz="4900" dirty="0">
                <a:solidFill>
                  <a:schemeClr val="accent1"/>
                </a:solidFill>
              </a:rPr>
              <a:t>Result</a:t>
            </a:r>
            <a:r>
              <a:rPr lang="en-US" dirty="0"/>
              <a:t> </a:t>
            </a:r>
          </a:p>
        </p:txBody>
      </p:sp>
      <p:pic>
        <p:nvPicPr>
          <p:cNvPr id="4" name="Content Placeholder 3">
            <a:extLst>
              <a:ext uri="{FF2B5EF4-FFF2-40B4-BE49-F238E27FC236}">
                <a16:creationId xmlns:a16="http://schemas.microsoft.com/office/drawing/2014/main" id="{C8BF3E55-E367-4C4E-54E8-C195CC08707F}"/>
              </a:ext>
            </a:extLst>
          </p:cNvPr>
          <p:cNvPicPr>
            <a:picLocks noGrp="1" noChangeAspect="1"/>
          </p:cNvPicPr>
          <p:nvPr>
            <p:ph idx="1"/>
          </p:nvPr>
        </p:nvPicPr>
        <p:blipFill>
          <a:blip r:embed="rId2"/>
          <a:stretch>
            <a:fillRect/>
          </a:stretch>
        </p:blipFill>
        <p:spPr>
          <a:xfrm>
            <a:off x="1053703" y="1393031"/>
            <a:ext cx="10251281" cy="4762813"/>
          </a:xfrm>
        </p:spPr>
      </p:pic>
    </p:spTree>
    <p:extLst>
      <p:ext uri="{BB962C8B-B14F-4D97-AF65-F5344CB8AC3E}">
        <p14:creationId xmlns:p14="http://schemas.microsoft.com/office/powerpoint/2010/main" val="2364121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EE776-D5E8-01AB-4FC6-B5291E86B556}"/>
              </a:ext>
            </a:extLst>
          </p:cNvPr>
          <p:cNvSpPr>
            <a:spLocks noGrp="1"/>
          </p:cNvSpPr>
          <p:nvPr>
            <p:ph type="title"/>
          </p:nvPr>
        </p:nvSpPr>
        <p:spPr>
          <a:xfrm>
            <a:off x="920521" y="609962"/>
            <a:ext cx="11029616" cy="530296"/>
          </a:xfrm>
        </p:spPr>
        <p:txBody>
          <a:bodyPr>
            <a:normAutofit fontScale="90000"/>
          </a:bodyPr>
          <a:lstStyle/>
          <a:p>
            <a:r>
              <a:rPr lang="en-US" sz="4900" dirty="0">
                <a:solidFill>
                  <a:schemeClr val="accent1"/>
                </a:solidFill>
              </a:rPr>
              <a:t>Result</a:t>
            </a:r>
            <a:r>
              <a:rPr lang="en-US" dirty="0"/>
              <a:t> </a:t>
            </a:r>
          </a:p>
        </p:txBody>
      </p:sp>
      <p:pic>
        <p:nvPicPr>
          <p:cNvPr id="4" name="Content Placeholder 3">
            <a:extLst>
              <a:ext uri="{FF2B5EF4-FFF2-40B4-BE49-F238E27FC236}">
                <a16:creationId xmlns:a16="http://schemas.microsoft.com/office/drawing/2014/main" id="{1B151467-A6A9-50CB-896C-8DC145D726F3}"/>
              </a:ext>
            </a:extLst>
          </p:cNvPr>
          <p:cNvPicPr>
            <a:picLocks noGrp="1" noChangeAspect="1"/>
          </p:cNvPicPr>
          <p:nvPr>
            <p:ph idx="1"/>
          </p:nvPr>
        </p:nvPicPr>
        <p:blipFill>
          <a:blip r:embed="rId2"/>
          <a:stretch>
            <a:fillRect/>
          </a:stretch>
        </p:blipFill>
        <p:spPr>
          <a:xfrm>
            <a:off x="1071563" y="1446609"/>
            <a:ext cx="10108406" cy="4536281"/>
          </a:xfrm>
        </p:spPr>
      </p:pic>
    </p:spTree>
    <p:extLst>
      <p:ext uri="{BB962C8B-B14F-4D97-AF65-F5344CB8AC3E}">
        <p14:creationId xmlns:p14="http://schemas.microsoft.com/office/powerpoint/2010/main" val="2934808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98B2E-14C1-2865-3359-29BD5C0D844F}"/>
              </a:ext>
            </a:extLst>
          </p:cNvPr>
          <p:cNvSpPr>
            <a:spLocks noGrp="1"/>
          </p:cNvSpPr>
          <p:nvPr>
            <p:ph type="title"/>
          </p:nvPr>
        </p:nvSpPr>
        <p:spPr>
          <a:xfrm>
            <a:off x="581192" y="702156"/>
            <a:ext cx="11029616" cy="530296"/>
          </a:xfrm>
        </p:spPr>
        <p:txBody>
          <a:bodyPr>
            <a:normAutofit fontScale="90000"/>
          </a:bodyPr>
          <a:lstStyle/>
          <a:p>
            <a:r>
              <a:rPr lang="en-US" sz="4400" dirty="0">
                <a:solidFill>
                  <a:schemeClr val="accent1"/>
                </a:solidFill>
              </a:rPr>
              <a:t>Result</a:t>
            </a:r>
            <a:r>
              <a:rPr lang="en-US" dirty="0"/>
              <a:t> </a:t>
            </a:r>
          </a:p>
        </p:txBody>
      </p:sp>
      <p:pic>
        <p:nvPicPr>
          <p:cNvPr id="4" name="Content Placeholder 3">
            <a:extLst>
              <a:ext uri="{FF2B5EF4-FFF2-40B4-BE49-F238E27FC236}">
                <a16:creationId xmlns:a16="http://schemas.microsoft.com/office/drawing/2014/main" id="{71503968-F00E-C1DD-F49D-76E6E8CC5A1A}"/>
              </a:ext>
            </a:extLst>
          </p:cNvPr>
          <p:cNvPicPr>
            <a:picLocks noGrp="1" noChangeAspect="1"/>
          </p:cNvPicPr>
          <p:nvPr>
            <p:ph idx="1"/>
          </p:nvPr>
        </p:nvPicPr>
        <p:blipFill>
          <a:blip r:embed="rId2"/>
          <a:stretch>
            <a:fillRect/>
          </a:stretch>
        </p:blipFill>
        <p:spPr>
          <a:xfrm>
            <a:off x="581192" y="1372142"/>
            <a:ext cx="10852101" cy="4783702"/>
          </a:xfrm>
        </p:spPr>
      </p:pic>
    </p:spTree>
    <p:extLst>
      <p:ext uri="{BB962C8B-B14F-4D97-AF65-F5344CB8AC3E}">
        <p14:creationId xmlns:p14="http://schemas.microsoft.com/office/powerpoint/2010/main" val="488192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5F7B6-3723-CBF5-3711-83032F9AE86D}"/>
              </a:ext>
            </a:extLst>
          </p:cNvPr>
          <p:cNvSpPr>
            <a:spLocks noGrp="1"/>
          </p:cNvSpPr>
          <p:nvPr>
            <p:ph type="title"/>
          </p:nvPr>
        </p:nvSpPr>
        <p:spPr/>
        <p:txBody>
          <a:bodyPr>
            <a:normAutofit fontScale="90000"/>
          </a:bodyPr>
          <a:lstStyle/>
          <a:p>
            <a:r>
              <a:rPr lang="en-US" sz="4900" dirty="0">
                <a:solidFill>
                  <a:schemeClr val="accent1"/>
                </a:solidFill>
              </a:rPr>
              <a:t>Result</a:t>
            </a:r>
            <a:r>
              <a:rPr lang="en-US" dirty="0"/>
              <a:t> </a:t>
            </a:r>
          </a:p>
        </p:txBody>
      </p:sp>
      <p:pic>
        <p:nvPicPr>
          <p:cNvPr id="4" name="Content Placeholder 3">
            <a:extLst>
              <a:ext uri="{FF2B5EF4-FFF2-40B4-BE49-F238E27FC236}">
                <a16:creationId xmlns:a16="http://schemas.microsoft.com/office/drawing/2014/main" id="{7A357FC3-54A9-2C86-F553-44D41043FB48}"/>
              </a:ext>
            </a:extLst>
          </p:cNvPr>
          <p:cNvPicPr>
            <a:picLocks noGrp="1" noChangeAspect="1"/>
          </p:cNvPicPr>
          <p:nvPr>
            <p:ph idx="1"/>
          </p:nvPr>
        </p:nvPicPr>
        <p:blipFill>
          <a:blip r:embed="rId2"/>
          <a:stretch>
            <a:fillRect/>
          </a:stretch>
        </p:blipFill>
        <p:spPr>
          <a:xfrm>
            <a:off x="1031760" y="1500188"/>
            <a:ext cx="10273224" cy="4655656"/>
          </a:xfrm>
        </p:spPr>
      </p:pic>
    </p:spTree>
    <p:extLst>
      <p:ext uri="{BB962C8B-B14F-4D97-AF65-F5344CB8AC3E}">
        <p14:creationId xmlns:p14="http://schemas.microsoft.com/office/powerpoint/2010/main" val="2467234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3" y="702156"/>
            <a:ext cx="11029616" cy="599870"/>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4" name="Content Placeholder 3">
            <a:extLst>
              <a:ext uri="{FF2B5EF4-FFF2-40B4-BE49-F238E27FC236}">
                <a16:creationId xmlns:a16="http://schemas.microsoft.com/office/drawing/2014/main" id="{8C702C3F-2B7E-6CB5-E1B9-40EE62F08E45}"/>
              </a:ext>
            </a:extLst>
          </p:cNvPr>
          <p:cNvSpPr>
            <a:spLocks noGrp="1"/>
          </p:cNvSpPr>
          <p:nvPr>
            <p:ph idx="1"/>
          </p:nvPr>
        </p:nvSpPr>
        <p:spPr>
          <a:xfrm>
            <a:off x="1000123" y="1893094"/>
            <a:ext cx="10305033" cy="1042245"/>
          </a:xfrm>
        </p:spPr>
        <p:txBody>
          <a:bodyPr>
            <a:noAutofit/>
          </a:bodyPr>
          <a:lstStyle/>
          <a:p>
            <a:r>
              <a:rPr lang="en-US" sz="2000" dirty="0"/>
              <a:t>Predicting something through the application of machine learning using the Decision Tree algorithm makes it easy for students, especially in determining the choice of laptop specifications that are most desirable for students to meet student needs and in accordance with the purchasing power of students.</a:t>
            </a:r>
          </a:p>
          <a:p>
            <a:endParaRPr lang="en-US" sz="2000" dirty="0"/>
          </a:p>
        </p:txBody>
      </p:sp>
      <p:sp>
        <p:nvSpPr>
          <p:cNvPr id="7" name="TextBox 6">
            <a:extLst>
              <a:ext uri="{FF2B5EF4-FFF2-40B4-BE49-F238E27FC236}">
                <a16:creationId xmlns:a16="http://schemas.microsoft.com/office/drawing/2014/main" id="{7644B43B-4838-5EB8-90AE-67FA1DB50E1B}"/>
              </a:ext>
            </a:extLst>
          </p:cNvPr>
          <p:cNvSpPr txBox="1"/>
          <p:nvPr/>
        </p:nvSpPr>
        <p:spPr>
          <a:xfrm>
            <a:off x="1000124" y="3056249"/>
            <a:ext cx="10305033" cy="1323439"/>
          </a:xfrm>
          <a:prstGeom prst="rect">
            <a:avLst/>
          </a:prstGeom>
          <a:noFill/>
        </p:spPr>
        <p:txBody>
          <a:bodyPr wrap="square">
            <a:spAutoFit/>
          </a:bodyPr>
          <a:lstStyle/>
          <a:p>
            <a:pPr marL="285750" indent="-285750">
              <a:buFont typeface="Arial" panose="020B0604020202020204" pitchFamily="34" charset="0"/>
              <a:buChar char="•"/>
            </a:pPr>
            <a:r>
              <a:rPr lang="en-US" sz="2000" dirty="0"/>
              <a:t>Students no longer need to look for various sources to find laptop specifications that are needed by students in meeting the needs of students, because the laptop specifications from the results of the machine learning application have provided the most desirable specifications with their prices of laptops.</a:t>
            </a:r>
          </a:p>
        </p:txBody>
      </p:sp>
      <p:sp>
        <p:nvSpPr>
          <p:cNvPr id="9" name="TextBox 8">
            <a:extLst>
              <a:ext uri="{FF2B5EF4-FFF2-40B4-BE49-F238E27FC236}">
                <a16:creationId xmlns:a16="http://schemas.microsoft.com/office/drawing/2014/main" id="{480E3505-E398-352D-1630-7BFB65896A8B}"/>
              </a:ext>
            </a:extLst>
          </p:cNvPr>
          <p:cNvSpPr txBox="1"/>
          <p:nvPr/>
        </p:nvSpPr>
        <p:spPr>
          <a:xfrm>
            <a:off x="1000124" y="4500598"/>
            <a:ext cx="9679608" cy="1323439"/>
          </a:xfrm>
          <a:prstGeom prst="rect">
            <a:avLst/>
          </a:prstGeom>
          <a:noFill/>
        </p:spPr>
        <p:txBody>
          <a:bodyPr wrap="square">
            <a:spAutoFit/>
          </a:bodyPr>
          <a:lstStyle/>
          <a:p>
            <a:pPr marL="285750" indent="-285750">
              <a:buFont typeface="Arial" panose="020B0604020202020204" pitchFamily="34" charset="0"/>
              <a:buChar char="•"/>
            </a:pPr>
            <a:r>
              <a:rPr lang="en-US" sz="2000" dirty="0"/>
              <a:t>Dynamic Pricing Models: Develop dynamic pricing models that adapt to real-time market trends, demand-supply dynamics, and competitor pricing strategies. Incorporate time-series analysis and reinforcement learning to optimize pricing strategies over time.</a:t>
            </a:r>
          </a:p>
        </p:txBody>
      </p:sp>
    </p:spTree>
    <p:extLst>
      <p:ext uri="{BB962C8B-B14F-4D97-AF65-F5344CB8AC3E}">
        <p14:creationId xmlns:p14="http://schemas.microsoft.com/office/powerpoint/2010/main" val="3183315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a:extLst>
              <a:ext uri="{FF2B5EF4-FFF2-40B4-BE49-F238E27FC236}">
                <a16:creationId xmlns:a16="http://schemas.microsoft.com/office/drawing/2014/main" id="{58040DA3-4C74-01DA-7300-51FD2079B866}"/>
              </a:ext>
            </a:extLst>
          </p:cNvPr>
          <p:cNvSpPr txBox="1"/>
          <p:nvPr/>
        </p:nvSpPr>
        <p:spPr>
          <a:xfrm rot="10800000" flipV="1">
            <a:off x="1415969" y="1620684"/>
            <a:ext cx="10240359" cy="1323439"/>
          </a:xfrm>
          <a:prstGeom prst="rect">
            <a:avLst/>
          </a:prstGeom>
          <a:noFill/>
        </p:spPr>
        <p:txBody>
          <a:bodyPr wrap="square">
            <a:spAutoFit/>
          </a:bodyPr>
          <a:lstStyle/>
          <a:p>
            <a:pPr marL="285750" indent="-285750">
              <a:buFont typeface="Arial" panose="020B0604020202020204" pitchFamily="34" charset="0"/>
              <a:buChar char="•"/>
            </a:pPr>
            <a:r>
              <a:rPr lang="en-US" sz="2000" dirty="0"/>
              <a:t>Dynamic Pricing Models: Develop dynamic pricing models that adapt to real-time market trends, user demand, competitor pricing strategies, and other external factors. Incorporate time-series analysis and reinforcement learning techniques to optimize pricing strategies dynamically.</a:t>
            </a:r>
          </a:p>
        </p:txBody>
      </p:sp>
      <p:sp>
        <p:nvSpPr>
          <p:cNvPr id="7" name="TextBox 6">
            <a:extLst>
              <a:ext uri="{FF2B5EF4-FFF2-40B4-BE49-F238E27FC236}">
                <a16:creationId xmlns:a16="http://schemas.microsoft.com/office/drawing/2014/main" id="{007542E9-D860-16C4-3B75-4E5E2CDA72A5}"/>
              </a:ext>
            </a:extLst>
          </p:cNvPr>
          <p:cNvSpPr txBox="1"/>
          <p:nvPr/>
        </p:nvSpPr>
        <p:spPr>
          <a:xfrm>
            <a:off x="1415969" y="2976968"/>
            <a:ext cx="9877056" cy="1323439"/>
          </a:xfrm>
          <a:prstGeom prst="rect">
            <a:avLst/>
          </a:prstGeom>
          <a:noFill/>
        </p:spPr>
        <p:txBody>
          <a:bodyPr wrap="square">
            <a:spAutoFit/>
          </a:bodyPr>
          <a:lstStyle/>
          <a:p>
            <a:pPr marL="342900" indent="-342900">
              <a:buFont typeface="Arial" panose="020B0604020202020204" pitchFamily="34" charset="0"/>
              <a:buChar char="•"/>
            </a:pPr>
            <a:r>
              <a:rPr lang="en-US" sz="2000" dirty="0"/>
              <a:t>Cross-domain Applications: Extend the predictive model to other related domains such as tablets, smartphones, or consumer electronics, leveraging the knowledge and methodologies developed in the laptop price prediction project to provide valuable insights across a broader range of products.</a:t>
            </a:r>
          </a:p>
        </p:txBody>
      </p:sp>
      <p:sp>
        <p:nvSpPr>
          <p:cNvPr id="9" name="TextBox 8">
            <a:extLst>
              <a:ext uri="{FF2B5EF4-FFF2-40B4-BE49-F238E27FC236}">
                <a16:creationId xmlns:a16="http://schemas.microsoft.com/office/drawing/2014/main" id="{5C1FF309-F381-6EDD-E795-250224CE9CA0}"/>
              </a:ext>
            </a:extLst>
          </p:cNvPr>
          <p:cNvSpPr txBox="1"/>
          <p:nvPr/>
        </p:nvSpPr>
        <p:spPr>
          <a:xfrm>
            <a:off x="1415969" y="4333251"/>
            <a:ext cx="9877056" cy="1323439"/>
          </a:xfrm>
          <a:prstGeom prst="rect">
            <a:avLst/>
          </a:prstGeom>
          <a:noFill/>
        </p:spPr>
        <p:txBody>
          <a:bodyPr wrap="square">
            <a:spAutoFit/>
          </a:bodyPr>
          <a:lstStyle/>
          <a:p>
            <a:pPr marL="285750" indent="-285750">
              <a:buFont typeface="Arial" panose="020B0604020202020204" pitchFamily="34" charset="0"/>
              <a:buChar char="•"/>
            </a:pPr>
            <a:r>
              <a:rPr lang="en-US" sz="2000" dirty="0"/>
              <a:t>Integration with E-commerce Platforms: Collaborate with e-commerce platforms to integrate the price prediction system directly into their websites or applications, providing users with real-time pricing insights and recommendations while browsing for laptops.</a:t>
            </a:r>
          </a:p>
        </p:txBody>
      </p:sp>
    </p:spTree>
    <p:extLst>
      <p:ext uri="{BB962C8B-B14F-4D97-AF65-F5344CB8AC3E}">
        <p14:creationId xmlns:p14="http://schemas.microsoft.com/office/powerpoint/2010/main" val="614882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768716" y="1482521"/>
            <a:ext cx="10125503" cy="1214245"/>
          </a:xfrm>
        </p:spPr>
        <p:txBody>
          <a:bodyPr>
            <a:normAutofit/>
          </a:bodyPr>
          <a:lstStyle/>
          <a:p>
            <a:r>
              <a:rPr lang="en-US" sz="2400" dirty="0">
                <a:hlinkClick r:id="rId2"/>
              </a:rPr>
              <a:t>https://medium.com/analytics-</a:t>
            </a:r>
            <a:r>
              <a:rPr lang="en-US" sz="2400" dirty="0"/>
              <a:t>vidhya/predicting-laptop-prices-using-ml-</a:t>
            </a:r>
          </a:p>
          <a:p>
            <a:pPr marL="0" indent="0">
              <a:buNone/>
            </a:pPr>
            <a:r>
              <a:rPr lang="en-US" sz="2400" dirty="0"/>
              <a:t>e60a0315b45</a:t>
            </a:r>
          </a:p>
        </p:txBody>
      </p:sp>
      <p:sp>
        <p:nvSpPr>
          <p:cNvPr id="4" name="TextBox 3">
            <a:extLst>
              <a:ext uri="{FF2B5EF4-FFF2-40B4-BE49-F238E27FC236}">
                <a16:creationId xmlns:a16="http://schemas.microsoft.com/office/drawing/2014/main" id="{AAEDE020-EA9A-2010-1CB4-F031B3E1649A}"/>
              </a:ext>
            </a:extLst>
          </p:cNvPr>
          <p:cNvSpPr txBox="1"/>
          <p:nvPr/>
        </p:nvSpPr>
        <p:spPr>
          <a:xfrm>
            <a:off x="768716" y="3012750"/>
            <a:ext cx="10125503" cy="461665"/>
          </a:xfrm>
          <a:prstGeom prst="rect">
            <a:avLst/>
          </a:prstGeom>
          <a:noFill/>
        </p:spPr>
        <p:txBody>
          <a:bodyPr wrap="square">
            <a:spAutoFit/>
          </a:bodyPr>
          <a:lstStyle/>
          <a:p>
            <a:pPr marL="285750" indent="-285750">
              <a:buFont typeface="Arial" panose="020B0604020202020204" pitchFamily="34" charset="0"/>
              <a:buChar char="•"/>
            </a:pPr>
            <a:r>
              <a:rPr lang="en-US" sz="2400" dirty="0"/>
              <a:t>https://www.kaggle.com/code/danielbethell/laptop-prices-prediction</a:t>
            </a:r>
          </a:p>
        </p:txBody>
      </p:sp>
      <p:sp>
        <p:nvSpPr>
          <p:cNvPr id="7" name="TextBox 6">
            <a:extLst>
              <a:ext uri="{FF2B5EF4-FFF2-40B4-BE49-F238E27FC236}">
                <a16:creationId xmlns:a16="http://schemas.microsoft.com/office/drawing/2014/main" id="{FCCE1C31-1AB4-EEDD-2A82-F17E8AFF1A0F}"/>
              </a:ext>
            </a:extLst>
          </p:cNvPr>
          <p:cNvSpPr txBox="1"/>
          <p:nvPr/>
        </p:nvSpPr>
        <p:spPr>
          <a:xfrm>
            <a:off x="768716" y="3790399"/>
            <a:ext cx="9942444" cy="830997"/>
          </a:xfrm>
          <a:prstGeom prst="rect">
            <a:avLst/>
          </a:prstGeom>
          <a:noFill/>
        </p:spPr>
        <p:txBody>
          <a:bodyPr wrap="square">
            <a:spAutoFit/>
          </a:bodyPr>
          <a:lstStyle/>
          <a:p>
            <a:pPr marL="342900" indent="-342900">
              <a:buFont typeface="Arial" panose="020B0604020202020204" pitchFamily="34" charset="0"/>
              <a:buChar char="•"/>
            </a:pPr>
            <a:r>
              <a:rPr lang="en-US" sz="2400" dirty="0"/>
              <a:t>https://issuu.com/pricedetailsindia/docs/blog_compare_laptop_price_and_its_f</a:t>
            </a:r>
          </a:p>
        </p:txBody>
      </p:sp>
    </p:spTree>
    <p:extLst>
      <p:ext uri="{BB962C8B-B14F-4D97-AF65-F5344CB8AC3E}">
        <p14:creationId xmlns:p14="http://schemas.microsoft.com/office/powerpoint/2010/main" val="7289502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rot="10800000" flipH="1" flipV="1">
            <a:off x="1554273" y="1572260"/>
            <a:ext cx="10181551" cy="1829767"/>
          </a:xfrm>
        </p:spPr>
        <p:txBody>
          <a:bodyPr>
            <a:normAutofit/>
          </a:bodyPr>
          <a:lstStyle/>
          <a:p>
            <a:r>
              <a:rPr lang="en-US" sz="2000" dirty="0">
                <a:solidFill>
                  <a:schemeClr val="tx1"/>
                </a:solidFill>
              </a:rPr>
              <a:t>The problem statement is that if any user wants to buy a laptop then our application should be compatible to provide a tentative price of laptop according to the user configurations.  </a:t>
            </a:r>
            <a:endParaRPr lang="en-IN" sz="2000" dirty="0">
              <a:solidFill>
                <a:schemeClr val="tx1"/>
              </a:solidFill>
            </a:endParaRPr>
          </a:p>
        </p:txBody>
      </p:sp>
      <p:sp>
        <p:nvSpPr>
          <p:cNvPr id="6" name="TextBox 5">
            <a:extLst>
              <a:ext uri="{FF2B5EF4-FFF2-40B4-BE49-F238E27FC236}">
                <a16:creationId xmlns:a16="http://schemas.microsoft.com/office/drawing/2014/main" id="{8F805EDE-2239-846D-461E-02D1EC050795}"/>
              </a:ext>
            </a:extLst>
          </p:cNvPr>
          <p:cNvSpPr txBox="1"/>
          <p:nvPr/>
        </p:nvSpPr>
        <p:spPr>
          <a:xfrm>
            <a:off x="1554273" y="3402028"/>
            <a:ext cx="9470272" cy="1015663"/>
          </a:xfrm>
          <a:prstGeom prst="rect">
            <a:avLst/>
          </a:prstGeom>
          <a:noFill/>
        </p:spPr>
        <p:txBody>
          <a:bodyPr wrap="square">
            <a:spAutoFit/>
          </a:bodyPr>
          <a:lstStyle/>
          <a:p>
            <a:pPr marL="342900" indent="-342900">
              <a:buFont typeface="Arial" panose="020B0604020202020204" pitchFamily="34" charset="0"/>
              <a:buChar char="•"/>
            </a:pPr>
            <a:r>
              <a:rPr lang="en-US" sz="2000" b="0" i="0" dirty="0">
                <a:solidFill>
                  <a:srgbClr val="383838"/>
                </a:solidFill>
                <a:effectLst/>
                <a:latin typeface="Inter"/>
              </a:rPr>
              <a:t>Although it looks like a simple project or just developing a model, the dataset we have is noisy and needs lots of feature engineering, and preprocessing that will drive your interest in developing </a:t>
            </a:r>
            <a:r>
              <a:rPr lang="en-US" sz="2000" b="0" i="1" dirty="0">
                <a:solidFill>
                  <a:srgbClr val="383838"/>
                </a:solidFill>
                <a:effectLst/>
                <a:latin typeface="Inter"/>
              </a:rPr>
              <a:t>this</a:t>
            </a:r>
            <a:r>
              <a:rPr lang="en-US" sz="2000" b="0" i="0" dirty="0">
                <a:solidFill>
                  <a:srgbClr val="383838"/>
                </a:solidFill>
                <a:effectLst/>
                <a:latin typeface="Inter"/>
              </a:rPr>
              <a:t> project.</a:t>
            </a:r>
            <a:endParaRPr lang="en-US" sz="2000" dirty="0"/>
          </a:p>
        </p:txBody>
      </p:sp>
      <p:sp>
        <p:nvSpPr>
          <p:cNvPr id="4" name="TextBox 3">
            <a:extLst>
              <a:ext uri="{FF2B5EF4-FFF2-40B4-BE49-F238E27FC236}">
                <a16:creationId xmlns:a16="http://schemas.microsoft.com/office/drawing/2014/main" id="{A4195537-24F2-D648-77C9-28B8A6C9A980}"/>
              </a:ext>
            </a:extLst>
          </p:cNvPr>
          <p:cNvSpPr txBox="1"/>
          <p:nvPr/>
        </p:nvSpPr>
        <p:spPr>
          <a:xfrm rot="10800000" flipV="1">
            <a:off x="1554273" y="4624021"/>
            <a:ext cx="9189496" cy="1323439"/>
          </a:xfrm>
          <a:prstGeom prst="rect">
            <a:avLst/>
          </a:prstGeom>
          <a:noFill/>
        </p:spPr>
        <p:txBody>
          <a:bodyPr wrap="square">
            <a:spAutoFit/>
          </a:bodyPr>
          <a:lstStyle/>
          <a:p>
            <a:pPr marL="342900" indent="-342900">
              <a:buFont typeface="Arial" panose="020B0604020202020204" pitchFamily="34" charset="0"/>
              <a:buChar char="•"/>
            </a:pPr>
            <a:r>
              <a:rPr lang="en-US" sz="2000" dirty="0"/>
              <a:t>The challenge in the laptop market lies in the complexity of pricing, where consumers face difficulty in understanding the correlation between specifications and pricing. Retailers and manufacturers also struggle to set competitive prices amidst dynamic market conditions.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944393" y="1052732"/>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endParaRPr lang="en-IN" dirty="0"/>
          </a:p>
        </p:txBody>
      </p:sp>
      <p:sp>
        <p:nvSpPr>
          <p:cNvPr id="4" name="TextBox 3">
            <a:extLst>
              <a:ext uri="{FF2B5EF4-FFF2-40B4-BE49-F238E27FC236}">
                <a16:creationId xmlns:a16="http://schemas.microsoft.com/office/drawing/2014/main" id="{2EC66F94-0EF0-122F-D2A4-1B41520447AB}"/>
              </a:ext>
            </a:extLst>
          </p:cNvPr>
          <p:cNvSpPr txBox="1"/>
          <p:nvPr/>
        </p:nvSpPr>
        <p:spPr>
          <a:xfrm>
            <a:off x="1053831" y="1232452"/>
            <a:ext cx="10193776" cy="1323439"/>
          </a:xfrm>
          <a:prstGeom prst="rect">
            <a:avLst/>
          </a:prstGeom>
          <a:noFill/>
        </p:spPr>
        <p:txBody>
          <a:bodyPr wrap="square">
            <a:spAutoFit/>
          </a:bodyPr>
          <a:lstStyle/>
          <a:p>
            <a:pPr marL="342900" indent="-342900">
              <a:buFont typeface="Arial" panose="020B0604020202020204" pitchFamily="34" charset="0"/>
              <a:buChar char="•"/>
            </a:pPr>
            <a:r>
              <a:rPr lang="en-US" sz="2000" dirty="0"/>
              <a:t>The proposed system aims to revolutionize the laptop pricing domain by introducing a data-driven, automated approach that not only addresses the deficiencies of the existing system but also provides a more accurate and efficient solution for determining laptop prices.</a:t>
            </a:r>
          </a:p>
        </p:txBody>
      </p:sp>
      <p:sp>
        <p:nvSpPr>
          <p:cNvPr id="7" name="TextBox 6">
            <a:extLst>
              <a:ext uri="{FF2B5EF4-FFF2-40B4-BE49-F238E27FC236}">
                <a16:creationId xmlns:a16="http://schemas.microsoft.com/office/drawing/2014/main" id="{7179D623-A667-86A0-1D2C-97668FC60121}"/>
              </a:ext>
            </a:extLst>
          </p:cNvPr>
          <p:cNvSpPr txBox="1"/>
          <p:nvPr/>
        </p:nvSpPr>
        <p:spPr>
          <a:xfrm>
            <a:off x="1053831" y="2782669"/>
            <a:ext cx="9890294" cy="677108"/>
          </a:xfrm>
          <a:prstGeom prst="rect">
            <a:avLst/>
          </a:prstGeom>
          <a:noFill/>
        </p:spPr>
        <p:txBody>
          <a:bodyPr wrap="square">
            <a:spAutoFit/>
          </a:bodyPr>
          <a:lstStyle/>
          <a:p>
            <a:pPr marL="285750" indent="-285750">
              <a:buFont typeface="Arial" panose="020B0604020202020204" pitchFamily="34" charset="0"/>
              <a:buChar char="•"/>
            </a:pPr>
            <a:r>
              <a:rPr lang="en-US" b="1" dirty="0"/>
              <a:t>Automated Price Determination:</a:t>
            </a:r>
            <a:r>
              <a:rPr lang="en-US" dirty="0"/>
              <a:t> By </a:t>
            </a:r>
            <a:r>
              <a:rPr lang="en-US" sz="2000" dirty="0"/>
              <a:t>substituting</a:t>
            </a:r>
            <a:r>
              <a:rPr lang="en-US" dirty="0"/>
              <a:t> an automated mechanism for human evaluation, laptop pricing can be made consistent and effective.</a:t>
            </a:r>
          </a:p>
        </p:txBody>
      </p:sp>
      <p:sp>
        <p:nvSpPr>
          <p:cNvPr id="9" name="TextBox 8">
            <a:extLst>
              <a:ext uri="{FF2B5EF4-FFF2-40B4-BE49-F238E27FC236}">
                <a16:creationId xmlns:a16="http://schemas.microsoft.com/office/drawing/2014/main" id="{C8784F8C-001D-90C9-7F80-2ED5BED03B00}"/>
              </a:ext>
            </a:extLst>
          </p:cNvPr>
          <p:cNvSpPr txBox="1"/>
          <p:nvPr/>
        </p:nvSpPr>
        <p:spPr>
          <a:xfrm>
            <a:off x="1053831" y="3686555"/>
            <a:ext cx="10193776" cy="677108"/>
          </a:xfrm>
          <a:prstGeom prst="rect">
            <a:avLst/>
          </a:prstGeom>
          <a:noFill/>
        </p:spPr>
        <p:txBody>
          <a:bodyPr wrap="square">
            <a:spAutoFit/>
          </a:bodyPr>
          <a:lstStyle/>
          <a:p>
            <a:pPr marL="285750" indent="-285750">
              <a:buFont typeface="Arial" panose="020B0604020202020204" pitchFamily="34" charset="0"/>
              <a:buChar char="•"/>
            </a:pPr>
            <a:r>
              <a:rPr lang="en-US" b="1" dirty="0"/>
              <a:t>Predictive Modelling:</a:t>
            </a:r>
            <a:r>
              <a:rPr lang="en-US" dirty="0"/>
              <a:t> Based on a </a:t>
            </a:r>
            <a:r>
              <a:rPr lang="en-US" sz="2000" dirty="0"/>
              <a:t>variety</a:t>
            </a:r>
            <a:r>
              <a:rPr lang="en-US" dirty="0"/>
              <a:t> of laptop features, the Random Forest algorithm is used to </a:t>
            </a:r>
          </a:p>
          <a:p>
            <a:r>
              <a:rPr lang="en-US" dirty="0"/>
              <a:t>     accurately estimate prices.</a:t>
            </a:r>
          </a:p>
        </p:txBody>
      </p:sp>
      <p:sp>
        <p:nvSpPr>
          <p:cNvPr id="11" name="TextBox 10">
            <a:extLst>
              <a:ext uri="{FF2B5EF4-FFF2-40B4-BE49-F238E27FC236}">
                <a16:creationId xmlns:a16="http://schemas.microsoft.com/office/drawing/2014/main" id="{705332D8-8412-9386-6347-686C9BFB0749}"/>
              </a:ext>
            </a:extLst>
          </p:cNvPr>
          <p:cNvSpPr txBox="1"/>
          <p:nvPr/>
        </p:nvSpPr>
        <p:spPr>
          <a:xfrm>
            <a:off x="1053831" y="4590441"/>
            <a:ext cx="9435260" cy="707886"/>
          </a:xfrm>
          <a:prstGeom prst="rect">
            <a:avLst/>
          </a:prstGeom>
          <a:noFill/>
        </p:spPr>
        <p:txBody>
          <a:bodyPr wrap="square">
            <a:spAutoFit/>
          </a:bodyPr>
          <a:lstStyle/>
          <a:p>
            <a:pPr marL="342900" indent="-342900">
              <a:buFont typeface="Arial" panose="020B0604020202020204" pitchFamily="34" charset="0"/>
              <a:buChar char="•"/>
            </a:pPr>
            <a:r>
              <a:rPr lang="en-US" sz="2000" b="1" dirty="0"/>
              <a:t>Web Application: </a:t>
            </a:r>
            <a:r>
              <a:rPr lang="en-US" sz="2000" dirty="0"/>
              <a:t>Using Stream lit, create an intuitive web application that lets consumers enter laptop specs and get price estimates in real time.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70000" lnSpcReduction="20000"/>
          </a:bodyPr>
          <a:lstStyle/>
          <a:p>
            <a:pPr marL="0" indent="0">
              <a:buNone/>
            </a:pPr>
            <a:r>
              <a:rPr lang="en-US" sz="1800" b="1" dirty="0">
                <a:solidFill>
                  <a:srgbClr val="0F0F0F"/>
                </a:solidFill>
              </a:rPr>
              <a:t>SYSTEM APPROACH
Building the proposed solution would involve a combination of data processing, feature engineering, and machine learning. Here are the key system and library requirements:
System Requirements:
1. Hardware:
-A computer with sufficient processing power, preferably with multiple cores or a GPU for faster training of machine learning models.
-Adequate RAM to handle the size of the dataset and computational requirements.
2. Software:
-An operating system compatible with the required machine learning libraries (</a:t>
            </a:r>
            <a:r>
              <a:rPr lang="en-US" sz="1800" b="1" dirty="0" err="1">
                <a:solidFill>
                  <a:srgbClr val="0F0F0F"/>
                </a:solidFill>
              </a:rPr>
              <a:t>eg</a:t>
            </a:r>
            <a:r>
              <a:rPr lang="en-US" sz="1800" b="1" dirty="0">
                <a:solidFill>
                  <a:srgbClr val="0F0F0F"/>
                </a:solidFill>
              </a:rPr>
              <a:t>, Windows, </a:t>
            </a:r>
            <a:r>
              <a:rPr lang="en-US" sz="1800" b="1" dirty="0" err="1">
                <a:solidFill>
                  <a:srgbClr val="0F0F0F"/>
                </a:solidFill>
              </a:rPr>
              <a:t>Limax</a:t>
            </a:r>
            <a:r>
              <a:rPr lang="en-US" sz="1800" b="1" dirty="0">
                <a:solidFill>
                  <a:srgbClr val="0F0F0F"/>
                </a:solidFill>
              </a:rPr>
              <a:t>, </a:t>
            </a:r>
            <a:r>
              <a:rPr lang="en-US" sz="1800" b="1" dirty="0" err="1">
                <a:solidFill>
                  <a:srgbClr val="0F0F0F"/>
                </a:solidFill>
              </a:rPr>
              <a:t>macOS</a:t>
            </a:r>
            <a:r>
              <a:rPr lang="en-US" sz="1800" b="1" dirty="0">
                <a:solidFill>
                  <a:srgbClr val="0F0F0F"/>
                </a:solidFill>
              </a:rPr>
              <a:t>)</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1287583"/>
          </a:xfrm>
        </p:spPr>
        <p:txBody>
          <a:bodyPr>
            <a:normAutofit/>
          </a:bodyPr>
          <a:lstStyle/>
          <a:p>
            <a:pPr marL="305435" indent="-305435"/>
            <a:r>
              <a:rPr lang="en-US" sz="2400" b="1" dirty="0"/>
              <a:t>Dataset </a:t>
            </a:r>
            <a:r>
              <a:rPr lang="en-US" sz="2400" b="1" dirty="0" err="1"/>
              <a:t>selection:</a:t>
            </a:r>
            <a:r>
              <a:rPr lang="en-US" sz="2400" dirty="0" err="1"/>
              <a:t>The</a:t>
            </a:r>
            <a:r>
              <a:rPr lang="en-US" sz="2400" dirty="0"/>
              <a:t> first step of the machine learningalgorithm is to select a dataset.for training. The dataset selection depends on the type of problem hand and the availability of data.</a:t>
            </a:r>
            <a:endParaRPr lang="en-IN" sz="2400" dirty="0"/>
          </a:p>
        </p:txBody>
      </p:sp>
      <p:sp>
        <p:nvSpPr>
          <p:cNvPr id="4" name="TextBox 3">
            <a:extLst>
              <a:ext uri="{FF2B5EF4-FFF2-40B4-BE49-F238E27FC236}">
                <a16:creationId xmlns:a16="http://schemas.microsoft.com/office/drawing/2014/main" id="{1A3C810E-96AF-38DF-BCE0-7CAFE782777A}"/>
              </a:ext>
            </a:extLst>
          </p:cNvPr>
          <p:cNvSpPr txBox="1"/>
          <p:nvPr/>
        </p:nvSpPr>
        <p:spPr>
          <a:xfrm>
            <a:off x="581192" y="2872345"/>
            <a:ext cx="9755683" cy="1569660"/>
          </a:xfrm>
          <a:prstGeom prst="rect">
            <a:avLst/>
          </a:prstGeom>
          <a:noFill/>
        </p:spPr>
        <p:txBody>
          <a:bodyPr wrap="square">
            <a:spAutoFit/>
          </a:bodyPr>
          <a:lstStyle/>
          <a:p>
            <a:pPr marL="342900" indent="-342900">
              <a:buFont typeface="Arial" panose="020B0604020202020204" pitchFamily="34" charset="0"/>
              <a:buChar char="•"/>
            </a:pPr>
            <a:r>
              <a:rPr lang="en-US" sz="2400" b="1" dirty="0"/>
              <a:t>Data pre-processing :</a:t>
            </a:r>
            <a:r>
              <a:rPr lang="en-US" sz="2400" dirty="0"/>
              <a:t>Data pre processing is the process of collecting and cleaning data to reduce noise and increase its accuracy. This can be done by using algorithms that remove unknown values, outliers, or other factors that could affect the outcome of a prediction</a:t>
            </a:r>
          </a:p>
        </p:txBody>
      </p:sp>
      <p:sp>
        <p:nvSpPr>
          <p:cNvPr id="7" name="TextBox 6">
            <a:extLst>
              <a:ext uri="{FF2B5EF4-FFF2-40B4-BE49-F238E27FC236}">
                <a16:creationId xmlns:a16="http://schemas.microsoft.com/office/drawing/2014/main" id="{BF5A84CD-70DB-60BA-47E8-C866FB4598D0}"/>
              </a:ext>
            </a:extLst>
          </p:cNvPr>
          <p:cNvSpPr txBox="1"/>
          <p:nvPr/>
        </p:nvSpPr>
        <p:spPr>
          <a:xfrm>
            <a:off x="581191" y="4724741"/>
            <a:ext cx="10777371" cy="1569660"/>
          </a:xfrm>
          <a:prstGeom prst="rect">
            <a:avLst/>
          </a:prstGeom>
          <a:noFill/>
        </p:spPr>
        <p:txBody>
          <a:bodyPr wrap="square">
            <a:spAutoFit/>
          </a:bodyPr>
          <a:lstStyle/>
          <a:p>
            <a:pPr marL="285750" indent="-285750">
              <a:buFont typeface="Arial" panose="020B0604020202020204" pitchFamily="34" charset="0"/>
              <a:buChar char="•"/>
            </a:pPr>
            <a:r>
              <a:rPr lang="en-US" sz="2400" b="1" dirty="0"/>
              <a:t>Feature selection: </a:t>
            </a:r>
            <a:r>
              <a:rPr lang="en-US" sz="2400" dirty="0"/>
              <a:t>Feature selection is the process of identifying the most important features. This can be done using an exploratory process, or by using a pre-processing step such as principal </a:t>
            </a:r>
            <a:r>
              <a:rPr lang="en-US" sz="2400" strike="sngStrike" dirty="0"/>
              <a:t>component</a:t>
            </a:r>
            <a:r>
              <a:rPr lang="en-US" sz="2400" dirty="0"/>
              <a:t> analysis. The goal is to choose features that are relevant for predicting the outcome variable in our model.</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8FBB0-08DC-5CF1-DF28-2D08C68BFF9F}"/>
              </a:ext>
            </a:extLst>
          </p:cNvPr>
          <p:cNvSpPr>
            <a:spLocks noGrp="1"/>
          </p:cNvSpPr>
          <p:nvPr>
            <p:ph type="title"/>
          </p:nvPr>
        </p:nvSpPr>
        <p:spPr>
          <a:xfrm>
            <a:off x="581191" y="617502"/>
            <a:ext cx="11029616" cy="530296"/>
          </a:xfrm>
        </p:spPr>
        <p:txBody>
          <a:bodyPr>
            <a:normAutofit fontScale="90000"/>
          </a:bodyPr>
          <a:lstStyle/>
          <a:p>
            <a:r>
              <a:rPr lang="en-US" dirty="0">
                <a:solidFill>
                  <a:schemeClr val="accent1"/>
                </a:solidFill>
              </a:rPr>
              <a:t> </a:t>
            </a:r>
            <a:r>
              <a:rPr lang="en-US" sz="4400" dirty="0">
                <a:solidFill>
                  <a:schemeClr val="accent1"/>
                </a:solidFill>
              </a:rPr>
              <a:t>Algorithm and deployment </a:t>
            </a:r>
          </a:p>
        </p:txBody>
      </p:sp>
      <p:sp>
        <p:nvSpPr>
          <p:cNvPr id="3" name="Content Placeholder 2">
            <a:extLst>
              <a:ext uri="{FF2B5EF4-FFF2-40B4-BE49-F238E27FC236}">
                <a16:creationId xmlns:a16="http://schemas.microsoft.com/office/drawing/2014/main" id="{389D7615-3556-82F0-645D-4AF3D5E26895}"/>
              </a:ext>
            </a:extLst>
          </p:cNvPr>
          <p:cNvSpPr>
            <a:spLocks noGrp="1"/>
          </p:cNvSpPr>
          <p:nvPr>
            <p:ph idx="1"/>
          </p:nvPr>
        </p:nvSpPr>
        <p:spPr>
          <a:xfrm>
            <a:off x="581191" y="1147798"/>
            <a:ext cx="10669629" cy="1674368"/>
          </a:xfrm>
        </p:spPr>
        <p:txBody>
          <a:bodyPr>
            <a:normAutofit/>
          </a:bodyPr>
          <a:lstStyle/>
          <a:p>
            <a:pPr marL="0" indent="0">
              <a:buNone/>
            </a:pPr>
            <a:r>
              <a:rPr lang="en-US" b="1" dirty="0"/>
              <a:t>Prediction Model: </a:t>
            </a:r>
            <a:r>
              <a:rPr lang="en-US" dirty="0"/>
              <a:t>Once you have converted your data into a format that can be processed by machine learning algorithms, we will build an accurate prediction model for you. We have several models available for different purposes like predicting high-end laptops, budget laptops orall rounder's etc. You can choose from our models based on your need and budget constraints.</a:t>
            </a:r>
          </a:p>
        </p:txBody>
      </p:sp>
      <p:sp>
        <p:nvSpPr>
          <p:cNvPr id="5" name="TextBox 4">
            <a:extLst>
              <a:ext uri="{FF2B5EF4-FFF2-40B4-BE49-F238E27FC236}">
                <a16:creationId xmlns:a16="http://schemas.microsoft.com/office/drawing/2014/main" id="{1D59B154-B2BD-F314-07CB-4FA219BDD69D}"/>
              </a:ext>
            </a:extLst>
          </p:cNvPr>
          <p:cNvSpPr txBox="1"/>
          <p:nvPr/>
        </p:nvSpPr>
        <p:spPr>
          <a:xfrm>
            <a:off x="581191" y="2822166"/>
            <a:ext cx="10205872" cy="1200329"/>
          </a:xfrm>
          <a:prstGeom prst="rect">
            <a:avLst/>
          </a:prstGeom>
          <a:noFill/>
        </p:spPr>
        <p:txBody>
          <a:bodyPr wrap="square">
            <a:spAutoFit/>
          </a:bodyPr>
          <a:lstStyle/>
          <a:p>
            <a:r>
              <a:rPr lang="en-US" b="1" dirty="0"/>
              <a:t>Deployment:</a:t>
            </a:r>
          </a:p>
          <a:p>
            <a:r>
              <a:rPr lang="en-US" dirty="0"/>
              <a:t>The given project is still under the development. We are working to add new features in this WebApp. </a:t>
            </a:r>
          </a:p>
          <a:p>
            <a:r>
              <a:rPr lang="en-US" dirty="0"/>
              <a:t>Currently we have added features such as Prediction, Comparison and News Update related to Laptops which makes easier for the Consumer to take the decision.</a:t>
            </a:r>
          </a:p>
        </p:txBody>
      </p:sp>
    </p:spTree>
    <p:extLst>
      <p:ext uri="{BB962C8B-B14F-4D97-AF65-F5344CB8AC3E}">
        <p14:creationId xmlns:p14="http://schemas.microsoft.com/office/powerpoint/2010/main" val="1198944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D4392260-0401-A75C-6C2D-A89A0F47C378}"/>
              </a:ext>
            </a:extLst>
          </p:cNvPr>
          <p:cNvPicPr>
            <a:picLocks noGrp="1" noChangeAspect="1"/>
          </p:cNvPicPr>
          <p:nvPr>
            <p:ph idx="1"/>
          </p:nvPr>
        </p:nvPicPr>
        <p:blipFill>
          <a:blip r:embed="rId2"/>
          <a:stretch>
            <a:fillRect/>
          </a:stretch>
        </p:blipFill>
        <p:spPr>
          <a:xfrm>
            <a:off x="581191" y="1619632"/>
            <a:ext cx="11029616" cy="4620866"/>
          </a:xfrm>
        </p:spPr>
      </p:pic>
      <p:sp>
        <p:nvSpPr>
          <p:cNvPr id="7" name="Title 6">
            <a:extLst>
              <a:ext uri="{FF2B5EF4-FFF2-40B4-BE49-F238E27FC236}">
                <a16:creationId xmlns:a16="http://schemas.microsoft.com/office/drawing/2014/main" id="{173BC6CB-810B-52D2-C704-4F1175E11727}"/>
              </a:ext>
            </a:extLst>
          </p:cNvPr>
          <p:cNvSpPr>
            <a:spLocks noGrp="1"/>
          </p:cNvSpPr>
          <p:nvPr>
            <p:ph type="title"/>
          </p:nvPr>
        </p:nvSpPr>
        <p:spPr>
          <a:xfrm>
            <a:off x="581191" y="617502"/>
            <a:ext cx="11029616" cy="530296"/>
          </a:xfrm>
        </p:spPr>
        <p:txBody>
          <a:bodyPr>
            <a:normAutofit fontScale="90000"/>
          </a:bodyPr>
          <a:lstStyle/>
          <a:p>
            <a:r>
              <a:rPr lang="en-US" sz="4900" dirty="0">
                <a:solidFill>
                  <a:schemeClr val="accent1"/>
                </a:solidFill>
              </a:rPr>
              <a:t>Result</a:t>
            </a:r>
            <a:r>
              <a:rPr lang="en-US" dirty="0"/>
              <a:t> </a:t>
            </a:r>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2CB8-64A6-E0DE-0149-7F7D0745F060}"/>
              </a:ext>
            </a:extLst>
          </p:cNvPr>
          <p:cNvSpPr>
            <a:spLocks noGrp="1"/>
          </p:cNvSpPr>
          <p:nvPr>
            <p:ph type="title"/>
          </p:nvPr>
        </p:nvSpPr>
        <p:spPr>
          <a:xfrm>
            <a:off x="581192" y="333734"/>
            <a:ext cx="9824870" cy="1043461"/>
          </a:xfrm>
        </p:spPr>
        <p:txBody>
          <a:bodyPr/>
          <a:lstStyle/>
          <a:p>
            <a:r>
              <a:rPr lang="en-US" sz="4400" dirty="0">
                <a:solidFill>
                  <a:schemeClr val="accent1"/>
                </a:solidFill>
              </a:rPr>
              <a:t>Result</a:t>
            </a:r>
            <a:r>
              <a:rPr lang="en-US" dirty="0"/>
              <a:t> </a:t>
            </a:r>
          </a:p>
        </p:txBody>
      </p:sp>
      <p:pic>
        <p:nvPicPr>
          <p:cNvPr id="7" name="Content Placeholder 6">
            <a:extLst>
              <a:ext uri="{FF2B5EF4-FFF2-40B4-BE49-F238E27FC236}">
                <a16:creationId xmlns:a16="http://schemas.microsoft.com/office/drawing/2014/main" id="{8D04E316-CA9D-515C-A722-AB5F9FB09275}"/>
              </a:ext>
            </a:extLst>
          </p:cNvPr>
          <p:cNvPicPr>
            <a:picLocks noGrp="1" noChangeAspect="1"/>
          </p:cNvPicPr>
          <p:nvPr>
            <p:ph idx="1"/>
          </p:nvPr>
        </p:nvPicPr>
        <p:blipFill>
          <a:blip r:embed="rId2"/>
          <a:stretch>
            <a:fillRect/>
          </a:stretch>
        </p:blipFill>
        <p:spPr>
          <a:xfrm>
            <a:off x="1000125" y="1607344"/>
            <a:ext cx="10583504" cy="4179094"/>
          </a:xfrm>
        </p:spPr>
      </p:pic>
    </p:spTree>
    <p:extLst>
      <p:ext uri="{BB962C8B-B14F-4D97-AF65-F5344CB8AC3E}">
        <p14:creationId xmlns:p14="http://schemas.microsoft.com/office/powerpoint/2010/main" val="154369473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47</Words>
  <Application>Microsoft Office PowerPoint</Application>
  <PresentationFormat>Widescreen</PresentationFormat>
  <Paragraphs>23</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DividendVTI</vt:lpstr>
      <vt:lpstr>PROJECT TITLE</vt:lpstr>
      <vt:lpstr>OUTLINE</vt:lpstr>
      <vt:lpstr>Problem Statement</vt:lpstr>
      <vt:lpstr>Proposed Solution</vt:lpstr>
      <vt:lpstr>System  Approach</vt:lpstr>
      <vt:lpstr>Algorithm &amp; Deployment</vt:lpstr>
      <vt:lpstr> Algorithm and deployment </vt:lpstr>
      <vt:lpstr>Result </vt:lpstr>
      <vt:lpstr>Result </vt:lpstr>
      <vt:lpstr>Result </vt:lpstr>
      <vt:lpstr>REsULT</vt:lpstr>
      <vt:lpstr>Result </vt:lpstr>
      <vt:lpstr>Result </vt:lpstr>
      <vt:lpstr>Result </vt:lpstr>
      <vt:lpstr>Result </vt:lpstr>
      <vt:lpstr>Result </vt:lpstr>
      <vt:lpstr>Result </vt:lpstr>
      <vt:lpstr>Result </vt:lpstr>
      <vt:lpstr>Result </vt:lpstr>
      <vt:lpstr>Result </vt:lpstr>
      <vt:lpstr>Result </vt:lpstr>
      <vt:lpstr>Result </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Mohan Elango K</cp:lastModifiedBy>
  <cp:revision>34</cp:revision>
  <dcterms:created xsi:type="dcterms:W3CDTF">2021-05-26T16:50:10Z</dcterms:created>
  <dcterms:modified xsi:type="dcterms:W3CDTF">2024-04-23T18:28:53Z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