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4" r:id="rId5"/>
    <p:sldId id="273" r:id="rId6"/>
    <p:sldId id="275" r:id="rId7"/>
    <p:sldId id="276" r:id="rId8"/>
    <p:sldId id="277" r:id="rId9"/>
    <p:sldId id="282" r:id="rId10"/>
    <p:sldId id="278" r:id="rId11"/>
    <p:sldId id="279" r:id="rId12"/>
    <p:sldId id="280" r:id="rId13"/>
    <p:sldId id="28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432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25F68E-DD67-727E-3F28-4DF4D7FEC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503" y="1788454"/>
            <a:ext cx="9793479" cy="2424624"/>
          </a:xfrm>
        </p:spPr>
        <p:txBody>
          <a:bodyPr/>
          <a:lstStyle/>
          <a:p>
            <a:r>
              <a:rPr lang="en-GB" dirty="0" smtClean="0"/>
              <a:t>DATA ANALYSIS-intern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89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8411"/>
              </p:ext>
            </p:extLst>
          </p:nvPr>
        </p:nvGraphicFramePr>
        <p:xfrm>
          <a:off x="2039076" y="1675972"/>
          <a:ext cx="5007566" cy="15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84429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with </a:t>
                      </a:r>
                      <a:r>
                        <a:rPr lang="en-GB" sz="1400" dirty="0" err="1" smtClean="0"/>
                        <a:t>cte</a:t>
                      </a:r>
                      <a:r>
                        <a:rPr lang="en-GB" sz="1400" dirty="0" smtClean="0"/>
                        <a:t> as (SELECT Restaurant_Name, City, COUNT(*) AS count_in_city FROM dataset GROUP BY Restaurant_Name, City HAVING COUNT(*) &gt; 1 ORDER BY count_in_city DESC) select City,Max(count_in_city) as max_count_in_city from </a:t>
                      </a:r>
                      <a:r>
                        <a:rPr lang="en-GB" sz="1400" dirty="0" err="1" smtClean="0"/>
                        <a:t>cte</a:t>
                      </a:r>
                      <a:r>
                        <a:rPr lang="en-GB" sz="1400" dirty="0" smtClean="0"/>
                        <a:t>  group by City limit 5;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649338" y="1174305"/>
            <a:ext cx="94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Identify if there are any restaurant chains present in the dataset.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29652" y="497132"/>
            <a:ext cx="11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 smtClean="0"/>
              <a:t>Task 4: </a:t>
            </a:r>
            <a:r>
              <a:rPr lang="en-IN" dirty="0"/>
              <a:t>Restaurant Chains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47212"/>
              </p:ext>
            </p:extLst>
          </p:nvPr>
        </p:nvGraphicFramePr>
        <p:xfrm>
          <a:off x="7371632" y="1606609"/>
          <a:ext cx="3208061" cy="159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061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75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218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19383"/>
              </p:ext>
            </p:extLst>
          </p:nvPr>
        </p:nvGraphicFramePr>
        <p:xfrm>
          <a:off x="771945" y="3873824"/>
          <a:ext cx="7521620" cy="15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SELECT Restaurant_Name,COUNT(*) AS branch_count, ROUND(AVG(Aggregate_rating), 2) AS avg_rating FROM dataset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GROUP BY Restaurant_Name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HAVING COUNT(*) &gt; 1 -- Indicates it's a chain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ORDER BY branch_count DESC;</a:t>
                      </a:r>
                      <a:endParaRPr lang="en-I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1649337" y="3364192"/>
            <a:ext cx="1044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 Analyze the ratings and popularity of different restaurant chains.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19592"/>
              </p:ext>
            </p:extLst>
          </p:nvPr>
        </p:nvGraphicFramePr>
        <p:xfrm>
          <a:off x="8343062" y="3975563"/>
          <a:ext cx="3761852" cy="188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502837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36869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475" y="2008983"/>
            <a:ext cx="3187581" cy="120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24" y="4485609"/>
            <a:ext cx="3640509" cy="135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66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4809"/>
              </p:ext>
            </p:extLst>
          </p:nvPr>
        </p:nvGraphicFramePr>
        <p:xfrm>
          <a:off x="2039076" y="1675972"/>
          <a:ext cx="5007566" cy="140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415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9850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Rating_Text, count(Rating_Text) as no_rating from dataset group  by Rating_Text</a:t>
                      </a:r>
                    </a:p>
                    <a:p>
                      <a:r>
                        <a:rPr lang="en-GB" sz="1400" dirty="0" smtClean="0"/>
                        <a:t>order by no_rating desc;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649338" y="1174305"/>
            <a:ext cx="94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Analyze the text reviews to identify the most common positive and negative keywords.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29652" y="497132"/>
            <a:ext cx="11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 smtClean="0"/>
              <a:t>Task 1</a:t>
            </a:r>
            <a:r>
              <a:rPr lang="en-IN" dirty="0"/>
              <a:t>: Restaurant Reviews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4879"/>
              </p:ext>
            </p:extLst>
          </p:nvPr>
        </p:nvGraphicFramePr>
        <p:xfrm>
          <a:off x="7371632" y="1606609"/>
          <a:ext cx="3208061" cy="159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061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75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218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01907"/>
              </p:ext>
            </p:extLst>
          </p:nvPr>
        </p:nvGraphicFramePr>
        <p:xfrm>
          <a:off x="771945" y="3873824"/>
          <a:ext cx="7521620" cy="15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SELECT </a:t>
                      </a:r>
                      <a:r>
                        <a:rPr lang="en-GB" sz="1400" dirty="0" err="1" smtClean="0"/>
                        <a:t>Aggregate_rating,ROUND</a:t>
                      </a:r>
                      <a:r>
                        <a:rPr lang="en-GB" sz="1400" dirty="0" smtClean="0"/>
                        <a:t>(AVG(CHAR_LENGTH(</a:t>
                      </a:r>
                      <a:r>
                        <a:rPr lang="en-GB" sz="1400" dirty="0" err="1" smtClean="0"/>
                        <a:t>Rating_text</a:t>
                      </a:r>
                      <a:r>
                        <a:rPr lang="en-GB" sz="1400" dirty="0" smtClean="0"/>
                        <a:t>)), 2) AS </a:t>
                      </a:r>
                      <a:r>
                        <a:rPr lang="en-GB" sz="1400" dirty="0" err="1" smtClean="0"/>
                        <a:t>avg_review_length</a:t>
                      </a:r>
                      <a:r>
                        <a:rPr lang="en-GB" sz="1400" dirty="0" smtClean="0"/>
                        <a:t>, COUNT(*) AS </a:t>
                      </a:r>
                      <a:r>
                        <a:rPr lang="en-GB" sz="1400" dirty="0" err="1" smtClean="0"/>
                        <a:t>review_count</a:t>
                      </a:r>
                      <a:r>
                        <a:rPr lang="en-GB" sz="1400" dirty="0" smtClean="0"/>
                        <a:t> FROM dataset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WHERE </a:t>
                      </a:r>
                      <a:r>
                        <a:rPr lang="en-GB" sz="1400" dirty="0" err="1" smtClean="0"/>
                        <a:t>Rating_text</a:t>
                      </a:r>
                      <a:r>
                        <a:rPr lang="en-GB" sz="1400" dirty="0" smtClean="0"/>
                        <a:t> IS NOT NULL AND </a:t>
                      </a:r>
                      <a:r>
                        <a:rPr lang="en-GB" sz="1400" dirty="0" err="1" smtClean="0"/>
                        <a:t>Rating_text</a:t>
                      </a:r>
                      <a:r>
                        <a:rPr lang="en-GB" sz="1400" dirty="0" smtClean="0"/>
                        <a:t> != ‘ ’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GROUP BY Aggregate_rating ORDER BY Aggregate_rating </a:t>
                      </a:r>
                      <a:r>
                        <a:rPr lang="en-GB" sz="1400" dirty="0" err="1" smtClean="0"/>
                        <a:t>DESC,review_count</a:t>
                      </a:r>
                      <a:r>
                        <a:rPr lang="en-GB" sz="1400" dirty="0" smtClean="0"/>
                        <a:t> desc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 limit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729653" y="3364192"/>
            <a:ext cx="113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 Calculate the average length of reviews and explore if there is a relationship between review length and rating.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63584"/>
              </p:ext>
            </p:extLst>
          </p:nvPr>
        </p:nvGraphicFramePr>
        <p:xfrm>
          <a:off x="8343062" y="3975563"/>
          <a:ext cx="3761852" cy="188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502837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36869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12" y="1982743"/>
            <a:ext cx="3127761" cy="117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87" y="4515028"/>
            <a:ext cx="374068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19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10834"/>
              </p:ext>
            </p:extLst>
          </p:nvPr>
        </p:nvGraphicFramePr>
        <p:xfrm>
          <a:off x="1119499" y="1519690"/>
          <a:ext cx="5935688" cy="200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5688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415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9850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'</a:t>
                      </a:r>
                      <a:r>
                        <a:rPr lang="en-GB" sz="1400" dirty="0" err="1" smtClean="0"/>
                        <a:t>restaurant_highest_number_of_votes</a:t>
                      </a:r>
                      <a:r>
                        <a:rPr lang="en-GB" sz="1400" dirty="0" smtClean="0"/>
                        <a:t>', Restaurant_Name, Votes FROM dataset                              </a:t>
                      </a:r>
                    </a:p>
                    <a:p>
                      <a:r>
                        <a:rPr lang="en-GB" sz="1400" dirty="0" smtClean="0"/>
                        <a:t>WHERE Votes = (SELECT MAX(Votes) FROM dataset)            </a:t>
                      </a:r>
                    </a:p>
                    <a:p>
                      <a:r>
                        <a:rPr lang="en-GB" sz="1400" dirty="0" smtClean="0"/>
                        <a:t>union all                                                                                   </a:t>
                      </a:r>
                    </a:p>
                    <a:p>
                      <a:r>
                        <a:rPr lang="en-GB" sz="1400" dirty="0" smtClean="0"/>
                        <a:t>SELECT '</a:t>
                      </a:r>
                      <a:r>
                        <a:rPr lang="en-GB" sz="1400" dirty="0" err="1" smtClean="0"/>
                        <a:t>restaurant_lowest_number_of_votes</a:t>
                      </a:r>
                      <a:r>
                        <a:rPr lang="en-GB" sz="1400" dirty="0" smtClean="0"/>
                        <a:t>', Restaurant_Name, Votes FROM dataset                             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r>
                        <a:rPr lang="en-GB" sz="1400" dirty="0" smtClean="0"/>
                        <a:t>WHERE Votes = (SELECT min(Votes) FROM dataset);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657884" y="1080301"/>
            <a:ext cx="94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Identify the restaurants with the highest and lowest number of votes.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29652" y="497132"/>
            <a:ext cx="11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Task 2:Votes Analysis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06156"/>
              </p:ext>
            </p:extLst>
          </p:nvPr>
        </p:nvGraphicFramePr>
        <p:xfrm>
          <a:off x="7371632" y="1546789"/>
          <a:ext cx="4370289" cy="16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289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89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264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69971"/>
              </p:ext>
            </p:extLst>
          </p:nvPr>
        </p:nvGraphicFramePr>
        <p:xfrm>
          <a:off x="729653" y="4524628"/>
          <a:ext cx="7521620" cy="15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SELECT Aggregate_rating,COUNT(*) AS rating_count, SUM(Votes) AS total_votes, ROUND(AVG(Votes), 2) AS avg_votes_per_rating                                                       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FROM dataset             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GROUP BY Aggregate_rating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ORDER BY Aggregate_rating;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708507" y="3733524"/>
            <a:ext cx="113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 Analyze if there is a correlation between the number of votes and the rating of a </a:t>
            </a:r>
            <a:r>
              <a:rPr lang="en-GB" dirty="0" smtClean="0"/>
              <a:t>restaurant.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58062"/>
              </p:ext>
            </p:extLst>
          </p:nvPr>
        </p:nvGraphicFramePr>
        <p:xfrm>
          <a:off x="8347202" y="4394307"/>
          <a:ext cx="3761852" cy="188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502837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36869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57" y="1963087"/>
            <a:ext cx="4289989" cy="160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96" y="4937126"/>
            <a:ext cx="3736630" cy="149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13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8233"/>
              </p:ext>
            </p:extLst>
          </p:nvPr>
        </p:nvGraphicFramePr>
        <p:xfrm>
          <a:off x="1187865" y="1750426"/>
          <a:ext cx="9263642" cy="190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64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5035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40362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</a:t>
                      </a:r>
                      <a:r>
                        <a:rPr lang="en-GB" sz="1400" dirty="0" err="1" smtClean="0"/>
                        <a:t>d.Price_range</a:t>
                      </a:r>
                      <a:r>
                        <a:rPr lang="en-GB" sz="1400" dirty="0" smtClean="0"/>
                        <a:t>,  </a:t>
                      </a:r>
                    </a:p>
                    <a:p>
                      <a:r>
                        <a:rPr lang="en-GB" sz="1400" dirty="0" smtClean="0"/>
                        <a:t> COUNT(CASE WHEN Has_online_delivery = 'Yes' THEN 1 END) AS </a:t>
                      </a:r>
                      <a:r>
                        <a:rPr lang="en-GB" sz="1400" dirty="0" err="1" smtClean="0"/>
                        <a:t>no_of_online_delivery</a:t>
                      </a:r>
                      <a:r>
                        <a:rPr lang="en-GB" sz="1400" dirty="0" smtClean="0"/>
                        <a:t>,    </a:t>
                      </a:r>
                    </a:p>
                    <a:p>
                      <a:r>
                        <a:rPr lang="en-GB" sz="1400" dirty="0" smtClean="0"/>
                        <a:t>COUNT(CASE WHEN Has_Table_booking = 'Yes' THEN 1 END) AS </a:t>
                      </a:r>
                      <a:r>
                        <a:rPr lang="en-GB" sz="1400" dirty="0" err="1" smtClean="0"/>
                        <a:t>no_of_table_booking</a:t>
                      </a:r>
                      <a:r>
                        <a:rPr lang="en-GB" sz="1400" dirty="0" smtClean="0"/>
                        <a:t>  </a:t>
                      </a:r>
                    </a:p>
                    <a:p>
                      <a:r>
                        <a:rPr lang="en-GB" sz="1400" dirty="0" smtClean="0"/>
                        <a:t>FROM dataset as d</a:t>
                      </a:r>
                    </a:p>
                    <a:p>
                      <a:r>
                        <a:rPr lang="en-GB" sz="1400" dirty="0" smtClean="0"/>
                        <a:t>GROUP BY </a:t>
                      </a:r>
                      <a:r>
                        <a:rPr lang="en-GB" sz="1400" dirty="0" err="1" smtClean="0"/>
                        <a:t>d.Price_range</a:t>
                      </a:r>
                      <a:r>
                        <a:rPr lang="en-GB" sz="1400" dirty="0" smtClean="0"/>
                        <a:t> ORDER BY </a:t>
                      </a:r>
                      <a:r>
                        <a:rPr lang="en-GB" sz="1400" dirty="0" err="1" smtClean="0"/>
                        <a:t>d.Price_range</a:t>
                      </a:r>
                      <a:r>
                        <a:rPr lang="en-GB" sz="1400" dirty="0" smtClean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729652" y="1080301"/>
            <a:ext cx="114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Analyze if there is a relationship between the price range and the availability of online delivery and table booking.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29652" y="497132"/>
            <a:ext cx="11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Task 3</a:t>
            </a:r>
            <a:r>
              <a:rPr lang="en-IN" dirty="0" smtClean="0"/>
              <a:t>:</a:t>
            </a:r>
            <a:r>
              <a:rPr lang="en-GB" dirty="0"/>
              <a:t>Price Range vs. Online Delivery and Table Booking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83367"/>
              </p:ext>
            </p:extLst>
          </p:nvPr>
        </p:nvGraphicFramePr>
        <p:xfrm>
          <a:off x="3637120" y="4016524"/>
          <a:ext cx="3327703" cy="16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703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89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264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91" y="4455845"/>
            <a:ext cx="3281585" cy="12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57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708507" y="833158"/>
            <a:ext cx="113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 Determine if higher-priced restaurants are more likely to offer these services.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61565"/>
              </p:ext>
            </p:extLst>
          </p:nvPr>
        </p:nvGraphicFramePr>
        <p:xfrm>
          <a:off x="820396" y="1640793"/>
          <a:ext cx="11186445" cy="268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445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9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228981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SELECT Price_range,COUNT(*) AS total_restaurants,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COUNT(CASE WHEN Has_online_delivery = 'Yes' THEN 1 END) AS online_delivery_count,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concat(ROUND(100.0 * COUNT(CASE WHEN Has_online_delivery = 'Yes' THEN 1 END) / COUNT(*), 2),'%') AS online_delivery_percentage,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COUNT(CASE WHEN Has_Table_booking = 'Yes' THEN 1 END) AS table_booking_count,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concat(ROUND(100.0 * COUNT(CASE WHEN Has_Table_booking = 'Yes' THEN 1 END) / COUNT(*), 2),'%') AS table_booking_percentage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FROM dataset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GROUP BY Price_range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ORDER BY Price_range;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18856"/>
              </p:ext>
            </p:extLst>
          </p:nvPr>
        </p:nvGraphicFramePr>
        <p:xfrm>
          <a:off x="937190" y="4766239"/>
          <a:ext cx="10408777" cy="188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8777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413107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36869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29" y="5273497"/>
            <a:ext cx="10340411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29652" y="259229"/>
            <a:ext cx="11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Task 3</a:t>
            </a:r>
            <a:r>
              <a:rPr lang="en-IN" dirty="0" smtClean="0"/>
              <a:t>:</a:t>
            </a:r>
            <a:r>
              <a:rPr lang="en-GB" dirty="0"/>
              <a:t>Price Range vs. Online Delivery and Table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2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8DA75C6-0CA8-4AFF-7F0A-5826EF815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96555"/>
              </p:ext>
            </p:extLst>
          </p:nvPr>
        </p:nvGraphicFramePr>
        <p:xfrm>
          <a:off x="2039076" y="1675972"/>
          <a:ext cx="5007566" cy="120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844297">
                <a:tc>
                  <a:txBody>
                    <a:bodyPr/>
                    <a:lstStyle/>
                    <a:p>
                      <a:r>
                        <a:rPr lang="en-US" sz="1400" dirty="0"/>
                        <a:t>select Cuisines,count(Cuisines) as most_common_Cuisines  </a:t>
                      </a:r>
                    </a:p>
                    <a:p>
                      <a:r>
                        <a:rPr lang="en-US" sz="1400" dirty="0"/>
                        <a:t>from dataset  </a:t>
                      </a:r>
                      <a:r>
                        <a:rPr lang="en-US" sz="1400" dirty="0" smtClean="0"/>
                        <a:t>group </a:t>
                      </a:r>
                      <a:r>
                        <a:rPr lang="en-US" sz="1400" dirty="0"/>
                        <a:t>by Cuisines 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order </a:t>
                      </a:r>
                      <a:r>
                        <a:rPr lang="en-US" sz="1400" dirty="0"/>
                        <a:t>by most_common_Cuisines desc limit 3;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FA65505-7D34-F16A-4E8C-070457DF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E199DC-EC3A-EF1E-7152-F04A4AA0F276}"/>
              </a:ext>
            </a:extLst>
          </p:cNvPr>
          <p:cNvSpPr txBox="1"/>
          <p:nvPr/>
        </p:nvSpPr>
        <p:spPr>
          <a:xfrm>
            <a:off x="1818323" y="1174305"/>
            <a:ext cx="931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three most common cuisines served across all restaurants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473B8C-5F9B-2123-AC9D-65CC3C46DB67}"/>
              </a:ext>
            </a:extLst>
          </p:cNvPr>
          <p:cNvSpPr txBox="1"/>
          <p:nvPr/>
        </p:nvSpPr>
        <p:spPr>
          <a:xfrm>
            <a:off x="814344" y="402976"/>
            <a:ext cx="1128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– Top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Cuisines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3C19F1BF-272D-E097-F2A3-1C4601D4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41972"/>
              </p:ext>
            </p:extLst>
          </p:nvPr>
        </p:nvGraphicFramePr>
        <p:xfrm>
          <a:off x="7098166" y="1586285"/>
          <a:ext cx="2949348" cy="151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348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822741BB-A38A-59B6-792A-F3CD07511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29595"/>
              </p:ext>
            </p:extLst>
          </p:nvPr>
        </p:nvGraphicFramePr>
        <p:xfrm>
          <a:off x="770493" y="3746765"/>
          <a:ext cx="7521620" cy="25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WITH cte AS (SELECT Restaurant_Name,COUNT(*) AS no_of_orders FROM dataset GROUP BY Restaurant_Name),</a:t>
                      </a:r>
                    </a:p>
                    <a:p>
                      <a:r>
                        <a:rPr lang="en-US" sz="1400" dirty="0"/>
                        <a:t>cuisine_counts AS (SELECT Restaurant_Name,Cuisines,COUNT(*) AS cuisine_orders FROM </a:t>
                      </a:r>
                    </a:p>
                    <a:p>
                      <a:r>
                        <a:rPr lang="en-US" sz="1400" dirty="0"/>
                        <a:t>dataset GROUP BY Restaurant_Name, Cuisines)</a:t>
                      </a:r>
                    </a:p>
                    <a:p>
                      <a:r>
                        <a:rPr lang="en-US" sz="1400" dirty="0"/>
                        <a:t>SELECT cc.Restaurant_Name,cc.Cuisines,ROUND(100.0 * cc.cuisine_orders / c.no_of_orders,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AS percentage_cuisines</a:t>
                      </a:r>
                    </a:p>
                    <a:p>
                      <a:r>
                        <a:rPr lang="en-IN" sz="1400" dirty="0"/>
                        <a:t>FROM cuisine_counts cc</a:t>
                      </a:r>
                    </a:p>
                    <a:p>
                      <a:r>
                        <a:rPr lang="en-IN" sz="1400" dirty="0"/>
                        <a:t>JOIN cte c ON cc.Restaurant_Name = c.Restaurant_Name</a:t>
                      </a:r>
                    </a:p>
                    <a:p>
                      <a:r>
                        <a:rPr lang="en-IN" sz="1400" dirty="0"/>
                        <a:t>ORDER BY percentage_cuisines asc</a:t>
                      </a:r>
                    </a:p>
                    <a:p>
                      <a:r>
                        <a:rPr lang="en-IN" sz="1400" dirty="0"/>
                        <a:t>LIMIT 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A3FF45-97BF-A892-F6B2-87E1EF84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97" y="2008262"/>
            <a:ext cx="2860173" cy="10105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D3500CB-1E11-710E-E1D9-62E20C9B99A2}"/>
              </a:ext>
            </a:extLst>
          </p:cNvPr>
          <p:cNvSpPr txBox="1"/>
          <p:nvPr/>
        </p:nvSpPr>
        <p:spPr>
          <a:xfrm>
            <a:off x="1863541" y="3200645"/>
            <a:ext cx="1023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share of each top cuisine to understand popularity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AB717C3B-8F82-1CBE-1907-42EC47314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08333"/>
              </p:ext>
            </p:extLst>
          </p:nvPr>
        </p:nvGraphicFramePr>
        <p:xfrm>
          <a:off x="8343062" y="4030166"/>
          <a:ext cx="3761852" cy="132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96944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C195BFA-2F31-749F-4A3C-9102DD66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010" y="4409236"/>
            <a:ext cx="3659955" cy="89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02151"/>
              </p:ext>
            </p:extLst>
          </p:nvPr>
        </p:nvGraphicFramePr>
        <p:xfrm>
          <a:off x="2039076" y="1675972"/>
          <a:ext cx="5007566" cy="120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84429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</a:t>
                      </a:r>
                      <a:r>
                        <a:rPr lang="en-GB" sz="1400" dirty="0" err="1" smtClean="0"/>
                        <a:t>City,count</a:t>
                      </a:r>
                      <a:r>
                        <a:rPr lang="en-GB" sz="1400" dirty="0" smtClean="0"/>
                        <a:t>(distinct Restaurant_Name)as </a:t>
                      </a:r>
                      <a:r>
                        <a:rPr lang="en-GB" sz="1400" dirty="0" err="1" smtClean="0"/>
                        <a:t>number_of_restaurants</a:t>
                      </a:r>
                      <a:r>
                        <a:rPr lang="en-GB" sz="1400" dirty="0" smtClean="0"/>
                        <a:t> from dataset group by City order by </a:t>
                      </a:r>
                      <a:r>
                        <a:rPr lang="en-GB" sz="1400" dirty="0" err="1" smtClean="0"/>
                        <a:t>number_of_restaurants</a:t>
                      </a:r>
                      <a:r>
                        <a:rPr lang="en-GB" sz="1400" dirty="0" smtClean="0"/>
                        <a:t> desc limit 3;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818323" y="1174305"/>
            <a:ext cx="931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 smtClean="0"/>
              <a:t>Identify </a:t>
            </a:r>
            <a:r>
              <a:rPr lang="en-GB" dirty="0"/>
              <a:t>the city with the highest number of restaurants in the dataset</a:t>
            </a:r>
            <a:r>
              <a:rPr lang="en-GB" dirty="0" smtClean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71944" y="343308"/>
            <a:ext cx="113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– City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10444"/>
              </p:ext>
            </p:extLst>
          </p:nvPr>
        </p:nvGraphicFramePr>
        <p:xfrm>
          <a:off x="7098166" y="1586285"/>
          <a:ext cx="2949348" cy="151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348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61512"/>
              </p:ext>
            </p:extLst>
          </p:nvPr>
        </p:nvGraphicFramePr>
        <p:xfrm>
          <a:off x="771945" y="3873824"/>
          <a:ext cx="7521620" cy="151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SELECT City,Restaurant_Name,ROUND(AVG(</a:t>
                      </a:r>
                      <a:r>
                        <a:rPr lang="en-GB" sz="1400" dirty="0" err="1" smtClean="0"/>
                        <a:t>Aggregate_rating</a:t>
                      </a:r>
                      <a:r>
                        <a:rPr lang="en-GB" sz="1400" dirty="0" smtClean="0"/>
                        <a:t>), 1) AS avg_rating_in_city FROM datasetGROUP BY City, Restaurant_Name ORDER BY avg_rating_in_city DESC, Restaurant_Name limit 3;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1649338" y="3200645"/>
            <a:ext cx="858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Calculate the average rating for restaurants in each city.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/>
        </p:nvGraphicFramePr>
        <p:xfrm>
          <a:off x="8343062" y="4030166"/>
          <a:ext cx="3761852" cy="132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96944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879" y="4401084"/>
            <a:ext cx="3723592" cy="88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47" y="1970295"/>
            <a:ext cx="288847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12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67949"/>
              </p:ext>
            </p:extLst>
          </p:nvPr>
        </p:nvGraphicFramePr>
        <p:xfrm>
          <a:off x="2039076" y="1675972"/>
          <a:ext cx="5007566" cy="120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84429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Price_range, COUNT(*) AS </a:t>
                      </a:r>
                      <a:r>
                        <a:rPr lang="en-GB" sz="1400" dirty="0" err="1" smtClean="0"/>
                        <a:t>restaurant_count</a:t>
                      </a:r>
                      <a:r>
                        <a:rPr lang="en-GB" sz="1400" dirty="0" smtClean="0"/>
                        <a:t> FROM dataset GROUP BY Price_range order by Price_range 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264778" y="1174305"/>
            <a:ext cx="987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Create a histogram or bar chart to visualize the distribution of price ranges among the restaurants.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71944" y="343308"/>
            <a:ext cx="113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Task </a:t>
            </a:r>
            <a:r>
              <a:rPr lang="en-US" dirty="0"/>
              <a:t>3 </a:t>
            </a:r>
            <a:r>
              <a:rPr lang="en-US" dirty="0"/>
              <a:t>– </a:t>
            </a:r>
            <a:r>
              <a:rPr lang="en-IN" dirty="0"/>
              <a:t>Price Range Distribution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78555"/>
              </p:ext>
            </p:extLst>
          </p:nvPr>
        </p:nvGraphicFramePr>
        <p:xfrm>
          <a:off x="7098166" y="1586285"/>
          <a:ext cx="2949348" cy="160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348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793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230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47" y="1965533"/>
            <a:ext cx="2914116" cy="123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08" y="3401226"/>
            <a:ext cx="8733802" cy="276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6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22422"/>
              </p:ext>
            </p:extLst>
          </p:nvPr>
        </p:nvGraphicFramePr>
        <p:xfrm>
          <a:off x="1818323" y="1640793"/>
          <a:ext cx="5228319" cy="1336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19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65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97042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Price_range, concat(round(100.00*count()/(select count() from dataset),2),'%')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as percent_restaurants_each_pricce_rating  </a:t>
                      </a:r>
                    </a:p>
                    <a:p>
                      <a:r>
                        <a:rPr lang="en-GB" sz="1400" dirty="0" smtClean="0"/>
                        <a:t>from dataset group  by Price_range </a:t>
                      </a:r>
                    </a:p>
                    <a:p>
                      <a:r>
                        <a:rPr lang="en-GB" sz="1400" dirty="0" smtClean="0"/>
                        <a:t>order by Price_range asc;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818323" y="1174305"/>
            <a:ext cx="931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Calculate the percentage of restaurants in each price range category.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47369"/>
              </p:ext>
            </p:extLst>
          </p:nvPr>
        </p:nvGraphicFramePr>
        <p:xfrm>
          <a:off x="7098166" y="1586285"/>
          <a:ext cx="3037146" cy="1550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14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652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8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814145" y="506018"/>
            <a:ext cx="113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Task </a:t>
            </a:r>
            <a:r>
              <a:rPr lang="en-US" dirty="0"/>
              <a:t>3 </a:t>
            </a:r>
            <a:r>
              <a:rPr lang="en-US" dirty="0"/>
              <a:t>– </a:t>
            </a:r>
            <a:r>
              <a:rPr lang="en-IN" dirty="0"/>
              <a:t>Price Range Distribution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47" y="1948843"/>
            <a:ext cx="2931208" cy="111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3059"/>
              </p:ext>
            </p:extLst>
          </p:nvPr>
        </p:nvGraphicFramePr>
        <p:xfrm>
          <a:off x="2039076" y="1675972"/>
          <a:ext cx="5007566" cy="120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84429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concat(round(100.00*count()/(select count() from dataset),2),'%') as percentage_online_delivery from dataset where Has_Online_delivery='Yes‘;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818323" y="1174305"/>
            <a:ext cx="931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Determine the percentage of restaurants that offer online delivery.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71944" y="343308"/>
            <a:ext cx="113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Task </a:t>
            </a:r>
            <a:r>
              <a:rPr lang="en-US" dirty="0"/>
              <a:t>4– </a:t>
            </a:r>
            <a:r>
              <a:rPr lang="en-IN" dirty="0"/>
              <a:t>Online Delivery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24325"/>
              </p:ext>
            </p:extLst>
          </p:nvPr>
        </p:nvGraphicFramePr>
        <p:xfrm>
          <a:off x="7098166" y="1586285"/>
          <a:ext cx="2949348" cy="151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348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35829"/>
              </p:ext>
            </p:extLst>
          </p:nvPr>
        </p:nvGraphicFramePr>
        <p:xfrm>
          <a:off x="771945" y="3873824"/>
          <a:ext cx="7521620" cy="15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dirty="0" smtClean="0"/>
                        <a:t>SELECT 'Yes'  AS Online_Delivery, round(AVG(</a:t>
                      </a:r>
                      <a:r>
                        <a:rPr lang="en-IN" sz="1400" dirty="0" err="1" smtClean="0"/>
                        <a:t>Aggregate_rating</a:t>
                      </a:r>
                      <a:r>
                        <a:rPr lang="en-IN" sz="1400" dirty="0" smtClean="0"/>
                        <a:t>),2) AS Average_Rating FROM dataset WHERE Has_Online_delivery = 'Yes‘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dirty="0" smtClean="0"/>
                        <a:t>UNION ALL                                                                                                                                       SELECT  'No'  AS Online_Delivery, round(AVG(</a:t>
                      </a:r>
                      <a:r>
                        <a:rPr lang="en-IN" sz="1400" dirty="0" err="1" smtClean="0"/>
                        <a:t>Aggregate_rating</a:t>
                      </a:r>
                      <a:r>
                        <a:rPr lang="en-IN" sz="1400" dirty="0" smtClean="0"/>
                        <a:t>),2) AS Average_Rating FROM dataset WHERE Has_Online_delivery = 'No';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1649338" y="3200645"/>
            <a:ext cx="858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 the average ratings of restaurants with and without online delivery.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/>
        </p:nvGraphicFramePr>
        <p:xfrm>
          <a:off x="8343062" y="4030166"/>
          <a:ext cx="3761852" cy="132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96944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93" y="1966913"/>
            <a:ext cx="2888478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971" y="4452357"/>
            <a:ext cx="3706500" cy="88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06328"/>
              </p:ext>
            </p:extLst>
          </p:nvPr>
        </p:nvGraphicFramePr>
        <p:xfrm>
          <a:off x="2039076" y="1675972"/>
          <a:ext cx="5007566" cy="13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84429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Aggregate_rating, COUNT(*) AS rating_count FROM dataset WHERE Aggregate_rating &gt; 0 GROUP BY Aggregate_rating ORDER BY Aggregate_rating desc,rating_count DESC limit 5;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649338" y="1174305"/>
            <a:ext cx="94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Analyze the distribution of aggregate ratings and determine the most common rating range.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71944" y="343308"/>
            <a:ext cx="113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Task </a:t>
            </a:r>
            <a:r>
              <a:rPr lang="en-US" dirty="0" smtClean="0"/>
              <a:t>1 –</a:t>
            </a:r>
            <a:r>
              <a:rPr lang="en-IN" dirty="0" smtClean="0"/>
              <a:t> </a:t>
            </a:r>
            <a:r>
              <a:rPr lang="en-IN" dirty="0"/>
              <a:t>Restaurant Ratings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50709"/>
              </p:ext>
            </p:extLst>
          </p:nvPr>
        </p:nvGraphicFramePr>
        <p:xfrm>
          <a:off x="7371632" y="1586285"/>
          <a:ext cx="3147055" cy="161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55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80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233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33176"/>
              </p:ext>
            </p:extLst>
          </p:nvPr>
        </p:nvGraphicFramePr>
        <p:xfrm>
          <a:off x="771945" y="3873824"/>
          <a:ext cx="7521620" cy="151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select Restaurant_Name, round(</a:t>
                      </a:r>
                      <a:r>
                        <a:rPr lang="en-GB" sz="1400" dirty="0" err="1" smtClean="0"/>
                        <a:t>avg</a:t>
                      </a:r>
                      <a:r>
                        <a:rPr lang="en-GB" sz="1400" dirty="0" smtClean="0"/>
                        <a:t>(Votes),0) as avg_votes_restaurant from dataset group by Restaurant_Name order by avg_votes_restaurant desc limit 5;</a:t>
                      </a:r>
                      <a:endParaRPr lang="en-I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1649338" y="3364192"/>
            <a:ext cx="858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 Calculate the average number of votes received by restaurants.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28551"/>
              </p:ext>
            </p:extLst>
          </p:nvPr>
        </p:nvGraphicFramePr>
        <p:xfrm>
          <a:off x="8343062" y="3862700"/>
          <a:ext cx="3761852" cy="149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401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091917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13" y="1960402"/>
            <a:ext cx="3098770" cy="124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333" y="4281443"/>
            <a:ext cx="3732138" cy="110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58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949BE16-1927-04A8-5215-5A88045E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59315"/>
              </p:ext>
            </p:extLst>
          </p:nvPr>
        </p:nvGraphicFramePr>
        <p:xfrm>
          <a:off x="2039076" y="1675972"/>
          <a:ext cx="5007566" cy="13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566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84429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SELECT Aggregate_rating, COUNT(*) AS rating_count FROM dataset WHERE Aggregate_rating &gt; 0 GROUP BY Aggregate_rating ORDER BY Aggregate_rating desc,rating_count DESC limit 5;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649338" y="1174305"/>
            <a:ext cx="94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Identify the most common combinations of cuisines in the dataset.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71944" y="343308"/>
            <a:ext cx="113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Task </a:t>
            </a:r>
            <a:r>
              <a:rPr lang="en-US" dirty="0"/>
              <a:t>2</a:t>
            </a:r>
            <a:r>
              <a:rPr lang="en-US" dirty="0" smtClean="0"/>
              <a:t>–</a:t>
            </a:r>
            <a:r>
              <a:rPr lang="en-IN" dirty="0" smtClean="0"/>
              <a:t>Cuisine </a:t>
            </a:r>
            <a:r>
              <a:rPr lang="en-IN" dirty="0"/>
              <a:t>Combination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7C494B4-0723-1FDB-5EB9-4A0047C3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44182"/>
              </p:ext>
            </p:extLst>
          </p:nvPr>
        </p:nvGraphicFramePr>
        <p:xfrm>
          <a:off x="7371632" y="1586285"/>
          <a:ext cx="3147055" cy="161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55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80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233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FD538CA-4378-2FF7-EFB7-A696A50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96959"/>
              </p:ext>
            </p:extLst>
          </p:nvPr>
        </p:nvGraphicFramePr>
        <p:xfrm>
          <a:off x="771945" y="3873824"/>
          <a:ext cx="7521620" cy="151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20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1551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smtClean="0"/>
                        <a:t>select Restaurant_Name, round(</a:t>
                      </a:r>
                      <a:r>
                        <a:rPr lang="en-GB" sz="1400" dirty="0" err="1" smtClean="0"/>
                        <a:t>avg</a:t>
                      </a:r>
                      <a:r>
                        <a:rPr lang="en-GB" sz="1400" dirty="0" smtClean="0"/>
                        <a:t>(Votes),0) as avg_votes_restaurant from dataset group by Restaurant_Name order by avg_votes_restaurant desc limit 5;</a:t>
                      </a:r>
                      <a:endParaRPr lang="en-I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2543B9-93CB-2523-BB96-0DE44FF9DEEF}"/>
              </a:ext>
            </a:extLst>
          </p:cNvPr>
          <p:cNvSpPr txBox="1"/>
          <p:nvPr/>
        </p:nvSpPr>
        <p:spPr>
          <a:xfrm>
            <a:off x="1649338" y="3364192"/>
            <a:ext cx="858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 Calculate the average number of votes received by restaurants.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C0AB625-8673-2DF2-68F6-4D4BF4F6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34289"/>
              </p:ext>
            </p:extLst>
          </p:nvPr>
        </p:nvGraphicFramePr>
        <p:xfrm>
          <a:off x="8343062" y="3862700"/>
          <a:ext cx="3761852" cy="149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852">
                  <a:extLst>
                    <a:ext uri="{9D8B030D-6E8A-4147-A177-3AD203B41FA5}">
                      <a16:colId xmlns="" xmlns:a16="http://schemas.microsoft.com/office/drawing/2014/main" val="2916841849"/>
                    </a:ext>
                  </a:extLst>
                </a:gridCol>
              </a:tblGrid>
              <a:tr h="401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1458815"/>
                  </a:ext>
                </a:extLst>
              </a:tr>
              <a:tr h="1091917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792236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13" y="1960402"/>
            <a:ext cx="3098770" cy="124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333" y="4281443"/>
            <a:ext cx="3732138" cy="110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37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8AD1FA-A982-3512-954F-1D9AF300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CDB6B29-AF5D-9715-429F-127566E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4" y="-31167"/>
            <a:ext cx="7940673" cy="64633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E25C49-1F71-375E-BCE5-46DDBE27C590}"/>
              </a:ext>
            </a:extLst>
          </p:cNvPr>
          <p:cNvSpPr txBox="1"/>
          <p:nvPr/>
        </p:nvSpPr>
        <p:spPr>
          <a:xfrm>
            <a:off x="1264778" y="1174305"/>
            <a:ext cx="987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Plot the locations of restaurants on a map using longitude and latitude coordinates.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C1B76A-A7B0-18D2-C215-75C0F1B813BC}"/>
              </a:ext>
            </a:extLst>
          </p:cNvPr>
          <p:cNvSpPr txBox="1"/>
          <p:nvPr/>
        </p:nvSpPr>
        <p:spPr>
          <a:xfrm>
            <a:off x="771944" y="343308"/>
            <a:ext cx="113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Task </a:t>
            </a:r>
            <a:r>
              <a:rPr lang="en-US" dirty="0"/>
              <a:t>3 </a:t>
            </a:r>
            <a:r>
              <a:rPr lang="en-US" dirty="0" smtClean="0"/>
              <a:t>– </a:t>
            </a:r>
            <a:r>
              <a:rPr lang="en-IN" dirty="0"/>
              <a:t>Geographic Analysis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34" y="1871530"/>
            <a:ext cx="8861987" cy="379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8346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2375</TotalTime>
  <Words>1015</Words>
  <Application>Microsoft Office PowerPoint</Application>
  <PresentationFormat>Custom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Crop</vt:lpstr>
      <vt:lpstr>DATA ANALYSIS-intern</vt:lpstr>
      <vt:lpstr>Level 1:   </vt:lpstr>
      <vt:lpstr>Level 1:   </vt:lpstr>
      <vt:lpstr>Level 1:   </vt:lpstr>
      <vt:lpstr>Level 1:   </vt:lpstr>
      <vt:lpstr>Level 1:   </vt:lpstr>
      <vt:lpstr>Level 2:   </vt:lpstr>
      <vt:lpstr>Level 2:   </vt:lpstr>
      <vt:lpstr>Level 2:   </vt:lpstr>
      <vt:lpstr>Level 2:   </vt:lpstr>
      <vt:lpstr>Level 3:   </vt:lpstr>
      <vt:lpstr>Level 3:   </vt:lpstr>
      <vt:lpstr>Level 3: 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HARSHINI KARANAM</dc:creator>
  <cp:lastModifiedBy>MOHAN</cp:lastModifiedBy>
  <cp:revision>37</cp:revision>
  <dcterms:created xsi:type="dcterms:W3CDTF">2025-06-01T16:50:07Z</dcterms:created>
  <dcterms:modified xsi:type="dcterms:W3CDTF">2025-06-04T20:26:13Z</dcterms:modified>
</cp:coreProperties>
</file>