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31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28.png" ContentType="image/png"/>
  <Override PartName="/ppt/media/image25.png" ContentType="image/png"/>
  <Override PartName="/ppt/media/image24.jpeg" ContentType="image/jpeg"/>
  <Override PartName="/ppt/media/image19.jpeg" ContentType="image/jpeg"/>
  <Override PartName="/ppt/media/image16.jpeg" ContentType="image/jpeg"/>
  <Override PartName="/ppt/media/image17.png" ContentType="image/png"/>
  <Override PartName="/ppt/media/image14.png" ContentType="image/png"/>
  <Override PartName="/ppt/media/image23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29.png" ContentType="image/png"/>
  <Override PartName="/ppt/media/image8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5480" y="3951000"/>
            <a:ext cx="70668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C97F2F2C-A23B-4644-9358-0B6979309FBD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8880" cy="1918800"/>
          </a:xfrm>
          <a:prstGeom prst="rect">
            <a:avLst/>
          </a:prstGeom>
          <a:ln>
            <a:noFill/>
          </a:ln>
        </p:spPr>
      </p:pic>
      <p:pic>
        <p:nvPicPr>
          <p:cNvPr id="8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1215360"/>
            <a:ext cx="2284560" cy="53568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377440" y="3901320"/>
            <a:ext cx="2558880" cy="1357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2015, Global Edge Software Ltd.</a:t>
            </a:r>
            <a:endParaRPr/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5480" y="3951000"/>
            <a:ext cx="70668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0B151513-E45D-4150-9F04-DEC8D2CB539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3400" cy="172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240" cy="1249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5840" y="3951000"/>
            <a:ext cx="707040" cy="1515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EAF8262-6A22-4EDE-B849-6F161475982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00" name="PlaceHolder 11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280" cy="11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-195480" y="3951000"/>
            <a:ext cx="70668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FC87726E-B4AD-4569-B4F9-0972FFA70FEF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8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0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1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2" name="CustomShape 7"/>
          <p:cNvSpPr/>
          <p:nvPr/>
        </p:nvSpPr>
        <p:spPr>
          <a:xfrm>
            <a:off x="2678760" y="3625920"/>
            <a:ext cx="162756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 </a:t>
            </a:r>
            <a:endParaRPr/>
          </a:p>
        </p:txBody>
      </p:sp>
      <p:pic>
        <p:nvPicPr>
          <p:cNvPr id="143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240" cy="181440"/>
          </a:xfrm>
          <a:prstGeom prst="rect">
            <a:avLst/>
          </a:prstGeom>
          <a:ln>
            <a:noFill/>
          </a:ln>
        </p:spPr>
      </p:pic>
      <p:sp>
        <p:nvSpPr>
          <p:cNvPr id="144" name="CustomShape 8"/>
          <p:cNvSpPr/>
          <p:nvPr/>
        </p:nvSpPr>
        <p:spPr>
          <a:xfrm>
            <a:off x="367200" y="2930760"/>
            <a:ext cx="1949400" cy="5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145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2880" cy="181440"/>
          </a:xfrm>
          <a:prstGeom prst="rect">
            <a:avLst/>
          </a:prstGeom>
          <a:ln>
            <a:noFill/>
          </a:ln>
        </p:spPr>
      </p:pic>
      <p:sp>
        <p:nvSpPr>
          <p:cNvPr id="146" name="CustomShape 9"/>
          <p:cNvSpPr/>
          <p:nvPr/>
        </p:nvSpPr>
        <p:spPr>
          <a:xfrm>
            <a:off x="5000400" y="2930760"/>
            <a:ext cx="1946160" cy="5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47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2880" cy="181440"/>
          </a:xfrm>
          <a:prstGeom prst="rect">
            <a:avLst/>
          </a:prstGeom>
          <a:ln>
            <a:noFill/>
          </a:ln>
        </p:spPr>
      </p:pic>
      <p:sp>
        <p:nvSpPr>
          <p:cNvPr id="148" name="CustomShape 10"/>
          <p:cNvSpPr/>
          <p:nvPr/>
        </p:nvSpPr>
        <p:spPr>
          <a:xfrm>
            <a:off x="2685240" y="2930760"/>
            <a:ext cx="1946160" cy="5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49" name="CustomShape 11"/>
          <p:cNvSpPr/>
          <p:nvPr/>
        </p:nvSpPr>
        <p:spPr>
          <a:xfrm>
            <a:off x="1188720" y="317520"/>
            <a:ext cx="4936320" cy="311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50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7400" cy="1370160"/>
          </a:xfrm>
          <a:prstGeom prst="rect">
            <a:avLst/>
          </a:prstGeom>
          <a:ln>
            <a:noFill/>
          </a:ln>
        </p:spPr>
      </p:pic>
      <p:pic>
        <p:nvPicPr>
          <p:cNvPr id="151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6360" cy="547200"/>
          </a:xfrm>
          <a:prstGeom prst="rect">
            <a:avLst/>
          </a:prstGeom>
          <a:ln>
            <a:noFill/>
          </a:ln>
        </p:spPr>
      </p:pic>
      <p:pic>
        <p:nvPicPr>
          <p:cNvPr id="152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000" cy="189000"/>
          </a:xfrm>
          <a:prstGeom prst="rect">
            <a:avLst/>
          </a:prstGeom>
          <a:ln>
            <a:noFill/>
          </a:ln>
        </p:spPr>
      </p:pic>
      <p:pic>
        <p:nvPicPr>
          <p:cNvPr id="153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2760" cy="212760"/>
          </a:xfrm>
          <a:prstGeom prst="rect">
            <a:avLst/>
          </a:prstGeom>
          <a:ln>
            <a:noFill/>
          </a:ln>
        </p:spPr>
      </p:pic>
      <p:sp>
        <p:nvSpPr>
          <p:cNvPr id="154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5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9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-195480" y="3951000"/>
            <a:ext cx="70668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AF126E81-6B82-4A01-88D5-1FF131999362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9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7" name="CustomShape 7"/>
          <p:cNvSpPr/>
          <p:nvPr/>
        </p:nvSpPr>
        <p:spPr>
          <a:xfrm>
            <a:off x="4465440" y="1815120"/>
            <a:ext cx="2619720" cy="1892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98" name="CustomShape 8"/>
          <p:cNvSpPr/>
          <p:nvPr/>
        </p:nvSpPr>
        <p:spPr>
          <a:xfrm>
            <a:off x="0" y="1143000"/>
            <a:ext cx="5789880" cy="37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99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4960" y="321840"/>
            <a:ext cx="2200680" cy="514800"/>
          </a:xfrm>
          <a:prstGeom prst="rect">
            <a:avLst/>
          </a:prstGeom>
          <a:ln>
            <a:noFill/>
          </a:ln>
        </p:spPr>
      </p:pic>
      <p:pic>
        <p:nvPicPr>
          <p:cNvPr id="200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29800" y="1703160"/>
            <a:ext cx="2330280" cy="2257920"/>
          </a:xfrm>
          <a:prstGeom prst="rect">
            <a:avLst/>
          </a:prstGeom>
          <a:ln>
            <a:noFill/>
          </a:ln>
        </p:spPr>
      </p:pic>
      <p:sp>
        <p:nvSpPr>
          <p:cNvPr id="201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2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85800" y="2057400"/>
            <a:ext cx="6627960" cy="605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b="1" lang="en-IN" sz="1600">
                <a:latin typeface="Century Gothic"/>
              </a:rPr>
              <a:t>DRM 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941360" y="2736360"/>
            <a:ext cx="1870560" cy="471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Bharath P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latin typeface="Century Gothic"/>
              </a:rPr>
              <a:t>Introduction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149040" y="582480"/>
            <a:ext cx="7060320" cy="3290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1600">
                <a:latin typeface="Century Gothic"/>
              </a:rPr>
              <a:t>Direct Rendering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Subsystem of Linux Kernel, responsible for interfacing with GPU of modern video cards.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Exposes API that user programs can use to perform operations such as configuring the mode setting of the display.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12320" y="96840"/>
            <a:ext cx="6551280" cy="31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1600">
                <a:latin typeface="Century Gothic"/>
              </a:rPr>
              <a:t>Why DRM?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124920" y="533520"/>
            <a:ext cx="7001640" cy="15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The Linux Kernel already had an API called fbdev, but it couldn't handle needs of modern GPU based video cards.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When two or more programs tried to control the same video card at the same time, they ends with disastrous event.  </a:t>
            </a:r>
            <a:endParaRPr/>
          </a:p>
        </p:txBody>
      </p:sp>
      <p:pic>
        <p:nvPicPr>
          <p:cNvPr id="2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00" y="2052000"/>
            <a:ext cx="2446560" cy="1726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12320" y="132840"/>
            <a:ext cx="6551280" cy="31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Continued....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124920" y="533520"/>
            <a:ext cx="7073640" cy="15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DRM supports multiple programs to control same video card at the same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DRM responsible for initializing and maintaining the command queue, the VRAM and other resources. 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3743640" y="3620880"/>
            <a:ext cx="3444480" cy="15685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072520"/>
            <a:ext cx="2878560" cy="1742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8320" y="96840"/>
            <a:ext cx="6551280" cy="31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1600">
                <a:latin typeface="Century Gothic"/>
              </a:rPr>
              <a:t>Software architecture</a:t>
            </a:r>
            <a:r>
              <a:rPr b="1" lang="en-IN" sz="1600">
                <a:latin typeface="Century Gothic"/>
              </a:rPr>
              <a:t>	</a:t>
            </a:r>
            <a:endParaRPr/>
          </a:p>
        </p:txBody>
      </p:sp>
      <p:pic>
        <p:nvPicPr>
          <p:cNvPr id="2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504000"/>
            <a:ext cx="2590560" cy="295056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2837160" y="632880"/>
            <a:ext cx="4325400" cy="303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DRM exposes GPU through the filesystem name space using device files under /dev hierarchy.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Each GPU detected by DRM referred as DRM device, and device file /dev/dri/cardX (where X is sequential number) created to interface with 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libdrm facilitates interface of user space programs with DRM subsystem.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384000" y="533520"/>
            <a:ext cx="374256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DRM consists two parts: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DRM core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DRM Driver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816000" y="3542040"/>
            <a:ext cx="3444480" cy="1568520"/>
          </a:xfrm>
          <a:prstGeom prst="rect">
            <a:avLst/>
          </a:prstGeom>
          <a:noFill/>
          <a:ln>
            <a:noFill/>
          </a:ln>
        </p:spPr>
      </p:sp>
      <p:pic>
        <p:nvPicPr>
          <p:cNvPr id="2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0200" y="720000"/>
            <a:ext cx="2808360" cy="259092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3389040" y="1676880"/>
            <a:ext cx="3708360" cy="15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DRM core provides framework where different DRM drivers can register, and also provides ioctls.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400">
                <a:latin typeface="Century Gothic"/>
              </a:rPr>
              <a:t>DRM driver implements hardware-dependent part of the API. 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112320" y="132840"/>
            <a:ext cx="6551280" cy="31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Continued....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24920" y="432000"/>
            <a:ext cx="7001640" cy="15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DRM framework that lets applications manage rights-protected content according to the license constraints.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Two architectural layers.,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DRM framework API : Exposed  to applications through Android application framework and runs through Dalvik VM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200">
                <a:latin typeface="Century Gothic"/>
              </a:rPr>
              <a:t>A native code DRM manager : Implements the DRM framework and exposes an interface for DRM plug-ins (agents)</a:t>
            </a:r>
            <a:r>
              <a:rPr lang="en-IN" sz="1200">
                <a:latin typeface="Century Gothic"/>
              </a:rPr>
              <a:t>	</a:t>
            </a:r>
            <a:r>
              <a:rPr lang="en-IN" sz="1200">
                <a:latin typeface="Century Gothic"/>
              </a:rPr>
              <a:t> </a:t>
            </a:r>
            <a:endParaRPr/>
          </a:p>
        </p:txBody>
      </p:sp>
      <p:pic>
        <p:nvPicPr>
          <p:cNvPr id="2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2000" y="2448000"/>
            <a:ext cx="3454560" cy="140256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148320" y="132840"/>
            <a:ext cx="6551280" cy="31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Continued....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