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76" r:id="rId3"/>
    <p:sldId id="292" r:id="rId4"/>
    <p:sldId id="257" r:id="rId5"/>
    <p:sldId id="336" r:id="rId6"/>
    <p:sldId id="338" r:id="rId7"/>
    <p:sldId id="339" r:id="rId8"/>
    <p:sldId id="340" r:id="rId9"/>
    <p:sldId id="341" r:id="rId10"/>
    <p:sldId id="258" r:id="rId11"/>
    <p:sldId id="360" r:id="rId12"/>
    <p:sldId id="361" r:id="rId13"/>
    <p:sldId id="362" r:id="rId14"/>
    <p:sldId id="363" r:id="rId15"/>
    <p:sldId id="364" r:id="rId16"/>
    <p:sldId id="259" r:id="rId17"/>
    <p:sldId id="260" r:id="rId18"/>
    <p:sldId id="261" r:id="rId19"/>
    <p:sldId id="262" r:id="rId20"/>
    <p:sldId id="263" r:id="rId21"/>
    <p:sldId id="264" r:id="rId22"/>
    <p:sldId id="265" r:id="rId23"/>
    <p:sldId id="266" r:id="rId24"/>
    <p:sldId id="267" r:id="rId25"/>
    <p:sldId id="355" r:id="rId26"/>
    <p:sldId id="365" r:id="rId27"/>
    <p:sldId id="335" r:id="rId2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1pPr>
    <a:lvl2pPr marL="0" marR="0" indent="45720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2pPr>
    <a:lvl3pPr marL="0" marR="0" indent="91440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3pPr>
    <a:lvl4pPr marL="0" marR="0" indent="137160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4pPr>
    <a:lvl5pPr marL="0" marR="0" indent="182880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5pPr>
    <a:lvl6pPr marL="0" marR="0" indent="228600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6pPr>
    <a:lvl7pPr marL="0" marR="0" indent="274320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7pPr>
    <a:lvl8pPr marL="0" marR="0" indent="320040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8pPr>
    <a:lvl9pPr marL="0" marR="0" indent="365760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536773"/>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536773"/>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254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25400" cap="flat">
              <a:solidFill>
                <a:srgbClr val="CB297B"/>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2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ACF22BCD-416D-01F4-C190-FCB447D0D4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0FC984AB-BBB0-5C25-1D2F-8334C998BC3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9700" name="Slide Number Placeholder 3">
            <a:extLst>
              <a:ext uri="{FF2B5EF4-FFF2-40B4-BE49-F238E27FC236}">
                <a16:creationId xmlns:a16="http://schemas.microsoft.com/office/drawing/2014/main" id="{F3C06AD3-068A-B176-2DB4-A2D837E6D3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DA8D199-841B-420A-A3EC-B5B5A7B146FA}" type="slidenum">
              <a:rPr lang="en-US" altLang="en-US">
                <a:latin typeface="Calibri" panose="020F0502020204030204" pitchFamily="34" charset="0"/>
              </a:rPr>
              <a:pPr/>
              <a:t>9</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698500" y="8657488"/>
            <a:ext cx="11607801" cy="461060"/>
          </a:xfrm>
          <a:prstGeom prst="rect">
            <a:avLst/>
          </a:prstGeom>
        </p:spPr>
        <p:txBody>
          <a:bodyPr anchor="b"/>
          <a:lstStyle>
            <a:lvl1pPr marL="0" indent="0" defTabSz="563541">
              <a:lnSpc>
                <a:spcPct val="100000"/>
              </a:lnSpc>
              <a:spcBef>
                <a:spcPts val="0"/>
              </a:spcBef>
              <a:buSzTx/>
              <a:buNone/>
              <a:defRPr sz="2304" b="1"/>
            </a:lvl1pPr>
          </a:lstStyle>
          <a:p>
            <a:r>
              <a:t>Author and Date</a:t>
            </a:r>
          </a:p>
        </p:txBody>
      </p:sp>
      <p:sp>
        <p:nvSpPr>
          <p:cNvPr id="12" name="Presentation Title"/>
          <p:cNvSpPr txBox="1">
            <a:spLocks noGrp="1"/>
          </p:cNvSpPr>
          <p:nvPr>
            <p:ph type="title" hasCustomPrompt="1"/>
          </p:nvPr>
        </p:nvSpPr>
        <p:spPr>
          <a:xfrm>
            <a:off x="698500" y="1854200"/>
            <a:ext cx="11609057" cy="3302000"/>
          </a:xfrm>
          <a:prstGeom prst="rect">
            <a:avLst/>
          </a:prstGeom>
        </p:spPr>
        <p:txBody>
          <a:bodyPr anchor="b"/>
          <a:lstStyle>
            <a:lvl1pPr>
              <a:defRPr sz="8200" spc="-164"/>
            </a:lvl1pPr>
          </a:lstStyle>
          <a:p>
            <a:r>
              <a:t>Presentation Title</a:t>
            </a:r>
          </a:p>
        </p:txBody>
      </p:sp>
      <p:sp>
        <p:nvSpPr>
          <p:cNvPr id="13" name="Body Level One…"/>
          <p:cNvSpPr txBox="1">
            <a:spLocks noGrp="1"/>
          </p:cNvSpPr>
          <p:nvPr>
            <p:ph type="body" sz="quarter" idx="1" hasCustomPrompt="1"/>
          </p:nvPr>
        </p:nvSpPr>
        <p:spPr>
          <a:xfrm>
            <a:off x="698500" y="5105400"/>
            <a:ext cx="11607800" cy="1456399"/>
          </a:xfrm>
          <a:prstGeom prst="rect">
            <a:avLst/>
          </a:prstGeom>
        </p:spPr>
        <p:txBody>
          <a:bodyPr/>
          <a:lstStyle>
            <a:lvl1pPr marL="0" indent="0" defTabSz="587022">
              <a:lnSpc>
                <a:spcPct val="100000"/>
              </a:lnSpc>
              <a:spcBef>
                <a:spcPts val="0"/>
              </a:spcBef>
              <a:buSzTx/>
              <a:buNone/>
              <a:defRPr sz="3800" b="1"/>
            </a:lvl1pPr>
            <a:lvl2pPr marL="0" indent="457200" defTabSz="587022">
              <a:lnSpc>
                <a:spcPct val="100000"/>
              </a:lnSpc>
              <a:spcBef>
                <a:spcPts val="0"/>
              </a:spcBef>
              <a:buSzTx/>
              <a:buNone/>
              <a:defRPr sz="3800" b="1"/>
            </a:lvl2pPr>
            <a:lvl3pPr marL="0" indent="914400" defTabSz="587022">
              <a:lnSpc>
                <a:spcPct val="100000"/>
              </a:lnSpc>
              <a:spcBef>
                <a:spcPts val="0"/>
              </a:spcBef>
              <a:buSzTx/>
              <a:buNone/>
              <a:defRPr sz="3800" b="1"/>
            </a:lvl3pPr>
            <a:lvl4pPr marL="0" indent="1371600" defTabSz="587022">
              <a:lnSpc>
                <a:spcPct val="100000"/>
              </a:lnSpc>
              <a:spcBef>
                <a:spcPts val="0"/>
              </a:spcBef>
              <a:buSzTx/>
              <a:buNone/>
              <a:defRPr sz="3800" b="1"/>
            </a:lvl4pPr>
            <a:lvl5pPr marL="0" indent="1828800" defTabSz="587022">
              <a:lnSpc>
                <a:spcPct val="100000"/>
              </a:lnSpc>
              <a:spcBef>
                <a:spcPts val="0"/>
              </a:spcBef>
              <a:buSzTx/>
              <a:buNone/>
              <a:defRPr sz="38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6353454" y="9220199"/>
            <a:ext cx="297892" cy="28747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prstGeom prst="rect">
            <a:avLst/>
          </a:prstGeom>
        </p:spPr>
        <p:txBody>
          <a:bodyPr/>
          <a:lstStyle/>
          <a:p>
            <a:r>
              <a:t>Slide Title</a:t>
            </a:r>
          </a:p>
        </p:txBody>
      </p:sp>
      <p:sp>
        <p:nvSpPr>
          <p:cNvPr id="100" name="Slide Subtitle"/>
          <p:cNvSpPr txBox="1">
            <a:spLocks noGrp="1"/>
          </p:cNvSpPr>
          <p:nvPr>
            <p:ph type="body" sz="quarter" idx="21" hasCustomPrompt="1"/>
          </p:nvPr>
        </p:nvSpPr>
        <p:spPr>
          <a:xfrm>
            <a:off x="698500" y="1412977"/>
            <a:ext cx="11607801" cy="671803"/>
          </a:xfrm>
          <a:prstGeom prst="rect">
            <a:avLst/>
          </a:prstGeom>
        </p:spPr>
        <p:txBody>
          <a:bodyPr/>
          <a:lstStyle>
            <a:lvl1pPr marL="0" indent="0" defTabSz="587022">
              <a:lnSpc>
                <a:spcPct val="100000"/>
              </a:lnSpc>
              <a:spcBef>
                <a:spcPts val="0"/>
              </a:spcBef>
              <a:buSzTx/>
              <a:buNone/>
              <a:defRPr sz="3800" b="1"/>
            </a:lvl1pPr>
          </a:lstStyle>
          <a:p>
            <a:r>
              <a:t>Slide Subtitle</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108" name="Agenda Title"/>
          <p:cNvSpPr txBox="1">
            <a:spLocks noGrp="1"/>
          </p:cNvSpPr>
          <p:nvPr>
            <p:ph type="title" hasCustomPrompt="1"/>
          </p:nvPr>
        </p:nvSpPr>
        <p:spPr>
          <a:xfrm>
            <a:off x="698500" y="444500"/>
            <a:ext cx="11607800" cy="1016000"/>
          </a:xfrm>
          <a:prstGeom prst="rect">
            <a:avLst/>
          </a:prstGeom>
        </p:spPr>
        <p:txBody>
          <a:bodyPr/>
          <a:lstStyle/>
          <a:p>
            <a:r>
              <a:t>Agenda Title</a:t>
            </a:r>
          </a:p>
        </p:txBody>
      </p:sp>
      <p:sp>
        <p:nvSpPr>
          <p:cNvPr id="109" name="Agenda Subtitle"/>
          <p:cNvSpPr txBox="1">
            <a:spLocks noGrp="1"/>
          </p:cNvSpPr>
          <p:nvPr>
            <p:ph type="body" sz="quarter" idx="21" hasCustomPrompt="1"/>
          </p:nvPr>
        </p:nvSpPr>
        <p:spPr>
          <a:xfrm>
            <a:off x="698500" y="1409700"/>
            <a:ext cx="11607801" cy="671802"/>
          </a:xfrm>
          <a:prstGeom prst="rect">
            <a:avLst/>
          </a:prstGeom>
        </p:spPr>
        <p:txBody>
          <a:bodyPr/>
          <a:lstStyle>
            <a:lvl1pPr marL="0" indent="0" defTabSz="587022">
              <a:lnSpc>
                <a:spcPct val="100000"/>
              </a:lnSpc>
              <a:spcBef>
                <a:spcPts val="0"/>
              </a:spcBef>
              <a:buSzTx/>
              <a:buNone/>
              <a:defRPr sz="3800" b="1"/>
            </a:lvl1pPr>
          </a:lstStyle>
          <a:p>
            <a:r>
              <a:t>Agenda Subtitle</a:t>
            </a:r>
          </a:p>
        </p:txBody>
      </p:sp>
      <p:sp>
        <p:nvSpPr>
          <p:cNvPr id="110" name="Body Level One…"/>
          <p:cNvSpPr txBox="1">
            <a:spLocks noGrp="1"/>
          </p:cNvSpPr>
          <p:nvPr>
            <p:ph type="body" idx="1" hasCustomPrompt="1"/>
          </p:nvPr>
        </p:nvSpPr>
        <p:spPr>
          <a:prstGeom prst="rect">
            <a:avLst/>
          </a:prstGeom>
        </p:spPr>
        <p:txBody>
          <a:bodyPr/>
          <a:lstStyle>
            <a:lvl1pPr marL="0" indent="0">
              <a:spcBef>
                <a:spcPts val="1300"/>
              </a:spcBef>
              <a:buSzTx/>
              <a:buNone/>
              <a:defRPr sz="3800" spc="-38"/>
            </a:lvl1pPr>
            <a:lvl2pPr marL="0" indent="457200">
              <a:spcBef>
                <a:spcPts val="1300"/>
              </a:spcBef>
              <a:buSzTx/>
              <a:buNone/>
              <a:defRPr sz="3800" spc="-38"/>
            </a:lvl2pPr>
            <a:lvl3pPr marL="0" indent="914400">
              <a:spcBef>
                <a:spcPts val="1300"/>
              </a:spcBef>
              <a:buSzTx/>
              <a:buNone/>
              <a:defRPr sz="3800" spc="-38"/>
            </a:lvl3pPr>
            <a:lvl4pPr marL="0" indent="1371600">
              <a:spcBef>
                <a:spcPts val="1300"/>
              </a:spcBef>
              <a:buSzTx/>
              <a:buNone/>
              <a:defRPr sz="3800" spc="-38"/>
            </a:lvl4pPr>
            <a:lvl5pPr marL="0" indent="1828800">
              <a:spcBef>
                <a:spcPts val="1300"/>
              </a:spcBef>
              <a:buSzTx/>
              <a:buNone/>
              <a:defRPr sz="3800" spc="-38"/>
            </a:lvl5pPr>
          </a:lstStyle>
          <a:p>
            <a:r>
              <a:t>Agenda Topics</a:t>
            </a:r>
          </a:p>
          <a:p>
            <a:pPr lvl="1"/>
            <a:endParaRPr/>
          </a:p>
          <a:p>
            <a:pPr lvl="2"/>
            <a:endParaRPr/>
          </a:p>
          <a:p>
            <a:pPr lvl="3"/>
            <a:endParaRPr/>
          </a:p>
          <a:p>
            <a:pPr lvl="4"/>
            <a:endParaRP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118" name="Body Level One…"/>
          <p:cNvSpPr txBox="1">
            <a:spLocks noGrp="1"/>
          </p:cNvSpPr>
          <p:nvPr>
            <p:ph type="body" sz="half" idx="1" hasCustomPrompt="1"/>
          </p:nvPr>
        </p:nvSpPr>
        <p:spPr>
          <a:xfrm>
            <a:off x="698500" y="3568700"/>
            <a:ext cx="11607800" cy="2617788"/>
          </a:xfrm>
          <a:prstGeom prst="rect">
            <a:avLst/>
          </a:prstGeom>
        </p:spPr>
        <p:txBody>
          <a:bodyPr anchor="ctr"/>
          <a:lstStyle>
            <a:lvl1pPr marL="0" indent="0" algn="ctr">
              <a:lnSpc>
                <a:spcPct val="80000"/>
              </a:lnSpc>
              <a:spcBef>
                <a:spcPts val="0"/>
              </a:spcBef>
              <a:buSzTx/>
              <a:buNone/>
              <a:defRPr sz="8200" spc="-164">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8200" spc="-164">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8200" spc="-164">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8200" spc="-164">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8200" spc="-164">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26" name="Fact information"/>
          <p:cNvSpPr txBox="1">
            <a:spLocks noGrp="1"/>
          </p:cNvSpPr>
          <p:nvPr>
            <p:ph type="body" sz="quarter" idx="21" hasCustomPrompt="1"/>
          </p:nvPr>
        </p:nvSpPr>
        <p:spPr>
          <a:xfrm>
            <a:off x="698500" y="6209979"/>
            <a:ext cx="11607800" cy="671803"/>
          </a:xfrm>
          <a:prstGeom prst="rect">
            <a:avLst/>
          </a:prstGeom>
        </p:spPr>
        <p:txBody>
          <a:bodyPr/>
          <a:lstStyle>
            <a:lvl1pPr marL="0" indent="0" algn="ctr">
              <a:lnSpc>
                <a:spcPct val="100000"/>
              </a:lnSpc>
              <a:spcBef>
                <a:spcPts val="0"/>
              </a:spcBef>
              <a:buSzTx/>
              <a:buNone/>
              <a:defRPr sz="3800" b="1"/>
            </a:lvl1pPr>
          </a:lstStyle>
          <a:p>
            <a:r>
              <a:t>Fact information</a:t>
            </a:r>
          </a:p>
        </p:txBody>
      </p:sp>
      <p:sp>
        <p:nvSpPr>
          <p:cNvPr id="127" name="Body Level One…"/>
          <p:cNvSpPr txBox="1">
            <a:spLocks noGrp="1"/>
          </p:cNvSpPr>
          <p:nvPr>
            <p:ph type="body" idx="1" hasCustomPrompt="1"/>
          </p:nvPr>
        </p:nvSpPr>
        <p:spPr>
          <a:xfrm>
            <a:off x="698500" y="999066"/>
            <a:ext cx="11607800" cy="5210914"/>
          </a:xfrm>
          <a:prstGeom prst="rect">
            <a:avLst/>
          </a:prstGeom>
        </p:spPr>
        <p:txBody>
          <a:bodyPr anchor="b"/>
          <a:lstStyle>
            <a:lvl1pPr marL="0" indent="0" algn="ctr">
              <a:lnSpc>
                <a:spcPct val="80000"/>
              </a:lnSpc>
              <a:spcBef>
                <a:spcPts val="0"/>
              </a:spcBef>
              <a:buSzTx/>
              <a:buNone/>
              <a:defRPr sz="17600" b="1" spc="-176"/>
            </a:lvl1pPr>
            <a:lvl2pPr marL="0" indent="457200" algn="ctr">
              <a:lnSpc>
                <a:spcPct val="80000"/>
              </a:lnSpc>
              <a:spcBef>
                <a:spcPts val="0"/>
              </a:spcBef>
              <a:buSzTx/>
              <a:buNone/>
              <a:defRPr sz="17600" b="1" spc="-176"/>
            </a:lvl2pPr>
            <a:lvl3pPr marL="0" indent="914400" algn="ctr">
              <a:lnSpc>
                <a:spcPct val="80000"/>
              </a:lnSpc>
              <a:spcBef>
                <a:spcPts val="0"/>
              </a:spcBef>
              <a:buSzTx/>
              <a:buNone/>
              <a:defRPr sz="17600" b="1" spc="-176"/>
            </a:lvl3pPr>
            <a:lvl4pPr marL="0" indent="1371600" algn="ctr">
              <a:lnSpc>
                <a:spcPct val="80000"/>
              </a:lnSpc>
              <a:spcBef>
                <a:spcPts val="0"/>
              </a:spcBef>
              <a:buSzTx/>
              <a:buNone/>
              <a:defRPr sz="17600" b="1" spc="-176"/>
            </a:lvl4pPr>
            <a:lvl5pPr marL="0" indent="1828800" algn="ctr">
              <a:lnSpc>
                <a:spcPct val="80000"/>
              </a:lnSpc>
              <a:spcBef>
                <a:spcPts val="0"/>
              </a:spcBef>
              <a:buSzTx/>
              <a:buNone/>
              <a:defRPr sz="17600" b="1" spc="-176"/>
            </a:lvl5pPr>
          </a:lstStyle>
          <a:p>
            <a:r>
              <a:t>100%</a:t>
            </a:r>
          </a:p>
          <a:p>
            <a:pPr lvl="1"/>
            <a:endParaRPr/>
          </a:p>
          <a:p>
            <a:pPr lvl="2"/>
            <a:endParaRPr/>
          </a:p>
          <a:p>
            <a:pPr lvl="3"/>
            <a:endParaRPr/>
          </a:p>
          <a:p>
            <a:pPr lvl="4"/>
            <a:endParaRP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35" name="Body Level One…"/>
          <p:cNvSpPr txBox="1">
            <a:spLocks noGrp="1"/>
          </p:cNvSpPr>
          <p:nvPr>
            <p:ph type="body" sz="half" idx="1" hasCustomPrompt="1"/>
          </p:nvPr>
        </p:nvSpPr>
        <p:spPr>
          <a:xfrm>
            <a:off x="736600" y="3721100"/>
            <a:ext cx="11531600" cy="2324100"/>
          </a:xfrm>
          <a:prstGeom prst="rect">
            <a:avLst/>
          </a:prstGeom>
        </p:spPr>
        <p:txBody>
          <a:bodyPr anchor="ctr"/>
          <a:lstStyle>
            <a:lvl1pPr marL="457200" indent="-342900">
              <a:spcBef>
                <a:spcPts val="0"/>
              </a:spcBef>
              <a:buSzTx/>
              <a:buNone/>
              <a:defRPr sz="6000" spc="-119">
                <a:latin typeface="Helvetica Neue Medium"/>
                <a:ea typeface="Helvetica Neue Medium"/>
                <a:cs typeface="Helvetica Neue Medium"/>
                <a:sym typeface="Helvetica Neue Medium"/>
              </a:defRPr>
            </a:lvl1pPr>
            <a:lvl2pPr marL="457200" indent="114300">
              <a:spcBef>
                <a:spcPts val="0"/>
              </a:spcBef>
              <a:buSzTx/>
              <a:buNone/>
              <a:defRPr sz="6000" spc="-119">
                <a:latin typeface="Helvetica Neue Medium"/>
                <a:ea typeface="Helvetica Neue Medium"/>
                <a:cs typeface="Helvetica Neue Medium"/>
                <a:sym typeface="Helvetica Neue Medium"/>
              </a:defRPr>
            </a:lvl2pPr>
            <a:lvl3pPr marL="457200" indent="571500">
              <a:spcBef>
                <a:spcPts val="0"/>
              </a:spcBef>
              <a:buSzTx/>
              <a:buNone/>
              <a:defRPr sz="6000" spc="-119">
                <a:latin typeface="Helvetica Neue Medium"/>
                <a:ea typeface="Helvetica Neue Medium"/>
                <a:cs typeface="Helvetica Neue Medium"/>
                <a:sym typeface="Helvetica Neue Medium"/>
              </a:defRPr>
            </a:lvl3pPr>
            <a:lvl4pPr marL="457200" indent="1028700">
              <a:spcBef>
                <a:spcPts val="0"/>
              </a:spcBef>
              <a:buSzTx/>
              <a:buNone/>
              <a:defRPr sz="6000" spc="-119">
                <a:latin typeface="Helvetica Neue Medium"/>
                <a:ea typeface="Helvetica Neue Medium"/>
                <a:cs typeface="Helvetica Neue Medium"/>
                <a:sym typeface="Helvetica Neue Medium"/>
              </a:defRPr>
            </a:lvl4pPr>
            <a:lvl5pPr marL="457200" indent="1485900">
              <a:spcBef>
                <a:spcPts val="0"/>
              </a:spcBef>
              <a:buSzTx/>
              <a:buNone/>
              <a:defRPr sz="6000" spc="-119">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36" name="Attribution"/>
          <p:cNvSpPr txBox="1">
            <a:spLocks noGrp="1"/>
          </p:cNvSpPr>
          <p:nvPr>
            <p:ph type="body" sz="quarter" idx="21" hasCustomPrompt="1"/>
          </p:nvPr>
        </p:nvSpPr>
        <p:spPr>
          <a:xfrm>
            <a:off x="1219200" y="6426200"/>
            <a:ext cx="11049000" cy="461059"/>
          </a:xfrm>
          <a:prstGeom prst="rect">
            <a:avLst/>
          </a:prstGeom>
        </p:spPr>
        <p:txBody>
          <a:bodyPr/>
          <a:lstStyle>
            <a:lvl1pPr marL="0" indent="0" defTabSz="563541">
              <a:lnSpc>
                <a:spcPct val="100000"/>
              </a:lnSpc>
              <a:spcBef>
                <a:spcPts val="0"/>
              </a:spcBef>
              <a:buSzTx/>
              <a:buNone/>
              <a:defRPr sz="2304" b="1"/>
            </a:lvl1pPr>
          </a:lstStyle>
          <a:p>
            <a:r>
              <a:t>Attribution</a:t>
            </a:r>
          </a:p>
        </p:txBody>
      </p:sp>
      <p:sp>
        <p:nvSpPr>
          <p:cNvPr id="1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44" name="Bowl of pappardelle pasta with parsley butter, roasted hazelnuts, and shaved parmesan cheese"/>
          <p:cNvSpPr>
            <a:spLocks noGrp="1"/>
          </p:cNvSpPr>
          <p:nvPr>
            <p:ph type="pic" idx="21"/>
          </p:nvPr>
        </p:nvSpPr>
        <p:spPr>
          <a:xfrm>
            <a:off x="-2082800" y="687558"/>
            <a:ext cx="11165190" cy="8373892"/>
          </a:xfrm>
          <a:prstGeom prst="rect">
            <a:avLst/>
          </a:prstGeom>
        </p:spPr>
        <p:txBody>
          <a:bodyPr lIns="91439" tIns="45719" rIns="91439" bIns="45719">
            <a:noAutofit/>
          </a:bodyPr>
          <a:lstStyle/>
          <a:p>
            <a:endParaRPr/>
          </a:p>
        </p:txBody>
      </p:sp>
      <p:sp>
        <p:nvSpPr>
          <p:cNvPr id="145" name="Bowl of salad with fried rice, boiled eggs, and chopsticks"/>
          <p:cNvSpPr>
            <a:spLocks noGrp="1"/>
          </p:cNvSpPr>
          <p:nvPr>
            <p:ph type="pic" sz="half" idx="22"/>
          </p:nvPr>
        </p:nvSpPr>
        <p:spPr>
          <a:xfrm>
            <a:off x="6597650" y="292100"/>
            <a:ext cx="5740400" cy="4592321"/>
          </a:xfrm>
          <a:prstGeom prst="rect">
            <a:avLst/>
          </a:prstGeom>
        </p:spPr>
        <p:txBody>
          <a:bodyPr lIns="91439" tIns="45719" rIns="91439" bIns="45719">
            <a:noAutofit/>
          </a:bodyPr>
          <a:lstStyle/>
          <a:p>
            <a:endParaRPr/>
          </a:p>
        </p:txBody>
      </p:sp>
      <p:sp>
        <p:nvSpPr>
          <p:cNvPr id="146" name="Bowl with salmon cakes, salad, and hummus"/>
          <p:cNvSpPr>
            <a:spLocks noGrp="1"/>
          </p:cNvSpPr>
          <p:nvPr>
            <p:ph type="pic" idx="23"/>
          </p:nvPr>
        </p:nvSpPr>
        <p:spPr>
          <a:xfrm>
            <a:off x="4984750" y="2749413"/>
            <a:ext cx="7937500" cy="9238277"/>
          </a:xfrm>
          <a:prstGeom prst="rect">
            <a:avLst/>
          </a:prstGeom>
        </p:spPr>
        <p:txBody>
          <a:bodyPr lIns="91439" tIns="45719" rIns="91439" bIns="45719">
            <a:noAutofit/>
          </a:bodyPr>
          <a:lstStyle/>
          <a:p>
            <a:endParaRPr/>
          </a:p>
        </p:txBody>
      </p:sp>
      <p:sp>
        <p:nvSpPr>
          <p:cNvPr id="1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54" name="Bowl of salad with fried rice, boiled eggs, and chopsticks"/>
          <p:cNvSpPr>
            <a:spLocks noGrp="1"/>
          </p:cNvSpPr>
          <p:nvPr>
            <p:ph type="pic" idx="21"/>
          </p:nvPr>
        </p:nvSpPr>
        <p:spPr>
          <a:xfrm>
            <a:off x="-1016000" y="-1054100"/>
            <a:ext cx="14427200" cy="11541760"/>
          </a:xfrm>
          <a:prstGeom prst="rect">
            <a:avLst/>
          </a:prstGeom>
        </p:spPr>
        <p:txBody>
          <a:bodyPr lIns="91439" tIns="45719" rIns="91439" bIns="45719">
            <a:noAutofit/>
          </a:bodyPr>
          <a:lstStyle/>
          <a:p>
            <a:endParaRPr/>
          </a:p>
        </p:txBody>
      </p:sp>
      <p:sp>
        <p:nvSpPr>
          <p:cNvPr id="155" name="Slide Number"/>
          <p:cNvSpPr txBox="1">
            <a:spLocks noGrp="1"/>
          </p:cNvSpPr>
          <p:nvPr>
            <p:ph type="sldNum" sz="quarter" idx="2"/>
          </p:nvPr>
        </p:nvSpPr>
        <p:spPr>
          <a:xfrm>
            <a:off x="6353454" y="9220199"/>
            <a:ext cx="297892" cy="287479"/>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a:extLst>
              <a:ext uri="{FF2B5EF4-FFF2-40B4-BE49-F238E27FC236}">
                <a16:creationId xmlns:a16="http://schemas.microsoft.com/office/drawing/2014/main" id="{29A70703-C9A2-BC2D-4474-A5B6BBFB4AF5}"/>
              </a:ext>
            </a:extLst>
          </p:cNvPr>
          <p:cNvSpPr>
            <a:spLocks noGrp="1"/>
          </p:cNvSpPr>
          <p:nvPr>
            <p:ph type="dt" sz="half" idx="10"/>
          </p:nvPr>
        </p:nvSpPr>
        <p:spPr/>
        <p:txBody>
          <a:bodyPr/>
          <a:lstStyle>
            <a:lvl1pPr>
              <a:defRPr/>
            </a:lvl1pPr>
          </a:lstStyle>
          <a:p>
            <a:pPr>
              <a:defRPr/>
            </a:pPr>
            <a:fld id="{962B57F1-2EEA-44C9-93AE-6F29295F47A6}" type="datetime1">
              <a:rPr lang="en-US"/>
              <a:pPr>
                <a:defRPr/>
              </a:pPr>
              <a:t>12/3/2023</a:t>
            </a:fld>
            <a:endParaRPr lang="en-US"/>
          </a:p>
        </p:txBody>
      </p:sp>
      <p:sp>
        <p:nvSpPr>
          <p:cNvPr id="5" name="Footer Placeholder 9">
            <a:extLst>
              <a:ext uri="{FF2B5EF4-FFF2-40B4-BE49-F238E27FC236}">
                <a16:creationId xmlns:a16="http://schemas.microsoft.com/office/drawing/2014/main" id="{C3E534C4-716C-1AD8-7484-643587B8B59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1">
            <a:extLst>
              <a:ext uri="{FF2B5EF4-FFF2-40B4-BE49-F238E27FC236}">
                <a16:creationId xmlns:a16="http://schemas.microsoft.com/office/drawing/2014/main" id="{56147C53-7CD5-94B0-B1D7-296D5D0BD415}"/>
              </a:ext>
            </a:extLst>
          </p:cNvPr>
          <p:cNvSpPr>
            <a:spLocks noGrp="1"/>
          </p:cNvSpPr>
          <p:nvPr>
            <p:ph type="sldNum" sz="quarter" idx="12"/>
          </p:nvPr>
        </p:nvSpPr>
        <p:spPr>
          <a:xfrm>
            <a:off x="6345125" y="9205031"/>
            <a:ext cx="307777" cy="302647"/>
          </a:xfrm>
        </p:spPr>
        <p:txBody>
          <a:bodyPr/>
          <a:lstStyle>
            <a:lvl1pPr>
              <a:defRPr/>
            </a:lvl1pPr>
          </a:lstStyle>
          <a:p>
            <a:fld id="{EF4E393C-8D79-49CC-B364-E56FF005817B}" type="slidenum">
              <a:rPr lang="en-US" altLang="en-US"/>
              <a:pPr/>
              <a:t>‹#›</a:t>
            </a:fld>
            <a:endParaRPr lang="en-US" altLang="en-US"/>
          </a:p>
        </p:txBody>
      </p:sp>
    </p:spTree>
    <p:extLst>
      <p:ext uri="{BB962C8B-B14F-4D97-AF65-F5344CB8AC3E}">
        <p14:creationId xmlns:p14="http://schemas.microsoft.com/office/powerpoint/2010/main" val="2793434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Avocados and limes"/>
          <p:cNvSpPr>
            <a:spLocks noGrp="1"/>
          </p:cNvSpPr>
          <p:nvPr>
            <p:ph type="pic" idx="21"/>
          </p:nvPr>
        </p:nvSpPr>
        <p:spPr>
          <a:xfrm>
            <a:off x="-376767" y="-915894"/>
            <a:ext cx="17835652" cy="10682195"/>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98500" y="5181600"/>
            <a:ext cx="11607800" cy="3302000"/>
          </a:xfrm>
          <a:prstGeom prst="rect">
            <a:avLst/>
          </a:prstGeom>
        </p:spPr>
        <p:txBody>
          <a:bodyPr anchor="b"/>
          <a:lstStyle>
            <a:lvl1pPr>
              <a:defRPr sz="8200" spc="-164"/>
            </a:lvl1pPr>
          </a:lstStyle>
          <a:p>
            <a:r>
              <a:t>Presentation Title</a:t>
            </a:r>
          </a:p>
        </p:txBody>
      </p:sp>
      <p:sp>
        <p:nvSpPr>
          <p:cNvPr id="23" name="Body Level One…"/>
          <p:cNvSpPr txBox="1">
            <a:spLocks noGrp="1"/>
          </p:cNvSpPr>
          <p:nvPr>
            <p:ph type="body" sz="quarter" idx="1" hasCustomPrompt="1"/>
          </p:nvPr>
        </p:nvSpPr>
        <p:spPr>
          <a:xfrm>
            <a:off x="698500" y="8432800"/>
            <a:ext cx="11607800" cy="689769"/>
          </a:xfrm>
          <a:prstGeom prst="rect">
            <a:avLst/>
          </a:prstGeom>
        </p:spPr>
        <p:txBody>
          <a:bodyPr/>
          <a:lstStyle>
            <a:lvl1pPr marL="0" indent="0" defTabSz="587022">
              <a:lnSpc>
                <a:spcPct val="100000"/>
              </a:lnSpc>
              <a:spcBef>
                <a:spcPts val="0"/>
              </a:spcBef>
              <a:buSzTx/>
              <a:buNone/>
              <a:defRPr sz="3800" b="1"/>
            </a:lvl1pPr>
            <a:lvl2pPr marL="0" indent="457200" defTabSz="587022">
              <a:lnSpc>
                <a:spcPct val="100000"/>
              </a:lnSpc>
              <a:spcBef>
                <a:spcPts val="0"/>
              </a:spcBef>
              <a:buSzTx/>
              <a:buNone/>
              <a:defRPr sz="3800" b="1"/>
            </a:lvl2pPr>
            <a:lvl3pPr marL="0" indent="914400" defTabSz="587022">
              <a:lnSpc>
                <a:spcPct val="100000"/>
              </a:lnSpc>
              <a:spcBef>
                <a:spcPts val="0"/>
              </a:spcBef>
              <a:buSzTx/>
              <a:buNone/>
              <a:defRPr sz="3800" b="1"/>
            </a:lvl3pPr>
            <a:lvl4pPr marL="0" indent="1371600" defTabSz="587022">
              <a:lnSpc>
                <a:spcPct val="100000"/>
              </a:lnSpc>
              <a:spcBef>
                <a:spcPts val="0"/>
              </a:spcBef>
              <a:buSzTx/>
              <a:buNone/>
              <a:defRPr sz="3800" b="1"/>
            </a:lvl4pPr>
            <a:lvl5pPr marL="0" indent="1828800" defTabSz="587022">
              <a:lnSpc>
                <a:spcPct val="100000"/>
              </a:lnSpc>
              <a:spcBef>
                <a:spcPts val="0"/>
              </a:spcBef>
              <a:buSzTx/>
              <a:buNone/>
              <a:defRPr sz="3800" b="1"/>
            </a:lvl5pPr>
          </a:lstStyle>
          <a:p>
            <a:r>
              <a:t>Presentation Subtitle</a:t>
            </a:r>
          </a:p>
          <a:p>
            <a:pPr lvl="1"/>
            <a:endParaRPr/>
          </a:p>
          <a:p>
            <a:pPr lvl="2"/>
            <a:endParaRPr/>
          </a:p>
          <a:p>
            <a:pPr lvl="3"/>
            <a:endParaRPr/>
          </a:p>
          <a:p>
            <a:pPr lvl="4"/>
            <a:endParaRPr/>
          </a:p>
        </p:txBody>
      </p:sp>
      <p:sp>
        <p:nvSpPr>
          <p:cNvPr id="24" name="Author and Date"/>
          <p:cNvSpPr txBox="1">
            <a:spLocks noGrp="1"/>
          </p:cNvSpPr>
          <p:nvPr>
            <p:ph type="body" sz="quarter" idx="22" hasCustomPrompt="1"/>
          </p:nvPr>
        </p:nvSpPr>
        <p:spPr>
          <a:xfrm>
            <a:off x="698500" y="571500"/>
            <a:ext cx="11607801" cy="461059"/>
          </a:xfrm>
          <a:prstGeom prst="rect">
            <a:avLst/>
          </a:prstGeom>
        </p:spPr>
        <p:txBody>
          <a:bodyPr/>
          <a:lstStyle>
            <a:lvl1pPr marL="0" indent="0" defTabSz="563541">
              <a:lnSpc>
                <a:spcPct val="100000"/>
              </a:lnSpc>
              <a:spcBef>
                <a:spcPts val="0"/>
              </a:spcBef>
              <a:buSzTx/>
              <a:buNone/>
              <a:defRPr sz="2304" b="1"/>
            </a:lvl1pPr>
          </a:lstStyle>
          <a:p>
            <a:r>
              <a:t>Author and Date</a:t>
            </a:r>
          </a:p>
        </p:txBody>
      </p:sp>
      <p:sp>
        <p:nvSpPr>
          <p:cNvPr id="25" name="Slide Number"/>
          <p:cNvSpPr txBox="1">
            <a:spLocks noGrp="1"/>
          </p:cNvSpPr>
          <p:nvPr>
            <p:ph type="sldNum" sz="quarter" idx="2"/>
          </p:nvPr>
        </p:nvSpPr>
        <p:spPr>
          <a:xfrm>
            <a:off x="6349999" y="9220199"/>
            <a:ext cx="297893" cy="28747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Bowl with salmon cakes, salad, and hummus "/>
          <p:cNvSpPr>
            <a:spLocks noGrp="1"/>
          </p:cNvSpPr>
          <p:nvPr>
            <p:ph type="pic" idx="21"/>
          </p:nvPr>
        </p:nvSpPr>
        <p:spPr>
          <a:xfrm>
            <a:off x="5319129" y="495299"/>
            <a:ext cx="7543801" cy="8780059"/>
          </a:xfrm>
          <a:prstGeom prst="rect">
            <a:avLst/>
          </a:prstGeom>
        </p:spPr>
        <p:txBody>
          <a:bodyPr lIns="91439" tIns="45719" rIns="91439" bIns="45719">
            <a:noAutofit/>
          </a:bodyPr>
          <a:lstStyle/>
          <a:p>
            <a:endParaRPr/>
          </a:p>
        </p:txBody>
      </p:sp>
      <p:sp>
        <p:nvSpPr>
          <p:cNvPr id="33" name="Body Level One…"/>
          <p:cNvSpPr txBox="1">
            <a:spLocks noGrp="1"/>
          </p:cNvSpPr>
          <p:nvPr>
            <p:ph type="body" sz="quarter" idx="1" hasCustomPrompt="1"/>
          </p:nvPr>
        </p:nvSpPr>
        <p:spPr>
          <a:xfrm>
            <a:off x="698500" y="5003800"/>
            <a:ext cx="5105400" cy="4044566"/>
          </a:xfrm>
          <a:prstGeom prst="rect">
            <a:avLst/>
          </a:prstGeom>
        </p:spPr>
        <p:txBody>
          <a:bodyPr/>
          <a:lstStyle>
            <a:lvl1pPr marL="0" indent="0" defTabSz="587022">
              <a:lnSpc>
                <a:spcPct val="100000"/>
              </a:lnSpc>
              <a:spcBef>
                <a:spcPts val="0"/>
              </a:spcBef>
              <a:buSzTx/>
              <a:buNone/>
              <a:defRPr sz="3800" b="1"/>
            </a:lvl1pPr>
            <a:lvl2pPr marL="0" indent="457200" defTabSz="587022">
              <a:lnSpc>
                <a:spcPct val="100000"/>
              </a:lnSpc>
              <a:spcBef>
                <a:spcPts val="0"/>
              </a:spcBef>
              <a:buSzTx/>
              <a:buNone/>
              <a:defRPr sz="3800" b="1"/>
            </a:lvl2pPr>
            <a:lvl3pPr marL="0" indent="914400" defTabSz="587022">
              <a:lnSpc>
                <a:spcPct val="100000"/>
              </a:lnSpc>
              <a:spcBef>
                <a:spcPts val="0"/>
              </a:spcBef>
              <a:buSzTx/>
              <a:buNone/>
              <a:defRPr sz="3800" b="1"/>
            </a:lvl3pPr>
            <a:lvl4pPr marL="0" indent="1371600" defTabSz="587022">
              <a:lnSpc>
                <a:spcPct val="100000"/>
              </a:lnSpc>
              <a:spcBef>
                <a:spcPts val="0"/>
              </a:spcBef>
              <a:buSzTx/>
              <a:buNone/>
              <a:defRPr sz="3800" b="1"/>
            </a:lvl4pPr>
            <a:lvl5pPr marL="0" indent="1828800" defTabSz="587022">
              <a:lnSpc>
                <a:spcPct val="100000"/>
              </a:lnSpc>
              <a:spcBef>
                <a:spcPts val="0"/>
              </a:spcBef>
              <a:buSzTx/>
              <a:buNone/>
              <a:defRPr sz="3800" b="1"/>
            </a:lvl5pPr>
          </a:lstStyle>
          <a:p>
            <a:r>
              <a:t>Slide Subtitle</a:t>
            </a:r>
          </a:p>
          <a:p>
            <a:pPr lvl="1"/>
            <a:endParaRPr/>
          </a:p>
          <a:p>
            <a:pPr lvl="2"/>
            <a:endParaRPr/>
          </a:p>
          <a:p>
            <a:pPr lvl="3"/>
            <a:endParaRPr/>
          </a:p>
          <a:p>
            <a:pPr lvl="4"/>
            <a:endParaRPr/>
          </a:p>
        </p:txBody>
      </p:sp>
      <p:sp>
        <p:nvSpPr>
          <p:cNvPr id="34" name="Slide Title"/>
          <p:cNvSpPr txBox="1">
            <a:spLocks noGrp="1"/>
          </p:cNvSpPr>
          <p:nvPr>
            <p:ph type="title" hasCustomPrompt="1"/>
          </p:nvPr>
        </p:nvSpPr>
        <p:spPr>
          <a:xfrm>
            <a:off x="698500" y="692534"/>
            <a:ext cx="5105400" cy="4387466"/>
          </a:xfrm>
          <a:prstGeom prst="rect">
            <a:avLst/>
          </a:prstGeom>
        </p:spPr>
        <p:txBody>
          <a:bodyPr anchor="b"/>
          <a:lstStyle/>
          <a:p>
            <a:r>
              <a:t>Slide Title</a:t>
            </a: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3" name="Slide Subtitle"/>
          <p:cNvSpPr txBox="1">
            <a:spLocks noGrp="1"/>
          </p:cNvSpPr>
          <p:nvPr>
            <p:ph type="body" sz="quarter" idx="21" hasCustomPrompt="1"/>
          </p:nvPr>
        </p:nvSpPr>
        <p:spPr>
          <a:xfrm>
            <a:off x="698500" y="1412977"/>
            <a:ext cx="11607801" cy="671803"/>
          </a:xfrm>
          <a:prstGeom prst="rect">
            <a:avLst/>
          </a:prstGeom>
        </p:spPr>
        <p:txBody>
          <a:bodyPr/>
          <a:lstStyle>
            <a:lvl1pPr marL="0" indent="0" defTabSz="587022">
              <a:lnSpc>
                <a:spcPct val="100000"/>
              </a:lnSpc>
              <a:spcBef>
                <a:spcPts val="0"/>
              </a:spcBef>
              <a:buSzTx/>
              <a:buNone/>
              <a:defRPr sz="3800" b="1"/>
            </a:lvl1pPr>
          </a:lstStyle>
          <a:p>
            <a:r>
              <a:t>Slide Subtitle</a:t>
            </a:r>
          </a:p>
        </p:txBody>
      </p:sp>
      <p:sp>
        <p:nvSpPr>
          <p:cNvPr id="44" name="Slide Title"/>
          <p:cNvSpPr txBox="1">
            <a:spLocks noGrp="1"/>
          </p:cNvSpPr>
          <p:nvPr>
            <p:ph type="title" hasCustomPrompt="1"/>
          </p:nvPr>
        </p:nvSpPr>
        <p:spPr>
          <a:prstGeom prst="rect">
            <a:avLst/>
          </a:prstGeom>
        </p:spPr>
        <p:txBody>
          <a:bodyPr/>
          <a:lstStyle/>
          <a:p>
            <a:r>
              <a:t>Slide Title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589358"/>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Bowl of pappardelle pasta with parsley butter, roasted hazelnuts, and shaved parmesan cheese"/>
          <p:cNvSpPr>
            <a:spLocks noGrp="1"/>
          </p:cNvSpPr>
          <p:nvPr>
            <p:ph type="pic" idx="21"/>
          </p:nvPr>
        </p:nvSpPr>
        <p:spPr>
          <a:xfrm>
            <a:off x="6172200" y="596900"/>
            <a:ext cx="6448425" cy="8597900"/>
          </a:xfrm>
          <a:prstGeom prst="rect">
            <a:avLst/>
          </a:prstGeom>
        </p:spPr>
        <p:txBody>
          <a:bodyPr lIns="91439" tIns="45719" rIns="91439" bIns="45719">
            <a:noAutofit/>
          </a:bodyPr>
          <a:lstStyle/>
          <a:p>
            <a:endParaRPr/>
          </a:p>
        </p:txBody>
      </p:sp>
      <p:sp>
        <p:nvSpPr>
          <p:cNvPr id="61" name="Slide Title"/>
          <p:cNvSpPr txBox="1">
            <a:spLocks noGrp="1"/>
          </p:cNvSpPr>
          <p:nvPr>
            <p:ph type="title" hasCustomPrompt="1"/>
          </p:nvPr>
        </p:nvSpPr>
        <p:spPr>
          <a:xfrm>
            <a:off x="698500" y="444500"/>
            <a:ext cx="5105400" cy="1016000"/>
          </a:xfrm>
          <a:prstGeom prst="rect">
            <a:avLst/>
          </a:prstGeom>
        </p:spPr>
        <p:txBody>
          <a:bodyPr/>
          <a:lstStyle/>
          <a:p>
            <a:r>
              <a:t>Slide Title</a:t>
            </a:r>
          </a:p>
        </p:txBody>
      </p:sp>
      <p:sp>
        <p:nvSpPr>
          <p:cNvPr id="62" name="Slide Subtitle"/>
          <p:cNvSpPr txBox="1">
            <a:spLocks noGrp="1"/>
          </p:cNvSpPr>
          <p:nvPr>
            <p:ph type="body" sz="quarter" idx="22" hasCustomPrompt="1"/>
          </p:nvPr>
        </p:nvSpPr>
        <p:spPr>
          <a:xfrm>
            <a:off x="698500" y="1412977"/>
            <a:ext cx="5105400" cy="671803"/>
          </a:xfrm>
          <a:prstGeom prst="rect">
            <a:avLst/>
          </a:prstGeom>
        </p:spPr>
        <p:txBody>
          <a:bodyPr/>
          <a:lstStyle>
            <a:lvl1pPr marL="0" indent="0" defTabSz="587022">
              <a:lnSpc>
                <a:spcPct val="100000"/>
              </a:lnSpc>
              <a:spcBef>
                <a:spcPts val="0"/>
              </a:spcBef>
              <a:buSzTx/>
              <a:buNone/>
              <a:defRPr sz="3800" b="1"/>
            </a:lvl1pPr>
          </a:lstStyle>
          <a:p>
            <a:r>
              <a:t>Slide Subtitle</a:t>
            </a:r>
          </a:p>
        </p:txBody>
      </p:sp>
      <p:sp>
        <p:nvSpPr>
          <p:cNvPr id="63" name="Body Level One…"/>
          <p:cNvSpPr txBox="1">
            <a:spLocks noGrp="1"/>
          </p:cNvSpPr>
          <p:nvPr>
            <p:ph type="body" sz="half" idx="1" hasCustomPrompt="1"/>
          </p:nvPr>
        </p:nvSpPr>
        <p:spPr>
          <a:xfrm>
            <a:off x="698500" y="3480196"/>
            <a:ext cx="5105400" cy="5593161"/>
          </a:xfrm>
          <a:prstGeom prst="rect">
            <a:avLst/>
          </a:prstGeom>
        </p:spPr>
        <p:txBody>
          <a:bodyPr/>
          <a:lstStyle/>
          <a:p>
            <a:r>
              <a:t>Slide bullet text</a:t>
            </a:r>
          </a:p>
          <a:p>
            <a:pPr lvl="1"/>
            <a:endParaRPr/>
          </a:p>
          <a:p>
            <a:pPr lvl="2"/>
            <a:endParaRPr/>
          </a:p>
          <a:p>
            <a:pPr lvl="3"/>
            <a:endParaRPr/>
          </a:p>
          <a:p>
            <a:pPr lvl="4"/>
            <a:endParaRP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Live Video Small">
    <p:spTree>
      <p:nvGrpSpPr>
        <p:cNvPr id="1" name=""/>
        <p:cNvGrpSpPr/>
        <p:nvPr/>
      </p:nvGrpSpPr>
      <p:grpSpPr>
        <a:xfrm>
          <a:off x="0" y="0"/>
          <a:ext cx="0" cy="0"/>
          <a:chOff x="0" y="0"/>
          <a:chExt cx="0" cy="0"/>
        </a:xfrm>
      </p:grpSpPr>
      <p:sp>
        <p:nvSpPr>
          <p:cNvPr id="71" name="Slide Title"/>
          <p:cNvSpPr txBox="1">
            <a:spLocks noGrp="1"/>
          </p:cNvSpPr>
          <p:nvPr>
            <p:ph type="title" hasCustomPrompt="1"/>
          </p:nvPr>
        </p:nvSpPr>
        <p:spPr>
          <a:xfrm>
            <a:off x="698500" y="444500"/>
            <a:ext cx="5105400" cy="1016000"/>
          </a:xfrm>
          <a:prstGeom prst="rect">
            <a:avLst/>
          </a:prstGeom>
        </p:spPr>
        <p:txBody>
          <a:bodyPr/>
          <a:lstStyle/>
          <a:p>
            <a:r>
              <a:t>Slide Title</a:t>
            </a:r>
          </a:p>
        </p:txBody>
      </p:sp>
      <p:sp>
        <p:nvSpPr>
          <p:cNvPr id="72" name="Slide Subtitle"/>
          <p:cNvSpPr txBox="1">
            <a:spLocks noGrp="1"/>
          </p:cNvSpPr>
          <p:nvPr>
            <p:ph type="body" sz="quarter" idx="21" hasCustomPrompt="1"/>
          </p:nvPr>
        </p:nvSpPr>
        <p:spPr>
          <a:xfrm>
            <a:off x="698500" y="1412977"/>
            <a:ext cx="5105400" cy="671803"/>
          </a:xfrm>
          <a:prstGeom prst="rect">
            <a:avLst/>
          </a:prstGeom>
        </p:spPr>
        <p:txBody>
          <a:bodyPr/>
          <a:lstStyle>
            <a:lvl1pPr marL="0" indent="0" defTabSz="587022">
              <a:lnSpc>
                <a:spcPct val="100000"/>
              </a:lnSpc>
              <a:spcBef>
                <a:spcPts val="0"/>
              </a:spcBef>
              <a:buSzTx/>
              <a:buNone/>
              <a:defRPr sz="3800" b="1"/>
            </a:lvl1pPr>
          </a:lstStyle>
          <a:p>
            <a:r>
              <a:t>Slide Subtitle</a:t>
            </a:r>
          </a:p>
        </p:txBody>
      </p:sp>
      <p:sp>
        <p:nvSpPr>
          <p:cNvPr id="73" name="Body Level One…"/>
          <p:cNvSpPr txBox="1">
            <a:spLocks noGrp="1"/>
          </p:cNvSpPr>
          <p:nvPr>
            <p:ph type="body" sz="half" idx="1" hasCustomPrompt="1"/>
          </p:nvPr>
        </p:nvSpPr>
        <p:spPr>
          <a:xfrm>
            <a:off x="698500" y="3480196"/>
            <a:ext cx="5105400" cy="5593161"/>
          </a:xfrm>
          <a:prstGeom prst="rect">
            <a:avLst/>
          </a:prstGeom>
        </p:spPr>
        <p:txBody>
          <a:bodyPr/>
          <a:lstStyle/>
          <a:p>
            <a:r>
              <a:t>Slide bullet text</a:t>
            </a:r>
          </a:p>
          <a:p>
            <a:pPr lvl="1"/>
            <a:endParaRPr/>
          </a:p>
          <a:p>
            <a:pPr lvl="2"/>
            <a:endParaRPr/>
          </a:p>
          <a:p>
            <a:pPr lvl="3"/>
            <a:endParaRPr/>
          </a:p>
          <a:p>
            <a:pPr lvl="4"/>
            <a:endParaRP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Live Video Large">
    <p:spTree>
      <p:nvGrpSpPr>
        <p:cNvPr id="1" name=""/>
        <p:cNvGrpSpPr/>
        <p:nvPr/>
      </p:nvGrpSpPr>
      <p:grpSpPr>
        <a:xfrm>
          <a:off x="0" y="0"/>
          <a:ext cx="0" cy="0"/>
          <a:chOff x="0" y="0"/>
          <a:chExt cx="0" cy="0"/>
        </a:xfrm>
      </p:grpSpPr>
      <p:sp>
        <p:nvSpPr>
          <p:cNvPr id="81" name="Slide Title"/>
          <p:cNvSpPr txBox="1">
            <a:spLocks noGrp="1"/>
          </p:cNvSpPr>
          <p:nvPr>
            <p:ph type="title" hasCustomPrompt="1"/>
          </p:nvPr>
        </p:nvSpPr>
        <p:spPr>
          <a:xfrm>
            <a:off x="698500" y="444500"/>
            <a:ext cx="5105400" cy="1016000"/>
          </a:xfrm>
          <a:prstGeom prst="rect">
            <a:avLst/>
          </a:prstGeom>
        </p:spPr>
        <p:txBody>
          <a:bodyPr/>
          <a:lstStyle/>
          <a:p>
            <a:r>
              <a:t>Slide Title</a:t>
            </a:r>
          </a:p>
        </p:txBody>
      </p:sp>
      <p:sp>
        <p:nvSpPr>
          <p:cNvPr id="82" name="Slide Subtitle"/>
          <p:cNvSpPr txBox="1">
            <a:spLocks noGrp="1"/>
          </p:cNvSpPr>
          <p:nvPr>
            <p:ph type="body" sz="quarter" idx="21" hasCustomPrompt="1"/>
          </p:nvPr>
        </p:nvSpPr>
        <p:spPr>
          <a:xfrm>
            <a:off x="698500" y="1412977"/>
            <a:ext cx="5105400" cy="671803"/>
          </a:xfrm>
          <a:prstGeom prst="rect">
            <a:avLst/>
          </a:prstGeom>
        </p:spPr>
        <p:txBody>
          <a:bodyPr/>
          <a:lstStyle>
            <a:lvl1pPr marL="0" indent="0" defTabSz="587022">
              <a:lnSpc>
                <a:spcPct val="100000"/>
              </a:lnSpc>
              <a:spcBef>
                <a:spcPts val="0"/>
              </a:spcBef>
              <a:buSzTx/>
              <a:buNone/>
              <a:defRPr sz="3800" b="1"/>
            </a:lvl1pPr>
          </a:lstStyle>
          <a:p>
            <a:r>
              <a:t>Slide Subtitle</a:t>
            </a:r>
          </a:p>
        </p:txBody>
      </p:sp>
      <p:sp>
        <p:nvSpPr>
          <p:cNvPr id="83" name="Body Level One…"/>
          <p:cNvSpPr txBox="1">
            <a:spLocks noGrp="1"/>
          </p:cNvSpPr>
          <p:nvPr>
            <p:ph type="body" sz="half" idx="1" hasCustomPrompt="1"/>
          </p:nvPr>
        </p:nvSpPr>
        <p:spPr>
          <a:xfrm>
            <a:off x="698500" y="3480196"/>
            <a:ext cx="5105400" cy="5593161"/>
          </a:xfrm>
          <a:prstGeom prst="rect">
            <a:avLst/>
          </a:prstGeom>
        </p:spPr>
        <p:txBody>
          <a:bodyPr/>
          <a:lstStyle/>
          <a:p>
            <a:r>
              <a:t>Slide bullet text</a:t>
            </a:r>
          </a:p>
          <a:p>
            <a:pPr lvl="1"/>
            <a:endParaRPr/>
          </a:p>
          <a:p>
            <a:pPr lvl="2"/>
            <a:endParaRPr/>
          </a:p>
          <a:p>
            <a:pPr lvl="3"/>
            <a:endParaRPr/>
          </a:p>
          <a:p>
            <a:pPr lvl="4"/>
            <a:endParaRP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91" name="Section Title"/>
          <p:cNvSpPr txBox="1">
            <a:spLocks noGrp="1"/>
          </p:cNvSpPr>
          <p:nvPr>
            <p:ph type="title" hasCustomPrompt="1"/>
          </p:nvPr>
        </p:nvSpPr>
        <p:spPr>
          <a:xfrm>
            <a:off x="698500" y="3225800"/>
            <a:ext cx="11607800" cy="3302000"/>
          </a:xfrm>
          <a:prstGeom prst="rect">
            <a:avLst/>
          </a:prstGeom>
        </p:spPr>
        <p:txBody>
          <a:bodyPr anchor="ctr"/>
          <a:lstStyle>
            <a:lvl1pPr>
              <a:defRPr sz="8200" b="0" spc="-164">
                <a:latin typeface="Helvetica Neue Medium"/>
                <a:ea typeface="Helvetica Neue Medium"/>
                <a:cs typeface="Helvetica Neue Medium"/>
                <a:sym typeface="Helvetica Neue Medium"/>
              </a:defRPr>
            </a:lvl1pPr>
          </a:lstStyle>
          <a:p>
            <a:r>
              <a:t>Section Title</a:t>
            </a: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698500" y="2959100"/>
            <a:ext cx="11607800" cy="609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3" name="Slide Title"/>
          <p:cNvSpPr txBox="1">
            <a:spLocks noGrp="1"/>
          </p:cNvSpPr>
          <p:nvPr>
            <p:ph type="title" hasCustomPrompt="1"/>
          </p:nvPr>
        </p:nvSpPr>
        <p:spPr>
          <a:xfrm>
            <a:off x="698500" y="440266"/>
            <a:ext cx="11607800"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4" name="Slide Number"/>
          <p:cNvSpPr txBox="1">
            <a:spLocks noGrp="1"/>
          </p:cNvSpPr>
          <p:nvPr>
            <p:ph type="sldNum" sz="quarter" idx="2"/>
          </p:nvPr>
        </p:nvSpPr>
        <p:spPr>
          <a:xfrm>
            <a:off x="6350067" y="9220199"/>
            <a:ext cx="297892" cy="287479"/>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3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spd="med"/>
  <p:txStyles>
    <p:titleStyle>
      <a:lvl1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9pPr>
    </p:titleStyle>
    <p:bodyStyle>
      <a:lvl1pPr marL="381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1pPr>
      <a:lvl2pPr marL="762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2pPr>
      <a:lvl3pPr marL="1143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3pPr>
      <a:lvl4pPr marL="1524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4pPr>
      <a:lvl5pPr marL="1905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5pPr>
      <a:lvl6pPr marL="2286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6pPr>
      <a:lvl7pPr marL="2667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7pPr>
      <a:lvl8pPr marL="3048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8pPr>
      <a:lvl9pPr marL="3429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Mohan Kamal Hassan…"/>
          <p:cNvSpPr txBox="1">
            <a:spLocks noGrp="1"/>
          </p:cNvSpPr>
          <p:nvPr>
            <p:ph type="body" idx="21"/>
          </p:nvPr>
        </p:nvSpPr>
        <p:spPr>
          <a:xfrm>
            <a:off x="553108" y="6639464"/>
            <a:ext cx="6235882" cy="27781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defTabSz="534190">
              <a:defRPr sz="2184"/>
            </a:pPr>
            <a:r>
              <a:rPr lang="en-US" dirty="0"/>
              <a:t>Group Members :</a:t>
            </a:r>
          </a:p>
          <a:p>
            <a:pPr defTabSz="534190">
              <a:defRPr sz="2184"/>
            </a:pPr>
            <a:r>
              <a:rPr dirty="0"/>
              <a:t>Mohan</a:t>
            </a:r>
            <a:r>
              <a:rPr lang="en-US" dirty="0"/>
              <a:t> </a:t>
            </a:r>
            <a:r>
              <a:rPr dirty="0"/>
              <a:t>Kamal Hassan</a:t>
            </a:r>
          </a:p>
          <a:p>
            <a:pPr defTabSz="534190">
              <a:defRPr sz="2184"/>
            </a:pPr>
            <a:r>
              <a:rPr dirty="0"/>
              <a:t>Vinay Mathukumalli</a:t>
            </a:r>
          </a:p>
        </p:txBody>
      </p:sp>
      <p:sp>
        <p:nvSpPr>
          <p:cNvPr id="172" name="Sentimental Analysis"/>
          <p:cNvSpPr txBox="1">
            <a:spLocks noGrp="1"/>
          </p:cNvSpPr>
          <p:nvPr>
            <p:ph type="ctrTitle"/>
          </p:nvPr>
        </p:nvSpPr>
        <p:spPr>
          <a:xfrm>
            <a:off x="551851" y="232913"/>
            <a:ext cx="11609057" cy="2085196"/>
          </a:xfrm>
          <a:prstGeom prst="rect">
            <a:avLst/>
          </a:prstGeom>
        </p:spPr>
        <p:txBody>
          <a:bodyPr>
            <a:normAutofit/>
          </a:bodyPr>
          <a:lstStyle/>
          <a:p>
            <a:pPr algn="ctr"/>
            <a:r>
              <a:rPr lang="en-US" sz="3600" u="sng" dirty="0"/>
              <a:t>Sentimental Analysis Performance Advanced approaches of Machine Learning </a:t>
            </a:r>
            <a:br>
              <a:rPr lang="en-US" sz="3600" u="sng" dirty="0"/>
            </a:br>
            <a:r>
              <a:rPr lang="en-US" sz="3600" u="sng" dirty="0"/>
              <a:t>(Impacting People’s Daily lives with Products and Services Reviews)</a:t>
            </a:r>
          </a:p>
        </p:txBody>
      </p:sp>
      <p:sp>
        <p:nvSpPr>
          <p:cNvPr id="173" name="On Amazon Reviews"/>
          <p:cNvSpPr txBox="1">
            <a:spLocks noGrp="1"/>
          </p:cNvSpPr>
          <p:nvPr>
            <p:ph type="subTitle" sz="quarter" idx="1"/>
          </p:nvPr>
        </p:nvSpPr>
        <p:spPr>
          <a:xfrm>
            <a:off x="843892" y="2318109"/>
            <a:ext cx="8291482" cy="2857740"/>
          </a:xfrm>
          <a:prstGeom prst="rect">
            <a:avLst/>
          </a:prstGeom>
        </p:spPr>
        <p:txBody>
          <a:bodyPr>
            <a:normAutofit/>
          </a:bodyPr>
          <a:lstStyle/>
          <a:p>
            <a:endParaRPr lang="en-US" sz="3000" dirty="0"/>
          </a:p>
          <a:p>
            <a:r>
              <a:rPr lang="en-US" sz="3000" dirty="0"/>
              <a:t>                                       Guided By</a:t>
            </a:r>
          </a:p>
          <a:p>
            <a:r>
              <a:rPr lang="en-US" sz="3000" dirty="0"/>
              <a:t>                                     Ahmet </a:t>
            </a:r>
            <a:r>
              <a:rPr lang="en-US" sz="3000" dirty="0" err="1"/>
              <a:t>Ozkul</a:t>
            </a:r>
            <a:r>
              <a:rPr lang="en-US" sz="3000" dirty="0"/>
              <a:t> </a:t>
            </a:r>
          </a:p>
          <a:p>
            <a:r>
              <a:rPr lang="en-US" sz="3000" dirty="0"/>
              <a:t>                                   Professor, </a:t>
            </a:r>
            <a:r>
              <a:rPr lang="en-US" sz="3000" dirty="0" err="1"/>
              <a:t>Ph.D</a:t>
            </a:r>
            <a:endParaRPr lang="en-US" sz="3000" dirty="0"/>
          </a:p>
          <a:p>
            <a:r>
              <a:rPr lang="en-US" sz="3000" dirty="0"/>
              <a:t>                           University Of New Haven</a:t>
            </a:r>
            <a:endParaRPr sz="3000" dirty="0"/>
          </a:p>
        </p:txBody>
      </p:sp>
      <p:pic>
        <p:nvPicPr>
          <p:cNvPr id="1026" name="Picture 2" descr="Sentiment Analysis using BERT | Amazon Review Sentiment Analysis">
            <a:extLst>
              <a:ext uri="{FF2B5EF4-FFF2-40B4-BE49-F238E27FC236}">
                <a16:creationId xmlns:a16="http://schemas.microsoft.com/office/drawing/2014/main" id="{2077BF70-BFE0-0065-E73E-9A634912035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5709" y="6906917"/>
            <a:ext cx="4775199" cy="26860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ntiment Analysis of Amazon Customer Reviews with Visualizations -  DataScienceCentral.com">
            <a:extLst>
              <a:ext uri="{FF2B5EF4-FFF2-40B4-BE49-F238E27FC236}">
                <a16:creationId xmlns:a16="http://schemas.microsoft.com/office/drawing/2014/main" id="{01A5E61D-14BC-368D-52F0-698E96C102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0348" y="5175849"/>
            <a:ext cx="6921344" cy="17550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Data Preprocessing: Cleaned and prepared the text data by tokenizing, removing stopwords, and stemming to ensure quality input for analysis.…"/>
          <p:cNvSpPr txBox="1">
            <a:spLocks noGrp="1"/>
          </p:cNvSpPr>
          <p:nvPr>
            <p:ph type="body" idx="1"/>
          </p:nvPr>
        </p:nvSpPr>
        <p:spPr>
          <a:xfrm>
            <a:off x="698500" y="1967062"/>
            <a:ext cx="11607800" cy="6096000"/>
          </a:xfrm>
          <a:prstGeom prst="rect">
            <a:avLst/>
          </a:prstGeom>
        </p:spPr>
        <p:txBody>
          <a:bodyPr/>
          <a:lstStyle/>
          <a:p>
            <a:pPr marL="281940" indent="-281940" defTabSz="1283108">
              <a:spcBef>
                <a:spcPts val="2300"/>
              </a:spcBef>
              <a:defRPr sz="2220"/>
            </a:pPr>
            <a:r>
              <a:rPr b="1" dirty="0"/>
              <a:t>Data Preprocessing:</a:t>
            </a:r>
            <a:r>
              <a:rPr dirty="0"/>
              <a:t> Cleaned and prepared the text data by tokenizing, removing </a:t>
            </a:r>
            <a:r>
              <a:rPr dirty="0" err="1"/>
              <a:t>stopwords</a:t>
            </a:r>
            <a:r>
              <a:rPr dirty="0"/>
              <a:t>, and stemming to ensure quality input for analysis.</a:t>
            </a:r>
          </a:p>
          <a:p>
            <a:pPr marL="281940" indent="-281940" defTabSz="1283108">
              <a:spcBef>
                <a:spcPts val="2300"/>
              </a:spcBef>
              <a:defRPr sz="2220"/>
            </a:pPr>
            <a:r>
              <a:rPr b="1" dirty="0"/>
              <a:t>Keyword-Based Analysis:</a:t>
            </a:r>
            <a:r>
              <a:rPr dirty="0"/>
              <a:t> Applied the AFINN lexicon to assign sentiment scores to individual words and aggregated these to determine the overall sentiment of each review.</a:t>
            </a:r>
          </a:p>
          <a:p>
            <a:pPr marL="281940" indent="-281940" defTabSz="1283108">
              <a:spcBef>
                <a:spcPts val="2300"/>
              </a:spcBef>
              <a:defRPr sz="2220"/>
            </a:pPr>
            <a:r>
              <a:rPr b="1" dirty="0"/>
              <a:t>Machine Learning Models:</a:t>
            </a:r>
            <a:r>
              <a:rPr dirty="0"/>
              <a:t> Trained multiple models including Logistic Regression, Naive Bayes, SVM, Random Forest, and </a:t>
            </a:r>
            <a:r>
              <a:rPr dirty="0" err="1"/>
              <a:t>XGBoost</a:t>
            </a:r>
            <a:r>
              <a:rPr dirty="0"/>
              <a:t> to classify sentiments into different levels.</a:t>
            </a:r>
          </a:p>
          <a:p>
            <a:pPr marL="281940" indent="-281940" defTabSz="1283108">
              <a:spcBef>
                <a:spcPts val="2300"/>
              </a:spcBef>
              <a:defRPr sz="2220"/>
            </a:pPr>
            <a:r>
              <a:rPr b="1" dirty="0"/>
              <a:t>Document-Term Matrix (DTM):</a:t>
            </a:r>
            <a:r>
              <a:rPr dirty="0"/>
              <a:t> Converted text reviews into a DTM to create a structured numerical representation of the text for machine learning processing.</a:t>
            </a:r>
          </a:p>
          <a:p>
            <a:pPr marL="281940" indent="-281940" defTabSz="1283108">
              <a:spcBef>
                <a:spcPts val="2300"/>
              </a:spcBef>
              <a:defRPr sz="2220"/>
            </a:pPr>
            <a:r>
              <a:rPr b="1" dirty="0"/>
              <a:t>Model Evaluation:</a:t>
            </a:r>
            <a:r>
              <a:rPr dirty="0"/>
              <a:t> Assessed the performance of each model using confusion matrices and ROC curves, evaluating their predictive accuracy and ability to generalize.</a:t>
            </a:r>
          </a:p>
          <a:p>
            <a:pPr marL="281940" indent="-281940" defTabSz="1283108">
              <a:spcBef>
                <a:spcPts val="2300"/>
              </a:spcBef>
              <a:defRPr sz="2220"/>
            </a:pPr>
            <a:r>
              <a:rPr b="1" dirty="0"/>
              <a:t>Binary and Multiclass Classification:</a:t>
            </a:r>
            <a:r>
              <a:rPr dirty="0"/>
              <a:t> Implemented Logistic Regression for binary (positive/negative) sentiment analysis and other models for multiclass (1 to 5 scale) sentiment rating.</a:t>
            </a:r>
          </a:p>
        </p:txBody>
      </p:sp>
      <p:sp>
        <p:nvSpPr>
          <p:cNvPr id="181" name="Sentimental Analysis"/>
          <p:cNvSpPr txBox="1">
            <a:spLocks noGrp="1"/>
          </p:cNvSpPr>
          <p:nvPr>
            <p:ph type="title"/>
          </p:nvPr>
        </p:nvSpPr>
        <p:spPr>
          <a:prstGeom prst="rect">
            <a:avLst/>
          </a:prstGeom>
        </p:spPr>
        <p:txBody>
          <a:bodyPr/>
          <a:lstStyle>
            <a:lvl1pPr defTabSz="1716590">
              <a:defRPr sz="5940" spc="-118"/>
            </a:lvl1pPr>
          </a:lstStyle>
          <a:p>
            <a:pPr algn="ctr"/>
            <a:r>
              <a:rPr lang="en-US" dirty="0"/>
              <a:t>Proposed Methodology</a:t>
            </a:r>
            <a:endParaRPr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39F9-1B2B-420D-8740-0B79DBC33350}"/>
              </a:ext>
            </a:extLst>
          </p:cNvPr>
          <p:cNvSpPr>
            <a:spLocks noGrp="1"/>
          </p:cNvSpPr>
          <p:nvPr>
            <p:ph type="title"/>
          </p:nvPr>
        </p:nvSpPr>
        <p:spPr>
          <a:xfrm>
            <a:off x="1021872" y="900782"/>
            <a:ext cx="10665742" cy="1625600"/>
          </a:xfrm>
        </p:spPr>
        <p:txBody>
          <a:bodyPr>
            <a:normAutofit/>
          </a:bodyPr>
          <a:lstStyle/>
          <a:p>
            <a:pPr algn="ctr">
              <a:defRPr/>
            </a:pPr>
            <a:r>
              <a:rPr lang="en-IN" dirty="0"/>
              <a:t>NB Maxent Classifier:</a:t>
            </a:r>
            <a:br>
              <a:rPr lang="en-US" dirty="0"/>
            </a:br>
            <a:endParaRPr lang="en-US" dirty="0"/>
          </a:p>
        </p:txBody>
      </p:sp>
      <p:sp>
        <p:nvSpPr>
          <p:cNvPr id="3" name="Content Placeholder 2">
            <a:extLst>
              <a:ext uri="{FF2B5EF4-FFF2-40B4-BE49-F238E27FC236}">
                <a16:creationId xmlns:a16="http://schemas.microsoft.com/office/drawing/2014/main" id="{135DE571-EEE4-48D0-8594-1893B7026EBF}"/>
              </a:ext>
            </a:extLst>
          </p:cNvPr>
          <p:cNvSpPr>
            <a:spLocks noGrp="1"/>
          </p:cNvSpPr>
          <p:nvPr>
            <p:ph idx="1"/>
          </p:nvPr>
        </p:nvSpPr>
        <p:spPr>
          <a:xfrm>
            <a:off x="1021872" y="2778281"/>
            <a:ext cx="10665742" cy="5310293"/>
          </a:xfrm>
        </p:spPr>
        <p:txBody>
          <a:bodyPr/>
          <a:lstStyle/>
          <a:p>
            <a:pPr algn="just">
              <a:defRPr/>
            </a:pPr>
            <a:r>
              <a:rPr lang="en-IN" sz="2844" dirty="0">
                <a:latin typeface="Times New Roman" panose="02020603050405020304" pitchFamily="18" charset="0"/>
                <a:cs typeface="Times New Roman" panose="02020603050405020304" pitchFamily="18" charset="0"/>
              </a:rPr>
              <a:t>The NB Maxent Entropy Classifier Another well-known classifier or Maxent as some people prefer to call it. The idea behind Maxent classifiers is that we are preferring is that the most uniform models that satisfy any given constraint. Maxent models are feature based models. We use these features (Based on product reviews which are based on product features) to find a distribution over the different classes using logistic regression (as an accuracy value).</a:t>
            </a:r>
          </a:p>
          <a:p>
            <a:pPr algn="just">
              <a:defRPr/>
            </a:pPr>
            <a:r>
              <a:rPr lang="en-IN" sz="2844" dirty="0">
                <a:latin typeface="Times New Roman" panose="02020603050405020304" pitchFamily="18" charset="0"/>
                <a:cs typeface="Times New Roman" panose="02020603050405020304" pitchFamily="18" charset="0"/>
              </a:rPr>
              <a:t> The probability of a data point belonging to a particular class is calculated for measuring the accuracy of Maxent with respect to the parameters they are Precision, Recall and </a:t>
            </a:r>
            <a:r>
              <a:rPr lang="en-IN" sz="2844" dirty="0" err="1">
                <a:latin typeface="Times New Roman" panose="02020603050405020304" pitchFamily="18" charset="0"/>
                <a:cs typeface="Times New Roman" panose="02020603050405020304" pitchFamily="18" charset="0"/>
              </a:rPr>
              <a:t>Fscore</a:t>
            </a:r>
            <a:r>
              <a:rPr lang="en-IN" sz="2844" dirty="0">
                <a:latin typeface="Times New Roman" panose="02020603050405020304" pitchFamily="18" charset="0"/>
                <a:cs typeface="Times New Roman" panose="02020603050405020304" pitchFamily="18" charset="0"/>
              </a:rPr>
              <a:t>. Through which we can decide and identify its accuracy in classification process.</a:t>
            </a:r>
            <a:endParaRPr lang="en-US" sz="2844" dirty="0">
              <a:latin typeface="Times New Roman" panose="02020603050405020304" pitchFamily="18" charset="0"/>
              <a:cs typeface="Times New Roman" panose="02020603050405020304" pitchFamily="18" charset="0"/>
            </a:endParaRPr>
          </a:p>
          <a:p>
            <a:pPr marL="117403" indent="0">
              <a:buNone/>
              <a:defRPr/>
            </a:pPr>
            <a:endParaRPr lang="en-US" dirty="0"/>
          </a:p>
        </p:txBody>
      </p:sp>
      <p:sp>
        <p:nvSpPr>
          <p:cNvPr id="21508" name="Slide Number Placeholder 3">
            <a:extLst>
              <a:ext uri="{FF2B5EF4-FFF2-40B4-BE49-F238E27FC236}">
                <a16:creationId xmlns:a16="http://schemas.microsoft.com/office/drawing/2014/main" id="{461786FA-4C53-235E-19A8-CEB8EFB70218}"/>
              </a:ext>
            </a:extLst>
          </p:cNvPr>
          <p:cNvSpPr>
            <a:spLocks noGrp="1" noChangeArrowheads="1"/>
          </p:cNvSpPr>
          <p:nvPr>
            <p:ph type="sldNum" sz="quarter" idx="12"/>
          </p:nvPr>
        </p:nvSpPr>
        <p:spPr bwMode="auto">
          <a:xfrm>
            <a:off x="6354743" y="9205031"/>
            <a:ext cx="288541" cy="3026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1056623" indent="-406394">
              <a:defRPr>
                <a:solidFill>
                  <a:schemeClr val="tx1"/>
                </a:solidFill>
                <a:latin typeface="Arial" panose="020B0604020202020204" pitchFamily="34" charset="0"/>
              </a:defRPr>
            </a:lvl2pPr>
            <a:lvl3pPr marL="1625575" indent="-325115">
              <a:defRPr>
                <a:solidFill>
                  <a:schemeClr val="tx1"/>
                </a:solidFill>
                <a:latin typeface="Arial" panose="020B0604020202020204" pitchFamily="34" charset="0"/>
              </a:defRPr>
            </a:lvl3pPr>
            <a:lvl4pPr marL="2275804" indent="-325115">
              <a:defRPr>
                <a:solidFill>
                  <a:schemeClr val="tx1"/>
                </a:solidFill>
                <a:latin typeface="Arial" panose="020B0604020202020204" pitchFamily="34" charset="0"/>
              </a:defRPr>
            </a:lvl4pPr>
            <a:lvl5pPr marL="2926034" indent="-325115">
              <a:defRPr>
                <a:solidFill>
                  <a:schemeClr val="tx1"/>
                </a:solidFill>
                <a:latin typeface="Arial" panose="020B0604020202020204" pitchFamily="34" charset="0"/>
              </a:defRPr>
            </a:lvl5pPr>
            <a:lvl6pPr marL="3576264" indent="-325115" eaLnBrk="0" fontAlgn="base" hangingPunct="0">
              <a:spcBef>
                <a:spcPct val="0"/>
              </a:spcBef>
              <a:spcAft>
                <a:spcPct val="0"/>
              </a:spcAft>
              <a:defRPr>
                <a:solidFill>
                  <a:schemeClr val="tx1"/>
                </a:solidFill>
                <a:latin typeface="Arial" panose="020B0604020202020204" pitchFamily="34" charset="0"/>
              </a:defRPr>
            </a:lvl6pPr>
            <a:lvl7pPr marL="4226494" indent="-325115" eaLnBrk="0" fontAlgn="base" hangingPunct="0">
              <a:spcBef>
                <a:spcPct val="0"/>
              </a:spcBef>
              <a:spcAft>
                <a:spcPct val="0"/>
              </a:spcAft>
              <a:defRPr>
                <a:solidFill>
                  <a:schemeClr val="tx1"/>
                </a:solidFill>
                <a:latin typeface="Arial" panose="020B0604020202020204" pitchFamily="34" charset="0"/>
              </a:defRPr>
            </a:lvl7pPr>
            <a:lvl8pPr marL="4876724" indent="-325115" eaLnBrk="0" fontAlgn="base" hangingPunct="0">
              <a:spcBef>
                <a:spcPct val="0"/>
              </a:spcBef>
              <a:spcAft>
                <a:spcPct val="0"/>
              </a:spcAft>
              <a:defRPr>
                <a:solidFill>
                  <a:schemeClr val="tx1"/>
                </a:solidFill>
                <a:latin typeface="Arial" panose="020B0604020202020204" pitchFamily="34" charset="0"/>
              </a:defRPr>
            </a:lvl8pPr>
            <a:lvl9pPr marL="5526954" indent="-325115" eaLnBrk="0" fontAlgn="base" hangingPunct="0">
              <a:spcBef>
                <a:spcPct val="0"/>
              </a:spcBef>
              <a:spcAft>
                <a:spcPct val="0"/>
              </a:spcAft>
              <a:defRPr>
                <a:solidFill>
                  <a:schemeClr val="tx1"/>
                </a:solidFill>
                <a:latin typeface="Arial" panose="020B0604020202020204" pitchFamily="34" charset="0"/>
              </a:defRPr>
            </a:lvl9pPr>
          </a:lstStyle>
          <a:p>
            <a:fld id="{0AB23CEC-B997-42E7-B157-CD2FD80341A4}" type="slidenum">
              <a:rPr lang="en-US" altLang="en-US">
                <a:solidFill>
                  <a:srgbClr val="B5A788"/>
                </a:solidFill>
              </a:rPr>
              <a:pPr/>
              <a:t>11</a:t>
            </a:fld>
            <a:endParaRPr lang="en-US" altLang="en-US">
              <a:solidFill>
                <a:srgbClr val="B5A788"/>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14CFF-A191-4121-BC58-A273FAACA4E2}"/>
              </a:ext>
            </a:extLst>
          </p:cNvPr>
          <p:cNvSpPr>
            <a:spLocks noGrp="1"/>
          </p:cNvSpPr>
          <p:nvPr>
            <p:ph type="title"/>
          </p:nvPr>
        </p:nvSpPr>
        <p:spPr>
          <a:xfrm>
            <a:off x="1310413" y="782064"/>
            <a:ext cx="10665742" cy="1625600"/>
          </a:xfrm>
        </p:spPr>
        <p:txBody>
          <a:bodyPr>
            <a:normAutofit/>
          </a:bodyPr>
          <a:lstStyle/>
          <a:p>
            <a:pPr algn="ctr">
              <a:defRPr/>
            </a:pPr>
            <a:r>
              <a:rPr lang="en-IN" dirty="0"/>
              <a:t>NB Tree Classifier:</a:t>
            </a:r>
            <a:br>
              <a:rPr lang="en-US" dirty="0"/>
            </a:br>
            <a:endParaRPr lang="en-US" dirty="0"/>
          </a:p>
        </p:txBody>
      </p:sp>
      <p:sp>
        <p:nvSpPr>
          <p:cNvPr id="22531" name="Content Placeholder 2">
            <a:extLst>
              <a:ext uri="{FF2B5EF4-FFF2-40B4-BE49-F238E27FC236}">
                <a16:creationId xmlns:a16="http://schemas.microsoft.com/office/drawing/2014/main" id="{69B9F0A5-A303-BC75-AC20-2B9FB77E5A1C}"/>
              </a:ext>
            </a:extLst>
          </p:cNvPr>
          <p:cNvSpPr>
            <a:spLocks noGrp="1"/>
          </p:cNvSpPr>
          <p:nvPr>
            <p:ph idx="1"/>
          </p:nvPr>
        </p:nvSpPr>
        <p:spPr>
          <a:xfrm>
            <a:off x="1021872" y="3003718"/>
            <a:ext cx="10665742" cy="4632960"/>
          </a:xfrm>
        </p:spPr>
        <p:txBody>
          <a:bodyPr>
            <a:normAutofit fontScale="92500" lnSpcReduction="10000"/>
          </a:bodyPr>
          <a:lstStyle/>
          <a:p>
            <a:pPr algn="just"/>
            <a:r>
              <a:rPr lang="en-IN" altLang="en-US" sz="2844" dirty="0">
                <a:latin typeface="Times New Roman" panose="02020603050405020304" pitchFamily="18" charset="0"/>
                <a:cs typeface="Times New Roman" panose="02020603050405020304" pitchFamily="18" charset="0"/>
              </a:rPr>
              <a:t>The NB Boosted tree is a classifier that is basically a combination of Boosting and Decision Trees. Boosting is a machine Meta learning algorithm for reducing ambiguity in supervised learning. In Boosting predictive classifiers are used to develop weighted trees (classes of positive negative and neutral) which are further combined into single prediction accuracy value, which is based on the three parameters they are (Precision, Recall and </a:t>
            </a:r>
            <a:r>
              <a:rPr lang="en-IN" altLang="en-US" sz="2844" dirty="0" err="1">
                <a:latin typeface="Times New Roman" panose="02020603050405020304" pitchFamily="18" charset="0"/>
                <a:cs typeface="Times New Roman" panose="02020603050405020304" pitchFamily="18" charset="0"/>
              </a:rPr>
              <a:t>Fscore</a:t>
            </a:r>
            <a:r>
              <a:rPr lang="en-IN" altLang="en-US" sz="2844" dirty="0">
                <a:latin typeface="Times New Roman" panose="02020603050405020304" pitchFamily="18" charset="0"/>
                <a:cs typeface="Times New Roman" panose="02020603050405020304" pitchFamily="18" charset="0"/>
              </a:rPr>
              <a:t>).</a:t>
            </a:r>
          </a:p>
          <a:p>
            <a:pPr algn="just"/>
            <a:endParaRPr lang="en-IN" altLang="en-US" sz="2844" dirty="0">
              <a:latin typeface="Times New Roman" panose="02020603050405020304" pitchFamily="18" charset="0"/>
              <a:cs typeface="Times New Roman" panose="02020603050405020304" pitchFamily="18" charset="0"/>
            </a:endParaRPr>
          </a:p>
          <a:p>
            <a:pPr algn="just"/>
            <a:r>
              <a:rPr lang="en-IN" altLang="en-US" sz="2844" dirty="0">
                <a:latin typeface="Times New Roman" panose="02020603050405020304" pitchFamily="18" charset="0"/>
                <a:cs typeface="Times New Roman" panose="02020603050405020304" pitchFamily="18" charset="0"/>
              </a:rPr>
              <a:t> Boosted trees combine the strengths of two algorithms and provide the accuracy value, through which we can decide and identify its accuracy in classification process.</a:t>
            </a:r>
            <a:endParaRPr lang="en-US" altLang="en-US" sz="2844" dirty="0">
              <a:latin typeface="Times New Roman" panose="02020603050405020304" pitchFamily="18" charset="0"/>
              <a:cs typeface="Times New Roman" panose="02020603050405020304" pitchFamily="18" charset="0"/>
            </a:endParaRPr>
          </a:p>
          <a:p>
            <a:endParaRPr lang="en-US" altLang="en-US" dirty="0"/>
          </a:p>
        </p:txBody>
      </p:sp>
      <p:sp>
        <p:nvSpPr>
          <p:cNvPr id="22532" name="Slide Number Placeholder 3">
            <a:extLst>
              <a:ext uri="{FF2B5EF4-FFF2-40B4-BE49-F238E27FC236}">
                <a16:creationId xmlns:a16="http://schemas.microsoft.com/office/drawing/2014/main" id="{B0F65D60-C237-191F-F821-623AB51005F5}"/>
              </a:ext>
            </a:extLst>
          </p:cNvPr>
          <p:cNvSpPr>
            <a:spLocks noGrp="1" noChangeArrowheads="1"/>
          </p:cNvSpPr>
          <p:nvPr>
            <p:ph type="sldNum" sz="quarter" idx="12"/>
          </p:nvPr>
        </p:nvSpPr>
        <p:spPr bwMode="auto">
          <a:xfrm>
            <a:off x="6354743" y="9205031"/>
            <a:ext cx="288541" cy="3026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1056623" indent="-406394">
              <a:defRPr>
                <a:solidFill>
                  <a:schemeClr val="tx1"/>
                </a:solidFill>
                <a:latin typeface="Arial" panose="020B0604020202020204" pitchFamily="34" charset="0"/>
              </a:defRPr>
            </a:lvl2pPr>
            <a:lvl3pPr marL="1625575" indent="-325115">
              <a:defRPr>
                <a:solidFill>
                  <a:schemeClr val="tx1"/>
                </a:solidFill>
                <a:latin typeface="Arial" panose="020B0604020202020204" pitchFamily="34" charset="0"/>
              </a:defRPr>
            </a:lvl3pPr>
            <a:lvl4pPr marL="2275804" indent="-325115">
              <a:defRPr>
                <a:solidFill>
                  <a:schemeClr val="tx1"/>
                </a:solidFill>
                <a:latin typeface="Arial" panose="020B0604020202020204" pitchFamily="34" charset="0"/>
              </a:defRPr>
            </a:lvl4pPr>
            <a:lvl5pPr marL="2926034" indent="-325115">
              <a:defRPr>
                <a:solidFill>
                  <a:schemeClr val="tx1"/>
                </a:solidFill>
                <a:latin typeface="Arial" panose="020B0604020202020204" pitchFamily="34" charset="0"/>
              </a:defRPr>
            </a:lvl5pPr>
            <a:lvl6pPr marL="3576264" indent="-325115" eaLnBrk="0" fontAlgn="base" hangingPunct="0">
              <a:spcBef>
                <a:spcPct val="0"/>
              </a:spcBef>
              <a:spcAft>
                <a:spcPct val="0"/>
              </a:spcAft>
              <a:defRPr>
                <a:solidFill>
                  <a:schemeClr val="tx1"/>
                </a:solidFill>
                <a:latin typeface="Arial" panose="020B0604020202020204" pitchFamily="34" charset="0"/>
              </a:defRPr>
            </a:lvl6pPr>
            <a:lvl7pPr marL="4226494" indent="-325115" eaLnBrk="0" fontAlgn="base" hangingPunct="0">
              <a:spcBef>
                <a:spcPct val="0"/>
              </a:spcBef>
              <a:spcAft>
                <a:spcPct val="0"/>
              </a:spcAft>
              <a:defRPr>
                <a:solidFill>
                  <a:schemeClr val="tx1"/>
                </a:solidFill>
                <a:latin typeface="Arial" panose="020B0604020202020204" pitchFamily="34" charset="0"/>
              </a:defRPr>
            </a:lvl7pPr>
            <a:lvl8pPr marL="4876724" indent="-325115" eaLnBrk="0" fontAlgn="base" hangingPunct="0">
              <a:spcBef>
                <a:spcPct val="0"/>
              </a:spcBef>
              <a:spcAft>
                <a:spcPct val="0"/>
              </a:spcAft>
              <a:defRPr>
                <a:solidFill>
                  <a:schemeClr val="tx1"/>
                </a:solidFill>
                <a:latin typeface="Arial" panose="020B0604020202020204" pitchFamily="34" charset="0"/>
              </a:defRPr>
            </a:lvl8pPr>
            <a:lvl9pPr marL="5526954" indent="-325115" eaLnBrk="0" fontAlgn="base" hangingPunct="0">
              <a:spcBef>
                <a:spcPct val="0"/>
              </a:spcBef>
              <a:spcAft>
                <a:spcPct val="0"/>
              </a:spcAft>
              <a:defRPr>
                <a:solidFill>
                  <a:schemeClr val="tx1"/>
                </a:solidFill>
                <a:latin typeface="Arial" panose="020B0604020202020204" pitchFamily="34" charset="0"/>
              </a:defRPr>
            </a:lvl9pPr>
          </a:lstStyle>
          <a:p>
            <a:fld id="{0ED42A7A-1B65-452F-B890-C1860CD9CA03}" type="slidenum">
              <a:rPr lang="en-US" altLang="en-US">
                <a:solidFill>
                  <a:srgbClr val="B5A788"/>
                </a:solidFill>
              </a:rPr>
              <a:pPr/>
              <a:t>12</a:t>
            </a:fld>
            <a:endParaRPr lang="en-US" altLang="en-US">
              <a:solidFill>
                <a:srgbClr val="B5A788"/>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9380A-96F5-4C29-B65E-519B5830A714}"/>
              </a:ext>
            </a:extLst>
          </p:cNvPr>
          <p:cNvSpPr>
            <a:spLocks noGrp="1"/>
          </p:cNvSpPr>
          <p:nvPr>
            <p:ph type="title"/>
          </p:nvPr>
        </p:nvSpPr>
        <p:spPr>
          <a:xfrm>
            <a:off x="1021872" y="574711"/>
            <a:ext cx="10665742" cy="1625600"/>
          </a:xfrm>
        </p:spPr>
        <p:txBody>
          <a:bodyPr>
            <a:normAutofit fontScale="90000"/>
          </a:bodyPr>
          <a:lstStyle/>
          <a:p>
            <a:pPr algn="ctr">
              <a:defRPr/>
            </a:pPr>
            <a:r>
              <a:rPr lang="en-IN" dirty="0">
                <a:effectLst/>
              </a:rPr>
              <a:t>NB Support Vector Machine (SVM) Classifier:</a:t>
            </a:r>
            <a:br>
              <a:rPr lang="en-US" dirty="0">
                <a:effectLst/>
              </a:rPr>
            </a:br>
            <a:endParaRPr lang="en-US" dirty="0"/>
          </a:p>
        </p:txBody>
      </p:sp>
      <p:sp>
        <p:nvSpPr>
          <p:cNvPr id="23555" name="Content Placeholder 2">
            <a:extLst>
              <a:ext uri="{FF2B5EF4-FFF2-40B4-BE49-F238E27FC236}">
                <a16:creationId xmlns:a16="http://schemas.microsoft.com/office/drawing/2014/main" id="{0EFAFC39-9836-491B-D51B-32CD86FA5448}"/>
              </a:ext>
            </a:extLst>
          </p:cNvPr>
          <p:cNvSpPr>
            <a:spLocks noGrp="1"/>
          </p:cNvSpPr>
          <p:nvPr>
            <p:ph idx="1"/>
          </p:nvPr>
        </p:nvSpPr>
        <p:spPr>
          <a:xfrm>
            <a:off x="1166142" y="2377511"/>
            <a:ext cx="10665742" cy="6827520"/>
          </a:xfrm>
        </p:spPr>
        <p:txBody>
          <a:bodyPr/>
          <a:lstStyle/>
          <a:p>
            <a:pPr algn="just"/>
            <a:r>
              <a:rPr lang="en-IN" altLang="en-US" sz="2844" dirty="0">
                <a:latin typeface="Times New Roman" panose="02020603050405020304" pitchFamily="18" charset="0"/>
                <a:cs typeface="Times New Roman" panose="02020603050405020304" pitchFamily="18" charset="0"/>
              </a:rPr>
              <a:t>The NB Support Vector Machine algorithm has defined input and output format. Input is a vector space and output is 0 or 1 (positive/negative). Text reviews (particularly the user reviews for the product purchased) in original form are not suitable for learning. They are transformed into format which matches into input of machine learning algorithm input. For this pre-processing on text reviews is carried out. Then we carryout transformation. </a:t>
            </a:r>
          </a:p>
          <a:p>
            <a:pPr algn="just"/>
            <a:endParaRPr lang="en-IN" altLang="en-US" sz="2844" dirty="0">
              <a:latin typeface="Times New Roman" panose="02020603050405020304" pitchFamily="18" charset="0"/>
              <a:cs typeface="Times New Roman" panose="02020603050405020304" pitchFamily="18" charset="0"/>
            </a:endParaRPr>
          </a:p>
          <a:p>
            <a:pPr algn="just"/>
            <a:r>
              <a:rPr lang="en-IN" altLang="en-US" sz="2844" dirty="0">
                <a:latin typeface="Times New Roman" panose="02020603050405020304" pitchFamily="18" charset="0"/>
                <a:cs typeface="Times New Roman" panose="02020603050405020304" pitchFamily="18" charset="0"/>
              </a:rPr>
              <a:t>Each word will correspond or belong to one class (the classes will be positive, negative and neutral) and identical words (which bears same meaning) belong to same classes. As we can calculate the TF-IDF for this purpose. Such that the accuracy of support vector machine algorithm can be identified and made a suitable comparison with other algorithms.</a:t>
            </a:r>
            <a:endParaRPr lang="en-US" altLang="en-US" sz="2844" dirty="0">
              <a:latin typeface="Times New Roman" panose="02020603050405020304" pitchFamily="18" charset="0"/>
              <a:cs typeface="Times New Roman" panose="02020603050405020304" pitchFamily="18" charset="0"/>
            </a:endParaRPr>
          </a:p>
          <a:p>
            <a:endParaRPr lang="en-US" altLang="en-US" dirty="0"/>
          </a:p>
        </p:txBody>
      </p:sp>
      <p:sp>
        <p:nvSpPr>
          <p:cNvPr id="23556" name="Slide Number Placeholder 3">
            <a:extLst>
              <a:ext uri="{FF2B5EF4-FFF2-40B4-BE49-F238E27FC236}">
                <a16:creationId xmlns:a16="http://schemas.microsoft.com/office/drawing/2014/main" id="{AA68FD7E-030D-6856-C49C-74B06790CCF5}"/>
              </a:ext>
            </a:extLst>
          </p:cNvPr>
          <p:cNvSpPr>
            <a:spLocks noGrp="1" noChangeArrowheads="1"/>
          </p:cNvSpPr>
          <p:nvPr>
            <p:ph type="sldNum" sz="quarter" idx="12"/>
          </p:nvPr>
        </p:nvSpPr>
        <p:spPr bwMode="auto">
          <a:xfrm>
            <a:off x="6354743" y="9205031"/>
            <a:ext cx="288541" cy="3026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1056623" indent="-406394">
              <a:defRPr>
                <a:solidFill>
                  <a:schemeClr val="tx1"/>
                </a:solidFill>
                <a:latin typeface="Arial" panose="020B0604020202020204" pitchFamily="34" charset="0"/>
              </a:defRPr>
            </a:lvl2pPr>
            <a:lvl3pPr marL="1625575" indent="-325115">
              <a:defRPr>
                <a:solidFill>
                  <a:schemeClr val="tx1"/>
                </a:solidFill>
                <a:latin typeface="Arial" panose="020B0604020202020204" pitchFamily="34" charset="0"/>
              </a:defRPr>
            </a:lvl3pPr>
            <a:lvl4pPr marL="2275804" indent="-325115">
              <a:defRPr>
                <a:solidFill>
                  <a:schemeClr val="tx1"/>
                </a:solidFill>
                <a:latin typeface="Arial" panose="020B0604020202020204" pitchFamily="34" charset="0"/>
              </a:defRPr>
            </a:lvl4pPr>
            <a:lvl5pPr marL="2926034" indent="-325115">
              <a:defRPr>
                <a:solidFill>
                  <a:schemeClr val="tx1"/>
                </a:solidFill>
                <a:latin typeface="Arial" panose="020B0604020202020204" pitchFamily="34" charset="0"/>
              </a:defRPr>
            </a:lvl5pPr>
            <a:lvl6pPr marL="3576264" indent="-325115" eaLnBrk="0" fontAlgn="base" hangingPunct="0">
              <a:spcBef>
                <a:spcPct val="0"/>
              </a:spcBef>
              <a:spcAft>
                <a:spcPct val="0"/>
              </a:spcAft>
              <a:defRPr>
                <a:solidFill>
                  <a:schemeClr val="tx1"/>
                </a:solidFill>
                <a:latin typeface="Arial" panose="020B0604020202020204" pitchFamily="34" charset="0"/>
              </a:defRPr>
            </a:lvl6pPr>
            <a:lvl7pPr marL="4226494" indent="-325115" eaLnBrk="0" fontAlgn="base" hangingPunct="0">
              <a:spcBef>
                <a:spcPct val="0"/>
              </a:spcBef>
              <a:spcAft>
                <a:spcPct val="0"/>
              </a:spcAft>
              <a:defRPr>
                <a:solidFill>
                  <a:schemeClr val="tx1"/>
                </a:solidFill>
                <a:latin typeface="Arial" panose="020B0604020202020204" pitchFamily="34" charset="0"/>
              </a:defRPr>
            </a:lvl7pPr>
            <a:lvl8pPr marL="4876724" indent="-325115" eaLnBrk="0" fontAlgn="base" hangingPunct="0">
              <a:spcBef>
                <a:spcPct val="0"/>
              </a:spcBef>
              <a:spcAft>
                <a:spcPct val="0"/>
              </a:spcAft>
              <a:defRPr>
                <a:solidFill>
                  <a:schemeClr val="tx1"/>
                </a:solidFill>
                <a:latin typeface="Arial" panose="020B0604020202020204" pitchFamily="34" charset="0"/>
              </a:defRPr>
            </a:lvl8pPr>
            <a:lvl9pPr marL="5526954" indent="-325115" eaLnBrk="0" fontAlgn="base" hangingPunct="0">
              <a:spcBef>
                <a:spcPct val="0"/>
              </a:spcBef>
              <a:spcAft>
                <a:spcPct val="0"/>
              </a:spcAft>
              <a:defRPr>
                <a:solidFill>
                  <a:schemeClr val="tx1"/>
                </a:solidFill>
                <a:latin typeface="Arial" panose="020B0604020202020204" pitchFamily="34" charset="0"/>
              </a:defRPr>
            </a:lvl9pPr>
          </a:lstStyle>
          <a:p>
            <a:fld id="{BE8FE5E9-8166-462F-B8D2-AA0F3077C817}" type="slidenum">
              <a:rPr lang="en-US" altLang="en-US">
                <a:solidFill>
                  <a:srgbClr val="B5A788"/>
                </a:solidFill>
              </a:rPr>
              <a:pPr/>
              <a:t>13</a:t>
            </a:fld>
            <a:endParaRPr lang="en-US" altLang="en-US">
              <a:solidFill>
                <a:srgbClr val="B5A788"/>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6FCC-3C1E-4923-A43D-21F7747D1548}"/>
              </a:ext>
            </a:extLst>
          </p:cNvPr>
          <p:cNvSpPr>
            <a:spLocks noGrp="1"/>
          </p:cNvSpPr>
          <p:nvPr>
            <p:ph type="title"/>
          </p:nvPr>
        </p:nvSpPr>
        <p:spPr>
          <a:xfrm>
            <a:off x="1310413" y="684746"/>
            <a:ext cx="10665742" cy="1625600"/>
          </a:xfrm>
        </p:spPr>
        <p:txBody>
          <a:bodyPr>
            <a:normAutofit/>
          </a:bodyPr>
          <a:lstStyle/>
          <a:p>
            <a:pPr algn="ctr">
              <a:defRPr/>
            </a:pPr>
            <a:r>
              <a:rPr lang="en-IN" dirty="0">
                <a:effectLst/>
              </a:rPr>
              <a:t>NB Random Forest Classifier:</a:t>
            </a:r>
            <a:br>
              <a:rPr lang="en-US" dirty="0">
                <a:effectLst/>
              </a:rPr>
            </a:br>
            <a:endParaRPr lang="en-US" dirty="0"/>
          </a:p>
        </p:txBody>
      </p:sp>
      <p:sp>
        <p:nvSpPr>
          <p:cNvPr id="24579" name="Content Placeholder 2">
            <a:extLst>
              <a:ext uri="{FF2B5EF4-FFF2-40B4-BE49-F238E27FC236}">
                <a16:creationId xmlns:a16="http://schemas.microsoft.com/office/drawing/2014/main" id="{D743443A-8A94-8863-52A9-3995FA246698}"/>
              </a:ext>
            </a:extLst>
          </p:cNvPr>
          <p:cNvSpPr>
            <a:spLocks noGrp="1"/>
          </p:cNvSpPr>
          <p:nvPr>
            <p:ph idx="1"/>
          </p:nvPr>
        </p:nvSpPr>
        <p:spPr>
          <a:xfrm>
            <a:off x="1166142" y="2762178"/>
            <a:ext cx="10665742" cy="6827520"/>
          </a:xfrm>
        </p:spPr>
        <p:txBody>
          <a:bodyPr/>
          <a:lstStyle/>
          <a:p>
            <a:pPr algn="just"/>
            <a:r>
              <a:rPr lang="en-IN" altLang="en-US" sz="2844" dirty="0">
                <a:latin typeface="Times New Roman" panose="02020603050405020304" pitchFamily="18" charset="0"/>
                <a:cs typeface="Times New Roman" panose="02020603050405020304" pitchFamily="18" charset="0"/>
              </a:rPr>
              <a:t>The NB Random forests is an ensemble learning method for classification that operate by constructing a vector of classes from the pool of words consisting of different classes. It produces multi-altitude decision based on the parameters on which the classifying accuracy value are depended. The correlation between classes is reduced by randomly selecting the bag or pool of words and thus the prediction power increases and leads to increase in efficiency. </a:t>
            </a:r>
          </a:p>
          <a:p>
            <a:pPr algn="just"/>
            <a:endParaRPr lang="en-IN" altLang="en-US" sz="2844" dirty="0">
              <a:latin typeface="Times New Roman" panose="02020603050405020304" pitchFamily="18" charset="0"/>
              <a:cs typeface="Times New Roman" panose="02020603050405020304" pitchFamily="18" charset="0"/>
            </a:endParaRPr>
          </a:p>
          <a:p>
            <a:pPr algn="just"/>
            <a:r>
              <a:rPr lang="en-IN" altLang="en-US" sz="2844" dirty="0">
                <a:latin typeface="Times New Roman" panose="02020603050405020304" pitchFamily="18" charset="0"/>
                <a:cs typeface="Times New Roman" panose="02020603050405020304" pitchFamily="18" charset="0"/>
              </a:rPr>
              <a:t>The predictions are made by aggregating the predictions of various ensemble data sets consisting of different classes. Such that the accuracy of support vector machine algorithm can be identified and made a suitable comparison with other algorithms. </a:t>
            </a:r>
            <a:endParaRPr lang="en-US" altLang="en-US" sz="2844" dirty="0">
              <a:latin typeface="Times New Roman" panose="02020603050405020304" pitchFamily="18" charset="0"/>
              <a:cs typeface="Times New Roman" panose="02020603050405020304" pitchFamily="18" charset="0"/>
            </a:endParaRPr>
          </a:p>
          <a:p>
            <a:endParaRPr lang="en-US" altLang="en-US" dirty="0"/>
          </a:p>
        </p:txBody>
      </p:sp>
      <p:sp>
        <p:nvSpPr>
          <p:cNvPr id="24580" name="Slide Number Placeholder 3">
            <a:extLst>
              <a:ext uri="{FF2B5EF4-FFF2-40B4-BE49-F238E27FC236}">
                <a16:creationId xmlns:a16="http://schemas.microsoft.com/office/drawing/2014/main" id="{AE456780-1D45-FF6B-E489-7305FEF8FCE9}"/>
              </a:ext>
            </a:extLst>
          </p:cNvPr>
          <p:cNvSpPr>
            <a:spLocks noGrp="1" noChangeArrowheads="1"/>
          </p:cNvSpPr>
          <p:nvPr>
            <p:ph type="sldNum" sz="quarter" idx="12"/>
          </p:nvPr>
        </p:nvSpPr>
        <p:spPr bwMode="auto">
          <a:xfrm>
            <a:off x="6354743" y="9205031"/>
            <a:ext cx="288541" cy="3026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1056623" indent="-406394">
              <a:defRPr>
                <a:solidFill>
                  <a:schemeClr val="tx1"/>
                </a:solidFill>
                <a:latin typeface="Arial" panose="020B0604020202020204" pitchFamily="34" charset="0"/>
              </a:defRPr>
            </a:lvl2pPr>
            <a:lvl3pPr marL="1625575" indent="-325115">
              <a:defRPr>
                <a:solidFill>
                  <a:schemeClr val="tx1"/>
                </a:solidFill>
                <a:latin typeface="Arial" panose="020B0604020202020204" pitchFamily="34" charset="0"/>
              </a:defRPr>
            </a:lvl3pPr>
            <a:lvl4pPr marL="2275804" indent="-325115">
              <a:defRPr>
                <a:solidFill>
                  <a:schemeClr val="tx1"/>
                </a:solidFill>
                <a:latin typeface="Arial" panose="020B0604020202020204" pitchFamily="34" charset="0"/>
              </a:defRPr>
            </a:lvl4pPr>
            <a:lvl5pPr marL="2926034" indent="-325115">
              <a:defRPr>
                <a:solidFill>
                  <a:schemeClr val="tx1"/>
                </a:solidFill>
                <a:latin typeface="Arial" panose="020B0604020202020204" pitchFamily="34" charset="0"/>
              </a:defRPr>
            </a:lvl5pPr>
            <a:lvl6pPr marL="3576264" indent="-325115" eaLnBrk="0" fontAlgn="base" hangingPunct="0">
              <a:spcBef>
                <a:spcPct val="0"/>
              </a:spcBef>
              <a:spcAft>
                <a:spcPct val="0"/>
              </a:spcAft>
              <a:defRPr>
                <a:solidFill>
                  <a:schemeClr val="tx1"/>
                </a:solidFill>
                <a:latin typeface="Arial" panose="020B0604020202020204" pitchFamily="34" charset="0"/>
              </a:defRPr>
            </a:lvl6pPr>
            <a:lvl7pPr marL="4226494" indent="-325115" eaLnBrk="0" fontAlgn="base" hangingPunct="0">
              <a:spcBef>
                <a:spcPct val="0"/>
              </a:spcBef>
              <a:spcAft>
                <a:spcPct val="0"/>
              </a:spcAft>
              <a:defRPr>
                <a:solidFill>
                  <a:schemeClr val="tx1"/>
                </a:solidFill>
                <a:latin typeface="Arial" panose="020B0604020202020204" pitchFamily="34" charset="0"/>
              </a:defRPr>
            </a:lvl7pPr>
            <a:lvl8pPr marL="4876724" indent="-325115" eaLnBrk="0" fontAlgn="base" hangingPunct="0">
              <a:spcBef>
                <a:spcPct val="0"/>
              </a:spcBef>
              <a:spcAft>
                <a:spcPct val="0"/>
              </a:spcAft>
              <a:defRPr>
                <a:solidFill>
                  <a:schemeClr val="tx1"/>
                </a:solidFill>
                <a:latin typeface="Arial" panose="020B0604020202020204" pitchFamily="34" charset="0"/>
              </a:defRPr>
            </a:lvl8pPr>
            <a:lvl9pPr marL="5526954" indent="-325115" eaLnBrk="0" fontAlgn="base" hangingPunct="0">
              <a:spcBef>
                <a:spcPct val="0"/>
              </a:spcBef>
              <a:spcAft>
                <a:spcPct val="0"/>
              </a:spcAft>
              <a:defRPr>
                <a:solidFill>
                  <a:schemeClr val="tx1"/>
                </a:solidFill>
                <a:latin typeface="Arial" panose="020B0604020202020204" pitchFamily="34" charset="0"/>
              </a:defRPr>
            </a:lvl9pPr>
          </a:lstStyle>
          <a:p>
            <a:fld id="{599E6562-F202-4642-96CC-2A4F0B9A3481}" type="slidenum">
              <a:rPr lang="en-US" altLang="en-US">
                <a:solidFill>
                  <a:srgbClr val="B5A788"/>
                </a:solidFill>
              </a:rPr>
              <a:pPr/>
              <a:t>14</a:t>
            </a:fld>
            <a:endParaRPr lang="en-US" altLang="en-US">
              <a:solidFill>
                <a:srgbClr val="B5A788"/>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5916C-F049-4F7B-A4EF-7743D1473577}"/>
              </a:ext>
            </a:extLst>
          </p:cNvPr>
          <p:cNvSpPr>
            <a:spLocks noGrp="1"/>
          </p:cNvSpPr>
          <p:nvPr>
            <p:ph type="title"/>
          </p:nvPr>
        </p:nvSpPr>
        <p:spPr>
          <a:xfrm>
            <a:off x="550843" y="992357"/>
            <a:ext cx="11607800" cy="1016001"/>
          </a:xfrm>
        </p:spPr>
        <p:txBody>
          <a:bodyPr>
            <a:normAutofit fontScale="90000"/>
          </a:bodyPr>
          <a:lstStyle/>
          <a:p>
            <a:pPr algn="ctr">
              <a:defRPr/>
            </a:pPr>
            <a:r>
              <a:rPr lang="en-IN" dirty="0">
                <a:effectLst/>
              </a:rPr>
              <a:t>NB Bagging Classifier:</a:t>
            </a:r>
            <a:br>
              <a:rPr lang="en-US" dirty="0">
                <a:effectLst/>
              </a:rPr>
            </a:br>
            <a:endParaRPr lang="en-US" dirty="0"/>
          </a:p>
        </p:txBody>
      </p:sp>
      <p:sp>
        <p:nvSpPr>
          <p:cNvPr id="25603" name="Content Placeholder 2">
            <a:extLst>
              <a:ext uri="{FF2B5EF4-FFF2-40B4-BE49-F238E27FC236}">
                <a16:creationId xmlns:a16="http://schemas.microsoft.com/office/drawing/2014/main" id="{7B4771EB-7C94-90A5-9EA3-D5BE6003DA57}"/>
              </a:ext>
            </a:extLst>
          </p:cNvPr>
          <p:cNvSpPr>
            <a:spLocks noGrp="1"/>
          </p:cNvSpPr>
          <p:nvPr>
            <p:ph idx="1"/>
          </p:nvPr>
        </p:nvSpPr>
        <p:spPr/>
        <p:txBody>
          <a:bodyPr/>
          <a:lstStyle/>
          <a:p>
            <a:pPr algn="just"/>
            <a:r>
              <a:rPr lang="en-IN" altLang="en-US" sz="2844">
                <a:latin typeface="Times New Roman" panose="02020603050405020304" pitchFamily="18" charset="0"/>
                <a:cs typeface="Times New Roman" panose="02020603050405020304" pitchFamily="18" charset="0"/>
              </a:rPr>
              <a:t>The NB Bagging is an ensemble machine learning technique which </a:t>
            </a:r>
            <a:r>
              <a:rPr lang="en-US" altLang="en-US" sz="2844">
                <a:latin typeface="Times New Roman" panose="02020603050405020304" pitchFamily="18" charset="0"/>
                <a:cs typeface="Times New Roman" panose="02020603050405020304" pitchFamily="18" charset="0"/>
              </a:rPr>
              <a:t>Employs simplest way of combining predictions that belong to the same type of classes, by differentiating the level of categorization in the process of identifying the text level representation of the word belong to which class of category that is (Positive, negative and neutral). Such that bagging method incorporate the process of identifying the classifier from the given dataset.</a:t>
            </a:r>
          </a:p>
          <a:p>
            <a:pPr algn="just"/>
            <a:endParaRPr lang="en-US" altLang="en-US" sz="2844">
              <a:latin typeface="Times New Roman" panose="02020603050405020304" pitchFamily="18" charset="0"/>
              <a:cs typeface="Times New Roman" panose="02020603050405020304" pitchFamily="18" charset="0"/>
            </a:endParaRPr>
          </a:p>
          <a:p>
            <a:pPr algn="just"/>
            <a:r>
              <a:rPr lang="en-US" altLang="en-US" sz="2844">
                <a:latin typeface="Times New Roman" panose="02020603050405020304" pitchFamily="18" charset="0"/>
                <a:cs typeface="Times New Roman" panose="02020603050405020304" pitchFamily="18" charset="0"/>
              </a:rPr>
              <a:t> Therefore, improves the performances by identifying the different classifier belong to which class.  Thus, with the parameter we can determine the accuracy in terms of value, so that in future we can use the bagging technique for sentiment analysis of product reviews.</a:t>
            </a:r>
          </a:p>
          <a:p>
            <a:endParaRPr lang="en-US" altLang="en-US"/>
          </a:p>
        </p:txBody>
      </p:sp>
      <p:sp>
        <p:nvSpPr>
          <p:cNvPr id="25604" name="Slide Number Placeholder 3">
            <a:extLst>
              <a:ext uri="{FF2B5EF4-FFF2-40B4-BE49-F238E27FC236}">
                <a16:creationId xmlns:a16="http://schemas.microsoft.com/office/drawing/2014/main" id="{3B4BF4EB-44DB-B40B-8236-EB8499091652}"/>
              </a:ext>
            </a:extLst>
          </p:cNvPr>
          <p:cNvSpPr>
            <a:spLocks noGrp="1" noChangeArrowheads="1"/>
          </p:cNvSpPr>
          <p:nvPr>
            <p:ph type="sldNum" sz="quarter" idx="12"/>
          </p:nvPr>
        </p:nvSpPr>
        <p:spPr bwMode="auto">
          <a:xfrm>
            <a:off x="6354743" y="9205031"/>
            <a:ext cx="288541" cy="3026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1056623" indent="-406394">
              <a:defRPr>
                <a:solidFill>
                  <a:schemeClr val="tx1"/>
                </a:solidFill>
                <a:latin typeface="Arial" panose="020B0604020202020204" pitchFamily="34" charset="0"/>
              </a:defRPr>
            </a:lvl2pPr>
            <a:lvl3pPr marL="1625575" indent="-325115">
              <a:defRPr>
                <a:solidFill>
                  <a:schemeClr val="tx1"/>
                </a:solidFill>
                <a:latin typeface="Arial" panose="020B0604020202020204" pitchFamily="34" charset="0"/>
              </a:defRPr>
            </a:lvl3pPr>
            <a:lvl4pPr marL="2275804" indent="-325115">
              <a:defRPr>
                <a:solidFill>
                  <a:schemeClr val="tx1"/>
                </a:solidFill>
                <a:latin typeface="Arial" panose="020B0604020202020204" pitchFamily="34" charset="0"/>
              </a:defRPr>
            </a:lvl4pPr>
            <a:lvl5pPr marL="2926034" indent="-325115">
              <a:defRPr>
                <a:solidFill>
                  <a:schemeClr val="tx1"/>
                </a:solidFill>
                <a:latin typeface="Arial" panose="020B0604020202020204" pitchFamily="34" charset="0"/>
              </a:defRPr>
            </a:lvl5pPr>
            <a:lvl6pPr marL="3576264" indent="-325115" eaLnBrk="0" fontAlgn="base" hangingPunct="0">
              <a:spcBef>
                <a:spcPct val="0"/>
              </a:spcBef>
              <a:spcAft>
                <a:spcPct val="0"/>
              </a:spcAft>
              <a:defRPr>
                <a:solidFill>
                  <a:schemeClr val="tx1"/>
                </a:solidFill>
                <a:latin typeface="Arial" panose="020B0604020202020204" pitchFamily="34" charset="0"/>
              </a:defRPr>
            </a:lvl6pPr>
            <a:lvl7pPr marL="4226494" indent="-325115" eaLnBrk="0" fontAlgn="base" hangingPunct="0">
              <a:spcBef>
                <a:spcPct val="0"/>
              </a:spcBef>
              <a:spcAft>
                <a:spcPct val="0"/>
              </a:spcAft>
              <a:defRPr>
                <a:solidFill>
                  <a:schemeClr val="tx1"/>
                </a:solidFill>
                <a:latin typeface="Arial" panose="020B0604020202020204" pitchFamily="34" charset="0"/>
              </a:defRPr>
            </a:lvl7pPr>
            <a:lvl8pPr marL="4876724" indent="-325115" eaLnBrk="0" fontAlgn="base" hangingPunct="0">
              <a:spcBef>
                <a:spcPct val="0"/>
              </a:spcBef>
              <a:spcAft>
                <a:spcPct val="0"/>
              </a:spcAft>
              <a:defRPr>
                <a:solidFill>
                  <a:schemeClr val="tx1"/>
                </a:solidFill>
                <a:latin typeface="Arial" panose="020B0604020202020204" pitchFamily="34" charset="0"/>
              </a:defRPr>
            </a:lvl8pPr>
            <a:lvl9pPr marL="5526954" indent="-325115" eaLnBrk="0" fontAlgn="base" hangingPunct="0">
              <a:spcBef>
                <a:spcPct val="0"/>
              </a:spcBef>
              <a:spcAft>
                <a:spcPct val="0"/>
              </a:spcAft>
              <a:defRPr>
                <a:solidFill>
                  <a:schemeClr val="tx1"/>
                </a:solidFill>
                <a:latin typeface="Arial" panose="020B0604020202020204" pitchFamily="34" charset="0"/>
              </a:defRPr>
            </a:lvl9pPr>
          </a:lstStyle>
          <a:p>
            <a:fld id="{54DEC466-2B24-46EA-AF6C-D895747DB9A6}" type="slidenum">
              <a:rPr lang="en-US" altLang="en-US">
                <a:solidFill>
                  <a:srgbClr val="B5A788"/>
                </a:solidFill>
              </a:rPr>
              <a:pPr/>
              <a:t>15</a:t>
            </a:fld>
            <a:endParaRPr lang="en-US" altLang="en-US">
              <a:solidFill>
                <a:srgbClr val="B5A788"/>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Aggregated sentiment scores for each rating level. There are more instances of positive sentiments than negative sentiments."/>
          <p:cNvSpPr txBox="1">
            <a:spLocks noGrp="1"/>
          </p:cNvSpPr>
          <p:nvPr>
            <p:ph type="body" sz="quarter" idx="1"/>
          </p:nvPr>
        </p:nvSpPr>
        <p:spPr>
          <a:xfrm>
            <a:off x="698499" y="2354524"/>
            <a:ext cx="11607802" cy="1385520"/>
          </a:xfrm>
          <a:prstGeom prst="rect">
            <a:avLst/>
          </a:prstGeom>
        </p:spPr>
        <p:txBody>
          <a:bodyPr/>
          <a:lstStyle/>
          <a:p>
            <a:r>
              <a:t>Aggregated sentiment scores for each rating level. There are more instances of positive sentiments than negative sentiments.</a:t>
            </a:r>
          </a:p>
        </p:txBody>
      </p:sp>
      <p:sp>
        <p:nvSpPr>
          <p:cNvPr id="184" name="Ratings / Wordcloud"/>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t>Ratings / Wordcloud</a:t>
            </a:r>
          </a:p>
        </p:txBody>
      </p:sp>
      <p:sp>
        <p:nvSpPr>
          <p:cNvPr id="185" name="Sentimental Analysis"/>
          <p:cNvSpPr txBox="1">
            <a:spLocks noGrp="1"/>
          </p:cNvSpPr>
          <p:nvPr>
            <p:ph type="title"/>
          </p:nvPr>
        </p:nvSpPr>
        <p:spPr>
          <a:prstGeom prst="rect">
            <a:avLst/>
          </a:prstGeom>
        </p:spPr>
        <p:txBody>
          <a:bodyPr>
            <a:normAutofit fontScale="90000"/>
          </a:bodyPr>
          <a:lstStyle>
            <a:lvl1pPr defTabSz="1716590">
              <a:defRPr sz="5940" spc="-118"/>
            </a:lvl1pPr>
          </a:lstStyle>
          <a:p>
            <a:pPr algn="ctr"/>
            <a:r>
              <a:rPr lang="en-US" dirty="0"/>
              <a:t>Results, Comparison and Analysis </a:t>
            </a:r>
            <a:endParaRPr dirty="0"/>
          </a:p>
        </p:txBody>
      </p:sp>
      <p:pic>
        <p:nvPicPr>
          <p:cNvPr id="186" name="pasted-movie.png" descr="pasted-movie.png"/>
          <p:cNvPicPr>
            <a:picLocks noChangeAspect="1"/>
          </p:cNvPicPr>
          <p:nvPr/>
        </p:nvPicPr>
        <p:blipFill>
          <a:blip r:embed="rId2"/>
          <a:stretch>
            <a:fillRect/>
          </a:stretch>
        </p:blipFill>
        <p:spPr>
          <a:xfrm>
            <a:off x="853820" y="4009788"/>
            <a:ext cx="6188291" cy="3821106"/>
          </a:xfrm>
          <a:prstGeom prst="rect">
            <a:avLst/>
          </a:prstGeom>
          <a:ln w="12700">
            <a:miter lim="400000"/>
          </a:ln>
        </p:spPr>
      </p:pic>
      <p:pic>
        <p:nvPicPr>
          <p:cNvPr id="187" name="pasted-movie.png" descr="pasted-movie.png"/>
          <p:cNvPicPr>
            <a:picLocks noChangeAspect="1"/>
          </p:cNvPicPr>
          <p:nvPr/>
        </p:nvPicPr>
        <p:blipFill>
          <a:blip r:embed="rId3"/>
          <a:stretch>
            <a:fillRect/>
          </a:stretch>
        </p:blipFill>
        <p:spPr>
          <a:xfrm>
            <a:off x="6963999" y="4638301"/>
            <a:ext cx="4968305" cy="3067796"/>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he AFINN lexicon is a list of words each rated with a sentiment score, reflecting the positivity or negativity of the word.…"/>
          <p:cNvSpPr txBox="1">
            <a:spLocks noGrp="1"/>
          </p:cNvSpPr>
          <p:nvPr>
            <p:ph type="body" sz="half" idx="1"/>
          </p:nvPr>
        </p:nvSpPr>
        <p:spPr>
          <a:xfrm>
            <a:off x="698499" y="2959100"/>
            <a:ext cx="11607801" cy="4249312"/>
          </a:xfrm>
          <a:prstGeom prst="rect">
            <a:avLst/>
          </a:prstGeom>
        </p:spPr>
        <p:txBody>
          <a:bodyPr/>
          <a:lstStyle/>
          <a:p>
            <a:r>
              <a:rPr dirty="0"/>
              <a:t>The AFINN lexicon is a list of words each rated with a sentiment score, reflecting the positivity or negativity of the word.</a:t>
            </a:r>
          </a:p>
          <a:p>
            <a:r>
              <a:rPr dirty="0"/>
              <a:t>Reviews are scanned, and words are matched with the AFINN lexicon to assign a sentiment score based on the lexicon’s predefined ratings.</a:t>
            </a:r>
          </a:p>
          <a:p>
            <a:r>
              <a:rPr dirty="0"/>
              <a:t>Individual word scores are summed to determine an overall sentiment score for each review, indicating its positive or negative nature.</a:t>
            </a:r>
          </a:p>
        </p:txBody>
      </p:sp>
      <p:sp>
        <p:nvSpPr>
          <p:cNvPr id="190" name="1 - Keyword Based Analysis"/>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t>1 - Keyword Based Analysis</a:t>
            </a:r>
          </a:p>
        </p:txBody>
      </p:sp>
      <p:sp>
        <p:nvSpPr>
          <p:cNvPr id="191" name="Sentimental Analysis"/>
          <p:cNvSpPr txBox="1">
            <a:spLocks noGrp="1"/>
          </p:cNvSpPr>
          <p:nvPr>
            <p:ph type="title"/>
          </p:nvPr>
        </p:nvSpPr>
        <p:spPr>
          <a:prstGeom prst="rect">
            <a:avLst/>
          </a:prstGeom>
        </p:spPr>
        <p:txBody>
          <a:bodyPr/>
          <a:lstStyle>
            <a:lvl1pPr defTabSz="1716590">
              <a:defRPr sz="5940" spc="-118"/>
            </a:lvl1pPr>
          </a:lstStyle>
          <a:p>
            <a:r>
              <a:t>Sentimental Analysis</a:t>
            </a:r>
          </a:p>
        </p:txBody>
      </p:sp>
      <p:pic>
        <p:nvPicPr>
          <p:cNvPr id="192" name="Screenshot 2023-11-16 at 7.20.01 PM.png" descr="Screenshot 2023-11-16 at 7.20.01 PM.png"/>
          <p:cNvPicPr>
            <a:picLocks noChangeAspect="1"/>
          </p:cNvPicPr>
          <p:nvPr/>
        </p:nvPicPr>
        <p:blipFill>
          <a:blip r:embed="rId2"/>
          <a:stretch>
            <a:fillRect/>
          </a:stretch>
        </p:blipFill>
        <p:spPr>
          <a:xfrm>
            <a:off x="797733" y="7455291"/>
            <a:ext cx="11409334" cy="1516751"/>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Machine learning models are used to predict the sentiment of reviews beyond simple positive or negative, often categorizing into multiple levels of sentiment.…"/>
          <p:cNvSpPr txBox="1">
            <a:spLocks noGrp="1"/>
          </p:cNvSpPr>
          <p:nvPr>
            <p:ph type="body" idx="1"/>
          </p:nvPr>
        </p:nvSpPr>
        <p:spPr>
          <a:prstGeom prst="rect">
            <a:avLst/>
          </a:prstGeom>
        </p:spPr>
        <p:txBody>
          <a:bodyPr/>
          <a:lstStyle/>
          <a:p>
            <a:pPr marL="365759" indent="-365759" algn="just" defTabSz="1664572">
              <a:spcBef>
                <a:spcPts val="3000"/>
              </a:spcBef>
              <a:defRPr sz="2880"/>
            </a:pPr>
            <a:r>
              <a:rPr dirty="0"/>
              <a:t> Machine learning models are used to predict the sentiment of reviews beyond simple positive or negative, often categorizing into multiple levels of sentiment.</a:t>
            </a:r>
          </a:p>
          <a:p>
            <a:pPr marL="365759" indent="-365759" algn="just" defTabSz="1664572">
              <a:spcBef>
                <a:spcPts val="3000"/>
              </a:spcBef>
              <a:defRPr sz="2880"/>
            </a:pPr>
            <a:r>
              <a:rPr dirty="0"/>
              <a:t>Textual data is transformed into numerical form through a Document-Term Matrix (DTM) to facilitate machine learning.</a:t>
            </a:r>
          </a:p>
          <a:p>
            <a:pPr marL="365759" indent="-365759" algn="just" defTabSz="1664572">
              <a:spcBef>
                <a:spcPts val="3000"/>
              </a:spcBef>
              <a:defRPr sz="2880"/>
            </a:pPr>
            <a:r>
              <a:rPr dirty="0"/>
              <a:t>Sparse columns in the Document-Term Matrix, where terms appear in less than 2% of the documents, are removed to reduce noise and computational complexity, enhancing model performance.</a:t>
            </a:r>
          </a:p>
          <a:p>
            <a:pPr marL="365759" indent="-365759" algn="just" defTabSz="1664572">
              <a:spcBef>
                <a:spcPts val="3000"/>
              </a:spcBef>
              <a:defRPr sz="2880"/>
            </a:pPr>
            <a:r>
              <a:rPr dirty="0"/>
              <a:t>Each model is trained using a subset of the data (training set - 80% of total data) to learn the patterns associated with various sentiment levels, and evaluated on testing set (remaining 20% data).</a:t>
            </a:r>
          </a:p>
        </p:txBody>
      </p:sp>
      <p:sp>
        <p:nvSpPr>
          <p:cNvPr id="195" name="2 - Machine Learning Classifiers"/>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rPr dirty="0"/>
              <a:t>2 </a:t>
            </a:r>
            <a:r>
              <a:rPr lang="en-US" dirty="0"/>
              <a:t>–</a:t>
            </a:r>
            <a:r>
              <a:rPr dirty="0"/>
              <a:t> </a:t>
            </a:r>
            <a:r>
              <a:rPr lang="en-US" dirty="0"/>
              <a:t>NB and </a:t>
            </a:r>
            <a:r>
              <a:rPr dirty="0"/>
              <a:t>Machine Learning Classifiers</a:t>
            </a:r>
          </a:p>
        </p:txBody>
      </p:sp>
      <p:sp>
        <p:nvSpPr>
          <p:cNvPr id="196" name="Sentimental Analysis"/>
          <p:cNvSpPr txBox="1">
            <a:spLocks noGrp="1"/>
          </p:cNvSpPr>
          <p:nvPr>
            <p:ph type="title"/>
          </p:nvPr>
        </p:nvSpPr>
        <p:spPr>
          <a:prstGeom prst="rect">
            <a:avLst/>
          </a:prstGeom>
        </p:spPr>
        <p:txBody>
          <a:bodyPr/>
          <a:lstStyle>
            <a:lvl1pPr defTabSz="1716590">
              <a:defRPr sz="5940" spc="-118"/>
            </a:lvl1pPr>
          </a:lstStyle>
          <a:p>
            <a:r>
              <a:t>Sentimental Analysis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he Logistic Regression classifier achieved a solid accuracy of 71.15% in sentiment classification.…"/>
          <p:cNvSpPr txBox="1">
            <a:spLocks noGrp="1"/>
          </p:cNvSpPr>
          <p:nvPr>
            <p:ph type="body" sz="half" idx="1"/>
          </p:nvPr>
        </p:nvSpPr>
        <p:spPr>
          <a:xfrm>
            <a:off x="698499" y="2315934"/>
            <a:ext cx="7188051" cy="6513707"/>
          </a:xfrm>
          <a:prstGeom prst="rect">
            <a:avLst/>
          </a:prstGeom>
        </p:spPr>
        <p:txBody>
          <a:bodyPr/>
          <a:lstStyle/>
          <a:p>
            <a:pPr marL="308609" indent="-308609" algn="just" defTabSz="1404483">
              <a:spcBef>
                <a:spcPts val="2500"/>
              </a:spcBef>
              <a:defRPr sz="2430"/>
            </a:pPr>
            <a:r>
              <a:rPr dirty="0"/>
              <a:t>The Logistic Regression classifier achieved a solid accuracy of 71.15% in sentiment classification.</a:t>
            </a:r>
          </a:p>
          <a:p>
            <a:pPr marL="308609" indent="-308609" algn="just" defTabSz="1404483">
              <a:spcBef>
                <a:spcPts val="2500"/>
              </a:spcBef>
              <a:defRPr sz="2430"/>
            </a:pPr>
            <a:r>
              <a:rPr dirty="0"/>
              <a:t>High sensitivity (recall) at 81.31% suggests the model is very good at identifying positive reviews but less effective in recognizing negative sentiments, with a specificity of 54.71%.</a:t>
            </a:r>
          </a:p>
          <a:p>
            <a:pPr marL="308609" indent="-308609" algn="just" defTabSz="1404483">
              <a:spcBef>
                <a:spcPts val="2500"/>
              </a:spcBef>
              <a:defRPr sz="2430"/>
            </a:pPr>
            <a:r>
              <a:rPr dirty="0"/>
              <a:t>The model's precision is robust at 74.39%.</a:t>
            </a:r>
          </a:p>
          <a:p>
            <a:pPr marL="308609" indent="-308609" algn="just" defTabSz="1404483">
              <a:spcBef>
                <a:spcPts val="2500"/>
              </a:spcBef>
              <a:defRPr sz="2430"/>
            </a:pPr>
            <a:r>
              <a:rPr dirty="0"/>
              <a:t>Balanced accuracy is at 68.01%, reflecting a reasonable trade-off between sensitivity and specificity across both sentiment classes.</a:t>
            </a:r>
          </a:p>
          <a:p>
            <a:pPr marL="308609" indent="-308609" algn="just" defTabSz="1404483">
              <a:spcBef>
                <a:spcPts val="2500"/>
              </a:spcBef>
              <a:defRPr sz="2430"/>
            </a:pPr>
            <a:r>
              <a:rPr dirty="0"/>
              <a:t>The Matthew's Correlation Coefficient (MCC) stands at 0.3738, indicating that the classifier's performance is better than a random guess but still has room for improvement.</a:t>
            </a:r>
          </a:p>
        </p:txBody>
      </p:sp>
      <p:sp>
        <p:nvSpPr>
          <p:cNvPr id="199" name="Logistic Regression Classifer"/>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t>Logistic Regression Classifer</a:t>
            </a:r>
          </a:p>
        </p:txBody>
      </p:sp>
      <p:sp>
        <p:nvSpPr>
          <p:cNvPr id="200" name="Sentimental Analysis"/>
          <p:cNvSpPr txBox="1">
            <a:spLocks noGrp="1"/>
          </p:cNvSpPr>
          <p:nvPr>
            <p:ph type="title"/>
          </p:nvPr>
        </p:nvSpPr>
        <p:spPr>
          <a:prstGeom prst="rect">
            <a:avLst/>
          </a:prstGeom>
        </p:spPr>
        <p:txBody>
          <a:bodyPr/>
          <a:lstStyle>
            <a:lvl1pPr defTabSz="1716590">
              <a:defRPr sz="5940" spc="-118"/>
            </a:lvl1pPr>
          </a:lstStyle>
          <a:p>
            <a:r>
              <a:t>Sentimental Analysis</a:t>
            </a:r>
          </a:p>
        </p:txBody>
      </p:sp>
      <p:pic>
        <p:nvPicPr>
          <p:cNvPr id="201" name="Screenshot 2023-11-16 at 7.27.13 PM.png" descr="Screenshot 2023-11-16 at 7.27.13 PM.png"/>
          <p:cNvPicPr>
            <a:picLocks noChangeAspect="1"/>
          </p:cNvPicPr>
          <p:nvPr/>
        </p:nvPicPr>
        <p:blipFill>
          <a:blip r:embed="rId2"/>
          <a:stretch>
            <a:fillRect/>
          </a:stretch>
        </p:blipFill>
        <p:spPr>
          <a:xfrm>
            <a:off x="7997897" y="1065920"/>
            <a:ext cx="4749801" cy="8280401"/>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74E10-B3D4-4CAC-9F7D-23CE555A1339}"/>
              </a:ext>
            </a:extLst>
          </p:cNvPr>
          <p:cNvSpPr>
            <a:spLocks noGrp="1"/>
          </p:cNvSpPr>
          <p:nvPr>
            <p:ph type="title"/>
          </p:nvPr>
        </p:nvSpPr>
        <p:spPr>
          <a:xfrm>
            <a:off x="1169529" y="596054"/>
            <a:ext cx="10665742" cy="1625600"/>
          </a:xfrm>
        </p:spPr>
        <p:txBody>
          <a:bodyPr/>
          <a:lstStyle/>
          <a:p>
            <a:pPr>
              <a:defRPr/>
            </a:pPr>
            <a:r>
              <a:rPr lang="en-IN" dirty="0">
                <a:solidFill>
                  <a:schemeClr val="tx2">
                    <a:satMod val="130000"/>
                  </a:schemeClr>
                </a:solidFill>
              </a:rPr>
              <a:t>                  </a:t>
            </a:r>
            <a:r>
              <a:rPr lang="en-IN" dirty="0">
                <a:solidFill>
                  <a:schemeClr val="tx1"/>
                </a:solidFill>
              </a:rPr>
              <a:t> INDEX</a:t>
            </a:r>
          </a:p>
        </p:txBody>
      </p:sp>
      <p:sp>
        <p:nvSpPr>
          <p:cNvPr id="11267" name="Content Placeholder 2">
            <a:extLst>
              <a:ext uri="{FF2B5EF4-FFF2-40B4-BE49-F238E27FC236}">
                <a16:creationId xmlns:a16="http://schemas.microsoft.com/office/drawing/2014/main" id="{4749C8C4-1F03-8609-A17F-8EBCD2A494EE}"/>
              </a:ext>
            </a:extLst>
          </p:cNvPr>
          <p:cNvSpPr>
            <a:spLocks noGrp="1"/>
          </p:cNvSpPr>
          <p:nvPr>
            <p:ph idx="1"/>
          </p:nvPr>
        </p:nvSpPr>
        <p:spPr>
          <a:xfrm>
            <a:off x="1733973" y="1408854"/>
            <a:ext cx="10665742" cy="7911253"/>
          </a:xfrm>
        </p:spPr>
        <p:txBody>
          <a:bodyPr/>
          <a:lstStyle/>
          <a:p>
            <a:pPr eaLnBrk="1" hangingPunct="1">
              <a:buFont typeface="Wingdings" panose="05000000000000000000" pitchFamily="2" charset="2"/>
              <a:buChar char="Ø"/>
            </a:pPr>
            <a:endParaRPr lang="en-US" altLang="en-US"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Abstract</a:t>
            </a:r>
          </a:p>
          <a:p>
            <a:pPr eaLnBrk="1" hangingPunct="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Introduction</a:t>
            </a:r>
          </a:p>
          <a:p>
            <a:pPr eaLnBrk="1" hangingPunct="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Problem Statement</a:t>
            </a:r>
          </a:p>
          <a:p>
            <a:pPr eaLnBrk="1" hangingPunct="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Literature Review </a:t>
            </a:r>
          </a:p>
          <a:p>
            <a:pPr eaLnBrk="1" hangingPunct="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Proposed Methodology</a:t>
            </a:r>
          </a:p>
          <a:p>
            <a:pPr eaLnBrk="1" hangingPunct="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Result, Comparison and Analysis</a:t>
            </a:r>
          </a:p>
          <a:p>
            <a:pPr eaLnBrk="1" hangingPunct="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Conclusion</a:t>
            </a:r>
          </a:p>
          <a:p>
            <a:pPr eaLnBrk="1" hangingPunct="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References</a:t>
            </a:r>
          </a:p>
          <a:p>
            <a:pPr eaLnBrk="1" hangingPunct="1">
              <a:buFont typeface="Wingdings 2" panose="05020102010507070707" pitchFamily="18" charset="2"/>
              <a:buNone/>
            </a:pPr>
            <a:endParaRPr lang="en-IN" altLang="en-US" dirty="0"/>
          </a:p>
        </p:txBody>
      </p:sp>
      <p:sp>
        <p:nvSpPr>
          <p:cNvPr id="11268" name="Slide Number Placeholder 3">
            <a:extLst>
              <a:ext uri="{FF2B5EF4-FFF2-40B4-BE49-F238E27FC236}">
                <a16:creationId xmlns:a16="http://schemas.microsoft.com/office/drawing/2014/main" id="{D32BF0FD-7545-5D0C-9D5D-F83E1AA99F6A}"/>
              </a:ext>
            </a:extLst>
          </p:cNvPr>
          <p:cNvSpPr>
            <a:spLocks noGrp="1" noChangeArrowheads="1"/>
          </p:cNvSpPr>
          <p:nvPr>
            <p:ph type="sldNum" sz="quarter" idx="12"/>
          </p:nvPr>
        </p:nvSpPr>
        <p:spPr bwMode="auto">
          <a:xfrm>
            <a:off x="9130830" y="13156738"/>
            <a:ext cx="224420" cy="36529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853"/>
              </a:spcBef>
              <a:buClr>
                <a:schemeClr val="accent1"/>
              </a:buClr>
              <a:buSzPct val="80000"/>
              <a:buFont typeface="Wingdings 2" panose="05020102010507070707" pitchFamily="18" charset="2"/>
              <a:buChar char=""/>
              <a:defRPr sz="4551">
                <a:solidFill>
                  <a:schemeClr val="tx1"/>
                </a:solidFill>
                <a:latin typeface="Gill Sans MT" panose="020B0502020104020203" pitchFamily="34" charset="0"/>
              </a:defRPr>
            </a:lvl1pPr>
            <a:lvl2pPr marL="1056623" indent="-406394">
              <a:spcBef>
                <a:spcPts val="782"/>
              </a:spcBef>
              <a:buClr>
                <a:schemeClr val="accent1"/>
              </a:buClr>
              <a:buFont typeface="Verdana" panose="020B0604030504040204" pitchFamily="34" charset="0"/>
              <a:buChar char="◦"/>
              <a:defRPr sz="3982">
                <a:solidFill>
                  <a:schemeClr val="tx1"/>
                </a:solidFill>
                <a:latin typeface="Gill Sans MT" panose="020B0502020104020203" pitchFamily="34" charset="0"/>
              </a:defRPr>
            </a:lvl2pPr>
            <a:lvl3pPr marL="1625575" indent="-325115">
              <a:spcBef>
                <a:spcPct val="20000"/>
              </a:spcBef>
              <a:buClr>
                <a:schemeClr val="accent2"/>
              </a:buClr>
              <a:buFont typeface="Wingdings 2" panose="05020102010507070707" pitchFamily="18" charset="2"/>
              <a:buChar char=""/>
              <a:defRPr sz="3413">
                <a:solidFill>
                  <a:schemeClr val="tx1"/>
                </a:solidFill>
                <a:latin typeface="Gill Sans MT" panose="020B0502020104020203" pitchFamily="34" charset="0"/>
              </a:defRPr>
            </a:lvl3pPr>
            <a:lvl4pPr marL="2275804" indent="-325115">
              <a:spcBef>
                <a:spcPct val="20000"/>
              </a:spcBef>
              <a:buClr>
                <a:srgbClr val="C32D2E"/>
              </a:buClr>
              <a:buFont typeface="Wingdings 2" panose="05020102010507070707" pitchFamily="18" charset="2"/>
              <a:buChar char=""/>
              <a:defRPr sz="2844">
                <a:solidFill>
                  <a:schemeClr val="tx1"/>
                </a:solidFill>
                <a:latin typeface="Gill Sans MT" panose="020B0502020104020203" pitchFamily="34" charset="0"/>
              </a:defRPr>
            </a:lvl4pPr>
            <a:lvl5pPr marL="2926034" indent="-325115">
              <a:spcBef>
                <a:spcPct val="20000"/>
              </a:spcBef>
              <a:buClr>
                <a:srgbClr val="84AA33"/>
              </a:buClr>
              <a:buFont typeface="Wingdings 2" panose="05020102010507070707" pitchFamily="18" charset="2"/>
              <a:buChar char=""/>
              <a:defRPr sz="2844">
                <a:solidFill>
                  <a:schemeClr val="tx1"/>
                </a:solidFill>
                <a:latin typeface="Gill Sans MT" panose="020B0502020104020203" pitchFamily="34" charset="0"/>
              </a:defRPr>
            </a:lvl5pPr>
            <a:lvl6pPr marL="3576264" indent="-325115" eaLnBrk="0" fontAlgn="base" hangingPunct="0">
              <a:spcBef>
                <a:spcPct val="20000"/>
              </a:spcBef>
              <a:spcAft>
                <a:spcPct val="0"/>
              </a:spcAft>
              <a:buClr>
                <a:srgbClr val="84AA33"/>
              </a:buClr>
              <a:buFont typeface="Wingdings 2" panose="05020102010507070707" pitchFamily="18" charset="2"/>
              <a:buChar char=""/>
              <a:defRPr sz="2844">
                <a:solidFill>
                  <a:schemeClr val="tx1"/>
                </a:solidFill>
                <a:latin typeface="Gill Sans MT" panose="020B0502020104020203" pitchFamily="34" charset="0"/>
              </a:defRPr>
            </a:lvl6pPr>
            <a:lvl7pPr marL="4226494" indent="-325115" eaLnBrk="0" fontAlgn="base" hangingPunct="0">
              <a:spcBef>
                <a:spcPct val="20000"/>
              </a:spcBef>
              <a:spcAft>
                <a:spcPct val="0"/>
              </a:spcAft>
              <a:buClr>
                <a:srgbClr val="84AA33"/>
              </a:buClr>
              <a:buFont typeface="Wingdings 2" panose="05020102010507070707" pitchFamily="18" charset="2"/>
              <a:buChar char=""/>
              <a:defRPr sz="2844">
                <a:solidFill>
                  <a:schemeClr val="tx1"/>
                </a:solidFill>
                <a:latin typeface="Gill Sans MT" panose="020B0502020104020203" pitchFamily="34" charset="0"/>
              </a:defRPr>
            </a:lvl7pPr>
            <a:lvl8pPr marL="4876724" indent="-325115" eaLnBrk="0" fontAlgn="base" hangingPunct="0">
              <a:spcBef>
                <a:spcPct val="20000"/>
              </a:spcBef>
              <a:spcAft>
                <a:spcPct val="0"/>
              </a:spcAft>
              <a:buClr>
                <a:srgbClr val="84AA33"/>
              </a:buClr>
              <a:buFont typeface="Wingdings 2" panose="05020102010507070707" pitchFamily="18" charset="2"/>
              <a:buChar char=""/>
              <a:defRPr sz="2844">
                <a:solidFill>
                  <a:schemeClr val="tx1"/>
                </a:solidFill>
                <a:latin typeface="Gill Sans MT" panose="020B0502020104020203" pitchFamily="34" charset="0"/>
              </a:defRPr>
            </a:lvl8pPr>
            <a:lvl9pPr marL="5526954" indent="-325115" eaLnBrk="0" fontAlgn="base" hangingPunct="0">
              <a:spcBef>
                <a:spcPct val="20000"/>
              </a:spcBef>
              <a:spcAft>
                <a:spcPct val="0"/>
              </a:spcAft>
              <a:buClr>
                <a:srgbClr val="84AA33"/>
              </a:buClr>
              <a:buFont typeface="Wingdings 2" panose="05020102010507070707" pitchFamily="18" charset="2"/>
              <a:buChar char=""/>
              <a:defRPr sz="2844">
                <a:solidFill>
                  <a:schemeClr val="tx1"/>
                </a:solidFill>
                <a:latin typeface="Gill Sans MT" panose="020B0502020104020203" pitchFamily="34" charset="0"/>
              </a:defRPr>
            </a:lvl9pPr>
          </a:lstStyle>
          <a:p>
            <a:pPr>
              <a:spcBef>
                <a:spcPct val="0"/>
              </a:spcBef>
              <a:buClrTx/>
              <a:buSzTx/>
              <a:buFontTx/>
              <a:buNone/>
            </a:pPr>
            <a:fld id="{1ED06621-DE01-4DB8-A99A-9FF53628544F}" type="slidenum">
              <a:rPr lang="en-US" altLang="en-US" sz="1707">
                <a:solidFill>
                  <a:srgbClr val="B5A788"/>
                </a:solidFill>
                <a:latin typeface="Arial" panose="020B0604020202020204" pitchFamily="34" charset="0"/>
              </a:rPr>
              <a:pPr>
                <a:spcBef>
                  <a:spcPct val="0"/>
                </a:spcBef>
                <a:buClrTx/>
                <a:buSzTx/>
                <a:buFontTx/>
                <a:buNone/>
              </a:pPr>
              <a:t>2</a:t>
            </a:fld>
            <a:endParaRPr lang="en-US" altLang="en-US" sz="1707">
              <a:solidFill>
                <a:srgbClr val="B5A788"/>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Naive Bayes Classifier"/>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rPr dirty="0"/>
              <a:t>Naive Bayes Classifier</a:t>
            </a:r>
            <a:r>
              <a:rPr lang="en-US" dirty="0"/>
              <a:t> and Random Forest</a:t>
            </a:r>
            <a:endParaRPr dirty="0"/>
          </a:p>
        </p:txBody>
      </p:sp>
      <p:sp>
        <p:nvSpPr>
          <p:cNvPr id="204" name="Sentimental Analysis"/>
          <p:cNvSpPr txBox="1">
            <a:spLocks noGrp="1"/>
          </p:cNvSpPr>
          <p:nvPr>
            <p:ph type="title"/>
          </p:nvPr>
        </p:nvSpPr>
        <p:spPr>
          <a:prstGeom prst="rect">
            <a:avLst/>
          </a:prstGeom>
        </p:spPr>
        <p:txBody>
          <a:bodyPr/>
          <a:lstStyle>
            <a:lvl1pPr defTabSz="1716590">
              <a:defRPr sz="5940" spc="-118"/>
            </a:lvl1pPr>
          </a:lstStyle>
          <a:p>
            <a:r>
              <a:rPr dirty="0"/>
              <a:t>Sentimental Analysis</a:t>
            </a:r>
          </a:p>
        </p:txBody>
      </p:sp>
      <p:pic>
        <p:nvPicPr>
          <p:cNvPr id="205" name="Screenshot 2023-11-16 at 7.27.56 PM.png" descr="Screenshot 2023-11-16 at 7.27.56 PM.png"/>
          <p:cNvPicPr>
            <a:picLocks noChangeAspect="1"/>
          </p:cNvPicPr>
          <p:nvPr/>
        </p:nvPicPr>
        <p:blipFill>
          <a:blip r:embed="rId2"/>
          <a:stretch>
            <a:fillRect/>
          </a:stretch>
        </p:blipFill>
        <p:spPr>
          <a:xfrm>
            <a:off x="8410754" y="1986988"/>
            <a:ext cx="4264336" cy="7355107"/>
          </a:xfrm>
          <a:prstGeom prst="rect">
            <a:avLst/>
          </a:prstGeom>
          <a:ln w="12700">
            <a:miter lim="400000"/>
          </a:ln>
        </p:spPr>
      </p:pic>
      <p:sp>
        <p:nvSpPr>
          <p:cNvPr id="206" name="The Naive Bayes classifier achieved an overall accuracy of 33.75%, indicating a moderate level of performance in multi-class sentiment classification.…"/>
          <p:cNvSpPr txBox="1">
            <a:spLocks noGrp="1"/>
          </p:cNvSpPr>
          <p:nvPr>
            <p:ph type="body" sz="half" idx="1"/>
          </p:nvPr>
        </p:nvSpPr>
        <p:spPr>
          <a:xfrm>
            <a:off x="698500" y="2315934"/>
            <a:ext cx="7612087" cy="6513707"/>
          </a:xfrm>
          <a:prstGeom prst="rect">
            <a:avLst/>
          </a:prstGeom>
        </p:spPr>
        <p:txBody>
          <a:bodyPr/>
          <a:lstStyle/>
          <a:p>
            <a:pPr marL="293369" indent="-293369" algn="just" defTabSz="1335126">
              <a:spcBef>
                <a:spcPts val="2400"/>
              </a:spcBef>
              <a:defRPr sz="2309"/>
            </a:pPr>
            <a:r>
              <a:rPr dirty="0"/>
              <a:t>The Naive Bayes classifier achieved an overall accuracy of 33.75%, indicating a moderate level of performance in multi-class sentiment classification.</a:t>
            </a:r>
          </a:p>
          <a:p>
            <a:pPr marL="293369" indent="-293369" algn="just" defTabSz="1335126">
              <a:spcBef>
                <a:spcPts val="2400"/>
              </a:spcBef>
              <a:defRPr sz="2309"/>
            </a:pPr>
            <a:r>
              <a:rPr dirty="0"/>
              <a:t>The sensitivity (recall) across classes is at 33.95%, suggesting that the model has a uniform but moderate ability to identify all sentiment classes correctly.</a:t>
            </a:r>
          </a:p>
          <a:p>
            <a:pPr marL="293369" indent="-293369" algn="just" defTabSz="1335126">
              <a:spcBef>
                <a:spcPts val="2400"/>
              </a:spcBef>
              <a:defRPr sz="2309"/>
            </a:pPr>
            <a:r>
              <a:rPr dirty="0"/>
              <a:t>The model's balanced accuracy, which averages sensitivity and specificity, is 58.72%, showing that performance is not uniform across classes.</a:t>
            </a:r>
          </a:p>
          <a:p>
            <a:pPr marL="293369" indent="-293369" algn="just" defTabSz="1335126">
              <a:spcBef>
                <a:spcPts val="2400"/>
              </a:spcBef>
              <a:defRPr sz="2309"/>
            </a:pPr>
            <a:r>
              <a:rPr dirty="0"/>
              <a:t>The Matthew's Correlation Coefficient (MCC) for the multi-class classification is 0.1792, which is low and suggests that there's considerable room for improvement in the model's predictive capability.</a:t>
            </a:r>
          </a:p>
          <a:p>
            <a:pPr marL="293369" indent="-293369" algn="just" defTabSz="1335126">
              <a:spcBef>
                <a:spcPts val="2400"/>
              </a:spcBef>
              <a:defRPr sz="2309"/>
            </a:pPr>
            <a:r>
              <a:rPr dirty="0"/>
              <a:t>The model's precision (</a:t>
            </a:r>
            <a:r>
              <a:rPr dirty="0" err="1"/>
              <a:t>ppv</a:t>
            </a:r>
            <a:r>
              <a:rPr dirty="0"/>
              <a:t>) is low at 33.38%, indicating challenges in the accuracy of predictions across the various sentiment classes.</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upport Vector Machines"/>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rPr lang="en-US" dirty="0"/>
              <a:t>NB and </a:t>
            </a:r>
            <a:r>
              <a:rPr dirty="0"/>
              <a:t>Support Vector Machines</a:t>
            </a:r>
          </a:p>
        </p:txBody>
      </p:sp>
      <p:sp>
        <p:nvSpPr>
          <p:cNvPr id="209" name="Sentimental Analysis"/>
          <p:cNvSpPr txBox="1">
            <a:spLocks noGrp="1"/>
          </p:cNvSpPr>
          <p:nvPr>
            <p:ph type="title"/>
          </p:nvPr>
        </p:nvSpPr>
        <p:spPr>
          <a:prstGeom prst="rect">
            <a:avLst/>
          </a:prstGeom>
        </p:spPr>
        <p:txBody>
          <a:bodyPr/>
          <a:lstStyle>
            <a:lvl1pPr defTabSz="1716590">
              <a:defRPr sz="5940" spc="-118"/>
            </a:lvl1pPr>
          </a:lstStyle>
          <a:p>
            <a:r>
              <a:t>Sentimental Analysis</a:t>
            </a:r>
          </a:p>
        </p:txBody>
      </p:sp>
      <p:pic>
        <p:nvPicPr>
          <p:cNvPr id="210" name="Screenshot 2023-11-16 at 7.28.21 PM.png" descr="Screenshot 2023-11-16 at 7.28.21 PM.png"/>
          <p:cNvPicPr>
            <a:picLocks noChangeAspect="1"/>
          </p:cNvPicPr>
          <p:nvPr/>
        </p:nvPicPr>
        <p:blipFill>
          <a:blip r:embed="rId2"/>
          <a:stretch>
            <a:fillRect/>
          </a:stretch>
        </p:blipFill>
        <p:spPr>
          <a:xfrm>
            <a:off x="8410754" y="2050637"/>
            <a:ext cx="4140155" cy="7156389"/>
          </a:xfrm>
          <a:prstGeom prst="rect">
            <a:avLst/>
          </a:prstGeom>
          <a:ln w="12700">
            <a:miter lim="400000"/>
          </a:ln>
        </p:spPr>
      </p:pic>
      <p:sp>
        <p:nvSpPr>
          <p:cNvPr id="211" name="The Support Vector Machine (SVM) classifier shows an accuracy of 38.25% in multi-class sentiment classification, suggesting a modest ability to correctly classify sentiment levels.…"/>
          <p:cNvSpPr txBox="1">
            <a:spLocks noGrp="1"/>
          </p:cNvSpPr>
          <p:nvPr>
            <p:ph type="body" sz="half" idx="1"/>
          </p:nvPr>
        </p:nvSpPr>
        <p:spPr>
          <a:xfrm>
            <a:off x="698500" y="2315934"/>
            <a:ext cx="7612087" cy="6513707"/>
          </a:xfrm>
          <a:prstGeom prst="rect">
            <a:avLst/>
          </a:prstGeom>
        </p:spPr>
        <p:txBody>
          <a:bodyPr/>
          <a:lstStyle/>
          <a:p>
            <a:pPr marL="266700" indent="-266700" algn="just" defTabSz="1213751">
              <a:spcBef>
                <a:spcPts val="2200"/>
              </a:spcBef>
              <a:defRPr sz="2100"/>
            </a:pPr>
            <a:r>
              <a:rPr dirty="0"/>
              <a:t>The Support Vector Machine (SVM) classifier shows an accuracy of 38.25% in multi-class sentiment classification, suggesting a modest ability to correctly classify sentiment levels.</a:t>
            </a:r>
          </a:p>
          <a:p>
            <a:pPr marL="266700" indent="-266700" algn="just" defTabSz="1213751">
              <a:spcBef>
                <a:spcPts val="2200"/>
              </a:spcBef>
              <a:defRPr sz="2100"/>
            </a:pPr>
            <a:r>
              <a:rPr dirty="0"/>
              <a:t>With a balanced accuracy of 61.35%, the SVM classifier demonstrates a moderate level of consistency in correctly identifying sentiment across different classes.</a:t>
            </a:r>
          </a:p>
          <a:p>
            <a:pPr marL="266700" indent="-266700" algn="just" defTabSz="1213751">
              <a:spcBef>
                <a:spcPts val="2200"/>
              </a:spcBef>
              <a:defRPr sz="2100"/>
            </a:pPr>
            <a:r>
              <a:rPr dirty="0"/>
              <a:t>The sensitivity (recall) and precision (</a:t>
            </a:r>
            <a:r>
              <a:rPr dirty="0" err="1"/>
              <a:t>ppv</a:t>
            </a:r>
            <a:r>
              <a:rPr dirty="0"/>
              <a:t>) of the model are both around 38%, indicating that the model has a fair rate of correctly identifying true positives for each class and that its positive predictions are correct at a similar rate.</a:t>
            </a:r>
          </a:p>
          <a:p>
            <a:pPr marL="266700" indent="-266700" algn="just" defTabSz="1213751">
              <a:spcBef>
                <a:spcPts val="2200"/>
              </a:spcBef>
              <a:defRPr sz="2100"/>
            </a:pPr>
            <a:r>
              <a:rPr dirty="0"/>
              <a:t>The Matthew's Correlation Coefficient (MCC) at 0.2283 reflects a low but better than random correlation between the observed and predicted classifications.</a:t>
            </a:r>
          </a:p>
          <a:p>
            <a:pPr marL="266700" indent="-266700" algn="just" defTabSz="1213751">
              <a:spcBef>
                <a:spcPts val="2200"/>
              </a:spcBef>
              <a:defRPr sz="2100"/>
            </a:pPr>
            <a:r>
              <a:rPr dirty="0"/>
              <a:t>The relatively low detection prevalence of 20% indicates that the model is quite selective in predicting the positive class, potentially leading to a higher number of false negatives.</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Random Forest Classifier"/>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rPr lang="en-US" dirty="0"/>
              <a:t>NB and </a:t>
            </a:r>
            <a:r>
              <a:rPr dirty="0"/>
              <a:t>Random Forest Classifier</a:t>
            </a:r>
          </a:p>
        </p:txBody>
      </p:sp>
      <p:sp>
        <p:nvSpPr>
          <p:cNvPr id="214" name="Sentimental Analysis"/>
          <p:cNvSpPr txBox="1">
            <a:spLocks noGrp="1"/>
          </p:cNvSpPr>
          <p:nvPr>
            <p:ph type="title"/>
          </p:nvPr>
        </p:nvSpPr>
        <p:spPr>
          <a:prstGeom prst="rect">
            <a:avLst/>
          </a:prstGeom>
        </p:spPr>
        <p:txBody>
          <a:bodyPr/>
          <a:lstStyle>
            <a:lvl1pPr defTabSz="1716590">
              <a:defRPr sz="5940" spc="-118"/>
            </a:lvl1pPr>
          </a:lstStyle>
          <a:p>
            <a:r>
              <a:t>Sentimental Analysis</a:t>
            </a:r>
          </a:p>
        </p:txBody>
      </p:sp>
      <p:pic>
        <p:nvPicPr>
          <p:cNvPr id="215" name="Screenshot 2023-11-16 at 7.28.37 PM.png" descr="Screenshot 2023-11-16 at 7.28.37 PM.png"/>
          <p:cNvPicPr>
            <a:picLocks noChangeAspect="1"/>
          </p:cNvPicPr>
          <p:nvPr/>
        </p:nvPicPr>
        <p:blipFill>
          <a:blip r:embed="rId2"/>
          <a:stretch>
            <a:fillRect/>
          </a:stretch>
        </p:blipFill>
        <p:spPr>
          <a:xfrm>
            <a:off x="8531524" y="2084780"/>
            <a:ext cx="4306561" cy="7376006"/>
          </a:xfrm>
          <a:prstGeom prst="rect">
            <a:avLst/>
          </a:prstGeom>
          <a:ln w="12700">
            <a:miter lim="400000"/>
          </a:ln>
        </p:spPr>
      </p:pic>
      <p:sp>
        <p:nvSpPr>
          <p:cNvPr id="216" name="The Random Forest classifier demonstrates strong performance with an accuracy of 65.85%, indicating it is well-suited for multi-class sentiment classification.…"/>
          <p:cNvSpPr txBox="1">
            <a:spLocks noGrp="1"/>
          </p:cNvSpPr>
          <p:nvPr>
            <p:ph type="body" sz="half" idx="1"/>
          </p:nvPr>
        </p:nvSpPr>
        <p:spPr>
          <a:xfrm>
            <a:off x="698500" y="2315934"/>
            <a:ext cx="7612087" cy="6513707"/>
          </a:xfrm>
          <a:prstGeom prst="rect">
            <a:avLst/>
          </a:prstGeom>
        </p:spPr>
        <p:txBody>
          <a:bodyPr/>
          <a:lstStyle/>
          <a:p>
            <a:pPr marL="270509" indent="-270509" algn="just" defTabSz="1231090">
              <a:spcBef>
                <a:spcPts val="2200"/>
              </a:spcBef>
              <a:defRPr sz="2130"/>
            </a:pPr>
            <a:r>
              <a:rPr dirty="0"/>
              <a:t>The Random Forest classifier demonstrates strong performance with an accuracy of 65.85%, indicating it is well-suited for multi-class sentiment classification.</a:t>
            </a:r>
          </a:p>
          <a:p>
            <a:pPr marL="270509" indent="-270509" algn="just" defTabSz="1231090">
              <a:spcBef>
                <a:spcPts val="2200"/>
              </a:spcBef>
              <a:defRPr sz="2130"/>
            </a:pPr>
            <a:r>
              <a:rPr dirty="0"/>
              <a:t>High balanced accuracy of 78.56% suggests a consistent performance by the model in identifying various sentiment classes.</a:t>
            </a:r>
          </a:p>
          <a:p>
            <a:pPr marL="270509" indent="-270509" algn="just" defTabSz="1231090">
              <a:spcBef>
                <a:spcPts val="2200"/>
              </a:spcBef>
              <a:defRPr sz="2130"/>
            </a:pPr>
            <a:r>
              <a:rPr dirty="0"/>
              <a:t>The model achieves a good sensitivity (recall) and precision (</a:t>
            </a:r>
            <a:r>
              <a:rPr dirty="0" err="1"/>
              <a:t>ppv</a:t>
            </a:r>
            <a:r>
              <a:rPr dirty="0"/>
              <a:t>), both approximately 65.87%, showing its effectiveness in correctly identifying and predicting sentiment classes.</a:t>
            </a:r>
          </a:p>
          <a:p>
            <a:pPr marL="270509" indent="-270509" algn="just" defTabSz="1231090">
              <a:spcBef>
                <a:spcPts val="2200"/>
              </a:spcBef>
              <a:defRPr sz="2130"/>
            </a:pPr>
            <a:r>
              <a:rPr dirty="0"/>
              <a:t>The Matthew's Correlation Coefficient (MCC) is robust at 0.5745, suggesting a strong correlation between the observed and predicted classifications, well above what would be expected by chance.</a:t>
            </a:r>
          </a:p>
          <a:p>
            <a:pPr marL="270509" indent="-270509" algn="just" defTabSz="1231090">
              <a:spcBef>
                <a:spcPts val="2200"/>
              </a:spcBef>
              <a:defRPr sz="2130"/>
            </a:pPr>
            <a:r>
              <a:rPr dirty="0"/>
              <a:t>The model's specificity is very high at 91.45%, indicating it is very effective at correctly identifying negative cases for each sentiment class.</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XGBoost Classifier"/>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t>XGBoost Classifier</a:t>
            </a:r>
          </a:p>
        </p:txBody>
      </p:sp>
      <p:sp>
        <p:nvSpPr>
          <p:cNvPr id="219" name="Sentimental Analysis"/>
          <p:cNvSpPr txBox="1">
            <a:spLocks noGrp="1"/>
          </p:cNvSpPr>
          <p:nvPr>
            <p:ph type="title"/>
          </p:nvPr>
        </p:nvSpPr>
        <p:spPr>
          <a:prstGeom prst="rect">
            <a:avLst/>
          </a:prstGeom>
        </p:spPr>
        <p:txBody>
          <a:bodyPr/>
          <a:lstStyle>
            <a:lvl1pPr defTabSz="1716590">
              <a:defRPr sz="5940" spc="-118"/>
            </a:lvl1pPr>
          </a:lstStyle>
          <a:p>
            <a:r>
              <a:t>Sentimental Analysis</a:t>
            </a:r>
          </a:p>
        </p:txBody>
      </p:sp>
      <p:pic>
        <p:nvPicPr>
          <p:cNvPr id="220" name="Screenshot 2023-11-16 at 7.28.55 PM.png" descr="Screenshot 2023-11-16 at 7.28.55 PM.png"/>
          <p:cNvPicPr>
            <a:picLocks noChangeAspect="1"/>
          </p:cNvPicPr>
          <p:nvPr/>
        </p:nvPicPr>
        <p:blipFill>
          <a:blip r:embed="rId2"/>
          <a:stretch>
            <a:fillRect/>
          </a:stretch>
        </p:blipFill>
        <p:spPr>
          <a:xfrm>
            <a:off x="8308111" y="1247677"/>
            <a:ext cx="4622801" cy="8001001"/>
          </a:xfrm>
          <a:prstGeom prst="rect">
            <a:avLst/>
          </a:prstGeom>
          <a:ln w="12700">
            <a:miter lim="400000"/>
          </a:ln>
        </p:spPr>
      </p:pic>
      <p:sp>
        <p:nvSpPr>
          <p:cNvPr id="221" name="The XGBoost classifier has achieved perfect performance metrics across the board on the training set, indicating that it has learned to classify the training data with 100% accuracy.…"/>
          <p:cNvSpPr txBox="1">
            <a:spLocks noGrp="1"/>
          </p:cNvSpPr>
          <p:nvPr>
            <p:ph type="body" sz="half" idx="1"/>
          </p:nvPr>
        </p:nvSpPr>
        <p:spPr>
          <a:xfrm>
            <a:off x="698500" y="2315934"/>
            <a:ext cx="7612087" cy="6513707"/>
          </a:xfrm>
          <a:prstGeom prst="rect">
            <a:avLst/>
          </a:prstGeom>
        </p:spPr>
        <p:txBody>
          <a:bodyPr/>
          <a:lstStyle/>
          <a:p>
            <a:pPr marL="270509" indent="-270509" algn="just" defTabSz="1231090">
              <a:spcBef>
                <a:spcPts val="2200"/>
              </a:spcBef>
              <a:defRPr sz="2130"/>
            </a:pPr>
            <a:r>
              <a:rPr dirty="0"/>
              <a:t>The </a:t>
            </a:r>
            <a:r>
              <a:rPr dirty="0" err="1"/>
              <a:t>XGBoost</a:t>
            </a:r>
            <a:r>
              <a:rPr dirty="0"/>
              <a:t> classifier has achieved perfect performance metrics across the board on the training set, indicating that it has learned to classify the training data with 100% accuracy.</a:t>
            </a:r>
          </a:p>
          <a:p>
            <a:pPr marL="270509" indent="-270509" algn="just" defTabSz="1231090">
              <a:spcBef>
                <a:spcPts val="2200"/>
              </a:spcBef>
              <a:defRPr sz="2130"/>
            </a:pPr>
            <a:r>
              <a:rPr dirty="0"/>
              <a:t>For the training data, every metric including accuracy, sensitivity (recall), specificity, precision (</a:t>
            </a:r>
            <a:r>
              <a:rPr dirty="0" err="1"/>
              <a:t>ppv</a:t>
            </a:r>
            <a:r>
              <a:rPr dirty="0"/>
              <a:t>), and Matthew's Correlation Coefficient (MCC) scored a maximum of 1.0, implying no misclassification.</a:t>
            </a:r>
          </a:p>
          <a:p>
            <a:pPr marL="270509" indent="-270509" algn="just" defTabSz="1231090">
              <a:spcBef>
                <a:spcPts val="2200"/>
              </a:spcBef>
              <a:defRPr sz="2130"/>
            </a:pPr>
            <a:r>
              <a:rPr dirty="0"/>
              <a:t>The confusion matrix for the training data shows complete accuracy with no instances of false positives or false negatives, which may suggest overfitting to the training data.</a:t>
            </a:r>
          </a:p>
          <a:p>
            <a:pPr marL="270509" indent="-270509" algn="just" defTabSz="1231090">
              <a:spcBef>
                <a:spcPts val="2200"/>
              </a:spcBef>
              <a:defRPr sz="2130"/>
            </a:pPr>
            <a:r>
              <a:rPr dirty="0"/>
              <a:t>The confusion matrix for the testing data also shows full 100% accuracy as indicated by zeros in non-diagonal cells.</a:t>
            </a:r>
          </a:p>
          <a:p>
            <a:pPr marL="270509" indent="-270509" algn="just" defTabSz="1231090">
              <a:spcBef>
                <a:spcPts val="2200"/>
              </a:spcBef>
              <a:defRPr sz="2130"/>
            </a:pPr>
            <a:r>
              <a:rPr dirty="0"/>
              <a:t>The detection prevalence of 0.2 shows that the model has a tendency to predict positive cases at a rate of 20%, which is consistent across both the training and test sets.</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he project showcased the use of various machine learning models to analyze sentiment in product reviews with different levels of effectiveness.…"/>
          <p:cNvSpPr txBox="1">
            <a:spLocks noGrp="1"/>
          </p:cNvSpPr>
          <p:nvPr>
            <p:ph type="body" idx="1"/>
          </p:nvPr>
        </p:nvSpPr>
        <p:spPr>
          <a:xfrm>
            <a:off x="698500" y="2244623"/>
            <a:ext cx="11607800" cy="6096000"/>
          </a:xfrm>
          <a:prstGeom prst="rect">
            <a:avLst/>
          </a:prstGeom>
        </p:spPr>
        <p:txBody>
          <a:bodyPr/>
          <a:lstStyle/>
          <a:p>
            <a:pPr algn="just"/>
            <a:r>
              <a:rPr dirty="0"/>
              <a:t>The project showcased the use of various </a:t>
            </a:r>
            <a:r>
              <a:rPr lang="en-US" dirty="0"/>
              <a:t>advanced hybrid </a:t>
            </a:r>
            <a:r>
              <a:rPr dirty="0"/>
              <a:t>machine learning models to analyze sentiment in product reviews with different levels of effectiveness.</a:t>
            </a:r>
          </a:p>
          <a:p>
            <a:pPr algn="just"/>
            <a:r>
              <a:rPr dirty="0"/>
              <a:t>Machine learning models, notably </a:t>
            </a:r>
            <a:r>
              <a:rPr lang="en-US" dirty="0"/>
              <a:t>NB and </a:t>
            </a:r>
            <a:r>
              <a:rPr dirty="0"/>
              <a:t>Random Forest and </a:t>
            </a:r>
            <a:r>
              <a:rPr dirty="0" err="1"/>
              <a:t>XGBoost</a:t>
            </a:r>
            <a:r>
              <a:rPr dirty="0"/>
              <a:t>, outperformed the traditional keyword-based method, providing a deeper analysis of sentiments.</a:t>
            </a:r>
          </a:p>
          <a:p>
            <a:pPr algn="just"/>
            <a:r>
              <a:rPr lang="en-US" dirty="0"/>
              <a:t>NB hybrid </a:t>
            </a:r>
            <a:r>
              <a:rPr dirty="0"/>
              <a:t>Random Forest demonstrated high accuracy and robust performance, marking it as a reliable classifier for sentiment analysis tasks.</a:t>
            </a:r>
          </a:p>
          <a:p>
            <a:pPr algn="just"/>
            <a:r>
              <a:rPr lang="en-US" dirty="0"/>
              <a:t>Nb with </a:t>
            </a:r>
            <a:r>
              <a:rPr dirty="0" err="1"/>
              <a:t>XGBoost</a:t>
            </a:r>
            <a:r>
              <a:rPr dirty="0"/>
              <a:t> achieved perfect scores on training data but the perfectness may indicate potential overfitting issues.</a:t>
            </a:r>
          </a:p>
        </p:txBody>
      </p:sp>
      <p:sp>
        <p:nvSpPr>
          <p:cNvPr id="224" name="Conclusion"/>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pPr algn="ctr"/>
            <a:r>
              <a:rPr dirty="0"/>
              <a:t>Conclusion</a:t>
            </a:r>
          </a:p>
        </p:txBody>
      </p:sp>
      <p:sp>
        <p:nvSpPr>
          <p:cNvPr id="225" name="Sentimental Analysis"/>
          <p:cNvSpPr txBox="1">
            <a:spLocks noGrp="1"/>
          </p:cNvSpPr>
          <p:nvPr>
            <p:ph type="title"/>
          </p:nvPr>
        </p:nvSpPr>
        <p:spPr>
          <a:prstGeom prst="rect">
            <a:avLst/>
          </a:prstGeom>
        </p:spPr>
        <p:txBody>
          <a:bodyPr/>
          <a:lstStyle>
            <a:lvl1pPr defTabSz="1716590">
              <a:defRPr sz="5940" spc="-118"/>
            </a:lvl1pPr>
          </a:lstStyle>
          <a:p>
            <a:r>
              <a:t>Sentimental Analysis</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786F4-0FA2-4FA5-9093-CDE468DC668B}"/>
              </a:ext>
            </a:extLst>
          </p:cNvPr>
          <p:cNvSpPr>
            <a:spLocks noGrp="1"/>
          </p:cNvSpPr>
          <p:nvPr>
            <p:ph type="title"/>
          </p:nvPr>
        </p:nvSpPr>
        <p:spPr>
          <a:xfrm>
            <a:off x="1166142" y="388189"/>
            <a:ext cx="10665742" cy="1000664"/>
          </a:xfrm>
        </p:spPr>
        <p:txBody>
          <a:bodyPr/>
          <a:lstStyle/>
          <a:p>
            <a:pPr algn="ctr">
              <a:defRPr/>
            </a:pPr>
            <a:r>
              <a:rPr lang="en-US" dirty="0"/>
              <a:t>References</a:t>
            </a:r>
          </a:p>
        </p:txBody>
      </p:sp>
      <p:sp>
        <p:nvSpPr>
          <p:cNvPr id="3" name="Content Placeholder 2">
            <a:extLst>
              <a:ext uri="{FF2B5EF4-FFF2-40B4-BE49-F238E27FC236}">
                <a16:creationId xmlns:a16="http://schemas.microsoft.com/office/drawing/2014/main" id="{B94AEF6F-864D-44EA-9349-D19DAB460459}"/>
              </a:ext>
            </a:extLst>
          </p:cNvPr>
          <p:cNvSpPr>
            <a:spLocks noGrp="1"/>
          </p:cNvSpPr>
          <p:nvPr>
            <p:ph idx="1"/>
          </p:nvPr>
        </p:nvSpPr>
        <p:spPr>
          <a:xfrm>
            <a:off x="1021872" y="1844614"/>
            <a:ext cx="11150000" cy="7239001"/>
          </a:xfrm>
        </p:spPr>
        <p:txBody>
          <a:bodyPr>
            <a:noAutofit/>
          </a:bodyPr>
          <a:lstStyle/>
          <a:p>
            <a:pPr marL="0" marR="0" indent="0" algn="just">
              <a:spcBef>
                <a:spcPts val="900"/>
              </a:spcBef>
              <a:spcAft>
                <a:spcPts val="900"/>
              </a:spcAft>
              <a:buNone/>
            </a:pPr>
            <a:r>
              <a:rPr lang="en-US" dirty="0">
                <a:effectLst/>
                <a:latin typeface="Helvetica Neue (Body)"/>
                <a:ea typeface="Cambria" panose="02040503050406030204" pitchFamily="18" charset="0"/>
                <a:cs typeface="Times New Roman" panose="02020603050405020304" pitchFamily="18" charset="0"/>
              </a:rPr>
              <a:t>[1] S. ChandraKala1 and C. Sindhu2, “OPINION MINING AND SENTIMENT CLASSIFICATION: A </a:t>
            </a:r>
            <a:r>
              <a:rPr lang="en-US" dirty="0" err="1">
                <a:effectLst/>
                <a:latin typeface="Helvetica Neue (Body)"/>
                <a:ea typeface="Cambria" panose="02040503050406030204" pitchFamily="18" charset="0"/>
                <a:cs typeface="Times New Roman" panose="02020603050405020304" pitchFamily="18" charset="0"/>
              </a:rPr>
              <a:t>SURVEY,”.Vol</a:t>
            </a:r>
            <a:r>
              <a:rPr lang="en-US" dirty="0">
                <a:effectLst/>
                <a:latin typeface="Helvetica Neue (Body)"/>
                <a:ea typeface="Cambria" panose="02040503050406030204" pitchFamily="18" charset="0"/>
                <a:cs typeface="Times New Roman" panose="02020603050405020304" pitchFamily="18" charset="0"/>
              </a:rPr>
              <a:t> .3(1),Oct-2012,420-427.</a:t>
            </a:r>
          </a:p>
          <a:p>
            <a:pPr marL="0" marR="0" indent="0" algn="just">
              <a:spcBef>
                <a:spcPts val="900"/>
              </a:spcBef>
              <a:spcAft>
                <a:spcPts val="900"/>
              </a:spcAft>
              <a:buNone/>
            </a:pPr>
            <a:r>
              <a:rPr lang="en-US" dirty="0">
                <a:effectLst/>
                <a:latin typeface="Helvetica Neue (Body)"/>
                <a:ea typeface="Cambria" panose="02040503050406030204" pitchFamily="18" charset="0"/>
                <a:cs typeface="Times New Roman" panose="02020603050405020304" pitchFamily="18" charset="0"/>
              </a:rPr>
              <a:t>[2] Kim S-M, </a:t>
            </a:r>
            <a:r>
              <a:rPr lang="en-US" dirty="0" err="1">
                <a:effectLst/>
                <a:latin typeface="Helvetica Neue (Body)"/>
                <a:ea typeface="Cambria" panose="02040503050406030204" pitchFamily="18" charset="0"/>
                <a:cs typeface="Times New Roman" panose="02020603050405020304" pitchFamily="18" charset="0"/>
              </a:rPr>
              <a:t>Hovy</a:t>
            </a:r>
            <a:r>
              <a:rPr lang="en-US" dirty="0">
                <a:effectLst/>
                <a:latin typeface="Helvetica Neue (Body)"/>
                <a:ea typeface="Cambria" panose="02040503050406030204" pitchFamily="18" charset="0"/>
                <a:cs typeface="Times New Roman" panose="02020603050405020304" pitchFamily="18" charset="0"/>
              </a:rPr>
              <a:t> E (2004) Determining the sentiment of opinions In: Proceedings of the 20th international conference on Computational Linguistics, page 1367.Association for Computational Linguistics, Strasbourg, PA, USA.</a:t>
            </a:r>
          </a:p>
          <a:p>
            <a:pPr marL="0" marR="0" indent="0" algn="just">
              <a:spcBef>
                <a:spcPts val="900"/>
              </a:spcBef>
              <a:spcAft>
                <a:spcPts val="900"/>
              </a:spcAft>
              <a:buNone/>
            </a:pPr>
            <a:r>
              <a:rPr lang="en-US" dirty="0">
                <a:effectLst/>
                <a:latin typeface="Helvetica Neue (Body)"/>
                <a:ea typeface="Cambria" panose="02040503050406030204" pitchFamily="18" charset="0"/>
                <a:cs typeface="Times New Roman" panose="02020603050405020304" pitchFamily="18" charset="0"/>
              </a:rPr>
              <a:t>[3] Liu B (2010) Sentiment analysis and subjectivity In: Handbook of Natural Language Processing, Second Edition.. Taylor and Francis Group, Boca</a:t>
            </a:r>
          </a:p>
          <a:p>
            <a:pPr marL="0" marR="0" indent="0" algn="just">
              <a:spcBef>
                <a:spcPts val="900"/>
              </a:spcBef>
              <a:spcAft>
                <a:spcPts val="900"/>
              </a:spcAft>
              <a:buNone/>
            </a:pPr>
            <a:r>
              <a:rPr lang="en-US" dirty="0">
                <a:effectLst/>
                <a:latin typeface="Helvetica Neue (Body)"/>
                <a:ea typeface="Cambria" panose="02040503050406030204" pitchFamily="18" charset="0"/>
                <a:cs typeface="Times New Roman" panose="02020603050405020304" pitchFamily="18" charset="0"/>
              </a:rPr>
              <a:t>[4] Liu B, Hu M, Cheng J (2005) Opinion observer: Analyzing and comparing opinions on the web In: Proceedings of the 14th International Conference on World Wide Web, WWW ’05, 342–351.ACM, New York, NY, USA.</a:t>
            </a:r>
          </a:p>
          <a:p>
            <a:pPr marL="0" marR="0" indent="0" algn="just">
              <a:spcBef>
                <a:spcPts val="900"/>
              </a:spcBef>
              <a:spcAft>
                <a:spcPts val="900"/>
              </a:spcAft>
              <a:buNone/>
            </a:pPr>
            <a:endParaRPr lang="en-US" dirty="0">
              <a:effectLst/>
              <a:latin typeface="Helvetica Neue (Body)"/>
              <a:ea typeface="Cambria" panose="02040503050406030204" pitchFamily="18" charset="0"/>
              <a:cs typeface="Times New Roman" panose="02020603050405020304" pitchFamily="18" charset="0"/>
            </a:endParaRPr>
          </a:p>
        </p:txBody>
      </p:sp>
      <p:sp>
        <p:nvSpPr>
          <p:cNvPr id="57348" name="Slide Number Placeholder 3">
            <a:extLst>
              <a:ext uri="{FF2B5EF4-FFF2-40B4-BE49-F238E27FC236}">
                <a16:creationId xmlns:a16="http://schemas.microsoft.com/office/drawing/2014/main" id="{89D9A316-92F7-1044-CA67-FB952389FAD6}"/>
              </a:ext>
            </a:extLst>
          </p:cNvPr>
          <p:cNvSpPr>
            <a:spLocks noGrp="1" noChangeArrowheads="1"/>
          </p:cNvSpPr>
          <p:nvPr>
            <p:ph type="sldNum" sz="quarter" idx="12"/>
          </p:nvPr>
        </p:nvSpPr>
        <p:spPr bwMode="auto">
          <a:xfrm>
            <a:off x="6354743" y="9205031"/>
            <a:ext cx="288541" cy="3026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1056623" indent="-406394">
              <a:defRPr>
                <a:solidFill>
                  <a:schemeClr val="tx1"/>
                </a:solidFill>
                <a:latin typeface="Arial" panose="020B0604020202020204" pitchFamily="34" charset="0"/>
              </a:defRPr>
            </a:lvl2pPr>
            <a:lvl3pPr marL="1625575" indent="-325115">
              <a:defRPr>
                <a:solidFill>
                  <a:schemeClr val="tx1"/>
                </a:solidFill>
                <a:latin typeface="Arial" panose="020B0604020202020204" pitchFamily="34" charset="0"/>
              </a:defRPr>
            </a:lvl3pPr>
            <a:lvl4pPr marL="2275804" indent="-325115">
              <a:defRPr>
                <a:solidFill>
                  <a:schemeClr val="tx1"/>
                </a:solidFill>
                <a:latin typeface="Arial" panose="020B0604020202020204" pitchFamily="34" charset="0"/>
              </a:defRPr>
            </a:lvl4pPr>
            <a:lvl5pPr marL="2926034" indent="-325115">
              <a:defRPr>
                <a:solidFill>
                  <a:schemeClr val="tx1"/>
                </a:solidFill>
                <a:latin typeface="Arial" panose="020B0604020202020204" pitchFamily="34" charset="0"/>
              </a:defRPr>
            </a:lvl5pPr>
            <a:lvl6pPr marL="3576264" indent="-325115" eaLnBrk="0" fontAlgn="base" hangingPunct="0">
              <a:spcBef>
                <a:spcPct val="0"/>
              </a:spcBef>
              <a:spcAft>
                <a:spcPct val="0"/>
              </a:spcAft>
              <a:defRPr>
                <a:solidFill>
                  <a:schemeClr val="tx1"/>
                </a:solidFill>
                <a:latin typeface="Arial" panose="020B0604020202020204" pitchFamily="34" charset="0"/>
              </a:defRPr>
            </a:lvl6pPr>
            <a:lvl7pPr marL="4226494" indent="-325115" eaLnBrk="0" fontAlgn="base" hangingPunct="0">
              <a:spcBef>
                <a:spcPct val="0"/>
              </a:spcBef>
              <a:spcAft>
                <a:spcPct val="0"/>
              </a:spcAft>
              <a:defRPr>
                <a:solidFill>
                  <a:schemeClr val="tx1"/>
                </a:solidFill>
                <a:latin typeface="Arial" panose="020B0604020202020204" pitchFamily="34" charset="0"/>
              </a:defRPr>
            </a:lvl7pPr>
            <a:lvl8pPr marL="4876724" indent="-325115" eaLnBrk="0" fontAlgn="base" hangingPunct="0">
              <a:spcBef>
                <a:spcPct val="0"/>
              </a:spcBef>
              <a:spcAft>
                <a:spcPct val="0"/>
              </a:spcAft>
              <a:defRPr>
                <a:solidFill>
                  <a:schemeClr val="tx1"/>
                </a:solidFill>
                <a:latin typeface="Arial" panose="020B0604020202020204" pitchFamily="34" charset="0"/>
              </a:defRPr>
            </a:lvl8pPr>
            <a:lvl9pPr marL="5526954" indent="-325115" eaLnBrk="0" fontAlgn="base" hangingPunct="0">
              <a:spcBef>
                <a:spcPct val="0"/>
              </a:spcBef>
              <a:spcAft>
                <a:spcPct val="0"/>
              </a:spcAft>
              <a:defRPr>
                <a:solidFill>
                  <a:schemeClr val="tx1"/>
                </a:solidFill>
                <a:latin typeface="Arial" panose="020B0604020202020204" pitchFamily="34" charset="0"/>
              </a:defRPr>
            </a:lvl9pPr>
          </a:lstStyle>
          <a:p>
            <a:fld id="{7E73779B-4CA6-4EDB-B797-7FF6E2A9DBBF}" type="slidenum">
              <a:rPr lang="en-US" altLang="en-US">
                <a:solidFill>
                  <a:srgbClr val="B5A788"/>
                </a:solidFill>
              </a:rPr>
              <a:pPr/>
              <a:t>25</a:t>
            </a:fld>
            <a:endParaRPr lang="en-US" altLang="en-US">
              <a:solidFill>
                <a:srgbClr val="B5A788"/>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4F7013-0F9D-550A-95C9-9E7D894EAFB7}"/>
              </a:ext>
            </a:extLst>
          </p:cNvPr>
          <p:cNvSpPr>
            <a:spLocks noGrp="1"/>
          </p:cNvSpPr>
          <p:nvPr>
            <p:ph idx="1"/>
          </p:nvPr>
        </p:nvSpPr>
        <p:spPr>
          <a:xfrm>
            <a:off x="543224" y="818191"/>
            <a:ext cx="11607800" cy="8703813"/>
          </a:xfrm>
        </p:spPr>
        <p:txBody>
          <a:bodyPr>
            <a:normAutofit/>
          </a:bodyPr>
          <a:lstStyle/>
          <a:p>
            <a:pPr marL="0" indent="0">
              <a:buNone/>
            </a:pPr>
            <a:r>
              <a:rPr lang="en-US" dirty="0">
                <a:effectLst/>
                <a:latin typeface="Helvetica Neue (Body)"/>
                <a:ea typeface="Cambria" panose="02040503050406030204" pitchFamily="18" charset="0"/>
                <a:cs typeface="Times New Roman" panose="02020603050405020304" pitchFamily="18" charset="0"/>
              </a:rPr>
              <a:t>[5] Pang B, Lee L (2004) A sentimental education: Sentiment analysis using subjectivity summarization based on minimum cuts In: Proceedings of the 42Nd Annual Meeting on Association for Computational Linguistics, ACL ’04.Association for Computational Linguistics, Stroudsburg, PA, USA</a:t>
            </a:r>
          </a:p>
          <a:p>
            <a:pPr marL="82550" indent="0" algn="just">
              <a:buFont typeface="Wingdings 2" panose="05020102010507070707" pitchFamily="18" charset="2"/>
              <a:buNone/>
              <a:defRPr/>
            </a:pPr>
            <a:r>
              <a:rPr lang="en-IN" sz="3200" dirty="0">
                <a:latin typeface="Times New Roman" panose="02020603050405020304" pitchFamily="18" charset="0"/>
                <a:cs typeface="Times New Roman" panose="02020603050405020304" pitchFamily="18" charset="0"/>
              </a:rPr>
              <a:t>[6] Liu B, Hu M, Cheng J (2005) Opinion observer: </a:t>
            </a:r>
            <a:r>
              <a:rPr lang="en-IN" sz="3200" dirty="0" err="1">
                <a:latin typeface="Times New Roman" panose="02020603050405020304" pitchFamily="18" charset="0"/>
                <a:cs typeface="Times New Roman" panose="02020603050405020304" pitchFamily="18" charset="0"/>
              </a:rPr>
              <a:t>Analyzing</a:t>
            </a:r>
            <a:r>
              <a:rPr lang="en-IN" sz="3200" dirty="0">
                <a:latin typeface="Times New Roman" panose="02020603050405020304" pitchFamily="18" charset="0"/>
                <a:cs typeface="Times New Roman" panose="02020603050405020304" pitchFamily="18" charset="0"/>
              </a:rPr>
              <a:t> and comparing opinions on the web In: Proceedings of the 14th International Conference on World Wide Web, WWW ’05, 342–351..ACM, New York, NY, USA. </a:t>
            </a:r>
          </a:p>
          <a:p>
            <a:pPr marL="82550" indent="0" algn="just">
              <a:buFont typeface="Wingdings 2" panose="05020102010507070707" pitchFamily="18" charset="2"/>
              <a:buNone/>
              <a:defRPr/>
            </a:pPr>
            <a:r>
              <a:rPr lang="en-IN" sz="3200" dirty="0">
                <a:latin typeface="Times New Roman" panose="02020603050405020304" pitchFamily="18" charset="0"/>
                <a:cs typeface="Times New Roman" panose="02020603050405020304" pitchFamily="18" charset="0"/>
              </a:rPr>
              <a:t>[7] Pang B, Lee L (2004) A sentimental education: Sentiment analysis using subjectivity summarization based on minimum cuts In: Proceedings of the 42Nd Annual Meeting on Association for Computational Linguistics, ACL ’04..Association for Computational Linguistics, Stroudsburg, PA, USA. </a:t>
            </a:r>
          </a:p>
          <a:p>
            <a:endParaRPr lang="en-US" dirty="0">
              <a:effectLst/>
              <a:latin typeface="Helvetica Neue (Body)"/>
              <a:ea typeface="Cambria" panose="020405030504060302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1907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a:extLst>
              <a:ext uri="{FF2B5EF4-FFF2-40B4-BE49-F238E27FC236}">
                <a16:creationId xmlns:a16="http://schemas.microsoft.com/office/drawing/2014/main" id="{79A874EA-9019-2528-3510-15EC15150D34}"/>
              </a:ext>
            </a:extLst>
          </p:cNvPr>
          <p:cNvSpPr>
            <a:spLocks noGrp="1"/>
          </p:cNvSpPr>
          <p:nvPr>
            <p:ph idx="1"/>
          </p:nvPr>
        </p:nvSpPr>
        <p:spPr>
          <a:xfrm>
            <a:off x="1842347" y="2059093"/>
            <a:ext cx="10665742" cy="6827520"/>
          </a:xfrm>
        </p:spPr>
        <p:txBody>
          <a:bodyPr/>
          <a:lstStyle/>
          <a:p>
            <a:endParaRPr lang="en-IN" altLang="en-US"/>
          </a:p>
          <a:p>
            <a:endParaRPr lang="en-IN" altLang="en-US"/>
          </a:p>
          <a:p>
            <a:endParaRPr lang="en-IN" altLang="en-US"/>
          </a:p>
          <a:p>
            <a:pPr>
              <a:buFont typeface="Wingdings 2" panose="05020102010507070707" pitchFamily="18" charset="2"/>
              <a:buNone/>
            </a:pPr>
            <a:r>
              <a:rPr lang="en-IN" altLang="en-US"/>
              <a:t>             </a:t>
            </a:r>
            <a:r>
              <a:rPr lang="en-IN" altLang="en-US" sz="8533">
                <a:latin typeface="Times New Roman" panose="02020603050405020304" pitchFamily="18" charset="0"/>
                <a:cs typeface="Times New Roman" panose="02020603050405020304" pitchFamily="18" charset="0"/>
              </a:rPr>
              <a:t>THANK YOU </a:t>
            </a:r>
          </a:p>
        </p:txBody>
      </p:sp>
      <p:sp>
        <p:nvSpPr>
          <p:cNvPr id="60419" name="Slide Number Placeholder 3">
            <a:extLst>
              <a:ext uri="{FF2B5EF4-FFF2-40B4-BE49-F238E27FC236}">
                <a16:creationId xmlns:a16="http://schemas.microsoft.com/office/drawing/2014/main" id="{8BE784FA-CF92-8D5A-4A47-C704C531FEDD}"/>
              </a:ext>
            </a:extLst>
          </p:cNvPr>
          <p:cNvSpPr>
            <a:spLocks noGrp="1" noChangeArrowheads="1"/>
          </p:cNvSpPr>
          <p:nvPr>
            <p:ph type="sldNum" sz="quarter" idx="12"/>
          </p:nvPr>
        </p:nvSpPr>
        <p:spPr bwMode="auto">
          <a:xfrm>
            <a:off x="9069917" y="13156738"/>
            <a:ext cx="346249" cy="36529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853"/>
              </a:spcBef>
              <a:buClr>
                <a:schemeClr val="accent1"/>
              </a:buClr>
              <a:buSzPct val="80000"/>
              <a:buFont typeface="Wingdings 2" panose="05020102010507070707" pitchFamily="18" charset="2"/>
              <a:buChar char=""/>
              <a:defRPr sz="4551">
                <a:solidFill>
                  <a:schemeClr val="tx1"/>
                </a:solidFill>
                <a:latin typeface="Gill Sans MT" panose="020B0502020104020203" pitchFamily="34" charset="0"/>
              </a:defRPr>
            </a:lvl1pPr>
            <a:lvl2pPr marL="1056623" indent="-406394">
              <a:spcBef>
                <a:spcPts val="782"/>
              </a:spcBef>
              <a:buClr>
                <a:schemeClr val="accent1"/>
              </a:buClr>
              <a:buFont typeface="Verdana" panose="020B0604030504040204" pitchFamily="34" charset="0"/>
              <a:buChar char="◦"/>
              <a:defRPr sz="3982">
                <a:solidFill>
                  <a:schemeClr val="tx1"/>
                </a:solidFill>
                <a:latin typeface="Gill Sans MT" panose="020B0502020104020203" pitchFamily="34" charset="0"/>
              </a:defRPr>
            </a:lvl2pPr>
            <a:lvl3pPr marL="1625575" indent="-325115">
              <a:spcBef>
                <a:spcPct val="20000"/>
              </a:spcBef>
              <a:buClr>
                <a:schemeClr val="accent2"/>
              </a:buClr>
              <a:buFont typeface="Wingdings 2" panose="05020102010507070707" pitchFamily="18" charset="2"/>
              <a:buChar char=""/>
              <a:defRPr sz="3413">
                <a:solidFill>
                  <a:schemeClr val="tx1"/>
                </a:solidFill>
                <a:latin typeface="Gill Sans MT" panose="020B0502020104020203" pitchFamily="34" charset="0"/>
              </a:defRPr>
            </a:lvl3pPr>
            <a:lvl4pPr marL="2275804" indent="-325115">
              <a:spcBef>
                <a:spcPct val="20000"/>
              </a:spcBef>
              <a:buClr>
                <a:srgbClr val="C32D2E"/>
              </a:buClr>
              <a:buFont typeface="Wingdings 2" panose="05020102010507070707" pitchFamily="18" charset="2"/>
              <a:buChar char=""/>
              <a:defRPr sz="2844">
                <a:solidFill>
                  <a:schemeClr val="tx1"/>
                </a:solidFill>
                <a:latin typeface="Gill Sans MT" panose="020B0502020104020203" pitchFamily="34" charset="0"/>
              </a:defRPr>
            </a:lvl4pPr>
            <a:lvl5pPr marL="2926034" indent="-325115">
              <a:spcBef>
                <a:spcPct val="20000"/>
              </a:spcBef>
              <a:buClr>
                <a:srgbClr val="84AA33"/>
              </a:buClr>
              <a:buFont typeface="Wingdings 2" panose="05020102010507070707" pitchFamily="18" charset="2"/>
              <a:buChar char=""/>
              <a:defRPr sz="2844">
                <a:solidFill>
                  <a:schemeClr val="tx1"/>
                </a:solidFill>
                <a:latin typeface="Gill Sans MT" panose="020B0502020104020203" pitchFamily="34" charset="0"/>
              </a:defRPr>
            </a:lvl5pPr>
            <a:lvl6pPr marL="3576264" indent="-325115" eaLnBrk="0" fontAlgn="base" hangingPunct="0">
              <a:spcBef>
                <a:spcPct val="20000"/>
              </a:spcBef>
              <a:spcAft>
                <a:spcPct val="0"/>
              </a:spcAft>
              <a:buClr>
                <a:srgbClr val="84AA33"/>
              </a:buClr>
              <a:buFont typeface="Wingdings 2" panose="05020102010507070707" pitchFamily="18" charset="2"/>
              <a:buChar char=""/>
              <a:defRPr sz="2844">
                <a:solidFill>
                  <a:schemeClr val="tx1"/>
                </a:solidFill>
                <a:latin typeface="Gill Sans MT" panose="020B0502020104020203" pitchFamily="34" charset="0"/>
              </a:defRPr>
            </a:lvl6pPr>
            <a:lvl7pPr marL="4226494" indent="-325115" eaLnBrk="0" fontAlgn="base" hangingPunct="0">
              <a:spcBef>
                <a:spcPct val="20000"/>
              </a:spcBef>
              <a:spcAft>
                <a:spcPct val="0"/>
              </a:spcAft>
              <a:buClr>
                <a:srgbClr val="84AA33"/>
              </a:buClr>
              <a:buFont typeface="Wingdings 2" panose="05020102010507070707" pitchFamily="18" charset="2"/>
              <a:buChar char=""/>
              <a:defRPr sz="2844">
                <a:solidFill>
                  <a:schemeClr val="tx1"/>
                </a:solidFill>
                <a:latin typeface="Gill Sans MT" panose="020B0502020104020203" pitchFamily="34" charset="0"/>
              </a:defRPr>
            </a:lvl7pPr>
            <a:lvl8pPr marL="4876724" indent="-325115" eaLnBrk="0" fontAlgn="base" hangingPunct="0">
              <a:spcBef>
                <a:spcPct val="20000"/>
              </a:spcBef>
              <a:spcAft>
                <a:spcPct val="0"/>
              </a:spcAft>
              <a:buClr>
                <a:srgbClr val="84AA33"/>
              </a:buClr>
              <a:buFont typeface="Wingdings 2" panose="05020102010507070707" pitchFamily="18" charset="2"/>
              <a:buChar char=""/>
              <a:defRPr sz="2844">
                <a:solidFill>
                  <a:schemeClr val="tx1"/>
                </a:solidFill>
                <a:latin typeface="Gill Sans MT" panose="020B0502020104020203" pitchFamily="34" charset="0"/>
              </a:defRPr>
            </a:lvl8pPr>
            <a:lvl9pPr marL="5526954" indent="-325115" eaLnBrk="0" fontAlgn="base" hangingPunct="0">
              <a:spcBef>
                <a:spcPct val="20000"/>
              </a:spcBef>
              <a:spcAft>
                <a:spcPct val="0"/>
              </a:spcAft>
              <a:buClr>
                <a:srgbClr val="84AA33"/>
              </a:buClr>
              <a:buFont typeface="Wingdings 2" panose="05020102010507070707" pitchFamily="18" charset="2"/>
              <a:buChar char=""/>
              <a:defRPr sz="2844">
                <a:solidFill>
                  <a:schemeClr val="tx1"/>
                </a:solidFill>
                <a:latin typeface="Gill Sans MT" panose="020B0502020104020203" pitchFamily="34" charset="0"/>
              </a:defRPr>
            </a:lvl9pPr>
          </a:lstStyle>
          <a:p>
            <a:pPr>
              <a:spcBef>
                <a:spcPct val="0"/>
              </a:spcBef>
              <a:buClrTx/>
              <a:buSzTx/>
              <a:buFontTx/>
              <a:buNone/>
            </a:pPr>
            <a:fld id="{0DB43ABA-E4A0-4484-A2B8-FDC03C6B8E24}" type="slidenum">
              <a:rPr lang="en-US" altLang="en-US" sz="1707">
                <a:solidFill>
                  <a:srgbClr val="B5A788"/>
                </a:solidFill>
                <a:latin typeface="Arial" panose="020B0604020202020204" pitchFamily="34" charset="0"/>
              </a:rPr>
              <a:pPr>
                <a:spcBef>
                  <a:spcPct val="0"/>
                </a:spcBef>
                <a:buClrTx/>
                <a:buSzTx/>
                <a:buFontTx/>
                <a:buNone/>
              </a:pPr>
              <a:t>27</a:t>
            </a:fld>
            <a:endParaRPr lang="en-US" altLang="en-US" sz="1707">
              <a:solidFill>
                <a:srgbClr val="B5A788"/>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54A1B-1FD4-417B-8B7B-872052527CF2}"/>
              </a:ext>
            </a:extLst>
          </p:cNvPr>
          <p:cNvSpPr>
            <a:spLocks noGrp="1"/>
          </p:cNvSpPr>
          <p:nvPr>
            <p:ph type="title"/>
          </p:nvPr>
        </p:nvSpPr>
        <p:spPr>
          <a:xfrm>
            <a:off x="1408853" y="266419"/>
            <a:ext cx="9970347" cy="1083733"/>
          </a:xfrm>
        </p:spPr>
        <p:txBody>
          <a:bodyPr/>
          <a:lstStyle/>
          <a:p>
            <a:pPr algn="ctr">
              <a:defRPr/>
            </a:pPr>
            <a:r>
              <a:rPr lang="en-US" dirty="0"/>
              <a:t>Abstract</a:t>
            </a:r>
          </a:p>
        </p:txBody>
      </p:sp>
      <p:sp>
        <p:nvSpPr>
          <p:cNvPr id="12291" name="Slide Number Placeholder 3">
            <a:extLst>
              <a:ext uri="{FF2B5EF4-FFF2-40B4-BE49-F238E27FC236}">
                <a16:creationId xmlns:a16="http://schemas.microsoft.com/office/drawing/2014/main" id="{F8CE4330-B772-D38B-3C6B-E627EEAA328B}"/>
              </a:ext>
            </a:extLst>
          </p:cNvPr>
          <p:cNvSpPr>
            <a:spLocks noGrp="1" noChangeArrowheads="1"/>
          </p:cNvSpPr>
          <p:nvPr>
            <p:ph type="sldNum" sz="quarter" idx="12"/>
          </p:nvPr>
        </p:nvSpPr>
        <p:spPr bwMode="auto">
          <a:xfrm>
            <a:off x="9130830" y="13156738"/>
            <a:ext cx="224420" cy="36529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853"/>
              </a:spcBef>
              <a:buClr>
                <a:schemeClr val="accent1"/>
              </a:buClr>
              <a:buSzPct val="80000"/>
              <a:buFont typeface="Wingdings 2" panose="05020102010507070707" pitchFamily="18" charset="2"/>
              <a:buChar char=""/>
              <a:defRPr sz="4551">
                <a:solidFill>
                  <a:schemeClr val="tx1"/>
                </a:solidFill>
                <a:latin typeface="Gill Sans MT" panose="020B0502020104020203" pitchFamily="34" charset="0"/>
              </a:defRPr>
            </a:lvl1pPr>
            <a:lvl2pPr marL="1056623" indent="-406394">
              <a:spcBef>
                <a:spcPts val="782"/>
              </a:spcBef>
              <a:buClr>
                <a:schemeClr val="accent1"/>
              </a:buClr>
              <a:buFont typeface="Verdana" panose="020B0604030504040204" pitchFamily="34" charset="0"/>
              <a:buChar char="◦"/>
              <a:defRPr sz="3982">
                <a:solidFill>
                  <a:schemeClr val="tx1"/>
                </a:solidFill>
                <a:latin typeface="Gill Sans MT" panose="020B0502020104020203" pitchFamily="34" charset="0"/>
              </a:defRPr>
            </a:lvl2pPr>
            <a:lvl3pPr marL="1625575" indent="-325115">
              <a:spcBef>
                <a:spcPct val="20000"/>
              </a:spcBef>
              <a:buClr>
                <a:schemeClr val="accent2"/>
              </a:buClr>
              <a:buFont typeface="Wingdings 2" panose="05020102010507070707" pitchFamily="18" charset="2"/>
              <a:buChar char=""/>
              <a:defRPr sz="3413">
                <a:solidFill>
                  <a:schemeClr val="tx1"/>
                </a:solidFill>
                <a:latin typeface="Gill Sans MT" panose="020B0502020104020203" pitchFamily="34" charset="0"/>
              </a:defRPr>
            </a:lvl3pPr>
            <a:lvl4pPr marL="2275804" indent="-325115">
              <a:spcBef>
                <a:spcPct val="20000"/>
              </a:spcBef>
              <a:buClr>
                <a:srgbClr val="C32D2E"/>
              </a:buClr>
              <a:buFont typeface="Wingdings 2" panose="05020102010507070707" pitchFamily="18" charset="2"/>
              <a:buChar char=""/>
              <a:defRPr sz="2844">
                <a:solidFill>
                  <a:schemeClr val="tx1"/>
                </a:solidFill>
                <a:latin typeface="Gill Sans MT" panose="020B0502020104020203" pitchFamily="34" charset="0"/>
              </a:defRPr>
            </a:lvl4pPr>
            <a:lvl5pPr marL="2926034" indent="-325115">
              <a:spcBef>
                <a:spcPct val="20000"/>
              </a:spcBef>
              <a:buClr>
                <a:srgbClr val="84AA33"/>
              </a:buClr>
              <a:buFont typeface="Wingdings 2" panose="05020102010507070707" pitchFamily="18" charset="2"/>
              <a:buChar char=""/>
              <a:defRPr sz="2844">
                <a:solidFill>
                  <a:schemeClr val="tx1"/>
                </a:solidFill>
                <a:latin typeface="Gill Sans MT" panose="020B0502020104020203" pitchFamily="34" charset="0"/>
              </a:defRPr>
            </a:lvl5pPr>
            <a:lvl6pPr marL="3576264" indent="-325115" eaLnBrk="0" fontAlgn="base" hangingPunct="0">
              <a:spcBef>
                <a:spcPct val="20000"/>
              </a:spcBef>
              <a:spcAft>
                <a:spcPct val="0"/>
              </a:spcAft>
              <a:buClr>
                <a:srgbClr val="84AA33"/>
              </a:buClr>
              <a:buFont typeface="Wingdings 2" panose="05020102010507070707" pitchFamily="18" charset="2"/>
              <a:buChar char=""/>
              <a:defRPr sz="2844">
                <a:solidFill>
                  <a:schemeClr val="tx1"/>
                </a:solidFill>
                <a:latin typeface="Gill Sans MT" panose="020B0502020104020203" pitchFamily="34" charset="0"/>
              </a:defRPr>
            </a:lvl6pPr>
            <a:lvl7pPr marL="4226494" indent="-325115" eaLnBrk="0" fontAlgn="base" hangingPunct="0">
              <a:spcBef>
                <a:spcPct val="20000"/>
              </a:spcBef>
              <a:spcAft>
                <a:spcPct val="0"/>
              </a:spcAft>
              <a:buClr>
                <a:srgbClr val="84AA33"/>
              </a:buClr>
              <a:buFont typeface="Wingdings 2" panose="05020102010507070707" pitchFamily="18" charset="2"/>
              <a:buChar char=""/>
              <a:defRPr sz="2844">
                <a:solidFill>
                  <a:schemeClr val="tx1"/>
                </a:solidFill>
                <a:latin typeface="Gill Sans MT" panose="020B0502020104020203" pitchFamily="34" charset="0"/>
              </a:defRPr>
            </a:lvl7pPr>
            <a:lvl8pPr marL="4876724" indent="-325115" eaLnBrk="0" fontAlgn="base" hangingPunct="0">
              <a:spcBef>
                <a:spcPct val="20000"/>
              </a:spcBef>
              <a:spcAft>
                <a:spcPct val="0"/>
              </a:spcAft>
              <a:buClr>
                <a:srgbClr val="84AA33"/>
              </a:buClr>
              <a:buFont typeface="Wingdings 2" panose="05020102010507070707" pitchFamily="18" charset="2"/>
              <a:buChar char=""/>
              <a:defRPr sz="2844">
                <a:solidFill>
                  <a:schemeClr val="tx1"/>
                </a:solidFill>
                <a:latin typeface="Gill Sans MT" panose="020B0502020104020203" pitchFamily="34" charset="0"/>
              </a:defRPr>
            </a:lvl8pPr>
            <a:lvl9pPr marL="5526954" indent="-325115" eaLnBrk="0" fontAlgn="base" hangingPunct="0">
              <a:spcBef>
                <a:spcPct val="20000"/>
              </a:spcBef>
              <a:spcAft>
                <a:spcPct val="0"/>
              </a:spcAft>
              <a:buClr>
                <a:srgbClr val="84AA33"/>
              </a:buClr>
              <a:buFont typeface="Wingdings 2" panose="05020102010507070707" pitchFamily="18" charset="2"/>
              <a:buChar char=""/>
              <a:defRPr sz="2844">
                <a:solidFill>
                  <a:schemeClr val="tx1"/>
                </a:solidFill>
                <a:latin typeface="Gill Sans MT" panose="020B0502020104020203" pitchFamily="34" charset="0"/>
              </a:defRPr>
            </a:lvl9pPr>
          </a:lstStyle>
          <a:p>
            <a:pPr>
              <a:spcBef>
                <a:spcPct val="0"/>
              </a:spcBef>
              <a:buClrTx/>
              <a:buSzTx/>
              <a:buFontTx/>
              <a:buNone/>
            </a:pPr>
            <a:fld id="{D6635944-B987-40E0-B482-74EB96208F73}" type="slidenum">
              <a:rPr lang="en-US" altLang="en-US" sz="1707">
                <a:solidFill>
                  <a:srgbClr val="B5A788"/>
                </a:solidFill>
                <a:latin typeface="Arial" panose="020B0604020202020204" pitchFamily="34" charset="0"/>
              </a:rPr>
              <a:pPr>
                <a:spcBef>
                  <a:spcPct val="0"/>
                </a:spcBef>
                <a:buClrTx/>
                <a:buSzTx/>
                <a:buFontTx/>
                <a:buNone/>
              </a:pPr>
              <a:t>3</a:t>
            </a:fld>
            <a:endParaRPr lang="en-US" altLang="en-US" sz="1707">
              <a:solidFill>
                <a:srgbClr val="B5A788"/>
              </a:solidFill>
              <a:latin typeface="Arial" panose="020B0604020202020204" pitchFamily="34" charset="0"/>
            </a:endParaRPr>
          </a:p>
        </p:txBody>
      </p:sp>
      <p:sp>
        <p:nvSpPr>
          <p:cNvPr id="12292" name="Rectangle 4">
            <a:extLst>
              <a:ext uri="{FF2B5EF4-FFF2-40B4-BE49-F238E27FC236}">
                <a16:creationId xmlns:a16="http://schemas.microsoft.com/office/drawing/2014/main" id="{271E5F11-3F5F-F669-87DE-F1BFD03FEF7F}"/>
              </a:ext>
            </a:extLst>
          </p:cNvPr>
          <p:cNvSpPr>
            <a:spLocks noChangeArrowheads="1"/>
          </p:cNvSpPr>
          <p:nvPr/>
        </p:nvSpPr>
        <p:spPr bwMode="auto">
          <a:xfrm>
            <a:off x="1323676" y="1914444"/>
            <a:ext cx="10620587" cy="7852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just" eaLnBrk="1" hangingPunct="1">
              <a:spcBef>
                <a:spcPct val="0"/>
              </a:spcBef>
              <a:buClrTx/>
              <a:buSzTx/>
              <a:buFontTx/>
              <a:buNone/>
            </a:pPr>
            <a:r>
              <a:rPr lang="en-US" altLang="en-US" sz="2844" dirty="0">
                <a:latin typeface="Times New Roman" panose="02020603050405020304" pitchFamily="18" charset="0"/>
                <a:cs typeface="Times New Roman" panose="02020603050405020304" pitchFamily="18" charset="0"/>
              </a:rPr>
              <a:t>Sentiment analysis or opinion mining is one of the major tasks of NLP (Natural Language Processing). Sentiment analysis has gained much attention in recent years. Sentiment analysis systems are being applied in almost every business and social domain because opinions are central to almost all human activities and are key influencers of our behaviors. </a:t>
            </a:r>
          </a:p>
          <a:p>
            <a:pPr algn="just" eaLnBrk="1" hangingPunct="1">
              <a:spcBef>
                <a:spcPct val="0"/>
              </a:spcBef>
              <a:buClrTx/>
              <a:buSzTx/>
              <a:buFontTx/>
              <a:buNone/>
            </a:pPr>
            <a:endParaRPr lang="en-US" altLang="en-US" sz="2844" dirty="0">
              <a:latin typeface="Times New Roman" panose="02020603050405020304" pitchFamily="18" charset="0"/>
              <a:cs typeface="Times New Roman" panose="02020603050405020304" pitchFamily="18" charset="0"/>
            </a:endParaRPr>
          </a:p>
          <a:p>
            <a:pPr algn="just" eaLnBrk="1" hangingPunct="1">
              <a:spcBef>
                <a:spcPct val="0"/>
              </a:spcBef>
              <a:buClrTx/>
              <a:buSzTx/>
              <a:buFontTx/>
              <a:buNone/>
            </a:pPr>
            <a:r>
              <a:rPr lang="en-US" altLang="en-US" sz="2844" dirty="0">
                <a:latin typeface="Times New Roman" panose="02020603050405020304" pitchFamily="18" charset="0"/>
                <a:cs typeface="Times New Roman" panose="02020603050405020304" pitchFamily="18" charset="0"/>
              </a:rPr>
              <a:t>Our beliefs and perceptions of reality, and the choices we make, are largely conditioned on how others see and evaluate the world. For this reason, when we need to make a decision we often seek out the opinions of others. This is true not only for individuals but also for organizations.</a:t>
            </a:r>
          </a:p>
          <a:p>
            <a:pPr algn="just" eaLnBrk="1" hangingPunct="1">
              <a:spcBef>
                <a:spcPct val="0"/>
              </a:spcBef>
              <a:buClrTx/>
              <a:buSzTx/>
              <a:buFontTx/>
              <a:buNone/>
            </a:pPr>
            <a:endParaRPr lang="en-US" altLang="en-US" sz="2844" dirty="0">
              <a:latin typeface="Times New Roman" panose="02020603050405020304" pitchFamily="18" charset="0"/>
              <a:cs typeface="Times New Roman" panose="02020603050405020304" pitchFamily="18" charset="0"/>
            </a:endParaRPr>
          </a:p>
          <a:p>
            <a:pPr algn="just" eaLnBrk="1" hangingPunct="1">
              <a:spcBef>
                <a:spcPct val="0"/>
              </a:spcBef>
              <a:buClrTx/>
              <a:buSzTx/>
              <a:buFontTx/>
              <a:buNone/>
            </a:pPr>
            <a:r>
              <a:rPr lang="en-US" altLang="en-US" sz="2844" dirty="0">
                <a:latin typeface="Times New Roman" panose="02020603050405020304" pitchFamily="18" charset="0"/>
                <a:cs typeface="Times New Roman" panose="02020603050405020304" pitchFamily="18" charset="0"/>
              </a:rPr>
              <a:t>For this reason, when we need to make a decision we often seek out the opinions of others. This is true not only for individuals but also for organizations. Experiments for both sentence-level categorization and review-level categorization are performed with promising outcomes.</a:t>
            </a:r>
          </a:p>
          <a:p>
            <a:pPr algn="just" eaLnBrk="1" hangingPunct="1">
              <a:spcBef>
                <a:spcPct val="0"/>
              </a:spcBef>
              <a:buClrTx/>
              <a:buSzTx/>
              <a:buFontTx/>
              <a:buNone/>
            </a:pPr>
            <a:endParaRPr lang="en-US" altLang="en-US" sz="2560" dirty="0">
              <a:latin typeface="Arial" panose="020B0604020202020204" pitchFamily="34" charset="0"/>
            </a:endParaRPr>
          </a:p>
          <a:p>
            <a:pPr algn="just" eaLnBrk="1" hangingPunct="1">
              <a:spcBef>
                <a:spcPct val="0"/>
              </a:spcBef>
              <a:buClrTx/>
              <a:buSzTx/>
              <a:buFontTx/>
              <a:buNone/>
            </a:pPr>
            <a:endParaRPr lang="en-US" altLang="en-US" sz="2560" dirty="0">
              <a:latin typeface="Arial" panose="020B0604020202020204" pitchFamily="34" charset="0"/>
            </a:endParaRPr>
          </a:p>
          <a:p>
            <a:pPr algn="just" eaLnBrk="1" hangingPunct="1">
              <a:spcBef>
                <a:spcPct val="0"/>
              </a:spcBef>
              <a:buClrTx/>
              <a:buSzTx/>
              <a:buFontTx/>
              <a:buNone/>
            </a:pPr>
            <a:endParaRPr lang="en-IN" altLang="en-US" sz="2560" dirty="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Objective: To determine the sentiment embedded in product reviews using computational methods.…"/>
          <p:cNvSpPr txBox="1">
            <a:spLocks noGrp="1"/>
          </p:cNvSpPr>
          <p:nvPr>
            <p:ph type="body" idx="1"/>
          </p:nvPr>
        </p:nvSpPr>
        <p:spPr>
          <a:xfrm>
            <a:off x="698499" y="2348545"/>
            <a:ext cx="11607801" cy="6706555"/>
          </a:xfrm>
          <a:prstGeom prst="rect">
            <a:avLst/>
          </a:prstGeom>
        </p:spPr>
        <p:txBody>
          <a:bodyPr/>
          <a:lstStyle/>
          <a:p>
            <a:pPr marL="300990" indent="-300990" defTabSz="1369804">
              <a:spcBef>
                <a:spcPts val="2500"/>
              </a:spcBef>
              <a:defRPr sz="2370"/>
            </a:pPr>
            <a:r>
              <a:rPr b="1"/>
              <a:t>Objective:</a:t>
            </a:r>
            <a:r>
              <a:t> To determine the sentiment embedded in product reviews using computational methods.</a:t>
            </a:r>
          </a:p>
          <a:p>
            <a:pPr marL="300990" indent="-300990" defTabSz="1369804">
              <a:spcBef>
                <a:spcPts val="2500"/>
              </a:spcBef>
              <a:defRPr sz="2370"/>
            </a:pPr>
            <a:r>
              <a:rPr b="1"/>
              <a:t>Approaches:</a:t>
            </a:r>
            <a:r>
              <a:t> Utilizing two distinct sentiment analysis strategies:</a:t>
            </a:r>
          </a:p>
          <a:p>
            <a:pPr marL="601980" lvl="1" indent="-300990" defTabSz="1369804">
              <a:spcBef>
                <a:spcPts val="2500"/>
              </a:spcBef>
              <a:defRPr sz="2370"/>
            </a:pPr>
            <a:r>
              <a:t>A traditional method employing the AFINN sentiment score lexicon.</a:t>
            </a:r>
          </a:p>
          <a:p>
            <a:pPr marL="601980" lvl="1" indent="-300990" defTabSz="1369804">
              <a:spcBef>
                <a:spcPts val="2500"/>
              </a:spcBef>
              <a:defRPr sz="2370"/>
            </a:pPr>
            <a:r>
              <a:t>Advanced machine learning algorithms for a more nuanced analysis.</a:t>
            </a:r>
          </a:p>
          <a:p>
            <a:pPr marL="300990" indent="-300990" defTabSz="1369804">
              <a:spcBef>
                <a:spcPts val="2500"/>
              </a:spcBef>
              <a:defRPr sz="2370"/>
            </a:pPr>
            <a:r>
              <a:rPr b="1"/>
              <a:t>Scope:</a:t>
            </a:r>
            <a:r>
              <a:t> Analysis spans across different sentiment levels, from negative to positive (1 to 5 scale).</a:t>
            </a:r>
          </a:p>
          <a:p>
            <a:pPr marL="300990" indent="-300990" defTabSz="1369804">
              <a:spcBef>
                <a:spcPts val="2500"/>
              </a:spcBef>
              <a:defRPr sz="2370"/>
            </a:pPr>
            <a:r>
              <a:rPr b="1"/>
              <a:t>Tools:</a:t>
            </a:r>
            <a:r>
              <a:t> Implementing various R packages and tools for text mining, data manipulation, and machine learning.</a:t>
            </a:r>
          </a:p>
          <a:p>
            <a:pPr marL="300990" indent="-300990" defTabSz="1369804">
              <a:spcBef>
                <a:spcPts val="2500"/>
              </a:spcBef>
              <a:defRPr sz="2370"/>
            </a:pPr>
            <a:r>
              <a:rPr b="1"/>
              <a:t>Outcome:</a:t>
            </a:r>
            <a:r>
              <a:t> Aiming to accurately classify the sentiment of reviews and understand customer feedback.</a:t>
            </a:r>
          </a:p>
          <a:p>
            <a:pPr marL="300990" indent="-300990" defTabSz="1369804">
              <a:spcBef>
                <a:spcPts val="2500"/>
              </a:spcBef>
              <a:defRPr sz="2370"/>
            </a:pPr>
            <a:r>
              <a:rPr b="1"/>
              <a:t>Application:</a:t>
            </a:r>
            <a:r>
              <a:t> Enhancing customer experience and business insights through data-driven sentiment evaluation.</a:t>
            </a:r>
          </a:p>
        </p:txBody>
      </p:sp>
      <p:sp>
        <p:nvSpPr>
          <p:cNvPr id="177" name="Sentimental Analysis"/>
          <p:cNvSpPr txBox="1">
            <a:spLocks noGrp="1"/>
          </p:cNvSpPr>
          <p:nvPr>
            <p:ph type="title"/>
          </p:nvPr>
        </p:nvSpPr>
        <p:spPr>
          <a:prstGeom prst="rect">
            <a:avLst/>
          </a:prstGeom>
        </p:spPr>
        <p:txBody>
          <a:bodyPr/>
          <a:lstStyle>
            <a:lvl1pPr defTabSz="1716590">
              <a:defRPr sz="5940" spc="-118"/>
            </a:lvl1pPr>
          </a:lstStyle>
          <a:p>
            <a:pPr algn="ctr"/>
            <a:r>
              <a:rPr lang="en-US" dirty="0"/>
              <a:t>Introduction</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D7450-B80E-4442-8524-A39BCCA81A3E}"/>
              </a:ext>
            </a:extLst>
          </p:cNvPr>
          <p:cNvSpPr>
            <a:spLocks noGrp="1"/>
          </p:cNvSpPr>
          <p:nvPr>
            <p:ph type="title"/>
          </p:nvPr>
        </p:nvSpPr>
        <p:spPr>
          <a:xfrm>
            <a:off x="698500" y="888840"/>
            <a:ext cx="11607800" cy="1016001"/>
          </a:xfrm>
        </p:spPr>
        <p:txBody>
          <a:bodyPr/>
          <a:lstStyle/>
          <a:p>
            <a:pPr algn="ctr">
              <a:defRPr/>
            </a:pPr>
            <a:r>
              <a:rPr lang="en-US" dirty="0"/>
              <a:t>Problem Statement</a:t>
            </a:r>
          </a:p>
        </p:txBody>
      </p:sp>
      <p:sp>
        <p:nvSpPr>
          <p:cNvPr id="16387" name="Slide Number Placeholder 3">
            <a:extLst>
              <a:ext uri="{FF2B5EF4-FFF2-40B4-BE49-F238E27FC236}">
                <a16:creationId xmlns:a16="http://schemas.microsoft.com/office/drawing/2014/main" id="{598D67D5-1D1B-1467-B653-369BF213EA8E}"/>
              </a:ext>
            </a:extLst>
          </p:cNvPr>
          <p:cNvSpPr>
            <a:spLocks noGrp="1" noChangeArrowheads="1"/>
          </p:cNvSpPr>
          <p:nvPr>
            <p:ph type="sldNum" sz="quarter" idx="12"/>
          </p:nvPr>
        </p:nvSpPr>
        <p:spPr bwMode="auto">
          <a:xfrm>
            <a:off x="9130830" y="13156738"/>
            <a:ext cx="224420" cy="36529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853"/>
              </a:spcBef>
              <a:buClr>
                <a:schemeClr val="accent1"/>
              </a:buClr>
              <a:buSzPct val="80000"/>
              <a:buFont typeface="Wingdings 2" panose="05020102010507070707" pitchFamily="18" charset="2"/>
              <a:buChar char=""/>
              <a:defRPr sz="4551">
                <a:solidFill>
                  <a:schemeClr val="tx1"/>
                </a:solidFill>
                <a:latin typeface="Gill Sans MT" panose="020B0502020104020203" pitchFamily="34" charset="0"/>
              </a:defRPr>
            </a:lvl1pPr>
            <a:lvl2pPr marL="1056623" indent="-406394">
              <a:spcBef>
                <a:spcPts val="782"/>
              </a:spcBef>
              <a:buClr>
                <a:schemeClr val="accent1"/>
              </a:buClr>
              <a:buFont typeface="Verdana" panose="020B0604030504040204" pitchFamily="34" charset="0"/>
              <a:buChar char="◦"/>
              <a:defRPr sz="3982">
                <a:solidFill>
                  <a:schemeClr val="tx1"/>
                </a:solidFill>
                <a:latin typeface="Gill Sans MT" panose="020B0502020104020203" pitchFamily="34" charset="0"/>
              </a:defRPr>
            </a:lvl2pPr>
            <a:lvl3pPr marL="1625575" indent="-325115">
              <a:spcBef>
                <a:spcPct val="20000"/>
              </a:spcBef>
              <a:buClr>
                <a:schemeClr val="accent2"/>
              </a:buClr>
              <a:buFont typeface="Wingdings 2" panose="05020102010507070707" pitchFamily="18" charset="2"/>
              <a:buChar char=""/>
              <a:defRPr sz="3413">
                <a:solidFill>
                  <a:schemeClr val="tx1"/>
                </a:solidFill>
                <a:latin typeface="Gill Sans MT" panose="020B0502020104020203" pitchFamily="34" charset="0"/>
              </a:defRPr>
            </a:lvl3pPr>
            <a:lvl4pPr marL="2275804" indent="-325115">
              <a:spcBef>
                <a:spcPct val="20000"/>
              </a:spcBef>
              <a:buClr>
                <a:srgbClr val="C32D2E"/>
              </a:buClr>
              <a:buFont typeface="Wingdings 2" panose="05020102010507070707" pitchFamily="18" charset="2"/>
              <a:buChar char=""/>
              <a:defRPr sz="2844">
                <a:solidFill>
                  <a:schemeClr val="tx1"/>
                </a:solidFill>
                <a:latin typeface="Gill Sans MT" panose="020B0502020104020203" pitchFamily="34" charset="0"/>
              </a:defRPr>
            </a:lvl4pPr>
            <a:lvl5pPr marL="2926034" indent="-325115">
              <a:spcBef>
                <a:spcPct val="20000"/>
              </a:spcBef>
              <a:buClr>
                <a:srgbClr val="84AA33"/>
              </a:buClr>
              <a:buFont typeface="Wingdings 2" panose="05020102010507070707" pitchFamily="18" charset="2"/>
              <a:buChar char=""/>
              <a:defRPr sz="2844">
                <a:solidFill>
                  <a:schemeClr val="tx1"/>
                </a:solidFill>
                <a:latin typeface="Gill Sans MT" panose="020B0502020104020203" pitchFamily="34" charset="0"/>
              </a:defRPr>
            </a:lvl5pPr>
            <a:lvl6pPr marL="3576264" indent="-325115" eaLnBrk="0" fontAlgn="base" hangingPunct="0">
              <a:spcBef>
                <a:spcPct val="20000"/>
              </a:spcBef>
              <a:spcAft>
                <a:spcPct val="0"/>
              </a:spcAft>
              <a:buClr>
                <a:srgbClr val="84AA33"/>
              </a:buClr>
              <a:buFont typeface="Wingdings 2" panose="05020102010507070707" pitchFamily="18" charset="2"/>
              <a:buChar char=""/>
              <a:defRPr sz="2844">
                <a:solidFill>
                  <a:schemeClr val="tx1"/>
                </a:solidFill>
                <a:latin typeface="Gill Sans MT" panose="020B0502020104020203" pitchFamily="34" charset="0"/>
              </a:defRPr>
            </a:lvl6pPr>
            <a:lvl7pPr marL="4226494" indent="-325115" eaLnBrk="0" fontAlgn="base" hangingPunct="0">
              <a:spcBef>
                <a:spcPct val="20000"/>
              </a:spcBef>
              <a:spcAft>
                <a:spcPct val="0"/>
              </a:spcAft>
              <a:buClr>
                <a:srgbClr val="84AA33"/>
              </a:buClr>
              <a:buFont typeface="Wingdings 2" panose="05020102010507070707" pitchFamily="18" charset="2"/>
              <a:buChar char=""/>
              <a:defRPr sz="2844">
                <a:solidFill>
                  <a:schemeClr val="tx1"/>
                </a:solidFill>
                <a:latin typeface="Gill Sans MT" panose="020B0502020104020203" pitchFamily="34" charset="0"/>
              </a:defRPr>
            </a:lvl7pPr>
            <a:lvl8pPr marL="4876724" indent="-325115" eaLnBrk="0" fontAlgn="base" hangingPunct="0">
              <a:spcBef>
                <a:spcPct val="20000"/>
              </a:spcBef>
              <a:spcAft>
                <a:spcPct val="0"/>
              </a:spcAft>
              <a:buClr>
                <a:srgbClr val="84AA33"/>
              </a:buClr>
              <a:buFont typeface="Wingdings 2" panose="05020102010507070707" pitchFamily="18" charset="2"/>
              <a:buChar char=""/>
              <a:defRPr sz="2844">
                <a:solidFill>
                  <a:schemeClr val="tx1"/>
                </a:solidFill>
                <a:latin typeface="Gill Sans MT" panose="020B0502020104020203" pitchFamily="34" charset="0"/>
              </a:defRPr>
            </a:lvl8pPr>
            <a:lvl9pPr marL="5526954" indent="-325115" eaLnBrk="0" fontAlgn="base" hangingPunct="0">
              <a:spcBef>
                <a:spcPct val="20000"/>
              </a:spcBef>
              <a:spcAft>
                <a:spcPct val="0"/>
              </a:spcAft>
              <a:buClr>
                <a:srgbClr val="84AA33"/>
              </a:buClr>
              <a:buFont typeface="Wingdings 2" panose="05020102010507070707" pitchFamily="18" charset="2"/>
              <a:buChar char=""/>
              <a:defRPr sz="2844">
                <a:solidFill>
                  <a:schemeClr val="tx1"/>
                </a:solidFill>
                <a:latin typeface="Gill Sans MT" panose="020B0502020104020203" pitchFamily="34" charset="0"/>
              </a:defRPr>
            </a:lvl9pPr>
          </a:lstStyle>
          <a:p>
            <a:pPr>
              <a:spcBef>
                <a:spcPct val="0"/>
              </a:spcBef>
              <a:buClrTx/>
              <a:buSzTx/>
              <a:buFontTx/>
              <a:buNone/>
            </a:pPr>
            <a:fld id="{5EEECB79-AE6A-4E75-8A58-36478BFFFA0D}" type="slidenum">
              <a:rPr lang="en-US" altLang="en-US" sz="1707">
                <a:solidFill>
                  <a:srgbClr val="B5A788"/>
                </a:solidFill>
                <a:latin typeface="Arial" panose="020B0604020202020204" pitchFamily="34" charset="0"/>
              </a:rPr>
              <a:pPr>
                <a:spcBef>
                  <a:spcPct val="0"/>
                </a:spcBef>
                <a:buClrTx/>
                <a:buSzTx/>
                <a:buFontTx/>
                <a:buNone/>
              </a:pPr>
              <a:t>5</a:t>
            </a:fld>
            <a:endParaRPr lang="en-US" altLang="en-US" sz="1707">
              <a:solidFill>
                <a:srgbClr val="B5A788"/>
              </a:solidFill>
              <a:latin typeface="Arial" panose="020B0604020202020204" pitchFamily="34" charset="0"/>
            </a:endParaRPr>
          </a:p>
        </p:txBody>
      </p:sp>
      <p:sp>
        <p:nvSpPr>
          <p:cNvPr id="16388" name="Rectangle 4">
            <a:extLst>
              <a:ext uri="{FF2B5EF4-FFF2-40B4-BE49-F238E27FC236}">
                <a16:creationId xmlns:a16="http://schemas.microsoft.com/office/drawing/2014/main" id="{1DFEFB10-3B2E-599B-D1EF-4396172DB239}"/>
              </a:ext>
            </a:extLst>
          </p:cNvPr>
          <p:cNvSpPr>
            <a:spLocks noChangeArrowheads="1"/>
          </p:cNvSpPr>
          <p:nvPr/>
        </p:nvSpPr>
        <p:spPr bwMode="auto">
          <a:xfrm>
            <a:off x="2275840" y="2492588"/>
            <a:ext cx="9428480" cy="576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just" eaLnBrk="1" hangingPunct="1">
              <a:spcBef>
                <a:spcPct val="0"/>
              </a:spcBef>
              <a:buClrTx/>
              <a:buSzTx/>
              <a:buFontTx/>
              <a:buNone/>
            </a:pPr>
            <a:r>
              <a:rPr lang="en-US" altLang="en-US" sz="3413">
                <a:latin typeface="Times New Roman" panose="02020603050405020304" pitchFamily="18" charset="0"/>
                <a:cs typeface="Times New Roman" panose="02020603050405020304" pitchFamily="18" charset="0"/>
              </a:rPr>
              <a:t>As we know that there are several E-Commerce sites has been in the market with different products.</a:t>
            </a:r>
          </a:p>
          <a:p>
            <a:pPr algn="just" eaLnBrk="1" hangingPunct="1">
              <a:spcBef>
                <a:spcPct val="0"/>
              </a:spcBef>
              <a:buClrTx/>
              <a:buSzTx/>
              <a:buFontTx/>
              <a:buNone/>
            </a:pPr>
            <a:endParaRPr lang="en-US" altLang="en-US" sz="3413">
              <a:latin typeface="Times New Roman" panose="02020603050405020304" pitchFamily="18" charset="0"/>
              <a:cs typeface="Times New Roman" panose="02020603050405020304" pitchFamily="18" charset="0"/>
            </a:endParaRPr>
          </a:p>
          <a:p>
            <a:pPr algn="just" eaLnBrk="1" hangingPunct="1">
              <a:spcBef>
                <a:spcPct val="0"/>
              </a:spcBef>
              <a:buClrTx/>
              <a:buSzTx/>
              <a:buFontTx/>
              <a:buNone/>
            </a:pPr>
            <a:r>
              <a:rPr lang="en-US" altLang="en-US" sz="3413">
                <a:latin typeface="Times New Roman" panose="02020603050405020304" pitchFamily="18" charset="0"/>
                <a:cs typeface="Times New Roman" panose="02020603050405020304" pitchFamily="18" charset="0"/>
              </a:rPr>
              <a:t>Thus there are so many reviews are being generated for only one product, thus the problem arises for the customers as well as E-Commerce company to understand the review</a:t>
            </a:r>
          </a:p>
          <a:p>
            <a:pPr algn="just" eaLnBrk="1" hangingPunct="1">
              <a:spcBef>
                <a:spcPct val="0"/>
              </a:spcBef>
              <a:buClrTx/>
              <a:buSzTx/>
              <a:buFontTx/>
              <a:buNone/>
            </a:pPr>
            <a:endParaRPr lang="en-US" altLang="en-US" sz="3413">
              <a:latin typeface="Times New Roman" panose="02020603050405020304" pitchFamily="18" charset="0"/>
              <a:cs typeface="Times New Roman" panose="02020603050405020304" pitchFamily="18" charset="0"/>
            </a:endParaRPr>
          </a:p>
          <a:p>
            <a:pPr algn="just" eaLnBrk="1" hangingPunct="1">
              <a:spcBef>
                <a:spcPct val="0"/>
              </a:spcBef>
              <a:buClrTx/>
              <a:buSzTx/>
              <a:buFontTx/>
              <a:buNone/>
            </a:pPr>
            <a:r>
              <a:rPr lang="en-US" altLang="en-US" sz="3413">
                <a:latin typeface="Times New Roman" panose="02020603050405020304" pitchFamily="18" charset="0"/>
                <a:cs typeface="Times New Roman" panose="02020603050405020304" pitchFamily="18" charset="0"/>
              </a:rPr>
              <a:t>Though there is a star rating, most of the customers go through the reviews thus classifying the reviews with an appropriate accuracy is need to retain the customer.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E28125-9C3C-431D-9F3F-EE2A623A0194}"/>
              </a:ext>
            </a:extLst>
          </p:cNvPr>
          <p:cNvSpPr>
            <a:spLocks noGrp="1"/>
          </p:cNvSpPr>
          <p:nvPr>
            <p:ph idx="1"/>
          </p:nvPr>
        </p:nvSpPr>
        <p:spPr>
          <a:xfrm>
            <a:off x="1068359" y="-96488"/>
            <a:ext cx="10665742" cy="8994987"/>
          </a:xfrm>
        </p:spPr>
        <p:txBody>
          <a:bodyPr/>
          <a:lstStyle/>
          <a:p>
            <a:pPr>
              <a:defRPr/>
            </a:pPr>
            <a:endParaRPr lang="en-US" sz="3413" dirty="0">
              <a:latin typeface="Times New Roman" panose="02020603050405020304" pitchFamily="18" charset="0"/>
              <a:cs typeface="Times New Roman" panose="02020603050405020304" pitchFamily="18" charset="0"/>
            </a:endParaRPr>
          </a:p>
          <a:p>
            <a:pPr>
              <a:defRPr/>
            </a:pPr>
            <a:endParaRPr lang="en-US" sz="3413" dirty="0">
              <a:latin typeface="Times New Roman" panose="02020603050405020304" pitchFamily="18" charset="0"/>
              <a:cs typeface="Times New Roman" panose="02020603050405020304" pitchFamily="18" charset="0"/>
            </a:endParaRPr>
          </a:p>
          <a:p>
            <a:pPr algn="just">
              <a:defRPr/>
            </a:pPr>
            <a:r>
              <a:rPr lang="en-US" sz="3413" dirty="0">
                <a:latin typeface="Times New Roman" panose="02020603050405020304" pitchFamily="18" charset="0"/>
                <a:cs typeface="Times New Roman" panose="02020603050405020304" pitchFamily="18" charset="0"/>
              </a:rPr>
              <a:t>So how to extract useful information and build objective products’ quality test system automatically to deal with the massive textual information is emerging in the related research field. Opinion Mining is a new technology based on the technology of text mining and natural language processing. </a:t>
            </a:r>
          </a:p>
          <a:p>
            <a:pPr marL="117403" indent="0">
              <a:buNone/>
              <a:defRPr/>
            </a:pPr>
            <a:endParaRPr lang="en-US" sz="3413" dirty="0">
              <a:latin typeface="Times New Roman" panose="02020603050405020304" pitchFamily="18" charset="0"/>
              <a:cs typeface="Times New Roman" panose="02020603050405020304" pitchFamily="18" charset="0"/>
            </a:endParaRPr>
          </a:p>
          <a:p>
            <a:pPr algn="just">
              <a:defRPr/>
            </a:pPr>
            <a:r>
              <a:rPr lang="en-US" sz="3413" dirty="0">
                <a:latin typeface="Times New Roman" panose="02020603050405020304" pitchFamily="18" charset="0"/>
                <a:cs typeface="Times New Roman" panose="02020603050405020304" pitchFamily="18" charset="0"/>
              </a:rPr>
              <a:t>It provides the approach to generate summary of the products</a:t>
            </a:r>
            <a:r>
              <a:rPr lang="en-IN" sz="3413" dirty="0">
                <a:latin typeface="Times New Roman" panose="02020603050405020304" pitchFamily="18" charset="0"/>
                <a:cs typeface="Times New Roman" panose="02020603050405020304" pitchFamily="18" charset="0"/>
              </a:rPr>
              <a:t>.It recognizes the opinion of the contents which authors, mainly discusses the sentence-level opinion mining and treats the statements of the product features for each viewpoint as analysis objects, then we can find authors’ opinion inclinations. </a:t>
            </a:r>
            <a:endParaRPr lang="en-US" sz="3413" dirty="0">
              <a:latin typeface="Times New Roman" panose="02020603050405020304" pitchFamily="18" charset="0"/>
              <a:cs typeface="Times New Roman" panose="02020603050405020304" pitchFamily="18" charset="0"/>
            </a:endParaRPr>
          </a:p>
          <a:p>
            <a:pPr>
              <a:defRPr/>
            </a:pPr>
            <a:endParaRPr lang="en-US" dirty="0"/>
          </a:p>
        </p:txBody>
      </p:sp>
      <p:sp>
        <p:nvSpPr>
          <p:cNvPr id="17411" name="Slide Number Placeholder 3">
            <a:extLst>
              <a:ext uri="{FF2B5EF4-FFF2-40B4-BE49-F238E27FC236}">
                <a16:creationId xmlns:a16="http://schemas.microsoft.com/office/drawing/2014/main" id="{2FDC76A4-08D0-3C93-FFB1-80D3B5D6364B}"/>
              </a:ext>
            </a:extLst>
          </p:cNvPr>
          <p:cNvSpPr>
            <a:spLocks noGrp="1" noChangeArrowheads="1"/>
          </p:cNvSpPr>
          <p:nvPr>
            <p:ph type="sldNum" sz="quarter" idx="12"/>
          </p:nvPr>
        </p:nvSpPr>
        <p:spPr bwMode="auto">
          <a:xfrm>
            <a:off x="6401230" y="9205031"/>
            <a:ext cx="195566" cy="3026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1056623" indent="-406394">
              <a:defRPr>
                <a:solidFill>
                  <a:schemeClr val="tx1"/>
                </a:solidFill>
                <a:latin typeface="Arial" panose="020B0604020202020204" pitchFamily="34" charset="0"/>
              </a:defRPr>
            </a:lvl2pPr>
            <a:lvl3pPr marL="1625575" indent="-325115">
              <a:defRPr>
                <a:solidFill>
                  <a:schemeClr val="tx1"/>
                </a:solidFill>
                <a:latin typeface="Arial" panose="020B0604020202020204" pitchFamily="34" charset="0"/>
              </a:defRPr>
            </a:lvl3pPr>
            <a:lvl4pPr marL="2275804" indent="-325115">
              <a:defRPr>
                <a:solidFill>
                  <a:schemeClr val="tx1"/>
                </a:solidFill>
                <a:latin typeface="Arial" panose="020B0604020202020204" pitchFamily="34" charset="0"/>
              </a:defRPr>
            </a:lvl4pPr>
            <a:lvl5pPr marL="2926034" indent="-325115">
              <a:defRPr>
                <a:solidFill>
                  <a:schemeClr val="tx1"/>
                </a:solidFill>
                <a:latin typeface="Arial" panose="020B0604020202020204" pitchFamily="34" charset="0"/>
              </a:defRPr>
            </a:lvl5pPr>
            <a:lvl6pPr marL="3576264" indent="-325115" eaLnBrk="0" fontAlgn="base" hangingPunct="0">
              <a:spcBef>
                <a:spcPct val="0"/>
              </a:spcBef>
              <a:spcAft>
                <a:spcPct val="0"/>
              </a:spcAft>
              <a:defRPr>
                <a:solidFill>
                  <a:schemeClr val="tx1"/>
                </a:solidFill>
                <a:latin typeface="Arial" panose="020B0604020202020204" pitchFamily="34" charset="0"/>
              </a:defRPr>
            </a:lvl6pPr>
            <a:lvl7pPr marL="4226494" indent="-325115" eaLnBrk="0" fontAlgn="base" hangingPunct="0">
              <a:spcBef>
                <a:spcPct val="0"/>
              </a:spcBef>
              <a:spcAft>
                <a:spcPct val="0"/>
              </a:spcAft>
              <a:defRPr>
                <a:solidFill>
                  <a:schemeClr val="tx1"/>
                </a:solidFill>
                <a:latin typeface="Arial" panose="020B0604020202020204" pitchFamily="34" charset="0"/>
              </a:defRPr>
            </a:lvl7pPr>
            <a:lvl8pPr marL="4876724" indent="-325115" eaLnBrk="0" fontAlgn="base" hangingPunct="0">
              <a:spcBef>
                <a:spcPct val="0"/>
              </a:spcBef>
              <a:spcAft>
                <a:spcPct val="0"/>
              </a:spcAft>
              <a:defRPr>
                <a:solidFill>
                  <a:schemeClr val="tx1"/>
                </a:solidFill>
                <a:latin typeface="Arial" panose="020B0604020202020204" pitchFamily="34" charset="0"/>
              </a:defRPr>
            </a:lvl8pPr>
            <a:lvl9pPr marL="5526954" indent="-325115" eaLnBrk="0" fontAlgn="base" hangingPunct="0">
              <a:spcBef>
                <a:spcPct val="0"/>
              </a:spcBef>
              <a:spcAft>
                <a:spcPct val="0"/>
              </a:spcAft>
              <a:defRPr>
                <a:solidFill>
                  <a:schemeClr val="tx1"/>
                </a:solidFill>
                <a:latin typeface="Arial" panose="020B0604020202020204" pitchFamily="34" charset="0"/>
              </a:defRPr>
            </a:lvl9pPr>
          </a:lstStyle>
          <a:p>
            <a:fld id="{C5B2F8B1-F730-4285-8015-17F7854C8743}" type="slidenum">
              <a:rPr lang="en-US" altLang="en-US">
                <a:solidFill>
                  <a:srgbClr val="B5A788"/>
                </a:solidFill>
              </a:rPr>
              <a:pPr/>
              <a:t>6</a:t>
            </a:fld>
            <a:endParaRPr lang="en-US" altLang="en-US">
              <a:solidFill>
                <a:srgbClr val="B5A788"/>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6D4D-3421-4A81-B2F3-5F615A40DF52}"/>
              </a:ext>
            </a:extLst>
          </p:cNvPr>
          <p:cNvSpPr>
            <a:spLocks noGrp="1"/>
          </p:cNvSpPr>
          <p:nvPr>
            <p:ph type="title"/>
          </p:nvPr>
        </p:nvSpPr>
        <p:spPr/>
        <p:txBody>
          <a:bodyPr/>
          <a:lstStyle/>
          <a:p>
            <a:pPr algn="ctr">
              <a:defRPr/>
            </a:pPr>
            <a:r>
              <a:rPr lang="en-US" dirty="0"/>
              <a:t>Literature Review</a:t>
            </a:r>
          </a:p>
        </p:txBody>
      </p:sp>
      <p:sp>
        <p:nvSpPr>
          <p:cNvPr id="26627" name="Slide Number Placeholder 3">
            <a:extLst>
              <a:ext uri="{FF2B5EF4-FFF2-40B4-BE49-F238E27FC236}">
                <a16:creationId xmlns:a16="http://schemas.microsoft.com/office/drawing/2014/main" id="{F5C336C5-4832-BFA5-1679-B62EB6446EA1}"/>
              </a:ext>
            </a:extLst>
          </p:cNvPr>
          <p:cNvSpPr>
            <a:spLocks noGrp="1" noChangeArrowheads="1"/>
          </p:cNvSpPr>
          <p:nvPr>
            <p:ph type="sldNum" sz="quarter" idx="12"/>
          </p:nvPr>
        </p:nvSpPr>
        <p:spPr bwMode="auto">
          <a:xfrm>
            <a:off x="9069917" y="13156738"/>
            <a:ext cx="346249" cy="36529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853"/>
              </a:spcBef>
              <a:buClr>
                <a:schemeClr val="accent1"/>
              </a:buClr>
              <a:buSzPct val="80000"/>
              <a:buFont typeface="Wingdings 2" panose="05020102010507070707" pitchFamily="18" charset="2"/>
              <a:buChar char=""/>
              <a:defRPr sz="4551">
                <a:solidFill>
                  <a:schemeClr val="tx1"/>
                </a:solidFill>
                <a:latin typeface="Gill Sans MT" panose="020B0502020104020203" pitchFamily="34" charset="0"/>
              </a:defRPr>
            </a:lvl1pPr>
            <a:lvl2pPr marL="1056623" indent="-406394">
              <a:spcBef>
                <a:spcPts val="782"/>
              </a:spcBef>
              <a:buClr>
                <a:schemeClr val="accent1"/>
              </a:buClr>
              <a:buFont typeface="Verdana" panose="020B0604030504040204" pitchFamily="34" charset="0"/>
              <a:buChar char="◦"/>
              <a:defRPr sz="3982">
                <a:solidFill>
                  <a:schemeClr val="tx1"/>
                </a:solidFill>
                <a:latin typeface="Gill Sans MT" panose="020B0502020104020203" pitchFamily="34" charset="0"/>
              </a:defRPr>
            </a:lvl2pPr>
            <a:lvl3pPr marL="1625575" indent="-325115">
              <a:spcBef>
                <a:spcPct val="20000"/>
              </a:spcBef>
              <a:buClr>
                <a:schemeClr val="accent2"/>
              </a:buClr>
              <a:buFont typeface="Wingdings 2" panose="05020102010507070707" pitchFamily="18" charset="2"/>
              <a:buChar char=""/>
              <a:defRPr sz="3413">
                <a:solidFill>
                  <a:schemeClr val="tx1"/>
                </a:solidFill>
                <a:latin typeface="Gill Sans MT" panose="020B0502020104020203" pitchFamily="34" charset="0"/>
              </a:defRPr>
            </a:lvl3pPr>
            <a:lvl4pPr marL="2275804" indent="-325115">
              <a:spcBef>
                <a:spcPct val="20000"/>
              </a:spcBef>
              <a:buClr>
                <a:srgbClr val="C32D2E"/>
              </a:buClr>
              <a:buFont typeface="Wingdings 2" panose="05020102010507070707" pitchFamily="18" charset="2"/>
              <a:buChar char=""/>
              <a:defRPr sz="2844">
                <a:solidFill>
                  <a:schemeClr val="tx1"/>
                </a:solidFill>
                <a:latin typeface="Gill Sans MT" panose="020B0502020104020203" pitchFamily="34" charset="0"/>
              </a:defRPr>
            </a:lvl4pPr>
            <a:lvl5pPr marL="2926034" indent="-325115">
              <a:spcBef>
                <a:spcPct val="20000"/>
              </a:spcBef>
              <a:buClr>
                <a:srgbClr val="84AA33"/>
              </a:buClr>
              <a:buFont typeface="Wingdings 2" panose="05020102010507070707" pitchFamily="18" charset="2"/>
              <a:buChar char=""/>
              <a:defRPr sz="2844">
                <a:solidFill>
                  <a:schemeClr val="tx1"/>
                </a:solidFill>
                <a:latin typeface="Gill Sans MT" panose="020B0502020104020203" pitchFamily="34" charset="0"/>
              </a:defRPr>
            </a:lvl5pPr>
            <a:lvl6pPr marL="3576264" indent="-325115" eaLnBrk="0" fontAlgn="base" hangingPunct="0">
              <a:spcBef>
                <a:spcPct val="20000"/>
              </a:spcBef>
              <a:spcAft>
                <a:spcPct val="0"/>
              </a:spcAft>
              <a:buClr>
                <a:srgbClr val="84AA33"/>
              </a:buClr>
              <a:buFont typeface="Wingdings 2" panose="05020102010507070707" pitchFamily="18" charset="2"/>
              <a:buChar char=""/>
              <a:defRPr sz="2844">
                <a:solidFill>
                  <a:schemeClr val="tx1"/>
                </a:solidFill>
                <a:latin typeface="Gill Sans MT" panose="020B0502020104020203" pitchFamily="34" charset="0"/>
              </a:defRPr>
            </a:lvl6pPr>
            <a:lvl7pPr marL="4226494" indent="-325115" eaLnBrk="0" fontAlgn="base" hangingPunct="0">
              <a:spcBef>
                <a:spcPct val="20000"/>
              </a:spcBef>
              <a:spcAft>
                <a:spcPct val="0"/>
              </a:spcAft>
              <a:buClr>
                <a:srgbClr val="84AA33"/>
              </a:buClr>
              <a:buFont typeface="Wingdings 2" panose="05020102010507070707" pitchFamily="18" charset="2"/>
              <a:buChar char=""/>
              <a:defRPr sz="2844">
                <a:solidFill>
                  <a:schemeClr val="tx1"/>
                </a:solidFill>
                <a:latin typeface="Gill Sans MT" panose="020B0502020104020203" pitchFamily="34" charset="0"/>
              </a:defRPr>
            </a:lvl7pPr>
            <a:lvl8pPr marL="4876724" indent="-325115" eaLnBrk="0" fontAlgn="base" hangingPunct="0">
              <a:spcBef>
                <a:spcPct val="20000"/>
              </a:spcBef>
              <a:spcAft>
                <a:spcPct val="0"/>
              </a:spcAft>
              <a:buClr>
                <a:srgbClr val="84AA33"/>
              </a:buClr>
              <a:buFont typeface="Wingdings 2" panose="05020102010507070707" pitchFamily="18" charset="2"/>
              <a:buChar char=""/>
              <a:defRPr sz="2844">
                <a:solidFill>
                  <a:schemeClr val="tx1"/>
                </a:solidFill>
                <a:latin typeface="Gill Sans MT" panose="020B0502020104020203" pitchFamily="34" charset="0"/>
              </a:defRPr>
            </a:lvl8pPr>
            <a:lvl9pPr marL="5526954" indent="-325115" eaLnBrk="0" fontAlgn="base" hangingPunct="0">
              <a:spcBef>
                <a:spcPct val="20000"/>
              </a:spcBef>
              <a:spcAft>
                <a:spcPct val="0"/>
              </a:spcAft>
              <a:buClr>
                <a:srgbClr val="84AA33"/>
              </a:buClr>
              <a:buFont typeface="Wingdings 2" panose="05020102010507070707" pitchFamily="18" charset="2"/>
              <a:buChar char=""/>
              <a:defRPr sz="2844">
                <a:solidFill>
                  <a:schemeClr val="tx1"/>
                </a:solidFill>
                <a:latin typeface="Gill Sans MT" panose="020B0502020104020203" pitchFamily="34" charset="0"/>
              </a:defRPr>
            </a:lvl9pPr>
          </a:lstStyle>
          <a:p>
            <a:pPr>
              <a:spcBef>
                <a:spcPct val="0"/>
              </a:spcBef>
              <a:buClrTx/>
              <a:buSzTx/>
              <a:buFontTx/>
              <a:buNone/>
            </a:pPr>
            <a:fld id="{4D3E80B8-B411-42F5-9B1A-1ECB5C478406}" type="slidenum">
              <a:rPr lang="en-US" altLang="en-US" sz="1707">
                <a:solidFill>
                  <a:srgbClr val="B5A788"/>
                </a:solidFill>
                <a:latin typeface="Arial" panose="020B0604020202020204" pitchFamily="34" charset="0"/>
              </a:rPr>
              <a:pPr>
                <a:spcBef>
                  <a:spcPct val="0"/>
                </a:spcBef>
                <a:buClrTx/>
                <a:buSzTx/>
                <a:buFontTx/>
                <a:buNone/>
              </a:pPr>
              <a:t>7</a:t>
            </a:fld>
            <a:endParaRPr lang="en-US" altLang="en-US" sz="1707">
              <a:solidFill>
                <a:srgbClr val="B5A788"/>
              </a:solidFill>
              <a:latin typeface="Arial" panose="020B0604020202020204" pitchFamily="34" charset="0"/>
            </a:endParaRPr>
          </a:p>
        </p:txBody>
      </p:sp>
      <p:sp>
        <p:nvSpPr>
          <p:cNvPr id="5" name="Rectangle 4">
            <a:extLst>
              <a:ext uri="{FF2B5EF4-FFF2-40B4-BE49-F238E27FC236}">
                <a16:creationId xmlns:a16="http://schemas.microsoft.com/office/drawing/2014/main" id="{8789FB9C-9667-4366-88C2-E856A0850A70}"/>
              </a:ext>
            </a:extLst>
          </p:cNvPr>
          <p:cNvSpPr/>
          <p:nvPr/>
        </p:nvSpPr>
        <p:spPr>
          <a:xfrm>
            <a:off x="953827" y="1997622"/>
            <a:ext cx="10728960" cy="7130157"/>
          </a:xfrm>
          <a:prstGeom prst="rect">
            <a:avLst/>
          </a:prstGeom>
        </p:spPr>
        <p:txBody>
          <a:bodyPr>
            <a:spAutoFit/>
          </a:bodyPr>
          <a:lstStyle/>
          <a:p>
            <a:pPr algn="just" eaLnBrk="1" hangingPunct="1">
              <a:defRPr/>
            </a:pPr>
            <a:r>
              <a:rPr lang="en-US" sz="3110" b="1" u="sng" dirty="0">
                <a:latin typeface="Times New Roman" panose="02020603050405020304" pitchFamily="18" charset="0"/>
                <a:cs typeface="Times New Roman" panose="02020603050405020304" pitchFamily="18" charset="0"/>
              </a:rPr>
              <a:t>Paper title:</a:t>
            </a:r>
            <a:r>
              <a:rPr lang="en-US" sz="3110" b="1" dirty="0">
                <a:latin typeface="Times New Roman" panose="02020603050405020304" pitchFamily="18" charset="0"/>
                <a:cs typeface="Times New Roman" panose="02020603050405020304" pitchFamily="18" charset="0"/>
              </a:rPr>
              <a:t> “</a:t>
            </a:r>
            <a:r>
              <a:rPr lang="en-US" sz="3110" dirty="0">
                <a:latin typeface="Times New Roman" panose="02020603050405020304" pitchFamily="18" charset="0"/>
                <a:cs typeface="Times New Roman" panose="02020603050405020304" pitchFamily="18" charset="0"/>
              </a:rPr>
              <a:t>Sentiment analysis using product review data</a:t>
            </a:r>
            <a:r>
              <a:rPr lang="en-US" sz="3110" b="1" dirty="0">
                <a:latin typeface="Times New Roman" panose="02020603050405020304" pitchFamily="18" charset="0"/>
                <a:cs typeface="Times New Roman" panose="02020603050405020304" pitchFamily="18" charset="0"/>
              </a:rPr>
              <a:t>” </a:t>
            </a:r>
          </a:p>
          <a:p>
            <a:pPr algn="just" eaLnBrk="1" hangingPunct="1">
              <a:defRPr/>
            </a:pPr>
            <a:r>
              <a:rPr lang="en-US" sz="3110" b="1" u="sng" dirty="0">
                <a:latin typeface="Times New Roman" panose="02020603050405020304" pitchFamily="18" charset="0"/>
                <a:cs typeface="Times New Roman" panose="02020603050405020304" pitchFamily="18" charset="0"/>
              </a:rPr>
              <a:t>Author:</a:t>
            </a:r>
            <a:r>
              <a:rPr lang="en-US" sz="3110" b="1" dirty="0">
                <a:latin typeface="Times New Roman" panose="02020603050405020304" pitchFamily="18" charset="0"/>
                <a:cs typeface="Times New Roman" panose="02020603050405020304" pitchFamily="18" charset="0"/>
              </a:rPr>
              <a:t> </a:t>
            </a:r>
            <a:r>
              <a:rPr lang="en-US" sz="3110" dirty="0">
                <a:latin typeface="Times New Roman" panose="02020603050405020304" pitchFamily="18" charset="0"/>
                <a:cs typeface="Times New Roman" panose="02020603050405020304" pitchFamily="18" charset="0"/>
              </a:rPr>
              <a:t>Xing Fang and Justin Zhan</a:t>
            </a:r>
            <a:endParaRPr lang="en-US" sz="3110" b="1" dirty="0">
              <a:latin typeface="Times New Roman" panose="02020603050405020304" pitchFamily="18" charset="0"/>
              <a:cs typeface="Times New Roman" panose="02020603050405020304" pitchFamily="18" charset="0"/>
            </a:endParaRPr>
          </a:p>
          <a:p>
            <a:pPr marL="406394" indent="-406394" algn="just" hangingPunct="1">
              <a:buFont typeface="Arial" pitchFamily="34" charset="0"/>
              <a:buChar char="•"/>
              <a:defRPr/>
            </a:pPr>
            <a:r>
              <a:rPr lang="en-US" sz="3110" dirty="0">
                <a:latin typeface="Times New Roman" panose="02020603050405020304" pitchFamily="18" charset="0"/>
                <a:cs typeface="Times New Roman" panose="02020603050405020304" pitchFamily="18" charset="0"/>
              </a:rPr>
              <a:t>This paper, it explained that they aim to tackle the problem of sentiment polarity categorization, which is one of the fundamental problems of sentiment analysis. </a:t>
            </a:r>
          </a:p>
          <a:p>
            <a:pPr marL="406394" indent="-406394" algn="just" hangingPunct="1">
              <a:buFont typeface="Arial" pitchFamily="34" charset="0"/>
              <a:buChar char="•"/>
              <a:defRPr/>
            </a:pPr>
            <a:r>
              <a:rPr lang="en-US" sz="3110" dirty="0">
                <a:latin typeface="Times New Roman" panose="02020603050405020304" pitchFamily="18" charset="0"/>
                <a:cs typeface="Times New Roman" panose="02020603050405020304" pitchFamily="18" charset="0"/>
              </a:rPr>
              <a:t>A general process for sentiment polarity categorization is proposed with detailed process descriptions. </a:t>
            </a:r>
          </a:p>
          <a:p>
            <a:pPr marL="406394" indent="-406394" algn="just" hangingPunct="1">
              <a:buFont typeface="Arial" pitchFamily="34" charset="0"/>
              <a:buChar char="•"/>
              <a:defRPr/>
            </a:pPr>
            <a:r>
              <a:rPr lang="en-US" sz="3110" dirty="0">
                <a:latin typeface="Times New Roman" panose="02020603050405020304" pitchFamily="18" charset="0"/>
                <a:cs typeface="Times New Roman" panose="02020603050405020304" pitchFamily="18" charset="0"/>
              </a:rPr>
              <a:t>Data used in this study are online product reviews collected from Amazon.com. </a:t>
            </a:r>
          </a:p>
          <a:p>
            <a:pPr marL="406394" indent="-406394" algn="just" hangingPunct="1">
              <a:buFont typeface="Arial" pitchFamily="34" charset="0"/>
              <a:buChar char="•"/>
              <a:defRPr/>
            </a:pPr>
            <a:r>
              <a:rPr lang="en-US" sz="3110" dirty="0">
                <a:latin typeface="Times New Roman" panose="02020603050405020304" pitchFamily="18" charset="0"/>
                <a:cs typeface="Times New Roman" panose="02020603050405020304" pitchFamily="18" charset="0"/>
              </a:rPr>
              <a:t>Experiments for both sentence-level categorization and review-level categorization are performed with promising outcomes.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34564A-C758-459E-BE6F-A919D49E25FF}"/>
              </a:ext>
            </a:extLst>
          </p:cNvPr>
          <p:cNvSpPr/>
          <p:nvPr/>
        </p:nvSpPr>
        <p:spPr>
          <a:xfrm>
            <a:off x="854079" y="321967"/>
            <a:ext cx="10945707" cy="9668288"/>
          </a:xfrm>
          <a:prstGeom prst="rect">
            <a:avLst/>
          </a:prstGeom>
        </p:spPr>
        <p:txBody>
          <a:bodyPr>
            <a:spAutoFit/>
          </a:bodyPr>
          <a:lstStyle/>
          <a:p>
            <a:pPr algn="just" eaLnBrk="1" hangingPunct="1">
              <a:defRPr/>
            </a:pPr>
            <a:r>
              <a:rPr lang="en-US" sz="3110" b="1" u="sng" dirty="0">
                <a:latin typeface="Times New Roman" panose="02020603050405020304" pitchFamily="18" charset="0"/>
                <a:cs typeface="Times New Roman" panose="02020603050405020304" pitchFamily="18" charset="0"/>
              </a:rPr>
              <a:t>Paper title:</a:t>
            </a:r>
            <a:r>
              <a:rPr lang="en-US" sz="3110" b="1" dirty="0">
                <a:latin typeface="Times New Roman" panose="02020603050405020304" pitchFamily="18" charset="0"/>
                <a:cs typeface="Times New Roman" panose="02020603050405020304" pitchFamily="18" charset="0"/>
              </a:rPr>
              <a:t> </a:t>
            </a:r>
            <a:r>
              <a:rPr lang="en-US" sz="3110" dirty="0">
                <a:latin typeface="Times New Roman" panose="02020603050405020304" pitchFamily="18" charset="0"/>
                <a:cs typeface="Times New Roman" panose="02020603050405020304" pitchFamily="18" charset="0"/>
              </a:rPr>
              <a:t>“Mining the customer behavior using web usage mining in e-commerce” </a:t>
            </a:r>
            <a:endParaRPr lang="en-US" sz="3110" b="1" u="sng" dirty="0">
              <a:latin typeface="Times New Roman" panose="02020603050405020304" pitchFamily="18" charset="0"/>
              <a:cs typeface="Times New Roman" panose="02020603050405020304" pitchFamily="18" charset="0"/>
            </a:endParaRPr>
          </a:p>
          <a:p>
            <a:pPr algn="just" eaLnBrk="1" hangingPunct="1">
              <a:defRPr/>
            </a:pPr>
            <a:r>
              <a:rPr lang="en-US" sz="3110" b="1" u="sng" dirty="0">
                <a:latin typeface="Times New Roman" panose="02020603050405020304" pitchFamily="18" charset="0"/>
                <a:cs typeface="Times New Roman" panose="02020603050405020304" pitchFamily="18" charset="0"/>
              </a:rPr>
              <a:t>Author:</a:t>
            </a:r>
            <a:r>
              <a:rPr lang="en-US" sz="3110" b="1" dirty="0">
                <a:latin typeface="Times New Roman" panose="02020603050405020304" pitchFamily="18" charset="0"/>
                <a:cs typeface="Times New Roman" panose="02020603050405020304" pitchFamily="18" charset="0"/>
              </a:rPr>
              <a:t> </a:t>
            </a:r>
            <a:r>
              <a:rPr lang="en-US" sz="3110" dirty="0">
                <a:latin typeface="Times New Roman" panose="02020603050405020304" pitchFamily="18" charset="0"/>
                <a:cs typeface="Times New Roman" panose="02020603050405020304" pitchFamily="18" charset="0"/>
              </a:rPr>
              <a:t>Yadav, M. P.</a:t>
            </a:r>
          </a:p>
          <a:p>
            <a:pPr marL="406394" indent="-406394" algn="just" hangingPunct="1">
              <a:buFont typeface="Arial" pitchFamily="34" charset="0"/>
              <a:buChar char="•"/>
              <a:defRPr/>
            </a:pPr>
            <a:r>
              <a:rPr lang="en-US" sz="3110" dirty="0">
                <a:latin typeface="Times New Roman" panose="02020603050405020304" pitchFamily="18" charset="0"/>
                <a:cs typeface="Times New Roman" panose="02020603050405020304" pitchFamily="18" charset="0"/>
              </a:rPr>
              <a:t>Explained customer behavior for E-commerce companies using K Mean. </a:t>
            </a:r>
          </a:p>
          <a:p>
            <a:pPr marL="406394" indent="-406394" algn="just" hangingPunct="1">
              <a:buFont typeface="Arial" pitchFamily="34" charset="0"/>
              <a:buChar char="•"/>
              <a:defRPr/>
            </a:pPr>
            <a:r>
              <a:rPr lang="en-US" sz="3110" dirty="0">
                <a:latin typeface="Times New Roman" panose="02020603050405020304" pitchFamily="18" charset="0"/>
                <a:cs typeface="Times New Roman" panose="02020603050405020304" pitchFamily="18" charset="0"/>
              </a:rPr>
              <a:t>With the drastic growth of WWW users can easily find, extract, filter and evaluated whatever they want. </a:t>
            </a:r>
          </a:p>
          <a:p>
            <a:pPr marL="406394" indent="-406394" algn="just" hangingPunct="1">
              <a:buFont typeface="Arial" pitchFamily="34" charset="0"/>
              <a:buChar char="•"/>
              <a:defRPr/>
            </a:pPr>
            <a:r>
              <a:rPr lang="en-US" sz="3110" dirty="0">
                <a:latin typeface="Times New Roman" panose="02020603050405020304" pitchFamily="18" charset="0"/>
                <a:cs typeface="Times New Roman" panose="02020603050405020304" pitchFamily="18" charset="0"/>
              </a:rPr>
              <a:t>With the advancement in technology servers are now able to collect and store a lot of data which can help them to know about customers perceptions. </a:t>
            </a:r>
          </a:p>
          <a:p>
            <a:pPr marL="406394" indent="-406394" algn="just" hangingPunct="1">
              <a:buFont typeface="Arial" pitchFamily="34" charset="0"/>
              <a:buChar char="•"/>
              <a:defRPr/>
            </a:pPr>
            <a:r>
              <a:rPr lang="en-US" sz="3110" dirty="0">
                <a:latin typeface="Times New Roman" panose="02020603050405020304" pitchFamily="18" charset="0"/>
                <a:cs typeface="Times New Roman" panose="02020603050405020304" pitchFamily="18" charset="0"/>
              </a:rPr>
              <a:t>Hence, to determine the relationship between web mining data and ecommerce. Consumers mostly prefer to choose among millions of ones in an online store to satisfy their demands instead to choose from a superstore. It shows that consumers have taken interest on e-commerce site to engage in international trade. </a:t>
            </a:r>
          </a:p>
          <a:p>
            <a:pPr marL="406394" indent="-406394" algn="just" hangingPunct="1">
              <a:buFont typeface="Arial" pitchFamily="34" charset="0"/>
              <a:buChar char="•"/>
              <a:defRPr/>
            </a:pPr>
            <a:endParaRPr lang="en-US" sz="1600" dirty="0">
              <a:latin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72312A8-29F8-4BF5-83D0-451234142F2F}"/>
              </a:ext>
            </a:extLst>
          </p:cNvPr>
          <p:cNvSpPr/>
          <p:nvPr/>
        </p:nvSpPr>
        <p:spPr>
          <a:xfrm>
            <a:off x="992038" y="646981"/>
            <a:ext cx="10848196" cy="9212778"/>
          </a:xfrm>
          <a:prstGeom prst="rect">
            <a:avLst/>
          </a:prstGeom>
        </p:spPr>
        <p:txBody>
          <a:bodyPr wrap="square">
            <a:spAutoFit/>
          </a:bodyPr>
          <a:lstStyle/>
          <a:p>
            <a:pPr algn="just" eaLnBrk="1" hangingPunct="1">
              <a:defRPr/>
            </a:pPr>
            <a:r>
              <a:rPr lang="en-US" b="1" dirty="0">
                <a:latin typeface="Times New Roman" panose="02020603050405020304" pitchFamily="18" charset="0"/>
                <a:cs typeface="Times New Roman" panose="02020603050405020304" pitchFamily="18" charset="0"/>
              </a:rPr>
              <a:t>Paper title: </a:t>
            </a:r>
            <a:r>
              <a:rPr lang="en-US" dirty="0">
                <a:latin typeface="Times New Roman" panose="02020603050405020304" pitchFamily="18" charset="0"/>
                <a:cs typeface="Times New Roman" panose="02020603050405020304" pitchFamily="18" charset="0"/>
              </a:rPr>
              <a:t>“Web Mining Techniques in E-Commerce Applications” </a:t>
            </a:r>
          </a:p>
          <a:p>
            <a:pPr algn="just" eaLnBrk="1" hangingPunct="1">
              <a:defRPr/>
            </a:pPr>
            <a:r>
              <a:rPr lang="en-US" b="1" dirty="0">
                <a:latin typeface="Times New Roman" panose="02020603050405020304" pitchFamily="18" charset="0"/>
                <a:cs typeface="Times New Roman" panose="02020603050405020304" pitchFamily="18" charset="0"/>
              </a:rPr>
              <a:t>Author: </a:t>
            </a:r>
            <a:r>
              <a:rPr lang="en-US" dirty="0">
                <a:latin typeface="Times New Roman" panose="02020603050405020304" pitchFamily="18" charset="0"/>
                <a:cs typeface="Times New Roman" panose="02020603050405020304" pitchFamily="18" charset="0"/>
              </a:rPr>
              <a:t>Ahmad </a:t>
            </a:r>
            <a:r>
              <a:rPr lang="en-US" dirty="0" err="1">
                <a:latin typeface="Times New Roman" panose="02020603050405020304" pitchFamily="18" charset="0"/>
                <a:cs typeface="Times New Roman" panose="02020603050405020304" pitchFamily="18" charset="0"/>
              </a:rPr>
              <a:t>Tasnim</a:t>
            </a:r>
            <a:r>
              <a:rPr lang="en-US" dirty="0">
                <a:latin typeface="Times New Roman" panose="02020603050405020304" pitchFamily="18" charset="0"/>
                <a:cs typeface="Times New Roman" panose="02020603050405020304" pitchFamily="18" charset="0"/>
              </a:rPr>
              <a:t> Siddiqui </a:t>
            </a:r>
          </a:p>
          <a:p>
            <a:pPr marL="406394" indent="-406394" algn="just" hangingPunct="1">
              <a:buFont typeface="Arial" pitchFamily="34" charset="0"/>
              <a:buChar char="•"/>
              <a:defRPr/>
            </a:pPr>
            <a:r>
              <a:rPr lang="en-US" dirty="0">
                <a:latin typeface="Times New Roman" panose="02020603050405020304" pitchFamily="18" charset="0"/>
                <a:cs typeface="Times New Roman" panose="02020603050405020304" pitchFamily="18" charset="0"/>
              </a:rPr>
              <a:t>Explained that today web is the best medium of communication in modern business. Now day’s online purchase has been increased as compared to window shopping as it provides millions of </a:t>
            </a:r>
            <a:r>
              <a:rPr lang="en-US" dirty="0" err="1">
                <a:latin typeface="Times New Roman" panose="02020603050405020304" pitchFamily="18" charset="0"/>
                <a:cs typeface="Times New Roman" panose="02020603050405020304" pitchFamily="18" charset="0"/>
              </a:rPr>
              <a:t>ranges.As</a:t>
            </a:r>
            <a:r>
              <a:rPr lang="en-US" dirty="0">
                <a:latin typeface="Times New Roman" panose="02020603050405020304" pitchFamily="18" charset="0"/>
                <a:cs typeface="Times New Roman" panose="02020603050405020304" pitchFamily="18" charset="0"/>
              </a:rPr>
              <a:t>, companies are able to attract most of the customers because ecommerce is not just buying and selling over internet but it also act as to get advantage on big giants of market. </a:t>
            </a:r>
          </a:p>
          <a:p>
            <a:pPr marL="406394" indent="-406394" algn="just" hangingPunct="1">
              <a:buFont typeface="Arial" pitchFamily="34" charset="0"/>
              <a:buChar char="•"/>
              <a:defRPr/>
            </a:pPr>
            <a:r>
              <a:rPr lang="en-US" dirty="0">
                <a:latin typeface="Times New Roman" panose="02020603050405020304" pitchFamily="18" charset="0"/>
                <a:cs typeface="Times New Roman" panose="02020603050405020304" pitchFamily="18" charset="0"/>
              </a:rPr>
              <a:t>For this purpose data mining sometimes called as knowledge discovery is used. As vast information has been provided on internet, it helps to improve e-commerce applications After that they explained the proposed architecture which contains mainly four components business data, data obtained from consumer’s interaction, data warehouse and data analysis. After finishing the task by data analysis module it’ll produce report which can be utilized by the consumers as well as the e-commerce application owners.</a:t>
            </a:r>
          </a:p>
          <a:p>
            <a:pPr algn="just" eaLnBrk="1" hangingPunct="1">
              <a:defRPr/>
            </a:pPr>
            <a:r>
              <a:rPr lang="en-US" dirty="0">
                <a:latin typeface="Times New Roman" panose="02020603050405020304" pitchFamily="18" charset="0"/>
                <a:cs typeface="Times New Roman" panose="02020603050405020304" pitchFamily="18" charset="0"/>
              </a:rPr>
              <a:t> </a:t>
            </a:r>
          </a:p>
        </p:txBody>
      </p:sp>
    </p:spTree>
  </p:cSld>
  <p:clrMapOvr>
    <a:masterClrMapping/>
  </p:clrMapOvr>
</p:sld>
</file>

<file path=ppt/theme/theme1.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36</TotalTime>
  <Words>3041</Words>
  <Application>Microsoft Office PowerPoint</Application>
  <PresentationFormat>Custom</PresentationFormat>
  <Paragraphs>170</Paragraphs>
  <Slides>27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Helvetica Neue</vt:lpstr>
      <vt:lpstr>Helvetica Neue (Body)</vt:lpstr>
      <vt:lpstr>Helvetica Neue Medium</vt:lpstr>
      <vt:lpstr>Times New Roman</vt:lpstr>
      <vt:lpstr>Wingdings</vt:lpstr>
      <vt:lpstr>Wingdings 2</vt:lpstr>
      <vt:lpstr>21_BasicWhite</vt:lpstr>
      <vt:lpstr>Sentimental Analysis Performance Advanced approaches of Machine Learning  (Impacting People’s Daily lives with Products and Services Reviews)</vt:lpstr>
      <vt:lpstr>                   INDEX</vt:lpstr>
      <vt:lpstr>Abstract</vt:lpstr>
      <vt:lpstr>Introduction</vt:lpstr>
      <vt:lpstr>Problem Statement</vt:lpstr>
      <vt:lpstr>PowerPoint Presentation</vt:lpstr>
      <vt:lpstr>Literature Review</vt:lpstr>
      <vt:lpstr>PowerPoint Presentation</vt:lpstr>
      <vt:lpstr>PowerPoint Presentation</vt:lpstr>
      <vt:lpstr>Proposed Methodology</vt:lpstr>
      <vt:lpstr>NB Maxent Classifier: </vt:lpstr>
      <vt:lpstr>NB Tree Classifier: </vt:lpstr>
      <vt:lpstr>NB Support Vector Machine (SVM) Classifier: </vt:lpstr>
      <vt:lpstr>NB Random Forest Classifier: </vt:lpstr>
      <vt:lpstr>NB Bagging Classifier: </vt:lpstr>
      <vt:lpstr>Results, Comparison and Analysis </vt:lpstr>
      <vt:lpstr>Sentimental Analysis</vt:lpstr>
      <vt:lpstr>Sentimental Analysis</vt:lpstr>
      <vt:lpstr>Sentimental Analysis</vt:lpstr>
      <vt:lpstr>Sentimental Analysis</vt:lpstr>
      <vt:lpstr>Sentimental Analysis</vt:lpstr>
      <vt:lpstr>Sentimental Analysis</vt:lpstr>
      <vt:lpstr>Sentimental Analysis</vt:lpstr>
      <vt:lpstr>Sentimental Analysis</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dc:title>
  <dc:creator>Mohan Kamal Reddy</dc:creator>
  <cp:lastModifiedBy>MOHAN KAMAL HASSAN</cp:lastModifiedBy>
  <cp:revision>19</cp:revision>
  <dcterms:modified xsi:type="dcterms:W3CDTF">2023-12-03T22:20:57Z</dcterms:modified>
</cp:coreProperties>
</file>