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omfortaa" panose="020B0604020202020204" charset="0"/>
      <p:regular r:id="rId17"/>
      <p:bold r:id="rId18"/>
    </p:embeddedFont>
    <p:embeddedFont>
      <p:font typeface="Nuni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9" autoAdjust="0"/>
  </p:normalViewPr>
  <p:slideViewPr>
    <p:cSldViewPr snapToGrid="0">
      <p:cViewPr varScale="1">
        <p:scale>
          <a:sx n="84" d="100"/>
          <a:sy n="84" d="100"/>
        </p:scale>
        <p:origin x="99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smtClean="0"/>
              <a:t>We already had cloud formation for</a:t>
            </a:r>
            <a:r>
              <a:rPr lang="en-IN" baseline="0" dirty="0" smtClean="0"/>
              <a:t> deployment of  </a:t>
            </a:r>
            <a:r>
              <a:rPr lang="en-IN" baseline="0" dirty="0" err="1" smtClean="0"/>
              <a:t>lexbot</a:t>
            </a:r>
            <a:r>
              <a:rPr lang="en-IN" baseline="0" dirty="0" smtClean="0"/>
              <a:t> actually that’s why we focussed on  automation of  the remaining  services </a:t>
            </a:r>
          </a:p>
          <a:p>
            <a:endParaRPr lang="en-IN" dirty="0"/>
          </a:p>
        </p:txBody>
      </p:sp>
    </p:spTree>
    <p:extLst>
      <p:ext uri="{BB962C8B-B14F-4D97-AF65-F5344CB8AC3E}">
        <p14:creationId xmlns:p14="http://schemas.microsoft.com/office/powerpoint/2010/main" val="1939878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01444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6926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rgbClr val="3C78D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1388554" y="882321"/>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Voice Based Forms</a:t>
            </a:r>
            <a:endParaRPr sz="3700"/>
          </a:p>
        </p:txBody>
      </p:sp>
      <p:sp>
        <p:nvSpPr>
          <p:cNvPr id="129" name="Google Shape;129;p13"/>
          <p:cNvSpPr txBox="1">
            <a:spLocks noGrp="1"/>
          </p:cNvSpPr>
          <p:nvPr>
            <p:ph type="subTitle" idx="4294967295"/>
          </p:nvPr>
        </p:nvSpPr>
        <p:spPr>
          <a:xfrm>
            <a:off x="3055550" y="2320950"/>
            <a:ext cx="3351000" cy="70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t>A Lex chatbot for filling forms</a:t>
            </a:r>
            <a:endParaRPr sz="2000"/>
          </a:p>
        </p:txBody>
      </p:sp>
      <p:sp>
        <p:nvSpPr>
          <p:cNvPr id="130" name="Google Shape;130;p13"/>
          <p:cNvSpPr txBox="1">
            <a:spLocks noGrp="1"/>
          </p:cNvSpPr>
          <p:nvPr>
            <p:ph type="subTitle" idx="4294967295"/>
          </p:nvPr>
        </p:nvSpPr>
        <p:spPr>
          <a:xfrm>
            <a:off x="3435350" y="2701825"/>
            <a:ext cx="2591400" cy="6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Team Name: Hop101</a:t>
            </a:r>
            <a:endParaRPr sz="1800"/>
          </a:p>
          <a:p>
            <a:pPr marL="0" lvl="0" indent="0" algn="l" rtl="0">
              <a:spcBef>
                <a:spcPts val="1600"/>
              </a:spcBef>
              <a:spcAft>
                <a:spcPts val="1600"/>
              </a:spcAft>
              <a:buNone/>
            </a:pPr>
            <a:endParaRPr sz="1800"/>
          </a:p>
        </p:txBody>
      </p:sp>
      <p:sp>
        <p:nvSpPr>
          <p:cNvPr id="131" name="Google Shape;131;p13"/>
          <p:cNvSpPr txBox="1"/>
          <p:nvPr/>
        </p:nvSpPr>
        <p:spPr>
          <a:xfrm>
            <a:off x="2012325" y="3022350"/>
            <a:ext cx="5771700" cy="58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2"/>
                </a:solidFill>
                <a:latin typeface="Calibri"/>
                <a:ea typeface="Calibri"/>
                <a:cs typeface="Calibri"/>
                <a:sym typeface="Calibri"/>
              </a:rPr>
              <a:t>Team Members: 1. Mohankrishna 2. Rajkrishna 3. Vikranth</a:t>
            </a:r>
            <a:endParaRPr sz="1800">
              <a:solidFill>
                <a:schemeClr val="dk2"/>
              </a:solidFill>
              <a:latin typeface="Calibri"/>
              <a:ea typeface="Calibri"/>
              <a:cs typeface="Calibri"/>
              <a:sym typeface="Calibri"/>
            </a:endParaRPr>
          </a:p>
          <a:p>
            <a:pPr marL="0" lvl="0" indent="0" algn="ctr" rtl="0">
              <a:lnSpc>
                <a:spcPct val="115000"/>
              </a:lnSpc>
              <a:spcBef>
                <a:spcPts val="1600"/>
              </a:spcBef>
              <a:spcAft>
                <a:spcPts val="0"/>
              </a:spcAft>
              <a:buNone/>
            </a:pPr>
            <a:r>
              <a:rPr lang="en" sz="1800">
                <a:solidFill>
                  <a:schemeClr val="dk2"/>
                </a:solidFill>
                <a:latin typeface="Calibri"/>
                <a:ea typeface="Calibri"/>
                <a:cs typeface="Calibri"/>
                <a:sym typeface="Calibri"/>
              </a:rPr>
              <a:t>Sathyabama Institute of Science and Technology </a:t>
            </a:r>
            <a:endParaRPr sz="1800">
              <a:solidFill>
                <a:schemeClr val="dk2"/>
              </a:solidFill>
              <a:latin typeface="Calibri"/>
              <a:ea typeface="Calibri"/>
              <a:cs typeface="Calibri"/>
              <a:sym typeface="Calibri"/>
            </a:endParaRPr>
          </a:p>
          <a:p>
            <a:pPr marL="1371600" lvl="0" indent="457200" algn="l" rtl="0">
              <a:lnSpc>
                <a:spcPct val="115000"/>
              </a:lnSpc>
              <a:spcBef>
                <a:spcPts val="1600"/>
              </a:spcBef>
              <a:spcAft>
                <a:spcPts val="1600"/>
              </a:spcAft>
              <a:buNone/>
            </a:pPr>
            <a:endParaRPr>
              <a:latin typeface="Calibri"/>
              <a:ea typeface="Calibri"/>
              <a:cs typeface="Calibri"/>
              <a:sym typeface="Calibri"/>
            </a:endParaRPr>
          </a:p>
        </p:txBody>
      </p:sp>
      <p:pic>
        <p:nvPicPr>
          <p:cNvPr id="132" name="Google Shape;132;p13"/>
          <p:cNvPicPr preferRelativeResize="0"/>
          <p:nvPr/>
        </p:nvPicPr>
        <p:blipFill>
          <a:blip r:embed="rId3">
            <a:alphaModFix/>
          </a:blip>
          <a:stretch>
            <a:fillRect/>
          </a:stretch>
        </p:blipFill>
        <p:spPr>
          <a:xfrm>
            <a:off x="7538575" y="4211225"/>
            <a:ext cx="1385410" cy="701400"/>
          </a:xfrm>
          <a:prstGeom prst="rect">
            <a:avLst/>
          </a:prstGeom>
          <a:noFill/>
          <a:ln>
            <a:noFill/>
          </a:ln>
        </p:spPr>
      </p:pic>
      <p:sp>
        <p:nvSpPr>
          <p:cNvPr id="133" name="Google Shape;133;p13"/>
          <p:cNvSpPr txBox="1"/>
          <p:nvPr/>
        </p:nvSpPr>
        <p:spPr>
          <a:xfrm>
            <a:off x="72198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alibri"/>
                <a:ea typeface="Calibri"/>
                <a:cs typeface="Calibri"/>
                <a:sym typeface="Calibri"/>
              </a:rPr>
              <a:t>mohankrishna@ieee.org</a:t>
            </a:r>
            <a:endParaRPr sz="1200">
              <a:latin typeface="Calibri"/>
              <a:ea typeface="Calibri"/>
              <a:cs typeface="Calibri"/>
              <a:sym typeface="Calibri"/>
            </a:endParaRPr>
          </a:p>
        </p:txBody>
      </p:sp>
      <p:sp>
        <p:nvSpPr>
          <p:cNvPr id="134" name="Google Shape;134;p13"/>
          <p:cNvSpPr txBox="1"/>
          <p:nvPr/>
        </p:nvSpPr>
        <p:spPr>
          <a:xfrm>
            <a:off x="431900" y="379550"/>
            <a:ext cx="1385400" cy="7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SMART VIRTUAL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HACKATHON</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4" name="Text Placeholder 3"/>
          <p:cNvSpPr>
            <a:spLocks noGrp="1"/>
          </p:cNvSpPr>
          <p:nvPr>
            <p:ph type="body" idx="2"/>
          </p:nvPr>
        </p:nvSpPr>
        <p:spPr>
          <a:xfrm>
            <a:off x="819150" y="1550600"/>
            <a:ext cx="5859900" cy="2095500"/>
          </a:xfrm>
        </p:spPr>
        <p:txBody>
          <a:bodyPr/>
          <a:lstStyle/>
          <a:p>
            <a:pPr marL="146050" indent="0">
              <a:buNone/>
            </a:pPr>
            <a:r>
              <a:rPr lang="en-US" b="1" dirty="0" smtClean="0"/>
              <a:t>Insights we got and would like to include from Virtual Hackathon</a:t>
            </a:r>
          </a:p>
          <a:p>
            <a:r>
              <a:rPr lang="en-US" dirty="0" smtClean="0"/>
              <a:t>Feature for uploading photos from the Chat bot itself.</a:t>
            </a:r>
          </a:p>
          <a:p>
            <a:r>
              <a:rPr lang="en-US" dirty="0" smtClean="0"/>
              <a:t>Feature for converting speech to Text from different languages.</a:t>
            </a:r>
          </a:p>
          <a:p>
            <a:endParaRPr lang="en-US" dirty="0" smtClean="0"/>
          </a:p>
          <a:p>
            <a:endParaRPr lang="en-IN" dirty="0"/>
          </a:p>
        </p:txBody>
      </p:sp>
    </p:spTree>
    <p:extLst>
      <p:ext uri="{BB962C8B-B14F-4D97-AF65-F5344CB8AC3E}">
        <p14:creationId xmlns:p14="http://schemas.microsoft.com/office/powerpoint/2010/main" val="2198223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body" idx="2"/>
          </p:nvPr>
        </p:nvSpPr>
        <p:spPr>
          <a:xfrm>
            <a:off x="819150" y="1576650"/>
            <a:ext cx="7570200" cy="3214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0000"/>
                </a:solidFill>
                <a:latin typeface="Comfortaa"/>
                <a:ea typeface="Comfortaa"/>
                <a:cs typeface="Comfortaa"/>
                <a:sym typeface="Comfortaa"/>
              </a:rPr>
              <a:t>The objective of this project is to build a voice based form filling applications in which voice gets recognized and converted into text. Voice search is the technology underlying many spoken dialog systems (SDSs) that provide users with the information they request with a spoken query.</a:t>
            </a:r>
            <a:endParaRPr sz="1500">
              <a:solidFill>
                <a:srgbClr val="000000"/>
              </a:solidFill>
              <a:latin typeface="Comfortaa"/>
              <a:ea typeface="Comfortaa"/>
              <a:cs typeface="Comfortaa"/>
              <a:sym typeface="Comfortaa"/>
            </a:endParaRPr>
          </a:p>
          <a:p>
            <a:pPr marL="0" lvl="0" indent="0" algn="just" rtl="0">
              <a:spcBef>
                <a:spcPts val="0"/>
              </a:spcBef>
              <a:spcAft>
                <a:spcPts val="0"/>
              </a:spcAft>
              <a:buNone/>
            </a:pPr>
            <a:endParaRPr sz="1500">
              <a:solidFill>
                <a:srgbClr val="000000"/>
              </a:solidFill>
              <a:latin typeface="Comfortaa"/>
              <a:ea typeface="Comfortaa"/>
              <a:cs typeface="Comfortaa"/>
              <a:sym typeface="Comfortaa"/>
            </a:endParaRPr>
          </a:p>
          <a:p>
            <a:pPr marL="0" lvl="0" indent="0" algn="just" rtl="0">
              <a:spcBef>
                <a:spcPts val="0"/>
              </a:spcBef>
              <a:spcAft>
                <a:spcPts val="0"/>
              </a:spcAft>
              <a:buNone/>
            </a:pPr>
            <a:r>
              <a:rPr lang="en" sz="1500">
                <a:solidFill>
                  <a:srgbClr val="000000"/>
                </a:solidFill>
                <a:latin typeface="Comfortaa"/>
                <a:ea typeface="Comfortaa"/>
                <a:cs typeface="Comfortaa"/>
                <a:sym typeface="Comfortaa"/>
              </a:rPr>
              <a:t>The information normally exists in a large database, and the query has to be compared with a field in the database to obtain the relevant information. Such an interface makes the user to fill the form in an easy and precise manner without any confusion. </a:t>
            </a:r>
            <a:endParaRPr sz="1500">
              <a:solidFill>
                <a:srgbClr val="000000"/>
              </a:solidFill>
              <a:latin typeface="Comfortaa"/>
              <a:ea typeface="Comfortaa"/>
              <a:cs typeface="Comfortaa"/>
              <a:sym typeface="Comfortaa"/>
            </a:endParaRPr>
          </a:p>
          <a:p>
            <a:pPr marL="0" lvl="0" indent="0" algn="l" rtl="0">
              <a:spcBef>
                <a:spcPts val="0"/>
              </a:spcBef>
              <a:spcAft>
                <a:spcPts val="1600"/>
              </a:spcAft>
              <a:buClr>
                <a:schemeClr val="dk2"/>
              </a:buClr>
              <a:buSzPts val="1100"/>
              <a:buNone/>
            </a:pPr>
            <a:endParaRPr sz="1200">
              <a:latin typeface="Comfortaa"/>
              <a:ea typeface="Comfortaa"/>
              <a:cs typeface="Comfortaa"/>
              <a:sym typeface="Comfortaa"/>
            </a:endParaRPr>
          </a:p>
        </p:txBody>
      </p:sp>
      <p:sp>
        <p:nvSpPr>
          <p:cNvPr id="140" name="Google Shape;140;p14"/>
          <p:cNvSpPr txBox="1">
            <a:spLocks noGrp="1"/>
          </p:cNvSpPr>
          <p:nvPr>
            <p:ph type="title"/>
          </p:nvPr>
        </p:nvSpPr>
        <p:spPr>
          <a:xfrm>
            <a:off x="3343400" y="381350"/>
            <a:ext cx="28887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Introduction</a:t>
            </a:r>
            <a:endParaRPr b="1"/>
          </a:p>
        </p:txBody>
      </p:sp>
      <p:pic>
        <p:nvPicPr>
          <p:cNvPr id="141" name="Google Shape;141;p14"/>
          <p:cNvPicPr preferRelativeResize="0"/>
          <p:nvPr/>
        </p:nvPicPr>
        <p:blipFill>
          <a:blip r:embed="rId3">
            <a:alphaModFix/>
          </a:blip>
          <a:stretch>
            <a:fillRect/>
          </a:stretch>
        </p:blipFill>
        <p:spPr>
          <a:xfrm>
            <a:off x="7538575" y="4211225"/>
            <a:ext cx="1385410" cy="701400"/>
          </a:xfrm>
          <a:prstGeom prst="rect">
            <a:avLst/>
          </a:prstGeom>
          <a:noFill/>
          <a:ln>
            <a:noFill/>
          </a:ln>
        </p:spPr>
      </p:pic>
      <p:sp>
        <p:nvSpPr>
          <p:cNvPr id="142" name="Google Shape;142;p14"/>
          <p:cNvSpPr txBox="1"/>
          <p:nvPr/>
        </p:nvSpPr>
        <p:spPr>
          <a:xfrm>
            <a:off x="72198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3421975" y="195700"/>
            <a:ext cx="2339100" cy="150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Objectives</a:t>
            </a:r>
            <a:endParaRPr b="1"/>
          </a:p>
        </p:txBody>
      </p:sp>
      <p:sp>
        <p:nvSpPr>
          <p:cNvPr id="148" name="Google Shape;148;p15"/>
          <p:cNvSpPr txBox="1"/>
          <p:nvPr/>
        </p:nvSpPr>
        <p:spPr>
          <a:xfrm>
            <a:off x="1160125" y="1400400"/>
            <a:ext cx="7015200" cy="3154200"/>
          </a:xfrm>
          <a:prstGeom prst="rect">
            <a:avLst/>
          </a:prstGeom>
          <a:noFill/>
          <a:ln>
            <a:noFill/>
          </a:ln>
        </p:spPr>
        <p:txBody>
          <a:bodyPr spcFirstLastPara="1" wrap="square" lIns="91425" tIns="91425" rIns="91425" bIns="91425" anchor="t" anchorCtr="0">
            <a:noAutofit/>
          </a:bodyPr>
          <a:lstStyle/>
          <a:p>
            <a:pPr marL="457200" lvl="0" indent="-336550" algn="just" rtl="0">
              <a:lnSpc>
                <a:spcPct val="115000"/>
              </a:lnSpc>
              <a:spcBef>
                <a:spcPts val="0"/>
              </a:spcBef>
              <a:spcAft>
                <a:spcPts val="0"/>
              </a:spcAft>
              <a:buSzPts val="1700"/>
              <a:buFont typeface="Comfortaa"/>
              <a:buChar char="❏"/>
            </a:pPr>
            <a:r>
              <a:rPr lang="en" sz="1700">
                <a:latin typeface="Comfortaa"/>
                <a:ea typeface="Comfortaa"/>
                <a:cs typeface="Comfortaa"/>
                <a:sym typeface="Comfortaa"/>
              </a:rPr>
              <a:t>Building a Chatbot in which Voice gets recognised and translated into  text format.</a:t>
            </a:r>
            <a:endParaRPr sz="1700">
              <a:latin typeface="Comfortaa"/>
              <a:ea typeface="Comfortaa"/>
              <a:cs typeface="Comfortaa"/>
              <a:sym typeface="Comfortaa"/>
            </a:endParaRPr>
          </a:p>
          <a:p>
            <a:pPr marL="457200" lvl="0" indent="-336550" algn="just" rtl="0">
              <a:lnSpc>
                <a:spcPct val="115000"/>
              </a:lnSpc>
              <a:spcBef>
                <a:spcPts val="0"/>
              </a:spcBef>
              <a:spcAft>
                <a:spcPts val="0"/>
              </a:spcAft>
              <a:buSzPts val="1700"/>
              <a:buFont typeface="Comfortaa"/>
              <a:buChar char="❏"/>
            </a:pPr>
            <a:r>
              <a:rPr lang="en" sz="1700">
                <a:latin typeface="Comfortaa"/>
                <a:ea typeface="Comfortaa"/>
                <a:cs typeface="Comfortaa"/>
                <a:sym typeface="Comfortaa"/>
              </a:rPr>
              <a:t>This chatbot makes an interactive way of filling the forms.</a:t>
            </a:r>
            <a:endParaRPr sz="1700">
              <a:latin typeface="Comfortaa"/>
              <a:ea typeface="Comfortaa"/>
              <a:cs typeface="Comfortaa"/>
              <a:sym typeface="Comfortaa"/>
            </a:endParaRPr>
          </a:p>
          <a:p>
            <a:pPr marL="457200" lvl="0" indent="-336550" algn="just" rtl="0">
              <a:lnSpc>
                <a:spcPct val="115000"/>
              </a:lnSpc>
              <a:spcBef>
                <a:spcPts val="0"/>
              </a:spcBef>
              <a:spcAft>
                <a:spcPts val="0"/>
              </a:spcAft>
              <a:buSzPts val="1700"/>
              <a:buFont typeface="Comfortaa"/>
              <a:buChar char="❏"/>
            </a:pPr>
            <a:r>
              <a:rPr lang="en" sz="1700">
                <a:latin typeface="Comfortaa"/>
                <a:ea typeface="Comfortaa"/>
                <a:cs typeface="Comfortaa"/>
                <a:sym typeface="Comfortaa"/>
              </a:rPr>
              <a:t>Chatbot takes the user input’s and saves them  in different languages in dynamodb.</a:t>
            </a:r>
            <a:endParaRPr sz="1700">
              <a:latin typeface="Comfortaa"/>
              <a:ea typeface="Comfortaa"/>
              <a:cs typeface="Comfortaa"/>
              <a:sym typeface="Comfortaa"/>
            </a:endParaRPr>
          </a:p>
          <a:p>
            <a:pPr marL="457200" lvl="0" indent="-336550" algn="just" rtl="0">
              <a:lnSpc>
                <a:spcPct val="115000"/>
              </a:lnSpc>
              <a:spcBef>
                <a:spcPts val="0"/>
              </a:spcBef>
              <a:spcAft>
                <a:spcPts val="0"/>
              </a:spcAft>
              <a:buSzPts val="1700"/>
              <a:buFont typeface="Comfortaa"/>
              <a:buChar char="❏"/>
            </a:pPr>
            <a:r>
              <a:rPr lang="en" sz="1700">
                <a:latin typeface="Comfortaa"/>
                <a:ea typeface="Comfortaa"/>
                <a:cs typeface="Comfortaa"/>
                <a:sym typeface="Comfortaa"/>
              </a:rPr>
              <a:t>Building a Serverless Architecture in Cloud for filling the Voice Forms.</a:t>
            </a:r>
            <a:endParaRPr sz="1100">
              <a:latin typeface="Comfortaa"/>
              <a:ea typeface="Comfortaa"/>
              <a:cs typeface="Comfortaa"/>
              <a:sym typeface="Comfortaa"/>
            </a:endParaRPr>
          </a:p>
        </p:txBody>
      </p:sp>
      <p:pic>
        <p:nvPicPr>
          <p:cNvPr id="149" name="Google Shape;149;p15"/>
          <p:cNvPicPr preferRelativeResize="0"/>
          <p:nvPr/>
        </p:nvPicPr>
        <p:blipFill>
          <a:blip r:embed="rId3">
            <a:alphaModFix/>
          </a:blip>
          <a:stretch>
            <a:fillRect/>
          </a:stretch>
        </p:blipFill>
        <p:spPr>
          <a:xfrm>
            <a:off x="7538575" y="4211225"/>
            <a:ext cx="1385410" cy="701400"/>
          </a:xfrm>
          <a:prstGeom prst="rect">
            <a:avLst/>
          </a:prstGeom>
          <a:noFill/>
          <a:ln>
            <a:noFill/>
          </a:ln>
        </p:spPr>
      </p:pic>
      <p:sp>
        <p:nvSpPr>
          <p:cNvPr id="150" name="Google Shape;150;p15"/>
          <p:cNvSpPr txBox="1"/>
          <p:nvPr/>
        </p:nvSpPr>
        <p:spPr>
          <a:xfrm>
            <a:off x="72198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560464" y="717931"/>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t>                  </a:t>
            </a:r>
            <a:r>
              <a:rPr lang="en" sz="2800" b="1" dirty="0" smtClean="0"/>
              <a:t>Technologies &amp; Languages </a:t>
            </a:r>
            <a:r>
              <a:rPr lang="en" sz="2800" b="1" dirty="0"/>
              <a:t>Used</a:t>
            </a:r>
            <a:endParaRPr sz="2800" b="1" dirty="0"/>
          </a:p>
        </p:txBody>
      </p:sp>
      <p:sp>
        <p:nvSpPr>
          <p:cNvPr id="156" name="Google Shape;156;p16"/>
          <p:cNvSpPr txBox="1"/>
          <p:nvPr/>
        </p:nvSpPr>
        <p:spPr>
          <a:xfrm>
            <a:off x="1557424" y="1821699"/>
            <a:ext cx="2927489" cy="2347529"/>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fortaa"/>
              <a:buAutoNum type="arabicPeriod"/>
            </a:pPr>
            <a:r>
              <a:rPr lang="en" sz="1800" dirty="0">
                <a:latin typeface="Comfortaa"/>
                <a:ea typeface="Comfortaa"/>
                <a:cs typeface="Comfortaa"/>
                <a:sym typeface="Comfortaa"/>
              </a:rPr>
              <a:t>AWS</a:t>
            </a:r>
            <a:endParaRPr sz="1800" dirty="0">
              <a:latin typeface="Comfortaa"/>
              <a:ea typeface="Comfortaa"/>
              <a:cs typeface="Comfortaa"/>
              <a:sym typeface="Comfortaa"/>
            </a:endParaRPr>
          </a:p>
          <a:p>
            <a:pPr marL="457200" lvl="0" indent="-342900" algn="l" rtl="0">
              <a:spcBef>
                <a:spcPts val="0"/>
              </a:spcBef>
              <a:spcAft>
                <a:spcPts val="0"/>
              </a:spcAft>
              <a:buSzPts val="1800"/>
              <a:buFont typeface="Comfortaa"/>
              <a:buAutoNum type="arabicPeriod"/>
            </a:pPr>
            <a:r>
              <a:rPr lang="en" sz="1800" dirty="0">
                <a:latin typeface="Comfortaa"/>
                <a:ea typeface="Comfortaa"/>
                <a:cs typeface="Comfortaa"/>
                <a:sym typeface="Comfortaa"/>
              </a:rPr>
              <a:t>Html/CSS/JS</a:t>
            </a:r>
            <a:endParaRPr sz="1800" dirty="0">
              <a:latin typeface="Comfortaa"/>
              <a:ea typeface="Comfortaa"/>
              <a:cs typeface="Comfortaa"/>
              <a:sym typeface="Comfortaa"/>
            </a:endParaRPr>
          </a:p>
          <a:p>
            <a:pPr marL="457200" lvl="0" indent="-342900" algn="l" rtl="0">
              <a:spcBef>
                <a:spcPts val="0"/>
              </a:spcBef>
              <a:spcAft>
                <a:spcPts val="0"/>
              </a:spcAft>
              <a:buSzPts val="1800"/>
              <a:buFont typeface="Comfortaa"/>
              <a:buAutoNum type="arabicPeriod"/>
            </a:pPr>
            <a:r>
              <a:rPr lang="en" sz="1800" dirty="0">
                <a:latin typeface="Comfortaa"/>
                <a:ea typeface="Comfortaa"/>
                <a:cs typeface="Comfortaa"/>
                <a:sym typeface="Comfortaa"/>
              </a:rPr>
              <a:t>Python</a:t>
            </a:r>
            <a:endParaRPr sz="1800" dirty="0">
              <a:latin typeface="Comfortaa"/>
              <a:ea typeface="Comfortaa"/>
              <a:cs typeface="Comfortaa"/>
              <a:sym typeface="Comfortaa"/>
            </a:endParaRPr>
          </a:p>
        </p:txBody>
      </p:sp>
      <p:sp>
        <p:nvSpPr>
          <p:cNvPr id="157" name="Google Shape;157;p16"/>
          <p:cNvSpPr txBox="1"/>
          <p:nvPr/>
        </p:nvSpPr>
        <p:spPr>
          <a:xfrm>
            <a:off x="4633175" y="1730100"/>
            <a:ext cx="2918700" cy="23427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S3</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CloudFront</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Lex</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Dynamodb</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Lambda</a:t>
            </a:r>
            <a:endParaRPr sz="1900">
              <a:latin typeface="Comfortaa"/>
              <a:ea typeface="Comfortaa"/>
              <a:cs typeface="Comfortaa"/>
              <a:sym typeface="Comfortaa"/>
            </a:endParaRPr>
          </a:p>
          <a:p>
            <a:pPr marL="457200" lvl="0" indent="-349250" algn="l" rtl="0">
              <a:spcBef>
                <a:spcPts val="0"/>
              </a:spcBef>
              <a:spcAft>
                <a:spcPts val="0"/>
              </a:spcAft>
              <a:buSzPts val="1900"/>
              <a:buFont typeface="Comfortaa"/>
              <a:buAutoNum type="arabicPeriod"/>
            </a:pPr>
            <a:r>
              <a:rPr lang="en" sz="1900">
                <a:latin typeface="Comfortaa"/>
                <a:ea typeface="Comfortaa"/>
                <a:cs typeface="Comfortaa"/>
                <a:sym typeface="Comfortaa"/>
              </a:rPr>
              <a:t>Translate</a:t>
            </a:r>
            <a:endParaRPr sz="1900">
              <a:latin typeface="Comfortaa"/>
              <a:ea typeface="Comfortaa"/>
              <a:cs typeface="Comfortaa"/>
              <a:sym typeface="Comfortaa"/>
            </a:endParaRPr>
          </a:p>
        </p:txBody>
      </p:sp>
      <p:pic>
        <p:nvPicPr>
          <p:cNvPr id="158" name="Google Shape;158;p16"/>
          <p:cNvPicPr preferRelativeResize="0"/>
          <p:nvPr/>
        </p:nvPicPr>
        <p:blipFill>
          <a:blip r:embed="rId3">
            <a:alphaModFix/>
          </a:blip>
          <a:stretch>
            <a:fillRect/>
          </a:stretch>
        </p:blipFill>
        <p:spPr>
          <a:xfrm>
            <a:off x="7538575" y="4211225"/>
            <a:ext cx="1385410" cy="701400"/>
          </a:xfrm>
          <a:prstGeom prst="rect">
            <a:avLst/>
          </a:prstGeom>
          <a:noFill/>
          <a:ln>
            <a:noFill/>
          </a:ln>
        </p:spPr>
      </p:pic>
      <p:sp>
        <p:nvSpPr>
          <p:cNvPr id="159" name="Google Shape;159;p16"/>
          <p:cNvSpPr txBox="1"/>
          <p:nvPr/>
        </p:nvSpPr>
        <p:spPr>
          <a:xfrm>
            <a:off x="72960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7"/>
          <p:cNvPicPr preferRelativeResize="0"/>
          <p:nvPr/>
        </p:nvPicPr>
        <p:blipFill>
          <a:blip r:embed="rId3">
            <a:alphaModFix/>
          </a:blip>
          <a:stretch>
            <a:fillRect/>
          </a:stretch>
        </p:blipFill>
        <p:spPr>
          <a:xfrm>
            <a:off x="479600" y="308961"/>
            <a:ext cx="8127500" cy="4581349"/>
          </a:xfrm>
          <a:prstGeom prst="rect">
            <a:avLst/>
          </a:prstGeom>
          <a:noFill/>
          <a:ln>
            <a:noFill/>
          </a:ln>
        </p:spPr>
      </p:pic>
      <p:sp>
        <p:nvSpPr>
          <p:cNvPr id="165" name="Google Shape;165;p17"/>
          <p:cNvSpPr txBox="1">
            <a:spLocks noGrp="1"/>
          </p:cNvSpPr>
          <p:nvPr>
            <p:ph type="title"/>
          </p:nvPr>
        </p:nvSpPr>
        <p:spPr>
          <a:xfrm>
            <a:off x="3786150" y="379550"/>
            <a:ext cx="18417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Solution</a:t>
            </a:r>
            <a:endParaRPr/>
          </a:p>
        </p:txBody>
      </p:sp>
      <p:sp>
        <p:nvSpPr>
          <p:cNvPr id="166" name="Google Shape;166;p17"/>
          <p:cNvSpPr txBox="1"/>
          <p:nvPr/>
        </p:nvSpPr>
        <p:spPr>
          <a:xfrm>
            <a:off x="3533725" y="3847800"/>
            <a:ext cx="27615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alibri"/>
                <a:ea typeface="Calibri"/>
                <a:cs typeface="Calibri"/>
                <a:sym typeface="Calibri"/>
              </a:rPr>
              <a:t>AWS Serverless Architecture</a:t>
            </a:r>
            <a:endParaRPr sz="1600">
              <a:latin typeface="Calibri"/>
              <a:ea typeface="Calibri"/>
              <a:cs typeface="Calibri"/>
              <a:sym typeface="Calibri"/>
            </a:endParaRPr>
          </a:p>
        </p:txBody>
      </p:sp>
      <p:pic>
        <p:nvPicPr>
          <p:cNvPr id="167" name="Google Shape;167;p17"/>
          <p:cNvPicPr preferRelativeResize="0"/>
          <p:nvPr/>
        </p:nvPicPr>
        <p:blipFill>
          <a:blip r:embed="rId4">
            <a:alphaModFix/>
          </a:blip>
          <a:stretch>
            <a:fillRect/>
          </a:stretch>
        </p:blipFill>
        <p:spPr>
          <a:xfrm>
            <a:off x="7538575" y="4211225"/>
            <a:ext cx="1385410" cy="701400"/>
          </a:xfrm>
          <a:prstGeom prst="rect">
            <a:avLst/>
          </a:prstGeom>
          <a:noFill/>
          <a:ln>
            <a:noFill/>
          </a:ln>
        </p:spPr>
      </p:pic>
      <p:sp>
        <p:nvSpPr>
          <p:cNvPr id="168" name="Google Shape;168;p17"/>
          <p:cNvSpPr txBox="1"/>
          <p:nvPr/>
        </p:nvSpPr>
        <p:spPr>
          <a:xfrm>
            <a:off x="72960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169" name="Google Shape;169;p17"/>
          <p:cNvSpPr txBox="1"/>
          <p:nvPr/>
        </p:nvSpPr>
        <p:spPr>
          <a:xfrm>
            <a:off x="7219800" y="4834050"/>
            <a:ext cx="17667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Calibri"/>
                <a:ea typeface="Calibri"/>
                <a:cs typeface="Calibri"/>
                <a:sym typeface="Calibri"/>
              </a:rPr>
              <a:t>mohankrishna@ieee.org</a:t>
            </a:r>
            <a:endParaRPr sz="1200">
              <a:latin typeface="Calibri"/>
              <a:ea typeface="Calibri"/>
              <a:cs typeface="Calibri"/>
              <a:sym typeface="Calibri"/>
            </a:endParaRPr>
          </a:p>
        </p:txBody>
      </p:sp>
      <p:sp>
        <p:nvSpPr>
          <p:cNvPr id="9" name="Title 1"/>
          <p:cNvSpPr txBox="1">
            <a:spLocks/>
          </p:cNvSpPr>
          <p:nvPr/>
        </p:nvSpPr>
        <p:spPr>
          <a:xfrm>
            <a:off x="405496" y="333972"/>
            <a:ext cx="1597478" cy="6348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IN" b="1" dirty="0" smtClean="0">
                <a:solidFill>
                  <a:schemeClr val="tx2">
                    <a:lumMod val="25000"/>
                  </a:schemeClr>
                </a:solidFill>
              </a:rPr>
              <a:t>Sprint 1</a:t>
            </a:r>
            <a:endParaRPr lang="en-IN" b="1" dirty="0">
              <a:solidFill>
                <a:schemeClr val="tx2">
                  <a:lumMod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96" y="333972"/>
            <a:ext cx="1597478" cy="634858"/>
          </a:xfrm>
        </p:spPr>
        <p:txBody>
          <a:bodyPr/>
          <a:lstStyle/>
          <a:p>
            <a:r>
              <a:rPr lang="en-IN" b="1" dirty="0" smtClean="0">
                <a:solidFill>
                  <a:schemeClr val="tx2">
                    <a:lumMod val="25000"/>
                  </a:schemeClr>
                </a:solidFill>
              </a:rPr>
              <a:t>Sprint 2</a:t>
            </a:r>
            <a:endParaRPr lang="en-IN" b="1" dirty="0">
              <a:solidFill>
                <a:schemeClr val="tx2">
                  <a:lumMod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435" y="333972"/>
            <a:ext cx="3566252" cy="4443512"/>
          </a:xfrm>
          <a:prstGeom prst="rect">
            <a:avLst/>
          </a:prstGeom>
        </p:spPr>
      </p:pic>
      <p:pic>
        <p:nvPicPr>
          <p:cNvPr id="6" name="Google Shape;167;p17"/>
          <p:cNvPicPr preferRelativeResize="0"/>
          <p:nvPr/>
        </p:nvPicPr>
        <p:blipFill>
          <a:blip r:embed="rId3">
            <a:alphaModFix/>
          </a:blip>
          <a:stretch>
            <a:fillRect/>
          </a:stretch>
        </p:blipFill>
        <p:spPr>
          <a:xfrm>
            <a:off x="7538575" y="4211225"/>
            <a:ext cx="1385410" cy="701400"/>
          </a:xfrm>
          <a:prstGeom prst="rect">
            <a:avLst/>
          </a:prstGeom>
          <a:noFill/>
          <a:ln>
            <a:noFill/>
          </a:ln>
        </p:spPr>
      </p:pic>
    </p:spTree>
    <p:extLst>
      <p:ext uri="{BB962C8B-B14F-4D97-AF65-F5344CB8AC3E}">
        <p14:creationId xmlns:p14="http://schemas.microsoft.com/office/powerpoint/2010/main" val="4155902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Deliverables</a:t>
            </a:r>
            <a:endParaRPr lang="en-IN" dirty="0"/>
          </a:p>
        </p:txBody>
      </p:sp>
      <p:sp>
        <p:nvSpPr>
          <p:cNvPr id="3" name="Subtitle 2"/>
          <p:cNvSpPr>
            <a:spLocks noGrp="1"/>
          </p:cNvSpPr>
          <p:nvPr>
            <p:ph type="subTitle" idx="1"/>
          </p:nvPr>
        </p:nvSpPr>
        <p:spPr>
          <a:xfrm>
            <a:off x="819150" y="1353800"/>
            <a:ext cx="5859900" cy="393600"/>
          </a:xfrm>
        </p:spPr>
        <p:txBody>
          <a:bodyPr/>
          <a:lstStyle/>
          <a:p>
            <a:r>
              <a:rPr lang="en-IN" dirty="0" smtClean="0"/>
              <a:t>IAAC Code</a:t>
            </a:r>
            <a:endParaRPr lang="en-IN" dirty="0"/>
          </a:p>
        </p:txBody>
      </p:sp>
      <p:sp>
        <p:nvSpPr>
          <p:cNvPr id="4" name="Text Placeholder 3"/>
          <p:cNvSpPr>
            <a:spLocks noGrp="1"/>
          </p:cNvSpPr>
          <p:nvPr>
            <p:ph type="body" idx="2"/>
          </p:nvPr>
        </p:nvSpPr>
        <p:spPr>
          <a:xfrm>
            <a:off x="819150" y="1937657"/>
            <a:ext cx="7878536" cy="2113265"/>
          </a:xfrm>
        </p:spPr>
        <p:txBody>
          <a:bodyPr/>
          <a:lstStyle/>
          <a:p>
            <a:r>
              <a:rPr lang="en-IN" sz="1600" dirty="0" smtClean="0"/>
              <a:t>Developed IAAC with </a:t>
            </a:r>
            <a:r>
              <a:rPr lang="en-IN" sz="1600" dirty="0" err="1" smtClean="0"/>
              <a:t>Serverless</a:t>
            </a:r>
            <a:r>
              <a:rPr lang="en-IN" sz="1600" dirty="0" smtClean="0"/>
              <a:t> Framework except for the </a:t>
            </a:r>
            <a:r>
              <a:rPr lang="en-IN" sz="1600" dirty="0" err="1" smtClean="0"/>
              <a:t>lex</a:t>
            </a:r>
            <a:r>
              <a:rPr lang="en-IN" sz="1600" dirty="0" smtClean="0"/>
              <a:t> service.</a:t>
            </a:r>
          </a:p>
          <a:p>
            <a:r>
              <a:rPr lang="en-IN" sz="1600" dirty="0" smtClean="0"/>
              <a:t>Single Click await to deploy the template and use it the very next minute you create your form</a:t>
            </a:r>
            <a:endParaRPr lang="en-IN" sz="1600" dirty="0"/>
          </a:p>
        </p:txBody>
      </p:sp>
      <p:pic>
        <p:nvPicPr>
          <p:cNvPr id="5" name="Google Shape;167;p17"/>
          <p:cNvPicPr preferRelativeResize="0"/>
          <p:nvPr/>
        </p:nvPicPr>
        <p:blipFill>
          <a:blip r:embed="rId3">
            <a:alphaModFix/>
          </a:blip>
          <a:stretch>
            <a:fillRect/>
          </a:stretch>
        </p:blipFill>
        <p:spPr>
          <a:xfrm>
            <a:off x="7538575" y="4211225"/>
            <a:ext cx="1385410" cy="701400"/>
          </a:xfrm>
          <a:prstGeom prst="rect">
            <a:avLst/>
          </a:prstGeom>
          <a:noFill/>
          <a:ln>
            <a:noFill/>
          </a:ln>
        </p:spPr>
      </p:pic>
    </p:spTree>
    <p:extLst>
      <p:ext uri="{BB962C8B-B14F-4D97-AF65-F5344CB8AC3E}">
        <p14:creationId xmlns:p14="http://schemas.microsoft.com/office/powerpoint/2010/main" val="1339361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Product Completion.</a:t>
            </a:r>
            <a:endParaRPr lang="en-IN" dirty="0"/>
          </a:p>
        </p:txBody>
      </p:sp>
      <p:sp>
        <p:nvSpPr>
          <p:cNvPr id="3" name="Subtitle 2"/>
          <p:cNvSpPr>
            <a:spLocks noGrp="1"/>
          </p:cNvSpPr>
          <p:nvPr>
            <p:ph type="subTitle" idx="1"/>
          </p:nvPr>
        </p:nvSpPr>
        <p:spPr/>
        <p:txBody>
          <a:bodyPr/>
          <a:lstStyle/>
          <a:p>
            <a:r>
              <a:rPr lang="en-IN" dirty="0" smtClean="0"/>
              <a:t>About </a:t>
            </a:r>
            <a:r>
              <a:rPr lang="en-IN" dirty="0" smtClean="0"/>
              <a:t>93%</a:t>
            </a:r>
            <a:endParaRPr lang="en-IN" dirty="0"/>
          </a:p>
        </p:txBody>
      </p:sp>
    </p:spTree>
    <p:extLst>
      <p:ext uri="{BB962C8B-B14F-4D97-AF65-F5344CB8AC3E}">
        <p14:creationId xmlns:p14="http://schemas.microsoft.com/office/powerpoint/2010/main" val="1634321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 t="4657" r="-250" b="5743"/>
          <a:stretch/>
        </p:blipFill>
        <p:spPr>
          <a:xfrm>
            <a:off x="0" y="205740"/>
            <a:ext cx="9166860" cy="4777740"/>
          </a:xfrm>
          <a:prstGeom prst="rect">
            <a:avLst/>
          </a:prstGeom>
        </p:spPr>
      </p:pic>
    </p:spTree>
    <p:extLst>
      <p:ext uri="{BB962C8B-B14F-4D97-AF65-F5344CB8AC3E}">
        <p14:creationId xmlns:p14="http://schemas.microsoft.com/office/powerpoint/2010/main" val="53948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301</Words>
  <Application>Microsoft Office PowerPoint</Application>
  <PresentationFormat>On-screen Show (16:9)</PresentationFormat>
  <Paragraphs>44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Comfortaa</vt:lpstr>
      <vt:lpstr>Nunito</vt:lpstr>
      <vt:lpstr>Shift</vt:lpstr>
      <vt:lpstr>Voice Based Forms</vt:lpstr>
      <vt:lpstr>Introduction</vt:lpstr>
      <vt:lpstr>Objectives</vt:lpstr>
      <vt:lpstr>                  Technologies &amp; Languages Used</vt:lpstr>
      <vt:lpstr>Solution</vt:lpstr>
      <vt:lpstr>Sprint 2</vt:lpstr>
      <vt:lpstr>Deliverables</vt:lpstr>
      <vt:lpstr>Product Completion.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Forms</dc:title>
  <dc:creator>MohanKrishna</dc:creator>
  <cp:lastModifiedBy>MohanKrishna</cp:lastModifiedBy>
  <cp:revision>12</cp:revision>
  <dcterms:modified xsi:type="dcterms:W3CDTF">2020-06-26T13:54:48Z</dcterms:modified>
</cp:coreProperties>
</file>