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37"/>
  </p:notesMasterIdLst>
  <p:sldIdLst>
    <p:sldId id="256" r:id="rId4"/>
    <p:sldId id="259" r:id="rId5"/>
    <p:sldId id="264" r:id="rId6"/>
    <p:sldId id="271" r:id="rId7"/>
    <p:sldId id="272" r:id="rId8"/>
    <p:sldId id="261" r:id="rId9"/>
    <p:sldId id="274" r:id="rId10"/>
    <p:sldId id="275" r:id="rId11"/>
    <p:sldId id="301" r:id="rId12"/>
    <p:sldId id="276" r:id="rId13"/>
    <p:sldId id="277" r:id="rId14"/>
    <p:sldId id="278" r:id="rId15"/>
    <p:sldId id="279" r:id="rId16"/>
    <p:sldId id="280" r:id="rId17"/>
    <p:sldId id="262" r:id="rId18"/>
    <p:sldId id="265" r:id="rId19"/>
    <p:sldId id="281" r:id="rId20"/>
    <p:sldId id="282" r:id="rId21"/>
    <p:sldId id="283" r:id="rId22"/>
    <p:sldId id="267" r:id="rId23"/>
    <p:sldId id="266" r:id="rId24"/>
    <p:sldId id="268" r:id="rId25"/>
    <p:sldId id="269" r:id="rId26"/>
    <p:sldId id="270" r:id="rId27"/>
    <p:sldId id="273" r:id="rId28"/>
    <p:sldId id="296" r:id="rId29"/>
    <p:sldId id="297" r:id="rId30"/>
    <p:sldId id="298" r:id="rId31"/>
    <p:sldId id="285" r:id="rId32"/>
    <p:sldId id="299" r:id="rId33"/>
    <p:sldId id="300" r:id="rId34"/>
    <p:sldId id="286" r:id="rId35"/>
    <p:sldId id="287" r:id="rId3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68" d="100"/>
          <a:sy n="68" d="100"/>
        </p:scale>
        <p:origin x="1458" y="72"/>
      </p:cViewPr>
      <p:guideLst>
        <p:guide orient="horz" pos="210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EAF2F-CF60-4505-85B8-47A1F9A8E486}"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4F289-33FF-42BA-B1B5-EE6422AA3BD8}"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84F289-33FF-42BA-B1B5-EE6422AA3BD8}"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bg1"/>
                </a:solidFill>
                <a:latin typeface="Arial" panose="020B0604020202020204" pitchFamily="34" charset="0"/>
                <a:cs typeface="Arial" panose="020B0604020202020204" pitchFamily="34" charset="0"/>
              </a:defRPr>
            </a:lvl1pPr>
          </a:lstStyle>
          <a:p>
            <a:r>
              <a:rPr lang="en-US" altLang="ko-KR" dirty="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anose="020B0604020202020204" pitchFamily="34" charset="0"/>
                <a:cs typeface="Arial" panose="020B0604020202020204" pitchFamily="34" charset="0"/>
              </a:defRPr>
            </a:lvl1pPr>
          </a:lstStyle>
          <a:p>
            <a:pPr lvl="0"/>
            <a:r>
              <a:rPr lang="en-US" altLang="ko-KR" dirty="0"/>
              <a:t>Click to edit Master text styles</a:t>
            </a:r>
            <a:endParaRPr lang="en-US" altLang="ko-KR" dirty="0"/>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anose="020B0604020202020204" pitchFamily="34" charset="0"/>
                <a:cs typeface="Arial" panose="020B0604020202020204" pitchFamily="34" charset="0"/>
              </a:defRPr>
            </a:lvl1pPr>
          </a:lstStyle>
          <a:p>
            <a:pPr lvl="0"/>
            <a:r>
              <a:rPr lang="en-US" altLang="ko-KR" dirty="0"/>
              <a:t>Click to edit Master text styles</a:t>
            </a:r>
            <a:endParaRPr lang="en-US" altLang="ko-K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anose="020B0604020202020204" pitchFamily="34" charset="0"/>
                <a:cs typeface="Arial" panose="020B0604020202020204"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anose="020B0604020202020204" pitchFamily="34" charset="0"/>
                <a:cs typeface="Arial" panose="020B0604020202020204" pitchFamily="34" charset="0"/>
              </a:defRPr>
            </a:lvl1pPr>
          </a:lstStyle>
          <a:p>
            <a:pPr lvl="0"/>
            <a:r>
              <a:rPr lang="en-US" altLang="ko-KR" dirty="0"/>
              <a:t>Click to edit Master text styles</a:t>
            </a:r>
            <a:endParaRPr lang="en-US" altLang="ko-KR" dirty="0"/>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endParaRPr lang="en-US" altLang="ko-K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1" hangingPunct="1">
        <a:spcBef>
          <a:spcPct val="0"/>
        </a:spcBef>
        <a:buNone/>
        <a:defRPr sz="4000" b="1"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s://www.instructables.com/Simple-metal-detector/" TargetMode="External"/><Relationship Id="rId2" Type="http://schemas.openxmlformats.org/officeDocument/2006/relationships/hyperlink" Target="https://www.sciencedirect.com/science/article/pii/S1877050918310081" TargetMode="External"/><Relationship Id="rId1" Type="http://schemas.openxmlformats.org/officeDocument/2006/relationships/hyperlink" Target="https://www.ijert.org/design-and-development-of-heavy-drone-for-fire-fighting-oper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1192610" y="44624"/>
            <a:ext cx="7843886" cy="1322070"/>
          </a:xfrm>
          <a:prstGeom prst="rect">
            <a:avLst/>
          </a:prstGeom>
          <a:noFill/>
          <a:ln w="9525">
            <a:noFill/>
            <a:miter lim="800000"/>
          </a:ln>
        </p:spPr>
        <p:txBody>
          <a:bodyPr wrap="square">
            <a:spAutoFit/>
          </a:bodyPr>
          <a:lstStyle/>
          <a:p>
            <a:r>
              <a:rPr lang="en-US" altLang="ko-KR" sz="4000" b="1" dirty="0">
                <a:solidFill>
                  <a:schemeClr val="bg1"/>
                </a:solidFill>
                <a:latin typeface="Sitka Heading" panose="02000505000000020004" charset="0"/>
                <a:ea typeface="Malgun Gothic" panose="020B0503020000020004" pitchFamily="50" charset="-127"/>
                <a:cs typeface="Sitka Heading" panose="02000505000000020004" charset="0"/>
              </a:rPr>
              <a:t>CMR COLLEGE OF ENGINEERING AND TECHNOLOGY</a:t>
            </a:r>
            <a:endParaRPr lang="en-US" altLang="ko-KR" sz="4000" b="1" dirty="0">
              <a:solidFill>
                <a:schemeClr val="bg1"/>
              </a:solidFill>
              <a:latin typeface="Sitka Heading" panose="02000505000000020004" charset="0"/>
              <a:ea typeface="Malgun Gothic" panose="020B0503020000020004" pitchFamily="50" charset="-127"/>
              <a:cs typeface="Sitka Heading" panose="02000505000000020004" charset="0"/>
            </a:endParaRPr>
          </a:p>
        </p:txBody>
      </p:sp>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45425"/>
            <a:ext cx="1192610" cy="1200329"/>
          </a:xfrm>
          <a:prstGeom prst="rect">
            <a:avLst/>
          </a:prstGeom>
        </p:spPr>
      </p:pic>
      <p:sp>
        <p:nvSpPr>
          <p:cNvPr id="7" name="Text Box 6"/>
          <p:cNvSpPr txBox="1"/>
          <p:nvPr/>
        </p:nvSpPr>
        <p:spPr>
          <a:xfrm>
            <a:off x="899795" y="1484630"/>
            <a:ext cx="8089900" cy="645160"/>
          </a:xfrm>
          <a:prstGeom prst="rect">
            <a:avLst/>
          </a:prstGeom>
          <a:noFill/>
        </p:spPr>
        <p:txBody>
          <a:bodyPr wrap="square" rtlCol="0">
            <a:spAutoFit/>
          </a:bodyPr>
          <a:p>
            <a:pPr algn="ctr"/>
            <a:r>
              <a:rPr lang="en-US" sz="3600" b="1">
                <a:solidFill>
                  <a:schemeClr val="bg1"/>
                </a:solidFill>
                <a:effectLst>
                  <a:innerShdw blurRad="63500" dist="50800">
                    <a:prstClr val="black">
                      <a:alpha val="50000"/>
                    </a:prstClr>
                  </a:innerShdw>
                </a:effectLst>
                <a:latin typeface="Georgia" panose="02040502050405020303" charset="0"/>
                <a:cs typeface="Georgia" panose="02040502050405020303" charset="0"/>
              </a:rPr>
              <a:t>UAV for Landmine Detecction</a:t>
            </a:r>
            <a:endParaRPr lang="en-US" sz="3600" b="1">
              <a:solidFill>
                <a:schemeClr val="bg1"/>
              </a:solidFill>
              <a:effectLst>
                <a:innerShdw blurRad="63500" dist="50800">
                  <a:prstClr val="black">
                    <a:alpha val="50000"/>
                  </a:prstClr>
                </a:innerShdw>
              </a:effectLst>
              <a:latin typeface="Georgia" panose="02040502050405020303" charset="0"/>
              <a:cs typeface="Georgia" panose="02040502050405020303" charset="0"/>
            </a:endParaRPr>
          </a:p>
        </p:txBody>
      </p:sp>
      <p:sp>
        <p:nvSpPr>
          <p:cNvPr id="8" name="Text Box 7"/>
          <p:cNvSpPr txBox="1"/>
          <p:nvPr/>
        </p:nvSpPr>
        <p:spPr>
          <a:xfrm>
            <a:off x="5335905" y="2117725"/>
            <a:ext cx="3124835" cy="583565"/>
          </a:xfrm>
          <a:prstGeom prst="rect">
            <a:avLst/>
          </a:prstGeom>
          <a:noFill/>
        </p:spPr>
        <p:txBody>
          <a:bodyPr wrap="square" rtlCol="0">
            <a:spAutoFit/>
          </a:bodyPr>
          <a:p>
            <a:pPr algn="r"/>
            <a:r>
              <a:rPr lang="en-US" sz="3200" b="1">
                <a:solidFill>
                  <a:schemeClr val="bg1"/>
                </a:solidFill>
                <a:effectLst>
                  <a:glow rad="139700">
                    <a:schemeClr val="accent5">
                      <a:satMod val="175000"/>
                      <a:alpha val="40000"/>
                    </a:schemeClr>
                  </a:glow>
                  <a:reflection blurRad="6350" stA="55000" endA="300" endPos="45500" dir="5400000" sy="-100000" algn="bl" rotWithShape="0"/>
                </a:effectLst>
                <a:latin typeface="Georgia" panose="02040502050405020303" charset="0"/>
                <a:cs typeface="Georgia" panose="02040502050405020303" charset="0"/>
              </a:rPr>
              <a:t>Major Project</a:t>
            </a:r>
            <a:endParaRPr lang="en-US" sz="3200" b="1">
              <a:solidFill>
                <a:schemeClr val="bg1"/>
              </a:solidFill>
              <a:effectLst>
                <a:glow rad="139700">
                  <a:schemeClr val="accent5">
                    <a:satMod val="175000"/>
                    <a:alpha val="40000"/>
                  </a:schemeClr>
                </a:glow>
                <a:reflection blurRad="6350" stA="55000" endA="300" endPos="45500" dir="5400000" sy="-100000" algn="bl" rotWithShape="0"/>
              </a:effectLst>
              <a:latin typeface="Georgia" panose="02040502050405020303" charset="0"/>
              <a:cs typeface="Georgia" panose="02040502050405020303" charset="0"/>
            </a:endParaRPr>
          </a:p>
        </p:txBody>
      </p:sp>
      <p:sp>
        <p:nvSpPr>
          <p:cNvPr id="9" name="Text Box 8"/>
          <p:cNvSpPr txBox="1"/>
          <p:nvPr/>
        </p:nvSpPr>
        <p:spPr>
          <a:xfrm>
            <a:off x="4631690" y="3134360"/>
            <a:ext cx="4358005" cy="1445260"/>
          </a:xfrm>
          <a:prstGeom prst="rect">
            <a:avLst/>
          </a:prstGeom>
          <a:noFill/>
        </p:spPr>
        <p:txBody>
          <a:bodyPr wrap="square" rtlCol="0">
            <a:spAutoFit/>
          </a:bodyPr>
          <a:p>
            <a:r>
              <a:rPr lang="en-US" sz="2200">
                <a:solidFill>
                  <a:schemeClr val="bg1"/>
                </a:solidFill>
                <a:latin typeface="Georgia" panose="02040502050405020303" charset="0"/>
                <a:cs typeface="Georgia" panose="02040502050405020303" charset="0"/>
              </a:rPr>
              <a:t>Under the Esteemed Guidance of</a:t>
            </a:r>
            <a:endParaRPr lang="en-US" sz="2200">
              <a:solidFill>
                <a:schemeClr val="bg1"/>
              </a:solidFill>
              <a:latin typeface="Georgia" panose="02040502050405020303" charset="0"/>
              <a:cs typeface="Georgia" panose="02040502050405020303" charset="0"/>
            </a:endParaRPr>
          </a:p>
          <a:p>
            <a:r>
              <a:rPr lang="en-US" sz="2200">
                <a:solidFill>
                  <a:schemeClr val="bg1"/>
                </a:solidFill>
                <a:latin typeface="Georgia" panose="02040502050405020303" charset="0"/>
                <a:cs typeface="Georgia" panose="02040502050405020303" charset="0"/>
              </a:rPr>
              <a:t>Dr K.Srinivasa Rao</a:t>
            </a:r>
            <a:endParaRPr lang="en-US" sz="2200">
              <a:solidFill>
                <a:schemeClr val="bg1"/>
              </a:solidFill>
              <a:latin typeface="Georgia" panose="02040502050405020303" charset="0"/>
              <a:cs typeface="Georgia" panose="02040502050405020303" charset="0"/>
            </a:endParaRPr>
          </a:p>
          <a:p>
            <a:r>
              <a:rPr lang="en-US" sz="2200">
                <a:solidFill>
                  <a:schemeClr val="bg1"/>
                </a:solidFill>
                <a:latin typeface="Georgia" panose="02040502050405020303" charset="0"/>
                <a:cs typeface="Georgia" panose="02040502050405020303" charset="0"/>
              </a:rPr>
              <a:t>Professor</a:t>
            </a:r>
            <a:endParaRPr lang="en-US" sz="2200">
              <a:solidFill>
                <a:schemeClr val="bg1"/>
              </a:solidFill>
              <a:latin typeface="Georgia" panose="02040502050405020303" charset="0"/>
              <a:cs typeface="Georgia" panose="02040502050405020303" charset="0"/>
            </a:endParaRPr>
          </a:p>
          <a:p>
            <a:r>
              <a:rPr lang="en-US" sz="2200">
                <a:solidFill>
                  <a:schemeClr val="bg1"/>
                </a:solidFill>
                <a:latin typeface="Georgia" panose="02040502050405020303" charset="0"/>
                <a:cs typeface="Georgia" panose="02040502050405020303" charset="0"/>
              </a:rPr>
              <a:t>Dept. of Mechanical engineering</a:t>
            </a:r>
            <a:endParaRPr lang="en-US" sz="2200">
              <a:solidFill>
                <a:schemeClr val="bg1"/>
              </a:solidFill>
              <a:latin typeface="Georgia" panose="02040502050405020303" charset="0"/>
              <a:cs typeface="Georgia" panose="02040502050405020303" charset="0"/>
            </a:endParaRPr>
          </a:p>
        </p:txBody>
      </p:sp>
      <p:sp>
        <p:nvSpPr>
          <p:cNvPr id="10" name="Text Box 9"/>
          <p:cNvSpPr txBox="1"/>
          <p:nvPr/>
        </p:nvSpPr>
        <p:spPr>
          <a:xfrm>
            <a:off x="4785995" y="4852670"/>
            <a:ext cx="2084705" cy="1614170"/>
          </a:xfrm>
          <a:prstGeom prst="rect">
            <a:avLst/>
          </a:prstGeom>
          <a:noFill/>
        </p:spPr>
        <p:txBody>
          <a:bodyPr wrap="square" rtlCol="0">
            <a:spAutoFit/>
          </a:bodyPr>
          <a:p>
            <a:pPr>
              <a:lnSpc>
                <a:spcPct val="110000"/>
              </a:lnSpc>
            </a:pPr>
            <a:r>
              <a:rPr lang="en-US">
                <a:solidFill>
                  <a:schemeClr val="bg1"/>
                </a:solidFill>
              </a:rPr>
              <a:t>Presented By</a:t>
            </a:r>
            <a:endParaRPr lang="en-US">
              <a:solidFill>
                <a:schemeClr val="bg1"/>
              </a:solidFill>
            </a:endParaRPr>
          </a:p>
          <a:p>
            <a:pPr>
              <a:lnSpc>
                <a:spcPct val="110000"/>
              </a:lnSpc>
            </a:pPr>
            <a:r>
              <a:rPr lang="en-US">
                <a:solidFill>
                  <a:schemeClr val="bg1"/>
                </a:solidFill>
              </a:rPr>
              <a:t>K.Eshwar teja</a:t>
            </a:r>
            <a:endParaRPr lang="en-US">
              <a:solidFill>
                <a:schemeClr val="bg1"/>
              </a:solidFill>
            </a:endParaRPr>
          </a:p>
          <a:p>
            <a:pPr>
              <a:lnSpc>
                <a:spcPct val="110000"/>
              </a:lnSpc>
            </a:pPr>
            <a:r>
              <a:rPr lang="en-US">
                <a:solidFill>
                  <a:schemeClr val="bg1"/>
                </a:solidFill>
              </a:rPr>
              <a:t>Mohana krishna K</a:t>
            </a:r>
            <a:endParaRPr lang="en-US">
              <a:solidFill>
                <a:schemeClr val="bg1"/>
              </a:solidFill>
            </a:endParaRPr>
          </a:p>
          <a:p>
            <a:pPr>
              <a:lnSpc>
                <a:spcPct val="110000"/>
              </a:lnSpc>
            </a:pPr>
            <a:r>
              <a:rPr lang="en-US">
                <a:solidFill>
                  <a:schemeClr val="bg1"/>
                </a:solidFill>
              </a:rPr>
              <a:t>V.Sudeep</a:t>
            </a:r>
            <a:endParaRPr lang="en-US">
              <a:solidFill>
                <a:schemeClr val="bg1"/>
              </a:solidFill>
            </a:endParaRPr>
          </a:p>
          <a:p>
            <a:pPr>
              <a:lnSpc>
                <a:spcPct val="110000"/>
              </a:lnSpc>
            </a:pPr>
            <a:r>
              <a:rPr lang="en-US">
                <a:solidFill>
                  <a:schemeClr val="bg1"/>
                </a:solidFill>
              </a:rPr>
              <a:t>B.Jagapathi babu</a:t>
            </a:r>
            <a:endParaRPr lang="en-US">
              <a:solidFill>
                <a:schemeClr val="bg1"/>
              </a:solidFill>
            </a:endParaRPr>
          </a:p>
        </p:txBody>
      </p:sp>
      <p:sp>
        <p:nvSpPr>
          <p:cNvPr id="13" name="Text Box 12"/>
          <p:cNvSpPr txBox="1"/>
          <p:nvPr/>
        </p:nvSpPr>
        <p:spPr>
          <a:xfrm>
            <a:off x="6845935" y="4783455"/>
            <a:ext cx="2143760" cy="1751965"/>
          </a:xfrm>
          <a:prstGeom prst="rect">
            <a:avLst/>
          </a:prstGeom>
          <a:noFill/>
        </p:spPr>
        <p:txBody>
          <a:bodyPr wrap="square" rtlCol="0">
            <a:spAutoFit/>
          </a:bodyPr>
          <a:p>
            <a:pPr>
              <a:lnSpc>
                <a:spcPct val="120000"/>
              </a:lnSpc>
            </a:pPr>
            <a:endParaRPr lang="en-US"/>
          </a:p>
          <a:p>
            <a:pPr>
              <a:lnSpc>
                <a:spcPct val="120000"/>
              </a:lnSpc>
            </a:pPr>
            <a:r>
              <a:rPr lang="en-US">
                <a:solidFill>
                  <a:schemeClr val="bg1"/>
                </a:solidFill>
              </a:rPr>
              <a:t>17H51A0381</a:t>
            </a:r>
            <a:endParaRPr lang="en-US">
              <a:solidFill>
                <a:schemeClr val="bg1"/>
              </a:solidFill>
            </a:endParaRPr>
          </a:p>
          <a:p>
            <a:pPr>
              <a:lnSpc>
                <a:spcPct val="120000"/>
              </a:lnSpc>
            </a:pPr>
            <a:r>
              <a:rPr lang="en-US">
                <a:solidFill>
                  <a:schemeClr val="bg1"/>
                </a:solidFill>
              </a:rPr>
              <a:t>17H51A0397</a:t>
            </a:r>
            <a:endParaRPr lang="en-US">
              <a:solidFill>
                <a:schemeClr val="bg1"/>
              </a:solidFill>
            </a:endParaRPr>
          </a:p>
          <a:p>
            <a:pPr>
              <a:lnSpc>
                <a:spcPct val="120000"/>
              </a:lnSpc>
            </a:pPr>
            <a:r>
              <a:rPr lang="en-US">
                <a:solidFill>
                  <a:schemeClr val="bg1"/>
                </a:solidFill>
                <a:sym typeface="+mn-ea"/>
              </a:rPr>
              <a:t>17H51A03B2</a:t>
            </a:r>
            <a:endParaRPr lang="en-US">
              <a:solidFill>
                <a:schemeClr val="bg1"/>
              </a:solidFill>
              <a:sym typeface="+mn-ea"/>
            </a:endParaRPr>
          </a:p>
          <a:p>
            <a:pPr>
              <a:lnSpc>
                <a:spcPct val="120000"/>
              </a:lnSpc>
            </a:pPr>
            <a:r>
              <a:rPr lang="en-US">
                <a:solidFill>
                  <a:schemeClr val="bg1"/>
                </a:solidFill>
                <a:sym typeface="+mn-ea"/>
              </a:rPr>
              <a:t>17H51A0367</a:t>
            </a:r>
            <a:endParaRPr lang="en-US">
              <a:solidFill>
                <a:schemeClr val="bg1"/>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arcellus SC" panose="020E0602050203020307" charset="0"/>
                <a:cs typeface="Marcellus SC" panose="020E0602050203020307" charset="0"/>
              </a:rPr>
              <a:t>C</a:t>
            </a:r>
            <a:r>
              <a:rPr lang="en-US" altLang="en-IN" dirty="0">
                <a:latin typeface="Marcellus SC" panose="020E0602050203020307" charset="0"/>
                <a:cs typeface="Marcellus SC" panose="020E0602050203020307" charset="0"/>
              </a:rPr>
              <a:t>omponents</a:t>
            </a:r>
            <a:r>
              <a:rPr lang="en-IN" dirty="0">
                <a:latin typeface="Marcellus SC" panose="020E0602050203020307" charset="0"/>
                <a:cs typeface="Marcellus SC" panose="020E0602050203020307" charset="0"/>
              </a:rPr>
              <a:t> </a:t>
            </a:r>
            <a:r>
              <a:rPr lang="en-US" altLang="en-IN" dirty="0">
                <a:latin typeface="Marcellus SC" panose="020E0602050203020307" charset="0"/>
                <a:cs typeface="Marcellus SC" panose="020E0602050203020307" charset="0"/>
              </a:rPr>
              <a:t>of a </a:t>
            </a:r>
            <a:r>
              <a:rPr lang="en-IN" dirty="0">
                <a:latin typeface="Marcellus SC" panose="020E0602050203020307" charset="0"/>
                <a:cs typeface="Marcellus SC" panose="020E0602050203020307" charset="0"/>
              </a:rPr>
              <a:t>D</a:t>
            </a:r>
            <a:r>
              <a:rPr lang="en-US" altLang="en-IN" dirty="0">
                <a:latin typeface="Marcellus SC" panose="020E0602050203020307" charset="0"/>
                <a:cs typeface="Marcellus SC" panose="020E0602050203020307" charset="0"/>
              </a:rPr>
              <a:t>rone</a:t>
            </a:r>
            <a:endParaRPr lang="en-US" altLang="en-IN" dirty="0">
              <a:latin typeface="Marcellus SC" panose="020E0602050203020307" charset="0"/>
              <a:cs typeface="Marcellus SC" panose="020E0602050203020307" charset="0"/>
            </a:endParaRPr>
          </a:p>
        </p:txBody>
      </p:sp>
      <p:sp>
        <p:nvSpPr>
          <p:cNvPr id="4" name="Content Placeholder 3"/>
          <p:cNvSpPr>
            <a:spLocks noGrp="1"/>
          </p:cNvSpPr>
          <p:nvPr>
            <p:ph idx="10"/>
          </p:nvPr>
        </p:nvSpPr>
        <p:spPr>
          <a:xfrm>
            <a:off x="107504" y="1196752"/>
            <a:ext cx="8928992" cy="5184576"/>
          </a:xfrm>
        </p:spPr>
        <p:txBody>
          <a:bodyPr/>
          <a:lstStyle/>
          <a:p>
            <a:pPr marL="342900" indent="-342900">
              <a:buFont typeface="Arial" panose="020B0604020202020204" pitchFamily="34" charset="0"/>
              <a:buChar char="•"/>
            </a:pPr>
            <a:endParaRPr lang="en-IN" sz="2000" b="1" dirty="0">
              <a:latin typeface="Cambria" panose="02040503050406030204" pitchFamily="18" charset="0"/>
              <a:ea typeface="Cambria" panose="02040503050406030204" pitchFamily="18" charset="0"/>
              <a:cs typeface="Cambria" panose="02040503050406030204" pitchFamily="18" charset="0"/>
            </a:endParaRPr>
          </a:p>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cs typeface="Cambria" panose="02040503050406030204" pitchFamily="18" charset="0"/>
              </a:rPr>
              <a:t>Motors</a:t>
            </a:r>
            <a:endParaRPr lang="en-IN" sz="2000" b="1" dirty="0">
              <a:latin typeface="Cambria" panose="02040503050406030204" pitchFamily="18" charset="0"/>
              <a:ea typeface="Cambria" panose="02040503050406030204" pitchFamily="18" charset="0"/>
              <a:cs typeface="Cambria" panose="02040503050406030204" pitchFamily="18" charset="0"/>
            </a:endParaRPr>
          </a:p>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cs typeface="Cambria" panose="02040503050406030204" pitchFamily="18" charset="0"/>
              </a:rPr>
              <a:t>ESC(Electronic Speed Control)</a:t>
            </a:r>
            <a:endParaRPr lang="en-IN" sz="2000" b="1" dirty="0">
              <a:latin typeface="Cambria" panose="02040503050406030204" pitchFamily="18" charset="0"/>
              <a:ea typeface="Cambria" panose="02040503050406030204" pitchFamily="18" charset="0"/>
              <a:cs typeface="Cambria" panose="02040503050406030204" pitchFamily="18" charset="0"/>
            </a:endParaRPr>
          </a:p>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cs typeface="Cambria" panose="02040503050406030204" pitchFamily="18" charset="0"/>
              </a:rPr>
              <a:t>Propeller</a:t>
            </a:r>
            <a:endParaRPr lang="en-IN" sz="2000" b="1" dirty="0">
              <a:latin typeface="Cambria" panose="02040503050406030204" pitchFamily="18" charset="0"/>
              <a:ea typeface="Cambria" panose="02040503050406030204" pitchFamily="18" charset="0"/>
              <a:cs typeface="Cambria" panose="02040503050406030204" pitchFamily="18" charset="0"/>
            </a:endParaRPr>
          </a:p>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cs typeface="Cambria" panose="02040503050406030204" pitchFamily="18" charset="0"/>
              </a:rPr>
              <a:t>Power Distribution Board</a:t>
            </a:r>
            <a:endParaRPr lang="en-IN" sz="2000" b="1" dirty="0">
              <a:latin typeface="Cambria" panose="02040503050406030204" pitchFamily="18" charset="0"/>
              <a:ea typeface="Cambria" panose="02040503050406030204" pitchFamily="18" charset="0"/>
              <a:cs typeface="Cambria" panose="02040503050406030204" pitchFamily="18" charset="0"/>
            </a:endParaRPr>
          </a:p>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cs typeface="Cambria" panose="02040503050406030204" pitchFamily="18" charset="0"/>
              </a:rPr>
              <a:t>Batteries</a:t>
            </a:r>
            <a:endParaRPr lang="en-IN" sz="2000" b="1" dirty="0">
              <a:latin typeface="Cambria" panose="02040503050406030204" pitchFamily="18" charset="0"/>
              <a:ea typeface="Cambria" panose="02040503050406030204" pitchFamily="18" charset="0"/>
              <a:cs typeface="Cambria" panose="02040503050406030204" pitchFamily="18" charset="0"/>
            </a:endParaRPr>
          </a:p>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cs typeface="Cambria" panose="02040503050406030204" pitchFamily="18" charset="0"/>
              </a:rPr>
              <a:t>Frame</a:t>
            </a:r>
            <a:endParaRPr lang="en-IN" sz="2000" b="1" dirty="0">
              <a:latin typeface="Cambria" panose="02040503050406030204" pitchFamily="18" charset="0"/>
              <a:ea typeface="Cambria" panose="02040503050406030204" pitchFamily="18" charset="0"/>
              <a:cs typeface="Cambria" panose="02040503050406030204" pitchFamily="18" charset="0"/>
            </a:endParaRPr>
          </a:p>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cs typeface="Cambria" panose="02040503050406030204" pitchFamily="18" charset="0"/>
              </a:rPr>
              <a:t>Remote Control</a:t>
            </a:r>
            <a:endParaRPr lang="en-IN" sz="2000" b="1" dirty="0">
              <a:latin typeface="Cambria" panose="02040503050406030204" pitchFamily="18" charset="0"/>
              <a:ea typeface="Cambria" panose="02040503050406030204" pitchFamily="18" charset="0"/>
              <a:cs typeface="Cambria" panose="020405030504060302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1726922"/>
            <a:ext cx="4328222" cy="24941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0" y="1196752"/>
            <a:ext cx="8964488" cy="4680520"/>
          </a:xfrm>
        </p:spPr>
        <p:txBody>
          <a:bodyPr/>
          <a:lstStyle/>
          <a:p>
            <a:pPr algn="just" fontAlgn="auto" latinLnBrk="0">
              <a:spcBef>
                <a:spcPts val="0"/>
              </a:spcBef>
            </a:pPr>
            <a:r>
              <a:rPr lang="en-US" sz="2000" b="1" dirty="0">
                <a:solidFill>
                  <a:schemeClr val="tx1"/>
                </a:solidFill>
                <a:latin typeface="Cambria" panose="02040503050406030204" pitchFamily="18" charset="0"/>
                <a:ea typeface="Cambria" panose="02040503050406030204" pitchFamily="18" charset="0"/>
                <a:cs typeface="Cambria" panose="02040503050406030204" pitchFamily="18" charset="0"/>
              </a:rPr>
              <a:t>D.C Motors</a:t>
            </a:r>
            <a:r>
              <a:rPr lang="en-US" sz="2000" dirty="0">
                <a:solidFill>
                  <a:schemeClr val="tx1"/>
                </a:solidFill>
                <a:latin typeface="Cambria" panose="02040503050406030204" pitchFamily="18" charset="0"/>
                <a:ea typeface="Cambria" panose="02040503050406030204" pitchFamily="18" charset="0"/>
                <a:cs typeface="Cambria" panose="02040503050406030204" pitchFamily="18" charset="0"/>
              </a:rPr>
              <a:t>: A Brushless DC motor is an internally commutated electric motor designed to be run from a direct  current power source. Brushed DC motors </a:t>
            </a:r>
            <a:endParaRPr lang="en-US" sz="2000"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algn="just" fontAlgn="auto" latinLnBrk="0">
              <a:spcBef>
                <a:spcPts val="0"/>
              </a:spcBef>
            </a:pPr>
            <a:r>
              <a:rPr lang="en-US" sz="2000" dirty="0">
                <a:solidFill>
                  <a:schemeClr val="tx1"/>
                </a:solidFill>
                <a:latin typeface="Cambria" panose="02040503050406030204" pitchFamily="18" charset="0"/>
                <a:ea typeface="Cambria" panose="02040503050406030204" pitchFamily="18" charset="0"/>
                <a:cs typeface="Cambria" panose="02040503050406030204" pitchFamily="18" charset="0"/>
              </a:rPr>
              <a:t>can be varied in speed by changing the operating voltage or the strength of the magnetic field.</a:t>
            </a:r>
            <a:endParaRPr lang="en-US" sz="2000"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algn="just" fontAlgn="auto" latinLnBrk="0">
              <a:spcBef>
                <a:spcPts val="0"/>
              </a:spcBef>
            </a:pPr>
            <a:endParaRPr lang="en-IN" sz="2000"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algn="just" fontAlgn="auto" latinLnBrk="0">
              <a:spcBef>
                <a:spcPts val="0"/>
              </a:spcBef>
            </a:pPr>
            <a:endParaRPr lang="en-IN" sz="2000"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algn="just" fontAlgn="auto" latinLnBrk="0">
              <a:spcBef>
                <a:spcPts val="0"/>
              </a:spcBef>
            </a:pPr>
            <a:endParaRPr lang="en-IN" sz="2000"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algn="just" fontAlgn="auto" latinLnBrk="0">
              <a:spcBef>
                <a:spcPts val="0"/>
              </a:spcBef>
            </a:pPr>
            <a:r>
              <a:rPr lang="en-US" sz="2000" b="1" dirty="0">
                <a:solidFill>
                  <a:schemeClr val="tx1"/>
                </a:solidFill>
                <a:latin typeface="Cambria" panose="02040503050406030204" pitchFamily="18" charset="0"/>
                <a:cs typeface="Cambria" panose="02040503050406030204" pitchFamily="18" charset="0"/>
              </a:rPr>
              <a:t>Electronic Speed Control</a:t>
            </a:r>
            <a:r>
              <a:rPr lang="en-US" sz="2000" dirty="0">
                <a:solidFill>
                  <a:schemeClr val="tx1"/>
                </a:solidFill>
                <a:latin typeface="Cambria" panose="02040503050406030204" pitchFamily="18" charset="0"/>
                <a:cs typeface="Cambria" panose="02040503050406030204" pitchFamily="18" charset="0"/>
              </a:rPr>
              <a:t>: An electronic speed control or ESC is an elect-</a:t>
            </a:r>
            <a:r>
              <a:rPr lang="en-US" sz="2000" dirty="0" err="1">
                <a:solidFill>
                  <a:schemeClr val="tx1"/>
                </a:solidFill>
                <a:latin typeface="Cambria" panose="02040503050406030204" pitchFamily="18" charset="0"/>
                <a:cs typeface="Cambria" panose="02040503050406030204" pitchFamily="18" charset="0"/>
              </a:rPr>
              <a:t>ronic</a:t>
            </a:r>
            <a:r>
              <a:rPr lang="en-US" sz="2000" dirty="0">
                <a:solidFill>
                  <a:schemeClr val="tx1"/>
                </a:solidFill>
                <a:latin typeface="Cambria" panose="02040503050406030204" pitchFamily="18" charset="0"/>
                <a:cs typeface="Cambria" panose="02040503050406030204" pitchFamily="18" charset="0"/>
              </a:rPr>
              <a:t> circuit with the purpose to vary an electric motor's speed, its direction and possibly also to act as a dynamic brake. </a:t>
            </a:r>
            <a:endParaRPr lang="en-US" sz="2000" dirty="0">
              <a:solidFill>
                <a:schemeClr val="tx1"/>
              </a:solidFill>
              <a:latin typeface="Cambria" panose="02040503050406030204" pitchFamily="18" charset="0"/>
              <a:cs typeface="Cambria" panose="02040503050406030204" pitchFamily="18" charset="0"/>
            </a:endParaRPr>
          </a:p>
          <a:p>
            <a:pPr algn="just" fontAlgn="auto" latinLnBrk="0">
              <a:spcBef>
                <a:spcPts val="0"/>
              </a:spcBef>
            </a:pPr>
            <a:endParaRPr lang="en-US" sz="2000" dirty="0"/>
          </a:p>
          <a:p>
            <a:pPr algn="just" fontAlgn="auto" latinLnBrk="0">
              <a:spcBef>
                <a:spcPts val="0"/>
              </a:spcBef>
            </a:pPr>
            <a:endParaRPr lang="en-IN" sz="2000" dirty="0">
              <a:latin typeface="Cambria" panose="02040503050406030204" pitchFamily="18" charset="0"/>
              <a:ea typeface="Cambria" panose="02040503050406030204" pitchFamily="18" charset="0"/>
            </a:endParaRPr>
          </a:p>
        </p:txBody>
      </p:sp>
      <p:pic>
        <p:nvPicPr>
          <p:cNvPr id="5" name="Picture 4" descr="C:\Users\Vivek\OneDrive\Desktop\a0611cbd-d865-4da9-b475-fdcd97ef20b7.jpg"/>
          <p:cNvPicPr/>
          <p:nvPr/>
        </p:nvPicPr>
        <p:blipFill>
          <a:blip r:embed="rId1" cstate="print"/>
          <a:srcRect/>
          <a:stretch>
            <a:fillRect/>
          </a:stretch>
        </p:blipFill>
        <p:spPr bwMode="auto">
          <a:xfrm>
            <a:off x="3059832" y="2204720"/>
            <a:ext cx="2258271" cy="1242757"/>
          </a:xfrm>
          <a:prstGeom prst="rect">
            <a:avLst/>
          </a:prstGeom>
          <a:noFill/>
          <a:ln w="9525">
            <a:noFill/>
            <a:miter lim="800000"/>
            <a:headEnd/>
            <a:tailEnd/>
          </a:ln>
        </p:spPr>
      </p:pic>
      <p:pic>
        <p:nvPicPr>
          <p:cNvPr id="6" name="Picture 5" descr="C:\Users\Vivek\OneDrive\Desktop\64245e49-f4d2-43ba-87b1-82caa7e9dfd4.jpg"/>
          <p:cNvPicPr/>
          <p:nvPr/>
        </p:nvPicPr>
        <p:blipFill>
          <a:blip r:embed="rId2"/>
          <a:srcRect/>
          <a:stretch>
            <a:fillRect/>
          </a:stretch>
        </p:blipFill>
        <p:spPr bwMode="auto">
          <a:xfrm>
            <a:off x="3563888" y="4673737"/>
            <a:ext cx="1538191" cy="160299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0" y="1124743"/>
            <a:ext cx="9144000" cy="5616623"/>
          </a:xfrm>
        </p:spPr>
        <p:txBody>
          <a:bodyPr/>
          <a:lstStyle/>
          <a:p>
            <a:pPr fontAlgn="auto" latinLnBrk="0">
              <a:spcBef>
                <a:spcPts val="0"/>
              </a:spcBef>
            </a:pPr>
            <a:r>
              <a:rPr lang="en-US" sz="2000" b="1" dirty="0">
                <a:solidFill>
                  <a:schemeClr val="tx1">
                    <a:lumMod val="95000"/>
                    <a:lumOff val="5000"/>
                  </a:schemeClr>
                </a:solidFill>
                <a:latin typeface="Cambria" panose="02040503050406030204" pitchFamily="18" charset="0"/>
                <a:cs typeface="Cambria" panose="02040503050406030204" pitchFamily="18" charset="0"/>
                <a:sym typeface="+mn-ea"/>
              </a:rPr>
              <a:t>Propellers: </a:t>
            </a:r>
            <a:r>
              <a:rPr lang="en-US" sz="2000" dirty="0">
                <a:solidFill>
                  <a:schemeClr val="tx1">
                    <a:lumMod val="95000"/>
                    <a:lumOff val="5000"/>
                  </a:schemeClr>
                </a:solidFill>
                <a:latin typeface="Cambria" panose="02040503050406030204" pitchFamily="18" charset="0"/>
                <a:cs typeface="Cambria" panose="02040503050406030204" pitchFamily="18" charset="0"/>
              </a:rPr>
              <a:t>A Propeller is a type of fan that converts rotational motion into thrust and transmit the generated power. There are three simple measurements to keep in mind .The first is length Usually given in inches. The higher the </a:t>
            </a:r>
            <a:r>
              <a:rPr lang="en-US" sz="2000" dirty="0" err="1">
                <a:solidFill>
                  <a:schemeClr val="tx1">
                    <a:lumMod val="95000"/>
                    <a:lumOff val="5000"/>
                  </a:schemeClr>
                </a:solidFill>
                <a:latin typeface="Cambria" panose="02040503050406030204" pitchFamily="18" charset="0"/>
                <a:cs typeface="Cambria" panose="02040503050406030204" pitchFamily="18" charset="0"/>
              </a:rPr>
              <a:t>Kv</a:t>
            </a:r>
            <a:r>
              <a:rPr lang="en-US" sz="2000" dirty="0">
                <a:solidFill>
                  <a:schemeClr val="tx1">
                    <a:lumMod val="95000"/>
                    <a:lumOff val="5000"/>
                  </a:schemeClr>
                </a:solidFill>
                <a:latin typeface="Cambria" panose="02040503050406030204" pitchFamily="18" charset="0"/>
                <a:cs typeface="Cambria" panose="02040503050406030204" pitchFamily="18" charset="0"/>
              </a:rPr>
              <a:t> of your motors, the smaller your props need to be. Smaller props allow for greater speeds, but reduced efficiency.</a:t>
            </a:r>
            <a:endParaRPr lang="en-US" sz="2000" dirty="0">
              <a:solidFill>
                <a:schemeClr val="tx1">
                  <a:lumMod val="95000"/>
                  <a:lumOff val="5000"/>
                </a:schemeClr>
              </a:solidFill>
              <a:latin typeface="Cambria" panose="02040503050406030204" pitchFamily="18" charset="0"/>
              <a:cs typeface="Cambria" panose="02040503050406030204" pitchFamily="18" charset="0"/>
            </a:endParaRPr>
          </a:p>
          <a:p>
            <a:pPr fontAlgn="auto" latinLnBrk="0">
              <a:spcBef>
                <a:spcPts val="0"/>
              </a:spcBef>
            </a:pPr>
            <a:endParaRPr lang="en-US" sz="2000" dirty="0">
              <a:solidFill>
                <a:schemeClr val="tx1">
                  <a:lumMod val="95000"/>
                  <a:lumOff val="5000"/>
                </a:schemeClr>
              </a:solidFill>
              <a:latin typeface="Cambria" panose="02040503050406030204" pitchFamily="18" charset="0"/>
              <a:cs typeface="Cambria" panose="02040503050406030204" pitchFamily="18" charset="0"/>
            </a:endParaRPr>
          </a:p>
          <a:p>
            <a:pPr fontAlgn="auto" latinLnBrk="0">
              <a:spcBef>
                <a:spcPts val="0"/>
              </a:spcBef>
            </a:pPr>
            <a:endParaRPr lang="en-IN" sz="2000" dirty="0">
              <a:solidFill>
                <a:schemeClr val="tx1">
                  <a:lumMod val="95000"/>
                  <a:lumOff val="5000"/>
                </a:schemeClr>
              </a:solidFill>
              <a:latin typeface="Cambria" panose="02040503050406030204" pitchFamily="18" charset="0"/>
              <a:cs typeface="Cambria" panose="02040503050406030204" pitchFamily="18" charset="0"/>
            </a:endParaRPr>
          </a:p>
          <a:p>
            <a:pPr fontAlgn="auto" latinLnBrk="0">
              <a:spcBef>
                <a:spcPts val="0"/>
              </a:spcBef>
            </a:pPr>
            <a:endParaRPr lang="en-IN" sz="2000" dirty="0">
              <a:solidFill>
                <a:schemeClr val="tx1">
                  <a:lumMod val="95000"/>
                  <a:lumOff val="5000"/>
                </a:schemeClr>
              </a:solidFill>
              <a:latin typeface="Cambria" panose="02040503050406030204" pitchFamily="18" charset="0"/>
              <a:cs typeface="Cambria" panose="02040503050406030204" pitchFamily="18" charset="0"/>
            </a:endParaRPr>
          </a:p>
          <a:p>
            <a:pPr fontAlgn="auto" latinLnBrk="0">
              <a:spcBef>
                <a:spcPts val="0"/>
              </a:spcBef>
            </a:pPr>
            <a:endParaRPr lang="en-IN" sz="2000" dirty="0">
              <a:solidFill>
                <a:schemeClr val="tx1">
                  <a:lumMod val="95000"/>
                  <a:lumOff val="5000"/>
                </a:schemeClr>
              </a:solidFill>
              <a:latin typeface="Cambria" panose="02040503050406030204" pitchFamily="18" charset="0"/>
              <a:cs typeface="Cambria" panose="02040503050406030204" pitchFamily="18" charset="0"/>
            </a:endParaRPr>
          </a:p>
          <a:p>
            <a:pPr fontAlgn="auto" latinLnBrk="0">
              <a:spcBef>
                <a:spcPts val="0"/>
              </a:spcBef>
            </a:pPr>
            <a:r>
              <a:rPr lang="en-US" sz="2000" b="1" dirty="0">
                <a:solidFill>
                  <a:schemeClr val="tx1">
                    <a:lumMod val="95000"/>
                    <a:lumOff val="5000"/>
                  </a:schemeClr>
                </a:solidFill>
                <a:latin typeface="Cambria" panose="02040503050406030204" pitchFamily="18" charset="0"/>
                <a:cs typeface="Cambria" panose="02040503050406030204" pitchFamily="18" charset="0"/>
              </a:rPr>
              <a:t>Battery: </a:t>
            </a:r>
            <a:r>
              <a:rPr lang="en-US" sz="2000" dirty="0">
                <a:solidFill>
                  <a:schemeClr val="tx1">
                    <a:lumMod val="95000"/>
                    <a:lumOff val="5000"/>
                  </a:schemeClr>
                </a:solidFill>
                <a:latin typeface="Cambria" panose="02040503050406030204" pitchFamily="18" charset="0"/>
                <a:cs typeface="Cambria" panose="02040503050406030204" pitchFamily="18" charset="0"/>
              </a:rPr>
              <a:t>A lithium polymer battery, or more correctly lithium-ion polymer batt-</a:t>
            </a:r>
            <a:r>
              <a:rPr lang="en-US" sz="2000" dirty="0" err="1">
                <a:solidFill>
                  <a:schemeClr val="tx1">
                    <a:lumMod val="95000"/>
                    <a:lumOff val="5000"/>
                  </a:schemeClr>
                </a:solidFill>
                <a:latin typeface="Cambria" panose="02040503050406030204" pitchFamily="18" charset="0"/>
                <a:cs typeface="Cambria" panose="02040503050406030204" pitchFamily="18" charset="0"/>
              </a:rPr>
              <a:t>ery</a:t>
            </a:r>
            <a:r>
              <a:rPr lang="en-US" sz="2000" dirty="0">
                <a:solidFill>
                  <a:schemeClr val="tx1">
                    <a:lumMod val="95000"/>
                    <a:lumOff val="5000"/>
                  </a:schemeClr>
                </a:solidFill>
                <a:latin typeface="Cambria" panose="02040503050406030204" pitchFamily="18" charset="0"/>
                <a:cs typeface="Cambria" panose="02040503050406030204" pitchFamily="18" charset="0"/>
              </a:rPr>
              <a:t> (abbreviated variously as LiPo, LIP, Li-poly and others), is a rechargeable battery of lithium-ion technology using a polymer electrolyte instead of the m-ore common quid electrolyte.</a:t>
            </a:r>
            <a:endParaRPr lang="en-US" sz="2000" dirty="0">
              <a:solidFill>
                <a:schemeClr val="tx1">
                  <a:lumMod val="95000"/>
                  <a:lumOff val="5000"/>
                </a:schemeClr>
              </a:solidFill>
              <a:latin typeface="Cambria" panose="02040503050406030204" pitchFamily="18" charset="0"/>
              <a:cs typeface="Cambria" panose="02040503050406030204" pitchFamily="18" charset="0"/>
            </a:endParaRPr>
          </a:p>
          <a:p>
            <a:pPr fontAlgn="auto" latinLnBrk="0">
              <a:spcBef>
                <a:spcPts val="0"/>
              </a:spcBef>
            </a:pPr>
            <a:endParaRPr lang="en-US" sz="2000" dirty="0">
              <a:latin typeface="Cambria" panose="02040503050406030204" pitchFamily="18" charset="0"/>
              <a:cs typeface="Cambria" panose="02040503050406030204" pitchFamily="18" charset="0"/>
            </a:endParaRPr>
          </a:p>
          <a:p>
            <a:pPr fontAlgn="auto" latinLnBrk="0">
              <a:spcBef>
                <a:spcPts val="0"/>
              </a:spcBef>
            </a:pPr>
            <a:endParaRPr lang="en-IN" sz="2000" dirty="0">
              <a:latin typeface="Cambria" panose="02040503050406030204" pitchFamily="18" charset="0"/>
              <a:cs typeface="Cambria" panose="02040503050406030204" pitchFamily="18" charset="0"/>
            </a:endParaRPr>
          </a:p>
        </p:txBody>
      </p:sp>
      <p:pic>
        <p:nvPicPr>
          <p:cNvPr id="5" name="Picture 4" descr="C:\Users\Vivek\OneDrive\Desktop\77297b2d-2792-401c-bbac-b819d8cfecc5.jpg"/>
          <p:cNvPicPr/>
          <p:nvPr/>
        </p:nvPicPr>
        <p:blipFill>
          <a:blip r:embed="rId1" cstate="print"/>
          <a:srcRect/>
          <a:stretch>
            <a:fillRect/>
          </a:stretch>
        </p:blipFill>
        <p:spPr bwMode="auto">
          <a:xfrm>
            <a:off x="3203848" y="2719163"/>
            <a:ext cx="2080679" cy="1213892"/>
          </a:xfrm>
          <a:prstGeom prst="rect">
            <a:avLst/>
          </a:prstGeom>
          <a:noFill/>
          <a:ln w="9525">
            <a:noFill/>
            <a:miter lim="800000"/>
            <a:headEnd/>
            <a:tailEnd/>
          </a:ln>
        </p:spPr>
      </p:pic>
      <p:pic>
        <p:nvPicPr>
          <p:cNvPr id="6" name="Picture 5" descr="C:\Users\Vivek\OneDrive\Desktop\6838e4b0-99e0-49c8-a012-1a83daffb3d2.jpg"/>
          <p:cNvPicPr/>
          <p:nvPr/>
        </p:nvPicPr>
        <p:blipFill>
          <a:blip r:embed="rId2"/>
          <a:srcRect/>
          <a:stretch>
            <a:fillRect/>
          </a:stretch>
        </p:blipFill>
        <p:spPr bwMode="auto">
          <a:xfrm>
            <a:off x="3463852" y="5085184"/>
            <a:ext cx="2080680" cy="158417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07504" y="1196752"/>
            <a:ext cx="9036496" cy="5661248"/>
          </a:xfrm>
        </p:spPr>
        <p:txBody>
          <a:bodyPr/>
          <a:lstStyle/>
          <a:p>
            <a:pPr fontAlgn="auto" latinLnBrk="0">
              <a:lnSpc>
                <a:spcPct val="90000"/>
              </a:lnSpc>
              <a:spcBef>
                <a:spcPts val="0"/>
              </a:spcBef>
            </a:pPr>
            <a:r>
              <a:rPr lang="en-US" sz="2000" b="1" dirty="0">
                <a:solidFill>
                  <a:schemeClr val="tx1"/>
                </a:solidFill>
                <a:latin typeface="Cambria" panose="02040503050406030204" pitchFamily="18" charset="0"/>
                <a:cs typeface="Cambria" panose="02040503050406030204" pitchFamily="18" charset="0"/>
              </a:rPr>
              <a:t>Frame</a:t>
            </a:r>
            <a:r>
              <a:rPr lang="en-US" sz="2000" dirty="0">
                <a:solidFill>
                  <a:schemeClr val="tx1"/>
                </a:solidFill>
                <a:latin typeface="Cambria" panose="02040503050406030204" pitchFamily="18" charset="0"/>
                <a:cs typeface="Cambria" panose="02040503050406030204" pitchFamily="18" charset="0"/>
              </a:rPr>
              <a:t>: This is the most important basic part of a Quadcopter As the name </a:t>
            </a:r>
            <a:endParaRPr lang="en-US" sz="2000" dirty="0">
              <a:solidFill>
                <a:schemeClr val="tx1"/>
              </a:solidFill>
              <a:latin typeface="Cambria" panose="02040503050406030204" pitchFamily="18" charset="0"/>
              <a:cs typeface="Cambria" panose="02040503050406030204" pitchFamily="18" charset="0"/>
            </a:endParaRPr>
          </a:p>
          <a:p>
            <a:pPr fontAlgn="auto" latinLnBrk="0">
              <a:lnSpc>
                <a:spcPct val="90000"/>
              </a:lnSpc>
              <a:spcBef>
                <a:spcPts val="0"/>
              </a:spcBef>
            </a:pPr>
            <a:r>
              <a:rPr lang="en-US" sz="2000" dirty="0" err="1">
                <a:solidFill>
                  <a:schemeClr val="tx1"/>
                </a:solidFill>
                <a:latin typeface="Cambria" panose="02040503050406030204" pitchFamily="18" charset="0"/>
                <a:cs typeface="Cambria" panose="02040503050406030204" pitchFamily="18" charset="0"/>
              </a:rPr>
              <a:t>incidates</a:t>
            </a:r>
            <a:r>
              <a:rPr lang="en-US" sz="2000" dirty="0">
                <a:solidFill>
                  <a:schemeClr val="tx1"/>
                </a:solidFill>
                <a:latin typeface="Cambria" panose="02040503050406030204" pitchFamily="18" charset="0"/>
                <a:cs typeface="Cambria" panose="02040503050406030204" pitchFamily="18" charset="0"/>
              </a:rPr>
              <a:t> the copter has 4 arms The frame should be light as well as rigid to host a LIPO battery 4 BLDC motors,4 ESC &amp; controller.</a:t>
            </a:r>
            <a:endParaRPr lang="en-US" sz="2000" dirty="0">
              <a:solidFill>
                <a:schemeClr val="tx1"/>
              </a:solidFill>
              <a:latin typeface="Cambria" panose="02040503050406030204" pitchFamily="18" charset="0"/>
              <a:cs typeface="Cambria" panose="02040503050406030204" pitchFamily="18" charset="0"/>
            </a:endParaRPr>
          </a:p>
          <a:p>
            <a:pPr fontAlgn="auto" latinLnBrk="0">
              <a:lnSpc>
                <a:spcPct val="90000"/>
              </a:lnSpc>
              <a:spcBef>
                <a:spcPts val="0"/>
              </a:spcBef>
            </a:pPr>
            <a:endParaRPr lang="en-US" sz="2000" dirty="0">
              <a:solidFill>
                <a:schemeClr val="tx1"/>
              </a:solidFill>
              <a:latin typeface="Cambria" panose="02040503050406030204" pitchFamily="18" charset="0"/>
              <a:cs typeface="Cambria" panose="02040503050406030204" pitchFamily="18" charset="0"/>
            </a:endParaRPr>
          </a:p>
          <a:p>
            <a:pPr fontAlgn="auto" latinLnBrk="0">
              <a:lnSpc>
                <a:spcPct val="90000"/>
              </a:lnSpc>
              <a:spcBef>
                <a:spcPts val="0"/>
              </a:spcBef>
            </a:pPr>
            <a:endParaRPr lang="en-US" sz="2000" dirty="0">
              <a:solidFill>
                <a:schemeClr val="tx1"/>
              </a:solidFill>
              <a:latin typeface="Cambria" panose="02040503050406030204" pitchFamily="18" charset="0"/>
              <a:cs typeface="Cambria" panose="02040503050406030204" pitchFamily="18" charset="0"/>
            </a:endParaRPr>
          </a:p>
          <a:p>
            <a:pPr fontAlgn="auto" latinLnBrk="0">
              <a:lnSpc>
                <a:spcPct val="90000"/>
              </a:lnSpc>
              <a:spcBef>
                <a:spcPts val="0"/>
              </a:spcBef>
            </a:pPr>
            <a:endParaRPr lang="en-IN" sz="2000" dirty="0">
              <a:solidFill>
                <a:schemeClr val="tx1"/>
              </a:solidFill>
              <a:latin typeface="Cambria" panose="02040503050406030204" pitchFamily="18" charset="0"/>
              <a:cs typeface="Cambria" panose="02040503050406030204" pitchFamily="18" charset="0"/>
            </a:endParaRPr>
          </a:p>
          <a:p>
            <a:pPr fontAlgn="auto" latinLnBrk="0">
              <a:lnSpc>
                <a:spcPct val="90000"/>
              </a:lnSpc>
              <a:spcBef>
                <a:spcPts val="0"/>
              </a:spcBef>
            </a:pPr>
            <a:endParaRPr lang="en-IN" sz="2000" dirty="0">
              <a:solidFill>
                <a:schemeClr val="tx1"/>
              </a:solidFill>
              <a:latin typeface="Cambria" panose="02040503050406030204" pitchFamily="18" charset="0"/>
              <a:cs typeface="Cambria" panose="02040503050406030204" pitchFamily="18" charset="0"/>
            </a:endParaRPr>
          </a:p>
          <a:p>
            <a:pPr lvl="0" fontAlgn="auto" latinLnBrk="0">
              <a:lnSpc>
                <a:spcPct val="90000"/>
              </a:lnSpc>
              <a:spcBef>
                <a:spcPts val="0"/>
              </a:spcBef>
            </a:pPr>
            <a:endParaRPr lang="en-US" sz="2000" b="1" dirty="0">
              <a:solidFill>
                <a:schemeClr val="tx1"/>
              </a:solidFill>
              <a:latin typeface="Cambria" panose="02040503050406030204" pitchFamily="18" charset="0"/>
              <a:cs typeface="Cambria" panose="02040503050406030204" pitchFamily="18" charset="0"/>
            </a:endParaRPr>
          </a:p>
          <a:p>
            <a:pPr lvl="0" fontAlgn="auto" latinLnBrk="0">
              <a:lnSpc>
                <a:spcPct val="90000"/>
              </a:lnSpc>
              <a:spcBef>
                <a:spcPts val="0"/>
              </a:spcBef>
            </a:pPr>
            <a:endParaRPr lang="en-US" sz="2000" b="1" dirty="0">
              <a:solidFill>
                <a:schemeClr val="tx1"/>
              </a:solidFill>
              <a:latin typeface="Cambria" panose="02040503050406030204" pitchFamily="18" charset="0"/>
              <a:cs typeface="Cambria" panose="02040503050406030204" pitchFamily="18" charset="0"/>
            </a:endParaRPr>
          </a:p>
          <a:p>
            <a:pPr lvl="0" fontAlgn="auto" latinLnBrk="0">
              <a:lnSpc>
                <a:spcPct val="90000"/>
              </a:lnSpc>
              <a:spcBef>
                <a:spcPts val="0"/>
              </a:spcBef>
            </a:pPr>
            <a:r>
              <a:rPr lang="en-US" sz="2000" b="1" dirty="0">
                <a:solidFill>
                  <a:schemeClr val="tx1"/>
                </a:solidFill>
                <a:latin typeface="Cambria" panose="02040503050406030204" pitchFamily="18" charset="0"/>
                <a:cs typeface="Cambria" panose="02040503050406030204" pitchFamily="18" charset="0"/>
              </a:rPr>
              <a:t>Remote control</a:t>
            </a:r>
            <a:r>
              <a:rPr lang="en-US" sz="2000" dirty="0">
                <a:solidFill>
                  <a:schemeClr val="tx1"/>
                </a:solidFill>
                <a:latin typeface="Cambria" panose="02040503050406030204" pitchFamily="18" charset="0"/>
                <a:cs typeface="Cambria" panose="02040503050406030204" pitchFamily="18" charset="0"/>
              </a:rPr>
              <a:t>: We need a RC Transmitter(2.4GHz RC radio transmitter) to direct the quadcopter direction and position . A 2.4GHz RC radio on the</a:t>
            </a:r>
            <a:endParaRPr lang="en-US" sz="2000" dirty="0">
              <a:solidFill>
                <a:schemeClr val="tx1"/>
              </a:solidFill>
              <a:latin typeface="Cambria" panose="02040503050406030204" pitchFamily="18" charset="0"/>
              <a:cs typeface="Cambria" panose="02040503050406030204" pitchFamily="18" charset="0"/>
            </a:endParaRPr>
          </a:p>
          <a:p>
            <a:pPr fontAlgn="auto" latinLnBrk="0">
              <a:lnSpc>
                <a:spcPct val="90000"/>
              </a:lnSpc>
              <a:spcBef>
                <a:spcPts val="0"/>
              </a:spcBef>
            </a:pPr>
            <a:r>
              <a:rPr lang="en-US" sz="2000" dirty="0">
                <a:solidFill>
                  <a:schemeClr val="tx1"/>
                </a:solidFill>
                <a:latin typeface="Cambria" panose="02040503050406030204" pitchFamily="18" charset="0"/>
                <a:cs typeface="Cambria" panose="02040503050406030204" pitchFamily="18" charset="0"/>
              </a:rPr>
              <a:t>Quadcopter receives commands from the RC transmitter on the ground. It will be paired with a Receiver along with the corresponding Transmitter.</a:t>
            </a:r>
            <a:endParaRPr lang="en-US" sz="2000" dirty="0">
              <a:solidFill>
                <a:schemeClr val="tx1"/>
              </a:solidFill>
              <a:latin typeface="Cambria" panose="02040503050406030204" pitchFamily="18" charset="0"/>
              <a:cs typeface="Cambria" panose="02040503050406030204" pitchFamily="18" charset="0"/>
            </a:endParaRPr>
          </a:p>
          <a:p>
            <a:pPr fontAlgn="auto" latinLnBrk="0">
              <a:spcBef>
                <a:spcPts val="0"/>
              </a:spcBef>
            </a:pPr>
            <a:endParaRPr lang="en-US" sz="2000" dirty="0">
              <a:solidFill>
                <a:schemeClr val="tx1"/>
              </a:solidFill>
              <a:latin typeface="Cambria" panose="02040503050406030204" pitchFamily="18" charset="0"/>
              <a:cs typeface="Cambria" panose="02040503050406030204" pitchFamily="18" charset="0"/>
            </a:endParaRPr>
          </a:p>
        </p:txBody>
      </p:sp>
      <p:pic>
        <p:nvPicPr>
          <p:cNvPr id="5" name="Picture 4" descr="C:\Users\Vivek\OneDrive\Desktop\b4a3d871-d543-49eb-8ab8-1a432ea7e095.jpg"/>
          <p:cNvPicPr/>
          <p:nvPr/>
        </p:nvPicPr>
        <p:blipFill>
          <a:blip r:embed="rId1"/>
          <a:srcRect/>
          <a:stretch>
            <a:fillRect/>
          </a:stretch>
        </p:blipFill>
        <p:spPr bwMode="auto">
          <a:xfrm>
            <a:off x="3357771" y="2132727"/>
            <a:ext cx="1870438" cy="1550822"/>
          </a:xfrm>
          <a:prstGeom prst="rect">
            <a:avLst/>
          </a:prstGeom>
          <a:noFill/>
          <a:ln w="9525">
            <a:noFill/>
            <a:miter lim="800000"/>
            <a:headEnd/>
            <a:tailEnd/>
          </a:ln>
        </p:spPr>
      </p:pic>
      <p:pic>
        <p:nvPicPr>
          <p:cNvPr id="6" name="Picture 5" descr="C:\Users\Vivek\OneDrive\Desktop\2d2b8afd-41f7-447f-b721-0153ac67ff2e.jpg"/>
          <p:cNvPicPr/>
          <p:nvPr/>
        </p:nvPicPr>
        <p:blipFill>
          <a:blip r:embed="rId2"/>
          <a:srcRect/>
          <a:stretch>
            <a:fillRect/>
          </a:stretch>
        </p:blipFill>
        <p:spPr bwMode="auto">
          <a:xfrm>
            <a:off x="3275856" y="5085184"/>
            <a:ext cx="2034404" cy="158143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0" y="1124744"/>
            <a:ext cx="9144000" cy="5733256"/>
          </a:xfrm>
        </p:spPr>
        <p:txBody>
          <a:bodyPr/>
          <a:lstStyle/>
          <a:p>
            <a:pPr fontAlgn="auto" latinLnBrk="0">
              <a:spcBef>
                <a:spcPts val="0"/>
              </a:spcBef>
            </a:pPr>
            <a:r>
              <a:rPr lang="en-US" sz="2000" b="1" dirty="0">
                <a:latin typeface="Cambria" panose="02040503050406030204" pitchFamily="18" charset="0"/>
                <a:cs typeface="Cambria" panose="02040503050406030204" pitchFamily="18" charset="0"/>
              </a:rPr>
              <a:t>Power Distribution board(PDB): </a:t>
            </a:r>
            <a:r>
              <a:rPr lang="en-US" sz="2000" dirty="0">
                <a:solidFill>
                  <a:schemeClr val="tx1"/>
                </a:solidFill>
                <a:latin typeface="Cambria" panose="02040503050406030204" pitchFamily="18" charset="0"/>
                <a:cs typeface="Cambria" panose="02040503050406030204" pitchFamily="18" charset="0"/>
              </a:rPr>
              <a:t>A  Power Distribution Board is also known as PDB. PDB essentially distributes the power from the battery to the </a:t>
            </a:r>
            <a:r>
              <a:rPr lang="en-US" sz="2000" dirty="0" err="1">
                <a:solidFill>
                  <a:schemeClr val="tx1"/>
                </a:solidFill>
                <a:latin typeface="Cambria" panose="02040503050406030204" pitchFamily="18" charset="0"/>
                <a:cs typeface="Cambria" panose="02040503050406030204" pitchFamily="18" charset="0"/>
              </a:rPr>
              <a:t>drone.The</a:t>
            </a:r>
            <a:r>
              <a:rPr lang="en-US" sz="2000" dirty="0">
                <a:solidFill>
                  <a:schemeClr val="tx1"/>
                </a:solidFill>
                <a:latin typeface="Cambria" panose="02040503050406030204" pitchFamily="18" charset="0"/>
                <a:cs typeface="Cambria" panose="02040503050406030204" pitchFamily="18" charset="0"/>
              </a:rPr>
              <a:t> PDB also distributes power to some other peripherals such as FPV video </a:t>
            </a:r>
            <a:r>
              <a:rPr lang="en-US" sz="2000" dirty="0" err="1">
                <a:solidFill>
                  <a:schemeClr val="tx1"/>
                </a:solidFill>
                <a:latin typeface="Cambria" panose="02040503050406030204" pitchFamily="18" charset="0"/>
                <a:cs typeface="Cambria" panose="02040503050406030204" pitchFamily="18" charset="0"/>
              </a:rPr>
              <a:t>transmitters,FPV</a:t>
            </a:r>
            <a:r>
              <a:rPr lang="en-US" sz="2000" dirty="0">
                <a:solidFill>
                  <a:schemeClr val="tx1"/>
                </a:solidFill>
                <a:latin typeface="Cambria" panose="02040503050406030204" pitchFamily="18" charset="0"/>
                <a:cs typeface="Cambria" panose="02040503050406030204" pitchFamily="18" charset="0"/>
              </a:rPr>
              <a:t> cameras and the Quadcopter flight controller.</a:t>
            </a:r>
            <a:endParaRPr lang="en-US" sz="2000" dirty="0">
              <a:latin typeface="Cambria" panose="02040503050406030204" pitchFamily="18" charset="0"/>
              <a:cs typeface="Cambria" panose="02040503050406030204" pitchFamily="18" charset="0"/>
            </a:endParaRPr>
          </a:p>
          <a:p>
            <a:pPr fontAlgn="auto" latinLnBrk="0">
              <a:spcBef>
                <a:spcPts val="0"/>
              </a:spcBef>
            </a:pPr>
            <a:endParaRPr lang="en-IN" dirty="0">
              <a:latin typeface="Cambria" panose="02040503050406030204" pitchFamily="18" charset="0"/>
              <a:cs typeface="Cambria" panose="02040503050406030204" pitchFamily="18" charset="0"/>
            </a:endParaRPr>
          </a:p>
        </p:txBody>
      </p:sp>
      <p:pic>
        <p:nvPicPr>
          <p:cNvPr id="5" name="Picture 4" descr="C:\Users\Vivek\OneDrive\Desktop\107dcb81-2371-41e3-bf75-dcd5e18ff8b6.jpg"/>
          <p:cNvPicPr/>
          <p:nvPr/>
        </p:nvPicPr>
        <p:blipFill>
          <a:blip r:embed="rId1"/>
          <a:srcRect/>
          <a:stretch>
            <a:fillRect/>
          </a:stretch>
        </p:blipFill>
        <p:spPr bwMode="auto">
          <a:xfrm>
            <a:off x="3059832" y="2636912"/>
            <a:ext cx="2573382" cy="2025151"/>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arcellus SC" panose="020E0602050203020307" charset="0"/>
                <a:cs typeface="Marcellus SC" panose="020E0602050203020307" charset="0"/>
              </a:rPr>
              <a:t>Preliminary approach to flight</a:t>
            </a:r>
            <a:br>
              <a:rPr lang="en-US" dirty="0">
                <a:latin typeface="Marcellus SC" panose="020E0602050203020307" charset="0"/>
                <a:cs typeface="Marcellus SC" panose="020E0602050203020307" charset="0"/>
              </a:rPr>
            </a:br>
            <a:r>
              <a:rPr lang="en-US" dirty="0">
                <a:latin typeface="Marcellus SC" panose="020E0602050203020307" charset="0"/>
                <a:cs typeface="Marcellus SC" panose="020E0602050203020307" charset="0"/>
              </a:rPr>
              <a:t> dynamics</a:t>
            </a:r>
            <a:endParaRPr lang="en-US" dirty="0">
              <a:latin typeface="Marcellus SC" panose="020E0602050203020307" charset="0"/>
              <a:cs typeface="Marcellus SC" panose="020E0602050203020307" charset="0"/>
            </a:endParaRPr>
          </a:p>
        </p:txBody>
      </p:sp>
      <p:sp>
        <p:nvSpPr>
          <p:cNvPr id="4" name="Content Placeholder 3"/>
          <p:cNvSpPr>
            <a:spLocks noGrp="1"/>
          </p:cNvSpPr>
          <p:nvPr>
            <p:ph idx="10"/>
          </p:nvPr>
        </p:nvSpPr>
        <p:spPr>
          <a:xfrm>
            <a:off x="98425" y="1305560"/>
            <a:ext cx="8598535" cy="4572000"/>
          </a:xfrm>
        </p:spPr>
        <p:txBody>
          <a:bodyPr/>
          <a:lstStyle/>
          <a:p>
            <a:pPr marL="285750" fontAlgn="auto" latinLnBrk="0">
              <a:lnSpc>
                <a:spcPct val="120000"/>
              </a:lnSpc>
              <a:spcBef>
                <a:spcPts val="0"/>
              </a:spcBef>
              <a:buFont typeface="Arial" panose="020B0604020202020204" pitchFamily="34" charset="0"/>
              <a:buChar char="•"/>
            </a:pPr>
            <a:r>
              <a:rPr lang="en-US" sz="2000" dirty="0">
                <a:solidFill>
                  <a:schemeClr val="tx1"/>
                </a:solidFill>
                <a:latin typeface="Cambria" panose="02040503050406030204" pitchFamily="18" charset="0"/>
                <a:cs typeface="Cambria" panose="02040503050406030204" pitchFamily="18" charset="0"/>
              </a:rPr>
              <a:t>The quadcopter’s movement is controlled by varying the relative thrusts of each of the 4 rotors. These rotors are aligned in a diamond. Motors on one diagonal rotate in the clockwise direction and on the other in the anti-clockwise direction.</a:t>
            </a:r>
            <a:endParaRPr lang="en-US" sz="2000" dirty="0">
              <a:solidFill>
                <a:schemeClr val="tx1"/>
              </a:solidFill>
              <a:latin typeface="Cambria" panose="02040503050406030204" pitchFamily="18" charset="0"/>
              <a:cs typeface="Cambria" panose="02040503050406030204" pitchFamily="18" charset="0"/>
            </a:endParaRPr>
          </a:p>
          <a:p>
            <a:pPr marL="285750" fontAlgn="auto" latinLnBrk="0">
              <a:lnSpc>
                <a:spcPct val="120000"/>
              </a:lnSpc>
              <a:spcBef>
                <a:spcPts val="0"/>
              </a:spcBef>
              <a:buFont typeface="Arial" panose="020B0604020202020204" pitchFamily="34" charset="0"/>
              <a:buChar char="•"/>
            </a:pPr>
            <a:r>
              <a:rPr lang="en-US" sz="2000" dirty="0">
                <a:solidFill>
                  <a:schemeClr val="tx1"/>
                </a:solidFill>
                <a:latin typeface="Cambria" panose="02040503050406030204" pitchFamily="18" charset="0"/>
                <a:cs typeface="Cambria" panose="02040503050406030204" pitchFamily="18" charset="0"/>
              </a:rPr>
              <a:t>To move forward we reduce the power in the front motor. This tilts the quadcopter forward and the rotors provide sufficient thrust to move forward. Speed is decided by the power given to the </a:t>
            </a:r>
            <a:r>
              <a:rPr lang="en-US" sz="2000" dirty="0" err="1">
                <a:solidFill>
                  <a:schemeClr val="tx1"/>
                </a:solidFill>
                <a:latin typeface="Cambria" panose="02040503050406030204" pitchFamily="18" charset="0"/>
                <a:cs typeface="Cambria" panose="02040503050406030204" pitchFamily="18" charset="0"/>
              </a:rPr>
              <a:t>rotors.Moving</a:t>
            </a:r>
            <a:r>
              <a:rPr lang="en-US" sz="2000" dirty="0">
                <a:solidFill>
                  <a:schemeClr val="tx1"/>
                </a:solidFill>
                <a:latin typeface="Cambria" panose="02040503050406030204" pitchFamily="18" charset="0"/>
                <a:cs typeface="Cambria" panose="02040503050406030204" pitchFamily="18" charset="0"/>
              </a:rPr>
              <a:t> back</a:t>
            </a:r>
            <a:endParaRPr lang="en-US" sz="2000" dirty="0">
              <a:solidFill>
                <a:schemeClr val="tx1"/>
              </a:solidFill>
              <a:latin typeface="Cambria" panose="02040503050406030204" pitchFamily="18" charset="0"/>
              <a:cs typeface="Cambria" panose="02040503050406030204" pitchFamily="18" charset="0"/>
            </a:endParaRPr>
          </a:p>
          <a:p>
            <a:pPr marL="285750" fontAlgn="auto" latinLnBrk="0">
              <a:lnSpc>
                <a:spcPct val="120000"/>
              </a:lnSpc>
              <a:spcBef>
                <a:spcPts val="0"/>
              </a:spcBef>
              <a:buFont typeface="Arial" panose="020B0604020202020204" pitchFamily="34" charset="0"/>
              <a:buChar char="•"/>
            </a:pPr>
            <a:r>
              <a:rPr lang="en-US" sz="2000" dirty="0">
                <a:solidFill>
                  <a:schemeClr val="tx1"/>
                </a:solidFill>
                <a:latin typeface="Cambria" panose="02040503050406030204" pitchFamily="18" charset="0"/>
                <a:cs typeface="Cambria" panose="02040503050406030204" pitchFamily="18" charset="0"/>
              </a:rPr>
              <a:t>To move backwards we reduce the power in the back rotor, tilting the quadcopter backwards and then again the thrust from the motors takes it in </a:t>
            </a:r>
            <a:r>
              <a:rPr lang="en-US" sz="2000" dirty="0" err="1">
                <a:solidFill>
                  <a:schemeClr val="tx1"/>
                </a:solidFill>
                <a:latin typeface="Cambria" panose="02040503050406030204" pitchFamily="18" charset="0"/>
                <a:cs typeface="Cambria" panose="02040503050406030204" pitchFamily="18" charset="0"/>
              </a:rPr>
              <a:t>reverse.In</a:t>
            </a:r>
            <a:r>
              <a:rPr lang="en-US" sz="2000" dirty="0">
                <a:solidFill>
                  <a:schemeClr val="tx1"/>
                </a:solidFill>
                <a:latin typeface="Cambria" panose="02040503050406030204" pitchFamily="18" charset="0"/>
                <a:cs typeface="Cambria" panose="02040503050406030204" pitchFamily="18" charset="0"/>
              </a:rPr>
              <a:t> addition to this, the quadcopter has 3 degrees of freedom namely:</a:t>
            </a:r>
            <a:endParaRPr lang="en-US" sz="2000" dirty="0">
              <a:solidFill>
                <a:schemeClr val="tx1"/>
              </a:solidFill>
              <a:latin typeface="Cambria" panose="02040503050406030204" pitchFamily="18" charset="0"/>
              <a:cs typeface="Cambria" panose="02040503050406030204" pitchFamily="18" charset="0"/>
            </a:endParaRPr>
          </a:p>
          <a:p>
            <a:pPr fontAlgn="auto" latinLnBrk="0">
              <a:lnSpc>
                <a:spcPct val="120000"/>
              </a:lnSpc>
              <a:spcBef>
                <a:spcPts val="0"/>
              </a:spcBef>
              <a:buFont typeface="Arial" panose="020B0604020202020204" pitchFamily="34" charset="0"/>
            </a:pPr>
            <a:r>
              <a:rPr lang="en-US" sz="2000" dirty="0">
                <a:solidFill>
                  <a:schemeClr val="tx1"/>
                </a:solidFill>
                <a:latin typeface="Cambria" panose="02040503050406030204" pitchFamily="18" charset="0"/>
                <a:cs typeface="Cambria" panose="02040503050406030204" pitchFamily="18" charset="0"/>
              </a:rPr>
              <a:t> </a:t>
            </a:r>
            <a:endParaRPr lang="en-US" sz="2000" dirty="0">
              <a:solidFill>
                <a:schemeClr val="tx1"/>
              </a:solidFill>
              <a:latin typeface="Cambria" panose="02040503050406030204" pitchFamily="18" charset="0"/>
              <a:cs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79512" y="1229360"/>
            <a:ext cx="8517448" cy="5440000"/>
          </a:xfrm>
        </p:spPr>
        <p:txBody>
          <a:bodyPr/>
          <a:lstStyle/>
          <a:p>
            <a:pPr marL="342900" indent="-342900" algn="just" fontAlgn="auto" latinLnBrk="0">
              <a:spcBef>
                <a:spcPts val="0"/>
              </a:spcBef>
              <a:buFont typeface="Arial" panose="020B0604020202020204" pitchFamily="34" charset="0"/>
              <a:buChar char="•"/>
            </a:pPr>
            <a:r>
              <a:rPr lang="en-US" sz="2000" dirty="0">
                <a:solidFill>
                  <a:schemeClr val="tx1"/>
                </a:solidFill>
                <a:latin typeface="Cambria" panose="02040503050406030204" pitchFamily="18" charset="0"/>
                <a:cs typeface="Cambria" panose="02040503050406030204" pitchFamily="18" charset="0"/>
                <a:sym typeface="+mn-ea"/>
              </a:rPr>
              <a:t>Yaw (turning left and right) is controlled by turning up the speed of the regular rotating motors and taking away power from the counter rotating; by taking away the same amount that you put in on the regular rotors produces no extra lift (it won’t go higher) but since the counter torque is now less, the quadcopter rotates and control becomes a matter of which motor gets more power and which one gets less.</a:t>
            </a:r>
            <a:endParaRPr lang="en-US" sz="2000" dirty="0">
              <a:solidFill>
                <a:schemeClr val="tx1"/>
              </a:solidFill>
              <a:latin typeface="Cambria" panose="02040503050406030204" pitchFamily="18" charset="0"/>
              <a:cs typeface="Cambria" panose="02040503050406030204" pitchFamily="18" charset="0"/>
            </a:endParaRPr>
          </a:p>
          <a:p>
            <a:pPr marL="342900" indent="-342900" algn="just" fontAlgn="auto" latinLnBrk="0">
              <a:spcBef>
                <a:spcPts val="0"/>
              </a:spcBef>
              <a:buFont typeface="Arial" panose="020B0604020202020204" pitchFamily="34" charset="0"/>
              <a:buChar char="•"/>
            </a:pPr>
            <a:r>
              <a:rPr lang="en-US" sz="2000" dirty="0">
                <a:solidFill>
                  <a:schemeClr val="tx1"/>
                </a:solidFill>
                <a:latin typeface="Cambria" panose="02040503050406030204" pitchFamily="18" charset="0"/>
                <a:cs typeface="Cambria" panose="02040503050406030204" pitchFamily="18" charset="0"/>
                <a:sym typeface="+mn-ea"/>
              </a:rPr>
              <a:t> Roll(tilting left and right) is controlled by increasing speed on one motor and lowering on the opposite one.</a:t>
            </a:r>
            <a:endParaRPr lang="en-US" sz="2000" dirty="0">
              <a:solidFill>
                <a:schemeClr val="tx1"/>
              </a:solidFill>
              <a:latin typeface="Cambria" panose="02040503050406030204" pitchFamily="18" charset="0"/>
              <a:cs typeface="Cambria" panose="02040503050406030204" pitchFamily="18" charset="0"/>
            </a:endParaRPr>
          </a:p>
          <a:p>
            <a:pPr marL="342900" indent="-342900" algn="just" fontAlgn="auto" latinLnBrk="0">
              <a:spcBef>
                <a:spcPts val="0"/>
              </a:spcBef>
              <a:buFont typeface="Arial" panose="020B0604020202020204" pitchFamily="34" charset="0"/>
              <a:buChar char="•"/>
            </a:pPr>
            <a:r>
              <a:rPr lang="en-US" sz="2000" dirty="0">
                <a:solidFill>
                  <a:schemeClr val="tx1"/>
                </a:solidFill>
                <a:latin typeface="Cambria" panose="02040503050406030204" pitchFamily="18" charset="0"/>
                <a:cs typeface="Cambria" panose="02040503050406030204" pitchFamily="18" charset="0"/>
                <a:sym typeface="+mn-ea"/>
              </a:rPr>
              <a:t> Pitch (moving up and down, similar to nodding) is controlled the same way as roll, but using the second set of motors</a:t>
            </a:r>
            <a:r>
              <a:rPr lang="en-US" sz="2200" dirty="0">
                <a:solidFill>
                  <a:schemeClr val="tx1"/>
                </a:solidFill>
                <a:latin typeface="Cambria" panose="02040503050406030204" pitchFamily="18" charset="0"/>
                <a:cs typeface="Cambria" panose="02040503050406030204" pitchFamily="18" charset="0"/>
                <a:sym typeface="+mn-ea"/>
              </a:rPr>
              <a:t>.</a:t>
            </a:r>
            <a:endParaRPr lang="en-US" sz="2200" dirty="0">
              <a:solidFill>
                <a:schemeClr val="tx1"/>
              </a:solidFill>
              <a:latin typeface="Cambria" panose="02040503050406030204" pitchFamily="18" charset="0"/>
              <a:cs typeface="Cambria" panose="02040503050406030204" pitchFamily="18" charset="0"/>
              <a:sym typeface="+mn-ea"/>
            </a:endParaRPr>
          </a:p>
          <a:p>
            <a:pPr marL="342900" indent="-342900" fontAlgn="auto" latinLnBrk="0">
              <a:spcBef>
                <a:spcPts val="0"/>
              </a:spcBef>
              <a:buFont typeface="Arial" panose="020B0604020202020204" pitchFamily="34" charset="0"/>
              <a:buChar char="•"/>
            </a:pPr>
            <a:endParaRPr lang="en-US" sz="2200" dirty="0">
              <a:latin typeface="Cambria" panose="02040503050406030204" pitchFamily="18" charset="0"/>
              <a:cs typeface="Cambria" panose="02040503050406030204" pitchFamily="18" charset="0"/>
              <a:sym typeface="+mn-ea"/>
            </a:endParaRPr>
          </a:p>
          <a:p>
            <a:pPr fontAlgn="auto" latinLnBrk="0">
              <a:spcBef>
                <a:spcPts val="0"/>
              </a:spcBef>
            </a:pPr>
            <a:endParaRPr lang="en-US" sz="2200" dirty="0">
              <a:latin typeface="Cambria" panose="02040503050406030204" pitchFamily="18" charset="0"/>
              <a:cs typeface="Cambria" panose="02040503050406030204" pitchFamily="18" charset="0"/>
            </a:endParaRPr>
          </a:p>
          <a:p>
            <a:pPr marL="342900" indent="-342900">
              <a:buFont typeface="Arial" panose="020B0604020202020204" pitchFamily="34" charset="0"/>
              <a:buChar char="•"/>
            </a:pPr>
            <a:endParaRPr lang="en-US" sz="2200" dirty="0">
              <a:latin typeface="Cambria" panose="02040503050406030204" pitchFamily="18" charset="0"/>
              <a:cs typeface="Cambria" panose="020405030504060302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arcellus SC" panose="020E0602050203020307" charset="0"/>
                <a:cs typeface="Marcellus SC" panose="020E0602050203020307" charset="0"/>
              </a:rPr>
              <a:t>M</a:t>
            </a:r>
            <a:r>
              <a:rPr lang="en-US" altLang="en-IN" dirty="0">
                <a:latin typeface="Marcellus SC" panose="020E0602050203020307" charset="0"/>
                <a:cs typeface="Marcellus SC" panose="020E0602050203020307" charset="0"/>
              </a:rPr>
              <a:t>echanics of</a:t>
            </a:r>
            <a:r>
              <a:rPr lang="en-IN" dirty="0">
                <a:latin typeface="Marcellus SC" panose="020E0602050203020307" charset="0"/>
                <a:cs typeface="Marcellus SC" panose="020E0602050203020307" charset="0"/>
              </a:rPr>
              <a:t> D</a:t>
            </a:r>
            <a:r>
              <a:rPr lang="en-US" altLang="en-IN" dirty="0">
                <a:latin typeface="Marcellus SC" panose="020E0602050203020307" charset="0"/>
                <a:cs typeface="Marcellus SC" panose="020E0602050203020307" charset="0"/>
              </a:rPr>
              <a:t>rone</a:t>
            </a:r>
            <a:endParaRPr lang="en-US" altLang="en-IN" dirty="0">
              <a:latin typeface="Marcellus SC" panose="020E0602050203020307" charset="0"/>
              <a:cs typeface="Marcellus SC" panose="020E0602050203020307" charset="0"/>
            </a:endParaRPr>
          </a:p>
        </p:txBody>
      </p:sp>
      <p:sp>
        <p:nvSpPr>
          <p:cNvPr id="4" name="Content Placeholder 3"/>
          <p:cNvSpPr>
            <a:spLocks noGrp="1"/>
          </p:cNvSpPr>
          <p:nvPr>
            <p:ph idx="1"/>
          </p:nvPr>
        </p:nvSpPr>
        <p:spPr>
          <a:xfrm>
            <a:off x="457200" y="3357246"/>
            <a:ext cx="8229600" cy="460648"/>
          </a:xfrm>
        </p:spPr>
        <p:txBody>
          <a:bodyPr/>
          <a:lstStyle/>
          <a:p>
            <a:pPr marL="285750" algn="just" fontAlgn="auto" latinLnBrk="0">
              <a:lnSpc>
                <a:spcPct val="115000"/>
              </a:lnSpc>
              <a:spcBef>
                <a:spcPts val="0"/>
              </a:spcBef>
              <a:spcAft>
                <a:spcPts val="1000"/>
              </a:spcAft>
              <a:buFont typeface="Arial" panose="020B0604020202020204" pitchFamily="34" charset="0"/>
              <a:tabLst>
                <a:tab pos="1285875" algn="l"/>
              </a:tabLst>
            </a:pPr>
            <a:endParaRPr lang="en-IN"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a:p>
            <a:pPr marL="285750" algn="just" fontAlgn="auto" latinLnBrk="0">
              <a:lnSpc>
                <a:spcPct val="115000"/>
              </a:lnSpc>
              <a:spcBef>
                <a:spcPts val="0"/>
              </a:spcBef>
              <a:spcAft>
                <a:spcPts val="1000"/>
              </a:spcAft>
              <a:buFont typeface="Arial" panose="020B0604020202020204" pitchFamily="34" charset="0"/>
              <a:tabLst>
                <a:tab pos="1285875" algn="l"/>
              </a:tabLst>
            </a:pPr>
            <a:endParaRPr lang="en-IN"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a:p>
            <a:pPr marL="285750" algn="just" fontAlgn="auto" latinLnBrk="0">
              <a:lnSpc>
                <a:spcPct val="115000"/>
              </a:lnSpc>
              <a:spcBef>
                <a:spcPts val="0"/>
              </a:spcBef>
              <a:spcAft>
                <a:spcPts val="1000"/>
              </a:spcAft>
              <a:buFont typeface="Arial" panose="020B0604020202020204" pitchFamily="34" charset="0"/>
              <a:tabLst>
                <a:tab pos="1285875" algn="l"/>
              </a:tabLst>
            </a:pPr>
            <a:r>
              <a:rPr lang="en-IN" sz="2000" dirty="0">
                <a:solidFill>
                  <a:schemeClr val="tx1"/>
                </a:solidFill>
                <a:effectLst/>
                <a:latin typeface="Cambria" panose="02040503050406030204" pitchFamily="18" charset="0"/>
                <a:ea typeface="Calibri" panose="020F0502020204030204" charset="0"/>
                <a:cs typeface="Cambria" panose="02040503050406030204" pitchFamily="18" charset="0"/>
              </a:rPr>
              <a:t>Drones use rotors for propulsion and control.  A rotor is generally a fan as they work pretty much the same. Spinning blades push air down. Of course, all forces come in pairs, which means that as the rotor pushes down on the air, the air pushes up on the rotor. This is the basic idea behind lift, which comes down to controlling the upward and downward force. The faster the rotors spin, the greater the lift, and vice-versa .</a:t>
            </a:r>
            <a:r>
              <a:rPr lang="en-IN" sz="2000" dirty="0">
                <a:solidFill>
                  <a:schemeClr val="tx1"/>
                </a:solidFill>
                <a:latin typeface="Cambria" panose="02040503050406030204" pitchFamily="18" charset="0"/>
                <a:ea typeface="Calibri" panose="020F0502020204030204" charset="0"/>
                <a:cs typeface="Cambria" panose="02040503050406030204" pitchFamily="18" charset="0"/>
              </a:rPr>
              <a:t>A </a:t>
            </a:r>
            <a:r>
              <a:rPr lang="en-IN" sz="2000" dirty="0">
                <a:solidFill>
                  <a:schemeClr val="tx1"/>
                </a:solidFill>
                <a:effectLst/>
                <a:latin typeface="Cambria" panose="02040503050406030204" pitchFamily="18" charset="0"/>
                <a:ea typeface="Calibri" panose="020F0502020204030204" charset="0"/>
                <a:cs typeface="Cambria" panose="02040503050406030204" pitchFamily="18" charset="0"/>
              </a:rPr>
              <a:t>drone can do three things in the vertical plane: hover, climb, or descend.</a:t>
            </a:r>
            <a:r>
              <a:rPr lang="en-US" altLang="en-IN" sz="2000" dirty="0">
                <a:solidFill>
                  <a:schemeClr val="tx1"/>
                </a:solidFill>
                <a:effectLst/>
                <a:latin typeface="Cambria" panose="02040503050406030204" pitchFamily="18" charset="0"/>
                <a:ea typeface="Calibri" panose="020F0502020204030204" charset="0"/>
                <a:cs typeface="Cambria" panose="02040503050406030204" pitchFamily="18" charset="0"/>
              </a:rPr>
              <a:t>       </a:t>
            </a:r>
            <a:endParaRPr lang="en-IN"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a:p>
            <a:pPr marL="285750" algn="just" fontAlgn="auto" latinLnBrk="0">
              <a:lnSpc>
                <a:spcPct val="115000"/>
              </a:lnSpc>
              <a:spcBef>
                <a:spcPts val="0"/>
              </a:spcBef>
              <a:spcAft>
                <a:spcPts val="1000"/>
              </a:spcAft>
              <a:buFont typeface="Arial" panose="020B0604020202020204" pitchFamily="34" charset="0"/>
              <a:buChar char="•"/>
              <a:tabLst>
                <a:tab pos="1285875" algn="l"/>
              </a:tabLst>
            </a:pPr>
            <a:endParaRPr lang="en-IN"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a:p>
            <a:pPr fontAlgn="auto" latinLnBrk="0">
              <a:spcBef>
                <a:spcPts val="0"/>
              </a:spcBef>
            </a:pPr>
            <a:endParaRPr lang="en-IN" sz="2000" dirty="0">
              <a:solidFill>
                <a:schemeClr val="tx1"/>
              </a:solidFill>
              <a:latin typeface="Cambria" panose="02040503050406030204" pitchFamily="18" charset="0"/>
              <a:cs typeface="Cambria" panose="02040503050406030204" pitchFamily="18" charset="0"/>
            </a:endParaRPr>
          </a:p>
          <a:p>
            <a:pPr fontAlgn="auto" latinLnBrk="0">
              <a:spcBef>
                <a:spcPts val="0"/>
              </a:spcBef>
            </a:pPr>
            <a:endParaRPr lang="en-IN" sz="2000" dirty="0">
              <a:solidFill>
                <a:schemeClr val="tx1"/>
              </a:solidFill>
              <a:latin typeface="Cambria" panose="02040503050406030204" pitchFamily="18" charset="0"/>
              <a:cs typeface="Cambria" panose="02040503050406030204" pitchFamily="18" charset="0"/>
            </a:endParaRPr>
          </a:p>
          <a:p>
            <a:pPr fontAlgn="auto" latinLnBrk="0">
              <a:spcBef>
                <a:spcPts val="0"/>
              </a:spcBef>
            </a:pPr>
            <a:endParaRPr lang="en-IN" sz="2000" dirty="0">
              <a:solidFill>
                <a:schemeClr val="tx1"/>
              </a:solidFill>
              <a:latin typeface="Cambria" panose="02040503050406030204" pitchFamily="18" charset="0"/>
              <a:cs typeface="Cambria" panose="02040503050406030204" pitchFamily="18" charset="0"/>
            </a:endParaRPr>
          </a:p>
          <a:p>
            <a:pPr algn="just" fontAlgn="auto" latinLnBrk="0">
              <a:lnSpc>
                <a:spcPct val="115000"/>
              </a:lnSpc>
              <a:spcBef>
                <a:spcPts val="0"/>
              </a:spcBef>
              <a:spcAft>
                <a:spcPts val="1000"/>
              </a:spcAft>
              <a:tabLst>
                <a:tab pos="1285875" algn="l"/>
              </a:tabLst>
            </a:pPr>
            <a:r>
              <a:rPr lang="en-IN" sz="2000" b="1" dirty="0">
                <a:solidFill>
                  <a:schemeClr val="tx1"/>
                </a:solidFill>
                <a:effectLst/>
                <a:latin typeface="Cambria" panose="02040503050406030204" pitchFamily="18" charset="0"/>
                <a:ea typeface="Calibri" panose="020F0502020204030204" charset="0"/>
                <a:cs typeface="Cambria" panose="02040503050406030204" pitchFamily="18" charset="0"/>
              </a:rPr>
              <a:t>Hover: </a:t>
            </a:r>
            <a:r>
              <a:rPr lang="en-IN" sz="2000" dirty="0">
                <a:solidFill>
                  <a:schemeClr val="tx1"/>
                </a:solidFill>
                <a:effectLst/>
                <a:latin typeface="Cambria" panose="02040503050406030204" pitchFamily="18" charset="0"/>
                <a:ea typeface="Calibri" panose="020F0502020204030204" charset="0"/>
                <a:cs typeface="Cambria" panose="02040503050406030204" pitchFamily="18" charset="0"/>
              </a:rPr>
              <a:t>To hover, the net thrust of the four rotors pushing the drone up must be equal to the gravitational force pulling it down. </a:t>
            </a:r>
            <a:endParaRPr lang="en-IN"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a:p>
            <a:pPr fontAlgn="auto" latinLnBrk="0">
              <a:spcBef>
                <a:spcPts val="0"/>
              </a:spcBef>
            </a:pPr>
            <a:endParaRPr lang="en-IN"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p:txBody>
      </p:sp>
      <p:pic>
        <p:nvPicPr>
          <p:cNvPr id="23" name="Picture 23" descr="de9c5395-ab60-4667-a100-c7d7628fd4a3"/>
          <p:cNvPicPr>
            <a:picLocks noChangeAspect="1"/>
          </p:cNvPicPr>
          <p:nvPr>
            <p:ph idx="10"/>
          </p:nvPr>
        </p:nvPicPr>
        <p:blipFill>
          <a:blip r:embed="rId1"/>
          <a:stretch>
            <a:fillRect/>
          </a:stretch>
        </p:blipFill>
        <p:spPr>
          <a:xfrm>
            <a:off x="4283710" y="3933190"/>
            <a:ext cx="2275205" cy="16751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0" y="1124744"/>
            <a:ext cx="9144000" cy="5616624"/>
          </a:xfrm>
        </p:spPr>
        <p:txBody>
          <a:bodyPr/>
          <a:lstStyle/>
          <a:p>
            <a:pPr algn="l" fontAlgn="auto" latinLnBrk="0">
              <a:lnSpc>
                <a:spcPct val="115000"/>
              </a:lnSpc>
              <a:spcBef>
                <a:spcPts val="0"/>
              </a:spcBef>
              <a:spcAft>
                <a:spcPts val="1000"/>
              </a:spcAft>
              <a:tabLst>
                <a:tab pos="1285875" algn="l"/>
              </a:tabLst>
            </a:pPr>
            <a:r>
              <a:rPr lang="en-IN" sz="2000" b="1" dirty="0" err="1">
                <a:solidFill>
                  <a:schemeClr val="tx1"/>
                </a:solidFill>
                <a:effectLst/>
                <a:latin typeface="Cambria" panose="02040503050406030204" pitchFamily="18" charset="0"/>
                <a:ea typeface="Calibri" panose="020F0502020204030204" charset="0"/>
                <a:cs typeface="Cambria" panose="02040503050406030204" pitchFamily="18" charset="0"/>
              </a:rPr>
              <a:t>Descend:</a:t>
            </a:r>
            <a:r>
              <a:rPr lang="en-US" altLang="en-IN" sz="2000" b="1" dirty="0" err="1">
                <a:solidFill>
                  <a:schemeClr val="tx1"/>
                </a:solidFill>
                <a:effectLst/>
                <a:latin typeface="Cambria" panose="02040503050406030204" pitchFamily="18" charset="0"/>
                <a:ea typeface="Calibri" panose="020F0502020204030204" charset="0"/>
                <a:cs typeface="Cambria" panose="02040503050406030204" pitchFamily="18" charset="0"/>
              </a:rPr>
              <a:t>  </a:t>
            </a:r>
            <a:r>
              <a:rPr lang="en-IN" sz="2000" dirty="0" err="1">
                <a:solidFill>
                  <a:schemeClr val="tx1"/>
                </a:solidFill>
                <a:effectLst/>
                <a:latin typeface="Cambria" panose="02040503050406030204" pitchFamily="18" charset="0"/>
                <a:ea typeface="Calibri" panose="020F0502020204030204" charset="0"/>
                <a:cs typeface="Cambria" panose="02040503050406030204" pitchFamily="18" charset="0"/>
              </a:rPr>
              <a:t>To</a:t>
            </a:r>
            <a:r>
              <a:rPr lang="en-IN" sz="2000" dirty="0">
                <a:solidFill>
                  <a:schemeClr val="tx1"/>
                </a:solidFill>
                <a:effectLst/>
                <a:latin typeface="Cambria" panose="02040503050406030204" pitchFamily="18" charset="0"/>
                <a:ea typeface="Calibri" panose="020F0502020204030204" charset="0"/>
                <a:cs typeface="Cambria" panose="02040503050406030204" pitchFamily="18" charset="0"/>
              </a:rPr>
              <a:t> descend, the net thrust of the four rotors pushing the drone up must be less than that of the gravitational force pulling it down. In this configuration, the red rotors are rotating counter clockwise and the green ones are rotating clockwise. With the two sets of rotors rotating in opposite directions, the total angular momentum is zero. </a:t>
            </a:r>
            <a:endParaRPr lang="en-IN"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a:p>
            <a:pPr algn="just">
              <a:lnSpc>
                <a:spcPct val="115000"/>
              </a:lnSpc>
              <a:spcAft>
                <a:spcPts val="1000"/>
              </a:spcAft>
              <a:tabLst>
                <a:tab pos="1285875" algn="l"/>
              </a:tabLst>
            </a:pPr>
            <a:endParaRPr lang="en-IN"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a:p>
            <a:pPr algn="just">
              <a:lnSpc>
                <a:spcPct val="115000"/>
              </a:lnSpc>
              <a:spcAft>
                <a:spcPts val="1000"/>
              </a:spcAft>
              <a:tabLst>
                <a:tab pos="1285875" algn="l"/>
              </a:tabLst>
            </a:pPr>
            <a:endParaRPr lang="en-IN"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a:p>
            <a:r>
              <a:rPr lang="en-IN" sz="2000" b="1" dirty="0">
                <a:solidFill>
                  <a:schemeClr val="tx1"/>
                </a:solidFill>
                <a:effectLst/>
                <a:latin typeface="Cambria" panose="02040503050406030204" pitchFamily="18" charset="0"/>
                <a:ea typeface="Calibri" panose="020F0502020204030204" charset="0"/>
                <a:cs typeface="Cambria" panose="02040503050406030204" pitchFamily="18" charset="0"/>
              </a:rPr>
              <a:t>Forwards and Sideways:</a:t>
            </a:r>
            <a:endParaRPr lang="en-IN" sz="2000" b="1" dirty="0">
              <a:solidFill>
                <a:schemeClr val="tx1"/>
              </a:solidFill>
              <a:effectLst/>
              <a:latin typeface="Cambria" panose="02040503050406030204" pitchFamily="18" charset="0"/>
              <a:ea typeface="Calibri" panose="020F0502020204030204" charset="0"/>
              <a:cs typeface="Cambria" panose="02040503050406030204" pitchFamily="18" charset="0"/>
            </a:endParaRPr>
          </a:p>
          <a:p>
            <a:pPr fontAlgn="auto" latinLnBrk="0">
              <a:lnSpc>
                <a:spcPct val="120000"/>
              </a:lnSpc>
              <a:spcBef>
                <a:spcPts val="0"/>
              </a:spcBef>
            </a:pPr>
            <a:r>
              <a:rPr lang="en-IN" sz="2000" dirty="0">
                <a:solidFill>
                  <a:schemeClr val="tx1"/>
                </a:solidFill>
                <a:effectLst/>
                <a:latin typeface="Cambria" panose="02040503050406030204" pitchFamily="18" charset="0"/>
                <a:ea typeface="Calibri" panose="020F0502020204030204" charset="0"/>
                <a:cs typeface="Cambria" panose="02040503050406030204" pitchFamily="18" charset="0"/>
              </a:rPr>
              <a:t>In order to fly forward, </a:t>
            </a:r>
            <a:r>
              <a:rPr lang="en-US" altLang="en-IN" sz="2000" dirty="0">
                <a:solidFill>
                  <a:schemeClr val="tx1"/>
                </a:solidFill>
                <a:effectLst/>
                <a:latin typeface="Cambria" panose="02040503050406030204" pitchFamily="18" charset="0"/>
                <a:ea typeface="Calibri" panose="020F0502020204030204" charset="0"/>
                <a:cs typeface="Cambria" panose="02040503050406030204" pitchFamily="18" charset="0"/>
              </a:rPr>
              <a:t>t</a:t>
            </a:r>
            <a:r>
              <a:rPr lang="en-IN" sz="2000" dirty="0">
                <a:solidFill>
                  <a:schemeClr val="tx1"/>
                </a:solidFill>
                <a:effectLst/>
                <a:latin typeface="Cambria" panose="02040503050406030204" pitchFamily="18" charset="0"/>
                <a:ea typeface="Calibri" panose="020F0502020204030204" charset="0"/>
                <a:cs typeface="Cambria" panose="02040503050406030204" pitchFamily="18" charset="0"/>
              </a:rPr>
              <a:t>here is a need of forward component of thrust from the rotors. Here is a side view (with forces) of a drone moving at a constant speed. The total thrust force will remain equal to the weight, so the drone will stay at the same vertical level. Also, since one of the rear rotors is spinning </a:t>
            </a:r>
            <a:r>
              <a:rPr lang="en-IN" sz="2000" dirty="0" err="1">
                <a:solidFill>
                  <a:schemeClr val="tx1"/>
                </a:solidFill>
                <a:effectLst/>
                <a:latin typeface="Cambria" panose="02040503050406030204" pitchFamily="18" charset="0"/>
                <a:ea typeface="Calibri" panose="020F0502020204030204" charset="0"/>
                <a:cs typeface="Cambria" panose="02040503050406030204" pitchFamily="18" charset="0"/>
              </a:rPr>
              <a:t>counterclockwise</a:t>
            </a:r>
            <a:r>
              <a:rPr lang="en-IN" sz="2000" dirty="0">
                <a:solidFill>
                  <a:schemeClr val="tx1"/>
                </a:solidFill>
                <a:effectLst/>
                <a:latin typeface="Cambria" panose="02040503050406030204" pitchFamily="18" charset="0"/>
                <a:ea typeface="Calibri" panose="020F0502020204030204" charset="0"/>
                <a:cs typeface="Cambria" panose="02040503050406030204" pitchFamily="18" charset="0"/>
              </a:rPr>
              <a:t> and the other clockwise, the increased rotation of those rotors will still produce zero angular momentum</a:t>
            </a:r>
            <a:r>
              <a:rPr lang="en-US" altLang="en-IN" sz="2000" dirty="0">
                <a:solidFill>
                  <a:schemeClr val="tx1"/>
                </a:solidFill>
                <a:effectLst/>
                <a:latin typeface="Cambria" panose="02040503050406030204" pitchFamily="18" charset="0"/>
                <a:ea typeface="Calibri" panose="020F0502020204030204" charset="0"/>
                <a:cs typeface="Cambria" panose="02040503050406030204" pitchFamily="18" charset="0"/>
              </a:rPr>
              <a:t>.</a:t>
            </a:r>
            <a:endParaRPr lang="en-IN"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a:p>
            <a:endParaRPr lang="en-IN"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p:txBody>
      </p:sp>
      <p:pic>
        <p:nvPicPr>
          <p:cNvPr id="5" name="Picture 4" descr="19fb33f8-45aa-4a9b-848b-1651b150aa33"/>
          <p:cNvPicPr/>
          <p:nvPr/>
        </p:nvPicPr>
        <p:blipFill>
          <a:blip r:embed="rId1"/>
          <a:stretch>
            <a:fillRect/>
          </a:stretch>
        </p:blipFill>
        <p:spPr>
          <a:xfrm>
            <a:off x="5587365" y="2626995"/>
            <a:ext cx="2137410" cy="19608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988821"/>
            <a:ext cx="8229600" cy="460648"/>
          </a:xfrm>
        </p:spPr>
        <p:txBody>
          <a:bodyPr/>
          <a:lstStyle/>
          <a:p>
            <a:pPr fontAlgn="auto" latinLnBrk="0">
              <a:spcBef>
                <a:spcPts val="0"/>
              </a:spcBef>
            </a:pPr>
            <a:r>
              <a:rPr lang="en-IN" sz="2000" dirty="0">
                <a:solidFill>
                  <a:schemeClr val="tx1"/>
                </a:solidFill>
                <a:effectLst/>
                <a:latin typeface="Cambria" panose="02040503050406030204" pitchFamily="18" charset="0"/>
                <a:ea typeface="Calibri" panose="020F0502020204030204" charset="0"/>
                <a:cs typeface="Cambria" panose="02040503050406030204" pitchFamily="18" charset="0"/>
              </a:rPr>
              <a:t>The same holds true for the front rotors, and so the drone does not rotate. However, the greater force in the back of the drone means it will tilt forward. Now a slight increase in thrust for all rotors will produce a net thrust force that has a component to balance the weight along with a forward motion component.</a:t>
            </a:r>
            <a:r>
              <a:rPr lang="en-US" altLang="en-IN" sz="2000" dirty="0">
                <a:solidFill>
                  <a:schemeClr val="tx1"/>
                </a:solidFill>
                <a:effectLst/>
                <a:latin typeface="Cambria" panose="02040503050406030204" pitchFamily="18" charset="0"/>
                <a:ea typeface="Calibri" panose="020F0502020204030204" charset="0"/>
                <a:cs typeface="Cambria" panose="02040503050406030204" pitchFamily="18" charset="0"/>
              </a:rPr>
              <a:t>                                                 </a:t>
            </a:r>
            <a:endParaRPr lang="en-IN"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a:p>
            <a:endParaRPr lang="en-IN" sz="1800" dirty="0">
              <a:effectLst/>
              <a:latin typeface="Cambria" panose="02040503050406030204" pitchFamily="18" charset="0"/>
              <a:ea typeface="Calibri" panose="020F0502020204030204" charset="0"/>
              <a:cs typeface="Cambria" panose="02040503050406030204" pitchFamily="18" charset="0"/>
            </a:endParaRPr>
          </a:p>
          <a:p>
            <a:endParaRPr lang="en-IN" dirty="0">
              <a:latin typeface="Cambria" panose="02040503050406030204" pitchFamily="18" charset="0"/>
              <a:cs typeface="Cambria" panose="02040503050406030204" pitchFamily="18" charset="0"/>
            </a:endParaRPr>
          </a:p>
        </p:txBody>
      </p:sp>
      <p:pic>
        <p:nvPicPr>
          <p:cNvPr id="5" name="Picture 4" descr="895429ce-a990-4dd0-b7b0-524b19c4c3f0"/>
          <p:cNvPicPr/>
          <p:nvPr/>
        </p:nvPicPr>
        <p:blipFill>
          <a:blip r:embed="rId1"/>
          <a:stretch>
            <a:fillRect/>
          </a:stretch>
        </p:blipFill>
        <p:spPr>
          <a:xfrm>
            <a:off x="251460" y="2636520"/>
            <a:ext cx="2769235" cy="2465070"/>
          </a:xfrm>
          <a:prstGeom prst="rect">
            <a:avLst/>
          </a:prstGeom>
        </p:spPr>
      </p:pic>
      <p:pic>
        <p:nvPicPr>
          <p:cNvPr id="7" name="Picture 6" descr="36945086-81f4-43b1-8bc2-ecb1092781e8"/>
          <p:cNvPicPr/>
          <p:nvPr/>
        </p:nvPicPr>
        <p:blipFill>
          <a:blip r:embed="rId2"/>
          <a:stretch>
            <a:fillRect/>
          </a:stretch>
        </p:blipFill>
        <p:spPr>
          <a:xfrm>
            <a:off x="3020563" y="4635257"/>
            <a:ext cx="5941695" cy="2245360"/>
          </a:xfrm>
          <a:prstGeom prst="rect">
            <a:avLst/>
          </a:prstGeom>
        </p:spPr>
      </p:pic>
      <p:pic>
        <p:nvPicPr>
          <p:cNvPr id="6" name="Content Placeholder 5" descr="Screenshot 2021-06-06 at 12-01-16 DroneFlight pdf"/>
          <p:cNvPicPr>
            <a:picLocks noChangeAspect="1"/>
          </p:cNvPicPr>
          <p:nvPr>
            <p:ph idx="10"/>
          </p:nvPr>
        </p:nvPicPr>
        <p:blipFill>
          <a:blip r:embed="rId3"/>
          <a:stretch>
            <a:fillRect/>
          </a:stretch>
        </p:blipFill>
        <p:spPr>
          <a:xfrm>
            <a:off x="4918710" y="2326640"/>
            <a:ext cx="2949575" cy="2381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latin typeface="Marcellus SC" panose="020E0602050203020307" charset="0"/>
                <a:cs typeface="Marcellus SC" panose="020E0602050203020307" charset="0"/>
              </a:rPr>
              <a:t>Abstract</a:t>
            </a:r>
            <a:endParaRPr lang="ko-KR" altLang="en-US" dirty="0">
              <a:latin typeface="Marcellus SC" panose="020E0602050203020307" charset="0"/>
              <a:cs typeface="Marcellus SC" panose="020E0602050203020307" charset="0"/>
            </a:endParaRPr>
          </a:p>
        </p:txBody>
      </p:sp>
      <p:sp>
        <p:nvSpPr>
          <p:cNvPr id="13" name="Content Placeholder 12"/>
          <p:cNvSpPr>
            <a:spLocks noGrp="1"/>
          </p:cNvSpPr>
          <p:nvPr>
            <p:ph idx="10"/>
          </p:nvPr>
        </p:nvSpPr>
        <p:spPr>
          <a:xfrm>
            <a:off x="1149985" y="836930"/>
            <a:ext cx="7939405" cy="4922520"/>
          </a:xfrm>
        </p:spPr>
        <p:txBody>
          <a:bodyPr/>
          <a:lstStyle/>
          <a:p>
            <a:pPr marL="285750" indent="-285750" fontAlgn="auto" latinLnBrk="0">
              <a:lnSpc>
                <a:spcPct val="110000"/>
              </a:lnSpc>
              <a:spcBef>
                <a:spcPts val="0"/>
              </a:spcBef>
              <a:buFont typeface="Arial" panose="020B0604020202020204" pitchFamily="34" charset="0"/>
              <a:buChar char="•"/>
            </a:pPr>
            <a:r>
              <a:rPr lang="en-US" sz="2100" dirty="0">
                <a:solidFill>
                  <a:schemeClr val="tx1"/>
                </a:solidFill>
                <a:latin typeface="Cambria" panose="02040503050406030204" pitchFamily="18" charset="0"/>
                <a:cs typeface="Cambria" panose="02040503050406030204" pitchFamily="18" charset="0"/>
                <a:sym typeface="+mn-ea"/>
              </a:rPr>
              <a:t>Explosive landmines have cost the lives of hundreds in several countries.</a:t>
            </a:r>
            <a:endParaRPr lang="en-US" sz="2100" dirty="0">
              <a:solidFill>
                <a:schemeClr val="tx1"/>
              </a:solidFill>
              <a:latin typeface="Cambria" panose="02040503050406030204" pitchFamily="18" charset="0"/>
              <a:cs typeface="Cambria" panose="02040503050406030204" pitchFamily="18" charset="0"/>
            </a:endParaRPr>
          </a:p>
          <a:p>
            <a:pPr marL="285750" indent="-285750" fontAlgn="auto" latinLnBrk="0">
              <a:lnSpc>
                <a:spcPct val="110000"/>
              </a:lnSpc>
              <a:spcBef>
                <a:spcPts val="0"/>
              </a:spcBef>
              <a:buFont typeface="Arial" panose="020B0604020202020204" pitchFamily="34" charset="0"/>
              <a:buChar char="•"/>
            </a:pPr>
            <a:r>
              <a:rPr lang="en-US" sz="2100" dirty="0">
                <a:solidFill>
                  <a:schemeClr val="tx1"/>
                </a:solidFill>
                <a:latin typeface="Cambria" panose="02040503050406030204" pitchFamily="18" charset="0"/>
                <a:cs typeface="Cambria" panose="02040503050406030204" pitchFamily="18" charset="0"/>
                <a:sym typeface="+mn-ea"/>
              </a:rPr>
              <a:t> Our project presents a field report of a low cost unmanned aerial vehicle -</a:t>
            </a:r>
            <a:r>
              <a:rPr lang="en-US" sz="2100" dirty="0" err="1">
                <a:solidFill>
                  <a:schemeClr val="tx1"/>
                </a:solidFill>
                <a:latin typeface="Cambria" panose="02040503050406030204" pitchFamily="18" charset="0"/>
                <a:cs typeface="Cambria" panose="02040503050406030204" pitchFamily="18" charset="0"/>
                <a:sym typeface="+mn-ea"/>
              </a:rPr>
              <a:t>ARdrone</a:t>
            </a:r>
            <a:r>
              <a:rPr lang="en-US" sz="2100" dirty="0">
                <a:solidFill>
                  <a:schemeClr val="tx1"/>
                </a:solidFill>
                <a:latin typeface="Cambria" panose="02040503050406030204" pitchFamily="18" charset="0"/>
                <a:cs typeface="Cambria" panose="02040503050406030204" pitchFamily="18" charset="0"/>
                <a:sym typeface="+mn-ea"/>
              </a:rPr>
              <a:t> - used as a complemented tool for landmine visual detection in rural scenarios.</a:t>
            </a:r>
            <a:endParaRPr lang="en-US" sz="2100" dirty="0">
              <a:solidFill>
                <a:schemeClr val="tx1"/>
              </a:solidFill>
              <a:latin typeface="Cambria" panose="02040503050406030204" pitchFamily="18" charset="0"/>
              <a:cs typeface="Cambria" panose="02040503050406030204" pitchFamily="18" charset="0"/>
            </a:endParaRPr>
          </a:p>
          <a:p>
            <a:pPr marL="285750" indent="-285750" fontAlgn="auto" latinLnBrk="0">
              <a:lnSpc>
                <a:spcPct val="110000"/>
              </a:lnSpc>
              <a:spcBef>
                <a:spcPts val="0"/>
              </a:spcBef>
              <a:buFont typeface="Arial" panose="020B0604020202020204" pitchFamily="34" charset="0"/>
              <a:buChar char="•"/>
            </a:pPr>
            <a:r>
              <a:rPr lang="en-US" sz="2100" dirty="0">
                <a:solidFill>
                  <a:schemeClr val="tx1"/>
                </a:solidFill>
                <a:latin typeface="Cambria" panose="02040503050406030204" pitchFamily="18" charset="0"/>
                <a:cs typeface="Cambria" panose="02040503050406030204" pitchFamily="18" charset="0"/>
                <a:sym typeface="+mn-ea"/>
              </a:rPr>
              <a:t> The main contribution of this work is the practical experimentation with an integrated tool. This tool is composed by the </a:t>
            </a:r>
            <a:r>
              <a:rPr lang="en-US" sz="2100" dirty="0" err="1">
                <a:solidFill>
                  <a:schemeClr val="tx1"/>
                </a:solidFill>
                <a:latin typeface="Cambria" panose="02040503050406030204" pitchFamily="18" charset="0"/>
                <a:cs typeface="Cambria" panose="02040503050406030204" pitchFamily="18" charset="0"/>
                <a:sym typeface="+mn-ea"/>
              </a:rPr>
              <a:t>ARdrone</a:t>
            </a:r>
            <a:r>
              <a:rPr lang="en-US" sz="2100" dirty="0">
                <a:solidFill>
                  <a:schemeClr val="tx1"/>
                </a:solidFill>
                <a:latin typeface="Cambria" panose="02040503050406030204" pitchFamily="18" charset="0"/>
                <a:cs typeface="Cambria" panose="02040503050406030204" pitchFamily="18" charset="0"/>
                <a:sym typeface="+mn-ea"/>
              </a:rPr>
              <a:t> quadrotor and a base station for monitoring the mission.</a:t>
            </a:r>
            <a:endParaRPr lang="en-US" sz="2100" dirty="0">
              <a:solidFill>
                <a:schemeClr val="tx1"/>
              </a:solidFill>
              <a:latin typeface="Cambria" panose="02040503050406030204" pitchFamily="18" charset="0"/>
              <a:cs typeface="Cambria" panose="02040503050406030204" pitchFamily="18" charset="0"/>
            </a:endParaRPr>
          </a:p>
          <a:p>
            <a:pPr marL="285750" indent="-285750" fontAlgn="auto" latinLnBrk="0">
              <a:lnSpc>
                <a:spcPct val="110000"/>
              </a:lnSpc>
              <a:spcBef>
                <a:spcPts val="0"/>
              </a:spcBef>
              <a:buFont typeface="Arial" panose="020B0604020202020204" pitchFamily="34" charset="0"/>
              <a:buChar char="•"/>
            </a:pPr>
            <a:r>
              <a:rPr lang="en-US" sz="2100" dirty="0">
                <a:solidFill>
                  <a:schemeClr val="tx1"/>
                </a:solidFill>
                <a:latin typeface="Cambria" panose="02040503050406030204" pitchFamily="18" charset="0"/>
                <a:cs typeface="Cambria" panose="02040503050406030204" pitchFamily="18" charset="0"/>
                <a:sym typeface="+mn-ea"/>
              </a:rPr>
              <a:t> Experiments have been carried out to quantify the performance of the platform by means of measuring the percentage of the detection at different set of flight speeds and altitudes. </a:t>
            </a:r>
            <a:endParaRPr lang="en-US" sz="2100" dirty="0">
              <a:solidFill>
                <a:schemeClr val="tx1"/>
              </a:solidFill>
              <a:latin typeface="Cambria" panose="02040503050406030204" pitchFamily="18" charset="0"/>
              <a:cs typeface="Cambria" panose="02040503050406030204" pitchFamily="18" charset="0"/>
            </a:endParaRPr>
          </a:p>
          <a:p>
            <a:pPr marL="285750" indent="-285750" fontAlgn="auto" latinLnBrk="0">
              <a:lnSpc>
                <a:spcPct val="110000"/>
              </a:lnSpc>
              <a:spcBef>
                <a:spcPts val="0"/>
              </a:spcBef>
              <a:buFont typeface="Arial" panose="020B0604020202020204" pitchFamily="34" charset="0"/>
              <a:buChar char="•"/>
            </a:pPr>
            <a:r>
              <a:rPr lang="en-US" sz="2100" dirty="0">
                <a:solidFill>
                  <a:schemeClr val="tx1"/>
                </a:solidFill>
                <a:latin typeface="Cambria" panose="02040503050406030204" pitchFamily="18" charset="0"/>
                <a:cs typeface="Cambria" panose="02040503050406030204" pitchFamily="18" charset="0"/>
                <a:sym typeface="+mn-ea"/>
              </a:rPr>
              <a:t>The visual methods introduced herein might enable the </a:t>
            </a:r>
            <a:r>
              <a:rPr lang="en-US" sz="2100" dirty="0" err="1">
                <a:solidFill>
                  <a:schemeClr val="tx1"/>
                </a:solidFill>
                <a:latin typeface="Cambria" panose="02040503050406030204" pitchFamily="18" charset="0"/>
                <a:cs typeface="Cambria" panose="02040503050406030204" pitchFamily="18" charset="0"/>
                <a:sym typeface="+mn-ea"/>
              </a:rPr>
              <a:t>ARdrone</a:t>
            </a:r>
            <a:r>
              <a:rPr lang="en-US" sz="2100" dirty="0">
                <a:solidFill>
                  <a:schemeClr val="tx1"/>
                </a:solidFill>
                <a:latin typeface="Cambria" panose="02040503050406030204" pitchFamily="18" charset="0"/>
                <a:cs typeface="Cambria" panose="02040503050406030204" pitchFamily="18" charset="0"/>
                <a:sym typeface="+mn-ea"/>
              </a:rPr>
              <a:t> quadrotor to be used as a low-cost autonomous platform for safe area coverage applied to landmine detection in real scenarios.</a:t>
            </a:r>
            <a:endParaRPr lang="en-US" sz="2100" dirty="0">
              <a:solidFill>
                <a:schemeClr val="tx1"/>
              </a:solidFill>
              <a:latin typeface="Cambria" panose="02040503050406030204" pitchFamily="18" charset="0"/>
              <a:cs typeface="Cambria" panose="02040503050406030204" pitchFamily="18" charset="0"/>
            </a:endParaRPr>
          </a:p>
          <a:p>
            <a:pPr>
              <a:lnSpc>
                <a:spcPct val="110000"/>
              </a:lnSpc>
            </a:pPr>
            <a:endParaRPr lang="en-US" altLang="en-US" sz="2100" dirty="0">
              <a:solidFill>
                <a:schemeClr val="tx1"/>
              </a:solidFill>
              <a:latin typeface="Cambria" panose="02040503050406030204" pitchFamily="18" charset="0"/>
              <a:cs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arcellus SC" panose="020E0602050203020307" charset="0"/>
                <a:cs typeface="Marcellus SC" panose="020E0602050203020307" charset="0"/>
              </a:rPr>
              <a:t>Bomb Detection</a:t>
            </a:r>
            <a:endParaRPr lang="en-US">
              <a:latin typeface="Marcellus SC" panose="020E0602050203020307" charset="0"/>
              <a:cs typeface="Marcellus SC" panose="020E0602050203020307" charset="0"/>
            </a:endParaRPr>
          </a:p>
        </p:txBody>
      </p:sp>
      <p:sp>
        <p:nvSpPr>
          <p:cNvPr id="3" name="Content Placeholder 2"/>
          <p:cNvSpPr>
            <a:spLocks noGrp="1"/>
          </p:cNvSpPr>
          <p:nvPr>
            <p:ph idx="1"/>
          </p:nvPr>
        </p:nvSpPr>
        <p:spPr>
          <a:xfrm>
            <a:off x="457200" y="1196975"/>
            <a:ext cx="8229600" cy="556895"/>
          </a:xfrm>
        </p:spPr>
        <p:txBody>
          <a:bodyPr/>
          <a:lstStyle/>
          <a:p>
            <a:r>
              <a:rPr lang="en-US" sz="3600" dirty="0">
                <a:latin typeface="Marcellus SC" panose="020E0602050203020307" charset="0"/>
                <a:cs typeface="Marcellus SC" panose="020E0602050203020307" charset="0"/>
              </a:rPr>
              <a:t>Introduction</a:t>
            </a:r>
            <a:endParaRPr lang="en-US" sz="3600" dirty="0">
              <a:latin typeface="Marcellus SC" panose="020E0602050203020307" charset="0"/>
              <a:cs typeface="Marcellus SC" panose="020E0602050203020307" charset="0"/>
            </a:endParaRPr>
          </a:p>
        </p:txBody>
      </p:sp>
      <p:sp>
        <p:nvSpPr>
          <p:cNvPr id="4" name="Content Placeholder 3"/>
          <p:cNvSpPr>
            <a:spLocks noGrp="1"/>
          </p:cNvSpPr>
          <p:nvPr>
            <p:ph idx="10"/>
          </p:nvPr>
        </p:nvSpPr>
        <p:spPr>
          <a:xfrm>
            <a:off x="285750" y="1451610"/>
            <a:ext cx="8493125" cy="5327015"/>
          </a:xfrm>
        </p:spPr>
        <p:txBody>
          <a:bodyPr/>
          <a:lstStyle/>
          <a:p>
            <a:pPr marL="285750" indent="-285750" fontAlgn="auto" latinLnBrk="0">
              <a:spcBef>
                <a:spcPts val="0"/>
              </a:spcBef>
              <a:buFont typeface="Arial" panose="020B0604020202020204" pitchFamily="34" charset="0"/>
              <a:buChar char="•"/>
            </a:pPr>
            <a:endParaRPr lang="en-US" sz="2000" dirty="0">
              <a:latin typeface="Cambria" panose="02040503050406030204" pitchFamily="18" charset="0"/>
              <a:cs typeface="Cambria" panose="02040503050406030204" pitchFamily="18" charset="0"/>
            </a:endParaRPr>
          </a:p>
          <a:p>
            <a:pPr marL="285750" indent="-285750" fontAlgn="auto" latinLnBrk="0">
              <a:spcBef>
                <a:spcPts val="0"/>
              </a:spcBef>
              <a:buFont typeface="Arial" panose="020B0604020202020204" pitchFamily="34" charset="0"/>
              <a:buChar char="•"/>
            </a:pPr>
            <a:endParaRPr lang="en-US" sz="2000" dirty="0">
              <a:latin typeface="Cambria" panose="02040503050406030204" pitchFamily="18"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US" sz="2000" dirty="0">
                <a:solidFill>
                  <a:schemeClr val="tx1"/>
                </a:solidFill>
                <a:latin typeface="Cambria" panose="02040503050406030204" pitchFamily="18" charset="0"/>
                <a:cs typeface="Cambria" panose="02040503050406030204" pitchFamily="18" charset="0"/>
              </a:rPr>
              <a:t>A metal detector is an instrument that detects the presence of metal nearby. Metal detectors are useful for finding metal inclusions hidden within objects, or metal objects buried under ground. If the sensor comes near a piece of metal this is indicated by a changing tone in earphones, or a needle moving on an indicator. Usually the device gives some indication of distance; the closer the metal is, the higher the tone in the speaker.</a:t>
            </a:r>
            <a:endParaRPr lang="en-US" sz="2000" dirty="0">
              <a:solidFill>
                <a:schemeClr val="tx1"/>
              </a:solidFill>
              <a:latin typeface="Cambria" panose="02040503050406030204" pitchFamily="18"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US" sz="2000" dirty="0">
                <a:solidFill>
                  <a:schemeClr val="tx1"/>
                </a:solidFill>
                <a:latin typeface="Cambria" panose="02040503050406030204" pitchFamily="18" charset="0"/>
                <a:cs typeface="Cambria" panose="02040503050406030204" pitchFamily="18" charset="0"/>
              </a:rPr>
              <a:t>The simplest form of a metal detector consists of an oscillator producing an alternating current that passes through a coil producing an alternating magnetic field. If a piece of electrically conductive metal is close to the coil, eddy currents will be induced (inductive sensor) in the metal, and this produces a magnetic field of its own. If another coil is used to measure the magnetic field (acting as a magnetometer), the change in the magnetic field due to the metallic object can detected.</a:t>
            </a:r>
            <a:endParaRPr lang="en-US" sz="2000" dirty="0">
              <a:solidFill>
                <a:schemeClr val="tx1"/>
              </a:solidFill>
              <a:latin typeface="Cambria" panose="02040503050406030204" pitchFamily="18" charset="0"/>
              <a:cs typeface="Cambria" panose="020405030504060302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arcellus SC" panose="020E0602050203020307" charset="0"/>
                <a:cs typeface="Marcellus SC" panose="020E0602050203020307" charset="0"/>
              </a:rPr>
              <a:t>Principle of Metal Detection</a:t>
            </a:r>
            <a:endParaRPr lang="en-US">
              <a:latin typeface="Marcellus SC" panose="020E0602050203020307" charset="0"/>
              <a:cs typeface="Marcellus SC" panose="020E0602050203020307" charset="0"/>
            </a:endParaRPr>
          </a:p>
        </p:txBody>
      </p:sp>
      <p:sp>
        <p:nvSpPr>
          <p:cNvPr id="4" name="Content Placeholder 3"/>
          <p:cNvSpPr>
            <a:spLocks noGrp="1"/>
          </p:cNvSpPr>
          <p:nvPr>
            <p:ph idx="10"/>
          </p:nvPr>
        </p:nvSpPr>
        <p:spPr>
          <a:xfrm>
            <a:off x="467360" y="1385570"/>
            <a:ext cx="8229600" cy="4491990"/>
          </a:xfrm>
        </p:spPr>
        <p:txBody>
          <a:bodyPr/>
          <a:lstStyle/>
          <a:p>
            <a:pPr fontAlgn="auto" latinLnBrk="0">
              <a:spcBef>
                <a:spcPts val="0"/>
              </a:spcBef>
            </a:pPr>
            <a:r>
              <a:rPr lang="en-US" sz="2000" dirty="0">
                <a:solidFill>
                  <a:schemeClr val="tx1"/>
                </a:solidFill>
                <a:latin typeface="Cambria" panose="02040503050406030204" pitchFamily="18" charset="0"/>
                <a:cs typeface="Cambria" panose="02040503050406030204" pitchFamily="18" charset="0"/>
              </a:rPr>
              <a:t>A metal detector contains a coil of wire (wrapped around the circular head at the end of the handle) known as the transmitter coil. When electricity flows through the coil, a magnetic field is created all around it. As you sweep the detector over the ground, you make the magnetic field move around too. If you move the detector over a metal object, the moving magnetic field affects the atoms inside the metal. In fact, it changes the way the electrons (tiny particles "orbiting" around those atoms) move. Now if we have a changing magnetic field in the metal, we must also have an electric current moving in there too. In other words, the metal detector creates (or "induces") some electrical activity in the metal. If we have electricity moving in a piece of metal, it must create some magnetism as well. So, when you move a metal detector over a piece of metal, the magnetic field coming from the detector causes another magnetic field to appear around the metal.</a:t>
            </a:r>
            <a:endParaRPr lang="en-US" sz="2000" dirty="0">
              <a:solidFill>
                <a:schemeClr val="tx1"/>
              </a:solidFill>
              <a:latin typeface="Cambria" panose="02040503050406030204" pitchFamily="18" charset="0"/>
              <a:cs typeface="Cambria" panose="020405030504060302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467360" y="1344295"/>
            <a:ext cx="8229600" cy="4533265"/>
          </a:xfrm>
        </p:spPr>
        <p:txBody>
          <a:bodyPr/>
          <a:lstStyle/>
          <a:p>
            <a:pPr marL="342900" indent="-342900" fontAlgn="auto" latinLnBrk="0">
              <a:spcBef>
                <a:spcPts val="0"/>
              </a:spcBef>
              <a:buFont typeface="Arial" panose="020B0604020202020204" pitchFamily="34" charset="0"/>
              <a:buChar char="•"/>
            </a:pPr>
            <a:r>
              <a:rPr lang="en-US" sz="2000" dirty="0">
                <a:solidFill>
                  <a:schemeClr val="tx1"/>
                </a:solidFill>
                <a:latin typeface="Cambria" panose="02040503050406030204" pitchFamily="18" charset="0"/>
                <a:cs typeface="Cambria" panose="02040503050406030204" pitchFamily="18" charset="0"/>
              </a:rPr>
              <a:t>It's this second magnetic field, around the metal, that the detector picks up. The metal detector has a second coil of wire in its head (known as the receiver coil) that's connected to a circuit containing a loudspeaker. As you move the detector about over the piece of metal, the magnetic field produced by the metal cuts through the coil.</a:t>
            </a:r>
            <a:endParaRPr lang="en-US" sz="2000" dirty="0">
              <a:solidFill>
                <a:schemeClr val="tx1"/>
              </a:solidFill>
              <a:latin typeface="Cambria" panose="02040503050406030204" pitchFamily="18" charset="0"/>
              <a:cs typeface="Cambria" panose="02040503050406030204" pitchFamily="18" charset="0"/>
            </a:endParaRPr>
          </a:p>
          <a:p>
            <a:pPr marL="342900" indent="-342900" fontAlgn="auto" latinLnBrk="0">
              <a:spcBef>
                <a:spcPts val="0"/>
              </a:spcBef>
              <a:buFont typeface="Arial" panose="020B0604020202020204" pitchFamily="34" charset="0"/>
              <a:buChar char="•"/>
            </a:pPr>
            <a:r>
              <a:rPr lang="en-US" sz="2000" dirty="0">
                <a:solidFill>
                  <a:schemeClr val="tx1"/>
                </a:solidFill>
                <a:latin typeface="Cambria" panose="02040503050406030204" pitchFamily="18" charset="0"/>
                <a:cs typeface="Cambria" panose="02040503050406030204" pitchFamily="18" charset="0"/>
              </a:rPr>
              <a:t> Now we move a piece of metal through a magnetic field, we  make electricity flow through it. So, as we move the detector  over the metal, electricity flows through the receiver coil,  making the loudspeaker click or beep. The closer you move the transmitter coil to the piece of metal, the stronger the magnetic field the transmitter coil creates in it, the stronger the magnetic field the metal creates in the receiver coil, the more current that flows in the loudspeaker, and the louder the noise.</a:t>
            </a:r>
            <a:endParaRPr lang="en-US" sz="2000" dirty="0">
              <a:solidFill>
                <a:schemeClr val="tx1"/>
              </a:solidFill>
              <a:latin typeface="Cambria" panose="02040503050406030204" pitchFamily="18" charset="0"/>
              <a:cs typeface="Cambria" panose="020405030504060302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arcellus SC" panose="020E0602050203020307" charset="0"/>
                <a:cs typeface="Marcellus SC" panose="020E0602050203020307" charset="0"/>
              </a:rPr>
              <a:t>Metal Detector Circuit</a:t>
            </a:r>
            <a:endParaRPr lang="en-US">
              <a:latin typeface="Marcellus SC" panose="020E0602050203020307" charset="0"/>
              <a:cs typeface="Marcellus SC" panose="020E0602050203020307" charset="0"/>
            </a:endParaRPr>
          </a:p>
        </p:txBody>
      </p:sp>
      <p:pic>
        <p:nvPicPr>
          <p:cNvPr id="37" name="Picture 20" descr="Metal-Detector-Circuit-Diagram"/>
          <p:cNvPicPr>
            <a:picLocks noGrp="1" noChangeAspect="1"/>
          </p:cNvPicPr>
          <p:nvPr>
            <p:ph idx="10"/>
          </p:nvPr>
        </p:nvPicPr>
        <p:blipFill>
          <a:blip r:embed="rId1"/>
          <a:stretch>
            <a:fillRect/>
          </a:stretch>
        </p:blipFill>
        <p:spPr>
          <a:xfrm>
            <a:off x="539750" y="1268730"/>
            <a:ext cx="8077835" cy="50406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arcellus SC" panose="020E0602050203020307" charset="0"/>
                <a:cs typeface="Marcellus SC" panose="020E0602050203020307" charset="0"/>
              </a:rPr>
              <a:t>Working of the Metal Detector</a:t>
            </a:r>
            <a:endParaRPr lang="en-US">
              <a:latin typeface="Marcellus SC" panose="020E0602050203020307" charset="0"/>
              <a:cs typeface="Marcellus SC" panose="020E0602050203020307" charset="0"/>
            </a:endParaRPr>
          </a:p>
        </p:txBody>
      </p:sp>
      <p:sp>
        <p:nvSpPr>
          <p:cNvPr id="4" name="Content Placeholder 3"/>
          <p:cNvSpPr>
            <a:spLocks noGrp="1"/>
          </p:cNvSpPr>
          <p:nvPr>
            <p:ph idx="10"/>
          </p:nvPr>
        </p:nvSpPr>
        <p:spPr>
          <a:xfrm>
            <a:off x="175895" y="1300480"/>
            <a:ext cx="8521065" cy="4577080"/>
          </a:xfrm>
        </p:spPr>
        <p:txBody>
          <a:bodyPr/>
          <a:lstStyle/>
          <a:p>
            <a:pPr fontAlgn="auto" latinLnBrk="0">
              <a:spcBef>
                <a:spcPts val="0"/>
              </a:spcBef>
            </a:pPr>
            <a:r>
              <a:rPr lang="en-US" sz="2000" dirty="0">
                <a:solidFill>
                  <a:schemeClr val="tx1"/>
                </a:solidFill>
                <a:latin typeface="Cambria" panose="02040503050406030204" pitchFamily="18" charset="0"/>
                <a:cs typeface="Cambria" panose="02040503050406030204" pitchFamily="18" charset="0"/>
              </a:rPr>
              <a:t>Together with the circuit and other external hardware components, the metal detector works according to the following manner</a:t>
            </a:r>
            <a:endParaRPr lang="en-US" sz="2000" dirty="0">
              <a:solidFill>
                <a:schemeClr val="tx1"/>
              </a:solidFill>
              <a:latin typeface="Cambria" panose="02040503050406030204" pitchFamily="18" charset="0"/>
              <a:cs typeface="Cambria" panose="02040503050406030204" pitchFamily="18" charset="0"/>
            </a:endParaRPr>
          </a:p>
          <a:p>
            <a:pPr fontAlgn="auto" latinLnBrk="0">
              <a:spcBef>
                <a:spcPts val="0"/>
              </a:spcBef>
            </a:pPr>
            <a:r>
              <a:rPr lang="en-US" sz="2000" dirty="0">
                <a:solidFill>
                  <a:schemeClr val="tx1"/>
                </a:solidFill>
                <a:latin typeface="Cambria" panose="02040503050406030204" pitchFamily="18" charset="0"/>
                <a:cs typeface="Cambria" panose="02040503050406030204" pitchFamily="18" charset="0"/>
              </a:rPr>
              <a:t>1. A battery in the top of the metal detector activates the transmitter circuit (red) that passes electricity down through a cable in the handle to the transmitter coil (red) at the bottom.</a:t>
            </a:r>
            <a:endParaRPr lang="en-US" sz="2000" dirty="0">
              <a:solidFill>
                <a:schemeClr val="tx1"/>
              </a:solidFill>
              <a:latin typeface="Cambria" panose="02040503050406030204" pitchFamily="18" charset="0"/>
              <a:cs typeface="Cambria" panose="02040503050406030204" pitchFamily="18" charset="0"/>
            </a:endParaRPr>
          </a:p>
          <a:p>
            <a:pPr fontAlgn="auto" latinLnBrk="0">
              <a:spcBef>
                <a:spcPts val="0"/>
              </a:spcBef>
            </a:pPr>
            <a:r>
              <a:rPr lang="en-US" sz="2000" dirty="0">
                <a:solidFill>
                  <a:schemeClr val="tx1"/>
                </a:solidFill>
                <a:latin typeface="Cambria" panose="02040503050406030204" pitchFamily="18" charset="0"/>
                <a:cs typeface="Cambria" panose="02040503050406030204" pitchFamily="18" charset="0"/>
              </a:rPr>
              <a:t>2. When electricity flows through the transmitter coil, it creates a magnetic field all around it.</a:t>
            </a:r>
            <a:endParaRPr lang="en-US" sz="2000" dirty="0">
              <a:solidFill>
                <a:schemeClr val="tx1"/>
              </a:solidFill>
              <a:latin typeface="Cambria" panose="02040503050406030204" pitchFamily="18" charset="0"/>
              <a:cs typeface="Cambria" panose="02040503050406030204" pitchFamily="18" charset="0"/>
            </a:endParaRPr>
          </a:p>
          <a:p>
            <a:pPr fontAlgn="auto" latinLnBrk="0">
              <a:spcBef>
                <a:spcPts val="0"/>
              </a:spcBef>
            </a:pPr>
            <a:r>
              <a:rPr lang="en-US" sz="2000" dirty="0">
                <a:solidFill>
                  <a:schemeClr val="tx1"/>
                </a:solidFill>
                <a:latin typeface="Cambria" panose="02040503050406030204" pitchFamily="18" charset="0"/>
                <a:cs typeface="Cambria" panose="02040503050406030204" pitchFamily="18" charset="0"/>
              </a:rPr>
              <a:t>3. If you sweep the detector above a metal object (such as this old gray spanner), the magnetic field penetrates right through it.</a:t>
            </a:r>
            <a:endParaRPr lang="en-US" sz="2000" dirty="0">
              <a:solidFill>
                <a:schemeClr val="tx1"/>
              </a:solidFill>
              <a:latin typeface="Cambria" panose="02040503050406030204" pitchFamily="18" charset="0"/>
              <a:cs typeface="Cambria" panose="02040503050406030204" pitchFamily="18" charset="0"/>
            </a:endParaRPr>
          </a:p>
          <a:p>
            <a:pPr fontAlgn="auto" latinLnBrk="0">
              <a:spcBef>
                <a:spcPts val="0"/>
              </a:spcBef>
            </a:pPr>
            <a:r>
              <a:rPr lang="en-US" sz="2000" dirty="0">
                <a:solidFill>
                  <a:schemeClr val="tx1"/>
                </a:solidFill>
                <a:latin typeface="Cambria" panose="02040503050406030204" pitchFamily="18" charset="0"/>
                <a:cs typeface="Cambria" panose="02040503050406030204" pitchFamily="18" charset="0"/>
              </a:rPr>
              <a:t>4. The magnetic field makes an electric current flow inside the metal object.</a:t>
            </a:r>
            <a:endParaRPr lang="en-US" sz="2000" dirty="0">
              <a:solidFill>
                <a:schemeClr val="tx1"/>
              </a:solidFill>
              <a:latin typeface="Cambria" panose="02040503050406030204" pitchFamily="18" charset="0"/>
              <a:cs typeface="Cambria" panose="02040503050406030204" pitchFamily="18" charset="0"/>
            </a:endParaRPr>
          </a:p>
          <a:p>
            <a:pPr fontAlgn="auto" latinLnBrk="0">
              <a:spcBef>
                <a:spcPts val="0"/>
              </a:spcBef>
            </a:pPr>
            <a:r>
              <a:rPr lang="en-US" sz="2000" dirty="0">
                <a:solidFill>
                  <a:schemeClr val="tx1"/>
                </a:solidFill>
                <a:latin typeface="Cambria" panose="02040503050406030204" pitchFamily="18" charset="0"/>
                <a:cs typeface="Cambria" panose="02040503050406030204" pitchFamily="18" charset="0"/>
              </a:rPr>
              <a:t>This flowing electric current creates another magnetic field all around the object. The magnetic field cuts through the receiver coil (blue) moving about up above it. The magnetic field makes electricity flow around the receiver coil and up into the receiver circuit (blue) at the top, making a loudspeaker buzz and alerting you you've found something.</a:t>
            </a:r>
            <a:endParaRPr lang="en-US" sz="2000" dirty="0">
              <a:solidFill>
                <a:schemeClr val="tx1"/>
              </a:solidFill>
              <a:latin typeface="Cambria" panose="02040503050406030204" pitchFamily="18" charset="0"/>
              <a:cs typeface="Cambria" panose="020405030504060302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arcellus SC" panose="020E0602050203020307" charset="0"/>
                <a:cs typeface="Marcellus SC" panose="020E0602050203020307" charset="0"/>
              </a:rPr>
              <a:t>Landmine Detection Drone</a:t>
            </a:r>
            <a:endParaRPr lang="en-US" dirty="0">
              <a:latin typeface="Marcellus SC" panose="020E0602050203020307" charset="0"/>
              <a:cs typeface="Marcellus SC" panose="020E0602050203020307" charset="0"/>
            </a:endParaRPr>
          </a:p>
        </p:txBody>
      </p:sp>
      <p:sp>
        <p:nvSpPr>
          <p:cNvPr id="4" name="Content Placeholder 3"/>
          <p:cNvSpPr>
            <a:spLocks noGrp="1"/>
          </p:cNvSpPr>
          <p:nvPr>
            <p:ph idx="10"/>
          </p:nvPr>
        </p:nvSpPr>
        <p:spPr>
          <a:xfrm>
            <a:off x="0" y="1268760"/>
            <a:ext cx="9144000" cy="5572462"/>
          </a:xfrm>
        </p:spPr>
        <p:txBody>
          <a:bodyPr/>
          <a:lstStyle/>
          <a:p>
            <a:pPr fontAlgn="auto" latinLnBrk="0">
              <a:spcBef>
                <a:spcPts val="0"/>
              </a:spcBef>
              <a:buFont typeface="Arial" panose="020B0604020202020204" pitchFamily="34" charset="0"/>
            </a:pPr>
            <a:endParaRPr lang="en-US" sz="2000" dirty="0">
              <a:effectLst/>
              <a:latin typeface="Cambria" panose="02040503050406030204" pitchFamily="18" charset="0"/>
              <a:ea typeface="Cambria" panose="02040503050406030204" pitchFamily="18"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US" sz="20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Mine fields which are left after the wars or planted by terrorists claim more than 80,000 deaths every year. 80% of the victims are of anti-personnel mines, in which most of them are children.</a:t>
            </a:r>
            <a:endParaRPr lang="en-US" sz="200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US" sz="2000" dirty="0">
                <a:solidFill>
                  <a:schemeClr val="tx1"/>
                </a:solidFill>
                <a:effectLst/>
                <a:latin typeface="Cambria" panose="02040503050406030204" pitchFamily="18" charset="0"/>
                <a:ea typeface="Calibri" panose="020F0502020204030204" charset="0"/>
                <a:cs typeface="Cambria" panose="02040503050406030204" pitchFamily="18" charset="0"/>
              </a:rPr>
              <a:t>Anti-personnel landmines are usually buried 1-4 cm beneath the soil .</a:t>
            </a:r>
            <a:endParaRPr lang="en-US"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US" sz="2000" dirty="0">
                <a:solidFill>
                  <a:schemeClr val="tx1"/>
                </a:solidFill>
                <a:effectLst/>
                <a:latin typeface="Cambria" panose="02040503050406030204" pitchFamily="18" charset="0"/>
                <a:ea typeface="Calibri" panose="020F0502020204030204" charset="0"/>
                <a:cs typeface="Cambria" panose="02040503050406030204" pitchFamily="18" charset="0"/>
              </a:rPr>
              <a:t> The drone which we fabricated can detect the landmine which is at a depth of 3-5cm depending upon the soil and the difference in the metals.</a:t>
            </a:r>
            <a:endParaRPr lang="en-US"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US" sz="2000" dirty="0">
                <a:solidFill>
                  <a:schemeClr val="tx1"/>
                </a:solidFill>
                <a:effectLst/>
                <a:latin typeface="Cambria" panose="02040503050406030204" pitchFamily="18" charset="0"/>
                <a:ea typeface="Calibri" panose="020F0502020204030204" charset="0"/>
                <a:cs typeface="Cambria" panose="02040503050406030204" pitchFamily="18" charset="0"/>
              </a:rPr>
              <a:t>Unmanned Aerial Vehicles (UAV) enable several capabilities that enhance </a:t>
            </a:r>
            <a:r>
              <a:rPr lang="en-US" sz="2000" dirty="0">
                <a:solidFill>
                  <a:schemeClr val="tx1"/>
                </a:solidFill>
                <a:latin typeface="Cambria" panose="02040503050406030204" pitchFamily="18" charset="0"/>
                <a:ea typeface="Calibri" panose="020F0502020204030204" charset="0"/>
                <a:cs typeface="Cambria" panose="02040503050406030204" pitchFamily="18" charset="0"/>
              </a:rPr>
              <a:t>detection of  landmines</a:t>
            </a:r>
            <a:r>
              <a:rPr lang="en-US" sz="2000" dirty="0">
                <a:solidFill>
                  <a:schemeClr val="tx1"/>
                </a:solidFill>
                <a:latin typeface="Cambria" panose="02040503050406030204" pitchFamily="18" charset="0"/>
                <a:ea typeface="Cambria" panose="02040503050406030204" pitchFamily="18" charset="0"/>
                <a:cs typeface="Cambria" panose="02040503050406030204" pitchFamily="18" charset="0"/>
              </a:rPr>
              <a:t>.</a:t>
            </a:r>
            <a:endParaRPr lang="en-US" sz="2000" dirty="0">
              <a:solidFill>
                <a:schemeClr val="tx1"/>
              </a:solidFill>
              <a:latin typeface="Cambria" panose="02040503050406030204" pitchFamily="18" charset="0"/>
              <a:ea typeface="Cambria" panose="02040503050406030204" pitchFamily="18"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US" sz="2000" dirty="0">
                <a:solidFill>
                  <a:schemeClr val="tx1"/>
                </a:solidFill>
                <a:effectLst/>
                <a:latin typeface="Cambria" panose="02040503050406030204" pitchFamily="18" charset="0"/>
                <a:ea typeface="Calibri" panose="020F0502020204030204" charset="0"/>
                <a:cs typeface="Cambria" panose="02040503050406030204" pitchFamily="18" charset="0"/>
              </a:rPr>
              <a:t>Firstly, a UAV is able to autonomously cover a larger area of any type of terrain in less time and without compromising the mission. Secondly, it can be also used as a remote sensing platform for collecting key information about the terrain. Terrain information can be acquired using visual methods based on target localization , tracking and image mosaicing techniques which might provide a better understanding about the area to be covered.</a:t>
            </a:r>
            <a:endParaRPr lang="en-US"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US" sz="2000" dirty="0">
                <a:solidFill>
                  <a:schemeClr val="tx1"/>
                </a:solidFill>
                <a:effectLst/>
                <a:latin typeface="Cambria" panose="02040503050406030204" pitchFamily="18" charset="0"/>
                <a:ea typeface="Calibri" panose="020F0502020204030204" charset="0"/>
                <a:cs typeface="Cambria" panose="02040503050406030204" pitchFamily="18" charset="0"/>
              </a:rPr>
              <a:t>The UAV is remotely controlled from a base station.</a:t>
            </a:r>
            <a:endParaRPr lang="en-US" sz="2000" dirty="0">
              <a:solidFill>
                <a:schemeClr val="tx1"/>
              </a:solidFill>
              <a:effectLst/>
              <a:latin typeface="Cambria" panose="02040503050406030204" pitchFamily="18" charset="0"/>
              <a:ea typeface="Calibri" panose="020F0502020204030204" charset="0"/>
              <a:cs typeface="Cambria" panose="020405030504060302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arcellus SC" panose="020E0602050203020307" charset="0"/>
                <a:cs typeface="Marcellus SC" panose="020E0602050203020307" charset="0"/>
              </a:rPr>
              <a:t>STEP BY STEP ASSEMBLY OF</a:t>
            </a:r>
            <a:r>
              <a:rPr lang="en-US" altLang="en-IN" dirty="0">
                <a:latin typeface="Marcellus SC" panose="020E0602050203020307" charset="0"/>
                <a:cs typeface="Marcellus SC" panose="020E0602050203020307" charset="0"/>
              </a:rPr>
              <a:t> </a:t>
            </a:r>
            <a:r>
              <a:rPr lang="en-IN" dirty="0">
                <a:latin typeface="Marcellus SC" panose="020E0602050203020307" charset="0"/>
                <a:cs typeface="Marcellus SC" panose="020E0602050203020307" charset="0"/>
              </a:rPr>
              <a:t>DRONE</a:t>
            </a:r>
            <a:endParaRPr lang="en-IN" dirty="0">
              <a:latin typeface="Marcellus SC" panose="020E0602050203020307" charset="0"/>
              <a:cs typeface="Marcellus SC" panose="020E0602050203020307" charset="0"/>
            </a:endParaRPr>
          </a:p>
        </p:txBody>
      </p:sp>
      <p:pic>
        <p:nvPicPr>
          <p:cNvPr id="6" name="Content Placeholder 5"/>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4643755" y="1557020"/>
            <a:ext cx="2140585" cy="2459355"/>
          </a:xfr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755" y="4437380"/>
            <a:ext cx="2336800" cy="2334895"/>
          </a:xfrm>
          <a:prstGeom prst="rect">
            <a:avLst/>
          </a:prstGeom>
        </p:spPr>
      </p:pic>
      <p:cxnSp>
        <p:nvCxnSpPr>
          <p:cNvPr id="14" name="Straight Arrow Connector 13"/>
          <p:cNvCxnSpPr/>
          <p:nvPr/>
        </p:nvCxnSpPr>
        <p:spPr>
          <a:xfrm>
            <a:off x="6012180" y="2564832"/>
            <a:ext cx="437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35560" y="981075"/>
            <a:ext cx="9057005" cy="645160"/>
          </a:xfrm>
          <a:prstGeom prst="rect">
            <a:avLst/>
          </a:prstGeom>
          <a:noFill/>
        </p:spPr>
        <p:txBody>
          <a:bodyPr wrap="square" rtlCol="0" anchor="t">
            <a:spAutoFit/>
          </a:bodyPr>
          <a:p>
            <a:pPr algn="just" fontAlgn="auto" latinLnBrk="0"/>
            <a:r>
              <a:rPr lang="en-US" b="1"/>
              <a:t>Stage 1: </a:t>
            </a:r>
            <a:r>
              <a:rPr lang="en-US">
                <a:latin typeface="Cambria" panose="02040503050406030204" pitchFamily="18" charset="0"/>
                <a:cs typeface="Cambria" panose="02040503050406030204" pitchFamily="18" charset="0"/>
              </a:rPr>
              <a:t>In stage 1, we made a frame (a low cost and a light-weight frame) using PVC and                   fixed the Electronic speed controllers to the frame.</a:t>
            </a:r>
            <a:endParaRPr lang="en-US">
              <a:latin typeface="Cambria" panose="02040503050406030204" pitchFamily="18" charset="0"/>
              <a:cs typeface="Cambria" panose="02040503050406030204" pitchFamily="18" charset="0"/>
            </a:endParaRPr>
          </a:p>
        </p:txBody>
      </p:sp>
      <p:sp>
        <p:nvSpPr>
          <p:cNvPr id="7" name="Text Box 6"/>
          <p:cNvSpPr txBox="1"/>
          <p:nvPr/>
        </p:nvSpPr>
        <p:spPr>
          <a:xfrm>
            <a:off x="35560" y="3932555"/>
            <a:ext cx="8964930" cy="645160"/>
          </a:xfrm>
          <a:prstGeom prst="rect">
            <a:avLst/>
          </a:prstGeom>
          <a:noFill/>
        </p:spPr>
        <p:txBody>
          <a:bodyPr wrap="square" rtlCol="0" anchor="t">
            <a:spAutoFit/>
          </a:bodyPr>
          <a:p>
            <a:pPr fontAlgn="auto" latinLnBrk="0"/>
            <a:r>
              <a:rPr lang="en-US" b="1"/>
              <a:t>Stage 2: </a:t>
            </a:r>
            <a:r>
              <a:rPr lang="en-US">
                <a:latin typeface="Cambria" panose="02040503050406030204" pitchFamily="18" charset="0"/>
                <a:cs typeface="Cambria" panose="02040503050406030204" pitchFamily="18" charset="0"/>
              </a:rPr>
              <a:t>In stage 2, we attached DC motors to the frame with help of screws and glue. The              DC motors are anchored with the propellers.</a:t>
            </a:r>
            <a:endParaRPr lang="en-US">
              <a:latin typeface="Cambria" panose="02040503050406030204" pitchFamily="18" charset="0"/>
              <a:cs typeface="Cambria" panose="020405030504060302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7030" y="591820"/>
            <a:ext cx="8776970" cy="494030"/>
          </a:xfrm>
        </p:spPr>
        <p:txBody>
          <a:bodyPr/>
          <a:p>
            <a:br>
              <a:rPr lang="en-IN" dirty="0">
                <a:latin typeface="Marcellus SC" panose="020E0602050203020307" charset="0"/>
                <a:cs typeface="Marcellus SC" panose="020E0602050203020307" charset="0"/>
                <a:sym typeface="+mn-ea"/>
              </a:rPr>
            </a:br>
            <a:br>
              <a:rPr lang="en-IN" dirty="0">
                <a:latin typeface="Marcellus SC" panose="020E0602050203020307" charset="0"/>
                <a:cs typeface="Marcellus SC" panose="020E0602050203020307" charset="0"/>
              </a:rPr>
            </a:br>
            <a:endParaRPr lang="en-US"/>
          </a:p>
        </p:txBody>
      </p:sp>
      <p:sp>
        <p:nvSpPr>
          <p:cNvPr id="3" name="Content Placeholder 2"/>
          <p:cNvSpPr>
            <a:spLocks noGrp="1"/>
          </p:cNvSpPr>
          <p:nvPr>
            <p:ph idx="1"/>
          </p:nvPr>
        </p:nvSpPr>
        <p:spPr>
          <a:xfrm>
            <a:off x="231775" y="1252855"/>
            <a:ext cx="8911590" cy="590550"/>
          </a:xfrm>
        </p:spPr>
        <p:txBody>
          <a:bodyPr/>
          <a:p>
            <a:r>
              <a:rPr lang="en-US" sz="1800" b="1">
                <a:latin typeface="+mj-ea"/>
                <a:ea typeface="+mj-ea"/>
              </a:rPr>
              <a:t>Stage 3</a:t>
            </a:r>
            <a:r>
              <a:rPr lang="en-US"/>
              <a:t>: </a:t>
            </a:r>
            <a:r>
              <a:rPr lang="en-US" sz="1800">
                <a:latin typeface="Cambria" panose="02040503050406030204" pitchFamily="18" charset="0"/>
                <a:cs typeface="Cambria" panose="02040503050406030204" pitchFamily="18" charset="0"/>
              </a:rPr>
              <a:t>In stage 3, we took the battery and power distribution board. The two are fixed to the frame with help of  glue and tape.</a:t>
            </a:r>
            <a:endParaRPr lang="en-US" sz="1800">
              <a:latin typeface="Cambria" panose="02040503050406030204" pitchFamily="18" charset="0"/>
              <a:cs typeface="Cambria" panose="02040503050406030204" pitchFamily="18" charset="0"/>
            </a:endParaRPr>
          </a:p>
        </p:txBody>
      </p:sp>
      <p:pic>
        <p:nvPicPr>
          <p:cNvPr id="5" name="Content Placeholder 2"/>
          <p:cNvPicPr>
            <a:picLocks noChangeAspect="1"/>
          </p:cNvPicPr>
          <p:nvPr>
            <p:ph idx="10"/>
          </p:nvPr>
        </p:nvPicPr>
        <p:blipFill>
          <a:blip r:embed="rId1"/>
          <a:stretch>
            <a:fillRect/>
          </a:stretch>
        </p:blipFill>
        <p:spPr>
          <a:xfrm>
            <a:off x="3463290" y="4653280"/>
            <a:ext cx="3203575" cy="2046605"/>
          </a:xfrm>
          <a:prstGeom prst="rect">
            <a:avLst/>
          </a:prstGeom>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045" y="1843405"/>
            <a:ext cx="2078990" cy="1980565"/>
          </a:xfrm>
          <a:prstGeom prst="rect">
            <a:avLst/>
          </a:prstGeom>
        </p:spPr>
      </p:pic>
      <p:sp>
        <p:nvSpPr>
          <p:cNvPr id="6" name="Text Box 5"/>
          <p:cNvSpPr txBox="1"/>
          <p:nvPr/>
        </p:nvSpPr>
        <p:spPr>
          <a:xfrm>
            <a:off x="176530" y="3860800"/>
            <a:ext cx="8966835" cy="645160"/>
          </a:xfrm>
          <a:prstGeom prst="rect">
            <a:avLst/>
          </a:prstGeom>
          <a:noFill/>
        </p:spPr>
        <p:txBody>
          <a:bodyPr wrap="square" rtlCol="0" anchor="t">
            <a:spAutoFit/>
          </a:bodyPr>
          <a:p>
            <a:pPr fontAlgn="auto" latinLnBrk="0"/>
            <a:r>
              <a:rPr lang="en-US" b="1"/>
              <a:t>Stage 4</a:t>
            </a:r>
            <a:r>
              <a:rPr lang="en-US"/>
              <a:t>:</a:t>
            </a:r>
            <a:r>
              <a:rPr lang="en-US">
                <a:latin typeface="Cambria" panose="02040503050406030204" pitchFamily="18" charset="0"/>
                <a:cs typeface="Cambria" panose="02040503050406030204" pitchFamily="18" charset="0"/>
              </a:rPr>
              <a:t> It invovlves</a:t>
            </a:r>
            <a:r>
              <a:rPr lang="en-US"/>
              <a:t> s</a:t>
            </a:r>
            <a:r>
              <a:rPr lang="en-US">
                <a:latin typeface="Cambria" panose="02040503050406030204" pitchFamily="18" charset="0"/>
                <a:cs typeface="Cambria" panose="02040503050406030204" pitchFamily="18" charset="0"/>
              </a:rPr>
              <a:t>etting up flight controller. We used a flight controller for setting up the throttle, elevator, rudder and also for the purpose of acceleration calibration.</a:t>
            </a:r>
            <a:endParaRPr lang="en-US">
              <a:latin typeface="Cambria" panose="02040503050406030204" pitchFamily="18" charset="0"/>
              <a:cs typeface="Cambria" panose="020405030504060302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5245" y="1168400"/>
            <a:ext cx="9112885" cy="645160"/>
          </a:xfrm>
          <a:prstGeom prst="rect">
            <a:avLst/>
          </a:prstGeom>
          <a:noFill/>
        </p:spPr>
        <p:txBody>
          <a:bodyPr wrap="square" rtlCol="0" anchor="t">
            <a:spAutoFit/>
          </a:bodyPr>
          <a:p>
            <a:pPr fontAlgn="auto" latinLnBrk="0"/>
            <a:r>
              <a:rPr lang="en-US" b="1"/>
              <a:t>Stage 5</a:t>
            </a:r>
            <a:r>
              <a:rPr lang="en-US"/>
              <a:t>: </a:t>
            </a:r>
            <a:r>
              <a:rPr lang="en-US">
                <a:latin typeface="Cambria" panose="02040503050406030204" pitchFamily="18" charset="0"/>
                <a:cs typeface="Cambria" panose="02040503050406030204" pitchFamily="18" charset="0"/>
              </a:rPr>
              <a:t>In this stage 5, the drone is ready to fly. At this stage the metal detector is fixed beneath the drone to identify the landmines on the ground.</a:t>
            </a:r>
            <a:endParaRPr lang="en-US">
              <a:latin typeface="Cambria" panose="02040503050406030204" pitchFamily="18" charset="0"/>
              <a:cs typeface="Cambria" panose="02040503050406030204" pitchFamily="18" charset="0"/>
            </a:endParaRPr>
          </a:p>
        </p:txBody>
      </p:sp>
      <p:pic>
        <p:nvPicPr>
          <p:cNvPr id="8" name="Content Placeholder 7"/>
          <p:cNvPicPr>
            <a:picLocks noChangeAspect="1"/>
          </p:cNvPicPr>
          <p:nvPr>
            <p:ph idx="10"/>
          </p:nvPr>
        </p:nvPicPr>
        <p:blipFill>
          <a:blip r:embed="rId1"/>
          <a:stretch>
            <a:fillRect/>
          </a:stretch>
        </p:blipFill>
        <p:spPr>
          <a:xfrm>
            <a:off x="179070" y="1844675"/>
            <a:ext cx="4493895" cy="3677920"/>
          </a:xfrm>
          <a:prstGeom prst="rect">
            <a:avLst/>
          </a:prstGeom>
        </p:spPr>
      </p:pic>
      <p:pic>
        <p:nvPicPr>
          <p:cNvPr id="10" name="Content Placeholder 9"/>
          <p:cNvPicPr>
            <a:picLocks noChangeAspect="1"/>
          </p:cNvPicPr>
          <p:nvPr>
            <p:ph idx="1"/>
          </p:nvPr>
        </p:nvPicPr>
        <p:blipFill>
          <a:blip r:embed="rId2"/>
          <a:stretch>
            <a:fillRect/>
          </a:stretch>
        </p:blipFill>
        <p:spPr>
          <a:xfrm>
            <a:off x="5003800" y="1754505"/>
            <a:ext cx="3858260" cy="38582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arcellus SC" panose="020E0602050203020307" charset="0"/>
                <a:cs typeface="Marcellus SC" panose="020E0602050203020307" charset="0"/>
              </a:rPr>
              <a:t>RESULT</a:t>
            </a:r>
            <a:r>
              <a:rPr lang="en-US" altLang="en-IN" dirty="0">
                <a:latin typeface="Marcellus SC" panose="020E0602050203020307" charset="0"/>
                <a:cs typeface="Marcellus SC" panose="020E0602050203020307" charset="0"/>
              </a:rPr>
              <a:t>S</a:t>
            </a:r>
            <a:endParaRPr lang="en-US" altLang="en-IN" dirty="0">
              <a:latin typeface="Marcellus SC" panose="020E0602050203020307" charset="0"/>
              <a:cs typeface="Marcellus SC" panose="020E0602050203020307" charset="0"/>
            </a:endParaRPr>
          </a:p>
        </p:txBody>
      </p:sp>
      <p:sp>
        <p:nvSpPr>
          <p:cNvPr id="4" name="Content Placeholder 3"/>
          <p:cNvSpPr>
            <a:spLocks noGrp="1"/>
          </p:cNvSpPr>
          <p:nvPr>
            <p:ph idx="10"/>
          </p:nvPr>
        </p:nvSpPr>
        <p:spPr>
          <a:xfrm>
            <a:off x="107315" y="1196975"/>
            <a:ext cx="8910955" cy="5372100"/>
          </a:xfrm>
        </p:spPr>
        <p:txBody>
          <a:bodyPr/>
          <a:lstStyle/>
          <a:p>
            <a:pPr marL="342900" indent="-342900" algn="just" fontAlgn="auto" latinLnBrk="0">
              <a:spcBef>
                <a:spcPts val="0"/>
              </a:spcBef>
              <a:buFont typeface="Arial" panose="020B0604020202020204" pitchFamily="34" charset="0"/>
              <a:buChar char="•"/>
            </a:pPr>
            <a:r>
              <a:rPr lang="en-IN" sz="2000" dirty="0">
                <a:solidFill>
                  <a:schemeClr val="tx1"/>
                </a:solidFill>
                <a:latin typeface="Cambria" panose="02040503050406030204" pitchFamily="18" charset="0"/>
                <a:cs typeface="Cambria" panose="02040503050406030204" pitchFamily="18" charset="0"/>
              </a:rPr>
              <a:t> Firstly, we fabricated the Quadcopter drone and done all the setup, carried out the flight test for the drone. The drone has range from 0.1m to 1m. After the flight test we have assembled the metal detector to the drone. </a:t>
            </a:r>
            <a:endParaRPr lang="en-IN" sz="2000" dirty="0">
              <a:solidFill>
                <a:schemeClr val="tx1"/>
              </a:solidFill>
              <a:latin typeface="Cambria" panose="02040503050406030204" pitchFamily="18" charset="0"/>
              <a:cs typeface="Cambria" panose="02040503050406030204" pitchFamily="18" charset="0"/>
            </a:endParaRPr>
          </a:p>
          <a:p>
            <a:pPr marL="342900" indent="-342900" algn="just" fontAlgn="auto" latinLnBrk="0">
              <a:spcBef>
                <a:spcPts val="0"/>
              </a:spcBef>
              <a:buFont typeface="Arial" panose="020B0604020202020204" pitchFamily="34" charset="0"/>
              <a:buChar char="•"/>
            </a:pPr>
            <a:r>
              <a:rPr lang="en-IN" sz="2000" dirty="0">
                <a:solidFill>
                  <a:schemeClr val="tx1"/>
                </a:solidFill>
                <a:latin typeface="Cambria" panose="02040503050406030204" pitchFamily="18" charset="0"/>
                <a:cs typeface="Cambria" panose="02040503050406030204" pitchFamily="18" charset="0"/>
              </a:rPr>
              <a:t>Our main aim is to save the lives of the people who are risking their lives in detecting the landmines.</a:t>
            </a:r>
            <a:endParaRPr lang="en-IN" sz="2000" dirty="0">
              <a:solidFill>
                <a:schemeClr val="tx1"/>
              </a:solidFill>
              <a:latin typeface="Cambria" panose="02040503050406030204" pitchFamily="18" charset="0"/>
              <a:cs typeface="Cambria" panose="02040503050406030204" pitchFamily="18" charset="0"/>
            </a:endParaRPr>
          </a:p>
          <a:p>
            <a:pPr marL="342900" indent="-342900" algn="just" fontAlgn="auto" latinLnBrk="0">
              <a:spcBef>
                <a:spcPts val="0"/>
              </a:spcBef>
              <a:buFont typeface="Arial" panose="020B0604020202020204" pitchFamily="34" charset="0"/>
              <a:buChar char="•"/>
            </a:pPr>
            <a:r>
              <a:rPr lang="en-IN" sz="2000" dirty="0">
                <a:solidFill>
                  <a:schemeClr val="tx1"/>
                </a:solidFill>
                <a:latin typeface="Cambria" panose="02040503050406030204" pitchFamily="18" charset="0"/>
                <a:cs typeface="Cambria" panose="02040503050406030204" pitchFamily="18" charset="0"/>
              </a:rPr>
              <a:t>We have placed two objects: tin sheet and</a:t>
            </a:r>
            <a:r>
              <a:rPr lang="en-US" altLang="en-IN" sz="2000" dirty="0">
                <a:solidFill>
                  <a:schemeClr val="tx1"/>
                </a:solidFill>
                <a:latin typeface="Cambria" panose="02040503050406030204" pitchFamily="18" charset="0"/>
                <a:cs typeface="Cambria" panose="02040503050406030204" pitchFamily="18" charset="0"/>
              </a:rPr>
              <a:t> a</a:t>
            </a:r>
            <a:r>
              <a:rPr lang="en-IN" sz="2000" dirty="0">
                <a:solidFill>
                  <a:schemeClr val="tx1"/>
                </a:solidFill>
                <a:latin typeface="Cambria" panose="02040503050406030204" pitchFamily="18" charset="0"/>
                <a:cs typeface="Cambria" panose="02040503050406030204" pitchFamily="18" charset="0"/>
              </a:rPr>
              <a:t> cutting plier on the ground. Then we have run the test for testing the accuracy of the metal detector with varying altitude. The drone has covered the area</a:t>
            </a:r>
            <a:r>
              <a:rPr lang="en-US" altLang="en-IN" sz="2000" dirty="0">
                <a:solidFill>
                  <a:schemeClr val="tx1"/>
                </a:solidFill>
                <a:latin typeface="Cambria" panose="02040503050406030204" pitchFamily="18" charset="0"/>
                <a:cs typeface="Cambria" panose="02040503050406030204" pitchFamily="18" charset="0"/>
              </a:rPr>
              <a:t>,</a:t>
            </a:r>
            <a:r>
              <a:rPr lang="en-IN" sz="2000" dirty="0">
                <a:solidFill>
                  <a:schemeClr val="tx1"/>
                </a:solidFill>
                <a:latin typeface="Cambria" panose="02040503050406030204" pitchFamily="18" charset="0"/>
                <a:cs typeface="Cambria" panose="02040503050406030204" pitchFamily="18" charset="0"/>
              </a:rPr>
              <a:t> where the objects </a:t>
            </a:r>
            <a:r>
              <a:rPr lang="en-US" altLang="en-IN" sz="2000" dirty="0">
                <a:solidFill>
                  <a:schemeClr val="tx1"/>
                </a:solidFill>
                <a:latin typeface="Cambria" panose="02040503050406030204" pitchFamily="18" charset="0"/>
                <a:cs typeface="Cambria" panose="02040503050406030204" pitchFamily="18" charset="0"/>
              </a:rPr>
              <a:t>are</a:t>
            </a:r>
            <a:r>
              <a:rPr lang="en-IN" sz="2000" dirty="0">
                <a:solidFill>
                  <a:schemeClr val="tx1"/>
                </a:solidFill>
                <a:latin typeface="Cambria" panose="02040503050406030204" pitchFamily="18" charset="0"/>
                <a:cs typeface="Cambria" panose="02040503050406030204" pitchFamily="18" charset="0"/>
              </a:rPr>
              <a:t> placed with </a:t>
            </a:r>
            <a:r>
              <a:rPr lang="en-US" altLang="en-IN" sz="2000" dirty="0">
                <a:solidFill>
                  <a:schemeClr val="tx1"/>
                </a:solidFill>
                <a:latin typeface="Cambria" panose="02040503050406030204" pitchFamily="18" charset="0"/>
                <a:cs typeface="Cambria" panose="02040503050406030204" pitchFamily="18" charset="0"/>
              </a:rPr>
              <a:t>a</a:t>
            </a:r>
            <a:r>
              <a:rPr lang="en-IN" sz="2000" dirty="0">
                <a:solidFill>
                  <a:schemeClr val="tx1"/>
                </a:solidFill>
                <a:latin typeface="Cambria" panose="02040503050406030204" pitchFamily="18" charset="0"/>
                <a:cs typeface="Cambria" panose="02040503050406030204" pitchFamily="18" charset="0"/>
              </a:rPr>
              <a:t> speed of 0.5m/s. </a:t>
            </a:r>
            <a:r>
              <a:rPr lang="en-US" altLang="en-IN" sz="2000" dirty="0">
                <a:solidFill>
                  <a:schemeClr val="tx1"/>
                </a:solidFill>
                <a:latin typeface="Cambria" panose="02040503050406030204" pitchFamily="18" charset="0"/>
                <a:cs typeface="Cambria" panose="02040503050406030204" pitchFamily="18" charset="0"/>
              </a:rPr>
              <a:t>At f</a:t>
            </a:r>
            <a:r>
              <a:rPr lang="en-IN" sz="2000" dirty="0">
                <a:solidFill>
                  <a:schemeClr val="tx1"/>
                </a:solidFill>
                <a:latin typeface="Cambria" panose="02040503050406030204" pitchFamily="18" charset="0"/>
                <a:cs typeface="Cambria" panose="02040503050406030204" pitchFamily="18" charset="0"/>
              </a:rPr>
              <a:t>irst</a:t>
            </a:r>
            <a:r>
              <a:rPr lang="en-US" altLang="en-IN" sz="2000" dirty="0">
                <a:solidFill>
                  <a:schemeClr val="tx1"/>
                </a:solidFill>
                <a:latin typeface="Cambria" panose="02040503050406030204" pitchFamily="18" charset="0"/>
                <a:cs typeface="Cambria" panose="02040503050406030204" pitchFamily="18" charset="0"/>
              </a:rPr>
              <a:t>,</a:t>
            </a:r>
            <a:r>
              <a:rPr lang="en-IN" sz="2000" dirty="0">
                <a:solidFill>
                  <a:schemeClr val="tx1"/>
                </a:solidFill>
                <a:latin typeface="Cambria" panose="02040503050406030204" pitchFamily="18" charset="0"/>
                <a:cs typeface="Cambria" panose="02040503050406030204" pitchFamily="18" charset="0"/>
              </a:rPr>
              <a:t> we have placed the objects on the ground and made the drone to fly at 2cm and the accuracy of metal detection is 99%.</a:t>
            </a:r>
            <a:endParaRPr lang="en-IN" sz="2000" dirty="0">
              <a:solidFill>
                <a:schemeClr val="tx1"/>
              </a:solidFill>
              <a:latin typeface="Cambria" panose="02040503050406030204" pitchFamily="18" charset="0"/>
              <a:cs typeface="Cambria" panose="02040503050406030204" pitchFamily="18" charset="0"/>
            </a:endParaRPr>
          </a:p>
          <a:p>
            <a:pPr marL="342900" indent="-342900" algn="just" fontAlgn="auto" latinLnBrk="0">
              <a:spcBef>
                <a:spcPts val="0"/>
              </a:spcBef>
              <a:buFont typeface="Arial" panose="020B0604020202020204" pitchFamily="34" charset="0"/>
              <a:buChar char="•"/>
            </a:pPr>
            <a:r>
              <a:rPr lang="en-IN" sz="2000" dirty="0">
                <a:solidFill>
                  <a:schemeClr val="tx1"/>
                </a:solidFill>
                <a:latin typeface="Cambria" panose="02040503050406030204" pitchFamily="18" charset="0"/>
                <a:cs typeface="Cambria" panose="02040503050406030204" pitchFamily="18" charset="0"/>
              </a:rPr>
              <a:t>We formulated our test results in the table given below. This table establishes a relationship between the altitude and the accuracy of detecting the landmine. This shows results of 10 tests carried when the metal objects are placed on the ground and the drone is hovered on it. </a:t>
            </a:r>
            <a:endParaRPr lang="en-IN" sz="2000" dirty="0">
              <a:solidFill>
                <a:schemeClr val="tx1"/>
              </a:solidFill>
              <a:latin typeface="Cambria" panose="02040503050406030204" pitchFamily="18" charset="0"/>
              <a:cs typeface="Cambria" panose="02040503050406030204" pitchFamily="18" charset="0"/>
            </a:endParaRPr>
          </a:p>
          <a:p>
            <a:pPr marL="342900" indent="-342900" algn="just" fontAlgn="auto" latinLnBrk="0">
              <a:spcBef>
                <a:spcPts val="0"/>
              </a:spcBef>
              <a:buFont typeface="Arial" panose="020B0604020202020204" pitchFamily="34" charset="0"/>
              <a:buChar char="•"/>
            </a:pPr>
            <a:r>
              <a:rPr lang="en-IN" sz="2000" dirty="0">
                <a:solidFill>
                  <a:schemeClr val="tx1"/>
                </a:solidFill>
                <a:latin typeface="Cambria" panose="02040503050406030204" pitchFamily="18" charset="0"/>
                <a:cs typeface="Cambria" panose="02040503050406030204" pitchFamily="18" charset="0"/>
              </a:rPr>
              <a:t>In the second case of our examination, we buried some of our metal specimens partially under the ground for testing the detection of partially buried landmines. We formulated our results in the below table</a:t>
            </a:r>
            <a:r>
              <a:rPr lang="en-US" altLang="en-IN" sz="2000" dirty="0">
                <a:solidFill>
                  <a:schemeClr val="tx1"/>
                </a:solidFill>
                <a:latin typeface="Cambria" panose="02040503050406030204" pitchFamily="18" charset="0"/>
                <a:cs typeface="Cambria" panose="02040503050406030204" pitchFamily="18" charset="0"/>
              </a:rPr>
              <a:t>.</a:t>
            </a:r>
            <a:endParaRPr lang="en-US" altLang="en-IN" sz="2000" dirty="0">
              <a:solidFill>
                <a:schemeClr val="tx1"/>
              </a:solidFill>
              <a:latin typeface="Cambria" panose="02040503050406030204" pitchFamily="18" charset="0"/>
              <a:cs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arcellus SC" panose="020E0602050203020307" charset="0"/>
                <a:cs typeface="Marcellus SC" panose="020E0602050203020307" charset="0"/>
              </a:rPr>
              <a:t>Objectives</a:t>
            </a:r>
            <a:endParaRPr lang="en-US">
              <a:latin typeface="Marcellus SC" panose="020E0602050203020307" charset="0"/>
              <a:cs typeface="Marcellus SC" panose="020E0602050203020307" charset="0"/>
            </a:endParaRPr>
          </a:p>
        </p:txBody>
      </p:sp>
      <p:sp>
        <p:nvSpPr>
          <p:cNvPr id="4" name="Content Placeholder 3"/>
          <p:cNvSpPr>
            <a:spLocks noGrp="1"/>
          </p:cNvSpPr>
          <p:nvPr>
            <p:ph idx="10"/>
          </p:nvPr>
        </p:nvSpPr>
        <p:spPr>
          <a:xfrm>
            <a:off x="457200" y="1124585"/>
            <a:ext cx="8229600" cy="4681855"/>
          </a:xfrm>
        </p:spPr>
        <p:txBody>
          <a:bodyPr/>
          <a:lstStyle/>
          <a:p>
            <a:pPr marL="285750" indent="-285750" fontAlgn="auto" latinLnBrk="0">
              <a:spcBef>
                <a:spcPts val="0"/>
              </a:spcBef>
              <a:buFont typeface="Arial" panose="020B0604020202020204" pitchFamily="34" charset="0"/>
              <a:buChar char="•"/>
            </a:pPr>
            <a:r>
              <a:rPr lang="en-US" sz="2200" dirty="0">
                <a:solidFill>
                  <a:schemeClr val="tx1"/>
                </a:solidFill>
                <a:latin typeface="Cambria" panose="02040503050406030204" pitchFamily="18" charset="0"/>
                <a:cs typeface="Cambria" panose="02040503050406030204" pitchFamily="18" charset="0"/>
              </a:rPr>
              <a:t>The objective of explosives-detection equipment is to detect certain types and amounts of explosive material with a high detection rate and also with a low false-alarm rate.</a:t>
            </a:r>
            <a:endParaRPr lang="en-US" sz="2200" dirty="0">
              <a:solidFill>
                <a:schemeClr val="tx1"/>
              </a:solidFill>
              <a:latin typeface="Cambria" panose="02040503050406030204" pitchFamily="18"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US" sz="2200" dirty="0">
                <a:solidFill>
                  <a:schemeClr val="tx1"/>
                </a:solidFill>
                <a:latin typeface="Cambria" panose="02040503050406030204" pitchFamily="18" charset="0"/>
                <a:cs typeface="Cambria" panose="02040503050406030204" pitchFamily="18" charset="0"/>
              </a:rPr>
              <a:t> Our goal in this project is to integrate and evaluate a set of low cost technologies that allow the detection of explosive landmines autonomously and without compromising the mission.</a:t>
            </a:r>
            <a:endParaRPr lang="en-US" sz="2200" dirty="0">
              <a:solidFill>
                <a:schemeClr val="tx1"/>
              </a:solidFill>
              <a:latin typeface="Cambria" panose="02040503050406030204" pitchFamily="18"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US" sz="2200" dirty="0">
                <a:solidFill>
                  <a:schemeClr val="tx1"/>
                </a:solidFill>
                <a:latin typeface="Cambria" panose="02040503050406030204" pitchFamily="18" charset="0"/>
                <a:cs typeface="Cambria" panose="02040503050406030204" pitchFamily="18" charset="0"/>
              </a:rPr>
              <a:t>The goal is not only to detect fully visible landmines but also those partially buried. It has been observed an effective percentage of the detection over 80% when flying at low altitudes about 1m from the ground at speeds up to 2.2m/</a:t>
            </a:r>
            <a:r>
              <a:rPr lang="en-US" sz="2200" dirty="0" err="1">
                <a:solidFill>
                  <a:schemeClr val="tx1"/>
                </a:solidFill>
                <a:latin typeface="Cambria" panose="02040503050406030204" pitchFamily="18" charset="0"/>
                <a:cs typeface="Cambria" panose="02040503050406030204" pitchFamily="18" charset="0"/>
              </a:rPr>
              <a:t>s. A</a:t>
            </a:r>
            <a:r>
              <a:rPr lang="en-US" sz="2200" dirty="0">
                <a:solidFill>
                  <a:schemeClr val="tx1"/>
                </a:solidFill>
                <a:latin typeface="Cambria" panose="02040503050406030204" pitchFamily="18" charset="0"/>
                <a:cs typeface="Cambria" panose="02040503050406030204" pitchFamily="18" charset="0"/>
              </a:rPr>
              <a:t> metal detecting sensor is placed at the bottom of the quad copter drone to detect the metal specimen present on the </a:t>
            </a:r>
            <a:r>
              <a:rPr lang="en-US" sz="2200" dirty="0" err="1">
                <a:solidFill>
                  <a:schemeClr val="tx1"/>
                </a:solidFill>
                <a:latin typeface="Cambria" panose="02040503050406030204" pitchFamily="18" charset="0"/>
                <a:cs typeface="Cambria" panose="02040503050406030204" pitchFamily="18" charset="0"/>
              </a:rPr>
              <a:t>ground.When</a:t>
            </a:r>
            <a:r>
              <a:rPr lang="en-US" sz="2200" dirty="0">
                <a:solidFill>
                  <a:schemeClr val="tx1"/>
                </a:solidFill>
                <a:latin typeface="Cambria" panose="02040503050406030204" pitchFamily="18" charset="0"/>
                <a:cs typeface="Cambria" panose="02040503050406030204" pitchFamily="18" charset="0"/>
              </a:rPr>
              <a:t> an amount of metal is identified by sensor, it is designed to produce a sound to alert the surroundings and a camera which is attached to the drone helps us to detect the material with greater ease.</a:t>
            </a:r>
            <a:endParaRPr lang="en-US" sz="2200" dirty="0">
              <a:solidFill>
                <a:schemeClr val="tx1"/>
              </a:solidFill>
              <a:latin typeface="Cambria" panose="02040503050406030204" pitchFamily="18" charset="0"/>
              <a:cs typeface="Cambria" panose="020405030504060302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0"/>
          </p:nvPr>
        </p:nvPicPr>
        <p:blipFill>
          <a:blip r:embed="rId1"/>
          <a:stretch>
            <a:fillRect/>
          </a:stretch>
        </p:blipFill>
        <p:spPr>
          <a:xfrm>
            <a:off x="3171825" y="1854835"/>
            <a:ext cx="5944235" cy="5024120"/>
          </a:xfrm>
          <a:prstGeom prst="rect">
            <a:avLst/>
          </a:prstGeom>
        </p:spPr>
      </p:pic>
      <p:pic>
        <p:nvPicPr>
          <p:cNvPr id="6" name="Content Placeholder 5"/>
          <p:cNvPicPr>
            <a:picLocks noChangeAspect="1"/>
          </p:cNvPicPr>
          <p:nvPr>
            <p:ph idx="1"/>
          </p:nvPr>
        </p:nvPicPr>
        <p:blipFill>
          <a:blip r:embed="rId2"/>
          <a:stretch>
            <a:fillRect/>
          </a:stretch>
        </p:blipFill>
        <p:spPr>
          <a:xfrm>
            <a:off x="0" y="1716405"/>
            <a:ext cx="3297555" cy="5162550"/>
          </a:xfrm>
          <a:prstGeom prst="rect">
            <a:avLst/>
          </a:prstGeom>
        </p:spPr>
      </p:pic>
      <p:sp>
        <p:nvSpPr>
          <p:cNvPr id="7" name="Text Box 6"/>
          <p:cNvSpPr txBox="1"/>
          <p:nvPr/>
        </p:nvSpPr>
        <p:spPr>
          <a:xfrm>
            <a:off x="0" y="1124585"/>
            <a:ext cx="9058275" cy="645160"/>
          </a:xfrm>
          <a:prstGeom prst="rect">
            <a:avLst/>
          </a:prstGeom>
          <a:noFill/>
        </p:spPr>
        <p:txBody>
          <a:bodyPr wrap="square" rtlCol="0" anchor="t">
            <a:spAutoFit/>
          </a:bodyPr>
          <a:p>
            <a:pPr algn="just"/>
            <a:r>
              <a:rPr lang="en-US" b="1"/>
              <a:t>TABLE-1 : </a:t>
            </a:r>
            <a:r>
              <a:rPr lang="en-US">
                <a:latin typeface="Cambria" panose="02040503050406030204" pitchFamily="18" charset="0"/>
                <a:cs typeface="Cambria" panose="02040503050406030204" pitchFamily="18" charset="0"/>
              </a:rPr>
              <a:t>Accuracy of metal detector with varying altitude when parts not </a:t>
            </a:r>
            <a:endParaRPr lang="en-US">
              <a:latin typeface="Cambria" panose="02040503050406030204" pitchFamily="18" charset="0"/>
              <a:cs typeface="Cambria" panose="02040503050406030204" pitchFamily="18" charset="0"/>
            </a:endParaRPr>
          </a:p>
          <a:p>
            <a:pPr algn="just"/>
            <a:r>
              <a:rPr lang="en-US">
                <a:latin typeface="Cambria" panose="02040503050406030204" pitchFamily="18" charset="0"/>
                <a:cs typeface="Cambria" panose="02040503050406030204" pitchFamily="18" charset="0"/>
              </a:rPr>
              <a:t>                       buried.</a:t>
            </a:r>
            <a:endParaRPr lang="en-US">
              <a:latin typeface="Cambria" panose="02040503050406030204" pitchFamily="18" charset="0"/>
              <a:cs typeface="Cambria" panose="020405030504060302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endParaRPr lang="en-US"/>
          </a:p>
        </p:txBody>
      </p:sp>
      <p:sp>
        <p:nvSpPr>
          <p:cNvPr id="6" name="Text Box 5"/>
          <p:cNvSpPr txBox="1"/>
          <p:nvPr/>
        </p:nvSpPr>
        <p:spPr>
          <a:xfrm>
            <a:off x="611505" y="1268730"/>
            <a:ext cx="6875780" cy="645160"/>
          </a:xfrm>
          <a:prstGeom prst="rect">
            <a:avLst/>
          </a:prstGeom>
          <a:noFill/>
        </p:spPr>
        <p:txBody>
          <a:bodyPr wrap="square" rtlCol="0" anchor="t">
            <a:spAutoFit/>
          </a:bodyPr>
          <a:p>
            <a:pPr algn="just" fontAlgn="auto" latinLnBrk="0"/>
            <a:r>
              <a:rPr lang="en-US" b="1"/>
              <a:t>TABLE-2 :</a:t>
            </a:r>
            <a:r>
              <a:rPr lang="en-US">
                <a:latin typeface="Cambria" panose="02040503050406030204" pitchFamily="18" charset="0"/>
                <a:cs typeface="Cambria" panose="02040503050406030204" pitchFamily="18" charset="0"/>
              </a:rPr>
              <a:t> Accuracy of metal detector with varying altitude when                                    partially buried.</a:t>
            </a:r>
            <a:endParaRPr lang="en-US">
              <a:latin typeface="Cambria" panose="02040503050406030204" pitchFamily="18" charset="0"/>
              <a:cs typeface="Cambria" panose="02040503050406030204" pitchFamily="18" charset="0"/>
            </a:endParaRPr>
          </a:p>
        </p:txBody>
      </p:sp>
      <p:sp>
        <p:nvSpPr>
          <p:cNvPr id="3" name="Text Box 2"/>
          <p:cNvSpPr txBox="1"/>
          <p:nvPr/>
        </p:nvSpPr>
        <p:spPr>
          <a:xfrm>
            <a:off x="107315" y="5661660"/>
            <a:ext cx="8676005" cy="922020"/>
          </a:xfrm>
          <a:prstGeom prst="rect">
            <a:avLst/>
          </a:prstGeom>
          <a:noFill/>
        </p:spPr>
        <p:txBody>
          <a:bodyPr wrap="square" rtlCol="0" anchor="t">
            <a:spAutoFit/>
          </a:bodyPr>
          <a:p>
            <a:pPr fontAlgn="auto" latinLnBrk="0"/>
            <a:r>
              <a:rPr lang="en-US">
                <a:latin typeface="Cambria" panose="02040503050406030204" pitchFamily="18" charset="0"/>
                <a:cs typeface="Cambria" panose="02040503050406030204" pitchFamily="18" charset="0"/>
              </a:rPr>
              <a:t>From the above results, we incurred that when when the drone is flying at low altitudes, it is able to detect the landmine accurately. We observed that the metal detection is slightly less functional when compared to the objects placed on the ground.</a:t>
            </a:r>
            <a:endParaRPr lang="en-US">
              <a:latin typeface="Cambria" panose="02040503050406030204" pitchFamily="18" charset="0"/>
              <a:cs typeface="Cambria" panose="02040503050406030204" pitchFamily="18" charset="0"/>
            </a:endParaRPr>
          </a:p>
        </p:txBody>
      </p:sp>
      <p:graphicFrame>
        <p:nvGraphicFramePr>
          <p:cNvPr id="9" name="Content Placeholder 8"/>
          <p:cNvGraphicFramePr/>
          <p:nvPr>
            <p:ph idx="1"/>
          </p:nvPr>
        </p:nvGraphicFramePr>
        <p:xfrm>
          <a:off x="2051685" y="2199005"/>
          <a:ext cx="4880610" cy="3462655"/>
        </p:xfrm>
        <a:graphic>
          <a:graphicData uri="http://schemas.openxmlformats.org/drawingml/2006/table">
            <a:tbl>
              <a:tblPr firstRow="1" bandRow="1">
                <a:tableStyleId>{5940675A-B579-460E-94D1-54222C63F5DA}</a:tableStyleId>
              </a:tblPr>
              <a:tblGrid>
                <a:gridCol w="868680"/>
                <a:gridCol w="1755140"/>
                <a:gridCol w="2256790"/>
              </a:tblGrid>
              <a:tr h="685165">
                <a:tc>
                  <a:txBody>
                    <a:bodyPr/>
                    <a:p>
                      <a:pPr indent="0">
                        <a:buNone/>
                      </a:pPr>
                      <a:r>
                        <a:rPr lang="en-US" b="1">
                          <a:latin typeface="Calibri" panose="020F0502020204030204" charset="0"/>
                          <a:cs typeface="Calibri" panose="020F0502020204030204" charset="0"/>
                        </a:rPr>
                        <a:t>S.no</a:t>
                      </a:r>
                      <a:endParaRPr lang="en-US"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Calibri" panose="020F0502020204030204" charset="0"/>
                          <a:cs typeface="Calibri" panose="020F0502020204030204" charset="0"/>
                        </a:rPr>
                        <a:t>Altitude</a:t>
                      </a:r>
                      <a:endParaRPr lang="en-US"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Calibri" panose="020F0502020204030204" charset="0"/>
                          <a:cs typeface="Calibri" panose="020F0502020204030204" charset="0"/>
                        </a:rPr>
                        <a:t>Accuracy</a:t>
                      </a:r>
                      <a:endParaRPr lang="en-US"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5165">
                <a:tc>
                  <a:txBody>
                    <a:bodyPr/>
                    <a:p>
                      <a:pPr indent="0" algn="ctr">
                        <a:buNone/>
                      </a:pPr>
                      <a:r>
                        <a:rPr lang="en-US" sz="1400" b="0">
                          <a:latin typeface="Cambria" panose="02040503050406030204" pitchFamily="18" charset="0"/>
                          <a:cs typeface="Cambria" panose="02040503050406030204" pitchFamily="18" charset="0"/>
                        </a:rPr>
                        <a:t>1</a:t>
                      </a:r>
                      <a:endParaRPr lang="en-US" sz="1400" b="0">
                        <a:latin typeface="Cambria" panose="02040503050406030204" pitchFamily="18" charset="0"/>
                        <a:ea typeface="Cambria" panose="02040503050406030204" pitchFamily="18" charset="0"/>
                        <a:cs typeface="Cambria" panose="020405030504060302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mbria" panose="02040503050406030204" pitchFamily="18" charset="0"/>
                          <a:cs typeface="Cambria" panose="02040503050406030204" pitchFamily="18" charset="0"/>
                        </a:rPr>
                        <a:t>2 cm</a:t>
                      </a:r>
                      <a:endParaRPr lang="en-US" sz="1400" b="0">
                        <a:latin typeface="Cambria" panose="02040503050406030204" pitchFamily="18" charset="0"/>
                        <a:ea typeface="Cambria" panose="02040503050406030204" pitchFamily="18" charset="0"/>
                        <a:cs typeface="Cambria" panose="020405030504060302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mbria" panose="02040503050406030204" pitchFamily="18" charset="0"/>
                          <a:cs typeface="Cambria" panose="02040503050406030204" pitchFamily="18" charset="0"/>
                        </a:rPr>
                        <a:t>Good</a:t>
                      </a:r>
                      <a:endParaRPr lang="en-US" sz="1400" b="0">
                        <a:latin typeface="Cambria" panose="02040503050406030204" pitchFamily="18" charset="0"/>
                        <a:ea typeface="Cambria" panose="02040503050406030204" pitchFamily="18" charset="0"/>
                        <a:cs typeface="Cambria" panose="020405030504060302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4530">
                <a:tc>
                  <a:txBody>
                    <a:bodyPr/>
                    <a:p>
                      <a:pPr indent="0" algn="ctr">
                        <a:buNone/>
                      </a:pPr>
                      <a:r>
                        <a:rPr lang="en-US" sz="1400" b="0">
                          <a:latin typeface="Cambria" panose="02040503050406030204" pitchFamily="18" charset="0"/>
                          <a:cs typeface="Cambria" panose="02040503050406030204" pitchFamily="18" charset="0"/>
                        </a:rPr>
                        <a:t>2</a:t>
                      </a:r>
                      <a:endParaRPr lang="en-US" sz="1400" b="0">
                        <a:latin typeface="Cambria" panose="02040503050406030204" pitchFamily="18" charset="0"/>
                        <a:ea typeface="Cambria" panose="02040503050406030204" pitchFamily="18" charset="0"/>
                        <a:cs typeface="Cambria" panose="020405030504060302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mbria" panose="02040503050406030204" pitchFamily="18" charset="0"/>
                          <a:cs typeface="Cambria" panose="02040503050406030204" pitchFamily="18" charset="0"/>
                        </a:rPr>
                        <a:t>3 cm</a:t>
                      </a:r>
                      <a:endParaRPr lang="en-US" sz="1400" b="0">
                        <a:latin typeface="Cambria" panose="02040503050406030204" pitchFamily="18" charset="0"/>
                        <a:ea typeface="Cambria" panose="02040503050406030204" pitchFamily="18" charset="0"/>
                        <a:cs typeface="Cambria" panose="020405030504060302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mbria" panose="02040503050406030204" pitchFamily="18" charset="0"/>
                          <a:cs typeface="Cambria" panose="02040503050406030204" pitchFamily="18" charset="0"/>
                        </a:rPr>
                        <a:t>Moderate</a:t>
                      </a:r>
                      <a:endParaRPr lang="en-US" sz="1400" b="0">
                        <a:latin typeface="Cambria" panose="02040503050406030204" pitchFamily="18" charset="0"/>
                        <a:ea typeface="Cambria" panose="02040503050406030204" pitchFamily="18" charset="0"/>
                        <a:cs typeface="Cambria" panose="020405030504060302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5165">
                <a:tc>
                  <a:txBody>
                    <a:bodyPr/>
                    <a:p>
                      <a:pPr indent="0" algn="ctr">
                        <a:buNone/>
                      </a:pPr>
                      <a:r>
                        <a:rPr lang="en-US" sz="1400" b="0">
                          <a:latin typeface="Cambria" panose="02040503050406030204" pitchFamily="18" charset="0"/>
                          <a:cs typeface="Cambria" panose="02040503050406030204" pitchFamily="18" charset="0"/>
                        </a:rPr>
                        <a:t>3</a:t>
                      </a:r>
                      <a:endParaRPr lang="en-US" sz="1400" b="0">
                        <a:latin typeface="Cambria" panose="02040503050406030204" pitchFamily="18" charset="0"/>
                        <a:ea typeface="Cambria" panose="02040503050406030204" pitchFamily="18" charset="0"/>
                        <a:cs typeface="Cambria" panose="020405030504060302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mbria" panose="02040503050406030204" pitchFamily="18" charset="0"/>
                          <a:cs typeface="Cambria" panose="02040503050406030204" pitchFamily="18" charset="0"/>
                        </a:rPr>
                        <a:t>4 cm</a:t>
                      </a:r>
                      <a:endParaRPr lang="en-US" sz="1400" b="0">
                        <a:latin typeface="Cambria" panose="02040503050406030204" pitchFamily="18" charset="0"/>
                        <a:ea typeface="Cambria" panose="02040503050406030204" pitchFamily="18" charset="0"/>
                        <a:cs typeface="Cambria" panose="020405030504060302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mbria" panose="02040503050406030204" pitchFamily="18" charset="0"/>
                          <a:cs typeface="Cambria" panose="02040503050406030204" pitchFamily="18" charset="0"/>
                        </a:rPr>
                        <a:t>Normal</a:t>
                      </a:r>
                      <a:endParaRPr lang="en-US" sz="1400" b="0">
                        <a:latin typeface="Cambria" panose="02040503050406030204" pitchFamily="18" charset="0"/>
                        <a:ea typeface="Cambria" panose="02040503050406030204" pitchFamily="18" charset="0"/>
                        <a:cs typeface="Cambria" panose="020405030504060302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22630">
                <a:tc>
                  <a:txBody>
                    <a:bodyPr/>
                    <a:p>
                      <a:pPr indent="0" algn="ctr">
                        <a:buNone/>
                      </a:pPr>
                      <a:r>
                        <a:rPr lang="en-US" sz="1400" b="0">
                          <a:latin typeface="Cambria" panose="02040503050406030204" pitchFamily="18" charset="0"/>
                          <a:cs typeface="Cambria" panose="02040503050406030204" pitchFamily="18" charset="0"/>
                        </a:rPr>
                        <a:t>4</a:t>
                      </a:r>
                      <a:endParaRPr lang="en-US" sz="1400" b="0">
                        <a:latin typeface="Cambria" panose="02040503050406030204" pitchFamily="18" charset="0"/>
                        <a:ea typeface="Cambria" panose="02040503050406030204" pitchFamily="18" charset="0"/>
                        <a:cs typeface="Cambria" panose="020405030504060302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mbria" panose="02040503050406030204" pitchFamily="18" charset="0"/>
                          <a:cs typeface="Cambria" panose="02040503050406030204" pitchFamily="18" charset="0"/>
                        </a:rPr>
                        <a:t>5 cm</a:t>
                      </a:r>
                      <a:endParaRPr lang="en-US" sz="1400" b="0">
                        <a:latin typeface="Cambria" panose="02040503050406030204" pitchFamily="18" charset="0"/>
                        <a:ea typeface="Cambria" panose="02040503050406030204" pitchFamily="18" charset="0"/>
                        <a:cs typeface="Cambria" panose="020405030504060302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Cambria" panose="02040503050406030204" pitchFamily="18" charset="0"/>
                          <a:cs typeface="Cambria" panose="02040503050406030204" pitchFamily="18" charset="0"/>
                        </a:rPr>
                        <a:t>Poor</a:t>
                      </a:r>
                      <a:endParaRPr lang="en-US" sz="1400" b="0">
                        <a:latin typeface="Cambria" panose="02040503050406030204" pitchFamily="18" charset="0"/>
                        <a:ea typeface="Cambria" panose="02040503050406030204" pitchFamily="18" charset="0"/>
                        <a:cs typeface="Cambria" panose="020405030504060302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arcellus SC" panose="020E0602050203020307" charset="0"/>
                <a:cs typeface="Marcellus SC" panose="020E0602050203020307" charset="0"/>
              </a:rPr>
              <a:t>CONCLUSION</a:t>
            </a:r>
            <a:endParaRPr lang="en-IN" dirty="0">
              <a:latin typeface="Marcellus SC" panose="020E0602050203020307" charset="0"/>
              <a:cs typeface="Marcellus SC" panose="020E0602050203020307" charset="0"/>
            </a:endParaRPr>
          </a:p>
        </p:txBody>
      </p:sp>
      <p:sp>
        <p:nvSpPr>
          <p:cNvPr id="4" name="Content Placeholder 3"/>
          <p:cNvSpPr>
            <a:spLocks noGrp="1"/>
          </p:cNvSpPr>
          <p:nvPr>
            <p:ph idx="10"/>
          </p:nvPr>
        </p:nvSpPr>
        <p:spPr>
          <a:xfrm>
            <a:off x="107315" y="1196975"/>
            <a:ext cx="9036685" cy="5636895"/>
          </a:xfrm>
        </p:spPr>
        <p:txBody>
          <a:bodyPr/>
          <a:lstStyle/>
          <a:p>
            <a:pPr fontAlgn="auto" latinLnBrk="0">
              <a:spcBef>
                <a:spcPts val="0"/>
              </a:spcBef>
              <a:buFont typeface="Arial" panose="020B0604020202020204" pitchFamily="34" charset="0"/>
            </a:pPr>
            <a:r>
              <a:rPr lang="en-IN" sz="2000" dirty="0">
                <a:latin typeface="Cambria" panose="02040503050406030204" pitchFamily="18" charset="0"/>
                <a:cs typeface="Cambria" panose="02040503050406030204" pitchFamily="18" charset="0"/>
              </a:rPr>
              <a:t> </a:t>
            </a:r>
            <a:r>
              <a:rPr lang="en-IN" sz="2000" dirty="0">
                <a:solidFill>
                  <a:schemeClr val="tx1"/>
                </a:solidFill>
                <a:latin typeface="Cambria" panose="02040503050406030204" pitchFamily="18" charset="0"/>
                <a:cs typeface="Cambria" panose="02040503050406030204" pitchFamily="18" charset="0"/>
              </a:rPr>
              <a:t>We have presented the experimental setup and the results which point to a successful model of our proposed work. </a:t>
            </a:r>
            <a:endParaRPr lang="en-IN" sz="2000" dirty="0">
              <a:solidFill>
                <a:schemeClr val="tx1"/>
              </a:solidFill>
              <a:latin typeface="Cambria" panose="02040503050406030204" pitchFamily="18"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IN" sz="2000" dirty="0">
                <a:solidFill>
                  <a:schemeClr val="tx1"/>
                </a:solidFill>
                <a:latin typeface="Cambria" panose="02040503050406030204" pitchFamily="18" charset="0"/>
                <a:cs typeface="Cambria" panose="02040503050406030204" pitchFamily="18" charset="0"/>
              </a:rPr>
              <a:t>We have run </a:t>
            </a:r>
            <a:r>
              <a:rPr lang="en-US" altLang="en-IN" sz="2000" dirty="0">
                <a:solidFill>
                  <a:schemeClr val="tx1"/>
                </a:solidFill>
                <a:latin typeface="Cambria" panose="02040503050406030204" pitchFamily="18" charset="0"/>
                <a:cs typeface="Cambria" panose="02040503050406030204" pitchFamily="18" charset="0"/>
              </a:rPr>
              <a:t>outdoor </a:t>
            </a:r>
            <a:r>
              <a:rPr lang="en-IN" sz="2000" dirty="0">
                <a:solidFill>
                  <a:schemeClr val="tx1"/>
                </a:solidFill>
                <a:latin typeface="Cambria" panose="02040503050406030204" pitchFamily="18" charset="0"/>
                <a:cs typeface="Cambria" panose="02040503050406030204" pitchFamily="18" charset="0"/>
              </a:rPr>
              <a:t>tests for landmine detection. We have tested our drone under Two parameters: altitude at which the drone flies and the accuracy of the metal detector.</a:t>
            </a:r>
            <a:endParaRPr lang="en-IN" sz="2000" dirty="0">
              <a:solidFill>
                <a:schemeClr val="tx1"/>
              </a:solidFill>
              <a:latin typeface="Cambria" panose="02040503050406030204" pitchFamily="18"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IN" sz="2000" dirty="0">
                <a:solidFill>
                  <a:schemeClr val="tx1"/>
                </a:solidFill>
                <a:latin typeface="Cambria" panose="02040503050406030204" pitchFamily="18" charset="0"/>
                <a:cs typeface="Cambria" panose="02040503050406030204" pitchFamily="18" charset="0"/>
              </a:rPr>
              <a:t> </a:t>
            </a:r>
            <a:r>
              <a:rPr lang="en-US" altLang="en-IN" sz="2000" dirty="0">
                <a:solidFill>
                  <a:schemeClr val="tx1"/>
                </a:solidFill>
                <a:latin typeface="Cambria" panose="02040503050406030204" pitchFamily="18" charset="0"/>
                <a:cs typeface="Cambria" panose="02040503050406030204" pitchFamily="18" charset="0"/>
              </a:rPr>
              <a:t>W</a:t>
            </a:r>
            <a:r>
              <a:rPr lang="en-IN" sz="2000" dirty="0">
                <a:solidFill>
                  <a:schemeClr val="tx1"/>
                </a:solidFill>
                <a:latin typeface="Cambria" panose="02040503050406030204" pitchFamily="18" charset="0"/>
                <a:cs typeface="Cambria" panose="02040503050406030204" pitchFamily="18" charset="0"/>
              </a:rPr>
              <a:t>e conclude that the drone we fabricated performs with a high percentage of accuracy when the drone hovers at a range of 5cm from the ground and also ensures a precise detection when the drone flies at a speed of 0.5m/s.</a:t>
            </a:r>
            <a:endParaRPr lang="en-IN" sz="2000" dirty="0">
              <a:solidFill>
                <a:schemeClr val="tx1"/>
              </a:solidFill>
              <a:latin typeface="Cambria" panose="02040503050406030204" pitchFamily="18"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IN" sz="2000" dirty="0">
                <a:solidFill>
                  <a:schemeClr val="tx1"/>
                </a:solidFill>
                <a:latin typeface="Cambria" panose="02040503050406030204" pitchFamily="18" charset="0"/>
                <a:cs typeface="Cambria" panose="02040503050406030204" pitchFamily="18" charset="0"/>
              </a:rPr>
              <a:t>The designed drone for landmine detection is a cost effective material, which is an added advantage.</a:t>
            </a:r>
            <a:endParaRPr lang="en-IN" sz="2000" dirty="0">
              <a:solidFill>
                <a:schemeClr val="tx1"/>
              </a:solidFill>
              <a:latin typeface="Cambria" panose="02040503050406030204" pitchFamily="18"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IN" sz="2000" dirty="0">
                <a:solidFill>
                  <a:schemeClr val="tx1"/>
                </a:solidFill>
                <a:latin typeface="Cambria" panose="02040503050406030204" pitchFamily="18" charset="0"/>
                <a:cs typeface="Cambria" panose="02040503050406030204" pitchFamily="18" charset="0"/>
              </a:rPr>
              <a:t>In all the tests, the percentage of detection was higher than 80% when flying at 7 cm of altitude at a speed </a:t>
            </a:r>
            <a:r>
              <a:rPr lang="en-US" altLang="en-IN" sz="2000" dirty="0">
                <a:solidFill>
                  <a:schemeClr val="tx1"/>
                </a:solidFill>
                <a:latin typeface="Cambria" panose="02040503050406030204" pitchFamily="18" charset="0"/>
                <a:cs typeface="Cambria" panose="02040503050406030204" pitchFamily="18" charset="0"/>
              </a:rPr>
              <a:t>at</a:t>
            </a:r>
            <a:r>
              <a:rPr lang="en-IN" sz="2000" dirty="0">
                <a:solidFill>
                  <a:schemeClr val="tx1"/>
                </a:solidFill>
                <a:latin typeface="Cambria" panose="02040503050406030204" pitchFamily="18" charset="0"/>
                <a:cs typeface="Cambria" panose="02040503050406030204" pitchFamily="18" charset="0"/>
              </a:rPr>
              <a:t> 1m</a:t>
            </a:r>
            <a:r>
              <a:rPr lang="en-US" altLang="en-IN" sz="2000" dirty="0">
                <a:solidFill>
                  <a:schemeClr val="tx1"/>
                </a:solidFill>
                <a:latin typeface="Cambria" panose="02040503050406030204" pitchFamily="18" charset="0"/>
                <a:cs typeface="Cambria" panose="02040503050406030204" pitchFamily="18" charset="0"/>
              </a:rPr>
              <a:t>/</a:t>
            </a:r>
            <a:r>
              <a:rPr lang="en-IN" sz="2000" dirty="0">
                <a:solidFill>
                  <a:schemeClr val="tx1"/>
                </a:solidFill>
                <a:latin typeface="Cambria" panose="02040503050406030204" pitchFamily="18" charset="0"/>
                <a:cs typeface="Cambria" panose="02040503050406030204" pitchFamily="18" charset="0"/>
              </a:rPr>
              <a:t>s.</a:t>
            </a:r>
            <a:endParaRPr lang="en-IN" sz="2000" dirty="0">
              <a:solidFill>
                <a:schemeClr val="tx1"/>
              </a:solidFill>
              <a:latin typeface="Cambria" panose="02040503050406030204" pitchFamily="18" charset="0"/>
              <a:cs typeface="Cambria" panose="02040503050406030204" pitchFamily="18" charset="0"/>
            </a:endParaRPr>
          </a:p>
          <a:p>
            <a:pPr marL="285750" indent="-285750" fontAlgn="auto" latinLnBrk="0">
              <a:spcBef>
                <a:spcPts val="0"/>
              </a:spcBef>
              <a:buFont typeface="Arial" panose="020B0604020202020204" pitchFamily="34" charset="0"/>
              <a:buChar char="•"/>
            </a:pPr>
            <a:r>
              <a:rPr lang="en-IN" sz="2000" dirty="0">
                <a:solidFill>
                  <a:schemeClr val="tx1"/>
                </a:solidFill>
                <a:latin typeface="Cambria" panose="02040503050406030204" pitchFamily="18" charset="0"/>
                <a:cs typeface="Cambria" panose="02040503050406030204" pitchFamily="18" charset="0"/>
              </a:rPr>
              <a:t>Based on the experimental results, we have determined that an altitude of 1m enables higher precision during the detection. At 5cm of altitude (partially buried object) the drone featured a 33.3% of detection flying at 1 m</a:t>
            </a:r>
            <a:r>
              <a:rPr lang="en-US" altLang="en-IN" sz="2000" dirty="0">
                <a:solidFill>
                  <a:schemeClr val="tx1"/>
                </a:solidFill>
                <a:latin typeface="Cambria" panose="02040503050406030204" pitchFamily="18" charset="0"/>
                <a:cs typeface="Cambria" panose="02040503050406030204" pitchFamily="18" charset="0"/>
              </a:rPr>
              <a:t>/</a:t>
            </a:r>
            <a:r>
              <a:rPr lang="en-IN" sz="2000" dirty="0">
                <a:solidFill>
                  <a:schemeClr val="tx1"/>
                </a:solidFill>
                <a:latin typeface="Cambria" panose="02040503050406030204" pitchFamily="18" charset="0"/>
                <a:cs typeface="Cambria" panose="02040503050406030204" pitchFamily="18" charset="0"/>
              </a:rPr>
              <a:t>s.</a:t>
            </a:r>
            <a:endParaRPr lang="en-IN" sz="2000" dirty="0">
              <a:solidFill>
                <a:schemeClr val="tx1"/>
              </a:solidFill>
              <a:latin typeface="Cambria" panose="02040503050406030204" pitchFamily="18" charset="0"/>
              <a:cs typeface="Cambria" panose="020405030504060302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arcellus SC" panose="020E0602050203020307" charset="0"/>
                <a:cs typeface="Marcellus SC" panose="020E0602050203020307" charset="0"/>
              </a:rPr>
              <a:t>REFERENCES</a:t>
            </a:r>
            <a:endParaRPr lang="en-IN" dirty="0">
              <a:latin typeface="Marcellus SC" panose="020E0602050203020307" charset="0"/>
              <a:cs typeface="Marcellus SC" panose="020E0602050203020307" charset="0"/>
            </a:endParaRPr>
          </a:p>
        </p:txBody>
      </p:sp>
      <p:sp>
        <p:nvSpPr>
          <p:cNvPr id="4" name="Content Placeholder 3"/>
          <p:cNvSpPr>
            <a:spLocks noGrp="1"/>
          </p:cNvSpPr>
          <p:nvPr>
            <p:ph idx="10"/>
          </p:nvPr>
        </p:nvSpPr>
        <p:spPr>
          <a:xfrm>
            <a:off x="107504" y="1086292"/>
            <a:ext cx="8928992" cy="5583068"/>
          </a:xfrm>
        </p:spPr>
        <p:txBody>
          <a:bodyPr/>
          <a:lstStyle/>
          <a:p>
            <a:pPr marL="342900" fontAlgn="auto" latinLnBrk="0">
              <a:spcBef>
                <a:spcPts val="0"/>
              </a:spcBef>
              <a:buFont typeface="Arial" panose="020B0604020202020204" pitchFamily="34" charset="0"/>
              <a:buChar char="•"/>
            </a:pPr>
            <a:r>
              <a:rPr lang="en-US" sz="2000" dirty="0">
                <a:latin typeface="Cambria" panose="02040503050406030204" pitchFamily="18" charset="0"/>
                <a:cs typeface="Cambria" panose="02040503050406030204" pitchFamily="18" charset="0"/>
              </a:rPr>
              <a:t>UAV for Landmine Detection Using SDR-Based GPR Technology, By Manuel Ricardo Pérez </a:t>
            </a:r>
            <a:r>
              <a:rPr lang="en-US" sz="2000" dirty="0" err="1">
                <a:latin typeface="Cambria" panose="02040503050406030204" pitchFamily="18" charset="0"/>
                <a:cs typeface="Cambria" panose="02040503050406030204" pitchFamily="18" charset="0"/>
              </a:rPr>
              <a:t>Cerquera</a:t>
            </a:r>
            <a:r>
              <a:rPr lang="en-US" sz="2000" dirty="0">
                <a:latin typeface="Cambria" panose="02040503050406030204" pitchFamily="18" charset="0"/>
                <a:cs typeface="Cambria" panose="02040503050406030204" pitchFamily="18" charset="0"/>
              </a:rPr>
              <a:t>, Julian David Colorado </a:t>
            </a:r>
            <a:r>
              <a:rPr lang="en-US" sz="2000" dirty="0" err="1">
                <a:latin typeface="Cambria" panose="02040503050406030204" pitchFamily="18" charset="0"/>
                <a:cs typeface="Cambria" panose="02040503050406030204" pitchFamily="18" charset="0"/>
              </a:rPr>
              <a:t>Montaño</a:t>
            </a:r>
            <a:r>
              <a:rPr lang="en-US" sz="2000" dirty="0">
                <a:latin typeface="Cambria" panose="02040503050406030204" pitchFamily="18" charset="0"/>
                <a:cs typeface="Cambria" panose="02040503050406030204" pitchFamily="18" charset="0"/>
              </a:rPr>
              <a:t> and Iván </a:t>
            </a:r>
            <a:r>
              <a:rPr lang="en-US" sz="2000" dirty="0" err="1">
                <a:latin typeface="Cambria" panose="02040503050406030204" pitchFamily="18" charset="0"/>
                <a:cs typeface="Cambria" panose="02040503050406030204" pitchFamily="18" charset="0"/>
              </a:rPr>
              <a:t>Mondragón</a:t>
            </a:r>
            <a:r>
              <a:rPr lang="en-US" sz="2000" dirty="0">
                <a:latin typeface="Cambria" panose="02040503050406030204" pitchFamily="18" charset="0"/>
                <a:cs typeface="Cambria" panose="02040503050406030204" pitchFamily="18" charset="0"/>
              </a:rPr>
              <a:t> Submitted: October 31st 2016Reviewed: May 12th 2017Published: December 20th 2017, DOI: 10.5772/intechopen.69738.</a:t>
            </a:r>
            <a:endParaRPr lang="en-US" sz="2000" dirty="0">
              <a:latin typeface="Cambria" panose="02040503050406030204" pitchFamily="18" charset="0"/>
              <a:cs typeface="Cambria" panose="02040503050406030204" pitchFamily="18" charset="0"/>
            </a:endParaRPr>
          </a:p>
          <a:p>
            <a:pPr marL="342900" fontAlgn="auto" latinLnBrk="0">
              <a:spcBef>
                <a:spcPts val="0"/>
              </a:spcBef>
              <a:buFont typeface="Arial" panose="020B0604020202020204" pitchFamily="34" charset="0"/>
              <a:buChar char="•"/>
            </a:pPr>
            <a:r>
              <a:rPr lang="en-IN" sz="2000" dirty="0">
                <a:latin typeface="Cambria" panose="02040503050406030204" pitchFamily="18" charset="0"/>
                <a:cs typeface="Cambria" panose="02040503050406030204" pitchFamily="18" charset="0"/>
              </a:rPr>
              <a:t>Design and Development of Heavy Drone for Fire Fighting Operation, </a:t>
            </a:r>
            <a:r>
              <a:rPr lang="en-IN" sz="2000" dirty="0">
                <a:latin typeface="Cambria" panose="02040503050406030204" pitchFamily="18" charset="0"/>
                <a:cs typeface="Cambria" panose="02040503050406030204" pitchFamily="18" charset="0"/>
                <a:hlinkClick r:id="rId1"/>
              </a:rPr>
              <a:t>https://www.ijert.org/design-and-development-of-heavy-drone-for-fire-fighting-operation</a:t>
            </a:r>
            <a:r>
              <a:rPr lang="en-IN" sz="2000" dirty="0">
                <a:latin typeface="Cambria" panose="02040503050406030204" pitchFamily="18" charset="0"/>
                <a:cs typeface="Cambria" panose="02040503050406030204" pitchFamily="18" charset="0"/>
              </a:rPr>
              <a:t> </a:t>
            </a:r>
            <a:endParaRPr lang="en-IN" sz="2000" dirty="0">
              <a:latin typeface="Cambria" panose="02040503050406030204" pitchFamily="18" charset="0"/>
              <a:cs typeface="Cambria" panose="02040503050406030204" pitchFamily="18" charset="0"/>
            </a:endParaRPr>
          </a:p>
          <a:p>
            <a:pPr marL="342900" fontAlgn="auto" latinLnBrk="0">
              <a:spcBef>
                <a:spcPts val="0"/>
              </a:spcBef>
              <a:buFont typeface="Arial" panose="020B0604020202020204" pitchFamily="34" charset="0"/>
              <a:buChar char="•"/>
            </a:pPr>
            <a:r>
              <a:rPr lang="en-IN" sz="2000" dirty="0">
                <a:latin typeface="Cambria" panose="02040503050406030204" pitchFamily="18" charset="0"/>
                <a:cs typeface="Cambria" panose="02040503050406030204" pitchFamily="18" charset="0"/>
              </a:rPr>
              <a:t>Drones for Good: How Drones Coupled with AI Have the Potential to Rid the World of Dangerous </a:t>
            </a:r>
            <a:r>
              <a:rPr lang="en-IN" sz="2000" dirty="0" err="1">
                <a:latin typeface="Cambria" panose="02040503050406030204" pitchFamily="18" charset="0"/>
                <a:cs typeface="Cambria" panose="02040503050406030204" pitchFamily="18" charset="0"/>
              </a:rPr>
              <a:t>LandminesBY</a:t>
            </a:r>
            <a:r>
              <a:rPr lang="en-IN" sz="2000" dirty="0">
                <a:latin typeface="Cambria" panose="02040503050406030204" pitchFamily="18" charset="0"/>
                <a:cs typeface="Cambria" panose="02040503050406030204" pitchFamily="18" charset="0"/>
              </a:rPr>
              <a:t> </a:t>
            </a:r>
            <a:r>
              <a:rPr lang="en-IN" sz="2000" dirty="0" err="1">
                <a:latin typeface="Cambria" panose="02040503050406030204" pitchFamily="18" charset="0"/>
                <a:cs typeface="Cambria" panose="02040503050406030204" pitchFamily="18" charset="0"/>
              </a:rPr>
              <a:t>Zacc</a:t>
            </a:r>
            <a:r>
              <a:rPr lang="en-IN" sz="2000" dirty="0">
                <a:latin typeface="Cambria" panose="02040503050406030204" pitchFamily="18" charset="0"/>
                <a:cs typeface="Cambria" panose="02040503050406030204" pitchFamily="18" charset="0"/>
              </a:rPr>
              <a:t> </a:t>
            </a:r>
            <a:r>
              <a:rPr lang="en-IN" sz="2000" dirty="0" err="1">
                <a:latin typeface="Cambria" panose="02040503050406030204" pitchFamily="18" charset="0"/>
                <a:cs typeface="Cambria" panose="02040503050406030204" pitchFamily="18" charset="0"/>
              </a:rPr>
              <a:t>Dukowitz,https</a:t>
            </a:r>
            <a:r>
              <a:rPr lang="en-IN" sz="2000" dirty="0">
                <a:latin typeface="Cambria" panose="02040503050406030204" pitchFamily="18" charset="0"/>
                <a:cs typeface="Cambria" panose="02040503050406030204" pitchFamily="18" charset="0"/>
              </a:rPr>
              <a:t>://uavcoach.com/drones-landmines/</a:t>
            </a:r>
            <a:endParaRPr lang="en-IN" sz="2000" dirty="0">
              <a:latin typeface="Cambria" panose="02040503050406030204" pitchFamily="18" charset="0"/>
              <a:cs typeface="Cambria" panose="02040503050406030204" pitchFamily="18" charset="0"/>
            </a:endParaRPr>
          </a:p>
          <a:p>
            <a:pPr marL="342900" fontAlgn="auto" latinLnBrk="0">
              <a:spcBef>
                <a:spcPts val="0"/>
              </a:spcBef>
              <a:buFont typeface="Arial" panose="020B0604020202020204" pitchFamily="34" charset="0"/>
              <a:buChar char="•"/>
            </a:pPr>
            <a:r>
              <a:rPr lang="en-IN" sz="2000" dirty="0">
                <a:latin typeface="Cambria" panose="02040503050406030204" pitchFamily="18" charset="0"/>
                <a:cs typeface="Cambria" panose="02040503050406030204" pitchFamily="18" charset="0"/>
              </a:rPr>
              <a:t>Review on Application of Drone Systems in Precision Agriculture, </a:t>
            </a:r>
            <a:r>
              <a:rPr lang="en-IN" sz="2000" dirty="0">
                <a:latin typeface="Cambria" panose="02040503050406030204" pitchFamily="18" charset="0"/>
                <a:cs typeface="Cambria" panose="02040503050406030204" pitchFamily="18" charset="0"/>
                <a:hlinkClick r:id="rId2"/>
              </a:rPr>
              <a:t>https://www.sciencedirect.com/science/article/pii/S1877050918310081</a:t>
            </a:r>
            <a:r>
              <a:rPr lang="en-IN" sz="2000" dirty="0">
                <a:latin typeface="Cambria" panose="02040503050406030204" pitchFamily="18" charset="0"/>
                <a:cs typeface="Cambria" panose="02040503050406030204" pitchFamily="18" charset="0"/>
              </a:rPr>
              <a:t> </a:t>
            </a:r>
            <a:endParaRPr lang="en-IN" sz="2000" dirty="0">
              <a:latin typeface="Cambria" panose="02040503050406030204" pitchFamily="18" charset="0"/>
              <a:cs typeface="Cambria" panose="02040503050406030204" pitchFamily="18" charset="0"/>
            </a:endParaRPr>
          </a:p>
          <a:p>
            <a:pPr marL="342900" fontAlgn="auto" latinLnBrk="0">
              <a:spcBef>
                <a:spcPts val="0"/>
              </a:spcBef>
              <a:buFont typeface="Arial" panose="020B0604020202020204" pitchFamily="34" charset="0"/>
              <a:buChar char="•"/>
            </a:pPr>
            <a:r>
              <a:rPr lang="en-US" sz="2000" dirty="0">
                <a:latin typeface="Cambria" panose="02040503050406030204" pitchFamily="18" charset="0"/>
                <a:cs typeface="Cambria" panose="02040503050406030204" pitchFamily="18" charset="0"/>
                <a:hlinkClick r:id="rId3"/>
              </a:rPr>
              <a:t>https://www.instructables.com/Simple-metal-detector/</a:t>
            </a:r>
            <a:endParaRPr lang="en-US" sz="2000" dirty="0">
              <a:latin typeface="Cambria" panose="02040503050406030204" pitchFamily="18" charset="0"/>
              <a:cs typeface="Cambria" panose="02040503050406030204" pitchFamily="18" charset="0"/>
            </a:endParaRPr>
          </a:p>
          <a:p>
            <a:pPr fontAlgn="auto" latinLnBrk="0">
              <a:spcBef>
                <a:spcPts val="0"/>
              </a:spcBef>
            </a:pPr>
            <a:endParaRPr lang="en-IN" dirty="0">
              <a:latin typeface="Cambria" panose="02040503050406030204" pitchFamily="18" charset="0"/>
              <a:cs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arcellus SC" panose="020E0602050203020307" charset="0"/>
                <a:cs typeface="Marcellus SC" panose="020E0602050203020307" charset="0"/>
              </a:rPr>
              <a:t>Literature Review</a:t>
            </a:r>
            <a:endParaRPr lang="en-US">
              <a:latin typeface="Marcellus SC" panose="020E0602050203020307" charset="0"/>
              <a:cs typeface="Marcellus SC" panose="020E0602050203020307" charset="0"/>
            </a:endParaRPr>
          </a:p>
        </p:txBody>
      </p:sp>
      <p:sp>
        <p:nvSpPr>
          <p:cNvPr id="4" name="Content Placeholder 3"/>
          <p:cNvSpPr>
            <a:spLocks noGrp="1"/>
          </p:cNvSpPr>
          <p:nvPr>
            <p:ph idx="10"/>
          </p:nvPr>
        </p:nvSpPr>
        <p:spPr>
          <a:xfrm>
            <a:off x="35560" y="1140460"/>
            <a:ext cx="9108440" cy="5666740"/>
          </a:xfrm>
        </p:spPr>
        <p:txBody>
          <a:bodyPr/>
          <a:lstStyle/>
          <a:p>
            <a:pPr marL="342900" indent="-342900" fontAlgn="auto" latinLnBrk="0">
              <a:spcBef>
                <a:spcPts val="0"/>
              </a:spcBef>
              <a:buFont typeface="Arial" panose="020B0604020202020204" pitchFamily="34" charset="0"/>
              <a:buChar char="•"/>
            </a:pPr>
            <a:r>
              <a:rPr lang="en-US" sz="2200" dirty="0">
                <a:solidFill>
                  <a:schemeClr val="tx1">
                    <a:lumMod val="95000"/>
                    <a:lumOff val="5000"/>
                  </a:schemeClr>
                </a:solidFill>
                <a:latin typeface="Cambria" panose="02040503050406030204" pitchFamily="18" charset="0"/>
                <a:cs typeface="Cambria" panose="02040503050406030204" pitchFamily="18" charset="0"/>
              </a:rPr>
              <a:t>Manuel Ricardo et al. [1] presented an approach for explosive-landmine detection on-board an autonomous aerial </a:t>
            </a:r>
            <a:r>
              <a:rPr lang="en-US" sz="2200" dirty="0" err="1">
                <a:solidFill>
                  <a:schemeClr val="tx1">
                    <a:lumMod val="95000"/>
                    <a:lumOff val="5000"/>
                  </a:schemeClr>
                </a:solidFill>
                <a:latin typeface="Cambria" panose="02040503050406030204" pitchFamily="18" charset="0"/>
                <a:cs typeface="Cambria" panose="02040503050406030204" pitchFamily="18" charset="0"/>
              </a:rPr>
              <a:t>drone.They</a:t>
            </a:r>
            <a:r>
              <a:rPr lang="en-US" sz="2200" dirty="0">
                <a:solidFill>
                  <a:schemeClr val="tx1">
                    <a:lumMod val="95000"/>
                    <a:lumOff val="5000"/>
                  </a:schemeClr>
                </a:solidFill>
                <a:latin typeface="Cambria" panose="02040503050406030204" pitchFamily="18" charset="0"/>
                <a:cs typeface="Cambria" panose="02040503050406030204" pitchFamily="18" charset="0"/>
              </a:rPr>
              <a:t> </a:t>
            </a:r>
            <a:r>
              <a:rPr lang="en-US" sz="2200" dirty="0" err="1">
                <a:solidFill>
                  <a:schemeClr val="tx1">
                    <a:lumMod val="95000"/>
                    <a:lumOff val="5000"/>
                  </a:schemeClr>
                </a:solidFill>
                <a:latin typeface="Cambria" panose="02040503050406030204" pitchFamily="18" charset="0"/>
                <a:cs typeface="Cambria" panose="02040503050406030204" pitchFamily="18" charset="0"/>
              </a:rPr>
              <a:t>analysed</a:t>
            </a:r>
            <a:r>
              <a:rPr lang="en-US" sz="2200" dirty="0">
                <a:solidFill>
                  <a:schemeClr val="tx1">
                    <a:lumMod val="95000"/>
                    <a:lumOff val="5000"/>
                  </a:schemeClr>
                </a:solidFill>
                <a:latin typeface="Cambria" panose="02040503050406030204" pitchFamily="18" charset="0"/>
                <a:cs typeface="Cambria" panose="02040503050406030204" pitchFamily="18" charset="0"/>
              </a:rPr>
              <a:t> the design, implementation and integration of a ground penetrating radar (GPR) using a software defined radio (SDR) platform into the aerial </a:t>
            </a:r>
            <a:r>
              <a:rPr lang="en-US" sz="2200" dirty="0" err="1">
                <a:solidFill>
                  <a:schemeClr val="tx1">
                    <a:lumMod val="95000"/>
                    <a:lumOff val="5000"/>
                  </a:schemeClr>
                </a:solidFill>
                <a:latin typeface="Cambria" panose="02040503050406030204" pitchFamily="18" charset="0"/>
                <a:cs typeface="Cambria" panose="02040503050406030204" pitchFamily="18" charset="0"/>
              </a:rPr>
              <a:t>drone.Ground</a:t>
            </a:r>
            <a:r>
              <a:rPr lang="en-US" sz="2200" dirty="0">
                <a:solidFill>
                  <a:schemeClr val="tx1">
                    <a:lumMod val="95000"/>
                    <a:lumOff val="5000"/>
                  </a:schemeClr>
                </a:solidFill>
                <a:latin typeface="Cambria" panose="02040503050406030204" pitchFamily="18" charset="0"/>
                <a:cs typeface="Cambria" panose="02040503050406030204" pitchFamily="18" charset="0"/>
              </a:rPr>
              <a:t>-penetrating radar (GPR)  technique is successfully deployed with the aim of addressing important sensing problems that requires detection, imaging and identification of dielectric material discontinuities in the subsurface through the use of radio waves, providing a non-invasive method to probe the ground.</a:t>
            </a:r>
            <a:endParaRPr lang="en-US" sz="2200" dirty="0">
              <a:solidFill>
                <a:schemeClr val="tx1">
                  <a:lumMod val="95000"/>
                  <a:lumOff val="5000"/>
                </a:schemeClr>
              </a:solidFill>
              <a:latin typeface="Cambria" panose="02040503050406030204" pitchFamily="18" charset="0"/>
              <a:cs typeface="Cambria" panose="02040503050406030204" pitchFamily="18" charset="0"/>
            </a:endParaRPr>
          </a:p>
          <a:p>
            <a:pPr marL="342900" indent="-342900" fontAlgn="auto" latinLnBrk="0">
              <a:spcBef>
                <a:spcPts val="0"/>
              </a:spcBef>
              <a:buFont typeface="Arial" panose="020B0604020202020204" pitchFamily="34" charset="0"/>
              <a:buChar char="•"/>
            </a:pPr>
            <a:r>
              <a:rPr lang="en-US" sz="2200" dirty="0" err="1">
                <a:solidFill>
                  <a:schemeClr val="tx1">
                    <a:lumMod val="95000"/>
                    <a:lumOff val="5000"/>
                  </a:schemeClr>
                </a:solidFill>
                <a:latin typeface="Cambria" panose="02040503050406030204" pitchFamily="18" charset="0"/>
                <a:cs typeface="Cambria" panose="02040503050406030204" pitchFamily="18" charset="0"/>
              </a:rPr>
              <a:t>C.Castiblanco</a:t>
            </a:r>
            <a:r>
              <a:rPr lang="en-US" sz="2200" dirty="0">
                <a:solidFill>
                  <a:schemeClr val="tx1">
                    <a:lumMod val="95000"/>
                    <a:lumOff val="5000"/>
                  </a:schemeClr>
                </a:solidFill>
                <a:latin typeface="Cambria" panose="02040503050406030204" pitchFamily="18" charset="0"/>
                <a:cs typeface="Cambria" panose="02040503050406030204" pitchFamily="18" charset="0"/>
              </a:rPr>
              <a:t> et al. [2] presented a field report of a low cost unmanned aerial vehicle -</a:t>
            </a:r>
            <a:r>
              <a:rPr lang="en-US" sz="2200" dirty="0" err="1">
                <a:solidFill>
                  <a:schemeClr val="tx1">
                    <a:lumMod val="95000"/>
                    <a:lumOff val="5000"/>
                  </a:schemeClr>
                </a:solidFill>
                <a:latin typeface="Cambria" panose="02040503050406030204" pitchFamily="18" charset="0"/>
                <a:cs typeface="Cambria" panose="02040503050406030204" pitchFamily="18" charset="0"/>
              </a:rPr>
              <a:t>ARdrone</a:t>
            </a:r>
            <a:r>
              <a:rPr lang="en-US" sz="2200" dirty="0">
                <a:solidFill>
                  <a:schemeClr val="tx1">
                    <a:lumMod val="95000"/>
                    <a:lumOff val="5000"/>
                  </a:schemeClr>
                </a:solidFill>
                <a:latin typeface="Cambria" panose="02040503050406030204" pitchFamily="18" charset="0"/>
                <a:cs typeface="Cambria" panose="02040503050406030204" pitchFamily="18" charset="0"/>
              </a:rPr>
              <a:t> 2.0- used as a complemented tool for landmine visual detection in rural </a:t>
            </a:r>
            <a:r>
              <a:rPr lang="en-US" sz="2200" dirty="0" err="1">
                <a:solidFill>
                  <a:schemeClr val="tx1">
                    <a:lumMod val="95000"/>
                    <a:lumOff val="5000"/>
                  </a:schemeClr>
                </a:solidFill>
                <a:latin typeface="Cambria" panose="02040503050406030204" pitchFamily="18" charset="0"/>
                <a:cs typeface="Cambria" panose="02040503050406030204" pitchFamily="18" charset="0"/>
              </a:rPr>
              <a:t>scenarios.The</a:t>
            </a:r>
            <a:r>
              <a:rPr lang="en-US" sz="2200" dirty="0">
                <a:solidFill>
                  <a:schemeClr val="tx1">
                    <a:lumMod val="95000"/>
                    <a:lumOff val="5000"/>
                  </a:schemeClr>
                </a:solidFill>
                <a:latin typeface="Cambria" panose="02040503050406030204" pitchFamily="18" charset="0"/>
                <a:cs typeface="Cambria" panose="02040503050406030204" pitchFamily="18" charset="0"/>
              </a:rPr>
              <a:t> main aim of this work is the practical experimentation with an integrated tool. This tool is composed by the </a:t>
            </a:r>
            <a:r>
              <a:rPr lang="en-US" sz="2200" dirty="0" err="1">
                <a:solidFill>
                  <a:schemeClr val="tx1">
                    <a:lumMod val="95000"/>
                    <a:lumOff val="5000"/>
                  </a:schemeClr>
                </a:solidFill>
                <a:latin typeface="Cambria" panose="02040503050406030204" pitchFamily="18" charset="0"/>
                <a:cs typeface="Cambria" panose="02040503050406030204" pitchFamily="18" charset="0"/>
              </a:rPr>
              <a:t>ARdrone</a:t>
            </a:r>
            <a:r>
              <a:rPr lang="en-US" sz="2200" dirty="0">
                <a:solidFill>
                  <a:schemeClr val="tx1">
                    <a:lumMod val="95000"/>
                    <a:lumOff val="5000"/>
                  </a:schemeClr>
                </a:solidFill>
                <a:latin typeface="Cambria" panose="02040503050406030204" pitchFamily="18" charset="0"/>
                <a:cs typeface="Cambria" panose="02040503050406030204" pitchFamily="18" charset="0"/>
              </a:rPr>
              <a:t> quadrotor. It has been observed an effective percentage of the detection over 80% when flying at low altitudes about 1m from the ground at speeds up to 2.2m/s .</a:t>
            </a:r>
            <a:endParaRPr lang="en-US" sz="2200" dirty="0">
              <a:solidFill>
                <a:schemeClr val="tx1">
                  <a:lumMod val="95000"/>
                  <a:lumOff val="5000"/>
                </a:schemeClr>
              </a:solidFill>
              <a:latin typeface="Cambria" panose="02040503050406030204" pitchFamily="18" charset="0"/>
              <a:cs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74295" y="1284605"/>
            <a:ext cx="8622665" cy="4592955"/>
          </a:xfrm>
        </p:spPr>
        <p:txBody>
          <a:bodyPr/>
          <a:lstStyle/>
          <a:p>
            <a:pPr marL="342900" indent="-342900" fontAlgn="auto" latinLnBrk="0">
              <a:lnSpc>
                <a:spcPct val="110000"/>
              </a:lnSpc>
              <a:spcBef>
                <a:spcPts val="0"/>
              </a:spcBef>
              <a:buFont typeface="Arial" panose="020B0604020202020204" pitchFamily="34" charset="0"/>
              <a:buChar char="•"/>
            </a:pPr>
            <a:r>
              <a:rPr lang="en-US" sz="2000" dirty="0">
                <a:solidFill>
                  <a:schemeClr val="tx1">
                    <a:lumMod val="95000"/>
                    <a:lumOff val="5000"/>
                  </a:schemeClr>
                </a:solidFill>
                <a:latin typeface="Cambria" panose="02040503050406030204" pitchFamily="18" charset="0"/>
                <a:cs typeface="Cambria" panose="02040503050406030204" pitchFamily="18" charset="0"/>
              </a:rPr>
              <a:t>Aashish Raj et al. [3] studied the application of the concept of swarm robotics for the purpose of landmine detection. Swarm robotics is the technique where multiple robots are operating parallel in a synchronous manner to attain a common objective. In this project they used pure concept of swarm robotics with help of </a:t>
            </a:r>
            <a:r>
              <a:rPr lang="en-US" sz="2000" dirty="0" err="1">
                <a:solidFill>
                  <a:schemeClr val="tx1">
                    <a:lumMod val="95000"/>
                    <a:lumOff val="5000"/>
                  </a:schemeClr>
                </a:solidFill>
                <a:latin typeface="Cambria" panose="02040503050406030204" pitchFamily="18" charset="0"/>
                <a:cs typeface="Cambria" panose="02040503050406030204" pitchFamily="18" charset="0"/>
              </a:rPr>
              <a:t>autobots</a:t>
            </a:r>
            <a:r>
              <a:rPr lang="en-US" sz="2000" dirty="0">
                <a:solidFill>
                  <a:schemeClr val="tx1">
                    <a:lumMod val="95000"/>
                    <a:lumOff val="5000"/>
                  </a:schemeClr>
                </a:solidFill>
                <a:latin typeface="Cambria" panose="02040503050406030204" pitchFamily="18" charset="0"/>
                <a:cs typeface="Cambria" panose="02040503050406030204" pitchFamily="18" charset="0"/>
              </a:rPr>
              <a:t>, which are able to carry out the given task with the help of other bots. As per the concept of auto-bot here they used a UAV, which is able to sense the landmines in the warzones.</a:t>
            </a:r>
            <a:endParaRPr lang="en-US" sz="2000" dirty="0">
              <a:solidFill>
                <a:schemeClr val="tx1">
                  <a:lumMod val="95000"/>
                  <a:lumOff val="5000"/>
                </a:schemeClr>
              </a:solidFill>
              <a:latin typeface="Cambria" panose="02040503050406030204" pitchFamily="18" charset="0"/>
              <a:cs typeface="Cambria" panose="02040503050406030204" pitchFamily="18" charset="0"/>
            </a:endParaRPr>
          </a:p>
          <a:p>
            <a:pPr marL="342900" indent="-342900" fontAlgn="auto" latinLnBrk="0">
              <a:lnSpc>
                <a:spcPct val="110000"/>
              </a:lnSpc>
              <a:spcBef>
                <a:spcPts val="0"/>
              </a:spcBef>
              <a:buFont typeface="Arial" panose="020B0604020202020204" pitchFamily="34" charset="0"/>
              <a:buChar char="•"/>
            </a:pPr>
            <a:r>
              <a:rPr lang="en-US" sz="2000" dirty="0">
                <a:solidFill>
                  <a:schemeClr val="tx1">
                    <a:lumMod val="95000"/>
                    <a:lumOff val="5000"/>
                  </a:schemeClr>
                </a:solidFill>
                <a:latin typeface="Cambria" panose="02040503050406030204" pitchFamily="18" charset="0"/>
                <a:cs typeface="Cambria" panose="02040503050406030204" pitchFamily="18" charset="0"/>
              </a:rPr>
              <a:t>Rajesh Kannan </a:t>
            </a:r>
            <a:r>
              <a:rPr lang="en-US" sz="2000" dirty="0" err="1">
                <a:solidFill>
                  <a:schemeClr val="tx1">
                    <a:lumMod val="95000"/>
                    <a:lumOff val="5000"/>
                  </a:schemeClr>
                </a:solidFill>
                <a:latin typeface="Cambria" panose="02040503050406030204" pitchFamily="18" charset="0"/>
                <a:cs typeface="Cambria" panose="02040503050406030204" pitchFamily="18" charset="0"/>
              </a:rPr>
              <a:t>Megalingam</a:t>
            </a:r>
            <a:r>
              <a:rPr lang="en-US" sz="2000" dirty="0">
                <a:solidFill>
                  <a:schemeClr val="tx1">
                    <a:lumMod val="95000"/>
                    <a:lumOff val="5000"/>
                  </a:schemeClr>
                </a:solidFill>
                <a:latin typeface="Cambria" panose="02040503050406030204" pitchFamily="18" charset="0"/>
                <a:cs typeface="Cambria" panose="02040503050406030204" pitchFamily="18" charset="0"/>
              </a:rPr>
              <a:t> et al. [4] presented the research work of a simple bot to detect landmines and mark their locations using autonomous navigation using a simple Zumo32U4 robot. This light weight, autonomous wireless controlled robot which is capable of detecting the landmine at the depth of 5cm to 9cm under group.</a:t>
            </a:r>
            <a:endParaRPr lang="en-US" sz="2000" dirty="0">
              <a:solidFill>
                <a:schemeClr val="tx1">
                  <a:lumMod val="95000"/>
                  <a:lumOff val="5000"/>
                </a:schemeClr>
              </a:solidFill>
              <a:latin typeface="Cambria" panose="02040503050406030204" pitchFamily="18" charset="0"/>
              <a:cs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arcellus SC" panose="020E0602050203020307" charset="0"/>
                <a:cs typeface="Marcellus SC" panose="020E0602050203020307" charset="0"/>
              </a:rPr>
              <a:t>Introduction</a:t>
            </a:r>
            <a:endParaRPr lang="en-US">
              <a:latin typeface="Marcellus SC" panose="020E0602050203020307" charset="0"/>
              <a:cs typeface="Marcellus SC" panose="020E0602050203020307" charset="0"/>
            </a:endParaRPr>
          </a:p>
        </p:txBody>
      </p:sp>
      <p:sp>
        <p:nvSpPr>
          <p:cNvPr id="4" name="Content Placeholder 3"/>
          <p:cNvSpPr>
            <a:spLocks noGrp="1"/>
          </p:cNvSpPr>
          <p:nvPr>
            <p:ph idx="10"/>
          </p:nvPr>
        </p:nvSpPr>
        <p:spPr>
          <a:xfrm>
            <a:off x="227965" y="1414145"/>
            <a:ext cx="8468995" cy="4463415"/>
          </a:xfrm>
        </p:spPr>
        <p:txBody>
          <a:bodyPr/>
          <a:lstStyle/>
          <a:p>
            <a:pPr marL="342900" indent="-342900" fontAlgn="auto" latinLnBrk="0">
              <a:lnSpc>
                <a:spcPct val="110000"/>
              </a:lnSpc>
              <a:spcBef>
                <a:spcPts val="0"/>
              </a:spcBef>
              <a:buFont typeface="Arial" panose="020B0604020202020204" pitchFamily="34" charset="0"/>
              <a:buChar char="•"/>
            </a:pPr>
            <a:r>
              <a:rPr lang="en-US" sz="2200" dirty="0">
                <a:solidFill>
                  <a:schemeClr val="tx1">
                    <a:lumMod val="95000"/>
                    <a:lumOff val="5000"/>
                  </a:schemeClr>
                </a:solidFill>
                <a:latin typeface="Cambria" panose="02040503050406030204" pitchFamily="18" charset="0"/>
                <a:cs typeface="Cambria" panose="02040503050406030204" pitchFamily="18" charset="0"/>
              </a:rPr>
              <a:t>An Unmanned Aerial Vehicle (UAV), commonly known as a drone,  as an unmanned aircraft system (UAS), and also referred by several other names, is an aircraft without a human pilot aboard.</a:t>
            </a:r>
            <a:endParaRPr lang="en-US" sz="2200" dirty="0">
              <a:solidFill>
                <a:schemeClr val="tx1">
                  <a:lumMod val="95000"/>
                  <a:lumOff val="5000"/>
                </a:schemeClr>
              </a:solidFill>
              <a:latin typeface="Cambria" panose="02040503050406030204" pitchFamily="18" charset="0"/>
              <a:cs typeface="Cambria" panose="02040503050406030204" pitchFamily="18" charset="0"/>
            </a:endParaRPr>
          </a:p>
          <a:p>
            <a:pPr marL="342900" indent="-342900" fontAlgn="auto" latinLnBrk="0">
              <a:lnSpc>
                <a:spcPct val="110000"/>
              </a:lnSpc>
              <a:spcBef>
                <a:spcPts val="0"/>
              </a:spcBef>
              <a:buFont typeface="Arial" panose="020B0604020202020204" pitchFamily="34" charset="0"/>
              <a:buChar char="•"/>
            </a:pPr>
            <a:r>
              <a:rPr lang="en-US" sz="2200" dirty="0">
                <a:solidFill>
                  <a:schemeClr val="tx1">
                    <a:lumMod val="95000"/>
                    <a:lumOff val="5000"/>
                  </a:schemeClr>
                </a:solidFill>
                <a:latin typeface="Cambria" panose="02040503050406030204" pitchFamily="18" charset="0"/>
                <a:cs typeface="Cambria" panose="02040503050406030204" pitchFamily="18" charset="0"/>
              </a:rPr>
              <a:t> The flight of UAVs may be controlled with various kinds of autonomy: either by a given degree of remote control from an operator, located on the ground or in another vehicle, or fully autonomously, by onboard computers.</a:t>
            </a:r>
            <a:endParaRPr lang="en-US" sz="2200" dirty="0">
              <a:solidFill>
                <a:schemeClr val="tx1">
                  <a:lumMod val="95000"/>
                  <a:lumOff val="5000"/>
                </a:schemeClr>
              </a:solidFill>
              <a:latin typeface="Cambria" panose="02040503050406030204" pitchFamily="18" charset="0"/>
              <a:cs typeface="Cambria" panose="02040503050406030204" pitchFamily="18" charset="0"/>
            </a:endParaRPr>
          </a:p>
          <a:p>
            <a:pPr marL="342900" indent="-342900" fontAlgn="auto" latinLnBrk="0">
              <a:lnSpc>
                <a:spcPct val="110000"/>
              </a:lnSpc>
              <a:spcBef>
                <a:spcPts val="0"/>
              </a:spcBef>
              <a:buFont typeface="Arial" panose="020B0604020202020204" pitchFamily="34" charset="0"/>
              <a:buChar char="•"/>
            </a:pPr>
            <a:r>
              <a:rPr lang="en-US" sz="2200" dirty="0">
                <a:solidFill>
                  <a:schemeClr val="tx1">
                    <a:lumMod val="95000"/>
                    <a:lumOff val="5000"/>
                  </a:schemeClr>
                </a:solidFill>
                <a:latin typeface="Cambria" panose="02040503050406030204" pitchFamily="18" charset="0"/>
                <a:cs typeface="Cambria" panose="02040503050406030204" pitchFamily="18" charset="0"/>
              </a:rPr>
              <a:t>UAVs are often preferred for missions that are too dangerous for manned aircraft.</a:t>
            </a:r>
            <a:endParaRPr lang="en-US" sz="2200" dirty="0">
              <a:solidFill>
                <a:schemeClr val="tx1">
                  <a:lumMod val="95000"/>
                  <a:lumOff val="5000"/>
                </a:schemeClr>
              </a:solidFill>
              <a:latin typeface="Cambria" panose="02040503050406030204" pitchFamily="18" charset="0"/>
              <a:cs typeface="Cambria" panose="02040503050406030204" pitchFamily="18" charset="0"/>
            </a:endParaRPr>
          </a:p>
          <a:p>
            <a:pPr marL="342900" indent="-342900" fontAlgn="auto" latinLnBrk="0">
              <a:lnSpc>
                <a:spcPct val="110000"/>
              </a:lnSpc>
              <a:spcBef>
                <a:spcPts val="0"/>
              </a:spcBef>
              <a:buFont typeface="Arial" panose="020B0604020202020204" pitchFamily="34" charset="0"/>
              <a:buChar char="•"/>
            </a:pPr>
            <a:r>
              <a:rPr lang="en-US" sz="2200" dirty="0">
                <a:solidFill>
                  <a:schemeClr val="tx1">
                    <a:lumMod val="95000"/>
                    <a:lumOff val="5000"/>
                  </a:schemeClr>
                </a:solidFill>
                <a:latin typeface="Cambria" panose="02040503050406030204" pitchFamily="18" charset="0"/>
                <a:cs typeface="Cambria" panose="02040503050406030204" pitchFamily="18" charset="0"/>
              </a:rPr>
              <a:t>The work here is divided into two categories landmines detection and mapping which will be implemented using the principle of electromagnetic induction for the detection of landmines.</a:t>
            </a:r>
            <a:endParaRPr lang="en-US" sz="2200" dirty="0">
              <a:solidFill>
                <a:schemeClr val="tx1">
                  <a:lumMod val="95000"/>
                  <a:lumOff val="5000"/>
                </a:schemeClr>
              </a:solidFill>
              <a:latin typeface="Cambria" panose="02040503050406030204" pitchFamily="18" charset="0"/>
              <a:cs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arcellus SC" panose="020E0602050203020307" charset="0"/>
                <a:cs typeface="Marcellus SC" panose="020E0602050203020307" charset="0"/>
              </a:rPr>
              <a:t>Idea Behind the Development</a:t>
            </a:r>
            <a:endParaRPr lang="en-US" dirty="0">
              <a:latin typeface="Marcellus SC" panose="020E0602050203020307" charset="0"/>
              <a:cs typeface="Marcellus SC" panose="020E0602050203020307" charset="0"/>
            </a:endParaRPr>
          </a:p>
        </p:txBody>
      </p:sp>
      <p:sp>
        <p:nvSpPr>
          <p:cNvPr id="4" name="Content Placeholder 3"/>
          <p:cNvSpPr>
            <a:spLocks noGrp="1"/>
          </p:cNvSpPr>
          <p:nvPr>
            <p:ph idx="10"/>
          </p:nvPr>
        </p:nvSpPr>
        <p:spPr>
          <a:xfrm>
            <a:off x="467360" y="1256030"/>
            <a:ext cx="8229600" cy="5349875"/>
          </a:xfrm>
        </p:spPr>
        <p:txBody>
          <a:bodyPr/>
          <a:lstStyle/>
          <a:p>
            <a:pPr fontAlgn="auto" latinLnBrk="0">
              <a:lnSpc>
                <a:spcPct val="120000"/>
              </a:lnSpc>
              <a:spcBef>
                <a:spcPts val="0"/>
              </a:spcBef>
            </a:pPr>
            <a:r>
              <a:rPr lang="en-US" sz="2000" dirty="0">
                <a:solidFill>
                  <a:schemeClr val="tx1"/>
                </a:solidFill>
                <a:latin typeface="Cambria" panose="02040503050406030204" pitchFamily="18" charset="0"/>
                <a:cs typeface="Cambria" panose="02040503050406030204" pitchFamily="18" charset="0"/>
              </a:rPr>
              <a:t>The reason that demining drones (or landmine detection drones) are so important is that landmines kill people every day all over the world.</a:t>
            </a:r>
            <a:endParaRPr lang="en-US" sz="2000" dirty="0">
              <a:solidFill>
                <a:schemeClr val="tx1"/>
              </a:solidFill>
              <a:latin typeface="Cambria" panose="02040503050406030204" pitchFamily="18" charset="0"/>
              <a:cs typeface="Cambria" panose="02040503050406030204" pitchFamily="18" charset="0"/>
            </a:endParaRPr>
          </a:p>
          <a:p>
            <a:pPr fontAlgn="auto" latinLnBrk="0">
              <a:lnSpc>
                <a:spcPct val="120000"/>
              </a:lnSpc>
              <a:spcBef>
                <a:spcPts val="0"/>
              </a:spcBef>
            </a:pPr>
            <a:r>
              <a:rPr lang="en-US" sz="2000" dirty="0">
                <a:solidFill>
                  <a:schemeClr val="tx1"/>
                </a:solidFill>
                <a:latin typeface="Cambria" panose="02040503050406030204" pitchFamily="18" charset="0"/>
                <a:cs typeface="Cambria" panose="02040503050406030204" pitchFamily="18" charset="0"/>
              </a:rPr>
              <a:t>While some of these deaths happen in places where there is an ongoing armed conflict, like Syria or Afghanistan, they are also happening in places like Vietnam, where the war ended decades ago.</a:t>
            </a:r>
            <a:endParaRPr lang="en-US" sz="2000" dirty="0">
              <a:solidFill>
                <a:schemeClr val="tx1"/>
              </a:solidFill>
              <a:latin typeface="Cambria" panose="02040503050406030204" pitchFamily="18" charset="0"/>
              <a:cs typeface="Cambria" panose="02040503050406030204" pitchFamily="18" charset="0"/>
            </a:endParaRPr>
          </a:p>
          <a:p>
            <a:pPr fontAlgn="auto" latinLnBrk="0">
              <a:lnSpc>
                <a:spcPct val="120000"/>
              </a:lnSpc>
              <a:spcBef>
                <a:spcPts val="0"/>
              </a:spcBef>
            </a:pPr>
            <a:r>
              <a:rPr lang="en-US" sz="2000" dirty="0">
                <a:solidFill>
                  <a:schemeClr val="tx1"/>
                </a:solidFill>
                <a:latin typeface="Cambria" panose="02040503050406030204" pitchFamily="18" charset="0"/>
                <a:cs typeface="Cambria" panose="02040503050406030204" pitchFamily="18" charset="0"/>
              </a:rPr>
              <a:t>Since 1975, land-mines have exploded under more than 1 million people and are currently thought to be killing 800 people a month. There seems little prospect of any end to the carnage. In 64 countries around the world, there are an estimated 110 million land-mines still lodged in the ground—waiting.</a:t>
            </a:r>
            <a:endParaRPr lang="en-US" sz="2000" dirty="0">
              <a:solidFill>
                <a:schemeClr val="tx1"/>
              </a:solidFill>
              <a:latin typeface="Cambria" panose="02040503050406030204" pitchFamily="18" charset="0"/>
              <a:cs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arcellus SC" panose="020E0602050203020307" charset="0"/>
                <a:cs typeface="Marcellus SC" panose="020E0602050203020307" charset="0"/>
              </a:rPr>
              <a:t>DRONE</a:t>
            </a:r>
            <a:endParaRPr lang="en-IN" dirty="0">
              <a:latin typeface="Marcellus SC" panose="020E0602050203020307" charset="0"/>
              <a:cs typeface="Marcellus SC" panose="020E0602050203020307" charset="0"/>
            </a:endParaRPr>
          </a:p>
        </p:txBody>
      </p:sp>
      <p:sp>
        <p:nvSpPr>
          <p:cNvPr id="4" name="Content Placeholder 3"/>
          <p:cNvSpPr>
            <a:spLocks noGrp="1"/>
          </p:cNvSpPr>
          <p:nvPr>
            <p:ph idx="1"/>
          </p:nvPr>
        </p:nvSpPr>
        <p:spPr>
          <a:xfrm>
            <a:off x="60325" y="1203325"/>
            <a:ext cx="8626475" cy="857250"/>
          </a:xfrm>
        </p:spPr>
        <p:txBody>
          <a:bodyPr/>
          <a:lstStyle/>
          <a:p>
            <a:endParaRPr lang="en-IN" sz="2000" dirty="0">
              <a:latin typeface="Cambria" panose="02040503050406030204" pitchFamily="18" charset="0"/>
              <a:ea typeface="Cambria" panose="02040503050406030204" pitchFamily="18" charset="0"/>
              <a:cs typeface="Cambria" panose="02040503050406030204" pitchFamily="18" charset="0"/>
            </a:endParaRPr>
          </a:p>
          <a:p>
            <a:endParaRPr lang="en-IN" sz="2000" dirty="0">
              <a:latin typeface="Cambria" panose="02040503050406030204" pitchFamily="18" charset="0"/>
              <a:ea typeface="Cambria" panose="02040503050406030204" pitchFamily="18" charset="0"/>
              <a:cs typeface="Cambria" panose="02040503050406030204" pitchFamily="18" charset="0"/>
            </a:endParaRPr>
          </a:p>
          <a:p>
            <a:endParaRPr lang="en-IN" sz="2000" dirty="0">
              <a:latin typeface="Cambria" panose="02040503050406030204" pitchFamily="18" charset="0"/>
              <a:ea typeface="Cambria" panose="02040503050406030204" pitchFamily="18" charset="0"/>
              <a:cs typeface="Cambria" panose="02040503050406030204" pitchFamily="18" charset="0"/>
            </a:endParaRPr>
          </a:p>
          <a:p>
            <a:endParaRPr lang="en-IN" sz="2000" dirty="0">
              <a:latin typeface="Cambria" panose="02040503050406030204" pitchFamily="18" charset="0"/>
              <a:ea typeface="Cambria" panose="02040503050406030204" pitchFamily="18" charset="0"/>
              <a:cs typeface="Cambria" panose="02040503050406030204" pitchFamily="18" charset="0"/>
            </a:endParaRPr>
          </a:p>
          <a:p>
            <a:endParaRPr lang="en-IN" sz="2000" dirty="0">
              <a:latin typeface="Cambria" panose="02040503050406030204" pitchFamily="18" charset="0"/>
              <a:ea typeface="Cambria" panose="02040503050406030204" pitchFamily="18" charset="0"/>
              <a:cs typeface="Cambria" panose="02040503050406030204" pitchFamily="18" charset="0"/>
            </a:endParaRPr>
          </a:p>
          <a:p>
            <a:endParaRPr lang="en-IN" sz="2000" dirty="0">
              <a:latin typeface="Cambria" panose="02040503050406030204" pitchFamily="18" charset="0"/>
              <a:ea typeface="Cambria" panose="02040503050406030204" pitchFamily="18" charset="0"/>
              <a:cs typeface="Cambria" panose="02040503050406030204" pitchFamily="18" charset="0"/>
            </a:endParaRPr>
          </a:p>
          <a:p>
            <a:endParaRPr lang="en-IN" sz="2000" dirty="0">
              <a:latin typeface="Cambria" panose="02040503050406030204" pitchFamily="18" charset="0"/>
              <a:ea typeface="Cambria" panose="02040503050406030204" pitchFamily="18" charset="0"/>
              <a:cs typeface="Cambria" panose="02040503050406030204" pitchFamily="18" charset="0"/>
            </a:endParaRPr>
          </a:p>
          <a:p>
            <a:endParaRPr lang="en-IN" sz="2000" dirty="0">
              <a:latin typeface="Cambria" panose="02040503050406030204" pitchFamily="18" charset="0"/>
              <a:ea typeface="Cambria" panose="02040503050406030204" pitchFamily="18" charset="0"/>
              <a:cs typeface="Cambria" panose="02040503050406030204" pitchFamily="18" charset="0"/>
            </a:endParaRPr>
          </a:p>
          <a:p>
            <a:r>
              <a:rPr lang="en-IN" sz="20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rPr>
              <a:t>An Unmanned Aerial Vehicle (UAV) is defined as a powered, aerial vehicle that does not carry a human operator, uses aerodynamic forces to provide vehicle lift, can fly autonomously or be piloted remotely, can be expendable or recoverable, and can carry a lethal or nonlethal payload</a:t>
            </a:r>
            <a:r>
              <a:rPr lang="en-US" altLang="en-IN" sz="20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rPr>
              <a:t>.</a:t>
            </a:r>
            <a:endParaRPr lang="en-IN" sz="20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endParaRPr>
          </a:p>
          <a:p>
            <a:r>
              <a:rPr lang="en-IN" sz="2000" b="1" dirty="0">
                <a:latin typeface="Cambria" panose="02040503050406030204" pitchFamily="18" charset="0"/>
                <a:ea typeface="Cambria" panose="02040503050406030204" pitchFamily="18" charset="0"/>
                <a:cs typeface="Cambria" panose="02040503050406030204" pitchFamily="18" charset="0"/>
              </a:rPr>
              <a:t>TYPES OF DRONES:</a:t>
            </a:r>
            <a:endParaRPr lang="en-IN" sz="2000" dirty="0">
              <a:latin typeface="Cambria" panose="02040503050406030204" pitchFamily="18" charset="0"/>
              <a:ea typeface="Cambria" panose="02040503050406030204" pitchFamily="18" charset="0"/>
              <a:cs typeface="Cambria" panose="02040503050406030204" pitchFamily="18" charset="0"/>
            </a:endParaRPr>
          </a:p>
          <a:p>
            <a:endParaRPr lang="en-IN" sz="2000" dirty="0">
              <a:latin typeface="Cambria" panose="02040503050406030204" pitchFamily="18" charset="0"/>
              <a:ea typeface="Cambria" panose="02040503050406030204" pitchFamily="18" charset="0"/>
              <a:cs typeface="Cambria" panose="02040503050406030204" pitchFamily="18" charset="0"/>
            </a:endParaRPr>
          </a:p>
          <a:p>
            <a:pPr marL="342900" indent="-342900">
              <a:buFont typeface="Arial" panose="020B0604020202020204" pitchFamily="34" charset="0"/>
              <a:buChar char="•"/>
            </a:pPr>
            <a:r>
              <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rPr>
              <a:t>MULTI ROTOR DRONES</a:t>
            </a:r>
            <a:r>
              <a:rPr lang="en-US" alt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rPr>
              <a:t>: </a:t>
            </a:r>
            <a:endPar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endParaRPr>
          </a:p>
          <a:p>
            <a:pPr marL="342900" indent="-342900">
              <a:buFont typeface="Arial" panose="020B0604020202020204" pitchFamily="34" charset="0"/>
              <a:buChar char="•"/>
            </a:pPr>
            <a:endPar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endParaRPr>
          </a:p>
          <a:p>
            <a:pPr marL="342900" indent="-342900">
              <a:buFont typeface="Arial" panose="020B0604020202020204" pitchFamily="34" charset="0"/>
              <a:buChar char="•"/>
            </a:pPr>
            <a:endPar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endParaRPr>
          </a:p>
          <a:p>
            <a:pPr marL="342900" indent="-342900">
              <a:buFont typeface="Arial" panose="020B0604020202020204" pitchFamily="34" charset="0"/>
              <a:buChar char="•"/>
            </a:pPr>
            <a:endPar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endParaRPr>
          </a:p>
          <a:p>
            <a:pPr marL="342900" indent="-342900">
              <a:buFont typeface="Arial" panose="020B0604020202020204" pitchFamily="34" charset="0"/>
              <a:buChar char="•"/>
            </a:pPr>
            <a:r>
              <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rPr>
              <a:t>FIXED WING DRONES</a:t>
            </a:r>
            <a:r>
              <a:rPr lang="en-US" alt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rPr>
              <a:t>:</a:t>
            </a:r>
            <a:endParaRPr lang="en-US" alt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endParaRPr>
          </a:p>
        </p:txBody>
      </p:sp>
      <p:pic>
        <p:nvPicPr>
          <p:cNvPr id="3" name="Content Placeholder 2" descr="multi rotor"/>
          <p:cNvPicPr>
            <a:picLocks noChangeAspect="1"/>
          </p:cNvPicPr>
          <p:nvPr>
            <p:ph idx="10"/>
          </p:nvPr>
        </p:nvPicPr>
        <p:blipFill>
          <a:blip r:embed="rId1"/>
          <a:stretch>
            <a:fillRect/>
          </a:stretch>
        </p:blipFill>
        <p:spPr>
          <a:xfrm>
            <a:off x="3419475" y="2780665"/>
            <a:ext cx="2619375" cy="1743075"/>
          </a:xfrm>
          <a:prstGeom prst="rect">
            <a:avLst/>
          </a:prstGeom>
        </p:spPr>
      </p:pic>
      <p:pic>
        <p:nvPicPr>
          <p:cNvPr id="5" name="Picture 4" descr="fixed wing drone"/>
          <p:cNvPicPr>
            <a:picLocks noChangeAspect="1"/>
          </p:cNvPicPr>
          <p:nvPr/>
        </p:nvPicPr>
        <p:blipFill>
          <a:blip r:embed="rId2"/>
          <a:stretch>
            <a:fillRect/>
          </a:stretch>
        </p:blipFill>
        <p:spPr>
          <a:xfrm>
            <a:off x="2555875" y="5079365"/>
            <a:ext cx="3175635" cy="1778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p:txBody>
          <a:bodyPr/>
          <a:p>
            <a:pPr>
              <a:buFont typeface="Arial" panose="020B0604020202020204" pitchFamily="34" charset="0"/>
            </a:pPr>
            <a:endParaRPr lang="en-IN" sz="2400" dirty="0">
              <a:latin typeface="Cambria" panose="02040503050406030204" pitchFamily="18" charset="0"/>
              <a:ea typeface="Cambria" panose="02040503050406030204" pitchFamily="18" charset="0"/>
              <a:cs typeface="Cambria" panose="02040503050406030204" pitchFamily="18" charset="0"/>
              <a:sym typeface="+mn-ea"/>
            </a:endParaRPr>
          </a:p>
          <a:p>
            <a:pPr>
              <a:buFont typeface="Arial" panose="020B0604020202020204" pitchFamily="34" charset="0"/>
            </a:pPr>
            <a:endParaRPr lang="en-IN" sz="2400" dirty="0">
              <a:latin typeface="Cambria" panose="02040503050406030204" pitchFamily="18" charset="0"/>
              <a:ea typeface="Cambria" panose="02040503050406030204" pitchFamily="18" charset="0"/>
              <a:cs typeface="Cambria" panose="02040503050406030204" pitchFamily="18" charset="0"/>
              <a:sym typeface="+mn-ea"/>
            </a:endParaRPr>
          </a:p>
          <a:p>
            <a:pPr>
              <a:buFont typeface="Arial" panose="020B0604020202020204" pitchFamily="34" charset="0"/>
            </a:pPr>
            <a:endParaRPr lang="en-IN" sz="2400" dirty="0">
              <a:latin typeface="Cambria" panose="02040503050406030204" pitchFamily="18" charset="0"/>
              <a:ea typeface="Cambria" panose="02040503050406030204" pitchFamily="18" charset="0"/>
              <a:cs typeface="Cambria" panose="02040503050406030204" pitchFamily="18" charset="0"/>
              <a:sym typeface="+mn-ea"/>
            </a:endParaRPr>
          </a:p>
          <a:p>
            <a:pPr>
              <a:buFont typeface="Arial" panose="020B0604020202020204" pitchFamily="34" charset="0"/>
            </a:pPr>
            <a:endParaRPr lang="en-IN" sz="2400" dirty="0">
              <a:latin typeface="Cambria" panose="02040503050406030204" pitchFamily="18" charset="0"/>
              <a:ea typeface="Cambria" panose="02040503050406030204" pitchFamily="18" charset="0"/>
              <a:cs typeface="Cambria" panose="02040503050406030204" pitchFamily="18" charset="0"/>
              <a:sym typeface="+mn-ea"/>
            </a:endParaRPr>
          </a:p>
          <a:p>
            <a:pPr>
              <a:buFont typeface="Arial" panose="020B0604020202020204" pitchFamily="34" charset="0"/>
            </a:pPr>
            <a:endParaRPr lang="en-IN" sz="2400" dirty="0">
              <a:latin typeface="Cambria" panose="02040503050406030204" pitchFamily="18" charset="0"/>
              <a:ea typeface="Cambria" panose="02040503050406030204" pitchFamily="18" charset="0"/>
              <a:cs typeface="Cambria" panose="02040503050406030204" pitchFamily="18" charset="0"/>
              <a:sym typeface="+mn-ea"/>
            </a:endParaRPr>
          </a:p>
          <a:p>
            <a:pPr>
              <a:buFont typeface="Arial" panose="020B0604020202020204" pitchFamily="34" charset="0"/>
            </a:pPr>
            <a:endParaRPr lang="en-IN" sz="2400" dirty="0">
              <a:latin typeface="Cambria" panose="02040503050406030204" pitchFamily="18" charset="0"/>
              <a:ea typeface="Cambria" panose="02040503050406030204" pitchFamily="18" charset="0"/>
              <a:cs typeface="Cambria" panose="02040503050406030204" pitchFamily="18" charset="0"/>
              <a:sym typeface="+mn-ea"/>
            </a:endParaRPr>
          </a:p>
          <a:p>
            <a:pPr>
              <a:buFont typeface="Arial" panose="020B0604020202020204" pitchFamily="34" charset="0"/>
            </a:pPr>
            <a:endParaRPr lang="en-IN" sz="2400" dirty="0">
              <a:latin typeface="Cambria" panose="02040503050406030204" pitchFamily="18" charset="0"/>
              <a:ea typeface="Cambria" panose="02040503050406030204" pitchFamily="18" charset="0"/>
              <a:cs typeface="Cambria" panose="02040503050406030204" pitchFamily="18" charset="0"/>
              <a:sym typeface="+mn-ea"/>
            </a:endParaRPr>
          </a:p>
          <a:p>
            <a:pPr marL="342900" indent="-342900">
              <a:buFont typeface="Arial" panose="020B0604020202020204" pitchFamily="34" charset="0"/>
              <a:buChar char="•"/>
            </a:pPr>
            <a:r>
              <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sym typeface="+mn-ea"/>
              </a:rPr>
              <a:t>SINGLE ROTOR HELICOPTER</a:t>
            </a:r>
            <a:r>
              <a:rPr lang="en-US" alt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sym typeface="+mn-ea"/>
              </a:rPr>
              <a:t>:</a:t>
            </a:r>
            <a:endPar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sym typeface="+mn-ea"/>
            </a:endParaRPr>
          </a:p>
          <a:p>
            <a:pPr>
              <a:buFont typeface="Arial" panose="020B0604020202020204" pitchFamily="34" charset="0"/>
            </a:pPr>
            <a:endPar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sym typeface="+mn-ea"/>
            </a:endParaRPr>
          </a:p>
          <a:p>
            <a:pPr>
              <a:buFont typeface="Arial" panose="020B0604020202020204" pitchFamily="34" charset="0"/>
            </a:pPr>
            <a:endPar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sym typeface="+mn-ea"/>
            </a:endParaRPr>
          </a:p>
          <a:p>
            <a:pPr>
              <a:buFont typeface="Arial" panose="020B0604020202020204" pitchFamily="34" charset="0"/>
            </a:pPr>
            <a:endPar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sym typeface="+mn-ea"/>
            </a:endParaRPr>
          </a:p>
          <a:p>
            <a:pPr>
              <a:buFont typeface="Arial" panose="020B0604020202020204" pitchFamily="34" charset="0"/>
            </a:pPr>
            <a:endPar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sym typeface="+mn-ea"/>
            </a:endParaRPr>
          </a:p>
          <a:p>
            <a:pPr>
              <a:buFont typeface="Arial" panose="020B0604020202020204" pitchFamily="34" charset="0"/>
            </a:pPr>
            <a:endPar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endParaRPr>
          </a:p>
          <a:p>
            <a:pPr marL="342900" indent="-342900">
              <a:buFont typeface="Arial" panose="020B0604020202020204" pitchFamily="34" charset="0"/>
              <a:buChar char="•"/>
            </a:pPr>
            <a:r>
              <a:rPr 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sym typeface="+mn-ea"/>
              </a:rPr>
              <a:t>FIXED WING HYBRID VTOL</a:t>
            </a:r>
            <a:r>
              <a:rPr lang="en-US" altLang="en-IN" sz="22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sym typeface="+mn-ea"/>
              </a:rPr>
              <a:t>:</a:t>
            </a:r>
            <a:endParaRPr lang="en-US" altLang="en-IN" sz="2400" dirty="0">
              <a:solidFill>
                <a:schemeClr val="tx1">
                  <a:lumMod val="95000"/>
                  <a:lumOff val="5000"/>
                </a:schemeClr>
              </a:solidFill>
              <a:latin typeface="Cambria" panose="02040503050406030204" pitchFamily="18" charset="0"/>
              <a:ea typeface="Cambria" panose="02040503050406030204" pitchFamily="18" charset="0"/>
              <a:cs typeface="Cambria" panose="02040503050406030204" pitchFamily="18" charset="0"/>
              <a:sym typeface="+mn-ea"/>
            </a:endParaRPr>
          </a:p>
          <a:p>
            <a:pPr marL="342900" indent="-342900">
              <a:buFont typeface="Arial" panose="020B0604020202020204" pitchFamily="34" charset="0"/>
              <a:buChar char="•"/>
            </a:pPr>
            <a:endParaRPr lang="en-IN" sz="2400" dirty="0">
              <a:latin typeface="Cambria" panose="02040503050406030204" pitchFamily="18" charset="0"/>
              <a:ea typeface="Cambria" panose="02040503050406030204" pitchFamily="18" charset="0"/>
              <a:cs typeface="Cambria" panose="02040503050406030204" pitchFamily="18" charset="0"/>
            </a:endParaRPr>
          </a:p>
          <a:p>
            <a:endParaRPr lang="en-IN" sz="2400" dirty="0">
              <a:latin typeface="Cambria" panose="02040503050406030204" pitchFamily="18" charset="0"/>
              <a:ea typeface="Cambria" panose="02040503050406030204" pitchFamily="18" charset="0"/>
              <a:cs typeface="Cambria" panose="02040503050406030204" pitchFamily="18" charset="0"/>
            </a:endParaRPr>
          </a:p>
        </p:txBody>
      </p:sp>
      <p:pic>
        <p:nvPicPr>
          <p:cNvPr id="5" name="Content Placeholder 4"/>
          <p:cNvPicPr>
            <a:picLocks noChangeAspect="1"/>
          </p:cNvPicPr>
          <p:nvPr>
            <p:ph idx="10"/>
          </p:nvPr>
        </p:nvPicPr>
        <p:blipFill>
          <a:blip r:embed="rId1"/>
          <a:stretch>
            <a:fillRect/>
          </a:stretch>
        </p:blipFill>
        <p:spPr>
          <a:xfrm>
            <a:off x="2627630" y="1988820"/>
            <a:ext cx="3053080" cy="2032000"/>
          </a:xfrm>
          <a:prstGeom prst="rect">
            <a:avLst/>
          </a:prstGeom>
        </p:spPr>
      </p:pic>
      <p:pic>
        <p:nvPicPr>
          <p:cNvPr id="7" name="Picture 6" descr="fixed wing vtol"/>
          <p:cNvPicPr>
            <a:picLocks noChangeAspect="1"/>
          </p:cNvPicPr>
          <p:nvPr/>
        </p:nvPicPr>
        <p:blipFill>
          <a:blip r:embed="rId2"/>
          <a:stretch>
            <a:fillRect/>
          </a:stretch>
        </p:blipFill>
        <p:spPr>
          <a:xfrm>
            <a:off x="3261995" y="4725035"/>
            <a:ext cx="3145155" cy="20929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19860</Words>
  <Application>WPS Presentation</Application>
  <PresentationFormat>On-screen Show (4:3)</PresentationFormat>
  <Paragraphs>283</Paragraphs>
  <Slides>33</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33</vt:i4>
      </vt:variant>
    </vt:vector>
  </HeadingPairs>
  <TitlesOfParts>
    <vt:vector size="47" baseType="lpstr">
      <vt:lpstr>Arial</vt:lpstr>
      <vt:lpstr>SimSun</vt:lpstr>
      <vt:lpstr>Wingdings</vt:lpstr>
      <vt:lpstr>Sitka Heading</vt:lpstr>
      <vt:lpstr>Malgun Gothic</vt:lpstr>
      <vt:lpstr>Georgia</vt:lpstr>
      <vt:lpstr>Marcellus SC</vt:lpstr>
      <vt:lpstr>Cambria</vt:lpstr>
      <vt:lpstr>Microsoft YaHei</vt:lpstr>
      <vt:lpstr>Arial Unicode MS</vt:lpstr>
      <vt:lpstr>Calibri</vt:lpstr>
      <vt:lpstr>Times New Roman</vt:lpstr>
      <vt:lpstr>Office Theme</vt:lpstr>
      <vt:lpstr>Custom Design</vt:lpstr>
      <vt:lpstr>PowerPoint 演示文稿</vt:lpstr>
      <vt:lpstr>Abstract</vt:lpstr>
      <vt:lpstr>Objectives</vt:lpstr>
      <vt:lpstr>Literature Review</vt:lpstr>
      <vt:lpstr>PowerPoint 演示文稿</vt:lpstr>
      <vt:lpstr>Introduction</vt:lpstr>
      <vt:lpstr>Idea Behind the Development</vt:lpstr>
      <vt:lpstr>DRONE</vt:lpstr>
      <vt:lpstr>PowerPoint 演示文稿</vt:lpstr>
      <vt:lpstr>COMPONENTS OF A DRONE</vt:lpstr>
      <vt:lpstr>PowerPoint 演示文稿</vt:lpstr>
      <vt:lpstr>PowerPoint 演示文稿</vt:lpstr>
      <vt:lpstr>PowerPoint 演示文稿</vt:lpstr>
      <vt:lpstr>PowerPoint 演示文稿</vt:lpstr>
      <vt:lpstr>Preliminary approach to flight  dynamics</vt:lpstr>
      <vt:lpstr>PowerPoint 演示文稿</vt:lpstr>
      <vt:lpstr>MECHANICS OF DRONE</vt:lpstr>
      <vt:lpstr>PowerPoint 演示文稿</vt:lpstr>
      <vt:lpstr>PowerPoint 演示文稿</vt:lpstr>
      <vt:lpstr>Bomb Detection</vt:lpstr>
      <vt:lpstr>Principle of Metal Detection</vt:lpstr>
      <vt:lpstr>PowerPoint 演示文稿</vt:lpstr>
      <vt:lpstr>Metal Detector Circuit</vt:lpstr>
      <vt:lpstr>Working of the Metal Detector</vt:lpstr>
      <vt:lpstr>LANDMINE DETECTION DRONE</vt:lpstr>
      <vt:lpstr>STEP BY STEP ASSEMBLY OF DRONE</vt:lpstr>
      <vt:lpstr>STEP BY STEP ASSEMBLY OF  DRONE </vt:lpstr>
      <vt:lpstr>Step by step assembly of drone</vt:lpstr>
      <vt:lpstr>RESULTS</vt:lpstr>
      <vt:lpstr>PowerPoint 演示文稿</vt:lpstr>
      <vt:lpstr>PowerPoint 演示文稿</vt:lpstr>
      <vt:lpstr>CONCLUSION</vt:lpstr>
      <vt:lpstr>REFERENCES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mohan</cp:lastModifiedBy>
  <cp:revision>51</cp:revision>
  <dcterms:created xsi:type="dcterms:W3CDTF">2014-04-01T16:35:00Z</dcterms:created>
  <dcterms:modified xsi:type="dcterms:W3CDTF">2021-06-22T12:22:48Z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