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4" r:id="rId6"/>
    <p:sldId id="268" r:id="rId7"/>
    <p:sldId id="269" r:id="rId8"/>
    <p:sldId id="273" r:id="rId9"/>
    <p:sldId id="280" r:id="rId10"/>
    <p:sldId id="281" r:id="rId11"/>
    <p:sldId id="282" r:id="rId12"/>
    <p:sldId id="283" r:id="rId13"/>
    <p:sldId id="274" r:id="rId14"/>
    <p:sldId id="278" r:id="rId15"/>
    <p:sldId id="279" r:id="rId16"/>
    <p:sldId id="277" r:id="rId17"/>
    <p:sldId id="275" r:id="rId18"/>
    <p:sldId id="276"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4660"/>
  </p:normalViewPr>
  <p:slideViewPr>
    <p:cSldViewPr snapToGrid="0">
      <p:cViewPr varScale="1">
        <p:scale>
          <a:sx n="66" d="100"/>
          <a:sy n="66" d="100"/>
        </p:scale>
        <p:origin x="928" y="4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fld id="{8994394A-E95D-49DE-8614-F37E1FCF0AC3}" type="datetime2">
              <a:rPr lang="en-US" smtClean="0"/>
              <a:pPr/>
              <a:t>Tuesday, December 20, 2022</a:t>
            </a:fld>
            <a:endParaRPr lang="en-US" dirty="0"/>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944484B9-0F7E-4817-BA9A-C43684759178}"/>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latin typeface="+mn-lt"/>
              </a:defRPr>
            </a:lvl1pPr>
          </a:lstStyle>
          <a:p>
            <a:fld id="{63F9D384-533B-4C4E-B660-F861AA07D173}" type="slidenum">
              <a:rPr lang="en-US" smtClean="0"/>
              <a:pPr/>
              <a:t>‹#›</a:t>
            </a:fld>
            <a:endParaRPr lang="en-US" dirty="0"/>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199465"/>
      </p:ext>
    </p:extLst>
  </p:cSld>
  <p:clrMapOvr>
    <a:masterClrMapping/>
  </p:clrMapOvr>
  <p:extLst>
    <p:ext uri="{DCECCB84-F9BA-43D5-87BE-67443E8EF086}">
      <p15:sldGuideLst xmlns:p15="http://schemas.microsoft.com/office/powerpoint/2012/main">
        <p15:guide id="1" orient="horz" pos="2886">
          <p15:clr>
            <a:srgbClr val="5ACBF0"/>
          </p15:clr>
        </p15:guide>
        <p15:guide id="2" pos="3840">
          <p15:clr>
            <a:srgbClr val="F26B43"/>
          </p15:clr>
        </p15:guide>
        <p15:guide id="3" pos="279">
          <p15:clr>
            <a:srgbClr val="F26B43"/>
          </p15:clr>
        </p15:guide>
        <p15:guide id="4" pos="7401">
          <p15:clr>
            <a:srgbClr val="F26B43"/>
          </p15:clr>
        </p15:guide>
        <p15:guide id="5" pos="1232">
          <p15:clr>
            <a:srgbClr val="5ACBF0"/>
          </p15:clr>
        </p15:guide>
        <p15:guide id="6" pos="1504">
          <p15:clr>
            <a:srgbClr val="5ACBF0"/>
          </p15:clr>
        </p15:guide>
        <p15:guide id="7" pos="2457">
          <p15:clr>
            <a:srgbClr val="5ACBF0"/>
          </p15:clr>
        </p15:guide>
        <p15:guide id="8" pos="2751">
          <p15:clr>
            <a:srgbClr val="5ACBF0"/>
          </p15:clr>
        </p15:guide>
        <p15:guide id="9" pos="3704">
          <p15:clr>
            <a:srgbClr val="5ACBF0"/>
          </p15:clr>
        </p15:guide>
        <p15:guide id="10" pos="3976">
          <p15:clr>
            <a:srgbClr val="5ACBF0"/>
          </p15:clr>
        </p15:guide>
        <p15:guide id="11" pos="4929">
          <p15:clr>
            <a:srgbClr val="5ACBF0"/>
          </p15:clr>
        </p15:guide>
        <p15:guide id="12" pos="5223">
          <p15:clr>
            <a:srgbClr val="5ACBF0"/>
          </p15:clr>
        </p15:guide>
        <p15:guide id="13" pos="6153">
          <p15:clr>
            <a:srgbClr val="5ACBF0"/>
          </p15:clr>
        </p15:guide>
        <p15:guide id="14" pos="6448">
          <p15:clr>
            <a:srgbClr val="5ACBF0"/>
          </p15:clr>
        </p15:guide>
        <p15:guide id="18" orient="horz" pos="278">
          <p15:clr>
            <a:srgbClr val="F26B43"/>
          </p15:clr>
        </p15:guide>
        <p15:guide id="20" orient="horz" pos="867">
          <p15:clr>
            <a:srgbClr val="5ACBF0"/>
          </p15:clr>
        </p15:guide>
        <p15:guide id="21" orient="horz" pos="1729">
          <p15:clr>
            <a:srgbClr val="5ACBF0"/>
          </p15:clr>
        </p15:guide>
        <p15:guide id="22" orient="horz" pos="3475">
          <p15:clr>
            <a:srgbClr val="F26B43"/>
          </p15:clr>
        </p15:guide>
        <p15:guide id="28" orient="horz" pos="1139">
          <p15:clr>
            <a:srgbClr val="5ACBF0"/>
          </p15:clr>
        </p15:guide>
        <p15:guide id="29" orient="horz" pos="2591">
          <p15:clr>
            <a:srgbClr val="5ACBF0"/>
          </p15:clr>
        </p15:guide>
        <p15:guide id="30" orient="horz" pos="2024">
          <p15:clr>
            <a:srgbClr val="5ACBF0"/>
          </p15:clr>
        </p15:guide>
        <p15:guide id="31" orient="horz" pos="3748">
          <p15:clr>
            <a:srgbClr val="F26B43"/>
          </p15:clr>
        </p15:guide>
        <p15:guide id="32" orient="horz" pos="1888">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E95E-B3FC-4D66-AAC3-CE9FD633EBD6}"/>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4D0FFAF-EB02-4979-83B6-66AD14845167}"/>
              </a:ext>
            </a:extLst>
          </p:cNvPr>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a:extLst>
              <a:ext uri="{FF2B5EF4-FFF2-40B4-BE49-F238E27FC236}">
                <a16:creationId xmlns:a16="http://schemas.microsoft.com/office/drawing/2014/main" id="{0AB40A8D-7F5B-455D-B9AC-EAFE05F87B4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D51179E-60E8-4F2A-A3F9-6F3CE2ABCAF9}" type="datetime2">
              <a:rPr lang="en-US" smtClean="0"/>
              <a:pPr/>
              <a:t>Tuesday, December 20, 2022</a:t>
            </a:fld>
            <a:endParaRPr lang="en-US" dirty="0">
              <a:latin typeface="+mn-lt"/>
            </a:endParaRPr>
          </a:p>
        </p:txBody>
      </p:sp>
      <p:sp>
        <p:nvSpPr>
          <p:cNvPr id="13" name="Footer Placeholder 4">
            <a:extLst>
              <a:ext uri="{FF2B5EF4-FFF2-40B4-BE49-F238E27FC236}">
                <a16:creationId xmlns:a16="http://schemas.microsoft.com/office/drawing/2014/main" id="{45360FA1-A0D1-4CA7-BAC8-9C20FBB59E4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4" name="Slide Number Placeholder 5">
            <a:extLst>
              <a:ext uri="{FF2B5EF4-FFF2-40B4-BE49-F238E27FC236}">
                <a16:creationId xmlns:a16="http://schemas.microsoft.com/office/drawing/2014/main" id="{D2494D40-34C6-48DD-A14E-8065BE4F344D}"/>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1" name="Straight Connector 10">
            <a:extLst>
              <a:ext uri="{FF2B5EF4-FFF2-40B4-BE49-F238E27FC236}">
                <a16:creationId xmlns:a16="http://schemas.microsoft.com/office/drawing/2014/main" id="{7C9D7C2D-6B7C-4FBF-9665-A9282DF48F83}"/>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45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495EC-612C-4307-A7A6-017829B8C834}"/>
              </a:ext>
            </a:extLst>
          </p:cNvPr>
          <p:cNvSpPr>
            <a:spLocks noGrp="1"/>
          </p:cNvSpPr>
          <p:nvPr>
            <p:ph type="title" orient="vert"/>
          </p:nvPr>
        </p:nvSpPr>
        <p:spPr>
          <a:xfrm>
            <a:off x="8724900" y="365125"/>
            <a:ext cx="2628900" cy="51212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FE33132-1A8F-43A9-9321-6FCF01B0F354}"/>
              </a:ext>
            </a:extLst>
          </p:cNvPr>
          <p:cNvSpPr>
            <a:spLocks noGrp="1"/>
          </p:cNvSpPr>
          <p:nvPr>
            <p:ph type="body" orient="vert" idx="1"/>
          </p:nvPr>
        </p:nvSpPr>
        <p:spPr>
          <a:xfrm>
            <a:off x="838200" y="365125"/>
            <a:ext cx="7734300" cy="5121270"/>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BF2CA1B-9192-487B-96D3-6D389608F1A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1C32B061-4DDF-403A-A7DB-3B6FD0BE9165}" type="datetime2">
              <a:rPr lang="en-US" smtClean="0"/>
              <a:t>Tuesday, December 20, 2022</a:t>
            </a:fld>
            <a:endParaRPr lang="en-US" dirty="0"/>
          </a:p>
        </p:txBody>
      </p:sp>
      <p:sp>
        <p:nvSpPr>
          <p:cNvPr id="8" name="Footer Placeholder 4">
            <a:extLst>
              <a:ext uri="{FF2B5EF4-FFF2-40B4-BE49-F238E27FC236}">
                <a16:creationId xmlns:a16="http://schemas.microsoft.com/office/drawing/2014/main" id="{8B1C9EA4-CA0A-4396-B4AF-4523CD1B2489}"/>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9" name="Slide Number Placeholder 5">
            <a:extLst>
              <a:ext uri="{FF2B5EF4-FFF2-40B4-BE49-F238E27FC236}">
                <a16:creationId xmlns:a16="http://schemas.microsoft.com/office/drawing/2014/main" id="{0CDDF132-C1DB-4EE0-85DA-1FFAC283574F}"/>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0" name="Straight Connector 9">
            <a:extLst>
              <a:ext uri="{FF2B5EF4-FFF2-40B4-BE49-F238E27FC236}">
                <a16:creationId xmlns:a16="http://schemas.microsoft.com/office/drawing/2014/main" id="{08ECED4D-938A-4085-B475-DD4ED90A181B}"/>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14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8839"/>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58D82CC3-100B-41FC-9DB0-99A6D4849F72}" type="datetime2">
              <a:rPr lang="en-US" smtClean="0"/>
              <a:pPr/>
              <a:t>Tuesday, December 20, 2022</a:t>
            </a:fld>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1" name="Straight Connector 10">
            <a:extLst>
              <a:ext uri="{FF2B5EF4-FFF2-40B4-BE49-F238E27FC236}">
                <a16:creationId xmlns:a16="http://schemas.microsoft.com/office/drawing/2014/main" id="{36386491-6F13-4235-A32F-9F6D67F13D05}"/>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177208"/>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3E58FDCC-AC46-4D9F-98DC-C163BFA43704}" type="datetime2">
              <a:rPr lang="en-US" smtClean="0"/>
              <a:t>Tuesday, December 20, 2022</a:t>
            </a:fld>
            <a:endParaRPr lang="en-US" dirty="0"/>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6" name="Slide Number Placeholder 5">
            <a:extLst>
              <a:ext uri="{FF2B5EF4-FFF2-40B4-BE49-F238E27FC236}">
                <a16:creationId xmlns:a16="http://schemas.microsoft.com/office/drawing/2014/main" id="{73C4C198-D899-4BDA-877C-D8A3CAD32D69}"/>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80785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45832F11-C374-493A-BB7E-11B09A67FAD0}" type="datetime2">
              <a:rPr lang="en-US" smtClean="0"/>
              <a:t>Tuesday, December 20, 2022</a:t>
            </a:fld>
            <a:endParaRPr lang="en-US" dirty="0"/>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8" name="Slide Number Placeholder 5">
            <a:extLst>
              <a:ext uri="{FF2B5EF4-FFF2-40B4-BE49-F238E27FC236}">
                <a16:creationId xmlns:a16="http://schemas.microsoft.com/office/drawing/2014/main" id="{5A52DE47-9FB8-4EF9-B8CE-36891260097B}"/>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1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7598"/>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5136546C-EE55-422E-9D57-50E6C4234F80}" type="datetime2">
              <a:rPr lang="en-US" smtClean="0"/>
              <a:t>Tuesday, December 20, 2022</a:t>
            </a:fld>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6" name="Slide Number Placeholder 5">
            <a:extLst>
              <a:ext uri="{FF2B5EF4-FFF2-40B4-BE49-F238E27FC236}">
                <a16:creationId xmlns:a16="http://schemas.microsoft.com/office/drawing/2014/main" id="{792246C7-481F-434A-A687-C6734C2FA1CA}"/>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16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83685C8A-A1A1-423D-82D7-1ACC187CCA77}" type="datetime2">
              <a:rPr lang="en-US" smtClean="0"/>
              <a:pPr/>
              <a:t>Tuesday, December 20, 2022</a:t>
            </a:fld>
            <a:endParaRPr lang="en-US" dirty="0">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2" name="Straight Connector 11">
            <a:extLst>
              <a:ext uri="{FF2B5EF4-FFF2-40B4-BE49-F238E27FC236}">
                <a16:creationId xmlns:a16="http://schemas.microsoft.com/office/drawing/2014/main" id="{DEA31187-FB8B-4DDF-A5A9-69AB1359F0E9}"/>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36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325DF798-D264-4BC9-8824-70A25106E4C6}" type="datetime2">
              <a:rPr lang="en-US" smtClean="0"/>
              <a:pPr/>
              <a:t>Tuesday, December 20, 2022</a:t>
            </a:fld>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94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29ACAD25-C1CF-4F11-8692-066E6505443C}" type="datetime2">
              <a:rPr lang="en-US" smtClean="0"/>
              <a:t>Tuesday, December 20, 2022</a:t>
            </a:fld>
            <a:endParaRPr lang="en-US" dirty="0"/>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9" name="Slide Number Placeholder 5">
            <a:extLst>
              <a:ext uri="{FF2B5EF4-FFF2-40B4-BE49-F238E27FC236}">
                <a16:creationId xmlns:a16="http://schemas.microsoft.com/office/drawing/2014/main" id="{507FA91D-E0EF-4D4B-9E56-5E0033042E01}"/>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9828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fld id="{91688A1C-01B8-42B6-BBF1-2BCF5E311248}" type="datetime2">
              <a:rPr lang="en-US" smtClean="0"/>
              <a:t>Tuesday, December 20, 2022</a:t>
            </a:fld>
            <a:endParaRPr lang="en-US" dirty="0"/>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a:t>Sample Footer Text</a:t>
            </a:r>
            <a:endParaRPr lang="en-US" dirty="0"/>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solidFill>
                    <a:schemeClr val="tx2"/>
                  </a:solidFill>
                </a:ln>
                <a:noFill/>
              </a:defRPr>
            </a:lvl1pPr>
          </a:lstStyle>
          <a:p>
            <a:fld id="{63F9D384-533B-4C4E-B660-F861AA07D173}" type="slidenum">
              <a:rPr lang="en-US" smtClean="0"/>
              <a:pPr/>
              <a:t>‹#›</a:t>
            </a:fld>
            <a:endParaRPr lang="en-US" dirty="0"/>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199"/>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C03BBDD-218C-4B2A-98A0-F5F369754705}" type="datetime2">
              <a:rPr lang="en-US" smtClean="0"/>
              <a:pPr/>
              <a:t>Tuesday, December 20, 2022</a:t>
            </a:fld>
            <a:endParaRPr lang="en-US" dirty="0">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spTree>
    <p:extLst>
      <p:ext uri="{BB962C8B-B14F-4D97-AF65-F5344CB8AC3E}">
        <p14:creationId xmlns:p14="http://schemas.microsoft.com/office/powerpoint/2010/main" val="1956189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143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6002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20574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89C7-32EB-C6D0-4EF6-BF55CBB54A97}"/>
              </a:ext>
            </a:extLst>
          </p:cNvPr>
          <p:cNvSpPr>
            <a:spLocks noGrp="1"/>
          </p:cNvSpPr>
          <p:nvPr>
            <p:ph type="ctrTitle"/>
          </p:nvPr>
        </p:nvSpPr>
        <p:spPr>
          <a:xfrm>
            <a:off x="244124" y="721895"/>
            <a:ext cx="11703751" cy="1140201"/>
          </a:xfrm>
        </p:spPr>
        <p:txBody>
          <a:bodyPr>
            <a:normAutofit/>
          </a:bodyPr>
          <a:lstStyle/>
          <a:p>
            <a:pPr algn="ctr"/>
            <a:r>
              <a:rPr lang="en-US" sz="3600" b="1" dirty="0"/>
              <a:t>UROP – Undergraduate Research Oriented Project</a:t>
            </a:r>
            <a:endParaRPr lang="en-IN" sz="3600" b="1" dirty="0"/>
          </a:p>
        </p:txBody>
      </p:sp>
      <p:sp>
        <p:nvSpPr>
          <p:cNvPr id="3" name="Subtitle 2">
            <a:extLst>
              <a:ext uri="{FF2B5EF4-FFF2-40B4-BE49-F238E27FC236}">
                <a16:creationId xmlns:a16="http://schemas.microsoft.com/office/drawing/2014/main" id="{EC3C8C0B-0F16-92AF-895B-C9B6F4FE322A}"/>
              </a:ext>
            </a:extLst>
          </p:cNvPr>
          <p:cNvSpPr>
            <a:spLocks noGrp="1"/>
          </p:cNvSpPr>
          <p:nvPr>
            <p:ph type="subTitle" idx="1"/>
          </p:nvPr>
        </p:nvSpPr>
        <p:spPr>
          <a:xfrm>
            <a:off x="442911" y="2360936"/>
            <a:ext cx="11306175" cy="4270870"/>
          </a:xfrm>
        </p:spPr>
        <p:txBody>
          <a:bodyPr>
            <a:normAutofit lnSpcReduction="10000"/>
          </a:bodyPr>
          <a:lstStyle/>
          <a:p>
            <a:pPr algn="ctr"/>
            <a:r>
              <a:rPr lang="en-IN" sz="3600" b="1" dirty="0"/>
              <a:t>Pandemic Detection and Tracing Using </a:t>
            </a:r>
          </a:p>
          <a:p>
            <a:pPr algn="ctr"/>
            <a:r>
              <a:rPr lang="en-IN" sz="3600" b="1" dirty="0"/>
              <a:t>Blockchain and ML</a:t>
            </a:r>
          </a:p>
          <a:p>
            <a:pPr algn="ctr"/>
            <a:endParaRPr lang="en-IN" sz="3600" b="1" dirty="0"/>
          </a:p>
          <a:p>
            <a:pPr algn="ctr"/>
            <a:endParaRPr lang="en-IN" sz="2400" b="1" dirty="0">
              <a:solidFill>
                <a:schemeClr val="tx1">
                  <a:alpha val="56000"/>
                </a:schemeClr>
              </a:solidFill>
            </a:endParaRPr>
          </a:p>
          <a:p>
            <a:pPr algn="ctr"/>
            <a:r>
              <a:rPr lang="en-IN" sz="2400" b="1" dirty="0">
                <a:solidFill>
                  <a:schemeClr val="tx1">
                    <a:alpha val="56000"/>
                  </a:schemeClr>
                </a:solidFill>
              </a:rPr>
              <a:t>Abhiram Thiriveedhi-AP20110010457</a:t>
            </a:r>
          </a:p>
          <a:p>
            <a:pPr algn="ctr"/>
            <a:r>
              <a:rPr lang="en-IN" sz="2400" b="1" dirty="0">
                <a:solidFill>
                  <a:schemeClr val="tx1">
                    <a:alpha val="56000"/>
                  </a:schemeClr>
                </a:solidFill>
              </a:rPr>
              <a:t>Bhargav Kumbham-AP2011001467</a:t>
            </a:r>
          </a:p>
          <a:p>
            <a:pPr algn="ctr"/>
            <a:r>
              <a:rPr lang="en-IN" sz="2400" b="1" dirty="0">
                <a:solidFill>
                  <a:schemeClr val="tx1">
                    <a:alpha val="56000"/>
                  </a:schemeClr>
                </a:solidFill>
              </a:rPr>
              <a:t>Vamsi Krishna Chakka-AP20110010442</a:t>
            </a:r>
          </a:p>
          <a:p>
            <a:pPr algn="ctr"/>
            <a:r>
              <a:rPr lang="en-IN" sz="2400" b="1" dirty="0">
                <a:solidFill>
                  <a:schemeClr val="tx1">
                    <a:alpha val="56000"/>
                  </a:schemeClr>
                </a:solidFill>
              </a:rPr>
              <a:t>Manish Chowdary Kalluri-AP20110010249</a:t>
            </a:r>
          </a:p>
        </p:txBody>
      </p:sp>
      <p:pic>
        <p:nvPicPr>
          <p:cNvPr id="6" name="Picture 5">
            <a:extLst>
              <a:ext uri="{FF2B5EF4-FFF2-40B4-BE49-F238E27FC236}">
                <a16:creationId xmlns:a16="http://schemas.microsoft.com/office/drawing/2014/main" id="{70A1461E-069A-442E-0749-B8D02022E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308920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844C382-6BDE-9AED-0DC8-CDCED9FFCEA9}"/>
              </a:ext>
            </a:extLst>
          </p:cNvPr>
          <p:cNvPicPr>
            <a:picLocks noGrp="1" noChangeAspect="1"/>
          </p:cNvPicPr>
          <p:nvPr>
            <p:ph idx="1"/>
          </p:nvPr>
        </p:nvPicPr>
        <p:blipFill>
          <a:blip r:embed="rId2"/>
          <a:stretch>
            <a:fillRect/>
          </a:stretch>
        </p:blipFill>
        <p:spPr>
          <a:xfrm>
            <a:off x="2425909" y="1165426"/>
            <a:ext cx="7699868" cy="4812418"/>
          </a:xfrm>
          <a:prstGeom prst="rect">
            <a:avLst/>
          </a:prstGeom>
        </p:spPr>
      </p:pic>
      <p:pic>
        <p:nvPicPr>
          <p:cNvPr id="7" name="Picture 6">
            <a:extLst>
              <a:ext uri="{FF2B5EF4-FFF2-40B4-BE49-F238E27FC236}">
                <a16:creationId xmlns:a16="http://schemas.microsoft.com/office/drawing/2014/main" id="{F7966E22-D456-0BD8-0E89-B939A4E2A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1679679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A46B-5778-AFEE-FC09-3E0DC79DF2A9}"/>
              </a:ext>
            </a:extLst>
          </p:cNvPr>
          <p:cNvSpPr>
            <a:spLocks noGrp="1"/>
          </p:cNvSpPr>
          <p:nvPr>
            <p:ph type="title"/>
          </p:nvPr>
        </p:nvSpPr>
        <p:spPr>
          <a:xfrm>
            <a:off x="1343023" y="299964"/>
            <a:ext cx="10406063" cy="1263423"/>
          </a:xfrm>
        </p:spPr>
        <p:txBody>
          <a:bodyPr>
            <a:normAutofit/>
          </a:bodyPr>
          <a:lstStyle/>
          <a:p>
            <a:r>
              <a:rPr lang="en-US" sz="3200" dirty="0"/>
              <a:t>Basic Idea of the project</a:t>
            </a:r>
            <a:endParaRPr lang="en-IN" sz="3200" dirty="0"/>
          </a:p>
        </p:txBody>
      </p:sp>
      <p:sp>
        <p:nvSpPr>
          <p:cNvPr id="3" name="Content Placeholder 2">
            <a:extLst>
              <a:ext uri="{FF2B5EF4-FFF2-40B4-BE49-F238E27FC236}">
                <a16:creationId xmlns:a16="http://schemas.microsoft.com/office/drawing/2014/main" id="{691E2570-7586-E284-17BA-B3E94AA2B13C}"/>
              </a:ext>
            </a:extLst>
          </p:cNvPr>
          <p:cNvSpPr>
            <a:spLocks noGrp="1"/>
          </p:cNvSpPr>
          <p:nvPr>
            <p:ph idx="1"/>
          </p:nvPr>
        </p:nvSpPr>
        <p:spPr>
          <a:xfrm>
            <a:off x="1343023" y="1001796"/>
            <a:ext cx="10406063" cy="4356100"/>
          </a:xfrm>
        </p:spPr>
        <p:txBody>
          <a:bodyPr/>
          <a:lstStyle/>
          <a:p>
            <a:r>
              <a:rPr lang="en-US" dirty="0">
                <a:solidFill>
                  <a:schemeClr val="tx1">
                    <a:alpha val="77000"/>
                  </a:schemeClr>
                </a:solidFill>
              </a:rPr>
              <a:t>The idea of this project is to digitalize all the patients health records and using ML to predict the diseases.</a:t>
            </a:r>
          </a:p>
          <a:p>
            <a:r>
              <a:rPr lang="en-US" dirty="0">
                <a:solidFill>
                  <a:schemeClr val="tx1">
                    <a:alpha val="77000"/>
                  </a:schemeClr>
                </a:solidFill>
              </a:rPr>
              <a:t>If we are able to predict the disease and take the necessary measures, then it is possible to slow down the pandemic at an early stage</a:t>
            </a:r>
          </a:p>
          <a:p>
            <a:r>
              <a:rPr lang="en-US" dirty="0">
                <a:solidFill>
                  <a:schemeClr val="tx1">
                    <a:alpha val="77000"/>
                  </a:schemeClr>
                </a:solidFill>
              </a:rPr>
              <a:t>To create a sense of trust among people to give their medical data, block chain technology can be used</a:t>
            </a:r>
          </a:p>
          <a:p>
            <a:r>
              <a:rPr lang="en-US" dirty="0">
                <a:solidFill>
                  <a:schemeClr val="tx1">
                    <a:alpha val="77000"/>
                  </a:schemeClr>
                </a:solidFill>
              </a:rPr>
              <a:t>Through this data transparency, security and trust among people can be achieved</a:t>
            </a:r>
          </a:p>
          <a:p>
            <a:r>
              <a:rPr lang="en-US" dirty="0">
                <a:solidFill>
                  <a:schemeClr val="tx1">
                    <a:alpha val="77000"/>
                  </a:schemeClr>
                </a:solidFill>
              </a:rPr>
              <a:t>One more advantage by using this is decentralization, where every hospital can access the EHR of the patient. This makes the countries to decide which country population they could allow and take precautionary measures</a:t>
            </a:r>
          </a:p>
          <a:p>
            <a:r>
              <a:rPr lang="en-US" dirty="0">
                <a:solidFill>
                  <a:schemeClr val="tx1">
                    <a:alpha val="77000"/>
                  </a:schemeClr>
                </a:solidFill>
              </a:rPr>
              <a:t>Project is implemented in two phases</a:t>
            </a:r>
          </a:p>
          <a:p>
            <a:pPr marL="0" indent="0">
              <a:buNone/>
            </a:pPr>
            <a:r>
              <a:rPr lang="en-US" dirty="0">
                <a:solidFill>
                  <a:schemeClr val="tx1">
                    <a:alpha val="77000"/>
                  </a:schemeClr>
                </a:solidFill>
              </a:rPr>
              <a:t>	a)Detecting disease from X-rays using CNN (we took COVID-19 as example)</a:t>
            </a:r>
          </a:p>
          <a:p>
            <a:pPr marL="0" indent="0">
              <a:buNone/>
            </a:pPr>
            <a:r>
              <a:rPr lang="en-US" dirty="0">
                <a:solidFill>
                  <a:schemeClr val="tx1">
                    <a:alpha val="77000"/>
                  </a:schemeClr>
                </a:solidFill>
              </a:rPr>
              <a:t>	b)Integrating the medical data onto the blockchain</a:t>
            </a:r>
          </a:p>
          <a:p>
            <a:endParaRPr lang="en-US" dirty="0">
              <a:solidFill>
                <a:schemeClr val="tx1">
                  <a:alpha val="77000"/>
                </a:schemeClr>
              </a:solidFill>
            </a:endParaRPr>
          </a:p>
          <a:p>
            <a:endParaRPr lang="en-IN" dirty="0"/>
          </a:p>
        </p:txBody>
      </p:sp>
      <p:pic>
        <p:nvPicPr>
          <p:cNvPr id="4" name="Picture 3">
            <a:extLst>
              <a:ext uri="{FF2B5EF4-FFF2-40B4-BE49-F238E27FC236}">
                <a16:creationId xmlns:a16="http://schemas.microsoft.com/office/drawing/2014/main" id="{52A8AC9D-6854-6593-7477-D67E943DF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132293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AC54-AD7F-74FF-EF71-0E996304A9BA}"/>
              </a:ext>
            </a:extLst>
          </p:cNvPr>
          <p:cNvSpPr>
            <a:spLocks noGrp="1"/>
          </p:cNvSpPr>
          <p:nvPr>
            <p:ph type="title"/>
          </p:nvPr>
        </p:nvSpPr>
        <p:spPr/>
        <p:txBody>
          <a:bodyPr>
            <a:normAutofit/>
          </a:bodyPr>
          <a:lstStyle/>
          <a:p>
            <a:r>
              <a:rPr lang="en-US" sz="3200" dirty="0"/>
              <a:t>Convolution Neural Network</a:t>
            </a:r>
            <a:endParaRPr lang="en-IN" sz="3200" dirty="0"/>
          </a:p>
        </p:txBody>
      </p:sp>
      <p:sp>
        <p:nvSpPr>
          <p:cNvPr id="3" name="Content Placeholder 2">
            <a:extLst>
              <a:ext uri="{FF2B5EF4-FFF2-40B4-BE49-F238E27FC236}">
                <a16:creationId xmlns:a16="http://schemas.microsoft.com/office/drawing/2014/main" id="{9C111BAC-A084-5DD9-7E43-A83B850FEC47}"/>
              </a:ext>
            </a:extLst>
          </p:cNvPr>
          <p:cNvSpPr>
            <a:spLocks noGrp="1"/>
          </p:cNvSpPr>
          <p:nvPr>
            <p:ph idx="1"/>
          </p:nvPr>
        </p:nvSpPr>
        <p:spPr>
          <a:xfrm>
            <a:off x="1343024" y="1078798"/>
            <a:ext cx="10406063" cy="4356100"/>
          </a:xfrm>
        </p:spPr>
        <p:txBody>
          <a:bodyPr/>
          <a:lstStyle/>
          <a:p>
            <a:r>
              <a:rPr lang="en-US" dirty="0">
                <a:solidFill>
                  <a:schemeClr val="tx1">
                    <a:alpha val="77000"/>
                  </a:schemeClr>
                </a:solidFill>
              </a:rPr>
              <a:t>A convolutional neural network (CNN) is a type of artificial neural network (ANN) that is designed to recognize patterns in images. </a:t>
            </a:r>
          </a:p>
          <a:p>
            <a:r>
              <a:rPr lang="en-US" dirty="0">
                <a:solidFill>
                  <a:schemeClr val="tx1">
                    <a:alpha val="77000"/>
                  </a:schemeClr>
                </a:solidFill>
              </a:rPr>
              <a:t>The most important layers in a CNN are the convolutional layers, which use a mathematical operation called convolution to detect patterns in the input data. These patterns are then passed on to the next layer in the network, where they are combined and processed further until the final output is produced. CNNs are often used for tasks such as image classification, object detection, and image segmentation.</a:t>
            </a:r>
            <a:endParaRPr lang="en-IN" dirty="0">
              <a:solidFill>
                <a:schemeClr val="tx1">
                  <a:alpha val="77000"/>
                </a:schemeClr>
              </a:solidFill>
            </a:endParaRPr>
          </a:p>
        </p:txBody>
      </p:sp>
      <p:pic>
        <p:nvPicPr>
          <p:cNvPr id="1026" name="Picture 2" descr="Convolutional Neural Network: An Overview">
            <a:extLst>
              <a:ext uri="{FF2B5EF4-FFF2-40B4-BE49-F238E27FC236}">
                <a16:creationId xmlns:a16="http://schemas.microsoft.com/office/drawing/2014/main" id="{90E8FD30-AA46-9BC3-053D-B91E62432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5554" y="4038429"/>
            <a:ext cx="5601701" cy="27929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2C29701-D18A-AEED-94AF-F90037178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227047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34BA61-23E1-1273-DA1D-8EAEF61C0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
        <p:nvSpPr>
          <p:cNvPr id="2" name="Title 1">
            <a:extLst>
              <a:ext uri="{FF2B5EF4-FFF2-40B4-BE49-F238E27FC236}">
                <a16:creationId xmlns:a16="http://schemas.microsoft.com/office/drawing/2014/main" id="{08399DBC-3A0F-DB58-197D-A22A0C92A721}"/>
              </a:ext>
            </a:extLst>
          </p:cNvPr>
          <p:cNvSpPr>
            <a:spLocks noGrp="1"/>
          </p:cNvSpPr>
          <p:nvPr>
            <p:ph type="title"/>
          </p:nvPr>
        </p:nvSpPr>
        <p:spPr/>
        <p:txBody>
          <a:bodyPr>
            <a:normAutofit/>
          </a:bodyPr>
          <a:lstStyle/>
          <a:p>
            <a:r>
              <a:rPr lang="en-US" sz="3200" dirty="0"/>
              <a:t>Steps to construct a CNN model for a X-ray dataset</a:t>
            </a:r>
            <a:endParaRPr lang="en-IN" sz="3200" dirty="0"/>
          </a:p>
        </p:txBody>
      </p:sp>
      <p:sp>
        <p:nvSpPr>
          <p:cNvPr id="3" name="Content Placeholder 2">
            <a:extLst>
              <a:ext uri="{FF2B5EF4-FFF2-40B4-BE49-F238E27FC236}">
                <a16:creationId xmlns:a16="http://schemas.microsoft.com/office/drawing/2014/main" id="{775CB4A7-E096-045B-C48B-A086612CF1F0}"/>
              </a:ext>
            </a:extLst>
          </p:cNvPr>
          <p:cNvSpPr>
            <a:spLocks noGrp="1"/>
          </p:cNvSpPr>
          <p:nvPr>
            <p:ph idx="1"/>
          </p:nvPr>
        </p:nvSpPr>
        <p:spPr>
          <a:xfrm>
            <a:off x="1343025" y="960550"/>
            <a:ext cx="10406063" cy="4356100"/>
          </a:xfrm>
        </p:spPr>
        <p:txBody>
          <a:bodyPr/>
          <a:lstStyle/>
          <a:p>
            <a:pPr marL="0" indent="0">
              <a:buNone/>
            </a:pPr>
            <a:r>
              <a:rPr lang="en-US" sz="1800" dirty="0">
                <a:solidFill>
                  <a:schemeClr val="tx1">
                    <a:alpha val="77000"/>
                  </a:schemeClr>
                </a:solidFill>
              </a:rPr>
              <a:t>1-Import the required libraries</a:t>
            </a:r>
          </a:p>
          <a:p>
            <a:pPr marL="0" indent="0">
              <a:buNone/>
            </a:pPr>
            <a:r>
              <a:rPr lang="en-US" sz="1800" dirty="0">
                <a:solidFill>
                  <a:schemeClr val="tx1">
                    <a:alpha val="77000"/>
                  </a:schemeClr>
                </a:solidFill>
              </a:rPr>
              <a:t>2-Acquire a dataset of X-ray images that are labeled with the correct categories (COVID and Normal). This dataset will be used to train the CNN.</a:t>
            </a:r>
          </a:p>
          <a:p>
            <a:pPr marL="0" indent="0">
              <a:buNone/>
            </a:pPr>
            <a:r>
              <a:rPr lang="en-US" sz="1800" dirty="0">
                <a:solidFill>
                  <a:schemeClr val="tx1">
                    <a:alpha val="77000"/>
                  </a:schemeClr>
                </a:solidFill>
              </a:rPr>
              <a:t>3-Pre-process the data set to prepare it for input to the CNN. This may include resizing the images to a standard size, normalizing the pixel values, and applying data augmentation techniques to increase the size of the dataset.</a:t>
            </a:r>
          </a:p>
          <a:p>
            <a:pPr marL="0" indent="0">
              <a:buNone/>
            </a:pPr>
            <a:r>
              <a:rPr lang="en-US" sz="1800" dirty="0">
                <a:solidFill>
                  <a:schemeClr val="tx1">
                    <a:alpha val="77000"/>
                  </a:schemeClr>
                </a:solidFill>
              </a:rPr>
              <a:t>4- Assign the values 0 for COVID-19 and 1 for Normal</a:t>
            </a:r>
          </a:p>
          <a:p>
            <a:pPr marL="0" indent="0">
              <a:buNone/>
            </a:pPr>
            <a:r>
              <a:rPr lang="en-US" sz="1800" dirty="0">
                <a:solidFill>
                  <a:schemeClr val="tx1">
                    <a:alpha val="77000"/>
                  </a:schemeClr>
                </a:solidFill>
              </a:rPr>
              <a:t>5- Define the model</a:t>
            </a:r>
          </a:p>
          <a:p>
            <a:pPr marL="0" indent="0">
              <a:buNone/>
            </a:pPr>
            <a:r>
              <a:rPr lang="en-US" sz="1800" dirty="0">
                <a:solidFill>
                  <a:schemeClr val="tx1">
                    <a:alpha val="77000"/>
                  </a:schemeClr>
                </a:solidFill>
              </a:rPr>
              <a:t>6-Add convolution, pooling and fully connected layers</a:t>
            </a:r>
          </a:p>
          <a:p>
            <a:pPr marL="0" indent="0">
              <a:buNone/>
            </a:pPr>
            <a:r>
              <a:rPr lang="en-US" sz="1800" dirty="0">
                <a:solidFill>
                  <a:schemeClr val="tx1">
                    <a:alpha val="77000"/>
                  </a:schemeClr>
                </a:solidFill>
              </a:rPr>
              <a:t>7-Add output layer</a:t>
            </a:r>
          </a:p>
          <a:p>
            <a:pPr marL="0" indent="0">
              <a:buNone/>
            </a:pPr>
            <a:r>
              <a:rPr lang="en-US" sz="1800" dirty="0">
                <a:solidFill>
                  <a:schemeClr val="tx1">
                    <a:alpha val="77000"/>
                  </a:schemeClr>
                </a:solidFill>
              </a:rPr>
              <a:t>8-Compile the model</a:t>
            </a:r>
          </a:p>
          <a:p>
            <a:pPr marL="0" indent="0">
              <a:buNone/>
            </a:pPr>
            <a:r>
              <a:rPr lang="en-US" sz="1800" dirty="0">
                <a:solidFill>
                  <a:schemeClr val="tx1">
                    <a:alpha val="77000"/>
                  </a:schemeClr>
                </a:solidFill>
              </a:rPr>
              <a:t>9-Fitting the model </a:t>
            </a:r>
            <a:r>
              <a:rPr lang="en-US" sz="1800" dirty="0" err="1">
                <a:solidFill>
                  <a:schemeClr val="tx1">
                    <a:alpha val="77000"/>
                  </a:schemeClr>
                </a:solidFill>
              </a:rPr>
              <a:t>i.e</a:t>
            </a:r>
            <a:r>
              <a:rPr lang="en-US" sz="1800" dirty="0">
                <a:solidFill>
                  <a:schemeClr val="tx1">
                    <a:alpha val="77000"/>
                  </a:schemeClr>
                </a:solidFill>
              </a:rPr>
              <a:t> train the CNN using training and validation datasets</a:t>
            </a:r>
          </a:p>
          <a:p>
            <a:pPr marL="0" indent="0">
              <a:buNone/>
            </a:pPr>
            <a:r>
              <a:rPr lang="en-US" sz="1800" dirty="0">
                <a:solidFill>
                  <a:schemeClr val="tx1">
                    <a:alpha val="77000"/>
                  </a:schemeClr>
                </a:solidFill>
              </a:rPr>
              <a:t>10-Evaluate the model</a:t>
            </a:r>
          </a:p>
          <a:p>
            <a:pPr marL="0" indent="0">
              <a:buNone/>
            </a:pPr>
            <a:r>
              <a:rPr lang="en-US" sz="1800" dirty="0">
                <a:solidFill>
                  <a:schemeClr val="tx1">
                    <a:alpha val="77000"/>
                  </a:schemeClr>
                </a:solidFill>
              </a:rPr>
              <a:t>11- Use the trained CNN to process X-ray images and make predictions about their categories.</a:t>
            </a:r>
            <a:endParaRPr lang="en-IN" sz="1800" dirty="0">
              <a:solidFill>
                <a:schemeClr val="tx1">
                  <a:alpha val="77000"/>
                </a:schemeClr>
              </a:solidFill>
            </a:endParaRPr>
          </a:p>
        </p:txBody>
      </p:sp>
    </p:spTree>
    <p:extLst>
      <p:ext uri="{BB962C8B-B14F-4D97-AF65-F5344CB8AC3E}">
        <p14:creationId xmlns:p14="http://schemas.microsoft.com/office/powerpoint/2010/main" val="141346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0B9554-428B-FDEE-0A46-91E4507B9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
        <p:nvSpPr>
          <p:cNvPr id="3" name="Content Placeholder 2">
            <a:extLst>
              <a:ext uri="{FF2B5EF4-FFF2-40B4-BE49-F238E27FC236}">
                <a16:creationId xmlns:a16="http://schemas.microsoft.com/office/drawing/2014/main" id="{C35A7B2A-D822-26A2-62E3-068B9C1E5A20}"/>
              </a:ext>
            </a:extLst>
          </p:cNvPr>
          <p:cNvSpPr>
            <a:spLocks noGrp="1"/>
          </p:cNvSpPr>
          <p:nvPr>
            <p:ph idx="1"/>
          </p:nvPr>
        </p:nvSpPr>
        <p:spPr>
          <a:xfrm>
            <a:off x="1246773" y="260650"/>
            <a:ext cx="10406063" cy="6597349"/>
          </a:xfrm>
        </p:spPr>
        <p:txBody>
          <a:bodyPr/>
          <a:lstStyle/>
          <a:p>
            <a:r>
              <a:rPr lang="en-US" dirty="0">
                <a:solidFill>
                  <a:schemeClr val="tx1">
                    <a:alpha val="77000"/>
                  </a:schemeClr>
                </a:solidFill>
              </a:rPr>
              <a:t>After constructing the CNN, a chest x-ray dataset containing both covid and normal images were taken (0 for covid and 1 for normal). The prediction model was used to classify the x-ray </a:t>
            </a:r>
          </a:p>
          <a:p>
            <a:endParaRPr lang="en-IN" dirty="0"/>
          </a:p>
          <a:p>
            <a:pPr marL="0" indent="0">
              <a:buNone/>
            </a:pPr>
            <a:r>
              <a:rPr lang="en-IN" b="1" dirty="0">
                <a:solidFill>
                  <a:schemeClr val="tx1">
                    <a:alpha val="77000"/>
                  </a:schemeClr>
                </a:solidFill>
              </a:rPr>
              <a:t>For COVID-19 X-ray</a:t>
            </a:r>
          </a:p>
          <a:p>
            <a:pPr marL="0" indent="0">
              <a:buNone/>
            </a:pPr>
            <a:endParaRPr lang="en-IN" b="1" dirty="0">
              <a:solidFill>
                <a:schemeClr val="tx1">
                  <a:alpha val="77000"/>
                </a:schemeClr>
              </a:solidFill>
            </a:endParaRPr>
          </a:p>
          <a:p>
            <a:pPr marL="0" indent="0">
              <a:buNone/>
            </a:pPr>
            <a:endParaRPr lang="en-IN" b="1" dirty="0">
              <a:solidFill>
                <a:schemeClr val="tx1">
                  <a:alpha val="77000"/>
                </a:schemeClr>
              </a:solidFill>
            </a:endParaRPr>
          </a:p>
          <a:p>
            <a:pPr marL="0" indent="0">
              <a:buNone/>
            </a:pPr>
            <a:endParaRPr lang="en-IN" b="1" dirty="0">
              <a:solidFill>
                <a:schemeClr val="tx1">
                  <a:alpha val="77000"/>
                </a:schemeClr>
              </a:solidFill>
            </a:endParaRPr>
          </a:p>
          <a:p>
            <a:pPr marL="0" indent="0">
              <a:buNone/>
            </a:pPr>
            <a:endParaRPr lang="en-US" b="1" dirty="0">
              <a:solidFill>
                <a:schemeClr val="tx1">
                  <a:alpha val="77000"/>
                </a:schemeClr>
              </a:solidFill>
            </a:endParaRPr>
          </a:p>
          <a:p>
            <a:pPr marL="0" indent="0">
              <a:buNone/>
            </a:pPr>
            <a:endParaRPr lang="en-US" b="1" dirty="0">
              <a:solidFill>
                <a:schemeClr val="tx1">
                  <a:alpha val="77000"/>
                </a:schemeClr>
              </a:solidFill>
            </a:endParaRPr>
          </a:p>
          <a:p>
            <a:pPr marL="0" indent="0">
              <a:buNone/>
            </a:pPr>
            <a:endParaRPr lang="en-US" b="1" dirty="0">
              <a:solidFill>
                <a:schemeClr val="tx1">
                  <a:alpha val="77000"/>
                </a:schemeClr>
              </a:solidFill>
            </a:endParaRPr>
          </a:p>
          <a:p>
            <a:pPr marL="0" indent="0">
              <a:buNone/>
            </a:pPr>
            <a:endParaRPr lang="en-US" b="1" dirty="0">
              <a:solidFill>
                <a:schemeClr val="tx1">
                  <a:alpha val="77000"/>
                </a:schemeClr>
              </a:solidFill>
            </a:endParaRPr>
          </a:p>
          <a:p>
            <a:pPr marL="0" indent="0">
              <a:buNone/>
            </a:pPr>
            <a:endParaRPr lang="en-US" dirty="0">
              <a:solidFill>
                <a:schemeClr val="tx1">
                  <a:alpha val="77000"/>
                </a:schemeClr>
              </a:solidFill>
            </a:endParaRPr>
          </a:p>
          <a:p>
            <a:pPr marL="0" indent="0">
              <a:buNone/>
            </a:pPr>
            <a:r>
              <a:rPr lang="en-US" dirty="0">
                <a:solidFill>
                  <a:schemeClr val="tx1">
                    <a:alpha val="77000"/>
                  </a:schemeClr>
                </a:solidFill>
              </a:rPr>
              <a:t>The image was resized and converted into an array for finding the patterns</a:t>
            </a:r>
            <a:endParaRPr lang="en-IN" dirty="0">
              <a:solidFill>
                <a:schemeClr val="tx1">
                  <a:alpha val="77000"/>
                </a:schemeClr>
              </a:solidFill>
            </a:endParaRPr>
          </a:p>
          <a:p>
            <a:pPr marL="0" indent="0">
              <a:buNone/>
            </a:pPr>
            <a:endParaRPr lang="en-IN" b="1" dirty="0">
              <a:solidFill>
                <a:schemeClr val="tx1">
                  <a:alpha val="77000"/>
                </a:schemeClr>
              </a:solidFill>
            </a:endParaRPr>
          </a:p>
          <a:p>
            <a:pPr marL="0" indent="0">
              <a:buNone/>
            </a:pPr>
            <a:endParaRPr lang="en-IN" b="1" dirty="0">
              <a:solidFill>
                <a:schemeClr val="tx1">
                  <a:alpha val="77000"/>
                </a:schemeClr>
              </a:solidFill>
            </a:endParaRPr>
          </a:p>
          <a:p>
            <a:endParaRPr lang="en-IN" dirty="0"/>
          </a:p>
          <a:p>
            <a:endParaRPr lang="en-IN" dirty="0"/>
          </a:p>
          <a:p>
            <a:endParaRPr lang="en-IN" dirty="0"/>
          </a:p>
        </p:txBody>
      </p:sp>
      <p:pic>
        <p:nvPicPr>
          <p:cNvPr id="7" name="Picture 6">
            <a:extLst>
              <a:ext uri="{FF2B5EF4-FFF2-40B4-BE49-F238E27FC236}">
                <a16:creationId xmlns:a16="http://schemas.microsoft.com/office/drawing/2014/main" id="{5971F4D0-4C6A-51EC-B23E-CD2153CB2002}"/>
              </a:ext>
            </a:extLst>
          </p:cNvPr>
          <p:cNvPicPr>
            <a:picLocks noChangeAspect="1"/>
          </p:cNvPicPr>
          <p:nvPr/>
        </p:nvPicPr>
        <p:blipFill>
          <a:blip r:embed="rId3"/>
          <a:stretch>
            <a:fillRect/>
          </a:stretch>
        </p:blipFill>
        <p:spPr>
          <a:xfrm>
            <a:off x="3696122" y="2265447"/>
            <a:ext cx="5507364" cy="3674878"/>
          </a:xfrm>
          <a:prstGeom prst="rect">
            <a:avLst/>
          </a:prstGeom>
        </p:spPr>
      </p:pic>
    </p:spTree>
    <p:extLst>
      <p:ext uri="{BB962C8B-B14F-4D97-AF65-F5344CB8AC3E}">
        <p14:creationId xmlns:p14="http://schemas.microsoft.com/office/powerpoint/2010/main" val="1919756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48E630-8AE0-4A15-05E0-9D5F2315866F}"/>
              </a:ext>
            </a:extLst>
          </p:cNvPr>
          <p:cNvPicPr>
            <a:picLocks noChangeAspect="1"/>
          </p:cNvPicPr>
          <p:nvPr/>
        </p:nvPicPr>
        <p:blipFill>
          <a:blip r:embed="rId2"/>
          <a:stretch>
            <a:fillRect/>
          </a:stretch>
        </p:blipFill>
        <p:spPr>
          <a:xfrm>
            <a:off x="1299859" y="1261628"/>
            <a:ext cx="10387410" cy="1859111"/>
          </a:xfrm>
          <a:prstGeom prst="rect">
            <a:avLst/>
          </a:prstGeom>
        </p:spPr>
      </p:pic>
      <p:pic>
        <p:nvPicPr>
          <p:cNvPr id="8" name="Picture 7">
            <a:extLst>
              <a:ext uri="{FF2B5EF4-FFF2-40B4-BE49-F238E27FC236}">
                <a16:creationId xmlns:a16="http://schemas.microsoft.com/office/drawing/2014/main" id="{2CDA46BC-474F-9C43-1846-4AFEED5705AC}"/>
              </a:ext>
            </a:extLst>
          </p:cNvPr>
          <p:cNvPicPr>
            <a:picLocks noChangeAspect="1"/>
          </p:cNvPicPr>
          <p:nvPr/>
        </p:nvPicPr>
        <p:blipFill>
          <a:blip r:embed="rId3"/>
          <a:stretch>
            <a:fillRect/>
          </a:stretch>
        </p:blipFill>
        <p:spPr>
          <a:xfrm>
            <a:off x="3401603" y="4666816"/>
            <a:ext cx="5744010" cy="1859111"/>
          </a:xfrm>
          <a:prstGeom prst="rect">
            <a:avLst/>
          </a:prstGeom>
        </p:spPr>
      </p:pic>
      <p:pic>
        <p:nvPicPr>
          <p:cNvPr id="11" name="Picture 10">
            <a:extLst>
              <a:ext uri="{FF2B5EF4-FFF2-40B4-BE49-F238E27FC236}">
                <a16:creationId xmlns:a16="http://schemas.microsoft.com/office/drawing/2014/main" id="{A264C2D1-F18F-2BE4-3CCF-2A4BBBD66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313311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34974-590B-C0D0-EFE8-AA247A58BEB5}"/>
              </a:ext>
            </a:extLst>
          </p:cNvPr>
          <p:cNvSpPr>
            <a:spLocks noGrp="1"/>
          </p:cNvSpPr>
          <p:nvPr>
            <p:ph idx="1"/>
          </p:nvPr>
        </p:nvSpPr>
        <p:spPr>
          <a:xfrm>
            <a:off x="1246772" y="501282"/>
            <a:ext cx="10406063" cy="4356100"/>
          </a:xfrm>
        </p:spPr>
        <p:txBody>
          <a:bodyPr/>
          <a:lstStyle/>
          <a:p>
            <a:pPr marL="0" indent="0">
              <a:buNone/>
            </a:pPr>
            <a:r>
              <a:rPr lang="en-US" b="1" dirty="0">
                <a:solidFill>
                  <a:schemeClr val="tx1">
                    <a:alpha val="77000"/>
                  </a:schemeClr>
                </a:solidFill>
              </a:rPr>
              <a:t>For Normal X-rays</a:t>
            </a:r>
          </a:p>
          <a:p>
            <a:endParaRPr lang="en-US" b="1" dirty="0">
              <a:solidFill>
                <a:schemeClr val="tx1">
                  <a:alpha val="77000"/>
                </a:schemeClr>
              </a:solidFill>
            </a:endParaRPr>
          </a:p>
          <a:p>
            <a:endParaRPr lang="en-US" b="1" dirty="0">
              <a:solidFill>
                <a:schemeClr val="tx1">
                  <a:alpha val="77000"/>
                </a:schemeClr>
              </a:solidFill>
            </a:endParaRPr>
          </a:p>
          <a:p>
            <a:endParaRPr lang="en-US" dirty="0"/>
          </a:p>
          <a:p>
            <a:endParaRPr lang="en-US" dirty="0"/>
          </a:p>
          <a:p>
            <a:endParaRPr lang="en-US" dirty="0"/>
          </a:p>
          <a:p>
            <a:endParaRPr lang="en-US" dirty="0"/>
          </a:p>
          <a:p>
            <a:endParaRPr lang="en-US" dirty="0"/>
          </a:p>
          <a:p>
            <a:endParaRPr lang="en-US" dirty="0"/>
          </a:p>
          <a:p>
            <a:r>
              <a:rPr lang="en-US" dirty="0">
                <a:solidFill>
                  <a:schemeClr val="tx1">
                    <a:alpha val="77000"/>
                  </a:schemeClr>
                </a:solidFill>
              </a:rPr>
              <a:t>The image was resized and converted into an array for finding the patterns</a:t>
            </a:r>
          </a:p>
          <a:p>
            <a:endParaRPr lang="en-US" dirty="0"/>
          </a:p>
          <a:p>
            <a:endParaRPr lang="en-IN" dirty="0"/>
          </a:p>
        </p:txBody>
      </p:sp>
      <p:pic>
        <p:nvPicPr>
          <p:cNvPr id="7" name="Picture 6">
            <a:extLst>
              <a:ext uri="{FF2B5EF4-FFF2-40B4-BE49-F238E27FC236}">
                <a16:creationId xmlns:a16="http://schemas.microsoft.com/office/drawing/2014/main" id="{92E50422-A290-506A-A14C-54218492288A}"/>
              </a:ext>
            </a:extLst>
          </p:cNvPr>
          <p:cNvPicPr>
            <a:picLocks noChangeAspect="1"/>
          </p:cNvPicPr>
          <p:nvPr/>
        </p:nvPicPr>
        <p:blipFill>
          <a:blip r:embed="rId2"/>
          <a:stretch>
            <a:fillRect/>
          </a:stretch>
        </p:blipFill>
        <p:spPr>
          <a:xfrm>
            <a:off x="3856623" y="5572345"/>
            <a:ext cx="4623472" cy="1053880"/>
          </a:xfrm>
          <a:prstGeom prst="rect">
            <a:avLst/>
          </a:prstGeom>
        </p:spPr>
      </p:pic>
      <p:pic>
        <p:nvPicPr>
          <p:cNvPr id="8" name="Picture 7">
            <a:extLst>
              <a:ext uri="{FF2B5EF4-FFF2-40B4-BE49-F238E27FC236}">
                <a16:creationId xmlns:a16="http://schemas.microsoft.com/office/drawing/2014/main" id="{64E59628-1C84-C808-C58B-2A599E1F4874}"/>
              </a:ext>
            </a:extLst>
          </p:cNvPr>
          <p:cNvPicPr>
            <a:picLocks noChangeAspect="1"/>
          </p:cNvPicPr>
          <p:nvPr/>
        </p:nvPicPr>
        <p:blipFill>
          <a:blip r:embed="rId3"/>
          <a:stretch>
            <a:fillRect/>
          </a:stretch>
        </p:blipFill>
        <p:spPr>
          <a:xfrm>
            <a:off x="3856623" y="1024810"/>
            <a:ext cx="5191119" cy="3412436"/>
          </a:xfrm>
          <a:prstGeom prst="rect">
            <a:avLst/>
          </a:prstGeom>
        </p:spPr>
      </p:pic>
      <p:pic>
        <p:nvPicPr>
          <p:cNvPr id="9" name="Picture 8">
            <a:extLst>
              <a:ext uri="{FF2B5EF4-FFF2-40B4-BE49-F238E27FC236}">
                <a16:creationId xmlns:a16="http://schemas.microsoft.com/office/drawing/2014/main" id="{6C61909C-A093-CBD5-1475-537C64E1FD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74023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2EBA-0426-C311-BA9B-B4E69A7BA179}"/>
              </a:ext>
            </a:extLst>
          </p:cNvPr>
          <p:cNvSpPr>
            <a:spLocks noGrp="1"/>
          </p:cNvSpPr>
          <p:nvPr>
            <p:ph type="title"/>
          </p:nvPr>
        </p:nvSpPr>
        <p:spPr>
          <a:xfrm>
            <a:off x="1343025" y="328839"/>
            <a:ext cx="10303543" cy="1263423"/>
          </a:xfrm>
        </p:spPr>
        <p:txBody>
          <a:bodyPr>
            <a:normAutofit/>
          </a:bodyPr>
          <a:lstStyle/>
          <a:p>
            <a:r>
              <a:rPr lang="en-US" sz="3200" dirty="0"/>
              <a:t>Deployment of Patient’s data into the Ethereum blockchain</a:t>
            </a:r>
            <a:endParaRPr lang="en-IN" sz="3200" dirty="0"/>
          </a:p>
        </p:txBody>
      </p:sp>
      <p:sp>
        <p:nvSpPr>
          <p:cNvPr id="3" name="Content Placeholder 2">
            <a:extLst>
              <a:ext uri="{FF2B5EF4-FFF2-40B4-BE49-F238E27FC236}">
                <a16:creationId xmlns:a16="http://schemas.microsoft.com/office/drawing/2014/main" id="{ED415496-7D86-8830-FFF1-EE22E936D239}"/>
              </a:ext>
            </a:extLst>
          </p:cNvPr>
          <p:cNvSpPr>
            <a:spLocks noGrp="1"/>
          </p:cNvSpPr>
          <p:nvPr>
            <p:ph idx="1"/>
          </p:nvPr>
        </p:nvSpPr>
        <p:spPr>
          <a:xfrm>
            <a:off x="1343025" y="1592262"/>
            <a:ext cx="10406063" cy="4356100"/>
          </a:xfrm>
        </p:spPr>
        <p:txBody>
          <a:bodyPr/>
          <a:lstStyle/>
          <a:p>
            <a:r>
              <a:rPr lang="en-US" dirty="0">
                <a:solidFill>
                  <a:schemeClr val="tx1">
                    <a:alpha val="77000"/>
                  </a:schemeClr>
                </a:solidFill>
              </a:rPr>
              <a:t>We import the patient’s data including the result whether he/she has COVID-19 or not and store this data into the Ethereum blockchain by creating a smart contract in solidity programming.</a:t>
            </a:r>
          </a:p>
          <a:p>
            <a:r>
              <a:rPr lang="en-US" dirty="0">
                <a:solidFill>
                  <a:schemeClr val="tx1">
                    <a:alpha val="77000"/>
                  </a:schemeClr>
                </a:solidFill>
              </a:rPr>
              <a:t>A smart contract is a self-executing contract with the terms of the agreement between buyer and seller being directly written into lines of code. The code and the agreements contained therein exist across a distributed, decentralized blockchain network.</a:t>
            </a:r>
          </a:p>
          <a:p>
            <a:r>
              <a:rPr lang="en-US" dirty="0">
                <a:solidFill>
                  <a:schemeClr val="tx1">
                    <a:alpha val="77000"/>
                  </a:schemeClr>
                </a:solidFill>
              </a:rPr>
              <a:t>Smart contracts are typically implemented using a blockchain platform such as Ethereum.</a:t>
            </a:r>
          </a:p>
          <a:p>
            <a:r>
              <a:rPr lang="en-US" dirty="0">
                <a:solidFill>
                  <a:schemeClr val="tx1">
                    <a:alpha val="77000"/>
                  </a:schemeClr>
                </a:solidFill>
              </a:rPr>
              <a:t>To create a smart contract, we use solidity an object-oriented programming language.</a:t>
            </a:r>
          </a:p>
          <a:p>
            <a:r>
              <a:rPr lang="en-US" dirty="0">
                <a:solidFill>
                  <a:schemeClr val="tx1">
                    <a:alpha val="77000"/>
                  </a:schemeClr>
                </a:solidFill>
              </a:rPr>
              <a:t>Along with this , access to enter data into the blockchain will be restricted to administrators only.</a:t>
            </a:r>
            <a:endParaRPr lang="en-IN" dirty="0">
              <a:solidFill>
                <a:schemeClr val="tx1">
                  <a:alpha val="77000"/>
                </a:schemeClr>
              </a:solidFill>
            </a:endParaRPr>
          </a:p>
        </p:txBody>
      </p:sp>
      <p:pic>
        <p:nvPicPr>
          <p:cNvPr id="4" name="Picture 3">
            <a:extLst>
              <a:ext uri="{FF2B5EF4-FFF2-40B4-BE49-F238E27FC236}">
                <a16:creationId xmlns:a16="http://schemas.microsoft.com/office/drawing/2014/main" id="{8DCE13BC-9E7A-B458-B52E-611E27B9E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1212731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7267-8308-6882-EE51-16DD5039808F}"/>
              </a:ext>
            </a:extLst>
          </p:cNvPr>
          <p:cNvSpPr>
            <a:spLocks noGrp="1"/>
          </p:cNvSpPr>
          <p:nvPr>
            <p:ph type="title"/>
          </p:nvPr>
        </p:nvSpPr>
        <p:spPr>
          <a:xfrm>
            <a:off x="1343024" y="607972"/>
            <a:ext cx="10406063" cy="1263423"/>
          </a:xfrm>
        </p:spPr>
        <p:txBody>
          <a:bodyPr>
            <a:normAutofit/>
          </a:bodyPr>
          <a:lstStyle/>
          <a:p>
            <a:r>
              <a:rPr lang="en-US" sz="3600" dirty="0"/>
              <a:t>Future work</a:t>
            </a:r>
            <a:endParaRPr lang="en-IN" sz="3600" dirty="0"/>
          </a:p>
        </p:txBody>
      </p:sp>
      <p:sp>
        <p:nvSpPr>
          <p:cNvPr id="3" name="Content Placeholder 2">
            <a:extLst>
              <a:ext uri="{FF2B5EF4-FFF2-40B4-BE49-F238E27FC236}">
                <a16:creationId xmlns:a16="http://schemas.microsoft.com/office/drawing/2014/main" id="{C6F6E0A7-8AD2-F68A-8234-A0FDA0A581EF}"/>
              </a:ext>
            </a:extLst>
          </p:cNvPr>
          <p:cNvSpPr>
            <a:spLocks noGrp="1"/>
          </p:cNvSpPr>
          <p:nvPr>
            <p:ph idx="1"/>
          </p:nvPr>
        </p:nvSpPr>
        <p:spPr>
          <a:xfrm>
            <a:off x="1343024" y="1592262"/>
            <a:ext cx="10406063" cy="4356100"/>
          </a:xfrm>
        </p:spPr>
        <p:txBody>
          <a:bodyPr/>
          <a:lstStyle/>
          <a:p>
            <a:r>
              <a:rPr lang="en-US" sz="1800" b="0" i="0" u="none" strike="noStrike" baseline="0" dirty="0">
                <a:solidFill>
                  <a:schemeClr val="tx1">
                    <a:alpha val="77000"/>
                  </a:schemeClr>
                </a:solidFill>
                <a:latin typeface="+mj-lt"/>
              </a:rPr>
              <a:t>Developing more advanced machine learning algorithms that can be used to analyze large amounts of data in real time, and identify patterns and trends that may indicate the presence of a pandemic. This could include the use of techniques such as deep learning and natural language processing, which have proven to be effective in other areas of data analysis. </a:t>
            </a:r>
          </a:p>
          <a:p>
            <a:r>
              <a:rPr lang="en-US" sz="1800" b="0" i="0" u="none" strike="noStrike" baseline="0" dirty="0">
                <a:solidFill>
                  <a:schemeClr val="tx1">
                    <a:alpha val="77000"/>
                  </a:schemeClr>
                </a:solidFill>
                <a:latin typeface="+mj-lt"/>
              </a:rPr>
              <a:t>Exploring the potential for using blockchain technology to track and monitor the spread of infectious diseases. This could involve the creation of decentralized networks that allow for the secure and transparent sharing of data between different organizations and individuals, enabling more effective tracking and response to pandemics. </a:t>
            </a:r>
          </a:p>
          <a:p>
            <a:r>
              <a:rPr lang="en-US" dirty="0">
                <a:solidFill>
                  <a:schemeClr val="tx1">
                    <a:alpha val="77000"/>
                  </a:schemeClr>
                </a:solidFill>
                <a:latin typeface="+mj-lt"/>
              </a:rPr>
              <a:t>Overall, it is likely that the use of machine learning and blockchain technology in the field of pandemic detection will continue to evolve and improve in the coming years, as researchers and developers continue to explore new ways to harness these technologies to better protect public health.</a:t>
            </a:r>
          </a:p>
          <a:p>
            <a:endParaRPr lang="en-IN" dirty="0"/>
          </a:p>
        </p:txBody>
      </p:sp>
      <p:pic>
        <p:nvPicPr>
          <p:cNvPr id="4" name="Picture 3">
            <a:extLst>
              <a:ext uri="{FF2B5EF4-FFF2-40B4-BE49-F238E27FC236}">
                <a16:creationId xmlns:a16="http://schemas.microsoft.com/office/drawing/2014/main" id="{C5A4C370-9318-0E85-B54F-CF951DFA5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197604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F64F-16DF-DC83-2B90-10BCBABB1F2D}"/>
              </a:ext>
            </a:extLst>
          </p:cNvPr>
          <p:cNvSpPr>
            <a:spLocks noGrp="1"/>
          </p:cNvSpPr>
          <p:nvPr>
            <p:ph type="title"/>
          </p:nvPr>
        </p:nvSpPr>
        <p:spPr>
          <a:xfrm>
            <a:off x="4467000" y="2435800"/>
            <a:ext cx="10407600" cy="1141200"/>
          </a:xfrm>
        </p:spPr>
        <p:txBody>
          <a:bodyPr/>
          <a:lstStyle/>
          <a:p>
            <a:r>
              <a:rPr lang="en-IN" dirty="0"/>
              <a:t>Thank you</a:t>
            </a:r>
          </a:p>
        </p:txBody>
      </p:sp>
      <p:pic>
        <p:nvPicPr>
          <p:cNvPr id="3" name="Picture 2">
            <a:extLst>
              <a:ext uri="{FF2B5EF4-FFF2-40B4-BE49-F238E27FC236}">
                <a16:creationId xmlns:a16="http://schemas.microsoft.com/office/drawing/2014/main" id="{3F1319BD-EB54-11E1-34A0-07761BFFF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77779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D2E6-FDC4-C473-7641-7AA69421B7EE}"/>
              </a:ext>
            </a:extLst>
          </p:cNvPr>
          <p:cNvSpPr>
            <a:spLocks noGrp="1"/>
          </p:cNvSpPr>
          <p:nvPr>
            <p:ph type="title"/>
          </p:nvPr>
        </p:nvSpPr>
        <p:spPr/>
        <p:txBody>
          <a:bodyPr>
            <a:normAutofit/>
          </a:bodyPr>
          <a:lstStyle/>
          <a:p>
            <a:r>
              <a:rPr lang="en-US" sz="3200" dirty="0"/>
              <a:t>What is a Pandemic</a:t>
            </a:r>
            <a:endParaRPr lang="en-IN" sz="3200" dirty="0"/>
          </a:p>
        </p:txBody>
      </p:sp>
      <p:sp>
        <p:nvSpPr>
          <p:cNvPr id="3" name="Content Placeholder 2">
            <a:extLst>
              <a:ext uri="{FF2B5EF4-FFF2-40B4-BE49-F238E27FC236}">
                <a16:creationId xmlns:a16="http://schemas.microsoft.com/office/drawing/2014/main" id="{C1F2F4DC-1250-89BD-8ED8-5A72097DD1B7}"/>
              </a:ext>
            </a:extLst>
          </p:cNvPr>
          <p:cNvSpPr>
            <a:spLocks noGrp="1"/>
          </p:cNvSpPr>
          <p:nvPr>
            <p:ph idx="1"/>
          </p:nvPr>
        </p:nvSpPr>
        <p:spPr>
          <a:xfrm>
            <a:off x="1177715" y="1215779"/>
            <a:ext cx="10736680" cy="3155906"/>
          </a:xfrm>
        </p:spPr>
        <p:txBody>
          <a:bodyPr/>
          <a:lstStyle/>
          <a:p>
            <a:r>
              <a:rPr lang="en-US" dirty="0">
                <a:solidFill>
                  <a:schemeClr val="tx1">
                    <a:alpha val="77000"/>
                  </a:schemeClr>
                </a:solidFill>
              </a:rPr>
              <a:t>A pandemic is a disease outbreak that spreads across countries or continents. It affects more people and takes more lives than an epidemic. </a:t>
            </a:r>
          </a:p>
          <a:p>
            <a:pPr marL="0" indent="0">
              <a:buNone/>
            </a:pPr>
            <a:r>
              <a:rPr lang="en-US" dirty="0">
                <a:solidFill>
                  <a:schemeClr val="tx1">
                    <a:alpha val="77000"/>
                  </a:schemeClr>
                </a:solidFill>
              </a:rPr>
              <a:t>      Ex: COVID-19,Spanish Flu </a:t>
            </a:r>
            <a:r>
              <a:rPr lang="en-US" dirty="0" err="1">
                <a:solidFill>
                  <a:schemeClr val="tx1">
                    <a:alpha val="77000"/>
                  </a:schemeClr>
                </a:solidFill>
              </a:rPr>
              <a:t>etc</a:t>
            </a:r>
            <a:endParaRPr lang="en-US" dirty="0">
              <a:solidFill>
                <a:schemeClr val="tx1">
                  <a:alpha val="77000"/>
                </a:schemeClr>
              </a:solidFill>
            </a:endParaRPr>
          </a:p>
          <a:p>
            <a:pPr marL="0" indent="0">
              <a:buNone/>
            </a:pPr>
            <a:endParaRPr lang="en-US" dirty="0"/>
          </a:p>
          <a:p>
            <a:pPr marL="0" indent="0">
              <a:buNone/>
            </a:pPr>
            <a:endParaRPr lang="en-US" dirty="0"/>
          </a:p>
          <a:p>
            <a:pPr marL="0" indent="0">
              <a:buNone/>
            </a:pPr>
            <a:endParaRPr lang="en-US" dirty="0"/>
          </a:p>
          <a:p>
            <a:endParaRPr lang="en-IN" dirty="0"/>
          </a:p>
        </p:txBody>
      </p:sp>
      <p:sp>
        <p:nvSpPr>
          <p:cNvPr id="7" name="TextBox 6">
            <a:extLst>
              <a:ext uri="{FF2B5EF4-FFF2-40B4-BE49-F238E27FC236}">
                <a16:creationId xmlns:a16="http://schemas.microsoft.com/office/drawing/2014/main" id="{662A16F5-3246-349B-082F-B726B7C16D7E}"/>
              </a:ext>
            </a:extLst>
          </p:cNvPr>
          <p:cNvSpPr txBox="1"/>
          <p:nvPr/>
        </p:nvSpPr>
        <p:spPr>
          <a:xfrm>
            <a:off x="1343025" y="2585293"/>
            <a:ext cx="9870407" cy="1138773"/>
          </a:xfrm>
          <a:prstGeom prst="rect">
            <a:avLst/>
          </a:prstGeom>
          <a:noFill/>
        </p:spPr>
        <p:txBody>
          <a:bodyPr wrap="square" rtlCol="0">
            <a:spAutoFit/>
          </a:bodyPr>
          <a:lstStyle/>
          <a:p>
            <a:r>
              <a:rPr lang="en-US" sz="3200" dirty="0">
                <a:solidFill>
                  <a:schemeClr val="tx2"/>
                </a:solidFill>
              </a:rPr>
              <a:t>Pandemic vs Epidemic vs Endemic</a:t>
            </a:r>
          </a:p>
          <a:p>
            <a:endParaRPr lang="en-US" dirty="0"/>
          </a:p>
          <a:p>
            <a:endParaRPr lang="en-IN" dirty="0"/>
          </a:p>
        </p:txBody>
      </p:sp>
      <p:pic>
        <p:nvPicPr>
          <p:cNvPr id="1030" name="Picture 6" descr="Epidemics and Pandemics | Abilene, TX">
            <a:extLst>
              <a:ext uri="{FF2B5EF4-FFF2-40B4-BE49-F238E27FC236}">
                <a16:creationId xmlns:a16="http://schemas.microsoft.com/office/drawing/2014/main" id="{309E82A8-B47F-771D-A915-0F49628DB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733" y="3234006"/>
            <a:ext cx="5569454" cy="33327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BDF0586-5ED3-6DD0-C873-81EE8B3B7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304249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D6A3-2526-0BD2-75FA-F80A4C2ADEA1}"/>
              </a:ext>
            </a:extLst>
          </p:cNvPr>
          <p:cNvSpPr>
            <a:spLocks noGrp="1"/>
          </p:cNvSpPr>
          <p:nvPr>
            <p:ph type="title"/>
          </p:nvPr>
        </p:nvSpPr>
        <p:spPr/>
        <p:txBody>
          <a:bodyPr>
            <a:normAutofit/>
          </a:bodyPr>
          <a:lstStyle/>
          <a:p>
            <a:r>
              <a:rPr lang="en-US" sz="3200" dirty="0"/>
              <a:t>Phases of a Pandemic</a:t>
            </a:r>
            <a:endParaRPr lang="en-IN" sz="3200" dirty="0"/>
          </a:p>
        </p:txBody>
      </p:sp>
      <p:sp>
        <p:nvSpPr>
          <p:cNvPr id="6" name="Content Placeholder 5">
            <a:extLst>
              <a:ext uri="{FF2B5EF4-FFF2-40B4-BE49-F238E27FC236}">
                <a16:creationId xmlns:a16="http://schemas.microsoft.com/office/drawing/2014/main" id="{1118BE7F-1682-25A7-28DA-D7EF7D10ACA3}"/>
              </a:ext>
            </a:extLst>
          </p:cNvPr>
          <p:cNvSpPr>
            <a:spLocks noGrp="1"/>
          </p:cNvSpPr>
          <p:nvPr>
            <p:ph idx="1"/>
          </p:nvPr>
        </p:nvSpPr>
        <p:spPr>
          <a:xfrm>
            <a:off x="1343025" y="1481956"/>
            <a:ext cx="10406063" cy="4356100"/>
          </a:xfrm>
        </p:spPr>
        <p:txBody>
          <a:bodyPr/>
          <a:lstStyle/>
          <a:p>
            <a:pPr marL="0" indent="0">
              <a:buNone/>
            </a:pPr>
            <a:r>
              <a:rPr lang="en-US" dirty="0">
                <a:solidFill>
                  <a:schemeClr val="tx1">
                    <a:alpha val="77000"/>
                  </a:schemeClr>
                </a:solidFill>
              </a:rPr>
              <a:t>The Centers for Disease Control and Prevention (CDC) currently has Pandemic Intervals Framework (PIF) in place for tracking the phases of an influenza pandemic. That framework is being applied to COVID-19.</a:t>
            </a:r>
          </a:p>
          <a:p>
            <a:endParaRPr lang="en-US" dirty="0">
              <a:solidFill>
                <a:schemeClr val="tx1">
                  <a:alpha val="77000"/>
                </a:schemeClr>
              </a:solidFill>
            </a:endParaRPr>
          </a:p>
          <a:p>
            <a:r>
              <a:rPr lang="en-US" dirty="0">
                <a:solidFill>
                  <a:schemeClr val="tx1">
                    <a:alpha val="77000"/>
                  </a:schemeClr>
                </a:solidFill>
              </a:rPr>
              <a:t>Phase 1: Investigation Interval</a:t>
            </a:r>
          </a:p>
          <a:p>
            <a:r>
              <a:rPr lang="en-US" dirty="0">
                <a:solidFill>
                  <a:schemeClr val="tx1">
                    <a:alpha val="77000"/>
                  </a:schemeClr>
                </a:solidFill>
              </a:rPr>
              <a:t>Phase 2: Recognition Interval</a:t>
            </a:r>
          </a:p>
          <a:p>
            <a:r>
              <a:rPr lang="en-US" dirty="0">
                <a:solidFill>
                  <a:schemeClr val="tx1">
                    <a:alpha val="77000"/>
                  </a:schemeClr>
                </a:solidFill>
              </a:rPr>
              <a:t>Phase 3: Initiation Interval</a:t>
            </a:r>
          </a:p>
          <a:p>
            <a:r>
              <a:rPr lang="en-US" dirty="0">
                <a:solidFill>
                  <a:schemeClr val="tx1">
                    <a:alpha val="77000"/>
                  </a:schemeClr>
                </a:solidFill>
              </a:rPr>
              <a:t>Phase 4: Acceleration Interval</a:t>
            </a:r>
          </a:p>
          <a:p>
            <a:r>
              <a:rPr lang="en-US" dirty="0">
                <a:solidFill>
                  <a:schemeClr val="tx1">
                    <a:alpha val="77000"/>
                  </a:schemeClr>
                </a:solidFill>
              </a:rPr>
              <a:t>Phase 5: Deceleration Interval</a:t>
            </a:r>
          </a:p>
          <a:p>
            <a:r>
              <a:rPr lang="en-US" dirty="0">
                <a:solidFill>
                  <a:schemeClr val="tx1">
                    <a:alpha val="77000"/>
                  </a:schemeClr>
                </a:solidFill>
              </a:rPr>
              <a:t>Phase 6: Preparation Interval</a:t>
            </a:r>
          </a:p>
          <a:p>
            <a:pPr marL="0" indent="0">
              <a:buNone/>
            </a:pPr>
            <a:endParaRPr lang="en-IN" dirty="0"/>
          </a:p>
        </p:txBody>
      </p:sp>
      <p:pic>
        <p:nvPicPr>
          <p:cNvPr id="3" name="Content Placeholder 3">
            <a:extLst>
              <a:ext uri="{FF2B5EF4-FFF2-40B4-BE49-F238E27FC236}">
                <a16:creationId xmlns:a16="http://schemas.microsoft.com/office/drawing/2014/main" id="{55D11F34-0DD6-9548-DA50-0B34084EB6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48834" y="2745379"/>
            <a:ext cx="5888109" cy="3927716"/>
          </a:xfrm>
          <a:prstGeom prst="rect">
            <a:avLst/>
          </a:prstGeom>
          <a:noFill/>
        </p:spPr>
      </p:pic>
      <p:pic>
        <p:nvPicPr>
          <p:cNvPr id="4" name="Picture 3">
            <a:extLst>
              <a:ext uri="{FF2B5EF4-FFF2-40B4-BE49-F238E27FC236}">
                <a16:creationId xmlns:a16="http://schemas.microsoft.com/office/drawing/2014/main" id="{00E3C5A9-384D-AA34-2A4E-44C53A2E0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92017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97E0-D1C2-A9DE-2A95-AEEFCFD85B03}"/>
              </a:ext>
            </a:extLst>
          </p:cNvPr>
          <p:cNvSpPr>
            <a:spLocks noGrp="1"/>
          </p:cNvSpPr>
          <p:nvPr>
            <p:ph type="title"/>
          </p:nvPr>
        </p:nvSpPr>
        <p:spPr>
          <a:xfrm>
            <a:off x="1343024" y="797152"/>
            <a:ext cx="10406063" cy="1263423"/>
          </a:xfrm>
        </p:spPr>
        <p:txBody>
          <a:bodyPr>
            <a:normAutofit/>
          </a:bodyPr>
          <a:lstStyle/>
          <a:p>
            <a:r>
              <a:rPr lang="en-US" sz="3200" dirty="0"/>
              <a:t>Ways to mitigate the pandemic</a:t>
            </a:r>
            <a:endParaRPr lang="en-IN" sz="3200" dirty="0"/>
          </a:p>
        </p:txBody>
      </p:sp>
      <p:sp>
        <p:nvSpPr>
          <p:cNvPr id="3" name="Content Placeholder 2">
            <a:extLst>
              <a:ext uri="{FF2B5EF4-FFF2-40B4-BE49-F238E27FC236}">
                <a16:creationId xmlns:a16="http://schemas.microsoft.com/office/drawing/2014/main" id="{28BDE3C4-0ECC-271E-9597-1394B9D2C337}"/>
              </a:ext>
            </a:extLst>
          </p:cNvPr>
          <p:cNvSpPr>
            <a:spLocks noGrp="1"/>
          </p:cNvSpPr>
          <p:nvPr>
            <p:ph idx="1"/>
          </p:nvPr>
        </p:nvSpPr>
        <p:spPr/>
        <p:txBody>
          <a:bodyPr/>
          <a:lstStyle/>
          <a:p>
            <a:r>
              <a:rPr lang="en-US" dirty="0">
                <a:solidFill>
                  <a:schemeClr val="tx1">
                    <a:alpha val="77000"/>
                  </a:schemeClr>
                </a:solidFill>
              </a:rPr>
              <a:t>Social Distancing through Lockdown, Containment zones</a:t>
            </a:r>
          </a:p>
          <a:p>
            <a:r>
              <a:rPr lang="en-US" dirty="0">
                <a:solidFill>
                  <a:schemeClr val="tx1">
                    <a:alpha val="77000"/>
                  </a:schemeClr>
                </a:solidFill>
              </a:rPr>
              <a:t>Maintaining personal hygiene along with keeping our surroundings clean</a:t>
            </a:r>
          </a:p>
          <a:p>
            <a:r>
              <a:rPr lang="en-US" dirty="0">
                <a:solidFill>
                  <a:schemeClr val="tx1">
                    <a:alpha val="77000"/>
                  </a:schemeClr>
                </a:solidFill>
              </a:rPr>
              <a:t>Using masks to avoid the transmission of virus</a:t>
            </a:r>
          </a:p>
          <a:p>
            <a:r>
              <a:rPr lang="en-US" dirty="0">
                <a:solidFill>
                  <a:schemeClr val="tx1">
                    <a:alpha val="77000"/>
                  </a:schemeClr>
                </a:solidFill>
              </a:rPr>
              <a:t>But the most important among all the ways is </a:t>
            </a:r>
            <a:r>
              <a:rPr lang="en-US" b="1" dirty="0">
                <a:solidFill>
                  <a:schemeClr val="tx1">
                    <a:alpha val="77000"/>
                  </a:schemeClr>
                </a:solidFill>
              </a:rPr>
              <a:t>TRACING  TESTING TREATEMENT (3T’S)</a:t>
            </a:r>
          </a:p>
          <a:p>
            <a:r>
              <a:rPr lang="en-US" dirty="0">
                <a:solidFill>
                  <a:schemeClr val="tx1">
                    <a:alpha val="77000"/>
                  </a:schemeClr>
                </a:solidFill>
              </a:rPr>
              <a:t>Tracing the contacts of the infected persons and testing them slows down the spread of the pandemic by a huge rate.</a:t>
            </a:r>
          </a:p>
          <a:p>
            <a:pPr marL="0" indent="0">
              <a:buNone/>
            </a:pPr>
            <a:endParaRPr lang="en-US" dirty="0"/>
          </a:p>
          <a:p>
            <a:endParaRPr lang="en-IN" dirty="0"/>
          </a:p>
        </p:txBody>
      </p:sp>
      <p:pic>
        <p:nvPicPr>
          <p:cNvPr id="4" name="Picture 3">
            <a:extLst>
              <a:ext uri="{FF2B5EF4-FFF2-40B4-BE49-F238E27FC236}">
                <a16:creationId xmlns:a16="http://schemas.microsoft.com/office/drawing/2014/main" id="{24505D23-C670-9D98-A3F8-E4D913650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212321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6311-C94B-3824-D3D1-CFEB19AEDCBF}"/>
              </a:ext>
            </a:extLst>
          </p:cNvPr>
          <p:cNvSpPr>
            <a:spLocks noGrp="1"/>
          </p:cNvSpPr>
          <p:nvPr>
            <p:ph type="title"/>
          </p:nvPr>
        </p:nvSpPr>
        <p:spPr>
          <a:xfrm>
            <a:off x="1343025" y="954481"/>
            <a:ext cx="11516327" cy="1263423"/>
          </a:xfrm>
        </p:spPr>
        <p:txBody>
          <a:bodyPr>
            <a:normAutofit/>
          </a:bodyPr>
          <a:lstStyle/>
          <a:p>
            <a:r>
              <a:rPr lang="en-IN" sz="3200" dirty="0"/>
              <a:t>How countries made use of technology in contact tracing</a:t>
            </a:r>
          </a:p>
        </p:txBody>
      </p:sp>
      <p:sp>
        <p:nvSpPr>
          <p:cNvPr id="3" name="Content Placeholder 2">
            <a:extLst>
              <a:ext uri="{FF2B5EF4-FFF2-40B4-BE49-F238E27FC236}">
                <a16:creationId xmlns:a16="http://schemas.microsoft.com/office/drawing/2014/main" id="{365D5D63-B1DB-7B1B-2676-65725CE718A4}"/>
              </a:ext>
            </a:extLst>
          </p:cNvPr>
          <p:cNvSpPr>
            <a:spLocks noGrp="1"/>
          </p:cNvSpPr>
          <p:nvPr>
            <p:ph idx="1"/>
          </p:nvPr>
        </p:nvSpPr>
        <p:spPr>
          <a:xfrm>
            <a:off x="1343025" y="2112026"/>
            <a:ext cx="10406063" cy="5312376"/>
          </a:xfrm>
        </p:spPr>
        <p:txBody>
          <a:bodyPr/>
          <a:lstStyle/>
          <a:p>
            <a:pPr algn="l"/>
            <a:r>
              <a:rPr lang="en-US" sz="2200" b="0" i="0" u="none" strike="noStrike" baseline="0" dirty="0">
                <a:solidFill>
                  <a:schemeClr val="tx1">
                    <a:alpha val="77000"/>
                  </a:schemeClr>
                </a:solidFill>
              </a:rPr>
              <a:t>South Korea – tracking using GPS</a:t>
            </a:r>
          </a:p>
          <a:p>
            <a:pPr algn="l"/>
            <a:r>
              <a:rPr lang="en-US" sz="2200" dirty="0">
                <a:solidFill>
                  <a:schemeClr val="tx1">
                    <a:alpha val="77000"/>
                  </a:schemeClr>
                </a:solidFill>
              </a:rPr>
              <a:t>Germany – smartwatch data to detect illness</a:t>
            </a:r>
          </a:p>
          <a:p>
            <a:pPr algn="l"/>
            <a:r>
              <a:rPr lang="en-US" sz="2200" dirty="0">
                <a:solidFill>
                  <a:schemeClr val="tx1">
                    <a:alpha val="77000"/>
                  </a:schemeClr>
                </a:solidFill>
              </a:rPr>
              <a:t>India – </a:t>
            </a:r>
            <a:r>
              <a:rPr lang="en-US" sz="2200" dirty="0" err="1">
                <a:solidFill>
                  <a:schemeClr val="tx1">
                    <a:alpha val="77000"/>
                  </a:schemeClr>
                </a:solidFill>
              </a:rPr>
              <a:t>Aarogya</a:t>
            </a:r>
            <a:r>
              <a:rPr lang="en-US" sz="2200" dirty="0">
                <a:solidFill>
                  <a:schemeClr val="tx1">
                    <a:alpha val="77000"/>
                  </a:schemeClr>
                </a:solidFill>
              </a:rPr>
              <a:t> </a:t>
            </a:r>
            <a:r>
              <a:rPr lang="en-US" sz="2200" dirty="0" err="1">
                <a:solidFill>
                  <a:schemeClr val="tx1">
                    <a:alpha val="77000"/>
                  </a:schemeClr>
                </a:solidFill>
              </a:rPr>
              <a:t>Setu</a:t>
            </a:r>
            <a:endParaRPr lang="en-US" sz="2200" dirty="0">
              <a:solidFill>
                <a:schemeClr val="tx1">
                  <a:alpha val="77000"/>
                </a:schemeClr>
              </a:solidFill>
            </a:endParaRPr>
          </a:p>
          <a:p>
            <a:pPr algn="l"/>
            <a:r>
              <a:rPr lang="en-US" sz="2200" dirty="0">
                <a:solidFill>
                  <a:schemeClr val="tx1">
                    <a:alpha val="77000"/>
                  </a:schemeClr>
                </a:solidFill>
              </a:rPr>
              <a:t>Singapore – usage of temperature data from thermometers to identify clusters and hotspots</a:t>
            </a:r>
          </a:p>
          <a:p>
            <a:pPr algn="l"/>
            <a:endParaRPr lang="en-US" sz="2200" dirty="0"/>
          </a:p>
        </p:txBody>
      </p:sp>
      <p:pic>
        <p:nvPicPr>
          <p:cNvPr id="4" name="Picture 3">
            <a:extLst>
              <a:ext uri="{FF2B5EF4-FFF2-40B4-BE49-F238E27FC236}">
                <a16:creationId xmlns:a16="http://schemas.microsoft.com/office/drawing/2014/main" id="{4836EB5A-B9FB-89DF-D3A5-01D7AB93D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72536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8D0A-4E1C-6310-3835-44794638B56E}"/>
              </a:ext>
            </a:extLst>
          </p:cNvPr>
          <p:cNvSpPr>
            <a:spLocks noGrp="1"/>
          </p:cNvSpPr>
          <p:nvPr>
            <p:ph type="title"/>
          </p:nvPr>
        </p:nvSpPr>
        <p:spPr>
          <a:xfrm>
            <a:off x="1275648" y="723475"/>
            <a:ext cx="10496049" cy="1278580"/>
          </a:xfrm>
        </p:spPr>
        <p:txBody>
          <a:bodyPr>
            <a:normAutofit/>
          </a:bodyPr>
          <a:lstStyle/>
          <a:p>
            <a:r>
              <a:rPr lang="en-IN" sz="3200" dirty="0"/>
              <a:t>Drawbacks</a:t>
            </a:r>
          </a:p>
        </p:txBody>
      </p:sp>
      <p:sp>
        <p:nvSpPr>
          <p:cNvPr id="3" name="Content Placeholder 2">
            <a:extLst>
              <a:ext uri="{FF2B5EF4-FFF2-40B4-BE49-F238E27FC236}">
                <a16:creationId xmlns:a16="http://schemas.microsoft.com/office/drawing/2014/main" id="{F1C2313D-B0C4-6320-6A24-9B272BD90262}"/>
              </a:ext>
            </a:extLst>
          </p:cNvPr>
          <p:cNvSpPr>
            <a:spLocks noGrp="1"/>
          </p:cNvSpPr>
          <p:nvPr>
            <p:ph idx="1"/>
          </p:nvPr>
        </p:nvSpPr>
        <p:spPr>
          <a:xfrm>
            <a:off x="1275648" y="1876592"/>
            <a:ext cx="10406063" cy="4356100"/>
          </a:xfrm>
        </p:spPr>
        <p:txBody>
          <a:bodyPr/>
          <a:lstStyle/>
          <a:p>
            <a:r>
              <a:rPr lang="en-IN" dirty="0">
                <a:solidFill>
                  <a:schemeClr val="tx1">
                    <a:alpha val="77000"/>
                  </a:schemeClr>
                </a:solidFill>
              </a:rPr>
              <a:t>Breach of Privacy</a:t>
            </a:r>
          </a:p>
          <a:p>
            <a:r>
              <a:rPr lang="en-IN" dirty="0">
                <a:solidFill>
                  <a:schemeClr val="tx1">
                    <a:alpha val="77000"/>
                  </a:schemeClr>
                </a:solidFill>
              </a:rPr>
              <a:t>Data security</a:t>
            </a:r>
          </a:p>
          <a:p>
            <a:r>
              <a:rPr lang="en-IN" dirty="0">
                <a:solidFill>
                  <a:schemeClr val="tx1">
                    <a:alpha val="77000"/>
                  </a:schemeClr>
                </a:solidFill>
              </a:rPr>
              <a:t>Expensive</a:t>
            </a:r>
          </a:p>
          <a:p>
            <a:r>
              <a:rPr lang="en-IN" dirty="0">
                <a:solidFill>
                  <a:schemeClr val="tx1">
                    <a:alpha val="77000"/>
                  </a:schemeClr>
                </a:solidFill>
              </a:rPr>
              <a:t>Chance of error</a:t>
            </a:r>
          </a:p>
          <a:p>
            <a:r>
              <a:rPr lang="en-IN" dirty="0">
                <a:solidFill>
                  <a:schemeClr val="tx1">
                    <a:alpha val="77000"/>
                  </a:schemeClr>
                </a:solidFill>
              </a:rPr>
              <a:t>Not of much use if the infected person doesn’t use a mobile phone</a:t>
            </a:r>
          </a:p>
          <a:p>
            <a:r>
              <a:rPr lang="en-IN" dirty="0">
                <a:solidFill>
                  <a:schemeClr val="tx1">
                    <a:alpha val="77000"/>
                  </a:schemeClr>
                </a:solidFill>
              </a:rPr>
              <a:t>Requires trained people</a:t>
            </a:r>
          </a:p>
          <a:p>
            <a:endParaRPr lang="en-IN" dirty="0"/>
          </a:p>
        </p:txBody>
      </p:sp>
      <p:pic>
        <p:nvPicPr>
          <p:cNvPr id="4" name="Picture 3">
            <a:extLst>
              <a:ext uri="{FF2B5EF4-FFF2-40B4-BE49-F238E27FC236}">
                <a16:creationId xmlns:a16="http://schemas.microsoft.com/office/drawing/2014/main" id="{5F15D9C9-0735-FE83-00A2-66688739B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409355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AB82-0A82-D6B0-4984-20AD3BBE84E7}"/>
              </a:ext>
            </a:extLst>
          </p:cNvPr>
          <p:cNvSpPr>
            <a:spLocks noGrp="1"/>
          </p:cNvSpPr>
          <p:nvPr>
            <p:ph type="title"/>
          </p:nvPr>
        </p:nvSpPr>
        <p:spPr>
          <a:xfrm>
            <a:off x="1343025" y="797152"/>
            <a:ext cx="10406063" cy="1263423"/>
          </a:xfrm>
        </p:spPr>
        <p:txBody>
          <a:bodyPr>
            <a:normAutofit/>
          </a:bodyPr>
          <a:lstStyle/>
          <a:p>
            <a:r>
              <a:rPr lang="en-US" sz="3200" dirty="0"/>
              <a:t>Getting ready for the next pandemic</a:t>
            </a:r>
            <a:endParaRPr lang="en-IN" sz="3200" dirty="0"/>
          </a:p>
        </p:txBody>
      </p:sp>
      <p:sp>
        <p:nvSpPr>
          <p:cNvPr id="3" name="Content Placeholder 2">
            <a:extLst>
              <a:ext uri="{FF2B5EF4-FFF2-40B4-BE49-F238E27FC236}">
                <a16:creationId xmlns:a16="http://schemas.microsoft.com/office/drawing/2014/main" id="{445BA0F3-428D-ACB0-6FDC-50DD169EA1F4}"/>
              </a:ext>
            </a:extLst>
          </p:cNvPr>
          <p:cNvSpPr>
            <a:spLocks noGrp="1"/>
          </p:cNvSpPr>
          <p:nvPr>
            <p:ph idx="1"/>
          </p:nvPr>
        </p:nvSpPr>
        <p:spPr/>
        <p:txBody>
          <a:bodyPr/>
          <a:lstStyle/>
          <a:p>
            <a:r>
              <a:rPr lang="en-US" dirty="0">
                <a:solidFill>
                  <a:schemeClr val="tx1">
                    <a:alpha val="77000"/>
                  </a:schemeClr>
                </a:solidFill>
              </a:rPr>
              <a:t>Digitalizing the medical records of patients all over the globe </a:t>
            </a:r>
            <a:r>
              <a:rPr lang="en-US" dirty="0" err="1">
                <a:solidFill>
                  <a:schemeClr val="tx1">
                    <a:alpha val="77000"/>
                  </a:schemeClr>
                </a:solidFill>
              </a:rPr>
              <a:t>i.e</a:t>
            </a:r>
            <a:r>
              <a:rPr lang="en-US" dirty="0">
                <a:solidFill>
                  <a:schemeClr val="tx1">
                    <a:alpha val="77000"/>
                  </a:schemeClr>
                </a:solidFill>
              </a:rPr>
              <a:t> implementing EHR(electronic health records) and EMR(electronic medical records)</a:t>
            </a:r>
          </a:p>
          <a:p>
            <a:r>
              <a:rPr lang="en-US" dirty="0">
                <a:solidFill>
                  <a:schemeClr val="tx1">
                    <a:alpha val="77000"/>
                  </a:schemeClr>
                </a:solidFill>
              </a:rPr>
              <a:t>Strong and resilient health systems, in particular primary care, to facilitate detection of disease outbreaks</a:t>
            </a:r>
          </a:p>
          <a:p>
            <a:r>
              <a:rPr lang="en-IN" dirty="0">
                <a:solidFill>
                  <a:schemeClr val="tx1">
                    <a:alpha val="77000"/>
                  </a:schemeClr>
                </a:solidFill>
              </a:rPr>
              <a:t>Tracking the pandemic using ML algorithms and alerting the respective countries based on the results</a:t>
            </a:r>
          </a:p>
          <a:p>
            <a:r>
              <a:rPr lang="en-US" dirty="0">
                <a:solidFill>
                  <a:schemeClr val="tx1">
                    <a:alpha val="77000"/>
                  </a:schemeClr>
                </a:solidFill>
              </a:rPr>
              <a:t> Need for well-functioning supply-chains as well as adequate stockpiles of essential goods and equipment.</a:t>
            </a:r>
          </a:p>
          <a:p>
            <a:r>
              <a:rPr lang="en-IN" dirty="0">
                <a:solidFill>
                  <a:schemeClr val="tx1">
                    <a:alpha val="77000"/>
                  </a:schemeClr>
                </a:solidFill>
              </a:rPr>
              <a:t>Using AI and big data for predictive </a:t>
            </a:r>
            <a:r>
              <a:rPr lang="en-IN" dirty="0" err="1">
                <a:solidFill>
                  <a:schemeClr val="tx1">
                    <a:alpha val="77000"/>
                  </a:schemeClr>
                </a:solidFill>
              </a:rPr>
              <a:t>modeling</a:t>
            </a:r>
            <a:endParaRPr lang="en-IN" dirty="0">
              <a:solidFill>
                <a:schemeClr val="tx1">
                  <a:alpha val="77000"/>
                </a:schemeClr>
              </a:solidFill>
            </a:endParaRPr>
          </a:p>
          <a:p>
            <a:endParaRPr lang="en-IN" dirty="0">
              <a:solidFill>
                <a:schemeClr val="tx1">
                  <a:alpha val="77000"/>
                </a:schemeClr>
              </a:solidFill>
            </a:endParaRPr>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E448BC9A-720D-CFAE-A9F9-284985D09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327832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4F24-86DE-B446-10F4-E4EBA06314CC}"/>
              </a:ext>
            </a:extLst>
          </p:cNvPr>
          <p:cNvSpPr>
            <a:spLocks noGrp="1"/>
          </p:cNvSpPr>
          <p:nvPr>
            <p:ph type="title"/>
          </p:nvPr>
        </p:nvSpPr>
        <p:spPr>
          <a:xfrm>
            <a:off x="1343024" y="781226"/>
            <a:ext cx="10406063" cy="1263423"/>
          </a:xfrm>
        </p:spPr>
        <p:txBody>
          <a:bodyPr>
            <a:normAutofit/>
          </a:bodyPr>
          <a:lstStyle/>
          <a:p>
            <a:r>
              <a:rPr lang="en-US" sz="3200" dirty="0"/>
              <a:t>Using ML to combat the pandemic</a:t>
            </a:r>
            <a:endParaRPr lang="en-IN" sz="3200" dirty="0"/>
          </a:p>
        </p:txBody>
      </p:sp>
      <p:sp>
        <p:nvSpPr>
          <p:cNvPr id="3" name="Content Placeholder 2">
            <a:extLst>
              <a:ext uri="{FF2B5EF4-FFF2-40B4-BE49-F238E27FC236}">
                <a16:creationId xmlns:a16="http://schemas.microsoft.com/office/drawing/2014/main" id="{4BF389C3-6EE4-F87E-24C6-029D2F1D7C49}"/>
              </a:ext>
            </a:extLst>
          </p:cNvPr>
          <p:cNvSpPr>
            <a:spLocks noGrp="1"/>
          </p:cNvSpPr>
          <p:nvPr>
            <p:ph idx="1"/>
          </p:nvPr>
        </p:nvSpPr>
        <p:spPr>
          <a:xfrm>
            <a:off x="1343024" y="1813643"/>
            <a:ext cx="10406063" cy="4356100"/>
          </a:xfrm>
        </p:spPr>
        <p:txBody>
          <a:bodyPr/>
          <a:lstStyle/>
          <a:p>
            <a:r>
              <a:rPr lang="en-US" dirty="0">
                <a:solidFill>
                  <a:schemeClr val="tx1">
                    <a:alpha val="77000"/>
                  </a:schemeClr>
                </a:solidFill>
              </a:rPr>
              <a:t>One common approach to pandemic detection using ML is to analyze data from sources such as hospital records and disease surveillance systems. This data can provide insights into the spread of a disease and its potential impact on the population.</a:t>
            </a:r>
          </a:p>
          <a:p>
            <a:r>
              <a:rPr lang="en-US" dirty="0">
                <a:solidFill>
                  <a:schemeClr val="tx1">
                    <a:alpha val="77000"/>
                  </a:schemeClr>
                </a:solidFill>
              </a:rPr>
              <a:t>Also tracking of pandemic can be implemented from real-time location of people and thereby identifying the clusters and hotspots</a:t>
            </a:r>
          </a:p>
          <a:p>
            <a:r>
              <a:rPr lang="en-US" dirty="0">
                <a:solidFill>
                  <a:schemeClr val="tx1">
                    <a:alpha val="77000"/>
                  </a:schemeClr>
                </a:solidFill>
              </a:rPr>
              <a:t>By using several ML </a:t>
            </a:r>
            <a:r>
              <a:rPr lang="en-US" dirty="0" err="1">
                <a:solidFill>
                  <a:schemeClr val="tx1">
                    <a:alpha val="77000"/>
                  </a:schemeClr>
                </a:solidFill>
              </a:rPr>
              <a:t>anddata</a:t>
            </a:r>
            <a:r>
              <a:rPr lang="en-US" dirty="0">
                <a:solidFill>
                  <a:schemeClr val="tx1">
                    <a:alpha val="77000"/>
                  </a:schemeClr>
                </a:solidFill>
              </a:rPr>
              <a:t> mining techniques contact tracing can be made a lot easier</a:t>
            </a:r>
          </a:p>
          <a:p>
            <a:r>
              <a:rPr lang="en-US" dirty="0">
                <a:solidFill>
                  <a:schemeClr val="tx1">
                    <a:alpha val="77000"/>
                  </a:schemeClr>
                </a:solidFill>
              </a:rPr>
              <a:t>The use of ML in pandemic detection is a promising approach that can help to quickly identify and respond to potential outbreaks, protecting public health and saving lives.</a:t>
            </a:r>
          </a:p>
          <a:p>
            <a:endParaRPr lang="en-IN" dirty="0"/>
          </a:p>
        </p:txBody>
      </p:sp>
      <p:pic>
        <p:nvPicPr>
          <p:cNvPr id="4" name="Picture 3">
            <a:extLst>
              <a:ext uri="{FF2B5EF4-FFF2-40B4-BE49-F238E27FC236}">
                <a16:creationId xmlns:a16="http://schemas.microsoft.com/office/drawing/2014/main" id="{728F1693-F3EB-7245-7DD3-B445A55F0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269557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D0AD-40E6-B556-EB0F-0349EEEFB58A}"/>
              </a:ext>
            </a:extLst>
          </p:cNvPr>
          <p:cNvSpPr>
            <a:spLocks noGrp="1"/>
          </p:cNvSpPr>
          <p:nvPr>
            <p:ph type="title"/>
          </p:nvPr>
        </p:nvSpPr>
        <p:spPr>
          <a:xfrm>
            <a:off x="1343024" y="665723"/>
            <a:ext cx="10406063" cy="1263423"/>
          </a:xfrm>
        </p:spPr>
        <p:txBody>
          <a:bodyPr>
            <a:normAutofit/>
          </a:bodyPr>
          <a:lstStyle/>
          <a:p>
            <a:r>
              <a:rPr lang="en-US" sz="3200" dirty="0"/>
              <a:t>Usage of blockchain in mitigating the pandemic</a:t>
            </a:r>
            <a:endParaRPr lang="en-IN" sz="3200" dirty="0"/>
          </a:p>
        </p:txBody>
      </p:sp>
      <p:sp>
        <p:nvSpPr>
          <p:cNvPr id="3" name="Content Placeholder 2">
            <a:extLst>
              <a:ext uri="{FF2B5EF4-FFF2-40B4-BE49-F238E27FC236}">
                <a16:creationId xmlns:a16="http://schemas.microsoft.com/office/drawing/2014/main" id="{A45F2A5C-99D9-E936-9107-9F3ED4DD2A2D}"/>
              </a:ext>
            </a:extLst>
          </p:cNvPr>
          <p:cNvSpPr>
            <a:spLocks noGrp="1"/>
          </p:cNvSpPr>
          <p:nvPr>
            <p:ph idx="1"/>
          </p:nvPr>
        </p:nvSpPr>
        <p:spPr>
          <a:xfrm>
            <a:off x="1343024" y="1592262"/>
            <a:ext cx="10406063" cy="4356100"/>
          </a:xfrm>
        </p:spPr>
        <p:txBody>
          <a:bodyPr/>
          <a:lstStyle/>
          <a:p>
            <a:r>
              <a:rPr lang="en-US" dirty="0">
                <a:solidFill>
                  <a:schemeClr val="tx1">
                    <a:alpha val="77000"/>
                  </a:schemeClr>
                </a:solidFill>
              </a:rPr>
              <a:t>To get the trust of users to share data ,one potential solution is the use of blockchain technology, which can provide a decentralized and secure platform for storing and sharing information related to pandemic detection.</a:t>
            </a:r>
          </a:p>
          <a:p>
            <a:r>
              <a:rPr lang="en-US" dirty="0">
                <a:solidFill>
                  <a:schemeClr val="tx1">
                    <a:alpha val="77000"/>
                  </a:schemeClr>
                </a:solidFill>
              </a:rPr>
              <a:t>Blockchain allows for the creation of a distributed database that can be accessed and updated by multiple organizations and individuals. This can facilitate the sharing of information such as medical records, test results, and travel histories, which can be used to identify patterns and predict the likelihood of an individual being infected with a disease.</a:t>
            </a:r>
          </a:p>
          <a:p>
            <a:r>
              <a:rPr lang="en-US" dirty="0">
                <a:solidFill>
                  <a:schemeClr val="tx1">
                    <a:alpha val="77000"/>
                  </a:schemeClr>
                </a:solidFill>
              </a:rPr>
              <a:t>In addition, blockchain's decentralized nature ensures that this information is secure and cannot be easily altered or compromised</a:t>
            </a:r>
            <a:endParaRPr lang="en-IN" dirty="0">
              <a:solidFill>
                <a:schemeClr val="tx1">
                  <a:alpha val="77000"/>
                </a:schemeClr>
              </a:solidFill>
            </a:endParaRPr>
          </a:p>
        </p:txBody>
      </p:sp>
      <p:pic>
        <p:nvPicPr>
          <p:cNvPr id="6" name="Picture 5">
            <a:extLst>
              <a:ext uri="{FF2B5EF4-FFF2-40B4-BE49-F238E27FC236}">
                <a16:creationId xmlns:a16="http://schemas.microsoft.com/office/drawing/2014/main" id="{CFAF3B6D-7B2E-FEAD-B5C5-2A7919BC4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085" y="223055"/>
            <a:ext cx="1443790" cy="517753"/>
          </a:xfrm>
          <a:prstGeom prst="rect">
            <a:avLst/>
          </a:prstGeom>
        </p:spPr>
      </p:pic>
    </p:spTree>
    <p:extLst>
      <p:ext uri="{BB962C8B-B14F-4D97-AF65-F5344CB8AC3E}">
        <p14:creationId xmlns:p14="http://schemas.microsoft.com/office/powerpoint/2010/main" val="2516600185"/>
      </p:ext>
    </p:extLst>
  </p:cSld>
  <p:clrMapOvr>
    <a:masterClrMapping/>
  </p:clrMapOvr>
</p:sld>
</file>

<file path=ppt/theme/theme1.xml><?xml version="1.0" encoding="utf-8"?>
<a:theme xmlns:a="http://schemas.openxmlformats.org/drawingml/2006/main" name="LinesVTI">
  <a:themeElements>
    <a:clrScheme name="Lines">
      <a:dk1>
        <a:sysClr val="windowText" lastClr="000000"/>
      </a:dk1>
      <a:lt1>
        <a:sysClr val="window" lastClr="FFFFFF"/>
      </a:lt1>
      <a:dk2>
        <a:srgbClr val="592F34"/>
      </a:dk2>
      <a:lt2>
        <a:srgbClr val="F8EFE3"/>
      </a:lt2>
      <a:accent1>
        <a:srgbClr val="5B8E96"/>
      </a:accent1>
      <a:accent2>
        <a:srgbClr val="B09BA2"/>
      </a:accent2>
      <a:accent3>
        <a:srgbClr val="E3835D"/>
      </a:accent3>
      <a:accent4>
        <a:srgbClr val="7B99DB"/>
      </a:accent4>
      <a:accent5>
        <a:srgbClr val="D09245"/>
      </a:accent5>
      <a:accent6>
        <a:srgbClr val="96A82C"/>
      </a:accent6>
      <a:hlink>
        <a:srgbClr val="5B8E96"/>
      </a:hlink>
      <a:folHlink>
        <a:srgbClr val="B5826E"/>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docProps/app.xml><?xml version="1.0" encoding="utf-8"?>
<Properties xmlns="http://schemas.openxmlformats.org/officeDocument/2006/extended-properties" xmlns:vt="http://schemas.openxmlformats.org/officeDocument/2006/docPropsVTypes">
  <Template>Lines</Template>
  <TotalTime>873</TotalTime>
  <Words>1356</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Neue Haas Grotesk Text Pro</vt:lpstr>
      <vt:lpstr>Wingdings 2</vt:lpstr>
      <vt:lpstr>LinesVTI</vt:lpstr>
      <vt:lpstr>UROP – Undergraduate Research Oriented Project</vt:lpstr>
      <vt:lpstr>What is a Pandemic</vt:lpstr>
      <vt:lpstr>Phases of a Pandemic</vt:lpstr>
      <vt:lpstr>Ways to mitigate the pandemic</vt:lpstr>
      <vt:lpstr>How countries made use of technology in contact tracing</vt:lpstr>
      <vt:lpstr>Drawbacks</vt:lpstr>
      <vt:lpstr>Getting ready for the next pandemic</vt:lpstr>
      <vt:lpstr>Using ML to combat the pandemic</vt:lpstr>
      <vt:lpstr>Usage of blockchain in mitigating the pandemic</vt:lpstr>
      <vt:lpstr>PowerPoint Presentation</vt:lpstr>
      <vt:lpstr>Basic Idea of the project</vt:lpstr>
      <vt:lpstr>Convolution Neural Network</vt:lpstr>
      <vt:lpstr>Steps to construct a CNN model for a X-ray dataset</vt:lpstr>
      <vt:lpstr>PowerPoint Presentation</vt:lpstr>
      <vt:lpstr>PowerPoint Presentation</vt:lpstr>
      <vt:lpstr>PowerPoint Presentation</vt:lpstr>
      <vt:lpstr>Deployment of Patient’s data into the Ethereum blockchain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UROP Project</dc:title>
  <dc:creator>Abhiram Thiriveedhi</dc:creator>
  <cp:lastModifiedBy>Abhiram Thiriveedhi</cp:lastModifiedBy>
  <cp:revision>6</cp:revision>
  <dcterms:created xsi:type="dcterms:W3CDTF">2022-09-18T04:51:36Z</dcterms:created>
  <dcterms:modified xsi:type="dcterms:W3CDTF">2022-12-20T15:39:57Z</dcterms:modified>
</cp:coreProperties>
</file>