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handoutMasterIdLst>
    <p:handoutMasterId r:id="rId16"/>
  </p:handoutMasterIdLst>
  <p:sldIdLst>
    <p:sldId id="256" r:id="rId2"/>
    <p:sldId id="257" r:id="rId3"/>
    <p:sldId id="258" r:id="rId4"/>
    <p:sldId id="263" r:id="rId5"/>
    <p:sldId id="264" r:id="rId6"/>
    <p:sldId id="266" r:id="rId7"/>
    <p:sldId id="265" r:id="rId8"/>
    <p:sldId id="262" r:id="rId9"/>
    <p:sldId id="259" r:id="rId10"/>
    <p:sldId id="267" r:id="rId11"/>
    <p:sldId id="260" r:id="rId12"/>
    <p:sldId id="26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C78"/>
    <a:srgbClr val="B59758"/>
    <a:srgbClr val="CE2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91" d="100"/>
          <a:sy n="91" d="100"/>
        </p:scale>
        <p:origin x="57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65DBDD-A5DD-B3F5-2377-8D858BBD19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240A2F9-6910-EE63-1241-038EEC1BB1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3918FF-66E3-4329-B437-9FD52F78DE8E}" type="datetime1">
              <a:rPr lang="en-IN" smtClean="0"/>
              <a:t>06-03-2023</a:t>
            </a:fld>
            <a:endParaRPr lang="en-IN"/>
          </a:p>
        </p:txBody>
      </p:sp>
      <p:sp>
        <p:nvSpPr>
          <p:cNvPr id="4" name="Footer Placeholder 3">
            <a:extLst>
              <a:ext uri="{FF2B5EF4-FFF2-40B4-BE49-F238E27FC236}">
                <a16:creationId xmlns:a16="http://schemas.microsoft.com/office/drawing/2014/main" id="{5AACA0CD-E9C5-9990-B6E6-AB40C8DF24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BC6578D-0550-1DF2-2FD4-19D2DEFDFD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593619-3BE1-4318-AA01-8FF6E55DF2FD}" type="slidenum">
              <a:rPr lang="en-IN" smtClean="0"/>
              <a:t>‹#›</a:t>
            </a:fld>
            <a:endParaRPr lang="en-IN"/>
          </a:p>
        </p:txBody>
      </p:sp>
    </p:spTree>
    <p:extLst>
      <p:ext uri="{BB962C8B-B14F-4D97-AF65-F5344CB8AC3E}">
        <p14:creationId xmlns:p14="http://schemas.microsoft.com/office/powerpoint/2010/main" val="52331301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B7764-5D8B-4B2A-9EB7-C92583994810}" type="datetime1">
              <a:rPr lang="en-IN" smtClean="0"/>
              <a:t>06-03-2023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728C9-048F-4798-8B1A-193138DE8224}" type="slidenum">
              <a:rPr lang="en-IN" smtClean="0"/>
              <a:t>‹#›</a:t>
            </a:fld>
            <a:endParaRPr lang="en-IN"/>
          </a:p>
        </p:txBody>
      </p:sp>
    </p:spTree>
    <p:extLst>
      <p:ext uri="{BB962C8B-B14F-4D97-AF65-F5344CB8AC3E}">
        <p14:creationId xmlns:p14="http://schemas.microsoft.com/office/powerpoint/2010/main" val="33494528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F0A7A43-AA27-49E4-B117-55D5A2EE9973}" type="datetimeFigureOut">
              <a:rPr lang="en-IN" smtClean="0"/>
              <a:t>06-03-2023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80D905C-539C-4331-85F3-46571F8F0AF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7023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A7A43-AA27-49E4-B117-55D5A2EE9973}"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209253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A7A43-AA27-49E4-B117-55D5A2EE9973}"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188267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A7A43-AA27-49E4-B117-55D5A2EE9973}"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92870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A7A43-AA27-49E4-B117-55D5A2EE9973}"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D905C-539C-4331-85F3-46571F8F0AF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215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0A7A43-AA27-49E4-B117-55D5A2EE9973}"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514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0A7A43-AA27-49E4-B117-55D5A2EE9973}"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42335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0A7A43-AA27-49E4-B117-55D5A2EE9973}"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310752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A7A43-AA27-49E4-B117-55D5A2EE9973}" type="datetimeFigureOut">
              <a:rPr lang="en-IN" smtClean="0"/>
              <a:t>06-03-2023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375482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0A7A43-AA27-49E4-B117-55D5A2EE9973}"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152618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0A7A43-AA27-49E4-B117-55D5A2EE9973}"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D905C-539C-4331-85F3-46571F8F0AFE}" type="slidenum">
              <a:rPr lang="en-IN" smtClean="0"/>
              <a:t>‹#›</a:t>
            </a:fld>
            <a:endParaRPr lang="en-IN"/>
          </a:p>
        </p:txBody>
      </p:sp>
    </p:spTree>
    <p:extLst>
      <p:ext uri="{BB962C8B-B14F-4D97-AF65-F5344CB8AC3E}">
        <p14:creationId xmlns:p14="http://schemas.microsoft.com/office/powerpoint/2010/main" val="393875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F0A7A43-AA27-49E4-B117-55D5A2EE9973}" type="datetimeFigureOut">
              <a:rPr lang="en-IN" smtClean="0"/>
              <a:t>06-03-2023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0D905C-539C-4331-85F3-46571F8F0AFE}" type="slidenum">
              <a:rPr lang="en-IN" smtClean="0"/>
              <a:t>‹#›</a:t>
            </a:fld>
            <a:endParaRPr lang="en-IN"/>
          </a:p>
        </p:txBody>
      </p:sp>
    </p:spTree>
    <p:extLst>
      <p:ext uri="{BB962C8B-B14F-4D97-AF65-F5344CB8AC3E}">
        <p14:creationId xmlns:p14="http://schemas.microsoft.com/office/powerpoint/2010/main" val="7520593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3" y="1111290"/>
            <a:ext cx="8335134" cy="2932204"/>
          </a:xfrm>
        </p:spPr>
        <p:txBody>
          <a:bodyPr>
            <a:normAutofit fontScale="90000"/>
          </a:bodyPr>
          <a:lstStyle/>
          <a:p>
            <a:r>
              <a:rPr lang="en-US" sz="5300" dirty="0">
                <a:solidFill>
                  <a:srgbClr val="B59758"/>
                </a:solidFill>
              </a:rPr>
              <a:t>INNOVATION FEST ‘23</a:t>
            </a:r>
            <a:br>
              <a:rPr lang="en-US" dirty="0">
                <a:solidFill>
                  <a:srgbClr val="002060"/>
                </a:solidFill>
              </a:rPr>
            </a:br>
            <a:br>
              <a:rPr lang="en-US" dirty="0"/>
            </a:br>
            <a:r>
              <a:rPr lang="en-US" sz="5300" dirty="0"/>
              <a:t>DEATH TIME PREDICTION OF DECEASED</a:t>
            </a:r>
            <a:endParaRPr lang="en-IN" sz="5300" dirty="0"/>
          </a:p>
        </p:txBody>
      </p:sp>
      <p:sp>
        <p:nvSpPr>
          <p:cNvPr id="3" name="Subtitle 2"/>
          <p:cNvSpPr>
            <a:spLocks noGrp="1"/>
          </p:cNvSpPr>
          <p:nvPr>
            <p:ph type="subTitle" idx="1"/>
          </p:nvPr>
        </p:nvSpPr>
        <p:spPr>
          <a:xfrm>
            <a:off x="1325461" y="4328720"/>
            <a:ext cx="5693328" cy="1783746"/>
          </a:xfrm>
        </p:spPr>
        <p:txBody>
          <a:bodyPr>
            <a:normAutofit fontScale="92500" lnSpcReduction="10000"/>
          </a:bodyPr>
          <a:lstStyle/>
          <a:p>
            <a:r>
              <a:rPr lang="en-US" b="1" dirty="0">
                <a:solidFill>
                  <a:schemeClr val="tx1"/>
                </a:solidFill>
              </a:rPr>
              <a:t>LAZY MOB</a:t>
            </a:r>
          </a:p>
          <a:p>
            <a:endParaRPr lang="en-US" dirty="0">
              <a:solidFill>
                <a:schemeClr val="tx1"/>
              </a:solidFill>
            </a:endParaRPr>
          </a:p>
          <a:p>
            <a:pPr marL="342900" indent="-342900">
              <a:buFont typeface="Arial" panose="020B0604020202020204" pitchFamily="34" charset="0"/>
              <a:buChar char="•"/>
            </a:pPr>
            <a:r>
              <a:rPr lang="en-US" sz="2000" dirty="0">
                <a:solidFill>
                  <a:schemeClr val="tx1"/>
                </a:solidFill>
              </a:rPr>
              <a:t>MOHANKUMAR S [7376211EC218]</a:t>
            </a:r>
          </a:p>
          <a:p>
            <a:pPr marL="342900" indent="-342900">
              <a:buFont typeface="Arial" panose="020B0604020202020204" pitchFamily="34" charset="0"/>
              <a:buChar char="•"/>
            </a:pPr>
            <a:r>
              <a:rPr lang="en-US" sz="2000" dirty="0">
                <a:solidFill>
                  <a:schemeClr val="tx1"/>
                </a:solidFill>
              </a:rPr>
              <a:t>JEEVIKA S [7376211EC174]</a:t>
            </a:r>
          </a:p>
        </p:txBody>
      </p:sp>
    </p:spTree>
    <p:extLst>
      <p:ext uri="{BB962C8B-B14F-4D97-AF65-F5344CB8AC3E}">
        <p14:creationId xmlns:p14="http://schemas.microsoft.com/office/powerpoint/2010/main" val="42272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F9D6-17EC-28E8-CA67-F4C8E13E58C8}"/>
              </a:ext>
            </a:extLst>
          </p:cNvPr>
          <p:cNvSpPr>
            <a:spLocks noGrp="1"/>
          </p:cNvSpPr>
          <p:nvPr>
            <p:ph type="title"/>
          </p:nvPr>
        </p:nvSpPr>
        <p:spPr>
          <a:xfrm>
            <a:off x="1095482" y="510337"/>
            <a:ext cx="9692640" cy="1325562"/>
          </a:xfrm>
        </p:spPr>
        <p:txBody>
          <a:bodyPr/>
          <a:lstStyle/>
          <a:p>
            <a:r>
              <a:rPr lang="en-IN" dirty="0"/>
              <a:t>DESIGN AND IMPLEMENTATION</a:t>
            </a:r>
          </a:p>
        </p:txBody>
      </p:sp>
      <p:sp>
        <p:nvSpPr>
          <p:cNvPr id="5" name="Rectangle 4">
            <a:extLst>
              <a:ext uri="{FF2B5EF4-FFF2-40B4-BE49-F238E27FC236}">
                <a16:creationId xmlns:a16="http://schemas.microsoft.com/office/drawing/2014/main" id="{6E8D36F3-69CF-1CD0-FC2E-4C935A1B80BC}"/>
              </a:ext>
            </a:extLst>
          </p:cNvPr>
          <p:cNvSpPr/>
          <p:nvPr/>
        </p:nvSpPr>
        <p:spPr>
          <a:xfrm>
            <a:off x="4362274" y="3803011"/>
            <a:ext cx="2231472" cy="72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RASPBERRY PI 4</a:t>
            </a:r>
          </a:p>
        </p:txBody>
      </p:sp>
      <p:sp>
        <p:nvSpPr>
          <p:cNvPr id="6" name="Rectangle 5">
            <a:extLst>
              <a:ext uri="{FF2B5EF4-FFF2-40B4-BE49-F238E27FC236}">
                <a16:creationId xmlns:a16="http://schemas.microsoft.com/office/drawing/2014/main" id="{7DA52B35-B021-0B7C-19CA-6FBEA4522FCD}"/>
              </a:ext>
            </a:extLst>
          </p:cNvPr>
          <p:cNvSpPr/>
          <p:nvPr/>
        </p:nvSpPr>
        <p:spPr>
          <a:xfrm>
            <a:off x="1261872" y="2325148"/>
            <a:ext cx="2231472" cy="72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PALLOR MORTIS</a:t>
            </a:r>
          </a:p>
        </p:txBody>
      </p:sp>
      <p:sp>
        <p:nvSpPr>
          <p:cNvPr id="7" name="Rectangle 6">
            <a:extLst>
              <a:ext uri="{FF2B5EF4-FFF2-40B4-BE49-F238E27FC236}">
                <a16:creationId xmlns:a16="http://schemas.microsoft.com/office/drawing/2014/main" id="{306B9333-EED8-F1D8-F8A8-BE8D9CEA415E}"/>
              </a:ext>
            </a:extLst>
          </p:cNvPr>
          <p:cNvSpPr/>
          <p:nvPr/>
        </p:nvSpPr>
        <p:spPr>
          <a:xfrm>
            <a:off x="3876720" y="2325148"/>
            <a:ext cx="2231472" cy="72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ALGOR MORTIS</a:t>
            </a:r>
          </a:p>
        </p:txBody>
      </p:sp>
      <p:sp>
        <p:nvSpPr>
          <p:cNvPr id="8" name="Rectangle 7">
            <a:extLst>
              <a:ext uri="{FF2B5EF4-FFF2-40B4-BE49-F238E27FC236}">
                <a16:creationId xmlns:a16="http://schemas.microsoft.com/office/drawing/2014/main" id="{5274FC93-B195-5A5C-71A1-7D28486348E7}"/>
              </a:ext>
            </a:extLst>
          </p:cNvPr>
          <p:cNvSpPr/>
          <p:nvPr/>
        </p:nvSpPr>
        <p:spPr>
          <a:xfrm>
            <a:off x="6593746" y="2325148"/>
            <a:ext cx="2231472" cy="72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LIVOR MORTIS</a:t>
            </a:r>
          </a:p>
        </p:txBody>
      </p:sp>
      <p:sp>
        <p:nvSpPr>
          <p:cNvPr id="9" name="Rectangle 8">
            <a:extLst>
              <a:ext uri="{FF2B5EF4-FFF2-40B4-BE49-F238E27FC236}">
                <a16:creationId xmlns:a16="http://schemas.microsoft.com/office/drawing/2014/main" id="{0E30FD47-AD10-8C5B-78AB-2BDCBE4EC7AF}"/>
              </a:ext>
            </a:extLst>
          </p:cNvPr>
          <p:cNvSpPr/>
          <p:nvPr/>
        </p:nvSpPr>
        <p:spPr>
          <a:xfrm>
            <a:off x="7970938" y="3824837"/>
            <a:ext cx="2231472" cy="72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RIGOR MORTIS</a:t>
            </a:r>
          </a:p>
        </p:txBody>
      </p:sp>
      <p:cxnSp>
        <p:nvCxnSpPr>
          <p:cNvPr id="15" name="Straight Arrow Connector 14">
            <a:extLst>
              <a:ext uri="{FF2B5EF4-FFF2-40B4-BE49-F238E27FC236}">
                <a16:creationId xmlns:a16="http://schemas.microsoft.com/office/drawing/2014/main" id="{CD27F65B-183F-1C0D-11AB-1B87F2735947}"/>
              </a:ext>
            </a:extLst>
          </p:cNvPr>
          <p:cNvCxnSpPr/>
          <p:nvPr/>
        </p:nvCxnSpPr>
        <p:spPr>
          <a:xfrm>
            <a:off x="5066950" y="3142374"/>
            <a:ext cx="0" cy="6120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5B58C51E-61F5-5730-7CFD-B1AFF0E401E5}"/>
              </a:ext>
            </a:extLst>
          </p:cNvPr>
          <p:cNvCxnSpPr>
            <a:cxnSpLocks/>
          </p:cNvCxnSpPr>
          <p:nvPr/>
        </p:nvCxnSpPr>
        <p:spPr>
          <a:xfrm flipH="1">
            <a:off x="6821648" y="3142374"/>
            <a:ext cx="720055" cy="67841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D8F97137-4D42-6EC8-AA15-72C24556149E}"/>
              </a:ext>
            </a:extLst>
          </p:cNvPr>
          <p:cNvCxnSpPr>
            <a:cxnSpLocks/>
          </p:cNvCxnSpPr>
          <p:nvPr/>
        </p:nvCxnSpPr>
        <p:spPr>
          <a:xfrm flipH="1">
            <a:off x="6821648" y="4189758"/>
            <a:ext cx="107239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3AF1B3B-2234-4AF1-AD1A-56575AFB7AD3}"/>
              </a:ext>
            </a:extLst>
          </p:cNvPr>
          <p:cNvCxnSpPr>
            <a:cxnSpLocks/>
          </p:cNvCxnSpPr>
          <p:nvPr/>
        </p:nvCxnSpPr>
        <p:spPr>
          <a:xfrm>
            <a:off x="3172437" y="3336719"/>
            <a:ext cx="1030447" cy="7487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3821E1B-F96E-7696-C2D2-CDCADCC4DD9D}"/>
              </a:ext>
            </a:extLst>
          </p:cNvPr>
          <p:cNvSpPr txBox="1"/>
          <p:nvPr/>
        </p:nvSpPr>
        <p:spPr>
          <a:xfrm rot="2232151">
            <a:off x="2497596" y="3650453"/>
            <a:ext cx="2145291" cy="258155"/>
          </a:xfrm>
          <a:prstGeom prst="rect">
            <a:avLst/>
          </a:prstGeom>
          <a:noFill/>
        </p:spPr>
        <p:txBody>
          <a:bodyPr wrap="square" rtlCol="0">
            <a:spAutoFit/>
          </a:bodyPr>
          <a:lstStyle/>
          <a:p>
            <a:pPr algn="ctr"/>
            <a:r>
              <a:rPr lang="en-IN" sz="1050" b="1" dirty="0"/>
              <a:t>OPENCV </a:t>
            </a:r>
          </a:p>
        </p:txBody>
      </p:sp>
      <p:sp>
        <p:nvSpPr>
          <p:cNvPr id="26" name="TextBox 25">
            <a:extLst>
              <a:ext uri="{FF2B5EF4-FFF2-40B4-BE49-F238E27FC236}">
                <a16:creationId xmlns:a16="http://schemas.microsoft.com/office/drawing/2014/main" id="{D317D416-2C94-3C19-B482-0522DF3A77BC}"/>
              </a:ext>
            </a:extLst>
          </p:cNvPr>
          <p:cNvSpPr txBox="1"/>
          <p:nvPr/>
        </p:nvSpPr>
        <p:spPr>
          <a:xfrm rot="5400000">
            <a:off x="4418517" y="3684398"/>
            <a:ext cx="1502740" cy="184666"/>
          </a:xfrm>
          <a:prstGeom prst="rect">
            <a:avLst/>
          </a:prstGeom>
          <a:noFill/>
        </p:spPr>
        <p:txBody>
          <a:bodyPr wrap="square" rtlCol="0">
            <a:spAutoFit/>
          </a:bodyPr>
          <a:lstStyle/>
          <a:p>
            <a:r>
              <a:rPr lang="en-IN" sz="600" b="1" dirty="0"/>
              <a:t>TEMPERATURE</a:t>
            </a:r>
          </a:p>
        </p:txBody>
      </p:sp>
      <p:sp>
        <p:nvSpPr>
          <p:cNvPr id="27" name="TextBox 26">
            <a:extLst>
              <a:ext uri="{FF2B5EF4-FFF2-40B4-BE49-F238E27FC236}">
                <a16:creationId xmlns:a16="http://schemas.microsoft.com/office/drawing/2014/main" id="{9B9CD67B-308A-E76A-39D4-8F32E4E0F642}"/>
              </a:ext>
            </a:extLst>
          </p:cNvPr>
          <p:cNvSpPr txBox="1"/>
          <p:nvPr/>
        </p:nvSpPr>
        <p:spPr>
          <a:xfrm rot="5400000">
            <a:off x="4465820" y="3450819"/>
            <a:ext cx="971362" cy="246221"/>
          </a:xfrm>
          <a:prstGeom prst="rect">
            <a:avLst/>
          </a:prstGeom>
          <a:noFill/>
        </p:spPr>
        <p:txBody>
          <a:bodyPr wrap="square" rtlCol="0">
            <a:spAutoFit/>
          </a:bodyPr>
          <a:lstStyle/>
          <a:p>
            <a:r>
              <a:rPr lang="en-IN" sz="1000" b="1" dirty="0"/>
              <a:t>SENSOR</a:t>
            </a:r>
          </a:p>
        </p:txBody>
      </p:sp>
      <p:sp>
        <p:nvSpPr>
          <p:cNvPr id="29" name="TextBox 28">
            <a:extLst>
              <a:ext uri="{FF2B5EF4-FFF2-40B4-BE49-F238E27FC236}">
                <a16:creationId xmlns:a16="http://schemas.microsoft.com/office/drawing/2014/main" id="{49B43032-E5CE-8549-3738-3336F4BAD838}"/>
              </a:ext>
            </a:extLst>
          </p:cNvPr>
          <p:cNvSpPr txBox="1"/>
          <p:nvPr/>
        </p:nvSpPr>
        <p:spPr>
          <a:xfrm rot="19109448">
            <a:off x="6483038" y="3299018"/>
            <a:ext cx="1155075" cy="230832"/>
          </a:xfrm>
          <a:prstGeom prst="rect">
            <a:avLst/>
          </a:prstGeom>
          <a:noFill/>
        </p:spPr>
        <p:txBody>
          <a:bodyPr wrap="square">
            <a:spAutoFit/>
          </a:bodyPr>
          <a:lstStyle/>
          <a:p>
            <a:pPr algn="ctr"/>
            <a:r>
              <a:rPr lang="en-IN" sz="900" b="1" dirty="0"/>
              <a:t>OPENCV </a:t>
            </a:r>
          </a:p>
        </p:txBody>
      </p:sp>
      <p:sp>
        <p:nvSpPr>
          <p:cNvPr id="30" name="TextBox 29">
            <a:extLst>
              <a:ext uri="{FF2B5EF4-FFF2-40B4-BE49-F238E27FC236}">
                <a16:creationId xmlns:a16="http://schemas.microsoft.com/office/drawing/2014/main" id="{49621FC7-055C-3BBF-3E6C-D18E2E72D969}"/>
              </a:ext>
            </a:extLst>
          </p:cNvPr>
          <p:cNvSpPr txBox="1"/>
          <p:nvPr/>
        </p:nvSpPr>
        <p:spPr>
          <a:xfrm>
            <a:off x="6931152" y="3908171"/>
            <a:ext cx="852178" cy="307777"/>
          </a:xfrm>
          <a:prstGeom prst="rect">
            <a:avLst/>
          </a:prstGeom>
          <a:noFill/>
        </p:spPr>
        <p:txBody>
          <a:bodyPr wrap="square" rtlCol="0">
            <a:spAutoFit/>
          </a:bodyPr>
          <a:lstStyle/>
          <a:p>
            <a:r>
              <a:rPr lang="en-IN" sz="1400" b="1" dirty="0"/>
              <a:t>X-RAY</a:t>
            </a:r>
          </a:p>
        </p:txBody>
      </p:sp>
      <p:sp>
        <p:nvSpPr>
          <p:cNvPr id="32" name="TextBox 31">
            <a:extLst>
              <a:ext uri="{FF2B5EF4-FFF2-40B4-BE49-F238E27FC236}">
                <a16:creationId xmlns:a16="http://schemas.microsoft.com/office/drawing/2014/main" id="{4D1864C6-2A3F-AE24-0958-7A489423916C}"/>
              </a:ext>
            </a:extLst>
          </p:cNvPr>
          <p:cNvSpPr txBox="1"/>
          <p:nvPr/>
        </p:nvSpPr>
        <p:spPr>
          <a:xfrm>
            <a:off x="6821648" y="4215948"/>
            <a:ext cx="6105144" cy="215444"/>
          </a:xfrm>
          <a:prstGeom prst="rect">
            <a:avLst/>
          </a:prstGeom>
          <a:noFill/>
        </p:spPr>
        <p:txBody>
          <a:bodyPr wrap="square">
            <a:spAutoFit/>
          </a:bodyPr>
          <a:lstStyle/>
          <a:p>
            <a:r>
              <a:rPr lang="en-IN" sz="800" b="1" dirty="0"/>
              <a:t>DIFFRACTION</a:t>
            </a:r>
          </a:p>
        </p:txBody>
      </p:sp>
      <p:sp>
        <p:nvSpPr>
          <p:cNvPr id="35" name="Rectangle 34">
            <a:extLst>
              <a:ext uri="{FF2B5EF4-FFF2-40B4-BE49-F238E27FC236}">
                <a16:creationId xmlns:a16="http://schemas.microsoft.com/office/drawing/2014/main" id="{1705A6C0-535A-BB5D-7DD1-27CE7E6F86DE}"/>
              </a:ext>
            </a:extLst>
          </p:cNvPr>
          <p:cNvSpPr/>
          <p:nvPr/>
        </p:nvSpPr>
        <p:spPr>
          <a:xfrm>
            <a:off x="4371018" y="4917374"/>
            <a:ext cx="2450629" cy="801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MACHINE LEARNING MODEL</a:t>
            </a:r>
          </a:p>
        </p:txBody>
      </p:sp>
      <p:cxnSp>
        <p:nvCxnSpPr>
          <p:cNvPr id="37" name="Straight Arrow Connector 36">
            <a:extLst>
              <a:ext uri="{FF2B5EF4-FFF2-40B4-BE49-F238E27FC236}">
                <a16:creationId xmlns:a16="http://schemas.microsoft.com/office/drawing/2014/main" id="{D948B9EC-3A58-4A04-717D-89F218695904}"/>
              </a:ext>
            </a:extLst>
          </p:cNvPr>
          <p:cNvCxnSpPr/>
          <p:nvPr/>
        </p:nvCxnSpPr>
        <p:spPr>
          <a:xfrm>
            <a:off x="5615940" y="462534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B682D6B0-B870-D4DA-C448-E8F120B9CB3C}"/>
              </a:ext>
            </a:extLst>
          </p:cNvPr>
          <p:cNvSpPr/>
          <p:nvPr/>
        </p:nvSpPr>
        <p:spPr>
          <a:xfrm>
            <a:off x="7783330" y="5042939"/>
            <a:ext cx="2231472" cy="72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OUTPUT</a:t>
            </a:r>
          </a:p>
        </p:txBody>
      </p:sp>
      <p:cxnSp>
        <p:nvCxnSpPr>
          <p:cNvPr id="40" name="Straight Arrow Connector 39">
            <a:extLst>
              <a:ext uri="{FF2B5EF4-FFF2-40B4-BE49-F238E27FC236}">
                <a16:creationId xmlns:a16="http://schemas.microsoft.com/office/drawing/2014/main" id="{0D88B719-CBEF-57E1-1AA6-2BC1FD37D791}"/>
              </a:ext>
            </a:extLst>
          </p:cNvPr>
          <p:cNvCxnSpPr/>
          <p:nvPr/>
        </p:nvCxnSpPr>
        <p:spPr>
          <a:xfrm>
            <a:off x="6931152" y="5324526"/>
            <a:ext cx="7783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33BA42C-29B9-80EA-2918-67B0FB4C54A0}"/>
              </a:ext>
            </a:extLst>
          </p:cNvPr>
          <p:cNvSpPr txBox="1"/>
          <p:nvPr/>
        </p:nvSpPr>
        <p:spPr>
          <a:xfrm rot="2122963">
            <a:off x="574307" y="3443122"/>
            <a:ext cx="6463716" cy="261610"/>
          </a:xfrm>
          <a:prstGeom prst="rect">
            <a:avLst/>
          </a:prstGeom>
          <a:noFill/>
        </p:spPr>
        <p:txBody>
          <a:bodyPr wrap="square">
            <a:spAutoFit/>
          </a:bodyPr>
          <a:lstStyle/>
          <a:p>
            <a:pPr algn="ctr"/>
            <a:r>
              <a:rPr lang="en-IN" sz="1050" b="1" dirty="0"/>
              <a:t>COLOR SENSOR</a:t>
            </a:r>
          </a:p>
        </p:txBody>
      </p:sp>
    </p:spTree>
    <p:extLst>
      <p:ext uri="{BB962C8B-B14F-4D97-AF65-F5344CB8AC3E}">
        <p14:creationId xmlns:p14="http://schemas.microsoft.com/office/powerpoint/2010/main" val="367031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3"/>
            <a:ext cx="9692640" cy="1325562"/>
          </a:xfrm>
        </p:spPr>
        <p:txBody>
          <a:bodyPr/>
          <a:lstStyle/>
          <a:p>
            <a:r>
              <a:rPr lang="en-US" dirty="0"/>
              <a:t>DEPENDENCIES</a:t>
            </a:r>
            <a:endParaRPr lang="en-IN" dirty="0"/>
          </a:p>
        </p:txBody>
      </p:sp>
      <p:sp>
        <p:nvSpPr>
          <p:cNvPr id="3" name="Content Placeholder 2"/>
          <p:cNvSpPr>
            <a:spLocks noGrp="1"/>
          </p:cNvSpPr>
          <p:nvPr>
            <p:ph idx="1"/>
          </p:nvPr>
        </p:nvSpPr>
        <p:spPr>
          <a:xfrm>
            <a:off x="838200" y="1825625"/>
            <a:ext cx="10515600" cy="4624602"/>
          </a:xfrm>
        </p:spPr>
        <p:txBody>
          <a:bodyPr>
            <a:normAutofit/>
          </a:bodyPr>
          <a:lstStyle/>
          <a:p>
            <a:pPr marL="0" indent="0">
              <a:buNone/>
            </a:pPr>
            <a:endParaRPr lang="en-US" dirty="0"/>
          </a:p>
          <a:p>
            <a:r>
              <a:rPr lang="en-IN" dirty="0"/>
              <a:t>The main problems behind the development of this project is </a:t>
            </a:r>
          </a:p>
          <a:p>
            <a:pPr lvl="1"/>
            <a:r>
              <a:rPr lang="en-IN" dirty="0"/>
              <a:t>Identification of livor mortis</a:t>
            </a:r>
          </a:p>
          <a:p>
            <a:pPr lvl="1"/>
            <a:r>
              <a:rPr lang="en-IN" dirty="0"/>
              <a:t>Identification of pallor mortis</a:t>
            </a:r>
          </a:p>
          <a:p>
            <a:r>
              <a:rPr lang="en-IN" dirty="0"/>
              <a:t>Accuracy of the model</a:t>
            </a:r>
          </a:p>
          <a:p>
            <a:pPr marL="0" indent="0">
              <a:buNone/>
            </a:pPr>
            <a:endParaRPr lang="en-IN" dirty="0"/>
          </a:p>
          <a:p>
            <a:pPr lvl="1"/>
            <a:endParaRPr lang="en-IN" dirty="0"/>
          </a:p>
          <a:p>
            <a:pPr marL="274320" lvl="1" indent="0">
              <a:buNone/>
            </a:pPr>
            <a:endParaRPr lang="en-IN" dirty="0"/>
          </a:p>
          <a:p>
            <a:pPr marL="274320" lvl="1" indent="0">
              <a:buNone/>
            </a:pPr>
            <a:endParaRPr lang="en-IN" dirty="0"/>
          </a:p>
          <a:p>
            <a:pPr lvl="1"/>
            <a:endParaRPr lang="en-IN" dirty="0"/>
          </a:p>
          <a:p>
            <a:pPr marL="274320" lvl="1" indent="0">
              <a:buNone/>
            </a:pPr>
            <a:endParaRPr lang="en-IN" dirty="0"/>
          </a:p>
        </p:txBody>
      </p:sp>
      <p:pic>
        <p:nvPicPr>
          <p:cNvPr id="5" name="Picture 4">
            <a:extLst>
              <a:ext uri="{FF2B5EF4-FFF2-40B4-BE49-F238E27FC236}">
                <a16:creationId xmlns:a16="http://schemas.microsoft.com/office/drawing/2014/main" id="{3B72EDFE-763A-B63D-A53C-C444FB8768CF}"/>
              </a:ext>
            </a:extLst>
          </p:cNvPr>
          <p:cNvPicPr>
            <a:picLocks noChangeAspect="1"/>
          </p:cNvPicPr>
          <p:nvPr/>
        </p:nvPicPr>
        <p:blipFill>
          <a:blip r:embed="rId2"/>
          <a:stretch>
            <a:fillRect/>
          </a:stretch>
        </p:blipFill>
        <p:spPr>
          <a:xfrm>
            <a:off x="4032715" y="3541962"/>
            <a:ext cx="2063285" cy="2329919"/>
          </a:xfrm>
          <a:prstGeom prst="rect">
            <a:avLst/>
          </a:prstGeom>
        </p:spPr>
      </p:pic>
    </p:spTree>
    <p:extLst>
      <p:ext uri="{BB962C8B-B14F-4D97-AF65-F5344CB8AC3E}">
        <p14:creationId xmlns:p14="http://schemas.microsoft.com/office/powerpoint/2010/main" val="30646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and Business Model</a:t>
            </a:r>
            <a:endParaRPr lang="en-IN" dirty="0"/>
          </a:p>
        </p:txBody>
      </p:sp>
      <p:sp>
        <p:nvSpPr>
          <p:cNvPr id="3" name="Content Placeholder 2"/>
          <p:cNvSpPr>
            <a:spLocks noGrp="1"/>
          </p:cNvSpPr>
          <p:nvPr>
            <p:ph idx="1"/>
          </p:nvPr>
        </p:nvSpPr>
        <p:spPr>
          <a:xfrm>
            <a:off x="1261872" y="2124635"/>
            <a:ext cx="8595360" cy="4055502"/>
          </a:xfrm>
        </p:spPr>
        <p:txBody>
          <a:bodyPr>
            <a:normAutofit/>
          </a:bodyPr>
          <a:lstStyle/>
          <a:p>
            <a:r>
              <a:rPr lang="en-US" dirty="0"/>
              <a:t>The system mainly focuses on making the work easy for medical and forensic professionals that carry of autopsy.</a:t>
            </a:r>
          </a:p>
          <a:p>
            <a:r>
              <a:rPr lang="en-US" dirty="0"/>
              <a:t>A typical post mortem procedure costs approximately up-to 5000 INR and increases momentarily based  on the complexity of the procedure thereby making it economically unavailable.</a:t>
            </a:r>
          </a:p>
          <a:p>
            <a:r>
              <a:rPr lang="en-US" dirty="0"/>
              <a:t>The profit is obtained mainly due to reduction of man power and complexity of procedures. The usage of imaging data, X-ray diffraction, deduction of internal and external temperature.  </a:t>
            </a:r>
          </a:p>
          <a:p>
            <a:endParaRPr lang="en-US" dirty="0"/>
          </a:p>
          <a:p>
            <a:endParaRPr lang="en-IN" dirty="0"/>
          </a:p>
        </p:txBody>
      </p:sp>
    </p:spTree>
    <p:extLst>
      <p:ext uri="{BB962C8B-B14F-4D97-AF65-F5344CB8AC3E}">
        <p14:creationId xmlns:p14="http://schemas.microsoft.com/office/powerpoint/2010/main" val="232563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E821-31CB-C94F-BB59-2E42B6EA4C6C}"/>
              </a:ext>
            </a:extLst>
          </p:cNvPr>
          <p:cNvSpPr>
            <a:spLocks noGrp="1"/>
          </p:cNvSpPr>
          <p:nvPr>
            <p:ph type="title"/>
          </p:nvPr>
        </p:nvSpPr>
        <p:spPr>
          <a:xfrm>
            <a:off x="822601" y="2436607"/>
            <a:ext cx="9692640" cy="1325562"/>
          </a:xfrm>
        </p:spPr>
        <p:txBody>
          <a:bodyPr/>
          <a:lstStyle/>
          <a:p>
            <a:pPr algn="ctr"/>
            <a:r>
              <a:rPr lang="en-IN" dirty="0"/>
              <a:t>Thank You</a:t>
            </a:r>
          </a:p>
        </p:txBody>
      </p:sp>
    </p:spTree>
    <p:extLst>
      <p:ext uri="{BB962C8B-B14F-4D97-AF65-F5344CB8AC3E}">
        <p14:creationId xmlns:p14="http://schemas.microsoft.com/office/powerpoint/2010/main" val="236660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a:xfrm>
            <a:off x="1261872" y="2088776"/>
            <a:ext cx="8760670" cy="3944471"/>
          </a:xfrm>
        </p:spPr>
        <p:txBody>
          <a:bodyPr>
            <a:normAutofit/>
          </a:bodyPr>
          <a:lstStyle/>
          <a:p>
            <a:r>
              <a:rPr lang="en-US" sz="2000" dirty="0">
                <a:latin typeface="Times New Roman" panose="02020603050405020304" pitchFamily="18" charset="0"/>
                <a:cs typeface="Times New Roman" panose="02020603050405020304" pitchFamily="18" charset="0"/>
              </a:rPr>
              <a:t>The main problem with today’s autopsy procedure is high cost, time consumption, usage of </a:t>
            </a:r>
            <a:r>
              <a:rPr lang="en-US" sz="2000" b="1" dirty="0">
                <a:latin typeface="Times New Roman" panose="02020603050405020304" pitchFamily="18" charset="0"/>
                <a:cs typeface="Times New Roman" panose="02020603050405020304" pitchFamily="18" charset="0"/>
              </a:rPr>
              <a:t>manual power</a:t>
            </a:r>
            <a:r>
              <a:rPr lang="en-US" sz="2000" dirty="0">
                <a:latin typeface="Times New Roman" panose="02020603050405020304" pitchFamily="18" charset="0"/>
                <a:cs typeface="Times New Roman" panose="02020603050405020304" pitchFamily="18" charset="0"/>
              </a:rPr>
              <a:t>. Other than that, it has often been unable to avoid technological problems in cases of anomalous fatalities, including deletion of evidence.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may blame this on lack of technologies and the ability to access.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Even though all problems cannot be eradicated, some could be made easier with the help of existing data, collection and processing of it by using Machine Learning could prove useful, easy and helps avoid the manual mistakes.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57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DETAILS</a:t>
            </a:r>
            <a:endParaRPr lang="en-IN" dirty="0"/>
          </a:p>
        </p:txBody>
      </p:sp>
      <p:sp>
        <p:nvSpPr>
          <p:cNvPr id="3" name="Content Placeholder 2"/>
          <p:cNvSpPr>
            <a:spLocks noGrp="1"/>
          </p:cNvSpPr>
          <p:nvPr>
            <p:ph idx="1"/>
          </p:nvPr>
        </p:nvSpPr>
        <p:spPr/>
        <p:txBody>
          <a:bodyPr>
            <a:normAutofit/>
          </a:bodyPr>
          <a:lstStyle/>
          <a:p>
            <a:pPr marL="0" indent="0">
              <a:lnSpc>
                <a:spcPct val="120000"/>
              </a:lnSpc>
              <a:buNone/>
            </a:pPr>
            <a:r>
              <a:rPr lang="en-US" dirty="0"/>
              <a:t>         A traditional mortis procedure involving fundamental autopsy methods, like as </a:t>
            </a:r>
          </a:p>
          <a:p>
            <a:pPr>
              <a:lnSpc>
                <a:spcPct val="120000"/>
              </a:lnSpc>
            </a:pPr>
            <a:r>
              <a:rPr lang="en-US" dirty="0"/>
              <a:t>Pallor mortis (paleness of skin), </a:t>
            </a:r>
          </a:p>
          <a:p>
            <a:pPr>
              <a:lnSpc>
                <a:spcPct val="120000"/>
              </a:lnSpc>
            </a:pPr>
            <a:r>
              <a:rPr lang="en-US" dirty="0"/>
              <a:t>Algor mortis (temperature change), </a:t>
            </a:r>
          </a:p>
          <a:p>
            <a:pPr>
              <a:lnSpc>
                <a:spcPct val="120000"/>
              </a:lnSpc>
            </a:pPr>
            <a:r>
              <a:rPr lang="en-US" dirty="0"/>
              <a:t>rigor mortis (body muscle stiffening) and </a:t>
            </a:r>
          </a:p>
          <a:p>
            <a:pPr>
              <a:lnSpc>
                <a:spcPct val="120000"/>
              </a:lnSpc>
            </a:pPr>
            <a:r>
              <a:rPr lang="en-US" dirty="0"/>
              <a:t>livor mortis (purplish-red discoloration due to gravitational pooling of blood to the lower dependent parts).</a:t>
            </a:r>
          </a:p>
          <a:p>
            <a:endParaRPr lang="en-IN" dirty="0"/>
          </a:p>
        </p:txBody>
      </p:sp>
    </p:spTree>
    <p:extLst>
      <p:ext uri="{BB962C8B-B14F-4D97-AF65-F5344CB8AC3E}">
        <p14:creationId xmlns:p14="http://schemas.microsoft.com/office/powerpoint/2010/main" val="274695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1F73-76AB-C655-E875-FB10D669211F}"/>
              </a:ext>
            </a:extLst>
          </p:cNvPr>
          <p:cNvSpPr>
            <a:spLocks noGrp="1"/>
          </p:cNvSpPr>
          <p:nvPr>
            <p:ph type="title"/>
          </p:nvPr>
        </p:nvSpPr>
        <p:spPr>
          <a:xfrm>
            <a:off x="1261872" y="365760"/>
            <a:ext cx="9450869" cy="833866"/>
          </a:xfrm>
        </p:spPr>
        <p:txBody>
          <a:bodyPr/>
          <a:lstStyle/>
          <a:p>
            <a:r>
              <a:rPr lang="en-IN" dirty="0"/>
              <a:t>PALLOR MORTIS</a:t>
            </a:r>
          </a:p>
        </p:txBody>
      </p:sp>
      <p:sp>
        <p:nvSpPr>
          <p:cNvPr id="3" name="Content Placeholder 2">
            <a:extLst>
              <a:ext uri="{FF2B5EF4-FFF2-40B4-BE49-F238E27FC236}">
                <a16:creationId xmlns:a16="http://schemas.microsoft.com/office/drawing/2014/main" id="{3886BECD-E67C-E992-1281-AD10565AAFDF}"/>
              </a:ext>
            </a:extLst>
          </p:cNvPr>
          <p:cNvSpPr>
            <a:spLocks noGrp="1"/>
          </p:cNvSpPr>
          <p:nvPr>
            <p:ph idx="1"/>
          </p:nvPr>
        </p:nvSpPr>
        <p:spPr/>
        <p:txBody>
          <a:bodyPr/>
          <a:lstStyle/>
          <a:p>
            <a:r>
              <a:rPr lang="en-US" dirty="0"/>
              <a:t>The onset and duration of pallor mortis can be affected by various factors such as the individual's skin color, the cause of death, and the environmental conditions (ambient temperature).</a:t>
            </a:r>
          </a:p>
          <a:p>
            <a:endParaRPr lang="en-US" dirty="0"/>
          </a:p>
          <a:p>
            <a:endParaRPr lang="en-US" dirty="0"/>
          </a:p>
          <a:p>
            <a:endParaRPr lang="en-US" dirty="0"/>
          </a:p>
          <a:p>
            <a:endParaRPr lang="en-US" dirty="0"/>
          </a:p>
          <a:p>
            <a:r>
              <a:rPr lang="en-US" dirty="0"/>
              <a:t> For example, individuals with lighter skin tones will generally show a more noticeable pallor mortis than those with darker skin tones.</a:t>
            </a:r>
          </a:p>
          <a:p>
            <a:r>
              <a:rPr lang="en-US" dirty="0"/>
              <a:t>The examination of pallor mortis is carried out using computer vision technology in open CV and machine learning.</a:t>
            </a:r>
            <a:endParaRPr lang="en-IN" dirty="0"/>
          </a:p>
        </p:txBody>
      </p:sp>
      <p:pic>
        <p:nvPicPr>
          <p:cNvPr id="1026" name="Picture 2" descr="Rigor Mortis - The Definitive Guide | Biology Dictionary">
            <a:extLst>
              <a:ext uri="{FF2B5EF4-FFF2-40B4-BE49-F238E27FC236}">
                <a16:creationId xmlns:a16="http://schemas.microsoft.com/office/drawing/2014/main" id="{E915A18A-CAC2-EBA6-EB9C-EE8BE04BC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964" y="2814113"/>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96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A8E2-6130-3073-C42A-6BC0DDDBA4C8}"/>
              </a:ext>
            </a:extLst>
          </p:cNvPr>
          <p:cNvSpPr>
            <a:spLocks noGrp="1"/>
          </p:cNvSpPr>
          <p:nvPr>
            <p:ph type="title"/>
          </p:nvPr>
        </p:nvSpPr>
        <p:spPr>
          <a:xfrm>
            <a:off x="1261872" y="323815"/>
            <a:ext cx="9692640" cy="1325562"/>
          </a:xfrm>
        </p:spPr>
        <p:txBody>
          <a:bodyPr/>
          <a:lstStyle/>
          <a:p>
            <a:r>
              <a:rPr lang="en-IN" dirty="0"/>
              <a:t>ALGOR MORTIS</a:t>
            </a:r>
          </a:p>
        </p:txBody>
      </p:sp>
      <p:sp>
        <p:nvSpPr>
          <p:cNvPr id="3" name="Content Placeholder 2">
            <a:extLst>
              <a:ext uri="{FF2B5EF4-FFF2-40B4-BE49-F238E27FC236}">
                <a16:creationId xmlns:a16="http://schemas.microsoft.com/office/drawing/2014/main" id="{83D0AECD-7148-9DF3-ADF0-1AA8488DFB2E}"/>
              </a:ext>
            </a:extLst>
          </p:cNvPr>
          <p:cNvSpPr>
            <a:spLocks noGrp="1"/>
          </p:cNvSpPr>
          <p:nvPr>
            <p:ph idx="1"/>
          </p:nvPr>
        </p:nvSpPr>
        <p:spPr/>
        <p:txBody>
          <a:bodyPr/>
          <a:lstStyle/>
          <a:p>
            <a:r>
              <a:rPr lang="en-US" dirty="0"/>
              <a:t>The rate of cooling can be affected by various factors such as the body's size and insulation, the ambient temperature and humidity, and the body's initial temperature at the time of death. For example, larger bodies and those with more insulation will cool more slowly, while a warmer initial temperature or a warmer surrounding environment will cause the body to cool more quickly. </a:t>
            </a:r>
          </a:p>
          <a:p>
            <a:r>
              <a:rPr lang="en-US" dirty="0"/>
              <a:t>The estimation of time of death using algor mortis is often less reliable than other methods, such as rigor mortis and livor mortis, because it can be affected by so many variables.</a:t>
            </a:r>
          </a:p>
          <a:p>
            <a:r>
              <a:rPr lang="en-US" dirty="0"/>
              <a:t>the analysis of algor mortis is done using the                                                     analysis of both the internal and external                                                          body temperatures.</a:t>
            </a:r>
            <a:endParaRPr lang="en-IN" dirty="0"/>
          </a:p>
        </p:txBody>
      </p:sp>
      <p:pic>
        <p:nvPicPr>
          <p:cNvPr id="2050" name="Picture 2" descr="What is Algor Mortis | Algor Mortis in Stages of Death - Video &amp; Lesson  Transcript | Study.com">
            <a:extLst>
              <a:ext uri="{FF2B5EF4-FFF2-40B4-BE49-F238E27FC236}">
                <a16:creationId xmlns:a16="http://schemas.microsoft.com/office/drawing/2014/main" id="{E032E74E-EC34-D23D-0416-FD8C977C3D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75" b="8976"/>
          <a:stretch/>
        </p:blipFill>
        <p:spPr bwMode="auto">
          <a:xfrm>
            <a:off x="6496956" y="4317781"/>
            <a:ext cx="3927021" cy="186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5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2F11-C641-0D5C-9A47-412025B8AF22}"/>
              </a:ext>
            </a:extLst>
          </p:cNvPr>
          <p:cNvSpPr>
            <a:spLocks noGrp="1"/>
          </p:cNvSpPr>
          <p:nvPr>
            <p:ph type="title"/>
          </p:nvPr>
        </p:nvSpPr>
        <p:spPr>
          <a:xfrm>
            <a:off x="1261872" y="365760"/>
            <a:ext cx="9692640" cy="1320427"/>
          </a:xfrm>
        </p:spPr>
        <p:txBody>
          <a:bodyPr/>
          <a:lstStyle/>
          <a:p>
            <a:r>
              <a:rPr lang="en-IN" dirty="0"/>
              <a:t>RIGOR MORTIS</a:t>
            </a:r>
          </a:p>
        </p:txBody>
      </p:sp>
      <p:sp>
        <p:nvSpPr>
          <p:cNvPr id="3" name="Content Placeholder 2">
            <a:extLst>
              <a:ext uri="{FF2B5EF4-FFF2-40B4-BE49-F238E27FC236}">
                <a16:creationId xmlns:a16="http://schemas.microsoft.com/office/drawing/2014/main" id="{001E8A7F-AB3A-E201-041C-101BDAD3D72D}"/>
              </a:ext>
            </a:extLst>
          </p:cNvPr>
          <p:cNvSpPr>
            <a:spLocks noGrp="1"/>
          </p:cNvSpPr>
          <p:nvPr>
            <p:ph idx="1"/>
          </p:nvPr>
        </p:nvSpPr>
        <p:spPr>
          <a:xfrm>
            <a:off x="1261872" y="1828800"/>
            <a:ext cx="7571735" cy="4351337"/>
          </a:xfrm>
        </p:spPr>
        <p:txBody>
          <a:bodyPr>
            <a:normAutofit/>
          </a:bodyPr>
          <a:lstStyle/>
          <a:p>
            <a:r>
              <a:rPr lang="en-US" dirty="0"/>
              <a:t>Muscle stiffening which starts to occur within 1-2 hours after death or as late as 12 hours or more a few hours after death and reaches its maximum stiffness around 12-24 hours after death. The onset and duration of rigor mortis can vary depending on various factors such as the temperature of the environment, the individual's physical condition, and the type of muscle involved.</a:t>
            </a:r>
          </a:p>
          <a:p>
            <a:r>
              <a:rPr lang="en-US" dirty="0"/>
              <a:t> Rigor mortis typically lasts for a few hours to several days, after which the muscles gradually relax and return to their normal state. The exact duration depends on the same factors that influence its onset. In general, rigor mortis sets in faster and is more intense at higher temperatures and in more muscular individuals.</a:t>
            </a:r>
          </a:p>
          <a:p>
            <a:r>
              <a:rPr lang="en-US" dirty="0"/>
              <a:t>The data for rigor mortis is gathered from X-ray diffraction</a:t>
            </a:r>
          </a:p>
          <a:p>
            <a:endParaRPr lang="en-IN" dirty="0"/>
          </a:p>
        </p:txBody>
      </p:sp>
      <p:pic>
        <p:nvPicPr>
          <p:cNvPr id="3074" name="Picture 2" descr="RIGOR MORTIS ( Cadaveric rigidity) - An important post-mortem finding -  YouTube">
            <a:extLst>
              <a:ext uri="{FF2B5EF4-FFF2-40B4-BE49-F238E27FC236}">
                <a16:creationId xmlns:a16="http://schemas.microsoft.com/office/drawing/2014/main" id="{9EF52E0B-D54B-2027-63A1-5E007D7F582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6201" r="49755"/>
          <a:stretch/>
        </p:blipFill>
        <p:spPr bwMode="auto">
          <a:xfrm>
            <a:off x="8833607" y="1828800"/>
            <a:ext cx="2315362" cy="13945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IGOR MORTIS ( Cadaveric rigidity) - An important post-mortem finding -  YouTube">
            <a:extLst>
              <a:ext uri="{FF2B5EF4-FFF2-40B4-BE49-F238E27FC236}">
                <a16:creationId xmlns:a16="http://schemas.microsoft.com/office/drawing/2014/main" id="{0D600420-4925-3F8A-4503-4515779F5BC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3601" t="46116"/>
          <a:stretch/>
        </p:blipFill>
        <p:spPr bwMode="auto">
          <a:xfrm>
            <a:off x="8833607" y="4135771"/>
            <a:ext cx="2315361" cy="151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8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D448-A62E-915F-C61C-1B662F591031}"/>
              </a:ext>
            </a:extLst>
          </p:cNvPr>
          <p:cNvSpPr>
            <a:spLocks noGrp="1"/>
          </p:cNvSpPr>
          <p:nvPr>
            <p:ph type="title"/>
          </p:nvPr>
        </p:nvSpPr>
        <p:spPr/>
        <p:txBody>
          <a:bodyPr/>
          <a:lstStyle/>
          <a:p>
            <a:r>
              <a:rPr lang="en-IN" dirty="0"/>
              <a:t>LIVOR MORTIS</a:t>
            </a:r>
          </a:p>
        </p:txBody>
      </p:sp>
      <p:sp>
        <p:nvSpPr>
          <p:cNvPr id="3" name="Content Placeholder 2">
            <a:extLst>
              <a:ext uri="{FF2B5EF4-FFF2-40B4-BE49-F238E27FC236}">
                <a16:creationId xmlns:a16="http://schemas.microsoft.com/office/drawing/2014/main" id="{3A887348-E4B3-28E2-B9C2-B8879E8FB283}"/>
              </a:ext>
            </a:extLst>
          </p:cNvPr>
          <p:cNvSpPr>
            <a:spLocks noGrp="1"/>
          </p:cNvSpPr>
          <p:nvPr>
            <p:ph idx="1"/>
          </p:nvPr>
        </p:nvSpPr>
        <p:spPr>
          <a:xfrm>
            <a:off x="3389153" y="2357306"/>
            <a:ext cx="7642538" cy="3814442"/>
          </a:xfrm>
        </p:spPr>
        <p:txBody>
          <a:bodyPr>
            <a:normAutofit fontScale="85000" lnSpcReduction="10000"/>
          </a:bodyPr>
          <a:lstStyle/>
          <a:p>
            <a:pPr>
              <a:lnSpc>
                <a:spcPct val="120000"/>
              </a:lnSpc>
            </a:pPr>
            <a:r>
              <a:rPr lang="en-US" sz="1900" dirty="0"/>
              <a:t>The onset and duration of livor mortis can be affected by various factors such as the individual's position at the time of death, the cause of death, and the condition of the body. Livor mortis can be most prominent in the lower parts of the body, such as the buttocks, legs, and back, in individuals who have been lying in a supine position for an extended period of time.</a:t>
            </a:r>
          </a:p>
          <a:p>
            <a:pPr>
              <a:lnSpc>
                <a:spcPct val="120000"/>
              </a:lnSpc>
            </a:pPr>
            <a:r>
              <a:rPr lang="en-US" sz="1900" dirty="0"/>
              <a:t> In contrast, if an individual dies in an upright position, the livor mortis can be most pronounced in the dependent parts of the body, such as the feet and lower legs. Livor mortis typically reaches its maximum intensity between 8-12 hours after death and can persist for up to 24-36 hours. </a:t>
            </a:r>
          </a:p>
          <a:p>
            <a:pPr>
              <a:lnSpc>
                <a:spcPct val="120000"/>
              </a:lnSpc>
            </a:pPr>
            <a:r>
              <a:rPr lang="en-US" sz="1900" dirty="0"/>
              <a:t>The examination of livor mortis is carried out using image identification.</a:t>
            </a:r>
          </a:p>
          <a:p>
            <a:endParaRPr lang="en-US" sz="1900" dirty="0"/>
          </a:p>
          <a:p>
            <a:endParaRPr lang="en-IN" dirty="0"/>
          </a:p>
        </p:txBody>
      </p:sp>
      <p:pic>
        <p:nvPicPr>
          <p:cNvPr id="4098" name="Picture 2" descr="Death and Kinetics">
            <a:extLst>
              <a:ext uri="{FF2B5EF4-FFF2-40B4-BE49-F238E27FC236}">
                <a16:creationId xmlns:a16="http://schemas.microsoft.com/office/drawing/2014/main" id="{FE5724E6-B677-10A4-722B-5BCF10C17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69" y="3171650"/>
            <a:ext cx="224790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83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D66F-3BA3-BAAD-E8BD-AB0081D64BB4}"/>
              </a:ext>
            </a:extLst>
          </p:cNvPr>
          <p:cNvSpPr>
            <a:spLocks noGrp="1"/>
          </p:cNvSpPr>
          <p:nvPr>
            <p:ph type="title"/>
          </p:nvPr>
        </p:nvSpPr>
        <p:spPr/>
        <p:txBody>
          <a:bodyPr/>
          <a:lstStyle/>
          <a:p>
            <a:r>
              <a:rPr lang="en-IN" dirty="0"/>
              <a:t>THE WORK WE DO:</a:t>
            </a:r>
          </a:p>
        </p:txBody>
      </p:sp>
      <p:sp>
        <p:nvSpPr>
          <p:cNvPr id="3" name="Content Placeholder 2">
            <a:extLst>
              <a:ext uri="{FF2B5EF4-FFF2-40B4-BE49-F238E27FC236}">
                <a16:creationId xmlns:a16="http://schemas.microsoft.com/office/drawing/2014/main" id="{B75738FD-3214-43D7-F206-691C4ED423C5}"/>
              </a:ext>
            </a:extLst>
          </p:cNvPr>
          <p:cNvSpPr>
            <a:spLocks noGrp="1"/>
          </p:cNvSpPr>
          <p:nvPr>
            <p:ph idx="1"/>
          </p:nvPr>
        </p:nvSpPr>
        <p:spPr>
          <a:xfrm>
            <a:off x="1261871" y="2052918"/>
            <a:ext cx="9819985" cy="4127219"/>
          </a:xfrm>
        </p:spPr>
        <p:txBody>
          <a:bodyPr>
            <a:normAutofit/>
          </a:bodyPr>
          <a:lstStyle/>
          <a:p>
            <a:pPr>
              <a:lnSpc>
                <a:spcPct val="120000"/>
              </a:lnSpc>
            </a:pPr>
            <a:r>
              <a:rPr lang="en-US" dirty="0"/>
              <a:t> This initiative intends to streamline the process so that it can forecast the time of death rapidly and effortlessly. </a:t>
            </a:r>
          </a:p>
          <a:p>
            <a:pPr>
              <a:lnSpc>
                <a:spcPct val="120000"/>
              </a:lnSpc>
            </a:pPr>
            <a:r>
              <a:rPr lang="en-US" dirty="0"/>
              <a:t>With information based on previously records, data on the time of death is gathered, and a predictive model is built using which the tool will be able to estimate the time of death by examining at the mortis components each time a corpse is examined.</a:t>
            </a:r>
          </a:p>
          <a:p>
            <a:pPr>
              <a:lnSpc>
                <a:spcPct val="120000"/>
              </a:lnSpc>
            </a:pPr>
            <a:r>
              <a:rPr lang="en-US" dirty="0"/>
              <a:t> In conclusion, a rapid analysis system can be employed to do an autopsy without the necessity for the time-consuming procedures that are usually required.</a:t>
            </a:r>
          </a:p>
        </p:txBody>
      </p:sp>
    </p:spTree>
    <p:extLst>
      <p:ext uri="{BB962C8B-B14F-4D97-AF65-F5344CB8AC3E}">
        <p14:creationId xmlns:p14="http://schemas.microsoft.com/office/powerpoint/2010/main" val="142576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469" y="823493"/>
            <a:ext cx="8746194" cy="582196"/>
          </a:xfrm>
        </p:spPr>
        <p:txBody>
          <a:bodyPr>
            <a:normAutofit fontScale="90000"/>
          </a:bodyPr>
          <a:lstStyle/>
          <a:p>
            <a:r>
              <a:rPr lang="en-US" dirty="0"/>
              <a:t>DESIGN AND IMPLEMENTATION</a:t>
            </a:r>
            <a:endParaRPr lang="en-IN" dirty="0"/>
          </a:p>
        </p:txBody>
      </p:sp>
      <p:sp>
        <p:nvSpPr>
          <p:cNvPr id="3" name="Content Placeholder 2"/>
          <p:cNvSpPr>
            <a:spLocks noGrp="1"/>
          </p:cNvSpPr>
          <p:nvPr>
            <p:ph idx="1"/>
          </p:nvPr>
        </p:nvSpPr>
        <p:spPr>
          <a:xfrm>
            <a:off x="867427" y="1828800"/>
            <a:ext cx="7433892" cy="4351337"/>
          </a:xfrm>
        </p:spPr>
        <p:txBody>
          <a:bodyPr/>
          <a:lstStyle/>
          <a:p>
            <a:r>
              <a:rPr lang="en-US" dirty="0"/>
              <a:t>ALL THE ABOVE MENTIONED DETAILS ARE COLLECTED FOR THE CORPSE AND FED INTO OUR MACHINE LEARNING MODEL</a:t>
            </a:r>
          </a:p>
          <a:p>
            <a:endParaRPr lang="en-US" dirty="0"/>
          </a:p>
          <a:p>
            <a:endParaRPr lang="en-US" dirty="0"/>
          </a:p>
          <a:p>
            <a:pPr marL="0" indent="0">
              <a:buNone/>
            </a:pPr>
            <a:endParaRPr lang="en-US" dirty="0"/>
          </a:p>
          <a:p>
            <a:endParaRPr lang="en-US" dirty="0"/>
          </a:p>
          <a:p>
            <a:pPr marL="0" indent="0">
              <a:buNone/>
            </a:pPr>
            <a:endParaRPr lang="en-US" dirty="0"/>
          </a:p>
          <a:p>
            <a:r>
              <a:rPr lang="en-US" dirty="0"/>
              <a:t>The model is trained in different aspects of rigor mortis, livor mortis, pallor mortis and algo mortis.</a:t>
            </a:r>
          </a:p>
        </p:txBody>
      </p:sp>
      <p:pic>
        <p:nvPicPr>
          <p:cNvPr id="5" name="Picture 4">
            <a:extLst>
              <a:ext uri="{FF2B5EF4-FFF2-40B4-BE49-F238E27FC236}">
                <a16:creationId xmlns:a16="http://schemas.microsoft.com/office/drawing/2014/main" id="{0BA93A49-7150-AF73-F632-FAB512BCA00F}"/>
              </a:ext>
            </a:extLst>
          </p:cNvPr>
          <p:cNvPicPr>
            <a:picLocks noChangeAspect="1"/>
          </p:cNvPicPr>
          <p:nvPr/>
        </p:nvPicPr>
        <p:blipFill>
          <a:blip r:embed="rId2"/>
          <a:stretch>
            <a:fillRect/>
          </a:stretch>
        </p:blipFill>
        <p:spPr>
          <a:xfrm>
            <a:off x="1988635" y="2711802"/>
            <a:ext cx="5191475" cy="2138103"/>
          </a:xfrm>
          <a:prstGeom prst="rect">
            <a:avLst/>
          </a:prstGeom>
        </p:spPr>
      </p:pic>
      <p:pic>
        <p:nvPicPr>
          <p:cNvPr id="7" name="Picture 6">
            <a:extLst>
              <a:ext uri="{FF2B5EF4-FFF2-40B4-BE49-F238E27FC236}">
                <a16:creationId xmlns:a16="http://schemas.microsoft.com/office/drawing/2014/main" id="{78F5D557-ABB2-1C8E-4B85-8B9A5E08D348}"/>
              </a:ext>
            </a:extLst>
          </p:cNvPr>
          <p:cNvPicPr>
            <a:picLocks noChangeAspect="1"/>
          </p:cNvPicPr>
          <p:nvPr/>
        </p:nvPicPr>
        <p:blipFill>
          <a:blip r:embed="rId3"/>
          <a:stretch>
            <a:fillRect/>
          </a:stretch>
        </p:blipFill>
        <p:spPr>
          <a:xfrm>
            <a:off x="7909599" y="3908612"/>
            <a:ext cx="3310128" cy="2830884"/>
          </a:xfrm>
          <a:prstGeom prst="rect">
            <a:avLst/>
          </a:prstGeom>
        </p:spPr>
      </p:pic>
    </p:spTree>
    <p:extLst>
      <p:ext uri="{BB962C8B-B14F-4D97-AF65-F5344CB8AC3E}">
        <p14:creationId xmlns:p14="http://schemas.microsoft.com/office/powerpoint/2010/main" val="33224139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981</TotalTime>
  <Words>940</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Schoolbook</vt:lpstr>
      <vt:lpstr>Times New Roman</vt:lpstr>
      <vt:lpstr>Wingdings 2</vt:lpstr>
      <vt:lpstr>View</vt:lpstr>
      <vt:lpstr>INNOVATION FEST ‘23  DEATH TIME PREDICTION OF DECEASED</vt:lpstr>
      <vt:lpstr>PROBLEM STATEMENT</vt:lpstr>
      <vt:lpstr>IDEA DETAILS</vt:lpstr>
      <vt:lpstr>PALLOR MORTIS</vt:lpstr>
      <vt:lpstr>ALGOR MORTIS</vt:lpstr>
      <vt:lpstr>RIGOR MORTIS</vt:lpstr>
      <vt:lpstr>LIVOR MORTIS</vt:lpstr>
      <vt:lpstr>THE WORK WE DO:</vt:lpstr>
      <vt:lpstr>DESIGN AND IMPLEMENTATION</vt:lpstr>
      <vt:lpstr>DESIGN AND IMPLEMENTATION</vt:lpstr>
      <vt:lpstr>DEPENDENCIES</vt:lpstr>
      <vt:lpstr>Use case and Business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Ideathon 2023  Title of the Idea</dc:title>
  <dc:creator>Admin</dc:creator>
  <cp:lastModifiedBy>MOHANKUMAR S</cp:lastModifiedBy>
  <cp:revision>18</cp:revision>
  <dcterms:created xsi:type="dcterms:W3CDTF">2023-02-13T14:31:27Z</dcterms:created>
  <dcterms:modified xsi:type="dcterms:W3CDTF">2023-03-06T05:17:41Z</dcterms:modified>
</cp:coreProperties>
</file>