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0545088"/>
  <p:notesSz cx="6858000" cy="9144000"/>
  <p:defaultTextStyle>
    <a:defPPr>
      <a:defRPr lang="en-US"/>
    </a:defPPr>
    <a:lvl1pPr marL="0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1pPr>
    <a:lvl2pPr marL="1059744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2pPr>
    <a:lvl3pPr marL="2119488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3pPr>
    <a:lvl4pPr marL="3179232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4pPr>
    <a:lvl5pPr marL="4238976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5pPr>
    <a:lvl6pPr marL="5298719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6pPr>
    <a:lvl7pPr marL="6358463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7pPr>
    <a:lvl8pPr marL="7418207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8pPr>
    <a:lvl9pPr marL="8477951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87" autoAdjust="0"/>
    <p:restoredTop sz="94660" autoAdjust="0"/>
  </p:normalViewPr>
  <p:slideViewPr>
    <p:cSldViewPr snapToGrid="0">
      <p:cViewPr>
        <p:scale>
          <a:sx n="25" d="100"/>
          <a:sy n="25" d="100"/>
        </p:scale>
        <p:origin x="-2861" y="-58"/>
      </p:cViewPr>
      <p:guideLst>
        <p:guide orient="horz" pos="9620"/>
        <p:guide pos="6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98932"/>
            <a:ext cx="18176081" cy="10634216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6043244"/>
            <a:ext cx="16037719" cy="7374657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26-11-2020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84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26-11-2020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3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26243"/>
            <a:ext cx="4610844" cy="25885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26243"/>
            <a:ext cx="13565237" cy="25885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26-11-2020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0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26-11-2020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81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615069"/>
            <a:ext cx="18443377" cy="12705906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441178"/>
            <a:ext cx="18443377" cy="6681736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26-11-2020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15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131215"/>
            <a:ext cx="9088041" cy="19380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131215"/>
            <a:ext cx="9088041" cy="19380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26-11-2020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16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26250"/>
            <a:ext cx="18443377" cy="5903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87791"/>
            <a:ext cx="9046274" cy="3669651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157442"/>
            <a:ext cx="9046274" cy="16410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87791"/>
            <a:ext cx="9090826" cy="3669651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157442"/>
            <a:ext cx="9090826" cy="16410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26-11-2020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05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26-11-2020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06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26-11-2020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16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36339"/>
            <a:ext cx="6896776" cy="7127187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97934"/>
            <a:ext cx="10825460" cy="21706810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163526"/>
            <a:ext cx="6896776" cy="16976566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26-11-2020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37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36339"/>
            <a:ext cx="6896776" cy="7127187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97934"/>
            <a:ext cx="10825460" cy="21706810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163526"/>
            <a:ext cx="6896776" cy="16976566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26-11-2020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48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26250"/>
            <a:ext cx="18443377" cy="5903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131215"/>
            <a:ext cx="18443377" cy="19380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310778"/>
            <a:ext cx="4811316" cy="1626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3E2C6-8CDE-4FA4-9434-0173729C9153}" type="datetimeFigureOut">
              <a:rPr lang="en-IN" smtClean="0"/>
              <a:t>26-11-2020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310778"/>
            <a:ext cx="7216973" cy="1626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310778"/>
            <a:ext cx="4811316" cy="1626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61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mailto:mohankumar.kothala@vitap.ac.in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8759" y="202248"/>
            <a:ext cx="20664000" cy="302015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633472" y="365760"/>
            <a:ext cx="18062448" cy="11338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2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solidFill>
                  <a:schemeClr val="accent2">
                    <a:lumMod val="75000"/>
                  </a:schemeClr>
                </a:solidFill>
              </a:rPr>
              <a:t>DESIGN OF REAL-TIME HEALTH MONITORING SYSTEM FOR REMOTE PATIENTS USING </a:t>
            </a:r>
            <a:r>
              <a:rPr lang="en-IN" sz="4000" b="1" dirty="0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endParaRPr lang="en-IN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 Placeholder 22"/>
          <p:cNvSpPr txBox="1">
            <a:spLocks/>
          </p:cNvSpPr>
          <p:nvPr/>
        </p:nvSpPr>
        <p:spPr>
          <a:xfrm>
            <a:off x="2633472" y="1597152"/>
            <a:ext cx="17468088" cy="934903"/>
          </a:xfrm>
          <a:prstGeom prst="rect">
            <a:avLst/>
          </a:prstGeom>
        </p:spPr>
        <p:txBody>
          <a:bodyPr/>
          <a:lstStyle>
            <a:lvl1pPr marL="534581" indent="-534581" algn="l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Char char="•"/>
              <a:defRPr sz="65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03743" indent="-534581" algn="l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56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2906" indent="-534581" algn="l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2068" indent="-534581" algn="l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1230" indent="-534581" algn="l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80392" indent="-534581" algn="l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49554" indent="-534581" algn="l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18717" indent="-534581" algn="l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87879" indent="-534581" algn="l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Kothala Mohan Kumar | ECE | 17BEC7034 |  </a:t>
            </a:r>
            <a:endParaRPr lang="en-US" sz="3200" dirty="0"/>
          </a:p>
        </p:txBody>
      </p:sp>
      <p:sp>
        <p:nvSpPr>
          <p:cNvPr id="10" name="Content Placeholder 10"/>
          <p:cNvSpPr txBox="1">
            <a:spLocks/>
          </p:cNvSpPr>
          <p:nvPr/>
        </p:nvSpPr>
        <p:spPr>
          <a:xfrm>
            <a:off x="406445" y="11597639"/>
            <a:ext cx="10210446" cy="18592801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>
            <a:defPPr>
              <a:defRPr lang="en-US"/>
            </a:defPPr>
            <a:lvl1pPr indent="0" defTabSz="2138324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3600"/>
            </a:lvl1pPr>
            <a:lvl2pPr marL="1603743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5612"/>
            </a:lvl2pPr>
            <a:lvl3pPr marL="2672906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677"/>
            </a:lvl3pPr>
            <a:lvl4pPr marL="3742068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4pPr>
            <a:lvl5pPr marL="4811230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5pPr>
            <a:lvl6pPr marL="5880392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6pPr>
            <a:lvl7pPr marL="6949554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7pPr>
            <a:lvl8pPr marL="8018717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8pPr>
            <a:lvl9pPr marL="9087879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9pPr>
          </a:lstStyle>
          <a:p>
            <a:pPr algn="just"/>
            <a:r>
              <a:rPr lang="en-IN" sz="2800" i="1" dirty="0" smtClean="0"/>
              <a:t>Tools:</a:t>
            </a:r>
            <a:r>
              <a:rPr lang="en-IN" sz="2800" dirty="0" smtClean="0"/>
              <a:t> ATMEGA328P microcontroller, ESP8266 Wi-Fi module , Pulse sensor module, LM35 temperature sensor, ThingSpeak Server, IFTTT Server, Gmail, Telegram and Google Sheets.</a:t>
            </a:r>
          </a:p>
          <a:p>
            <a:pPr marL="514350" indent="-514350">
              <a:buAutoNum type="arabicPeriod"/>
            </a:pPr>
            <a:r>
              <a:rPr lang="en-IN" sz="2800" dirty="0" smtClean="0"/>
              <a:t>Circuit Connections</a:t>
            </a:r>
          </a:p>
          <a:p>
            <a:pPr marL="514350" indent="-514350">
              <a:buAutoNum type="arabicPeriod"/>
            </a:pPr>
            <a:endParaRPr lang="en-IN" sz="2800" dirty="0"/>
          </a:p>
          <a:p>
            <a:pPr marL="514350" indent="-514350">
              <a:buAutoNum type="arabicPeriod"/>
            </a:pPr>
            <a:endParaRPr lang="en-IN" sz="2800" dirty="0" smtClean="0"/>
          </a:p>
          <a:p>
            <a:pPr marL="514350" indent="-514350">
              <a:buAutoNum type="arabicPeriod"/>
            </a:pPr>
            <a:endParaRPr lang="en-IN" sz="2800" dirty="0"/>
          </a:p>
          <a:p>
            <a:pPr marL="514350" indent="-514350">
              <a:buAutoNum type="arabicPeriod"/>
            </a:pPr>
            <a:endParaRPr lang="en-IN" sz="2800" dirty="0" smtClean="0"/>
          </a:p>
          <a:p>
            <a:pPr marL="514350" indent="-514350">
              <a:buAutoNum type="arabicPeriod"/>
            </a:pPr>
            <a:endParaRPr lang="en-IN" sz="2800" dirty="0"/>
          </a:p>
          <a:p>
            <a:pPr marL="514350" indent="-514350">
              <a:buAutoNum type="arabicPeriod"/>
            </a:pPr>
            <a:endParaRPr lang="en-IN" sz="2800" dirty="0" smtClean="0"/>
          </a:p>
          <a:p>
            <a:pPr marL="514350" indent="-514350">
              <a:buAutoNum type="arabicPeriod"/>
            </a:pPr>
            <a:endParaRPr lang="en-IN" sz="2800" dirty="0"/>
          </a:p>
          <a:p>
            <a:pPr marL="514350" indent="-514350">
              <a:buAutoNum type="arabicPeriod"/>
            </a:pPr>
            <a:endParaRPr lang="en-IN" sz="2800" dirty="0" smtClean="0"/>
          </a:p>
          <a:p>
            <a:pPr marL="514350" indent="-514350" algn="just">
              <a:buAutoNum type="arabicPeriod"/>
            </a:pPr>
            <a:r>
              <a:rPr lang="en-IN" sz="2800" dirty="0" smtClean="0"/>
              <a:t>ThingSpeak Channel Configuration with Pulse rate and temperature fields</a:t>
            </a:r>
          </a:p>
          <a:p>
            <a:pPr marL="514350" indent="-514350" algn="just">
              <a:buAutoNum type="arabicPeriod"/>
            </a:pPr>
            <a:endParaRPr lang="en-IN" sz="2800" dirty="0"/>
          </a:p>
          <a:p>
            <a:pPr marL="514350" indent="-514350" algn="just">
              <a:buAutoNum type="arabicPeriod"/>
            </a:pPr>
            <a:endParaRPr lang="en-IN" sz="2800" dirty="0" smtClean="0"/>
          </a:p>
          <a:p>
            <a:pPr marL="514350" indent="-514350" algn="just">
              <a:buAutoNum type="arabicPeriod"/>
            </a:pPr>
            <a:endParaRPr lang="en-IN" sz="2800" dirty="0"/>
          </a:p>
          <a:p>
            <a:pPr marL="514350" indent="-514350" algn="just">
              <a:buAutoNum type="arabicPeriod"/>
            </a:pPr>
            <a:endParaRPr lang="en-IN" sz="2800" dirty="0" smtClean="0"/>
          </a:p>
          <a:p>
            <a:pPr marL="514350" indent="-514350" algn="just">
              <a:buAutoNum type="arabicPeriod"/>
            </a:pPr>
            <a:endParaRPr lang="en-IN" sz="2800" dirty="0"/>
          </a:p>
          <a:p>
            <a:pPr marL="514350" indent="-514350" algn="just">
              <a:buAutoNum type="arabicPeriod"/>
            </a:pPr>
            <a:r>
              <a:rPr lang="en-IN" sz="2800" dirty="0" smtClean="0"/>
              <a:t>ThingHTTP React App  and IFTTT </a:t>
            </a:r>
            <a:r>
              <a:rPr lang="en-IN" sz="2800" dirty="0"/>
              <a:t>Web-Hooks Applets Configuration </a:t>
            </a:r>
            <a:r>
              <a:rPr lang="en-IN" sz="2800" dirty="0" smtClean="0"/>
              <a:t> for alerting.</a:t>
            </a:r>
            <a:endParaRPr lang="en-IN" sz="2800" dirty="0" smtClean="0"/>
          </a:p>
        </p:txBody>
      </p:sp>
      <p:sp>
        <p:nvSpPr>
          <p:cNvPr id="11" name="Text Placeholder 68"/>
          <p:cNvSpPr txBox="1">
            <a:spLocks/>
          </p:cNvSpPr>
          <p:nvPr/>
        </p:nvSpPr>
        <p:spPr>
          <a:xfrm>
            <a:off x="10820867" y="3329321"/>
            <a:ext cx="9875053" cy="20947999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>
            <a:defPPr>
              <a:defRPr lang="en-US"/>
            </a:defPPr>
            <a:lvl1pPr indent="0" defTabSz="2138324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2400"/>
            </a:lvl1pPr>
            <a:lvl2pPr marL="1603743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5612"/>
            </a:lvl2pPr>
            <a:lvl3pPr marL="2672906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677"/>
            </a:lvl3pPr>
            <a:lvl4pPr marL="3742068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4pPr>
            <a:lvl5pPr marL="4811230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5pPr>
            <a:lvl6pPr marL="5880392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6pPr>
            <a:lvl7pPr marL="6949554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7pPr>
            <a:lvl8pPr marL="8018717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8pPr>
            <a:lvl9pPr marL="9087879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9pPr>
          </a:lstStyle>
          <a:p>
            <a:r>
              <a:rPr lang="en-IN" sz="2800" i="1" dirty="0" smtClean="0"/>
              <a:t>ThingSpeak Channel View</a:t>
            </a:r>
          </a:p>
          <a:p>
            <a:endParaRPr lang="en-IN" sz="2800" i="1" dirty="0" smtClean="0"/>
          </a:p>
          <a:p>
            <a:endParaRPr lang="en-IN" sz="2800" i="1" dirty="0" smtClean="0"/>
          </a:p>
          <a:p>
            <a:endParaRPr lang="en-IN" sz="2800" i="1" dirty="0" smtClean="0"/>
          </a:p>
          <a:p>
            <a:endParaRPr lang="en-IN" sz="2800" i="1" dirty="0" smtClean="0"/>
          </a:p>
          <a:p>
            <a:endParaRPr lang="en-IN" sz="2800" i="1" dirty="0" smtClean="0"/>
          </a:p>
          <a:p>
            <a:r>
              <a:rPr lang="en-IN" sz="2800" i="1" dirty="0" smtClean="0"/>
              <a:t>Gmail Alert</a:t>
            </a:r>
          </a:p>
          <a:p>
            <a:endParaRPr lang="en-IN" sz="2800" i="1" dirty="0" smtClean="0"/>
          </a:p>
          <a:p>
            <a:endParaRPr lang="en-IN" sz="2800" i="1" dirty="0" smtClean="0"/>
          </a:p>
          <a:p>
            <a:endParaRPr lang="en-IN" sz="2800" i="1" dirty="0" smtClean="0"/>
          </a:p>
          <a:p>
            <a:endParaRPr lang="en-IN" sz="2800" i="1" dirty="0" smtClean="0"/>
          </a:p>
          <a:p>
            <a:endParaRPr lang="en-IN" sz="2800" i="1" dirty="0" smtClean="0"/>
          </a:p>
          <a:p>
            <a:endParaRPr lang="en-IN" sz="2800" i="1" dirty="0" smtClean="0"/>
          </a:p>
          <a:p>
            <a:r>
              <a:rPr lang="en-IN" sz="2800" i="1" dirty="0" smtClean="0"/>
              <a:t>Telegram Alert</a:t>
            </a:r>
          </a:p>
          <a:p>
            <a:endParaRPr lang="en-IN" sz="2800" i="1" dirty="0" smtClean="0"/>
          </a:p>
          <a:p>
            <a:endParaRPr lang="en-IN" sz="2800" i="1" dirty="0" smtClean="0"/>
          </a:p>
          <a:p>
            <a:endParaRPr lang="en-IN" sz="2800" i="1" dirty="0" smtClean="0"/>
          </a:p>
          <a:p>
            <a:endParaRPr lang="en-IN" sz="2800" i="1" dirty="0" smtClean="0"/>
          </a:p>
          <a:p>
            <a:endParaRPr lang="en-IN" sz="2800" i="1" dirty="0" smtClean="0"/>
          </a:p>
          <a:p>
            <a:endParaRPr lang="en-IN" sz="2800" i="1" dirty="0" smtClean="0"/>
          </a:p>
          <a:p>
            <a:r>
              <a:rPr lang="en-IN" sz="2800" i="1" dirty="0" smtClean="0"/>
              <a:t>Google Sheets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Gmail and telegram message body </a:t>
            </a:r>
            <a:r>
              <a:rPr lang="en-US" sz="2800" dirty="0" smtClean="0"/>
              <a:t>contains </a:t>
            </a:r>
            <a:r>
              <a:rPr lang="en-US" sz="2800" dirty="0"/>
              <a:t>the date, time, temperature, pulse rate and Google sheets URL of the medical record. </a:t>
            </a:r>
          </a:p>
          <a:p>
            <a:endParaRPr lang="en-IN" sz="2800" i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407457" y="7230343"/>
            <a:ext cx="3093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 smtClean="0"/>
              <a:t>Objectives</a:t>
            </a:r>
            <a:endParaRPr lang="en-US" sz="3600" i="1" dirty="0"/>
          </a:p>
        </p:txBody>
      </p:sp>
      <p:sp>
        <p:nvSpPr>
          <p:cNvPr id="12" name="Rectangle 11"/>
          <p:cNvSpPr/>
          <p:nvPr/>
        </p:nvSpPr>
        <p:spPr>
          <a:xfrm>
            <a:off x="10836166" y="2796985"/>
            <a:ext cx="1873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/>
              <a:t>Results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4033" y="10951308"/>
            <a:ext cx="2706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dirty="0"/>
              <a:t>Methodology</a:t>
            </a:r>
          </a:p>
        </p:txBody>
      </p:sp>
      <p:sp>
        <p:nvSpPr>
          <p:cNvPr id="14" name="Content Placeholder 10"/>
          <p:cNvSpPr txBox="1">
            <a:spLocks/>
          </p:cNvSpPr>
          <p:nvPr/>
        </p:nvSpPr>
        <p:spPr>
          <a:xfrm>
            <a:off x="436409" y="7876674"/>
            <a:ext cx="10219403" cy="3074634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>
            <a:defPPr>
              <a:defRPr lang="en-US"/>
            </a:defPPr>
            <a:lvl1pPr indent="0" defTabSz="2138324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3600"/>
            </a:lvl1pPr>
            <a:lvl2pPr marL="1603743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5612"/>
            </a:lvl2pPr>
            <a:lvl3pPr marL="2672906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677"/>
            </a:lvl3pPr>
            <a:lvl4pPr marL="3742068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4pPr>
            <a:lvl5pPr marL="4811230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5pPr>
            <a:lvl6pPr marL="5880392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6pPr>
            <a:lvl7pPr marL="6949554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7pPr>
            <a:lvl8pPr marL="8018717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8pPr>
            <a:lvl9pPr marL="9087879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9pPr>
          </a:lstStyle>
          <a:p>
            <a:pPr algn="just">
              <a:lnSpc>
                <a:spcPct val="100000"/>
              </a:lnSpc>
            </a:pPr>
            <a:r>
              <a:rPr lang="en-US" sz="2800" i="1" dirty="0" smtClean="0"/>
              <a:t>Data </a:t>
            </a:r>
            <a:r>
              <a:rPr lang="en-US" sz="2800" i="1" dirty="0"/>
              <a:t>Acquisition</a:t>
            </a:r>
            <a:r>
              <a:rPr lang="en-US" sz="2800" dirty="0"/>
              <a:t>: Collecting the temperature and </a:t>
            </a:r>
            <a:r>
              <a:rPr lang="en-US" sz="2800" dirty="0" smtClean="0"/>
              <a:t>pulse rate.</a:t>
            </a:r>
          </a:p>
          <a:p>
            <a:pPr algn="just">
              <a:lnSpc>
                <a:spcPct val="100000"/>
              </a:lnSpc>
            </a:pPr>
            <a:r>
              <a:rPr lang="en-US" sz="2800" i="1" dirty="0" smtClean="0"/>
              <a:t>Data </a:t>
            </a:r>
            <a:r>
              <a:rPr lang="en-US" sz="2800" i="1" dirty="0"/>
              <a:t>Transmission</a:t>
            </a:r>
            <a:r>
              <a:rPr lang="en-US" sz="2800" dirty="0"/>
              <a:t>: Transmitting the collected data to an IoT </a:t>
            </a:r>
            <a:r>
              <a:rPr lang="en-US" sz="2800" dirty="0" smtClean="0"/>
              <a:t>server. </a:t>
            </a:r>
          </a:p>
          <a:p>
            <a:pPr algn="just">
              <a:lnSpc>
                <a:spcPct val="100000"/>
              </a:lnSpc>
            </a:pPr>
            <a:r>
              <a:rPr lang="en-US" sz="2800" i="1" dirty="0" smtClean="0"/>
              <a:t>Alerting</a:t>
            </a:r>
            <a:r>
              <a:rPr lang="en-US" sz="2800" dirty="0"/>
              <a:t>: Alerting the caretakers through Gmail and telegram messenger during   emergency </a:t>
            </a:r>
            <a:r>
              <a:rPr lang="en-US" sz="2800" dirty="0" smtClean="0"/>
              <a:t>situations. </a:t>
            </a:r>
          </a:p>
          <a:p>
            <a:pPr algn="just">
              <a:lnSpc>
                <a:spcPct val="100000"/>
              </a:lnSpc>
            </a:pPr>
            <a:r>
              <a:rPr lang="en-US" sz="2800" i="1" dirty="0" smtClean="0"/>
              <a:t>Cloud </a:t>
            </a:r>
            <a:r>
              <a:rPr lang="en-US" sz="2800" i="1" dirty="0"/>
              <a:t>Storage</a:t>
            </a:r>
            <a:r>
              <a:rPr lang="en-US" sz="2800" dirty="0"/>
              <a:t>: Storing the data in Google Sheets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53100" y="16250755"/>
            <a:ext cx="4902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sz="1800" i="1" dirty="0"/>
          </a:p>
        </p:txBody>
      </p:sp>
      <p:sp>
        <p:nvSpPr>
          <p:cNvPr id="21" name="Text Placeholder 68"/>
          <p:cNvSpPr txBox="1">
            <a:spLocks/>
          </p:cNvSpPr>
          <p:nvPr/>
        </p:nvSpPr>
        <p:spPr>
          <a:xfrm>
            <a:off x="394033" y="3322637"/>
            <a:ext cx="10156314" cy="3907706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>
            <a:defPPr>
              <a:defRPr lang="en-US"/>
            </a:defPPr>
            <a:lvl1pPr indent="0" defTabSz="2138324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2400"/>
            </a:lvl1pPr>
            <a:lvl2pPr marL="1603743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5612"/>
            </a:lvl2pPr>
            <a:lvl3pPr marL="2672906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677"/>
            </a:lvl3pPr>
            <a:lvl4pPr marL="3742068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4pPr>
            <a:lvl5pPr marL="4811230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5pPr>
            <a:lvl6pPr marL="5880392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6pPr>
            <a:lvl7pPr marL="6949554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7pPr>
            <a:lvl8pPr marL="8018717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8pPr>
            <a:lvl9pPr marL="9087879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9pPr>
          </a:lstStyle>
          <a:p>
            <a:pPr algn="just"/>
            <a:r>
              <a:rPr lang="en-US" sz="2800" dirty="0"/>
              <a:t>Remote Patient Health Monitoring is a medical technology to monitor the patient’s health remotely to enhance the medical care and reduce the health-care costs. </a:t>
            </a:r>
            <a:r>
              <a:rPr lang="en-US" sz="2800" dirty="0" smtClean="0"/>
              <a:t>The designed system </a:t>
            </a:r>
            <a:r>
              <a:rPr lang="en-US" sz="2800" dirty="0"/>
              <a:t>collects the patient’s data and transmits the data to a server using a microcontroller with internet services. Health experts can take the benefits of the system to keeps an eye on their patient’s </a:t>
            </a:r>
            <a:r>
              <a:rPr lang="en-US" sz="2800" dirty="0" smtClean="0"/>
              <a:t>health.</a:t>
            </a:r>
            <a:r>
              <a:rPr lang="en-US" sz="2800" dirty="0"/>
              <a:t> The designed system is equipped to alert the care taker through e-mail and telegram messenger services during emergency </a:t>
            </a:r>
            <a:r>
              <a:rPr lang="en-US" sz="2800" dirty="0" smtClean="0"/>
              <a:t>situations.</a:t>
            </a:r>
            <a:r>
              <a:rPr lang="en-US" sz="2800" dirty="0"/>
              <a:t> In addition, medical </a:t>
            </a:r>
            <a:r>
              <a:rPr lang="en-US" sz="2800" dirty="0" smtClean="0"/>
              <a:t>data </a:t>
            </a:r>
            <a:r>
              <a:rPr lang="en-US" sz="2800" dirty="0"/>
              <a:t>will be stored in Google sheets for treatment recommendations.</a:t>
            </a:r>
            <a:endParaRPr lang="en-IN" sz="2800" dirty="0"/>
          </a:p>
        </p:txBody>
      </p:sp>
      <p:sp>
        <p:nvSpPr>
          <p:cNvPr id="22" name="Rectangle 21"/>
          <p:cNvSpPr/>
          <p:nvPr/>
        </p:nvSpPr>
        <p:spPr>
          <a:xfrm>
            <a:off x="359812" y="2682990"/>
            <a:ext cx="4873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 smtClean="0"/>
              <a:t>Introduction</a:t>
            </a:r>
            <a:endParaRPr lang="en-US" sz="3600" i="1" dirty="0"/>
          </a:p>
        </p:txBody>
      </p:sp>
      <p:sp>
        <p:nvSpPr>
          <p:cNvPr id="27" name="Text Placeholder 68"/>
          <p:cNvSpPr txBox="1">
            <a:spLocks/>
          </p:cNvSpPr>
          <p:nvPr/>
        </p:nvSpPr>
        <p:spPr>
          <a:xfrm>
            <a:off x="10836692" y="25072105"/>
            <a:ext cx="9859228" cy="2542775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>
            <a:defPPr>
              <a:defRPr lang="en-US"/>
            </a:defPPr>
            <a:lvl1pPr indent="0" defTabSz="2138324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2400"/>
            </a:lvl1pPr>
            <a:lvl2pPr marL="1603743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5612"/>
            </a:lvl2pPr>
            <a:lvl3pPr marL="2672906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677"/>
            </a:lvl3pPr>
            <a:lvl4pPr marL="3742068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4pPr>
            <a:lvl5pPr marL="4811230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5pPr>
            <a:lvl6pPr marL="5880392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6pPr>
            <a:lvl7pPr marL="6949554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7pPr>
            <a:lvl8pPr marL="8018717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8pPr>
            <a:lvl9pPr marL="9087879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9pPr>
          </a:lstStyle>
          <a:p>
            <a:pPr algn="just"/>
            <a:r>
              <a:rPr lang="en-US" sz="2800" dirty="0"/>
              <a:t>The main objective of the experiment was successfully achieved. All the individual modules like Heartbeat detection module, temperature </a:t>
            </a:r>
            <a:r>
              <a:rPr lang="en-US" sz="2800" dirty="0" smtClean="0"/>
              <a:t>sensor, ThingSpeak Server, Gmail, Telegram and Google Sheets </a:t>
            </a:r>
            <a:r>
              <a:rPr lang="en-US" sz="2800" dirty="0"/>
              <a:t>gave out the desired </a:t>
            </a:r>
            <a:r>
              <a:rPr lang="en-US" sz="2800" dirty="0" smtClean="0"/>
              <a:t>results.</a:t>
            </a:r>
            <a:r>
              <a:rPr lang="en-US" sz="2800" dirty="0"/>
              <a:t> </a:t>
            </a:r>
            <a:r>
              <a:rPr lang="en-US" sz="2800" dirty="0" smtClean="0"/>
              <a:t>This </a:t>
            </a:r>
            <a:r>
              <a:rPr lang="en-US" sz="2800" dirty="0"/>
              <a:t>Remote Health Care system utilizes </a:t>
            </a:r>
            <a:r>
              <a:rPr lang="en-US" sz="2800" dirty="0" smtClean="0"/>
              <a:t>embedded systems and Internet of Things for </a:t>
            </a:r>
            <a:r>
              <a:rPr lang="en-US" sz="2800" dirty="0"/>
              <a:t>better quality of life for people in </a:t>
            </a:r>
            <a:r>
              <a:rPr lang="en-US" sz="2800" dirty="0" smtClean="0"/>
              <a:t>society.</a:t>
            </a:r>
            <a:endParaRPr lang="en-IN" sz="3600" i="1" dirty="0" smtClean="0"/>
          </a:p>
          <a:p>
            <a:endParaRPr lang="en-IN" sz="3600" i="1" dirty="0" smtClean="0"/>
          </a:p>
          <a:p>
            <a:r>
              <a:rPr lang="en-IN" sz="3600" i="1" dirty="0" smtClean="0"/>
              <a:t>Contact</a:t>
            </a:r>
            <a:endParaRPr lang="en-IN" sz="3200" i="1" dirty="0" smtClean="0"/>
          </a:p>
          <a:p>
            <a:r>
              <a:rPr lang="en-IN" sz="2800" dirty="0" smtClean="0">
                <a:hlinkClick r:id="rId2"/>
              </a:rPr>
              <a:t>mohankumar.kothala@vitap.ac.in</a:t>
            </a:r>
            <a:endParaRPr lang="en-IN" sz="2800" dirty="0" smtClean="0"/>
          </a:p>
          <a:p>
            <a:endParaRPr lang="en-IN" sz="2800" dirty="0"/>
          </a:p>
        </p:txBody>
      </p:sp>
      <p:sp>
        <p:nvSpPr>
          <p:cNvPr id="29" name="Rectangle 28"/>
          <p:cNvSpPr/>
          <p:nvPr/>
        </p:nvSpPr>
        <p:spPr>
          <a:xfrm>
            <a:off x="10836692" y="24425774"/>
            <a:ext cx="3265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 smtClean="0"/>
              <a:t>Conclusion</a:t>
            </a:r>
            <a:endParaRPr lang="en-US" sz="3600" i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32C5F0E-27BD-40C9-AA62-AA32E824E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32" y="786840"/>
            <a:ext cx="1745215" cy="1745215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998260" y="13554260"/>
            <a:ext cx="8947860" cy="5163026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 rotWithShape="1">
          <a:blip r:embed="rId5"/>
          <a:srcRect l="1282" r="1"/>
          <a:stretch/>
        </p:blipFill>
        <p:spPr bwMode="auto">
          <a:xfrm>
            <a:off x="1954034" y="19955668"/>
            <a:ext cx="6748006" cy="31634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9" b="1353"/>
          <a:stretch/>
        </p:blipFill>
        <p:spPr bwMode="auto">
          <a:xfrm>
            <a:off x="998260" y="24475247"/>
            <a:ext cx="4587970" cy="5441502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3" name="Picture 22"/>
          <p:cNvPicPr/>
          <p:nvPr/>
        </p:nvPicPr>
        <p:blipFill>
          <a:blip r:embed="rId7"/>
          <a:stretch>
            <a:fillRect/>
          </a:stretch>
        </p:blipFill>
        <p:spPr>
          <a:xfrm>
            <a:off x="6374893" y="24543538"/>
            <a:ext cx="3659126" cy="5373211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" t="51454" r="6205" b="2751"/>
          <a:stretch/>
        </p:blipFill>
        <p:spPr bwMode="auto">
          <a:xfrm>
            <a:off x="11109960" y="3884753"/>
            <a:ext cx="9281159" cy="3460927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960" y="7951903"/>
            <a:ext cx="8991600" cy="4133417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6" name="Picture 25"/>
          <p:cNvPicPr/>
          <p:nvPr/>
        </p:nvPicPr>
        <p:blipFill rotWithShape="1">
          <a:blip r:embed="rId10"/>
          <a:srcRect b="57504"/>
          <a:stretch/>
        </p:blipFill>
        <p:spPr>
          <a:xfrm>
            <a:off x="13398535" y="12822740"/>
            <a:ext cx="4806717" cy="3788808"/>
          </a:xfrm>
          <a:prstGeom prst="rect">
            <a:avLst/>
          </a:prstGeom>
        </p:spPr>
      </p:pic>
      <p:pic>
        <p:nvPicPr>
          <p:cNvPr id="28" name="Picture 27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8887" y="17432020"/>
            <a:ext cx="4273746" cy="5472748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60604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oster_2016_m.potx" id="{C99F4834-73B2-44AB-9211-DD57E3EBE727}" vid="{C99B119E-4D31-4661-B76A-37761BBBC0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</TotalTime>
  <Words>315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Jayasankar Variyar</dc:creator>
  <cp:lastModifiedBy>USER</cp:lastModifiedBy>
  <cp:revision>96</cp:revision>
  <dcterms:created xsi:type="dcterms:W3CDTF">2016-03-28T06:32:15Z</dcterms:created>
  <dcterms:modified xsi:type="dcterms:W3CDTF">2020-11-26T04:34:52Z</dcterms:modified>
</cp:coreProperties>
</file>