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763DF3-85CC-49B8-9245-05D8169B1427}" v="1449" dt="2023-10-28T05:28:00.824"/>
    <p1510:client id="{BB972FBB-3B41-472E-AD47-70C1569593C8}" v="41" dt="2023-10-09T06:58:29.649"/>
    <p1510:client id="{F912E7DA-0625-4B77-BA01-F760A1E3EA5A}" v="270" dt="2023-10-28T05:55:48.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79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8759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5726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344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009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2187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1401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562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7243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8579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10/27/2023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25385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10/27/2023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190803505"/>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2" r:id="rId6"/>
    <p:sldLayoutId id="2147483748" r:id="rId7"/>
    <p:sldLayoutId id="2147483749" r:id="rId8"/>
    <p:sldLayoutId id="2147483750" r:id="rId9"/>
    <p:sldLayoutId id="2147483751" r:id="rId10"/>
    <p:sldLayoutId id="214748375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werofbabble.ca/blog/2017/11/22/how-to-get-the-most-out-of-peak-tv"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eople-equation.com/do-your-words-encourage-or-deflate/math-equation_chalkboard/"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ired.it/play/musica/2018/02/03/spotify-streaming-musicale-mercato/"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hyperlink" Target="https://www.openbible.info/blog/page/3/" TargetMode="External"/><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technews.fr/2013/10/spotify-quelques-chiffres-dans-une-infographie.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usannetedrick.com/what-is-cloud-computing-and-how-can-it-help-your-business/"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lse.ac.uk/impactofsocialsciences/2014/03/18/research-datasets-potential-impact/"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stasgeniales.blogspot.com/2014/06/como-cambiar-la-region-de-spotify.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rawingonmath.blogspot.com/2014/05/spotify-data.html"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techboomers.com/p/spotify"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techboomers.com/spotify-vs-apple-music"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remote control&#10;&#10;Description automatically generated">
            <a:extLst>
              <a:ext uri="{FF2B5EF4-FFF2-40B4-BE49-F238E27FC236}">
                <a16:creationId xmlns:a16="http://schemas.microsoft.com/office/drawing/2014/main" id="{2465ADC6-EF27-C393-949B-B266F92E97E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35" r="11957"/>
          <a:stretch/>
        </p:blipFill>
        <p:spPr>
          <a:xfrm>
            <a:off x="20" y="10"/>
            <a:ext cx="12199237" cy="6857989"/>
          </a:xfrm>
          <a:prstGeom prst="rect">
            <a:avLst/>
          </a:prstGeom>
        </p:spPr>
      </p:pic>
      <p:sp>
        <p:nvSpPr>
          <p:cNvPr id="64" name="Freeform: Shape 63">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0890" y="1061686"/>
            <a:ext cx="8266139" cy="3793336"/>
          </a:xfrm>
        </p:spPr>
        <p:txBody>
          <a:bodyPr anchor="t">
            <a:normAutofit/>
          </a:bodyPr>
          <a:lstStyle/>
          <a:p>
            <a:r>
              <a:rPr lang="en-US" sz="6600" b="1">
                <a:solidFill>
                  <a:srgbClr val="FFFFFF"/>
                </a:solidFill>
              </a:rPr>
              <a:t>Media Streaming with cloud</a:t>
            </a:r>
          </a:p>
        </p:txBody>
      </p:sp>
      <p:cxnSp>
        <p:nvCxnSpPr>
          <p:cNvPr id="65" name="Straight Connector 64">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D1F4DC3-EDAB-401A-BD21-33D25AB5F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alendar 2018 Free Stock Photo - Public Domain Pictures">
            <a:extLst>
              <a:ext uri="{FF2B5EF4-FFF2-40B4-BE49-F238E27FC236}">
                <a16:creationId xmlns:a16="http://schemas.microsoft.com/office/drawing/2014/main" id="{E7918646-826E-9EBE-6BC1-DDB70CBCAC21}"/>
              </a:ext>
            </a:extLst>
          </p:cNvPr>
          <p:cNvPicPr>
            <a:picLocks noGrp="1" noChangeAspect="1"/>
          </p:cNvPicPr>
          <p:nvPr>
            <p:ph idx="1"/>
          </p:nvPr>
        </p:nvPicPr>
        <p:blipFill rotWithShape="1">
          <a:blip r:embed="rId2"/>
          <a:srcRect/>
          <a:stretch/>
        </p:blipFill>
        <p:spPr>
          <a:xfrm>
            <a:off x="-1" y="10"/>
            <a:ext cx="12192002" cy="6857989"/>
          </a:xfrm>
          <a:prstGeom prst="rect">
            <a:avLst/>
          </a:prstGeom>
        </p:spPr>
      </p:pic>
      <p:sp>
        <p:nvSpPr>
          <p:cNvPr id="15" name="Freeform: Shape 14">
            <a:extLst>
              <a:ext uri="{FF2B5EF4-FFF2-40B4-BE49-F238E27FC236}">
                <a16:creationId xmlns:a16="http://schemas.microsoft.com/office/drawing/2014/main" id="{7059D4DD-D247-47C8-B574-B36CB222C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3E218F-E4D8-D1F5-0842-4170E9A63EC5}"/>
              </a:ext>
            </a:extLst>
          </p:cNvPr>
          <p:cNvSpPr>
            <a:spLocks noGrp="1"/>
          </p:cNvSpPr>
          <p:nvPr>
            <p:ph type="title"/>
          </p:nvPr>
        </p:nvSpPr>
        <p:spPr>
          <a:xfrm>
            <a:off x="639793" y="433478"/>
            <a:ext cx="7397150" cy="905839"/>
          </a:xfrm>
        </p:spPr>
        <p:txBody>
          <a:bodyPr vert="horz" lIns="91440" tIns="45720" rIns="91440" bIns="45720" rtlCol="0" anchor="t">
            <a:normAutofit fontScale="90000"/>
          </a:bodyPr>
          <a:lstStyle/>
          <a:p>
            <a:pPr>
              <a:lnSpc>
                <a:spcPct val="90000"/>
              </a:lnSpc>
            </a:pPr>
            <a:r>
              <a:rPr lang="en-US" sz="3200" cap="all" spc="300" dirty="0">
                <a:solidFill>
                  <a:srgbClr val="FFFFFF"/>
                </a:solidFill>
              </a:rPr>
              <a:t>Changing Index to Release Date</a:t>
            </a:r>
            <a:endParaRPr lang="en-US" sz="3200" cap="all" spc="300">
              <a:solidFill>
                <a:srgbClr val="FFFFFF"/>
              </a:solidFill>
            </a:endParaRPr>
          </a:p>
        </p:txBody>
      </p:sp>
      <p:sp>
        <p:nvSpPr>
          <p:cNvPr id="5" name="TextBox 4">
            <a:extLst>
              <a:ext uri="{FF2B5EF4-FFF2-40B4-BE49-F238E27FC236}">
                <a16:creationId xmlns:a16="http://schemas.microsoft.com/office/drawing/2014/main" id="{FB0D86B0-2768-1058-0277-917FA5FA7933}"/>
              </a:ext>
            </a:extLst>
          </p:cNvPr>
          <p:cNvSpPr txBox="1"/>
          <p:nvPr/>
        </p:nvSpPr>
        <p:spPr>
          <a:xfrm>
            <a:off x="844826" y="1540564"/>
            <a:ext cx="626165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latin typeface="Consolas"/>
              </a:rPr>
              <a:t>tracks</a:t>
            </a:r>
            <a:r>
              <a:rPr lang="en-US" sz="1400" dirty="0" err="1">
                <a:solidFill>
                  <a:srgbClr val="055BE0"/>
                </a:solidFill>
                <a:latin typeface="Consolas"/>
              </a:rPr>
              <a:t>.</a:t>
            </a:r>
            <a:r>
              <a:rPr lang="en-US" sz="1400" dirty="0" err="1">
                <a:latin typeface="Consolas"/>
              </a:rPr>
              <a:t>set_index</a:t>
            </a:r>
            <a:r>
              <a:rPr lang="en-US" sz="1400" dirty="0">
                <a:latin typeface="Consolas"/>
              </a:rPr>
              <a:t>(</a:t>
            </a:r>
            <a:r>
              <a:rPr lang="en-US" sz="1400" dirty="0">
                <a:solidFill>
                  <a:srgbClr val="BB2323"/>
                </a:solidFill>
                <a:latin typeface="Consolas"/>
              </a:rPr>
              <a:t>'</a:t>
            </a:r>
            <a:r>
              <a:rPr lang="en-US" sz="1400" dirty="0" err="1">
                <a:solidFill>
                  <a:srgbClr val="BB2323"/>
                </a:solidFill>
                <a:latin typeface="Consolas"/>
              </a:rPr>
              <a:t>release_date</a:t>
            </a:r>
            <a:r>
              <a:rPr lang="en-US" sz="1400" dirty="0">
                <a:solidFill>
                  <a:srgbClr val="BB2323"/>
                </a:solidFill>
                <a:latin typeface="Consolas"/>
              </a:rPr>
              <a:t>'</a:t>
            </a:r>
            <a:r>
              <a:rPr lang="en-US" sz="1400" dirty="0">
                <a:latin typeface="Consolas"/>
              </a:rPr>
              <a:t>, </a:t>
            </a:r>
            <a:r>
              <a:rPr lang="en-US" sz="1400" dirty="0" err="1">
                <a:latin typeface="Consolas"/>
              </a:rPr>
              <a:t>inplace</a:t>
            </a:r>
            <a:r>
              <a:rPr lang="en-US" sz="1400" dirty="0">
                <a:latin typeface="Consolas"/>
              </a:rPr>
              <a:t> </a:t>
            </a:r>
            <a:r>
              <a:rPr lang="en-US" sz="1400" dirty="0">
                <a:solidFill>
                  <a:srgbClr val="055BE0"/>
                </a:solidFill>
                <a:latin typeface="Consolas"/>
              </a:rPr>
              <a:t>=</a:t>
            </a:r>
            <a:r>
              <a:rPr lang="en-US" sz="1400" dirty="0">
                <a:latin typeface="Consolas"/>
              </a:rPr>
              <a:t> </a:t>
            </a:r>
            <a:r>
              <a:rPr lang="en-US" sz="1400" u="sng" dirty="0">
                <a:solidFill>
                  <a:srgbClr val="3D7E7E"/>
                </a:solidFill>
                <a:latin typeface="Consolas"/>
              </a:rPr>
              <a:t>True</a:t>
            </a:r>
            <a:r>
              <a:rPr lang="en-US" sz="1400" dirty="0">
                <a:latin typeface="Consolas"/>
              </a:rPr>
              <a:t>)
</a:t>
            </a:r>
            <a:r>
              <a:rPr lang="en-US" sz="1400" dirty="0" err="1">
                <a:latin typeface="Consolas"/>
              </a:rPr>
              <a:t>tracks</a:t>
            </a:r>
            <a:r>
              <a:rPr lang="en-US" sz="1400" dirty="0" err="1">
                <a:solidFill>
                  <a:srgbClr val="055BE0"/>
                </a:solidFill>
                <a:latin typeface="Consolas"/>
              </a:rPr>
              <a:t>.</a:t>
            </a:r>
            <a:r>
              <a:rPr lang="en-US" sz="1400" dirty="0" err="1">
                <a:latin typeface="Consolas"/>
              </a:rPr>
              <a:t>index</a:t>
            </a:r>
            <a:r>
              <a:rPr lang="en-US" sz="1400" dirty="0">
                <a:solidFill>
                  <a:srgbClr val="055BE0"/>
                </a:solidFill>
                <a:latin typeface="Consolas"/>
              </a:rPr>
              <a:t>=</a:t>
            </a:r>
            <a:r>
              <a:rPr lang="en-US" sz="1400" dirty="0" err="1">
                <a:latin typeface="Consolas"/>
              </a:rPr>
              <a:t>pd</a:t>
            </a:r>
            <a:r>
              <a:rPr lang="en-US" sz="1400" dirty="0" err="1">
                <a:solidFill>
                  <a:srgbClr val="055BE0"/>
                </a:solidFill>
                <a:latin typeface="Consolas"/>
              </a:rPr>
              <a:t>.</a:t>
            </a:r>
            <a:r>
              <a:rPr lang="en-US" sz="1400" u="sng" dirty="0" err="1">
                <a:latin typeface="Consolas"/>
              </a:rPr>
              <a:t>to_datetime</a:t>
            </a:r>
            <a:r>
              <a:rPr lang="en-US" sz="1400" dirty="0">
                <a:latin typeface="Consolas"/>
              </a:rPr>
              <a:t>(</a:t>
            </a:r>
            <a:r>
              <a:rPr lang="en-US" sz="1400" dirty="0" err="1">
                <a:latin typeface="Consolas"/>
              </a:rPr>
              <a:t>tracks</a:t>
            </a:r>
            <a:r>
              <a:rPr lang="en-US" sz="1400" dirty="0" err="1">
                <a:solidFill>
                  <a:srgbClr val="055BE0"/>
                </a:solidFill>
                <a:latin typeface="Consolas"/>
              </a:rPr>
              <a:t>.</a:t>
            </a:r>
            <a:r>
              <a:rPr lang="en-US" sz="1400" dirty="0" err="1">
                <a:latin typeface="Consolas"/>
              </a:rPr>
              <a:t>index</a:t>
            </a:r>
            <a:r>
              <a:rPr lang="en-US" sz="1400" dirty="0">
                <a:latin typeface="Consolas"/>
              </a:rPr>
              <a:t>)
</a:t>
            </a:r>
            <a:r>
              <a:rPr lang="en-US" sz="1400" dirty="0" err="1">
                <a:latin typeface="Consolas"/>
              </a:rPr>
              <a:t>tracks</a:t>
            </a:r>
            <a:r>
              <a:rPr lang="en-US" sz="1400" dirty="0" err="1">
                <a:solidFill>
                  <a:srgbClr val="055BE0"/>
                </a:solidFill>
                <a:latin typeface="Consolas"/>
              </a:rPr>
              <a:t>.</a:t>
            </a:r>
            <a:r>
              <a:rPr lang="en-US" sz="1400" dirty="0" err="1">
                <a:latin typeface="Consolas"/>
              </a:rPr>
              <a:t>head</a:t>
            </a:r>
            <a:r>
              <a:rPr lang="en-US" sz="1400" dirty="0">
                <a:latin typeface="Consolas"/>
              </a:rPr>
              <a:t>()</a:t>
            </a:r>
            <a:endParaRPr lang="en-US" sz="1400" dirty="0">
              <a:latin typeface="Walbaum Display"/>
            </a:endParaRPr>
          </a:p>
          <a:p>
            <a:endParaRPr lang="en-US" sz="1400" dirty="0">
              <a:latin typeface="Consolas"/>
            </a:endParaRPr>
          </a:p>
          <a:p>
            <a:endParaRPr lang="en-US" sz="1400" dirty="0">
              <a:latin typeface="Consolas"/>
            </a:endParaRPr>
          </a:p>
        </p:txBody>
      </p:sp>
      <p:pic>
        <p:nvPicPr>
          <p:cNvPr id="6" name="Picture 5">
            <a:extLst>
              <a:ext uri="{FF2B5EF4-FFF2-40B4-BE49-F238E27FC236}">
                <a16:creationId xmlns:a16="http://schemas.microsoft.com/office/drawing/2014/main" id="{DD57A47E-4CCD-AC75-F6BF-CC5DBB21E8CF}"/>
              </a:ext>
            </a:extLst>
          </p:cNvPr>
          <p:cNvPicPr>
            <a:picLocks noChangeAspect="1"/>
          </p:cNvPicPr>
          <p:nvPr/>
        </p:nvPicPr>
        <p:blipFill>
          <a:blip r:embed="rId3"/>
          <a:stretch>
            <a:fillRect/>
          </a:stretch>
        </p:blipFill>
        <p:spPr>
          <a:xfrm>
            <a:off x="843412" y="2383407"/>
            <a:ext cx="6493893" cy="3298884"/>
          </a:xfrm>
          <a:prstGeom prst="rect">
            <a:avLst/>
          </a:prstGeom>
        </p:spPr>
      </p:pic>
    </p:spTree>
    <p:extLst>
      <p:ext uri="{BB962C8B-B14F-4D97-AF65-F5344CB8AC3E}">
        <p14:creationId xmlns:p14="http://schemas.microsoft.com/office/powerpoint/2010/main" val="130491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2C7C-6C36-0057-CFBB-70155AB56549}"/>
              </a:ext>
            </a:extLst>
          </p:cNvPr>
          <p:cNvSpPr>
            <a:spLocks noGrp="1"/>
          </p:cNvSpPr>
          <p:nvPr>
            <p:ph type="title"/>
          </p:nvPr>
        </p:nvSpPr>
        <p:spPr>
          <a:xfrm>
            <a:off x="970472" y="197199"/>
            <a:ext cx="9647207" cy="915200"/>
          </a:xfrm>
        </p:spPr>
        <p:txBody>
          <a:bodyPr>
            <a:normAutofit/>
          </a:bodyPr>
          <a:lstStyle/>
          <a:p>
            <a:r>
              <a:rPr lang="en-US" sz="2800" dirty="0"/>
              <a:t>Check Artist At 18th Row Of Spotify Tracks Dataset</a:t>
            </a:r>
          </a:p>
        </p:txBody>
      </p:sp>
      <p:sp>
        <p:nvSpPr>
          <p:cNvPr id="3" name="Content Placeholder 2">
            <a:extLst>
              <a:ext uri="{FF2B5EF4-FFF2-40B4-BE49-F238E27FC236}">
                <a16:creationId xmlns:a16="http://schemas.microsoft.com/office/drawing/2014/main" id="{A885C51E-745D-ED86-94E1-9D9AF3197120}"/>
              </a:ext>
            </a:extLst>
          </p:cNvPr>
          <p:cNvSpPr>
            <a:spLocks noGrp="1"/>
          </p:cNvSpPr>
          <p:nvPr>
            <p:ph idx="1"/>
          </p:nvPr>
        </p:nvSpPr>
        <p:spPr>
          <a:xfrm>
            <a:off x="884208" y="1023686"/>
            <a:ext cx="10251055" cy="1324250"/>
          </a:xfrm>
        </p:spPr>
        <p:txBody>
          <a:bodyPr vert="horz" lIns="91440" tIns="45720" rIns="91440" bIns="45720" rtlCol="0" anchor="t">
            <a:normAutofit fontScale="77500" lnSpcReduction="20000"/>
          </a:bodyPr>
          <a:lstStyle/>
          <a:p>
            <a:pPr>
              <a:buNone/>
            </a:pPr>
            <a:r>
              <a:rPr lang="en-US" sz="1600" dirty="0">
                <a:latin typeface="Consolas"/>
              </a:rPr>
              <a:t>tracks[[</a:t>
            </a:r>
            <a:r>
              <a:rPr lang="en-US" sz="1600" dirty="0">
                <a:solidFill>
                  <a:srgbClr val="BB2323"/>
                </a:solidFill>
                <a:latin typeface="Consolas"/>
              </a:rPr>
              <a:t>'artists'</a:t>
            </a:r>
            <a:r>
              <a:rPr lang="en-US" sz="1600" dirty="0">
                <a:latin typeface="Consolas"/>
              </a:rPr>
              <a:t>]]</a:t>
            </a:r>
            <a:r>
              <a:rPr lang="en-US" sz="1600" dirty="0">
                <a:solidFill>
                  <a:srgbClr val="055BE0"/>
                </a:solidFill>
                <a:latin typeface="Consolas"/>
              </a:rPr>
              <a:t>.</a:t>
            </a:r>
            <a:r>
              <a:rPr lang="en-US" sz="1600" u="sng" dirty="0" err="1">
                <a:latin typeface="Consolas"/>
              </a:rPr>
              <a:t>iloc</a:t>
            </a:r>
            <a:r>
              <a:rPr lang="en-US" sz="1600" dirty="0">
                <a:latin typeface="Consolas"/>
              </a:rPr>
              <a:t>[</a:t>
            </a:r>
            <a:r>
              <a:rPr lang="en-US" sz="1600" dirty="0">
                <a:solidFill>
                  <a:srgbClr val="666666"/>
                </a:solidFill>
                <a:latin typeface="Consolas"/>
              </a:rPr>
              <a:t>18</a:t>
            </a:r>
            <a:r>
              <a:rPr lang="en-US" sz="1600" dirty="0">
                <a:latin typeface="Consolas"/>
              </a:rPr>
              <a:t>]</a:t>
            </a:r>
            <a:r>
              <a:rPr lang="en-US" sz="1600" dirty="0">
                <a:latin typeface="Consolas"/>
                <a:ea typeface="+mn-lt"/>
                <a:cs typeface="+mn-lt"/>
              </a:rPr>
              <a:t>
</a:t>
            </a:r>
            <a:r>
              <a:rPr lang="en-US" sz="1600" dirty="0">
                <a:ea typeface="+mn-lt"/>
                <a:cs typeface="+mn-lt"/>
              </a:rPr>
              <a:t>Out:</a:t>
            </a:r>
            <a:r>
              <a:rPr lang="en-US" sz="1600" dirty="0">
                <a:latin typeface="Walbaum Display"/>
              </a:rPr>
              <a:t> </a:t>
            </a:r>
          </a:p>
          <a:p>
            <a:pPr>
              <a:buNone/>
            </a:pPr>
            <a:r>
              <a:rPr lang="en-US" sz="1600" dirty="0">
                <a:latin typeface="Consolas"/>
              </a:rPr>
              <a:t>  artists    ['Victor Boucher']
Name: 1922-01-01 00:00:00, </a:t>
            </a:r>
            <a:r>
              <a:rPr lang="en-US" sz="1600" dirty="0" err="1">
                <a:latin typeface="Consolas"/>
              </a:rPr>
              <a:t>dtype</a:t>
            </a:r>
            <a:r>
              <a:rPr lang="en-US" sz="1600" dirty="0">
                <a:latin typeface="Consolas"/>
              </a:rPr>
              <a:t>: object</a:t>
            </a:r>
            <a:endParaRPr lang="en-US" sz="1600"/>
          </a:p>
          <a:p>
            <a:pPr marL="0" indent="0">
              <a:buNone/>
            </a:pPr>
            <a:endParaRPr lang="en-US" dirty="0"/>
          </a:p>
        </p:txBody>
      </p:sp>
      <p:sp>
        <p:nvSpPr>
          <p:cNvPr id="4" name="TextBox 3">
            <a:extLst>
              <a:ext uri="{FF2B5EF4-FFF2-40B4-BE49-F238E27FC236}">
                <a16:creationId xmlns:a16="http://schemas.microsoft.com/office/drawing/2014/main" id="{FB128EA9-4C58-A7F8-0EB4-A61C1D769165}"/>
              </a:ext>
            </a:extLst>
          </p:cNvPr>
          <p:cNvSpPr txBox="1"/>
          <p:nvPr/>
        </p:nvSpPr>
        <p:spPr>
          <a:xfrm>
            <a:off x="1369287" y="3320231"/>
            <a:ext cx="776908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onsolas"/>
              </a:rPr>
              <a:t>tracks[</a:t>
            </a:r>
            <a:r>
              <a:rPr lang="en-US" sz="1600" dirty="0">
                <a:solidFill>
                  <a:srgbClr val="BB2323"/>
                </a:solidFill>
                <a:latin typeface="Consolas"/>
              </a:rPr>
              <a:t>'duration'</a:t>
            </a:r>
            <a:r>
              <a:rPr lang="en-US" sz="1600" dirty="0">
                <a:latin typeface="Consolas"/>
              </a:rPr>
              <a:t>] </a:t>
            </a:r>
            <a:r>
              <a:rPr lang="en-US" sz="1600" dirty="0">
                <a:solidFill>
                  <a:srgbClr val="055BE0"/>
                </a:solidFill>
                <a:latin typeface="Consolas"/>
              </a:rPr>
              <a:t>=</a:t>
            </a:r>
            <a:r>
              <a:rPr lang="en-US" sz="1600" dirty="0">
                <a:latin typeface="Consolas"/>
              </a:rPr>
              <a:t> tracks[</a:t>
            </a:r>
            <a:r>
              <a:rPr lang="en-US" sz="1600" dirty="0">
                <a:solidFill>
                  <a:srgbClr val="BB2323"/>
                </a:solidFill>
                <a:latin typeface="Consolas"/>
              </a:rPr>
              <a:t>'</a:t>
            </a:r>
            <a:r>
              <a:rPr lang="en-US" sz="1600" err="1">
                <a:solidFill>
                  <a:srgbClr val="BB2323"/>
                </a:solidFill>
                <a:latin typeface="Consolas"/>
              </a:rPr>
              <a:t>duration_ms</a:t>
            </a:r>
            <a:r>
              <a:rPr lang="en-US" sz="1600" dirty="0">
                <a:solidFill>
                  <a:srgbClr val="BB2323"/>
                </a:solidFill>
                <a:latin typeface="Consolas"/>
              </a:rPr>
              <a:t>'</a:t>
            </a:r>
            <a:r>
              <a:rPr lang="en-US" sz="1600" dirty="0">
                <a:latin typeface="Consolas"/>
              </a:rPr>
              <a:t>]</a:t>
            </a:r>
            <a:r>
              <a:rPr lang="en-US" sz="1600" dirty="0">
                <a:solidFill>
                  <a:srgbClr val="055BE0"/>
                </a:solidFill>
                <a:latin typeface="Consolas"/>
              </a:rPr>
              <a:t>.</a:t>
            </a:r>
            <a:r>
              <a:rPr lang="en-US" sz="1600" u="sng" dirty="0">
                <a:latin typeface="Consolas"/>
              </a:rPr>
              <a:t>apply</a:t>
            </a:r>
            <a:r>
              <a:rPr lang="en-US" sz="1600" dirty="0">
                <a:latin typeface="Consolas"/>
              </a:rPr>
              <a:t> (</a:t>
            </a:r>
            <a:r>
              <a:rPr lang="en-US" sz="1600" dirty="0">
                <a:solidFill>
                  <a:srgbClr val="007B00"/>
                </a:solidFill>
                <a:latin typeface="Consolas"/>
              </a:rPr>
              <a:t>lambda</a:t>
            </a:r>
            <a:r>
              <a:rPr lang="en-US" sz="1600" dirty="0">
                <a:latin typeface="Consolas"/>
              </a:rPr>
              <a:t> x : </a:t>
            </a:r>
            <a:r>
              <a:rPr lang="en-US" sz="1600" u="sng" dirty="0">
                <a:solidFill>
                  <a:srgbClr val="008000"/>
                </a:solidFill>
                <a:latin typeface="Consolas"/>
              </a:rPr>
              <a:t>round</a:t>
            </a:r>
            <a:r>
              <a:rPr lang="en-US" sz="1600" dirty="0">
                <a:latin typeface="Consolas"/>
              </a:rPr>
              <a:t>(x</a:t>
            </a:r>
            <a:r>
              <a:rPr lang="en-US" sz="1600" dirty="0">
                <a:solidFill>
                  <a:srgbClr val="055BE0"/>
                </a:solidFill>
                <a:latin typeface="Consolas"/>
              </a:rPr>
              <a:t>/</a:t>
            </a:r>
            <a:r>
              <a:rPr lang="en-US" sz="1600" dirty="0">
                <a:solidFill>
                  <a:srgbClr val="666666"/>
                </a:solidFill>
                <a:latin typeface="Consolas"/>
              </a:rPr>
              <a:t>1000</a:t>
            </a:r>
            <a:r>
              <a:rPr lang="en-US" sz="1600" dirty="0">
                <a:latin typeface="Consolas"/>
              </a:rPr>
              <a:t>))
</a:t>
            </a:r>
            <a:r>
              <a:rPr lang="en-US" sz="1600" err="1">
                <a:latin typeface="Consolas"/>
              </a:rPr>
              <a:t>tracks</a:t>
            </a:r>
            <a:r>
              <a:rPr lang="en-US" sz="1600" err="1">
                <a:solidFill>
                  <a:srgbClr val="055BE0"/>
                </a:solidFill>
                <a:latin typeface="Consolas"/>
              </a:rPr>
              <a:t>.</a:t>
            </a:r>
            <a:r>
              <a:rPr lang="en-US" sz="1600" err="1">
                <a:latin typeface="Consolas"/>
              </a:rPr>
              <a:t>drop</a:t>
            </a:r>
            <a:r>
              <a:rPr lang="en-US" sz="1600" dirty="0">
                <a:latin typeface="Consolas"/>
              </a:rPr>
              <a:t>(</a:t>
            </a:r>
            <a:r>
              <a:rPr lang="en-US" sz="1600" dirty="0">
                <a:solidFill>
                  <a:srgbClr val="BB2323"/>
                </a:solidFill>
                <a:latin typeface="Consolas"/>
              </a:rPr>
              <a:t>'</a:t>
            </a:r>
            <a:r>
              <a:rPr lang="en-US" sz="1600" err="1">
                <a:solidFill>
                  <a:srgbClr val="BB2323"/>
                </a:solidFill>
                <a:latin typeface="Consolas"/>
              </a:rPr>
              <a:t>duration_ms</a:t>
            </a:r>
            <a:r>
              <a:rPr lang="en-US" sz="1600" dirty="0">
                <a:solidFill>
                  <a:srgbClr val="BB2323"/>
                </a:solidFill>
                <a:latin typeface="Consolas"/>
              </a:rPr>
              <a:t>'</a:t>
            </a:r>
            <a:r>
              <a:rPr lang="en-US" sz="1600" dirty="0">
                <a:latin typeface="Consolas"/>
              </a:rPr>
              <a:t>, </a:t>
            </a:r>
            <a:r>
              <a:rPr lang="en-US" sz="1600" err="1">
                <a:latin typeface="Consolas"/>
              </a:rPr>
              <a:t>inplace</a:t>
            </a:r>
            <a:r>
              <a:rPr lang="en-US" sz="1600" dirty="0">
                <a:latin typeface="Consolas"/>
              </a:rPr>
              <a:t> </a:t>
            </a:r>
            <a:r>
              <a:rPr lang="en-US" sz="1600" dirty="0">
                <a:solidFill>
                  <a:srgbClr val="055BE0"/>
                </a:solidFill>
                <a:latin typeface="Consolas"/>
              </a:rPr>
              <a:t>=</a:t>
            </a:r>
            <a:r>
              <a:rPr lang="en-US" sz="1600" dirty="0">
                <a:latin typeface="Consolas"/>
              </a:rPr>
              <a:t> </a:t>
            </a:r>
            <a:r>
              <a:rPr lang="en-US" sz="1600" u="sng" dirty="0">
                <a:solidFill>
                  <a:srgbClr val="3D7E7E"/>
                </a:solidFill>
                <a:latin typeface="Consolas"/>
              </a:rPr>
              <a:t>True</a:t>
            </a:r>
            <a:r>
              <a:rPr lang="en-US" sz="1600" dirty="0">
                <a:latin typeface="Consolas"/>
              </a:rPr>
              <a:t>, axis</a:t>
            </a:r>
            <a:r>
              <a:rPr lang="en-US" sz="1600" dirty="0">
                <a:solidFill>
                  <a:srgbClr val="055BE0"/>
                </a:solidFill>
                <a:latin typeface="Consolas"/>
              </a:rPr>
              <a:t>=</a:t>
            </a:r>
            <a:r>
              <a:rPr lang="en-US" sz="1600" dirty="0">
                <a:solidFill>
                  <a:srgbClr val="666666"/>
                </a:solidFill>
                <a:latin typeface="Consolas"/>
              </a:rPr>
              <a:t>1</a:t>
            </a:r>
            <a:r>
              <a:rPr lang="en-US" sz="1600" dirty="0">
                <a:latin typeface="Consolas"/>
              </a:rPr>
              <a:t>)
</a:t>
            </a:r>
            <a:r>
              <a:rPr lang="en-US" sz="1600" err="1">
                <a:latin typeface="Consolas"/>
              </a:rPr>
              <a:t>tracks</a:t>
            </a:r>
            <a:r>
              <a:rPr lang="en-US" sz="1600" err="1">
                <a:solidFill>
                  <a:srgbClr val="055BE0"/>
                </a:solidFill>
                <a:latin typeface="Consolas"/>
              </a:rPr>
              <a:t>.</a:t>
            </a:r>
            <a:r>
              <a:rPr lang="en-US" sz="1600" err="1">
                <a:latin typeface="Consolas"/>
              </a:rPr>
              <a:t>duration</a:t>
            </a:r>
            <a:r>
              <a:rPr lang="en-US" sz="1600" err="1">
                <a:solidFill>
                  <a:srgbClr val="055BE0"/>
                </a:solidFill>
                <a:latin typeface="Consolas"/>
              </a:rPr>
              <a:t>.</a:t>
            </a:r>
            <a:r>
              <a:rPr lang="en-US" sz="1600" u="sng" err="1">
                <a:latin typeface="Consolas"/>
              </a:rPr>
              <a:t>head</a:t>
            </a:r>
            <a:r>
              <a:rPr lang="en-US" sz="1600" err="1">
                <a:latin typeface="Consolas"/>
              </a:rPr>
              <a:t>()</a:t>
            </a:r>
            <a:r>
              <a:rPr lang="en-US" sz="1600" dirty="0">
                <a:latin typeface="Consolas"/>
              </a:rPr>
              <a:t>
</a:t>
            </a:r>
            <a:r>
              <a:rPr lang="en-US" sz="1600" dirty="0">
                <a:ea typeface="+mn-lt"/>
                <a:cs typeface="+mn-lt"/>
              </a:rPr>
              <a:t>Out:</a:t>
            </a:r>
            <a:endParaRPr lang="en-US" sz="1600" dirty="0"/>
          </a:p>
          <a:p>
            <a:r>
              <a:rPr lang="en-US" sz="1600" dirty="0">
                <a:latin typeface="Consolas"/>
              </a:rPr>
              <a:t>release_date
1922-02-22    127
1922-06-01     98
1922-03-21    182
1922-03-21    177
1922-01-01    163
Name: duration, </a:t>
            </a:r>
            <a:r>
              <a:rPr lang="en-US" sz="1600" err="1">
                <a:latin typeface="Consolas"/>
              </a:rPr>
              <a:t>dtype</a:t>
            </a:r>
            <a:r>
              <a:rPr lang="en-US" sz="1600" dirty="0">
                <a:latin typeface="Consolas"/>
              </a:rPr>
              <a:t>: int64</a:t>
            </a:r>
            <a:endParaRPr lang="en-US" sz="1600" dirty="0"/>
          </a:p>
          <a:p>
            <a:pPr algn="l"/>
            <a:endParaRPr lang="en-US" dirty="0"/>
          </a:p>
        </p:txBody>
      </p:sp>
      <p:sp>
        <p:nvSpPr>
          <p:cNvPr id="6" name="Title 1">
            <a:extLst>
              <a:ext uri="{FF2B5EF4-FFF2-40B4-BE49-F238E27FC236}">
                <a16:creationId xmlns:a16="http://schemas.microsoft.com/office/drawing/2014/main" id="{43975EE6-5A6A-81A7-3B44-F9E60966A0F8}"/>
              </a:ext>
            </a:extLst>
          </p:cNvPr>
          <p:cNvSpPr txBox="1">
            <a:spLocks/>
          </p:cNvSpPr>
          <p:nvPr/>
        </p:nvSpPr>
        <p:spPr>
          <a:xfrm>
            <a:off x="950344" y="2276165"/>
            <a:ext cx="9647207" cy="915200"/>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2800" dirty="0"/>
              <a:t>Converting Duration From Milliseconds to Seconds On Spotify Tracks Dataset</a:t>
            </a:r>
          </a:p>
        </p:txBody>
      </p:sp>
    </p:spTree>
    <p:extLst>
      <p:ext uri="{BB962C8B-B14F-4D97-AF65-F5344CB8AC3E}">
        <p14:creationId xmlns:p14="http://schemas.microsoft.com/office/powerpoint/2010/main" val="244003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559BF-F0CE-6743-6D40-0604A974FD53}"/>
              </a:ext>
            </a:extLst>
          </p:cNvPr>
          <p:cNvSpPr>
            <a:spLocks noGrp="1"/>
          </p:cNvSpPr>
          <p:nvPr>
            <p:ph type="title"/>
          </p:nvPr>
        </p:nvSpPr>
        <p:spPr>
          <a:xfrm>
            <a:off x="524775" y="318459"/>
            <a:ext cx="7799717" cy="1216767"/>
          </a:xfrm>
        </p:spPr>
        <p:txBody>
          <a:bodyPr vert="horz" lIns="91440" tIns="45720" rIns="91440" bIns="45720" rtlCol="0" anchor="t">
            <a:normAutofit/>
          </a:bodyPr>
          <a:lstStyle/>
          <a:p>
            <a:pPr>
              <a:lnSpc>
                <a:spcPct val="90000"/>
              </a:lnSpc>
            </a:pPr>
            <a:r>
              <a:rPr lang="en-US" sz="2600" cap="all" spc="300"/>
              <a:t>Correlation Heatmap Between Variable Using Pearson Correlation Method</a:t>
            </a:r>
          </a:p>
        </p:txBody>
      </p:sp>
      <p:pic>
        <p:nvPicPr>
          <p:cNvPr id="4" name="Content Placeholder 3" descr="A hand writing on a blackboard&#10;&#10;Description automatically generated">
            <a:extLst>
              <a:ext uri="{FF2B5EF4-FFF2-40B4-BE49-F238E27FC236}">
                <a16:creationId xmlns:a16="http://schemas.microsoft.com/office/drawing/2014/main" id="{F5ECD42F-139B-4F72-E46E-060FAF19FBF5}"/>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r="163"/>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6" name="Freeform: Shape 15">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5C1CB2E-6E04-A5A0-BB8D-B3A852EBAC13}"/>
              </a:ext>
            </a:extLst>
          </p:cNvPr>
          <p:cNvSpPr txBox="1"/>
          <p:nvPr/>
        </p:nvSpPr>
        <p:spPr>
          <a:xfrm>
            <a:off x="728870" y="1628704"/>
            <a:ext cx="510208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onsolas"/>
              </a:rPr>
              <a:t>cm </a:t>
            </a:r>
            <a:r>
              <a:rPr lang="en-US" sz="1400" dirty="0">
                <a:solidFill>
                  <a:srgbClr val="055BE0"/>
                </a:solidFill>
                <a:latin typeface="Consolas"/>
              </a:rPr>
              <a:t>=</a:t>
            </a:r>
            <a:r>
              <a:rPr lang="en-US" sz="1400" dirty="0">
                <a:latin typeface="Consolas"/>
              </a:rPr>
              <a:t> </a:t>
            </a:r>
            <a:r>
              <a:rPr lang="en-US" sz="1400" dirty="0" err="1">
                <a:latin typeface="Consolas"/>
              </a:rPr>
              <a:t>tracks</a:t>
            </a:r>
            <a:r>
              <a:rPr lang="en-US" sz="1400" dirty="0" err="1">
                <a:solidFill>
                  <a:srgbClr val="055BE0"/>
                </a:solidFill>
                <a:latin typeface="Consolas"/>
              </a:rPr>
              <a:t>.</a:t>
            </a:r>
            <a:r>
              <a:rPr lang="en-US" sz="1400" dirty="0" err="1">
                <a:latin typeface="Consolas"/>
              </a:rPr>
              <a:t>drop</a:t>
            </a:r>
            <a:r>
              <a:rPr lang="en-US" sz="1400" dirty="0">
                <a:latin typeface="Consolas"/>
              </a:rPr>
              <a:t>([</a:t>
            </a:r>
            <a:r>
              <a:rPr lang="en-US" sz="1400" dirty="0">
                <a:solidFill>
                  <a:srgbClr val="BB2323"/>
                </a:solidFill>
                <a:latin typeface="Consolas"/>
              </a:rPr>
              <a:t>'</a:t>
            </a:r>
            <a:r>
              <a:rPr lang="en-US" sz="1400" dirty="0" err="1">
                <a:solidFill>
                  <a:srgbClr val="BB2323"/>
                </a:solidFill>
                <a:latin typeface="Consolas"/>
              </a:rPr>
              <a:t>key'</a:t>
            </a:r>
            <a:r>
              <a:rPr lang="en-US" sz="1400" dirty="0" err="1">
                <a:latin typeface="Consolas"/>
              </a:rPr>
              <a:t>,</a:t>
            </a:r>
            <a:r>
              <a:rPr lang="en-US" sz="1400" dirty="0" err="1">
                <a:solidFill>
                  <a:srgbClr val="BB2323"/>
                </a:solidFill>
                <a:latin typeface="Consolas"/>
              </a:rPr>
              <a:t>'mode'</a:t>
            </a:r>
            <a:r>
              <a:rPr lang="en-US" sz="1400" dirty="0" err="1">
                <a:latin typeface="Consolas"/>
              </a:rPr>
              <a:t>,</a:t>
            </a:r>
            <a:r>
              <a:rPr lang="en-US" sz="1400" dirty="0" err="1">
                <a:solidFill>
                  <a:srgbClr val="BB2323"/>
                </a:solidFill>
                <a:latin typeface="Consolas"/>
              </a:rPr>
              <a:t>'explicit</a:t>
            </a:r>
            <a:r>
              <a:rPr lang="en-US" sz="1400" dirty="0">
                <a:solidFill>
                  <a:srgbClr val="BB2323"/>
                </a:solidFill>
                <a:latin typeface="Consolas"/>
              </a:rPr>
              <a:t>'</a:t>
            </a:r>
            <a:r>
              <a:rPr lang="en-US" sz="1400" dirty="0">
                <a:latin typeface="Consolas"/>
              </a:rPr>
              <a:t>], axis</a:t>
            </a:r>
            <a:r>
              <a:rPr lang="en-US" sz="1400" dirty="0">
                <a:solidFill>
                  <a:srgbClr val="055BE0"/>
                </a:solidFill>
                <a:latin typeface="Consolas"/>
              </a:rPr>
              <a:t>=</a:t>
            </a:r>
            <a:r>
              <a:rPr lang="en-US" sz="1400" dirty="0">
                <a:solidFill>
                  <a:srgbClr val="666666"/>
                </a:solidFill>
                <a:latin typeface="Consolas"/>
              </a:rPr>
              <a:t>1</a:t>
            </a:r>
            <a:r>
              <a:rPr lang="en-US" sz="1400" dirty="0">
                <a:latin typeface="Consolas"/>
              </a:rPr>
              <a:t>)</a:t>
            </a:r>
            <a:r>
              <a:rPr lang="en-US" sz="1400" dirty="0">
                <a:solidFill>
                  <a:srgbClr val="055BE0"/>
                </a:solidFill>
                <a:latin typeface="Consolas"/>
              </a:rPr>
              <a:t>.</a:t>
            </a:r>
            <a:r>
              <a:rPr lang="en-US" sz="1400" u="sng" dirty="0" err="1">
                <a:latin typeface="Consolas"/>
              </a:rPr>
              <a:t>corr</a:t>
            </a:r>
            <a:r>
              <a:rPr lang="en-US" sz="1400" dirty="0">
                <a:latin typeface="Consolas"/>
              </a:rPr>
              <a:t>(method </a:t>
            </a:r>
            <a:r>
              <a:rPr lang="en-US" sz="1400" dirty="0">
                <a:solidFill>
                  <a:srgbClr val="055BE0"/>
                </a:solidFill>
                <a:latin typeface="Consolas"/>
              </a:rPr>
              <a:t>=</a:t>
            </a:r>
            <a:r>
              <a:rPr lang="en-US" sz="1400" dirty="0">
                <a:latin typeface="Consolas"/>
              </a:rPr>
              <a:t> </a:t>
            </a:r>
            <a:r>
              <a:rPr lang="en-US" sz="1400" dirty="0">
                <a:solidFill>
                  <a:srgbClr val="BB2323"/>
                </a:solidFill>
                <a:latin typeface="Consolas"/>
              </a:rPr>
              <a:t>'</a:t>
            </a:r>
            <a:r>
              <a:rPr lang="en-US" sz="1400" dirty="0" err="1">
                <a:solidFill>
                  <a:srgbClr val="BB2323"/>
                </a:solidFill>
                <a:latin typeface="Consolas"/>
              </a:rPr>
              <a:t>pearson</a:t>
            </a:r>
            <a:r>
              <a:rPr lang="en-US" sz="1400" dirty="0">
                <a:solidFill>
                  <a:srgbClr val="BB2323"/>
                </a:solidFill>
                <a:latin typeface="Consolas"/>
              </a:rPr>
              <a:t>'</a:t>
            </a:r>
            <a:r>
              <a:rPr lang="en-US" sz="1400" dirty="0">
                <a:latin typeface="Consolas"/>
              </a:rPr>
              <a:t>)
</a:t>
            </a:r>
            <a:r>
              <a:rPr lang="en-US" sz="1400" dirty="0" err="1">
                <a:latin typeface="Consolas"/>
              </a:rPr>
              <a:t>plt</a:t>
            </a:r>
            <a:r>
              <a:rPr lang="en-US" sz="1400" dirty="0" err="1">
                <a:solidFill>
                  <a:srgbClr val="055BE0"/>
                </a:solidFill>
                <a:latin typeface="Consolas"/>
              </a:rPr>
              <a:t>.</a:t>
            </a:r>
            <a:r>
              <a:rPr lang="en-US" sz="1400" u="sng" dirty="0" err="1">
                <a:latin typeface="Consolas"/>
              </a:rPr>
              <a:t>figure</a:t>
            </a:r>
            <a:r>
              <a:rPr lang="en-US" sz="1400" dirty="0">
                <a:latin typeface="Consolas"/>
              </a:rPr>
              <a:t>(</a:t>
            </a:r>
            <a:r>
              <a:rPr lang="en-US" sz="1400" dirty="0" err="1">
                <a:latin typeface="Consolas"/>
              </a:rPr>
              <a:t>figsize</a:t>
            </a:r>
            <a:r>
              <a:rPr lang="en-US" sz="1400" dirty="0">
                <a:solidFill>
                  <a:srgbClr val="055BE0"/>
                </a:solidFill>
                <a:latin typeface="Consolas"/>
              </a:rPr>
              <a:t>=</a:t>
            </a:r>
            <a:r>
              <a:rPr lang="en-US" sz="1400" dirty="0">
                <a:latin typeface="Consolas"/>
              </a:rPr>
              <a:t>(</a:t>
            </a:r>
            <a:r>
              <a:rPr lang="en-US" sz="1400" dirty="0">
                <a:solidFill>
                  <a:srgbClr val="666666"/>
                </a:solidFill>
                <a:latin typeface="Consolas"/>
              </a:rPr>
              <a:t>14</a:t>
            </a:r>
            <a:r>
              <a:rPr lang="en-US" sz="1400" dirty="0">
                <a:latin typeface="Consolas"/>
              </a:rPr>
              <a:t>,</a:t>
            </a:r>
            <a:r>
              <a:rPr lang="en-US" sz="1400" dirty="0">
                <a:solidFill>
                  <a:srgbClr val="666666"/>
                </a:solidFill>
                <a:latin typeface="Consolas"/>
              </a:rPr>
              <a:t>6</a:t>
            </a:r>
            <a:r>
              <a:rPr lang="en-US" sz="1400" dirty="0">
                <a:latin typeface="Consolas"/>
              </a:rPr>
              <a:t>))
</a:t>
            </a:r>
            <a:r>
              <a:rPr lang="en-US" sz="1400" dirty="0">
                <a:solidFill>
                  <a:srgbClr val="008000"/>
                </a:solidFill>
                <a:latin typeface="Consolas"/>
              </a:rPr>
              <a:t>map</a:t>
            </a:r>
            <a:r>
              <a:rPr lang="en-US" sz="1400" dirty="0">
                <a:latin typeface="Consolas"/>
              </a:rPr>
              <a:t> </a:t>
            </a:r>
            <a:r>
              <a:rPr lang="en-US" sz="1400" dirty="0">
                <a:solidFill>
                  <a:srgbClr val="055BE0"/>
                </a:solidFill>
                <a:latin typeface="Consolas"/>
              </a:rPr>
              <a:t>=</a:t>
            </a:r>
            <a:r>
              <a:rPr lang="en-US" sz="1400" dirty="0">
                <a:latin typeface="Consolas"/>
              </a:rPr>
              <a:t> </a:t>
            </a:r>
            <a:r>
              <a:rPr lang="en-US" sz="1400" dirty="0" err="1">
                <a:latin typeface="Consolas"/>
              </a:rPr>
              <a:t>sns</a:t>
            </a:r>
            <a:r>
              <a:rPr lang="en-US" sz="1400" dirty="0" err="1">
                <a:solidFill>
                  <a:srgbClr val="055BE0"/>
                </a:solidFill>
                <a:latin typeface="Consolas"/>
              </a:rPr>
              <a:t>.</a:t>
            </a:r>
            <a:r>
              <a:rPr lang="en-US" sz="1400" u="sng" dirty="0" err="1">
                <a:latin typeface="Consolas"/>
              </a:rPr>
              <a:t>heatmap</a:t>
            </a:r>
            <a:r>
              <a:rPr lang="en-US" sz="1400" dirty="0">
                <a:latin typeface="Consolas"/>
              </a:rPr>
              <a:t>(cm, </a:t>
            </a:r>
            <a:r>
              <a:rPr lang="en-US" sz="1400" dirty="0" err="1">
                <a:latin typeface="Consolas"/>
              </a:rPr>
              <a:t>annot</a:t>
            </a:r>
            <a:r>
              <a:rPr lang="en-US" sz="1400" dirty="0">
                <a:latin typeface="Consolas"/>
              </a:rPr>
              <a:t> </a:t>
            </a:r>
            <a:r>
              <a:rPr lang="en-US" sz="1400" dirty="0">
                <a:solidFill>
                  <a:srgbClr val="055BE0"/>
                </a:solidFill>
                <a:latin typeface="Consolas"/>
              </a:rPr>
              <a:t>=</a:t>
            </a:r>
            <a:r>
              <a:rPr lang="en-US" sz="1400" dirty="0">
                <a:latin typeface="Consolas"/>
              </a:rPr>
              <a:t> </a:t>
            </a:r>
            <a:r>
              <a:rPr lang="en-US" sz="1400" u="sng" dirty="0">
                <a:solidFill>
                  <a:srgbClr val="3D7E7E"/>
                </a:solidFill>
                <a:latin typeface="Consolas"/>
              </a:rPr>
              <a:t>True</a:t>
            </a:r>
            <a:r>
              <a:rPr lang="en-US" sz="1400" dirty="0">
                <a:latin typeface="Consolas"/>
              </a:rPr>
              <a:t>, </a:t>
            </a:r>
            <a:r>
              <a:rPr lang="en-US" sz="1400" dirty="0" err="1">
                <a:latin typeface="Consolas"/>
              </a:rPr>
              <a:t>fmt</a:t>
            </a:r>
            <a:r>
              <a:rPr lang="en-US" sz="1400" dirty="0">
                <a:latin typeface="Consolas"/>
              </a:rPr>
              <a:t> </a:t>
            </a:r>
            <a:r>
              <a:rPr lang="en-US" sz="1400" dirty="0">
                <a:solidFill>
                  <a:srgbClr val="055BE0"/>
                </a:solidFill>
                <a:latin typeface="Consolas"/>
              </a:rPr>
              <a:t>=</a:t>
            </a:r>
            <a:r>
              <a:rPr lang="en-US" sz="1400" dirty="0">
                <a:latin typeface="Consolas"/>
              </a:rPr>
              <a:t> </a:t>
            </a:r>
            <a:r>
              <a:rPr lang="en-US" sz="1400" dirty="0">
                <a:solidFill>
                  <a:srgbClr val="BB2323"/>
                </a:solidFill>
                <a:latin typeface="Consolas"/>
              </a:rPr>
              <a:t>'.1g'</a:t>
            </a:r>
            <a:r>
              <a:rPr lang="en-US" sz="1400" dirty="0">
                <a:latin typeface="Consolas"/>
              </a:rPr>
              <a:t>, </a:t>
            </a:r>
            <a:r>
              <a:rPr lang="en-US" sz="1400" dirty="0" err="1">
                <a:latin typeface="Consolas"/>
              </a:rPr>
              <a:t>vmin</a:t>
            </a:r>
            <a:r>
              <a:rPr lang="en-US" sz="1400" dirty="0">
                <a:solidFill>
                  <a:srgbClr val="055BE0"/>
                </a:solidFill>
                <a:latin typeface="Consolas"/>
              </a:rPr>
              <a:t>=-</a:t>
            </a:r>
            <a:r>
              <a:rPr lang="en-US" sz="1400" dirty="0">
                <a:solidFill>
                  <a:srgbClr val="666666"/>
                </a:solidFill>
                <a:latin typeface="Consolas"/>
              </a:rPr>
              <a:t>1</a:t>
            </a:r>
            <a:r>
              <a:rPr lang="en-US" sz="1400" dirty="0">
                <a:latin typeface="Consolas"/>
              </a:rPr>
              <a:t>, </a:t>
            </a:r>
            <a:r>
              <a:rPr lang="en-US" sz="1400" dirty="0" err="1">
                <a:latin typeface="Consolas"/>
              </a:rPr>
              <a:t>vmax</a:t>
            </a:r>
            <a:r>
              <a:rPr lang="en-US" sz="1400" dirty="0">
                <a:solidFill>
                  <a:srgbClr val="055BE0"/>
                </a:solidFill>
                <a:latin typeface="Consolas"/>
              </a:rPr>
              <a:t>=</a:t>
            </a:r>
            <a:r>
              <a:rPr lang="en-US" sz="1400" dirty="0">
                <a:solidFill>
                  <a:srgbClr val="666666"/>
                </a:solidFill>
                <a:latin typeface="Consolas"/>
              </a:rPr>
              <a:t>1</a:t>
            </a:r>
            <a:r>
              <a:rPr lang="en-US" sz="1400" dirty="0">
                <a:latin typeface="Consolas"/>
              </a:rPr>
              <a:t>, center</a:t>
            </a:r>
            <a:r>
              <a:rPr lang="en-US" sz="1400" dirty="0">
                <a:solidFill>
                  <a:srgbClr val="055BE0"/>
                </a:solidFill>
                <a:latin typeface="Consolas"/>
              </a:rPr>
              <a:t>=</a:t>
            </a:r>
            <a:r>
              <a:rPr lang="en-US" sz="1400" dirty="0">
                <a:solidFill>
                  <a:srgbClr val="666666"/>
                </a:solidFill>
                <a:latin typeface="Consolas"/>
              </a:rPr>
              <a:t>0</a:t>
            </a:r>
            <a:r>
              <a:rPr lang="en-US" sz="1400" dirty="0">
                <a:latin typeface="Consolas"/>
              </a:rPr>
              <a:t>, </a:t>
            </a:r>
            <a:r>
              <a:rPr lang="en-US" sz="1400" dirty="0" err="1">
                <a:latin typeface="Consolas"/>
              </a:rPr>
              <a:t>cmap</a:t>
            </a:r>
            <a:r>
              <a:rPr lang="en-US" sz="1400" dirty="0">
                <a:solidFill>
                  <a:srgbClr val="055BE0"/>
                </a:solidFill>
                <a:latin typeface="Consolas"/>
              </a:rPr>
              <a:t>=</a:t>
            </a:r>
            <a:r>
              <a:rPr lang="en-US" sz="1400" dirty="0">
                <a:solidFill>
                  <a:srgbClr val="BB2323"/>
                </a:solidFill>
                <a:latin typeface="Consolas"/>
              </a:rPr>
              <a:t>'inferno'</a:t>
            </a:r>
            <a:r>
              <a:rPr lang="en-US" sz="1400" dirty="0">
                <a:latin typeface="Consolas"/>
              </a:rPr>
              <a:t>, linewidths</a:t>
            </a:r>
            <a:r>
              <a:rPr lang="en-US" sz="1400" dirty="0">
                <a:solidFill>
                  <a:srgbClr val="055BE0"/>
                </a:solidFill>
                <a:latin typeface="Consolas"/>
              </a:rPr>
              <a:t>=</a:t>
            </a:r>
            <a:r>
              <a:rPr lang="en-US" sz="1400" dirty="0">
                <a:solidFill>
                  <a:srgbClr val="666666"/>
                </a:solidFill>
                <a:latin typeface="Consolas"/>
              </a:rPr>
              <a:t>1</a:t>
            </a:r>
            <a:r>
              <a:rPr lang="en-US" sz="1400" dirty="0">
                <a:latin typeface="Consolas"/>
              </a:rPr>
              <a:t>, </a:t>
            </a:r>
            <a:r>
              <a:rPr lang="en-US" sz="1400" dirty="0" err="1">
                <a:latin typeface="Consolas"/>
              </a:rPr>
              <a:t>linecolor</a:t>
            </a:r>
            <a:r>
              <a:rPr lang="en-US" sz="1400" dirty="0">
                <a:solidFill>
                  <a:srgbClr val="055BE0"/>
                </a:solidFill>
                <a:latin typeface="Consolas"/>
              </a:rPr>
              <a:t>=</a:t>
            </a:r>
            <a:r>
              <a:rPr lang="en-US" sz="1400" dirty="0">
                <a:solidFill>
                  <a:srgbClr val="BB2323"/>
                </a:solidFill>
                <a:latin typeface="Consolas"/>
              </a:rPr>
              <a:t>'Black'</a:t>
            </a:r>
            <a:r>
              <a:rPr lang="en-US" sz="1400" dirty="0">
                <a:latin typeface="Consolas"/>
              </a:rPr>
              <a:t>)
</a:t>
            </a:r>
            <a:r>
              <a:rPr lang="en-US" sz="1400" dirty="0" err="1">
                <a:solidFill>
                  <a:srgbClr val="008000"/>
                </a:solidFill>
                <a:latin typeface="Consolas"/>
              </a:rPr>
              <a:t>map</a:t>
            </a:r>
            <a:r>
              <a:rPr lang="en-US" sz="1400" dirty="0" err="1">
                <a:solidFill>
                  <a:srgbClr val="055BE0"/>
                </a:solidFill>
                <a:latin typeface="Consolas"/>
              </a:rPr>
              <a:t>.</a:t>
            </a:r>
            <a:r>
              <a:rPr lang="en-US" sz="1400" u="sng" dirty="0" err="1">
                <a:latin typeface="Consolas"/>
              </a:rPr>
              <a:t>set_title</a:t>
            </a:r>
            <a:r>
              <a:rPr lang="en-US" sz="1400" dirty="0">
                <a:latin typeface="Consolas"/>
              </a:rPr>
              <a:t>(</a:t>
            </a:r>
            <a:r>
              <a:rPr lang="en-US" sz="1400" dirty="0">
                <a:solidFill>
                  <a:srgbClr val="BB2323"/>
                </a:solidFill>
                <a:latin typeface="Consolas"/>
              </a:rPr>
              <a:t>'Correlation Heatmap between Variable'</a:t>
            </a:r>
            <a:r>
              <a:rPr lang="en-US" sz="1400" dirty="0">
                <a:latin typeface="Consolas"/>
              </a:rPr>
              <a:t>)
</a:t>
            </a:r>
            <a:r>
              <a:rPr lang="en-US" sz="1400" dirty="0" err="1">
                <a:solidFill>
                  <a:srgbClr val="008000"/>
                </a:solidFill>
                <a:latin typeface="Consolas"/>
              </a:rPr>
              <a:t>map</a:t>
            </a:r>
            <a:r>
              <a:rPr lang="en-US" sz="1400" dirty="0" err="1">
                <a:solidFill>
                  <a:srgbClr val="055BE0"/>
                </a:solidFill>
                <a:latin typeface="Consolas"/>
              </a:rPr>
              <a:t>.</a:t>
            </a:r>
            <a:r>
              <a:rPr lang="en-US" sz="1400" u="sng" dirty="0" err="1">
                <a:latin typeface="Consolas"/>
              </a:rPr>
              <a:t>set_xticklabels</a:t>
            </a:r>
            <a:r>
              <a:rPr lang="en-US" sz="1400" dirty="0">
                <a:latin typeface="Consolas"/>
              </a:rPr>
              <a:t>(</a:t>
            </a:r>
            <a:r>
              <a:rPr lang="en-US" sz="1400" dirty="0" err="1">
                <a:solidFill>
                  <a:srgbClr val="008000"/>
                </a:solidFill>
                <a:latin typeface="Consolas"/>
              </a:rPr>
              <a:t>map</a:t>
            </a:r>
            <a:r>
              <a:rPr lang="en-US" sz="1400" dirty="0" err="1">
                <a:solidFill>
                  <a:srgbClr val="055BE0"/>
                </a:solidFill>
                <a:latin typeface="Consolas"/>
              </a:rPr>
              <a:t>.</a:t>
            </a:r>
            <a:r>
              <a:rPr lang="en-US" sz="1400" u="sng" dirty="0" err="1">
                <a:latin typeface="Consolas"/>
              </a:rPr>
              <a:t>get_xticklabels</a:t>
            </a:r>
            <a:r>
              <a:rPr lang="en-US" sz="1400" dirty="0">
                <a:latin typeface="Consolas"/>
              </a:rPr>
              <a:t>(), rotation</a:t>
            </a:r>
            <a:r>
              <a:rPr lang="en-US" sz="1400" dirty="0">
                <a:solidFill>
                  <a:srgbClr val="055BE0"/>
                </a:solidFill>
                <a:latin typeface="Consolas"/>
              </a:rPr>
              <a:t>=</a:t>
            </a:r>
            <a:r>
              <a:rPr lang="en-US" sz="1400" dirty="0">
                <a:solidFill>
                  <a:srgbClr val="666666"/>
                </a:solidFill>
                <a:latin typeface="Consolas"/>
              </a:rPr>
              <a:t>90</a:t>
            </a:r>
            <a:r>
              <a:rPr lang="en-US" sz="1400" dirty="0">
                <a:latin typeface="Consolas"/>
              </a:rPr>
              <a:t>)
</a:t>
            </a:r>
            <a:r>
              <a:rPr lang="en-US" sz="1400" dirty="0">
                <a:ea typeface="+mn-lt"/>
                <a:cs typeface="+mn-lt"/>
              </a:rPr>
              <a:t>Out:</a:t>
            </a:r>
            <a:endParaRPr lang="en-US" sz="1400" dirty="0"/>
          </a:p>
          <a:p>
            <a:r>
              <a:rPr lang="en-US" sz="1400" dirty="0">
                <a:latin typeface="Consolas"/>
              </a:rPr>
              <a:t>[Text(0.5, 0, 'popularity'),
 Text(1.5, 0, 'danceability'),
 Text(2.5, 0, 'energy'),
 Text(3.5, 0, 'loudness'),
 Text(4.5, 0, '</a:t>
            </a:r>
            <a:r>
              <a:rPr lang="en-US" sz="1400" dirty="0" err="1">
                <a:latin typeface="Consolas"/>
              </a:rPr>
              <a:t>speechiness</a:t>
            </a:r>
            <a:r>
              <a:rPr lang="en-US" sz="1400" dirty="0">
                <a:latin typeface="Consolas"/>
              </a:rPr>
              <a:t>'),
 Text(5.5, 0, '</a:t>
            </a:r>
            <a:r>
              <a:rPr lang="en-US" sz="1400" dirty="0" err="1">
                <a:latin typeface="Consolas"/>
              </a:rPr>
              <a:t>acousticness</a:t>
            </a:r>
            <a:r>
              <a:rPr lang="en-US" sz="1400" dirty="0">
                <a:latin typeface="Consolas"/>
              </a:rPr>
              <a:t>'),
 Text(6.5, 0, '</a:t>
            </a:r>
            <a:r>
              <a:rPr lang="en-US" sz="1400" dirty="0" err="1">
                <a:latin typeface="Consolas"/>
              </a:rPr>
              <a:t>instrumentalness</a:t>
            </a:r>
            <a:r>
              <a:rPr lang="en-US" sz="1400" dirty="0">
                <a:latin typeface="Consolas"/>
              </a:rPr>
              <a:t>'),
 Text(7.5, 0, 'liveness'),
 Text(8.5, 0, 'valence'),
 Text(9.5, 0, 'tempo'),
 Text(10.5, 0, '</a:t>
            </a:r>
            <a:r>
              <a:rPr lang="en-US" sz="1400" dirty="0" err="1">
                <a:latin typeface="Consolas"/>
              </a:rPr>
              <a:t>time_signature</a:t>
            </a:r>
            <a:r>
              <a:rPr lang="en-US" sz="1400" dirty="0">
                <a:latin typeface="Consolas"/>
              </a:rPr>
              <a:t>'),
 Text(11.5, 0, 'duration')]</a:t>
            </a:r>
            <a:endParaRPr lang="en-US" sz="1400"/>
          </a:p>
          <a:p>
            <a:pPr algn="l"/>
            <a:endParaRPr lang="en-US" dirty="0"/>
          </a:p>
        </p:txBody>
      </p:sp>
      <p:pic>
        <p:nvPicPr>
          <p:cNvPr id="8" name="Picture 7">
            <a:extLst>
              <a:ext uri="{FF2B5EF4-FFF2-40B4-BE49-F238E27FC236}">
                <a16:creationId xmlns:a16="http://schemas.microsoft.com/office/drawing/2014/main" id="{42BCEADB-3226-73B2-DE94-5F3251A8FCC9}"/>
              </a:ext>
            </a:extLst>
          </p:cNvPr>
          <p:cNvPicPr>
            <a:picLocks noChangeAspect="1"/>
          </p:cNvPicPr>
          <p:nvPr/>
        </p:nvPicPr>
        <p:blipFill>
          <a:blip r:embed="rId4"/>
          <a:stretch>
            <a:fillRect/>
          </a:stretch>
        </p:blipFill>
        <p:spPr>
          <a:xfrm>
            <a:off x="5405887" y="3049880"/>
            <a:ext cx="6096000" cy="3489937"/>
          </a:xfrm>
          <a:prstGeom prst="rect">
            <a:avLst/>
          </a:prstGeom>
        </p:spPr>
      </p:pic>
    </p:spTree>
    <p:extLst>
      <p:ext uri="{BB962C8B-B14F-4D97-AF65-F5344CB8AC3E}">
        <p14:creationId xmlns:p14="http://schemas.microsoft.com/office/powerpoint/2010/main" val="78509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1291-6258-2D7B-562D-ED2B06E82C64}"/>
              </a:ext>
            </a:extLst>
          </p:cNvPr>
          <p:cNvSpPr>
            <a:spLocks noGrp="1"/>
          </p:cNvSpPr>
          <p:nvPr>
            <p:ph type="title"/>
          </p:nvPr>
        </p:nvSpPr>
        <p:spPr>
          <a:xfrm>
            <a:off x="1143000" y="470369"/>
            <a:ext cx="9905999" cy="1360898"/>
          </a:xfrm>
        </p:spPr>
        <p:txBody>
          <a:bodyPr>
            <a:normAutofit/>
          </a:bodyPr>
          <a:lstStyle/>
          <a:p>
            <a:r>
              <a:rPr lang="en-US" sz="3200" dirty="0"/>
              <a:t>Considering 0.4% Of The Dataset To Create Regression Plots</a:t>
            </a:r>
          </a:p>
        </p:txBody>
      </p:sp>
      <p:sp>
        <p:nvSpPr>
          <p:cNvPr id="3" name="Content Placeholder 2">
            <a:extLst>
              <a:ext uri="{FF2B5EF4-FFF2-40B4-BE49-F238E27FC236}">
                <a16:creationId xmlns:a16="http://schemas.microsoft.com/office/drawing/2014/main" id="{8CB977A2-D820-EF5A-86AD-BD792E398281}"/>
              </a:ext>
            </a:extLst>
          </p:cNvPr>
          <p:cNvSpPr>
            <a:spLocks noGrp="1"/>
          </p:cNvSpPr>
          <p:nvPr>
            <p:ph idx="1"/>
          </p:nvPr>
        </p:nvSpPr>
        <p:spPr>
          <a:xfrm>
            <a:off x="1258019" y="1771309"/>
            <a:ext cx="9905999" cy="1295496"/>
          </a:xfrm>
        </p:spPr>
        <p:txBody>
          <a:bodyPr vert="horz" lIns="91440" tIns="45720" rIns="91440" bIns="45720" rtlCol="0" anchor="t">
            <a:noAutofit/>
          </a:bodyPr>
          <a:lstStyle/>
          <a:p>
            <a:pPr>
              <a:buNone/>
            </a:pPr>
            <a:r>
              <a:rPr lang="en-US" sz="1600" dirty="0" err="1">
                <a:latin typeface="Consolas"/>
              </a:rPr>
              <a:t>sam</a:t>
            </a:r>
            <a:r>
              <a:rPr lang="en-US" sz="1600" dirty="0">
                <a:latin typeface="Consolas"/>
              </a:rPr>
              <a:t> </a:t>
            </a:r>
            <a:r>
              <a:rPr lang="en-US" sz="1600" dirty="0">
                <a:solidFill>
                  <a:srgbClr val="055BE0"/>
                </a:solidFill>
                <a:latin typeface="Consolas"/>
              </a:rPr>
              <a:t>=</a:t>
            </a:r>
            <a:r>
              <a:rPr lang="en-US" sz="1600" dirty="0">
                <a:latin typeface="Consolas"/>
              </a:rPr>
              <a:t> </a:t>
            </a:r>
            <a:r>
              <a:rPr lang="en-US" sz="1600" dirty="0" err="1">
                <a:latin typeface="Consolas"/>
              </a:rPr>
              <a:t>tracks</a:t>
            </a:r>
            <a:r>
              <a:rPr lang="en-US" sz="1600" dirty="0" err="1">
                <a:solidFill>
                  <a:srgbClr val="055BE0"/>
                </a:solidFill>
                <a:latin typeface="Consolas"/>
              </a:rPr>
              <a:t>.</a:t>
            </a:r>
            <a:r>
              <a:rPr lang="en-US" sz="1600" dirty="0" err="1">
                <a:latin typeface="Consolas"/>
              </a:rPr>
              <a:t>sample</a:t>
            </a:r>
            <a:r>
              <a:rPr lang="en-US" sz="1600" dirty="0">
                <a:latin typeface="Consolas"/>
              </a:rPr>
              <a:t>(</a:t>
            </a:r>
            <a:r>
              <a:rPr lang="en-US" sz="1600" u="sng" dirty="0">
                <a:solidFill>
                  <a:srgbClr val="008000"/>
                </a:solidFill>
                <a:latin typeface="Consolas"/>
              </a:rPr>
              <a:t>int</a:t>
            </a:r>
            <a:r>
              <a:rPr lang="en-US" sz="1600" dirty="0">
                <a:latin typeface="Consolas"/>
              </a:rPr>
              <a:t>(</a:t>
            </a:r>
            <a:r>
              <a:rPr lang="en-US" sz="1600" dirty="0">
                <a:solidFill>
                  <a:srgbClr val="666666"/>
                </a:solidFill>
                <a:latin typeface="Consolas"/>
              </a:rPr>
              <a:t>0.004</a:t>
            </a:r>
            <a:r>
              <a:rPr lang="en-US" sz="1600" dirty="0">
                <a:latin typeface="Consolas"/>
              </a:rPr>
              <a:t> </a:t>
            </a:r>
            <a:r>
              <a:rPr lang="en-US" sz="1600" dirty="0">
                <a:solidFill>
                  <a:srgbClr val="055BE0"/>
                </a:solidFill>
                <a:latin typeface="Consolas"/>
              </a:rPr>
              <a:t>*</a:t>
            </a:r>
            <a:r>
              <a:rPr lang="en-US" sz="1600" dirty="0">
                <a:latin typeface="Consolas"/>
              </a:rPr>
              <a:t> </a:t>
            </a:r>
            <a:r>
              <a:rPr lang="en-US" sz="1600" u="sng" dirty="0" err="1">
                <a:solidFill>
                  <a:srgbClr val="008000"/>
                </a:solidFill>
                <a:latin typeface="Consolas"/>
              </a:rPr>
              <a:t>len</a:t>
            </a:r>
            <a:r>
              <a:rPr lang="en-US" sz="1600" dirty="0">
                <a:latin typeface="Consolas"/>
              </a:rPr>
              <a:t>(tracks)))
</a:t>
            </a:r>
            <a:r>
              <a:rPr lang="en-US" sz="1600" u="sng" dirty="0" err="1">
                <a:solidFill>
                  <a:srgbClr val="008000"/>
                </a:solidFill>
                <a:latin typeface="Consolas"/>
              </a:rPr>
              <a:t>len</a:t>
            </a:r>
            <a:r>
              <a:rPr lang="en-US" sz="1600" dirty="0">
                <a:latin typeface="Consolas"/>
              </a:rPr>
              <a:t>(</a:t>
            </a:r>
            <a:r>
              <a:rPr lang="en-US" sz="1600" dirty="0" err="1">
                <a:latin typeface="Consolas"/>
              </a:rPr>
              <a:t>sam</a:t>
            </a:r>
            <a:r>
              <a:rPr lang="en-US" sz="1600" dirty="0">
                <a:latin typeface="Consolas"/>
              </a:rPr>
              <a:t>)
</a:t>
            </a:r>
            <a:r>
              <a:rPr lang="en-US" sz="1600" dirty="0">
                <a:ea typeface="+mn-lt"/>
                <a:cs typeface="+mn-lt"/>
              </a:rPr>
              <a:t>Out:</a:t>
            </a:r>
          </a:p>
          <a:p>
            <a:pPr>
              <a:buNone/>
            </a:pPr>
            <a:r>
              <a:rPr lang="en-US" sz="1600" dirty="0">
                <a:solidFill>
                  <a:srgbClr val="FFFFFF"/>
                </a:solidFill>
                <a:latin typeface="Consolas"/>
              </a:rPr>
              <a:t>           2346</a:t>
            </a:r>
          </a:p>
        </p:txBody>
      </p:sp>
      <p:sp>
        <p:nvSpPr>
          <p:cNvPr id="5" name="Title 1">
            <a:extLst>
              <a:ext uri="{FF2B5EF4-FFF2-40B4-BE49-F238E27FC236}">
                <a16:creationId xmlns:a16="http://schemas.microsoft.com/office/drawing/2014/main" id="{EA16FB60-2B27-3E31-92E1-310F6DCC491F}"/>
              </a:ext>
            </a:extLst>
          </p:cNvPr>
          <p:cNvSpPr txBox="1">
            <a:spLocks/>
          </p:cNvSpPr>
          <p:nvPr/>
        </p:nvSpPr>
        <p:spPr>
          <a:xfrm>
            <a:off x="1036608" y="3124429"/>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3200" dirty="0"/>
              <a:t>Regression Plot – Correlation Between Loudness And Energy</a:t>
            </a:r>
          </a:p>
        </p:txBody>
      </p:sp>
      <p:sp>
        <p:nvSpPr>
          <p:cNvPr id="7" name="Content Placeholder 2">
            <a:extLst>
              <a:ext uri="{FF2B5EF4-FFF2-40B4-BE49-F238E27FC236}">
                <a16:creationId xmlns:a16="http://schemas.microsoft.com/office/drawing/2014/main" id="{3BFEE620-BFFD-17E9-77ED-7980D37868D3}"/>
              </a:ext>
            </a:extLst>
          </p:cNvPr>
          <p:cNvSpPr txBox="1">
            <a:spLocks/>
          </p:cNvSpPr>
          <p:nvPr/>
        </p:nvSpPr>
        <p:spPr>
          <a:xfrm>
            <a:off x="1137249" y="4439747"/>
            <a:ext cx="9905999" cy="129549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600" dirty="0" err="1">
                <a:latin typeface="Consolas"/>
              </a:rPr>
              <a:t>plt</a:t>
            </a:r>
            <a:r>
              <a:rPr lang="en-US" sz="1600" dirty="0" err="1">
                <a:solidFill>
                  <a:srgbClr val="055BE0"/>
                </a:solidFill>
                <a:latin typeface="Consolas"/>
              </a:rPr>
              <a:t>.</a:t>
            </a:r>
            <a:r>
              <a:rPr lang="en-US" sz="1600" u="sng" dirty="0" err="1">
                <a:latin typeface="Consolas"/>
              </a:rPr>
              <a:t>figure</a:t>
            </a:r>
            <a:r>
              <a:rPr lang="en-US" sz="1600" dirty="0">
                <a:latin typeface="Consolas"/>
              </a:rPr>
              <a:t>(</a:t>
            </a:r>
            <a:r>
              <a:rPr lang="en-US" sz="1600" dirty="0" err="1">
                <a:latin typeface="Consolas"/>
              </a:rPr>
              <a:t>figsize</a:t>
            </a:r>
            <a:r>
              <a:rPr lang="en-US" sz="1600" dirty="0">
                <a:solidFill>
                  <a:srgbClr val="055BE0"/>
                </a:solidFill>
                <a:latin typeface="Consolas"/>
              </a:rPr>
              <a:t>=</a:t>
            </a:r>
            <a:r>
              <a:rPr lang="en-US" sz="1600" dirty="0">
                <a:latin typeface="Consolas"/>
              </a:rPr>
              <a:t>(</a:t>
            </a:r>
            <a:r>
              <a:rPr lang="en-US" sz="1600" dirty="0">
                <a:solidFill>
                  <a:srgbClr val="666666"/>
                </a:solidFill>
                <a:latin typeface="Consolas"/>
              </a:rPr>
              <a:t>10</a:t>
            </a:r>
            <a:r>
              <a:rPr lang="en-US" sz="1600" dirty="0">
                <a:latin typeface="Consolas"/>
              </a:rPr>
              <a:t>,</a:t>
            </a:r>
            <a:r>
              <a:rPr lang="en-US" sz="1600" dirty="0">
                <a:solidFill>
                  <a:srgbClr val="666666"/>
                </a:solidFill>
                <a:latin typeface="Consolas"/>
              </a:rPr>
              <a:t>6</a:t>
            </a:r>
            <a:r>
              <a:rPr lang="en-US" sz="1600" dirty="0">
                <a:latin typeface="Consolas"/>
              </a:rPr>
              <a:t>))
</a:t>
            </a:r>
            <a:r>
              <a:rPr lang="en-US" sz="1600" dirty="0" err="1">
                <a:latin typeface="Consolas"/>
              </a:rPr>
              <a:t>sns</a:t>
            </a:r>
            <a:r>
              <a:rPr lang="en-US" sz="1600" dirty="0" err="1">
                <a:solidFill>
                  <a:srgbClr val="055BE0"/>
                </a:solidFill>
                <a:latin typeface="Consolas"/>
              </a:rPr>
              <a:t>.</a:t>
            </a:r>
            <a:r>
              <a:rPr lang="en-US" sz="1600" u="sng" dirty="0" err="1">
                <a:latin typeface="Consolas"/>
              </a:rPr>
              <a:t>regplot</a:t>
            </a:r>
            <a:r>
              <a:rPr lang="en-US" sz="1600" dirty="0">
                <a:latin typeface="Consolas"/>
              </a:rPr>
              <a:t>(data</a:t>
            </a:r>
            <a:r>
              <a:rPr lang="en-US" sz="1600" dirty="0">
                <a:solidFill>
                  <a:srgbClr val="055BE0"/>
                </a:solidFill>
                <a:latin typeface="Consolas"/>
              </a:rPr>
              <a:t>=</a:t>
            </a:r>
            <a:r>
              <a:rPr lang="en-US" sz="1600" dirty="0" err="1">
                <a:latin typeface="Consolas"/>
              </a:rPr>
              <a:t>sam</a:t>
            </a:r>
            <a:r>
              <a:rPr lang="en-US" sz="1600" dirty="0">
                <a:latin typeface="Consolas"/>
              </a:rPr>
              <a:t>, y</a:t>
            </a:r>
            <a:r>
              <a:rPr lang="en-US" sz="1600" dirty="0">
                <a:solidFill>
                  <a:srgbClr val="055BE0"/>
                </a:solidFill>
                <a:latin typeface="Consolas"/>
              </a:rPr>
              <a:t>=</a:t>
            </a:r>
            <a:r>
              <a:rPr lang="en-US" sz="1600" dirty="0">
                <a:solidFill>
                  <a:srgbClr val="BB2323"/>
                </a:solidFill>
                <a:latin typeface="Consolas"/>
              </a:rPr>
              <a:t>'loudness'</a:t>
            </a:r>
            <a:r>
              <a:rPr lang="en-US" sz="1600" dirty="0">
                <a:latin typeface="Consolas"/>
              </a:rPr>
              <a:t>, x</a:t>
            </a:r>
            <a:r>
              <a:rPr lang="en-US" sz="1600" dirty="0">
                <a:solidFill>
                  <a:srgbClr val="055BE0"/>
                </a:solidFill>
                <a:latin typeface="Consolas"/>
              </a:rPr>
              <a:t>=</a:t>
            </a:r>
            <a:r>
              <a:rPr lang="en-US" sz="1600" dirty="0">
                <a:solidFill>
                  <a:srgbClr val="BB2323"/>
                </a:solidFill>
                <a:latin typeface="Consolas"/>
              </a:rPr>
              <a:t>'energy'</a:t>
            </a:r>
            <a:r>
              <a:rPr lang="en-US" sz="1600" dirty="0">
                <a:latin typeface="Consolas"/>
              </a:rPr>
              <a:t>, color</a:t>
            </a:r>
            <a:r>
              <a:rPr lang="en-US" sz="1600" dirty="0">
                <a:solidFill>
                  <a:srgbClr val="055BE0"/>
                </a:solidFill>
                <a:latin typeface="Consolas"/>
              </a:rPr>
              <a:t>=</a:t>
            </a:r>
            <a:r>
              <a:rPr lang="en-US" sz="1600" dirty="0">
                <a:solidFill>
                  <a:srgbClr val="BB2323"/>
                </a:solidFill>
                <a:latin typeface="Consolas"/>
              </a:rPr>
              <a:t>'c'</a:t>
            </a:r>
            <a:r>
              <a:rPr lang="en-US" sz="1600" dirty="0">
                <a:latin typeface="Consolas"/>
              </a:rPr>
              <a:t>)</a:t>
            </a:r>
            <a:r>
              <a:rPr lang="en-US" sz="1600" dirty="0">
                <a:solidFill>
                  <a:srgbClr val="055BE0"/>
                </a:solidFill>
                <a:latin typeface="Consolas"/>
              </a:rPr>
              <a:t>.</a:t>
            </a:r>
            <a:r>
              <a:rPr lang="en-US" sz="1600" u="sng" dirty="0">
                <a:latin typeface="Consolas"/>
              </a:rPr>
              <a:t>set</a:t>
            </a:r>
            <a:r>
              <a:rPr lang="en-US" sz="1600" dirty="0">
                <a:latin typeface="Consolas"/>
              </a:rPr>
              <a:t>(title</a:t>
            </a:r>
            <a:r>
              <a:rPr lang="en-US" sz="1600" dirty="0">
                <a:solidFill>
                  <a:srgbClr val="055BE0"/>
                </a:solidFill>
                <a:latin typeface="Consolas"/>
              </a:rPr>
              <a:t>=</a:t>
            </a:r>
            <a:r>
              <a:rPr lang="en-US" sz="1600" dirty="0">
                <a:solidFill>
                  <a:srgbClr val="BB2323"/>
                </a:solidFill>
                <a:latin typeface="Consolas"/>
              </a:rPr>
              <a:t>'Loudness vs Energy Correlation'</a:t>
            </a:r>
            <a:r>
              <a:rPr lang="en-US" sz="1600" dirty="0">
                <a:latin typeface="Consolas"/>
              </a:rPr>
              <a:t>)
</a:t>
            </a:r>
            <a:r>
              <a:rPr lang="en-US" sz="1600" dirty="0">
                <a:ea typeface="+mn-lt"/>
                <a:cs typeface="+mn-lt"/>
              </a:rPr>
              <a:t>Out:</a:t>
            </a:r>
          </a:p>
          <a:p>
            <a:pPr>
              <a:buNone/>
            </a:pPr>
            <a:r>
              <a:rPr lang="en-US" sz="1600" dirty="0">
                <a:latin typeface="Consolas"/>
              </a:rPr>
              <a:t>  [Text(0.5, 1.0, 'Loudness vs Energy Correlation')]</a:t>
            </a:r>
            <a:endParaRPr lang="en-US" sz="1600" dirty="0"/>
          </a:p>
          <a:p>
            <a:pPr>
              <a:buFont typeface="Arial" panose="020B0604020202020204" pitchFamily="34" charset="0"/>
              <a:buNone/>
            </a:pPr>
            <a:endParaRPr lang="en-US" sz="1600" dirty="0">
              <a:latin typeface="Walbaum Display"/>
            </a:endParaRPr>
          </a:p>
        </p:txBody>
      </p:sp>
    </p:spTree>
    <p:extLst>
      <p:ext uri="{BB962C8B-B14F-4D97-AF65-F5344CB8AC3E}">
        <p14:creationId xmlns:p14="http://schemas.microsoft.com/office/powerpoint/2010/main" val="134745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AD12-161D-564B-EC3B-DD7A2DCD2655}"/>
              </a:ext>
            </a:extLst>
          </p:cNvPr>
          <p:cNvSpPr>
            <a:spLocks noGrp="1"/>
          </p:cNvSpPr>
          <p:nvPr>
            <p:ph type="title"/>
          </p:nvPr>
        </p:nvSpPr>
        <p:spPr>
          <a:xfrm>
            <a:off x="1071113" y="369727"/>
            <a:ext cx="9905999" cy="1360898"/>
          </a:xfrm>
        </p:spPr>
        <p:txBody>
          <a:bodyPr/>
          <a:lstStyle/>
          <a:p>
            <a:r>
              <a:rPr lang="en-US" sz="3200" dirty="0"/>
              <a:t>Regression Plot – Correlation Between Popularity And </a:t>
            </a:r>
            <a:r>
              <a:rPr lang="en-US" sz="3200" dirty="0" err="1"/>
              <a:t>Acousticness</a:t>
            </a:r>
            <a:endParaRPr lang="en-US" dirty="0" err="1"/>
          </a:p>
        </p:txBody>
      </p:sp>
      <p:sp>
        <p:nvSpPr>
          <p:cNvPr id="3" name="Content Placeholder 2">
            <a:extLst>
              <a:ext uri="{FF2B5EF4-FFF2-40B4-BE49-F238E27FC236}">
                <a16:creationId xmlns:a16="http://schemas.microsoft.com/office/drawing/2014/main" id="{52D584D4-B7F1-E8EA-997F-E44CC474D170}"/>
              </a:ext>
            </a:extLst>
          </p:cNvPr>
          <p:cNvSpPr>
            <a:spLocks noGrp="1"/>
          </p:cNvSpPr>
          <p:nvPr>
            <p:ph idx="1"/>
          </p:nvPr>
        </p:nvSpPr>
        <p:spPr>
          <a:xfrm>
            <a:off x="1143000" y="1713800"/>
            <a:ext cx="9905999" cy="3567118"/>
          </a:xfrm>
        </p:spPr>
        <p:txBody>
          <a:bodyPr vert="horz" lIns="91440" tIns="45720" rIns="91440" bIns="45720" rtlCol="0" anchor="t">
            <a:normAutofit/>
          </a:bodyPr>
          <a:lstStyle/>
          <a:p>
            <a:pPr>
              <a:buNone/>
            </a:pPr>
            <a:r>
              <a:rPr lang="en-US" sz="1600" dirty="0" err="1">
                <a:latin typeface="Consolas"/>
              </a:rPr>
              <a:t>plt</a:t>
            </a:r>
            <a:r>
              <a:rPr lang="en-US" sz="1600" dirty="0" err="1">
                <a:solidFill>
                  <a:srgbClr val="055BE0"/>
                </a:solidFill>
                <a:latin typeface="Consolas"/>
              </a:rPr>
              <a:t>.</a:t>
            </a:r>
            <a:r>
              <a:rPr lang="en-US" sz="1600" u="sng" dirty="0" err="1">
                <a:latin typeface="Consolas"/>
              </a:rPr>
              <a:t>figure</a:t>
            </a:r>
            <a:r>
              <a:rPr lang="en-US" sz="1600" dirty="0">
                <a:latin typeface="Consolas"/>
              </a:rPr>
              <a:t>(</a:t>
            </a:r>
            <a:r>
              <a:rPr lang="en-US" sz="1600" dirty="0" err="1">
                <a:latin typeface="Consolas"/>
              </a:rPr>
              <a:t>figsize</a:t>
            </a:r>
            <a:r>
              <a:rPr lang="en-US" sz="1600" dirty="0">
                <a:solidFill>
                  <a:srgbClr val="055BE0"/>
                </a:solidFill>
                <a:latin typeface="Consolas"/>
              </a:rPr>
              <a:t>=</a:t>
            </a:r>
            <a:r>
              <a:rPr lang="en-US" sz="1600" dirty="0">
                <a:latin typeface="Consolas"/>
              </a:rPr>
              <a:t>(</a:t>
            </a:r>
            <a:r>
              <a:rPr lang="en-US" sz="1600" dirty="0">
                <a:solidFill>
                  <a:srgbClr val="666666"/>
                </a:solidFill>
                <a:latin typeface="Consolas"/>
              </a:rPr>
              <a:t>10</a:t>
            </a:r>
            <a:r>
              <a:rPr lang="en-US" sz="1600" dirty="0">
                <a:latin typeface="Consolas"/>
              </a:rPr>
              <a:t>,</a:t>
            </a:r>
            <a:r>
              <a:rPr lang="en-US" sz="1600" dirty="0">
                <a:solidFill>
                  <a:srgbClr val="666666"/>
                </a:solidFill>
                <a:latin typeface="Consolas"/>
              </a:rPr>
              <a:t>6</a:t>
            </a:r>
            <a:r>
              <a:rPr lang="en-US" sz="1600" dirty="0">
                <a:latin typeface="Consolas"/>
              </a:rPr>
              <a:t>))
</a:t>
            </a:r>
            <a:r>
              <a:rPr lang="en-US" sz="1600" dirty="0" err="1">
                <a:latin typeface="Consolas"/>
              </a:rPr>
              <a:t>sns</a:t>
            </a:r>
            <a:r>
              <a:rPr lang="en-US" sz="1600" dirty="0" err="1">
                <a:solidFill>
                  <a:srgbClr val="055BE0"/>
                </a:solidFill>
                <a:latin typeface="Consolas"/>
              </a:rPr>
              <a:t>.</a:t>
            </a:r>
            <a:r>
              <a:rPr lang="en-US" sz="1600" u="sng" dirty="0" err="1">
                <a:latin typeface="Consolas"/>
              </a:rPr>
              <a:t>regplot</a:t>
            </a:r>
            <a:r>
              <a:rPr lang="en-US" sz="1600" dirty="0">
                <a:latin typeface="Consolas"/>
              </a:rPr>
              <a:t>(data</a:t>
            </a:r>
            <a:r>
              <a:rPr lang="en-US" sz="1600" dirty="0">
                <a:solidFill>
                  <a:srgbClr val="055BE0"/>
                </a:solidFill>
                <a:latin typeface="Consolas"/>
              </a:rPr>
              <a:t>=</a:t>
            </a:r>
            <a:r>
              <a:rPr lang="en-US" sz="1600" dirty="0" err="1">
                <a:latin typeface="Consolas"/>
              </a:rPr>
              <a:t>sam</a:t>
            </a:r>
            <a:r>
              <a:rPr lang="en-US" sz="1600" dirty="0">
                <a:latin typeface="Consolas"/>
              </a:rPr>
              <a:t>, y</a:t>
            </a:r>
            <a:r>
              <a:rPr lang="en-US" sz="1600" dirty="0">
                <a:solidFill>
                  <a:srgbClr val="055BE0"/>
                </a:solidFill>
                <a:latin typeface="Consolas"/>
              </a:rPr>
              <a:t>=</a:t>
            </a:r>
            <a:r>
              <a:rPr lang="en-US" sz="1600" dirty="0">
                <a:solidFill>
                  <a:srgbClr val="BB2323"/>
                </a:solidFill>
                <a:latin typeface="Consolas"/>
              </a:rPr>
              <a:t>'popularity'</a:t>
            </a:r>
            <a:r>
              <a:rPr lang="en-US" sz="1600" dirty="0">
                <a:latin typeface="Consolas"/>
              </a:rPr>
              <a:t>, x</a:t>
            </a:r>
            <a:r>
              <a:rPr lang="en-US" sz="1600" dirty="0">
                <a:solidFill>
                  <a:srgbClr val="055BE0"/>
                </a:solidFill>
                <a:latin typeface="Consolas"/>
              </a:rPr>
              <a:t>=</a:t>
            </a:r>
            <a:r>
              <a:rPr lang="en-US" sz="1600" dirty="0">
                <a:solidFill>
                  <a:srgbClr val="BB2323"/>
                </a:solidFill>
                <a:latin typeface="Consolas"/>
              </a:rPr>
              <a:t>'</a:t>
            </a:r>
            <a:r>
              <a:rPr lang="en-US" sz="1600" dirty="0" err="1">
                <a:solidFill>
                  <a:srgbClr val="BB2323"/>
                </a:solidFill>
                <a:latin typeface="Consolas"/>
              </a:rPr>
              <a:t>acousticness</a:t>
            </a:r>
            <a:r>
              <a:rPr lang="en-US" sz="1600" dirty="0">
                <a:solidFill>
                  <a:srgbClr val="BB2323"/>
                </a:solidFill>
                <a:latin typeface="Consolas"/>
              </a:rPr>
              <a:t>'</a:t>
            </a:r>
            <a:r>
              <a:rPr lang="en-US" sz="1600" dirty="0">
                <a:latin typeface="Consolas"/>
              </a:rPr>
              <a:t>, color</a:t>
            </a:r>
            <a:r>
              <a:rPr lang="en-US" sz="1600" dirty="0">
                <a:solidFill>
                  <a:srgbClr val="055BE0"/>
                </a:solidFill>
                <a:latin typeface="Consolas"/>
              </a:rPr>
              <a:t>=</a:t>
            </a:r>
            <a:r>
              <a:rPr lang="en-US" sz="1600" dirty="0">
                <a:solidFill>
                  <a:srgbClr val="BB2323"/>
                </a:solidFill>
                <a:latin typeface="Consolas"/>
              </a:rPr>
              <a:t>'b'</a:t>
            </a:r>
            <a:r>
              <a:rPr lang="en-US" sz="1600" dirty="0">
                <a:latin typeface="Consolas"/>
              </a:rPr>
              <a:t>)</a:t>
            </a:r>
            <a:r>
              <a:rPr lang="en-US" sz="1600" dirty="0">
                <a:solidFill>
                  <a:srgbClr val="055BE0"/>
                </a:solidFill>
                <a:latin typeface="Consolas"/>
              </a:rPr>
              <a:t>.</a:t>
            </a:r>
            <a:r>
              <a:rPr lang="en-US" sz="1600" u="sng" dirty="0">
                <a:latin typeface="Consolas"/>
              </a:rPr>
              <a:t>set</a:t>
            </a:r>
            <a:r>
              <a:rPr lang="en-US" sz="1600" dirty="0">
                <a:latin typeface="Consolas"/>
              </a:rPr>
              <a:t>(title</a:t>
            </a:r>
            <a:r>
              <a:rPr lang="en-US" sz="1600" dirty="0">
                <a:solidFill>
                  <a:srgbClr val="055BE0"/>
                </a:solidFill>
                <a:latin typeface="Consolas"/>
              </a:rPr>
              <a:t>=</a:t>
            </a:r>
            <a:r>
              <a:rPr lang="en-US" sz="1600" dirty="0">
                <a:solidFill>
                  <a:srgbClr val="BB2323"/>
                </a:solidFill>
                <a:latin typeface="Consolas"/>
              </a:rPr>
              <a:t>'Popularity vs </a:t>
            </a:r>
            <a:r>
              <a:rPr lang="en-US" sz="1600" dirty="0" err="1">
                <a:solidFill>
                  <a:srgbClr val="BB2323"/>
                </a:solidFill>
                <a:latin typeface="Consolas"/>
              </a:rPr>
              <a:t>Acousticness</a:t>
            </a:r>
            <a:r>
              <a:rPr lang="en-US" sz="1600" dirty="0">
                <a:solidFill>
                  <a:srgbClr val="BB2323"/>
                </a:solidFill>
                <a:latin typeface="Consolas"/>
              </a:rPr>
              <a:t> Correlation'</a:t>
            </a:r>
            <a:r>
              <a:rPr lang="en-US" sz="1600" dirty="0">
                <a:latin typeface="Consolas"/>
              </a:rPr>
              <a:t>)
</a:t>
            </a:r>
            <a:r>
              <a:rPr lang="en-US" sz="1600" dirty="0">
                <a:ea typeface="+mn-lt"/>
                <a:cs typeface="+mn-lt"/>
              </a:rPr>
              <a:t>Out[17]:</a:t>
            </a:r>
            <a:endParaRPr lang="en-US" sz="1600" dirty="0"/>
          </a:p>
          <a:p>
            <a:pPr>
              <a:buNone/>
            </a:pPr>
            <a:r>
              <a:rPr lang="en-US" sz="1600" dirty="0">
                <a:latin typeface="Consolas"/>
              </a:rPr>
              <a:t>[Text(0.5, 1.0, 'Popularity vs </a:t>
            </a:r>
            <a:r>
              <a:rPr lang="en-US" sz="1600" err="1">
                <a:latin typeface="Consolas"/>
              </a:rPr>
              <a:t>Acousticness</a:t>
            </a:r>
            <a:r>
              <a:rPr lang="en-US" sz="1600" dirty="0">
                <a:latin typeface="Consolas"/>
              </a:rPr>
              <a:t> Correlation')]</a:t>
            </a:r>
            <a:endParaRPr lang="en-US" sz="1600" dirty="0"/>
          </a:p>
          <a:p>
            <a:pPr marL="0" indent="0">
              <a:buNone/>
            </a:pPr>
            <a:endParaRPr lang="en-US" dirty="0"/>
          </a:p>
        </p:txBody>
      </p:sp>
      <p:pic>
        <p:nvPicPr>
          <p:cNvPr id="4" name="Picture 3" descr="A graph of blue dots&#10;&#10;Description automatically generated">
            <a:extLst>
              <a:ext uri="{FF2B5EF4-FFF2-40B4-BE49-F238E27FC236}">
                <a16:creationId xmlns:a16="http://schemas.microsoft.com/office/drawing/2014/main" id="{9B6DD492-10A8-A1BC-C051-1B8D097430B2}"/>
              </a:ext>
            </a:extLst>
          </p:cNvPr>
          <p:cNvPicPr>
            <a:picLocks noChangeAspect="1"/>
          </p:cNvPicPr>
          <p:nvPr/>
        </p:nvPicPr>
        <p:blipFill>
          <a:blip r:embed="rId2"/>
          <a:stretch>
            <a:fillRect/>
          </a:stretch>
        </p:blipFill>
        <p:spPr>
          <a:xfrm>
            <a:off x="1763293" y="3584815"/>
            <a:ext cx="4826659" cy="2448824"/>
          </a:xfrm>
          <a:prstGeom prst="rect">
            <a:avLst/>
          </a:prstGeom>
        </p:spPr>
      </p:pic>
    </p:spTree>
    <p:extLst>
      <p:ext uri="{BB962C8B-B14F-4D97-AF65-F5344CB8AC3E}">
        <p14:creationId xmlns:p14="http://schemas.microsoft.com/office/powerpoint/2010/main" val="173167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F909-7F02-9712-6092-6ED18794F75B}"/>
              </a:ext>
            </a:extLst>
          </p:cNvPr>
          <p:cNvSpPr>
            <a:spLocks noGrp="1"/>
          </p:cNvSpPr>
          <p:nvPr>
            <p:ph type="title"/>
          </p:nvPr>
        </p:nvSpPr>
        <p:spPr>
          <a:xfrm>
            <a:off x="1042358" y="369727"/>
            <a:ext cx="9905999" cy="1360898"/>
          </a:xfrm>
        </p:spPr>
        <p:txBody>
          <a:bodyPr>
            <a:normAutofit/>
          </a:bodyPr>
          <a:lstStyle/>
          <a:p>
            <a:r>
              <a:rPr lang="en-US" sz="2800" dirty="0"/>
              <a:t>Creating New Column In Tracks Dataset (Year, Release Date)</a:t>
            </a:r>
          </a:p>
        </p:txBody>
      </p:sp>
      <p:sp>
        <p:nvSpPr>
          <p:cNvPr id="3" name="Content Placeholder 2">
            <a:extLst>
              <a:ext uri="{FF2B5EF4-FFF2-40B4-BE49-F238E27FC236}">
                <a16:creationId xmlns:a16="http://schemas.microsoft.com/office/drawing/2014/main" id="{F6F03BBD-DAEB-97BF-3440-82BD6F8640D6}"/>
              </a:ext>
            </a:extLst>
          </p:cNvPr>
          <p:cNvSpPr>
            <a:spLocks noGrp="1"/>
          </p:cNvSpPr>
          <p:nvPr>
            <p:ph idx="1"/>
          </p:nvPr>
        </p:nvSpPr>
        <p:spPr>
          <a:xfrm>
            <a:off x="1042358" y="1641913"/>
            <a:ext cx="9905999" cy="3567118"/>
          </a:xfrm>
        </p:spPr>
        <p:txBody>
          <a:bodyPr vert="horz" lIns="91440" tIns="45720" rIns="91440" bIns="45720" rtlCol="0" anchor="t">
            <a:normAutofit/>
          </a:bodyPr>
          <a:lstStyle/>
          <a:p>
            <a:pPr>
              <a:buNone/>
            </a:pPr>
            <a:r>
              <a:rPr lang="en-US" sz="1600" dirty="0">
                <a:latin typeface="Consolas"/>
              </a:rPr>
              <a:t>tracks[</a:t>
            </a:r>
            <a:r>
              <a:rPr lang="en-US" sz="1600" dirty="0">
                <a:solidFill>
                  <a:srgbClr val="BB2323"/>
                </a:solidFill>
                <a:latin typeface="Consolas"/>
              </a:rPr>
              <a:t>'dates'</a:t>
            </a:r>
            <a:r>
              <a:rPr lang="en-US" sz="1600" dirty="0">
                <a:latin typeface="Consolas"/>
              </a:rPr>
              <a:t>]</a:t>
            </a:r>
            <a:r>
              <a:rPr lang="en-US" sz="1600" dirty="0">
                <a:solidFill>
                  <a:srgbClr val="055BE0"/>
                </a:solidFill>
                <a:latin typeface="Consolas"/>
              </a:rPr>
              <a:t>=</a:t>
            </a:r>
            <a:r>
              <a:rPr lang="en-US" sz="1600" err="1">
                <a:latin typeface="Consolas"/>
              </a:rPr>
              <a:t>tracks</a:t>
            </a:r>
            <a:r>
              <a:rPr lang="en-US" sz="1600" err="1">
                <a:solidFill>
                  <a:srgbClr val="055BE0"/>
                </a:solidFill>
                <a:latin typeface="Consolas"/>
              </a:rPr>
              <a:t>.</a:t>
            </a:r>
            <a:r>
              <a:rPr lang="en-US" sz="1600" err="1">
                <a:latin typeface="Consolas"/>
              </a:rPr>
              <a:t>index</a:t>
            </a:r>
            <a:r>
              <a:rPr lang="en-US" sz="1600" err="1">
                <a:solidFill>
                  <a:srgbClr val="055BE0"/>
                </a:solidFill>
                <a:latin typeface="Consolas"/>
              </a:rPr>
              <a:t>.</a:t>
            </a:r>
            <a:r>
              <a:rPr lang="en-US" sz="1600" u="sng" err="1">
                <a:latin typeface="Consolas"/>
              </a:rPr>
              <a:t>get_level_values</a:t>
            </a:r>
            <a:r>
              <a:rPr lang="en-US" sz="1600" dirty="0">
                <a:latin typeface="Consolas"/>
              </a:rPr>
              <a:t>(</a:t>
            </a:r>
            <a:r>
              <a:rPr lang="en-US" sz="1600" dirty="0">
                <a:solidFill>
                  <a:srgbClr val="BB2323"/>
                </a:solidFill>
                <a:latin typeface="Consolas"/>
              </a:rPr>
              <a:t>'</a:t>
            </a:r>
            <a:r>
              <a:rPr lang="en-US" sz="1600" err="1">
                <a:solidFill>
                  <a:srgbClr val="BB2323"/>
                </a:solidFill>
                <a:latin typeface="Consolas"/>
              </a:rPr>
              <a:t>release_date</a:t>
            </a:r>
            <a:r>
              <a:rPr lang="en-US" sz="1600" dirty="0">
                <a:solidFill>
                  <a:srgbClr val="BB2323"/>
                </a:solidFill>
                <a:latin typeface="Consolas"/>
              </a:rPr>
              <a:t>'</a:t>
            </a:r>
            <a:r>
              <a:rPr lang="en-US" sz="1600" dirty="0">
                <a:latin typeface="Consolas"/>
              </a:rPr>
              <a:t>)
</a:t>
            </a:r>
            <a:r>
              <a:rPr lang="en-US" sz="1600" err="1">
                <a:latin typeface="Consolas"/>
              </a:rPr>
              <a:t>tracks</a:t>
            </a:r>
            <a:r>
              <a:rPr lang="en-US" sz="1600" err="1">
                <a:solidFill>
                  <a:srgbClr val="055BE0"/>
                </a:solidFill>
                <a:latin typeface="Consolas"/>
              </a:rPr>
              <a:t>.</a:t>
            </a:r>
            <a:r>
              <a:rPr lang="en-US" sz="1600" err="1">
                <a:latin typeface="Consolas"/>
              </a:rPr>
              <a:t>dates</a:t>
            </a:r>
            <a:r>
              <a:rPr lang="en-US" sz="1600" dirty="0">
                <a:solidFill>
                  <a:srgbClr val="055BE0"/>
                </a:solidFill>
                <a:latin typeface="Consolas"/>
              </a:rPr>
              <a:t>=</a:t>
            </a:r>
            <a:r>
              <a:rPr lang="en-US" sz="1600" err="1">
                <a:latin typeface="Consolas"/>
              </a:rPr>
              <a:t>pd</a:t>
            </a:r>
            <a:r>
              <a:rPr lang="en-US" sz="1600" err="1">
                <a:solidFill>
                  <a:srgbClr val="055BE0"/>
                </a:solidFill>
                <a:latin typeface="Consolas"/>
              </a:rPr>
              <a:t>.</a:t>
            </a:r>
            <a:r>
              <a:rPr lang="en-US" sz="1600" u="sng" err="1">
                <a:latin typeface="Consolas"/>
              </a:rPr>
              <a:t>to_datetime</a:t>
            </a:r>
            <a:r>
              <a:rPr lang="en-US" sz="1600" dirty="0">
                <a:latin typeface="Consolas"/>
              </a:rPr>
              <a:t>(</a:t>
            </a:r>
            <a:r>
              <a:rPr lang="en-US" sz="1600" err="1">
                <a:latin typeface="Consolas"/>
              </a:rPr>
              <a:t>tracks</a:t>
            </a:r>
            <a:r>
              <a:rPr lang="en-US" sz="1600" err="1">
                <a:solidFill>
                  <a:srgbClr val="055BE0"/>
                </a:solidFill>
                <a:latin typeface="Consolas"/>
              </a:rPr>
              <a:t>.</a:t>
            </a:r>
            <a:r>
              <a:rPr lang="en-US" sz="1600" err="1">
                <a:latin typeface="Consolas"/>
              </a:rPr>
              <a:t>dates)</a:t>
            </a:r>
            <a:r>
              <a:rPr lang="en-US" sz="1600" dirty="0">
                <a:latin typeface="Consolas"/>
              </a:rPr>
              <a:t>
years</a:t>
            </a:r>
            <a:r>
              <a:rPr lang="en-US" sz="1600" dirty="0">
                <a:solidFill>
                  <a:srgbClr val="055BE0"/>
                </a:solidFill>
                <a:latin typeface="Consolas"/>
              </a:rPr>
              <a:t>=</a:t>
            </a:r>
            <a:r>
              <a:rPr lang="en-US" sz="1600" err="1">
                <a:latin typeface="Consolas"/>
              </a:rPr>
              <a:t>tracks</a:t>
            </a:r>
            <a:r>
              <a:rPr lang="en-US" sz="1600" err="1">
                <a:solidFill>
                  <a:srgbClr val="055BE0"/>
                </a:solidFill>
                <a:latin typeface="Consolas"/>
              </a:rPr>
              <a:t>.</a:t>
            </a:r>
            <a:r>
              <a:rPr lang="en-US" sz="1600" err="1">
                <a:latin typeface="Consolas"/>
              </a:rPr>
              <a:t>dates</a:t>
            </a:r>
            <a:r>
              <a:rPr lang="en-US" sz="1600" err="1">
                <a:solidFill>
                  <a:srgbClr val="055BE0"/>
                </a:solidFill>
                <a:latin typeface="Consolas"/>
              </a:rPr>
              <a:t>.</a:t>
            </a:r>
            <a:r>
              <a:rPr lang="en-US" sz="1600" u="sng" err="1">
                <a:latin typeface="Consolas"/>
              </a:rPr>
              <a:t>dt</a:t>
            </a:r>
            <a:r>
              <a:rPr lang="en-US" sz="1600" err="1">
                <a:solidFill>
                  <a:srgbClr val="055BE0"/>
                </a:solidFill>
                <a:latin typeface="Consolas"/>
              </a:rPr>
              <a:t>.</a:t>
            </a:r>
            <a:r>
              <a:rPr lang="en-US" sz="1600" u="sng" err="1">
                <a:latin typeface="Consolas"/>
              </a:rPr>
              <a:t>year</a:t>
            </a:r>
            <a:endParaRPr lang="en-US" sz="1600" err="1">
              <a:latin typeface="Consolas"/>
            </a:endParaRPr>
          </a:p>
          <a:p>
            <a:pPr>
              <a:buNone/>
            </a:pPr>
            <a:r>
              <a:rPr lang="en-US" sz="1600" dirty="0" err="1">
                <a:latin typeface="Consolas"/>
              </a:rPr>
              <a:t>tracks</a:t>
            </a:r>
            <a:r>
              <a:rPr lang="en-US" sz="1600" dirty="0" err="1">
                <a:solidFill>
                  <a:srgbClr val="055BE0"/>
                </a:solidFill>
                <a:latin typeface="Consolas"/>
              </a:rPr>
              <a:t>.</a:t>
            </a:r>
            <a:r>
              <a:rPr lang="en-US" sz="1600" dirty="0" err="1">
                <a:latin typeface="Consolas"/>
              </a:rPr>
              <a:t>head</a:t>
            </a:r>
            <a:r>
              <a:rPr lang="en-US" sz="1600" dirty="0">
                <a:latin typeface="Consolas"/>
              </a:rPr>
              <a:t>()</a:t>
            </a:r>
            <a:endParaRPr lang="en-US" sz="1600" dirty="0"/>
          </a:p>
          <a:p>
            <a:pPr marL="0" indent="0">
              <a:buNone/>
            </a:pPr>
            <a:endParaRPr lang="en-US" sz="1600" dirty="0"/>
          </a:p>
        </p:txBody>
      </p:sp>
      <p:pic>
        <p:nvPicPr>
          <p:cNvPr id="4" name="Picture 3" descr="A screenshot of a computer&#10;&#10;Description automatically generated">
            <a:extLst>
              <a:ext uri="{FF2B5EF4-FFF2-40B4-BE49-F238E27FC236}">
                <a16:creationId xmlns:a16="http://schemas.microsoft.com/office/drawing/2014/main" id="{89738AD1-09CE-684D-21FD-9870BA01A0C1}"/>
              </a:ext>
            </a:extLst>
          </p:cNvPr>
          <p:cNvPicPr>
            <a:picLocks noChangeAspect="1"/>
          </p:cNvPicPr>
          <p:nvPr/>
        </p:nvPicPr>
        <p:blipFill>
          <a:blip r:embed="rId2"/>
          <a:stretch>
            <a:fillRect/>
          </a:stretch>
        </p:blipFill>
        <p:spPr>
          <a:xfrm>
            <a:off x="1835450" y="3183687"/>
            <a:ext cx="6076950" cy="2762250"/>
          </a:xfrm>
          <a:prstGeom prst="rect">
            <a:avLst/>
          </a:prstGeom>
        </p:spPr>
      </p:pic>
    </p:spTree>
    <p:extLst>
      <p:ext uri="{BB962C8B-B14F-4D97-AF65-F5344CB8AC3E}">
        <p14:creationId xmlns:p14="http://schemas.microsoft.com/office/powerpoint/2010/main" val="19033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6CD0-D1E6-AAC8-B61C-6EB08ED47419}"/>
              </a:ext>
            </a:extLst>
          </p:cNvPr>
          <p:cNvSpPr>
            <a:spLocks noGrp="1"/>
          </p:cNvSpPr>
          <p:nvPr>
            <p:ph type="title"/>
          </p:nvPr>
        </p:nvSpPr>
        <p:spPr>
          <a:xfrm>
            <a:off x="1143000" y="312218"/>
            <a:ext cx="9905999" cy="1360898"/>
          </a:xfrm>
        </p:spPr>
        <p:txBody>
          <a:bodyPr/>
          <a:lstStyle/>
          <a:p>
            <a:r>
              <a:rPr lang="en-US" sz="3200" dirty="0"/>
              <a:t>Distribution Plot – Visualize Total Number Of Songs On Spotify Since 1992</a:t>
            </a:r>
            <a:endParaRPr lang="en-US" dirty="0"/>
          </a:p>
        </p:txBody>
      </p:sp>
      <p:sp>
        <p:nvSpPr>
          <p:cNvPr id="3" name="Content Placeholder 2">
            <a:extLst>
              <a:ext uri="{FF2B5EF4-FFF2-40B4-BE49-F238E27FC236}">
                <a16:creationId xmlns:a16="http://schemas.microsoft.com/office/drawing/2014/main" id="{4124C1E3-397F-E8D5-367E-D784B6176104}"/>
              </a:ext>
            </a:extLst>
          </p:cNvPr>
          <p:cNvSpPr>
            <a:spLocks noGrp="1"/>
          </p:cNvSpPr>
          <p:nvPr>
            <p:ph idx="1"/>
          </p:nvPr>
        </p:nvSpPr>
        <p:spPr>
          <a:xfrm>
            <a:off x="1143000" y="1828818"/>
            <a:ext cx="9905999" cy="3567118"/>
          </a:xfrm>
        </p:spPr>
        <p:txBody>
          <a:bodyPr vert="horz" lIns="91440" tIns="45720" rIns="91440" bIns="45720" rtlCol="0" anchor="t">
            <a:normAutofit/>
          </a:bodyPr>
          <a:lstStyle/>
          <a:p>
            <a:pPr>
              <a:buNone/>
            </a:pPr>
            <a:r>
              <a:rPr lang="en-US" sz="1600" dirty="0" err="1">
                <a:latin typeface="Consolas"/>
              </a:rPr>
              <a:t>sns</a:t>
            </a:r>
            <a:r>
              <a:rPr lang="en-US" sz="1600" dirty="0" err="1">
                <a:solidFill>
                  <a:srgbClr val="055BE0"/>
                </a:solidFill>
                <a:latin typeface="Consolas"/>
              </a:rPr>
              <a:t>.</a:t>
            </a:r>
            <a:r>
              <a:rPr lang="en-US" sz="1600" u="sng" dirty="0" err="1">
                <a:latin typeface="Consolas"/>
              </a:rPr>
              <a:t>displot</a:t>
            </a:r>
            <a:r>
              <a:rPr lang="en-US" sz="1600" dirty="0">
                <a:latin typeface="Consolas"/>
              </a:rPr>
              <a:t>(years, discrete</a:t>
            </a:r>
            <a:r>
              <a:rPr lang="en-US" sz="1600" dirty="0">
                <a:solidFill>
                  <a:srgbClr val="055BE0"/>
                </a:solidFill>
                <a:latin typeface="Consolas"/>
              </a:rPr>
              <a:t>=</a:t>
            </a:r>
            <a:r>
              <a:rPr lang="en-US" sz="1600" u="sng" dirty="0">
                <a:solidFill>
                  <a:srgbClr val="3D7E7E"/>
                </a:solidFill>
                <a:latin typeface="Consolas"/>
              </a:rPr>
              <a:t>True</a:t>
            </a:r>
            <a:r>
              <a:rPr lang="en-US" sz="1600" dirty="0">
                <a:latin typeface="Consolas"/>
              </a:rPr>
              <a:t>, aspect</a:t>
            </a:r>
            <a:r>
              <a:rPr lang="en-US" sz="1600" dirty="0">
                <a:solidFill>
                  <a:srgbClr val="055BE0"/>
                </a:solidFill>
                <a:latin typeface="Consolas"/>
              </a:rPr>
              <a:t>=</a:t>
            </a:r>
            <a:r>
              <a:rPr lang="en-US" sz="1600" dirty="0">
                <a:solidFill>
                  <a:srgbClr val="666666"/>
                </a:solidFill>
                <a:latin typeface="Consolas"/>
              </a:rPr>
              <a:t>2</a:t>
            </a:r>
            <a:r>
              <a:rPr lang="en-US" sz="1600" dirty="0">
                <a:latin typeface="Consolas"/>
              </a:rPr>
              <a:t>, height</a:t>
            </a:r>
            <a:r>
              <a:rPr lang="en-US" sz="1600" dirty="0">
                <a:solidFill>
                  <a:srgbClr val="055BE0"/>
                </a:solidFill>
                <a:latin typeface="Consolas"/>
              </a:rPr>
              <a:t>=</a:t>
            </a:r>
            <a:r>
              <a:rPr lang="en-US" sz="1600" dirty="0">
                <a:solidFill>
                  <a:srgbClr val="666666"/>
                </a:solidFill>
                <a:latin typeface="Consolas"/>
              </a:rPr>
              <a:t>5</a:t>
            </a:r>
            <a:r>
              <a:rPr lang="en-US" sz="1600" dirty="0">
                <a:latin typeface="Consolas"/>
              </a:rPr>
              <a:t>, kind</a:t>
            </a:r>
            <a:r>
              <a:rPr lang="en-US" sz="1600" dirty="0">
                <a:solidFill>
                  <a:srgbClr val="055BE0"/>
                </a:solidFill>
                <a:latin typeface="Consolas"/>
              </a:rPr>
              <a:t>=</a:t>
            </a:r>
            <a:r>
              <a:rPr lang="en-US" sz="1600" dirty="0">
                <a:solidFill>
                  <a:srgbClr val="BB2323"/>
                </a:solidFill>
                <a:latin typeface="Consolas"/>
              </a:rPr>
              <a:t>'hist'</a:t>
            </a:r>
            <a:r>
              <a:rPr lang="en-US" sz="1600" dirty="0">
                <a:latin typeface="Consolas"/>
              </a:rPr>
              <a:t>)</a:t>
            </a:r>
            <a:r>
              <a:rPr lang="en-US" sz="1600" dirty="0">
                <a:solidFill>
                  <a:srgbClr val="055BE0"/>
                </a:solidFill>
                <a:latin typeface="Consolas"/>
              </a:rPr>
              <a:t>.</a:t>
            </a:r>
            <a:r>
              <a:rPr lang="en-US" sz="1600" u="sng" dirty="0">
                <a:latin typeface="Consolas"/>
              </a:rPr>
              <a:t>set</a:t>
            </a:r>
            <a:r>
              <a:rPr lang="en-US" sz="1600" dirty="0">
                <a:latin typeface="Consolas"/>
              </a:rPr>
              <a:t>(title</a:t>
            </a:r>
            <a:r>
              <a:rPr lang="en-US" sz="1600" dirty="0">
                <a:solidFill>
                  <a:srgbClr val="055BE0"/>
                </a:solidFill>
                <a:latin typeface="Consolas"/>
              </a:rPr>
              <a:t>=</a:t>
            </a:r>
            <a:r>
              <a:rPr lang="en-US" sz="1600" dirty="0">
                <a:solidFill>
                  <a:srgbClr val="BB2323"/>
                </a:solidFill>
                <a:latin typeface="Consolas"/>
              </a:rPr>
              <a:t>'Number of songs per year'</a:t>
            </a:r>
            <a:r>
              <a:rPr lang="en-US" sz="1600" dirty="0">
                <a:latin typeface="Consolas"/>
              </a:rPr>
              <a:t>)
</a:t>
            </a:r>
            <a:r>
              <a:rPr lang="en-US" sz="1600" dirty="0">
                <a:ea typeface="+mn-lt"/>
                <a:cs typeface="+mn-lt"/>
              </a:rPr>
              <a:t>Out:</a:t>
            </a:r>
            <a:endParaRPr lang="en-US" sz="1600" dirty="0"/>
          </a:p>
          <a:p>
            <a:pPr>
              <a:buNone/>
            </a:pPr>
            <a:r>
              <a:rPr lang="en-US" sz="1600" dirty="0">
                <a:latin typeface="Consolas"/>
              </a:rPr>
              <a:t>&lt;</a:t>
            </a:r>
            <a:r>
              <a:rPr lang="en-US" sz="1600" dirty="0" err="1">
                <a:latin typeface="Consolas"/>
              </a:rPr>
              <a:t>seaborn.axisgrid.FacetGrid</a:t>
            </a:r>
            <a:r>
              <a:rPr lang="en-US" sz="1600" dirty="0">
                <a:latin typeface="Consolas"/>
              </a:rPr>
              <a:t> at 0x7f0c52ed6610&gt;</a:t>
            </a:r>
            <a:endParaRPr lang="en-US" sz="1600" dirty="0"/>
          </a:p>
        </p:txBody>
      </p:sp>
      <p:pic>
        <p:nvPicPr>
          <p:cNvPr id="4" name="Picture 3">
            <a:extLst>
              <a:ext uri="{FF2B5EF4-FFF2-40B4-BE49-F238E27FC236}">
                <a16:creationId xmlns:a16="http://schemas.microsoft.com/office/drawing/2014/main" id="{EC977575-D5A5-F2F1-F0F2-05AD4504E3AD}"/>
              </a:ext>
            </a:extLst>
          </p:cNvPr>
          <p:cNvPicPr>
            <a:picLocks noChangeAspect="1"/>
          </p:cNvPicPr>
          <p:nvPr/>
        </p:nvPicPr>
        <p:blipFill>
          <a:blip r:embed="rId2"/>
          <a:stretch>
            <a:fillRect/>
          </a:stretch>
        </p:blipFill>
        <p:spPr>
          <a:xfrm>
            <a:off x="2875472" y="3292327"/>
            <a:ext cx="5147095" cy="2789386"/>
          </a:xfrm>
          <a:prstGeom prst="rect">
            <a:avLst/>
          </a:prstGeom>
        </p:spPr>
      </p:pic>
    </p:spTree>
    <p:extLst>
      <p:ext uri="{BB962C8B-B14F-4D97-AF65-F5344CB8AC3E}">
        <p14:creationId xmlns:p14="http://schemas.microsoft.com/office/powerpoint/2010/main" val="325924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65D2-C679-7EA8-3C0F-AA979427593A}"/>
              </a:ext>
            </a:extLst>
          </p:cNvPr>
          <p:cNvSpPr>
            <a:spLocks noGrp="1"/>
          </p:cNvSpPr>
          <p:nvPr>
            <p:ph type="title"/>
          </p:nvPr>
        </p:nvSpPr>
        <p:spPr>
          <a:xfrm>
            <a:off x="1027981" y="369727"/>
            <a:ext cx="8425132" cy="943955"/>
          </a:xfrm>
        </p:spPr>
        <p:txBody>
          <a:bodyPr/>
          <a:lstStyle/>
          <a:p>
            <a:r>
              <a:rPr lang="en-US" sz="3200" dirty="0"/>
              <a:t>Change in Duration Of Songs </a:t>
            </a:r>
            <a:r>
              <a:rPr lang="en-US" sz="3200" dirty="0" err="1"/>
              <a:t>wrt</a:t>
            </a:r>
            <a:r>
              <a:rPr lang="en-US" sz="3200" dirty="0"/>
              <a:t> Years</a:t>
            </a:r>
          </a:p>
        </p:txBody>
      </p:sp>
      <p:sp>
        <p:nvSpPr>
          <p:cNvPr id="3" name="Content Placeholder 2">
            <a:extLst>
              <a:ext uri="{FF2B5EF4-FFF2-40B4-BE49-F238E27FC236}">
                <a16:creationId xmlns:a16="http://schemas.microsoft.com/office/drawing/2014/main" id="{739E6924-F832-EE7F-9E86-6B119AC5343E}"/>
              </a:ext>
            </a:extLst>
          </p:cNvPr>
          <p:cNvSpPr>
            <a:spLocks noGrp="1"/>
          </p:cNvSpPr>
          <p:nvPr>
            <p:ph idx="1"/>
          </p:nvPr>
        </p:nvSpPr>
        <p:spPr>
          <a:xfrm>
            <a:off x="1027981" y="1311233"/>
            <a:ext cx="9905999" cy="3567118"/>
          </a:xfrm>
        </p:spPr>
        <p:txBody>
          <a:bodyPr vert="horz" lIns="91440" tIns="45720" rIns="91440" bIns="45720" rtlCol="0" anchor="t">
            <a:normAutofit/>
          </a:bodyPr>
          <a:lstStyle/>
          <a:p>
            <a:pPr marL="0" indent="0">
              <a:buNone/>
            </a:pPr>
            <a:r>
              <a:rPr lang="en-US" sz="1600" err="1"/>
              <a:t>total_dr</a:t>
            </a:r>
            <a:r>
              <a:rPr lang="en-US" sz="1600" dirty="0"/>
              <a:t> </a:t>
            </a:r>
            <a:r>
              <a:rPr lang="en-US" sz="1600" dirty="0">
                <a:solidFill>
                  <a:srgbClr val="055BE0"/>
                </a:solidFill>
              </a:rPr>
              <a:t>=</a:t>
            </a:r>
            <a:r>
              <a:rPr lang="en-US" sz="1600" dirty="0"/>
              <a:t> </a:t>
            </a:r>
            <a:r>
              <a:rPr lang="en-US" sz="1600" err="1"/>
              <a:t>tracks</a:t>
            </a:r>
            <a:r>
              <a:rPr lang="en-US" sz="1600" err="1">
                <a:solidFill>
                  <a:srgbClr val="055BE0"/>
                </a:solidFill>
              </a:rPr>
              <a:t>.</a:t>
            </a:r>
            <a:r>
              <a:rPr lang="en-US" sz="1600" err="1"/>
              <a:t>duration</a:t>
            </a:r>
            <a:r>
              <a:rPr lang="en-US" sz="1600" dirty="0"/>
              <a:t> </a:t>
            </a:r>
          </a:p>
          <a:p>
            <a:pPr marL="0" indent="0">
              <a:buNone/>
            </a:pPr>
            <a:r>
              <a:rPr lang="en-US" sz="1600" err="1"/>
              <a:t>fig_dims</a:t>
            </a:r>
            <a:r>
              <a:rPr lang="en-US" sz="1600" dirty="0"/>
              <a:t> </a:t>
            </a:r>
            <a:r>
              <a:rPr lang="en-US" sz="1600" dirty="0">
                <a:solidFill>
                  <a:srgbClr val="055BE0"/>
                </a:solidFill>
              </a:rPr>
              <a:t>=</a:t>
            </a:r>
            <a:r>
              <a:rPr lang="en-US" sz="1600" dirty="0"/>
              <a:t> (</a:t>
            </a:r>
            <a:r>
              <a:rPr lang="en-US" sz="1600" dirty="0">
                <a:solidFill>
                  <a:srgbClr val="666666"/>
                </a:solidFill>
              </a:rPr>
              <a:t>18</a:t>
            </a:r>
            <a:r>
              <a:rPr lang="en-US" sz="1600" dirty="0"/>
              <a:t>,</a:t>
            </a:r>
            <a:r>
              <a:rPr lang="en-US" sz="1600" dirty="0">
                <a:solidFill>
                  <a:srgbClr val="666666"/>
                </a:solidFill>
              </a:rPr>
              <a:t>7</a:t>
            </a:r>
            <a:r>
              <a:rPr lang="en-US" sz="1600" dirty="0"/>
              <a:t>) </a:t>
            </a:r>
          </a:p>
          <a:p>
            <a:pPr marL="0" indent="0">
              <a:buNone/>
            </a:pPr>
            <a:r>
              <a:rPr lang="en-US" sz="1600" dirty="0"/>
              <a:t>fig, ax </a:t>
            </a:r>
            <a:r>
              <a:rPr lang="en-US" sz="1600" dirty="0">
                <a:solidFill>
                  <a:srgbClr val="055BE0"/>
                </a:solidFill>
              </a:rPr>
              <a:t>=</a:t>
            </a:r>
            <a:r>
              <a:rPr lang="en-US" sz="1600" dirty="0"/>
              <a:t> </a:t>
            </a:r>
            <a:r>
              <a:rPr lang="en-US" sz="1600" err="1"/>
              <a:t>plt</a:t>
            </a:r>
            <a:r>
              <a:rPr lang="en-US" sz="1600" err="1">
                <a:solidFill>
                  <a:srgbClr val="055BE0"/>
                </a:solidFill>
              </a:rPr>
              <a:t>.</a:t>
            </a:r>
            <a:r>
              <a:rPr lang="en-US" sz="1600" u="sng" err="1"/>
              <a:t>subplots</a:t>
            </a:r>
            <a:r>
              <a:rPr lang="en-US" sz="1600" dirty="0"/>
              <a:t>(</a:t>
            </a:r>
            <a:r>
              <a:rPr lang="en-US" sz="1600" err="1"/>
              <a:t>figsize</a:t>
            </a:r>
            <a:r>
              <a:rPr lang="en-US" sz="1600" dirty="0">
                <a:solidFill>
                  <a:srgbClr val="055BE0"/>
                </a:solidFill>
              </a:rPr>
              <a:t>=</a:t>
            </a:r>
            <a:r>
              <a:rPr lang="en-US" sz="1600" err="1"/>
              <a:t>fig_dims</a:t>
            </a:r>
            <a:r>
              <a:rPr lang="en-US" sz="1600" dirty="0"/>
              <a:t>) </a:t>
            </a:r>
          </a:p>
          <a:p>
            <a:pPr marL="0" indent="0">
              <a:buNone/>
            </a:pPr>
            <a:r>
              <a:rPr lang="en-US" sz="1600" dirty="0"/>
              <a:t>fig </a:t>
            </a:r>
            <a:r>
              <a:rPr lang="en-US" sz="1600" dirty="0">
                <a:solidFill>
                  <a:srgbClr val="055BE0"/>
                </a:solidFill>
              </a:rPr>
              <a:t>=</a:t>
            </a:r>
            <a:r>
              <a:rPr lang="en-US" sz="1600" dirty="0"/>
              <a:t> </a:t>
            </a:r>
            <a:r>
              <a:rPr lang="en-US" sz="1600" err="1"/>
              <a:t>sns</a:t>
            </a:r>
            <a:r>
              <a:rPr lang="en-US" sz="1600" err="1">
                <a:solidFill>
                  <a:srgbClr val="055BE0"/>
                </a:solidFill>
              </a:rPr>
              <a:t>.</a:t>
            </a:r>
            <a:r>
              <a:rPr lang="en-US" sz="1600" u="sng" err="1"/>
              <a:t>barplot</a:t>
            </a:r>
            <a:r>
              <a:rPr lang="en-US" sz="1600" dirty="0"/>
              <a:t>(x </a:t>
            </a:r>
            <a:r>
              <a:rPr lang="en-US" sz="1600" dirty="0">
                <a:solidFill>
                  <a:srgbClr val="055BE0"/>
                </a:solidFill>
              </a:rPr>
              <a:t>=</a:t>
            </a:r>
            <a:r>
              <a:rPr lang="en-US" sz="1600" dirty="0"/>
              <a:t> years, y </a:t>
            </a:r>
            <a:r>
              <a:rPr lang="en-US" sz="1600" dirty="0">
                <a:solidFill>
                  <a:srgbClr val="055BE0"/>
                </a:solidFill>
              </a:rPr>
              <a:t>=</a:t>
            </a:r>
            <a:r>
              <a:rPr lang="en-US" sz="1600" dirty="0"/>
              <a:t> </a:t>
            </a:r>
            <a:r>
              <a:rPr lang="en-US" sz="1600" err="1"/>
              <a:t>total_dr</a:t>
            </a:r>
            <a:r>
              <a:rPr lang="en-US" sz="1600" dirty="0"/>
              <a:t>, ax </a:t>
            </a:r>
            <a:r>
              <a:rPr lang="en-US" sz="1600" dirty="0">
                <a:solidFill>
                  <a:srgbClr val="055BE0"/>
                </a:solidFill>
              </a:rPr>
              <a:t>=</a:t>
            </a:r>
            <a:r>
              <a:rPr lang="en-US" sz="1600" dirty="0"/>
              <a:t> ax, </a:t>
            </a:r>
            <a:r>
              <a:rPr lang="en-US" sz="1600" err="1"/>
              <a:t>errwidth</a:t>
            </a:r>
            <a:r>
              <a:rPr lang="en-US" sz="1600" dirty="0"/>
              <a:t> </a:t>
            </a:r>
            <a:r>
              <a:rPr lang="en-US" sz="1600" dirty="0">
                <a:solidFill>
                  <a:srgbClr val="055BE0"/>
                </a:solidFill>
              </a:rPr>
              <a:t>=</a:t>
            </a:r>
            <a:r>
              <a:rPr lang="en-US" sz="1600" dirty="0"/>
              <a:t> </a:t>
            </a:r>
            <a:r>
              <a:rPr lang="en-US" sz="1600" u="sng" dirty="0">
                <a:solidFill>
                  <a:srgbClr val="3D7E7E"/>
                </a:solidFill>
              </a:rPr>
              <a:t>False</a:t>
            </a:r>
            <a:r>
              <a:rPr lang="en-US" sz="1600" dirty="0"/>
              <a:t>)</a:t>
            </a:r>
            <a:r>
              <a:rPr lang="en-US" sz="1600" dirty="0">
                <a:solidFill>
                  <a:srgbClr val="055BE0"/>
                </a:solidFill>
              </a:rPr>
              <a:t>.</a:t>
            </a:r>
            <a:r>
              <a:rPr lang="en-US" sz="1600" u="sng" dirty="0"/>
              <a:t>set</a:t>
            </a:r>
            <a:r>
              <a:rPr lang="en-US" sz="1600" dirty="0"/>
              <a:t>(title</a:t>
            </a:r>
            <a:r>
              <a:rPr lang="en-US" sz="1600" dirty="0">
                <a:solidFill>
                  <a:srgbClr val="055BE0"/>
                </a:solidFill>
              </a:rPr>
              <a:t>=</a:t>
            </a:r>
            <a:r>
              <a:rPr lang="en-US" sz="1600" dirty="0">
                <a:solidFill>
                  <a:srgbClr val="BB2323"/>
                </a:solidFill>
              </a:rPr>
              <a:t>'Years vs Duration'</a:t>
            </a:r>
            <a:r>
              <a:rPr lang="en-US" sz="1600" dirty="0"/>
              <a:t>) </a:t>
            </a:r>
          </a:p>
          <a:p>
            <a:pPr marL="0" indent="0">
              <a:buNone/>
            </a:pPr>
            <a:r>
              <a:rPr lang="en-US" sz="1600" err="1"/>
              <a:t>plt</a:t>
            </a:r>
            <a:r>
              <a:rPr lang="en-US" sz="1600" err="1">
                <a:solidFill>
                  <a:srgbClr val="055BE0"/>
                </a:solidFill>
              </a:rPr>
              <a:t>.</a:t>
            </a:r>
            <a:r>
              <a:rPr lang="en-US" sz="1600" u="sng" err="1"/>
              <a:t>xticks</a:t>
            </a:r>
            <a:r>
              <a:rPr lang="en-US" sz="1600" dirty="0"/>
              <a:t>(rotation</a:t>
            </a:r>
            <a:r>
              <a:rPr lang="en-US" sz="1600" dirty="0">
                <a:solidFill>
                  <a:srgbClr val="055BE0"/>
                </a:solidFill>
              </a:rPr>
              <a:t>=</a:t>
            </a:r>
            <a:r>
              <a:rPr lang="en-US" sz="1600" dirty="0">
                <a:solidFill>
                  <a:srgbClr val="666666"/>
                </a:solidFill>
              </a:rPr>
              <a:t>90</a:t>
            </a:r>
            <a:r>
              <a:rPr lang="en-US" sz="1600" dirty="0"/>
              <a:t>)</a:t>
            </a:r>
          </a:p>
        </p:txBody>
      </p:sp>
      <p:pic>
        <p:nvPicPr>
          <p:cNvPr id="4" name="Picture 3" descr="A graph showing different colored lines&#10;&#10;Description automatically generated">
            <a:extLst>
              <a:ext uri="{FF2B5EF4-FFF2-40B4-BE49-F238E27FC236}">
                <a16:creationId xmlns:a16="http://schemas.microsoft.com/office/drawing/2014/main" id="{84BA6BE7-DA10-518C-6391-488996A6D771}"/>
              </a:ext>
            </a:extLst>
          </p:cNvPr>
          <p:cNvPicPr>
            <a:picLocks noChangeAspect="1"/>
          </p:cNvPicPr>
          <p:nvPr/>
        </p:nvPicPr>
        <p:blipFill>
          <a:blip r:embed="rId2"/>
          <a:stretch>
            <a:fillRect/>
          </a:stretch>
        </p:blipFill>
        <p:spPr>
          <a:xfrm>
            <a:off x="2789208" y="3425432"/>
            <a:ext cx="6096000" cy="2623816"/>
          </a:xfrm>
          <a:prstGeom prst="rect">
            <a:avLst/>
          </a:prstGeom>
        </p:spPr>
      </p:pic>
    </p:spTree>
    <p:extLst>
      <p:ext uri="{BB962C8B-B14F-4D97-AF65-F5344CB8AC3E}">
        <p14:creationId xmlns:p14="http://schemas.microsoft.com/office/powerpoint/2010/main" val="119048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finger pointing at a screen&#10;&#10;Description automatically generated">
            <a:extLst>
              <a:ext uri="{FF2B5EF4-FFF2-40B4-BE49-F238E27FC236}">
                <a16:creationId xmlns:a16="http://schemas.microsoft.com/office/drawing/2014/main" id="{78523695-65FE-D199-BDFA-070ED86253E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b="5063"/>
          <a:stretch/>
        </p:blipFill>
        <p:spPr>
          <a:xfrm>
            <a:off x="20" y="-3"/>
            <a:ext cx="12191979" cy="6858004"/>
          </a:xfrm>
          <a:prstGeom prst="rect">
            <a:avLst/>
          </a:prstGeom>
        </p:spPr>
      </p:pic>
      <p:sp>
        <p:nvSpPr>
          <p:cNvPr id="15" name="Freeform: Shape 14">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33BEA0-B621-AC70-02CE-E26283EEA0A5}"/>
              </a:ext>
            </a:extLst>
          </p:cNvPr>
          <p:cNvSpPr>
            <a:spLocks noGrp="1"/>
          </p:cNvSpPr>
          <p:nvPr>
            <p:ph type="title"/>
          </p:nvPr>
        </p:nvSpPr>
        <p:spPr>
          <a:xfrm>
            <a:off x="208472" y="203441"/>
            <a:ext cx="8719867" cy="1112088"/>
          </a:xfrm>
        </p:spPr>
        <p:txBody>
          <a:bodyPr vert="horz" lIns="91440" tIns="45720" rIns="91440" bIns="45720" rtlCol="0" anchor="t">
            <a:normAutofit/>
          </a:bodyPr>
          <a:lstStyle/>
          <a:p>
            <a:pPr>
              <a:lnSpc>
                <a:spcPct val="90000"/>
              </a:lnSpc>
            </a:pPr>
            <a:r>
              <a:rPr lang="en-US" sz="3700" cap="all" spc="300">
                <a:solidFill>
                  <a:srgbClr val="FFFFFF"/>
                </a:solidFill>
              </a:rPr>
              <a:t>Spotify Features Dataset Analysis</a:t>
            </a:r>
          </a:p>
        </p:txBody>
      </p:sp>
      <p:sp>
        <p:nvSpPr>
          <p:cNvPr id="8" name="Title 1">
            <a:extLst>
              <a:ext uri="{FF2B5EF4-FFF2-40B4-BE49-F238E27FC236}">
                <a16:creationId xmlns:a16="http://schemas.microsoft.com/office/drawing/2014/main" id="{34AC182B-56CE-5C59-E574-BFDE0E5C63F9}"/>
              </a:ext>
            </a:extLst>
          </p:cNvPr>
          <p:cNvSpPr txBox="1">
            <a:spLocks/>
          </p:cNvSpPr>
          <p:nvPr/>
        </p:nvSpPr>
        <p:spPr>
          <a:xfrm>
            <a:off x="202722" y="1261615"/>
            <a:ext cx="7756584" cy="46510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nSpc>
                <a:spcPct val="90000"/>
              </a:lnSpc>
            </a:pPr>
            <a:r>
              <a:rPr lang="en-US" sz="2800" dirty="0"/>
              <a:t>Duration Of Songs In Different Genres</a:t>
            </a:r>
            <a:endParaRPr lang="en-US" dirty="0"/>
          </a:p>
        </p:txBody>
      </p:sp>
      <p:sp>
        <p:nvSpPr>
          <p:cNvPr id="10" name="TextBox 9">
            <a:extLst>
              <a:ext uri="{FF2B5EF4-FFF2-40B4-BE49-F238E27FC236}">
                <a16:creationId xmlns:a16="http://schemas.microsoft.com/office/drawing/2014/main" id="{94840A1F-35E9-BBB7-6198-B1F32BDF4520}"/>
              </a:ext>
            </a:extLst>
          </p:cNvPr>
          <p:cNvSpPr txBox="1"/>
          <p:nvPr/>
        </p:nvSpPr>
        <p:spPr>
          <a:xfrm>
            <a:off x="358496" y="1724658"/>
            <a:ext cx="573156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Consolas"/>
              </a:rPr>
              <a:t>plt</a:t>
            </a:r>
            <a:r>
              <a:rPr lang="en-US" sz="1600" dirty="0" err="1">
                <a:solidFill>
                  <a:srgbClr val="055BE0"/>
                </a:solidFill>
                <a:latin typeface="Consolas"/>
              </a:rPr>
              <a:t>.</a:t>
            </a:r>
            <a:r>
              <a:rPr lang="en-US" sz="1600" u="sng" dirty="0" err="1">
                <a:latin typeface="Consolas"/>
              </a:rPr>
              <a:t>title</a:t>
            </a:r>
            <a:r>
              <a:rPr lang="en-US" sz="1600" dirty="0">
                <a:latin typeface="Consolas"/>
              </a:rPr>
              <a:t>(</a:t>
            </a:r>
            <a:r>
              <a:rPr lang="en-US" sz="1600" dirty="0">
                <a:solidFill>
                  <a:srgbClr val="BB2323"/>
                </a:solidFill>
                <a:latin typeface="Consolas"/>
              </a:rPr>
              <a:t>'Duration of songs in different Genres'</a:t>
            </a:r>
            <a:r>
              <a:rPr lang="en-US" sz="1600" dirty="0">
                <a:latin typeface="Consolas"/>
              </a:rPr>
              <a:t>)
</a:t>
            </a:r>
            <a:r>
              <a:rPr lang="en-US" sz="1600" dirty="0" err="1">
                <a:latin typeface="Consolas"/>
              </a:rPr>
              <a:t>sns</a:t>
            </a:r>
            <a:r>
              <a:rPr lang="en-US" sz="1600" dirty="0" err="1">
                <a:solidFill>
                  <a:srgbClr val="055BE0"/>
                </a:solidFill>
                <a:latin typeface="Consolas"/>
              </a:rPr>
              <a:t>.</a:t>
            </a:r>
            <a:r>
              <a:rPr lang="en-US" sz="1600" u="sng" dirty="0" err="1">
                <a:latin typeface="Consolas"/>
              </a:rPr>
              <a:t>color_palette</a:t>
            </a:r>
            <a:r>
              <a:rPr lang="en-US" sz="1600" dirty="0">
                <a:latin typeface="Consolas"/>
              </a:rPr>
              <a:t>(</a:t>
            </a:r>
            <a:r>
              <a:rPr lang="en-US" sz="1600" dirty="0">
                <a:solidFill>
                  <a:srgbClr val="BB2323"/>
                </a:solidFill>
                <a:latin typeface="Consolas"/>
              </a:rPr>
              <a:t>'rocket'</a:t>
            </a:r>
            <a:r>
              <a:rPr lang="en-US" sz="1600" dirty="0">
                <a:latin typeface="Consolas"/>
              </a:rPr>
              <a:t>, </a:t>
            </a:r>
            <a:r>
              <a:rPr lang="en-US" sz="1600" dirty="0" err="1">
                <a:latin typeface="Consolas"/>
              </a:rPr>
              <a:t>as_cmap</a:t>
            </a:r>
            <a:r>
              <a:rPr lang="en-US" sz="1600" dirty="0">
                <a:solidFill>
                  <a:srgbClr val="055BE0"/>
                </a:solidFill>
                <a:latin typeface="Consolas"/>
              </a:rPr>
              <a:t>=</a:t>
            </a:r>
            <a:r>
              <a:rPr lang="en-US" sz="1600" u="sng" dirty="0">
                <a:solidFill>
                  <a:srgbClr val="3D7E7E"/>
                </a:solidFill>
                <a:latin typeface="Consolas"/>
              </a:rPr>
              <a:t>True</a:t>
            </a:r>
            <a:r>
              <a:rPr lang="en-US" sz="1600" dirty="0">
                <a:latin typeface="Consolas"/>
              </a:rPr>
              <a:t>)
</a:t>
            </a:r>
            <a:r>
              <a:rPr lang="en-US" sz="1600" dirty="0" err="1">
                <a:latin typeface="Consolas"/>
              </a:rPr>
              <a:t>sns</a:t>
            </a:r>
            <a:r>
              <a:rPr lang="en-US" sz="1600" dirty="0" err="1">
                <a:solidFill>
                  <a:srgbClr val="055BE0"/>
                </a:solidFill>
                <a:latin typeface="Consolas"/>
              </a:rPr>
              <a:t>.</a:t>
            </a:r>
            <a:r>
              <a:rPr lang="en-US" sz="1600" u="sng" dirty="0" err="1">
                <a:latin typeface="Consolas"/>
              </a:rPr>
              <a:t>barplot</a:t>
            </a:r>
            <a:r>
              <a:rPr lang="en-US" sz="1600" dirty="0">
                <a:latin typeface="Consolas"/>
              </a:rPr>
              <a:t>(y</a:t>
            </a:r>
            <a:r>
              <a:rPr lang="en-US" sz="1600" dirty="0">
                <a:solidFill>
                  <a:srgbClr val="055BE0"/>
                </a:solidFill>
                <a:latin typeface="Consolas"/>
              </a:rPr>
              <a:t>=</a:t>
            </a:r>
            <a:r>
              <a:rPr lang="en-US" sz="1600" dirty="0">
                <a:solidFill>
                  <a:srgbClr val="BB2323"/>
                </a:solidFill>
                <a:latin typeface="Consolas"/>
              </a:rPr>
              <a:t>'genre'</a:t>
            </a:r>
            <a:r>
              <a:rPr lang="en-US" sz="1600" dirty="0">
                <a:latin typeface="Consolas"/>
              </a:rPr>
              <a:t>, x</a:t>
            </a:r>
            <a:r>
              <a:rPr lang="en-US" sz="1600" dirty="0">
                <a:solidFill>
                  <a:srgbClr val="055BE0"/>
                </a:solidFill>
                <a:latin typeface="Consolas"/>
              </a:rPr>
              <a:t>=</a:t>
            </a:r>
            <a:r>
              <a:rPr lang="en-US" sz="1600" dirty="0">
                <a:solidFill>
                  <a:srgbClr val="BB2323"/>
                </a:solidFill>
                <a:latin typeface="Consolas"/>
              </a:rPr>
              <a:t>'</a:t>
            </a:r>
            <a:r>
              <a:rPr lang="en-US" sz="1600" dirty="0" err="1">
                <a:solidFill>
                  <a:srgbClr val="BB2323"/>
                </a:solidFill>
                <a:latin typeface="Consolas"/>
              </a:rPr>
              <a:t>duration_ms</a:t>
            </a:r>
            <a:r>
              <a:rPr lang="en-US" sz="1600" dirty="0">
                <a:solidFill>
                  <a:srgbClr val="BB2323"/>
                </a:solidFill>
                <a:latin typeface="Consolas"/>
              </a:rPr>
              <a:t>'</a:t>
            </a:r>
            <a:r>
              <a:rPr lang="en-US" sz="1600" dirty="0">
                <a:latin typeface="Consolas"/>
              </a:rPr>
              <a:t>, data</a:t>
            </a:r>
            <a:r>
              <a:rPr lang="en-US" sz="1600" dirty="0">
                <a:solidFill>
                  <a:srgbClr val="055BE0"/>
                </a:solidFill>
                <a:latin typeface="Consolas"/>
              </a:rPr>
              <a:t>=</a:t>
            </a:r>
            <a:r>
              <a:rPr lang="en-US" sz="1600" dirty="0">
                <a:latin typeface="Consolas"/>
              </a:rPr>
              <a:t>genre)
</a:t>
            </a:r>
            <a:r>
              <a:rPr lang="en-US" sz="1600" dirty="0" err="1">
                <a:latin typeface="Consolas"/>
              </a:rPr>
              <a:t>plt</a:t>
            </a:r>
            <a:r>
              <a:rPr lang="en-US" sz="1600" dirty="0" err="1">
                <a:solidFill>
                  <a:srgbClr val="055BE0"/>
                </a:solidFill>
                <a:latin typeface="Consolas"/>
              </a:rPr>
              <a:t>.</a:t>
            </a:r>
            <a:r>
              <a:rPr lang="en-US" sz="1600" u="sng" dirty="0" err="1">
                <a:latin typeface="Consolas"/>
              </a:rPr>
              <a:t>xlabel</a:t>
            </a:r>
            <a:r>
              <a:rPr lang="en-US" sz="1600" dirty="0">
                <a:latin typeface="Consolas"/>
              </a:rPr>
              <a:t>(</a:t>
            </a:r>
            <a:r>
              <a:rPr lang="en-US" sz="1600" dirty="0">
                <a:solidFill>
                  <a:srgbClr val="BB2323"/>
                </a:solidFill>
                <a:latin typeface="Consolas"/>
              </a:rPr>
              <a:t>'Duration in milliseconds'</a:t>
            </a:r>
            <a:r>
              <a:rPr lang="en-US" sz="1600" dirty="0">
                <a:latin typeface="Consolas"/>
              </a:rPr>
              <a:t>)
</a:t>
            </a:r>
            <a:r>
              <a:rPr lang="en-US" sz="1600" dirty="0" err="1">
                <a:latin typeface="Consolas"/>
              </a:rPr>
              <a:t>plt</a:t>
            </a:r>
            <a:r>
              <a:rPr lang="en-US" sz="1600" dirty="0" err="1">
                <a:solidFill>
                  <a:srgbClr val="055BE0"/>
                </a:solidFill>
                <a:latin typeface="Consolas"/>
              </a:rPr>
              <a:t>.</a:t>
            </a:r>
            <a:r>
              <a:rPr lang="en-US" sz="1600" u="sng" dirty="0" err="1">
                <a:latin typeface="Consolas"/>
              </a:rPr>
              <a:t>ylabel</a:t>
            </a:r>
            <a:r>
              <a:rPr lang="en-US" sz="1600" dirty="0">
                <a:latin typeface="Consolas"/>
              </a:rPr>
              <a:t>(</a:t>
            </a:r>
            <a:r>
              <a:rPr lang="en-US" sz="1600" dirty="0">
                <a:solidFill>
                  <a:srgbClr val="BB2323"/>
                </a:solidFill>
                <a:latin typeface="Consolas"/>
              </a:rPr>
              <a:t>'Genres'</a:t>
            </a:r>
            <a:r>
              <a:rPr lang="en-US" sz="1600" dirty="0">
                <a:latin typeface="Consolas"/>
              </a:rPr>
              <a:t>)
</a:t>
            </a:r>
            <a:r>
              <a:rPr lang="en-US" sz="1600" dirty="0">
                <a:ea typeface="+mn-lt"/>
                <a:cs typeface="+mn-lt"/>
              </a:rPr>
              <a:t>Out:</a:t>
            </a:r>
            <a:endParaRPr lang="en-US" sz="1600" dirty="0"/>
          </a:p>
          <a:p>
            <a:r>
              <a:rPr lang="en-US" sz="1600" dirty="0">
                <a:latin typeface="Consolas"/>
              </a:rPr>
              <a:t>Text(0, 0.5, 'Genres')</a:t>
            </a:r>
            <a:endParaRPr lang="en-US" sz="1600" dirty="0"/>
          </a:p>
          <a:p>
            <a:pPr algn="l"/>
            <a:endParaRPr lang="en-US" dirty="0"/>
          </a:p>
        </p:txBody>
      </p:sp>
      <p:pic>
        <p:nvPicPr>
          <p:cNvPr id="12" name="Picture 11">
            <a:extLst>
              <a:ext uri="{FF2B5EF4-FFF2-40B4-BE49-F238E27FC236}">
                <a16:creationId xmlns:a16="http://schemas.microsoft.com/office/drawing/2014/main" id="{9EAED63C-F1BC-137C-BC99-529DA39ED22D}"/>
              </a:ext>
            </a:extLst>
          </p:cNvPr>
          <p:cNvPicPr>
            <a:picLocks noChangeAspect="1"/>
          </p:cNvPicPr>
          <p:nvPr/>
        </p:nvPicPr>
        <p:blipFill>
          <a:blip r:embed="rId4"/>
          <a:stretch>
            <a:fillRect/>
          </a:stretch>
        </p:blipFill>
        <p:spPr>
          <a:xfrm>
            <a:off x="3226639" y="3663621"/>
            <a:ext cx="4991100" cy="2981325"/>
          </a:xfrm>
          <a:prstGeom prst="rect">
            <a:avLst/>
          </a:prstGeom>
        </p:spPr>
      </p:pic>
    </p:spTree>
    <p:extLst>
      <p:ext uri="{BB962C8B-B14F-4D97-AF65-F5344CB8AC3E}">
        <p14:creationId xmlns:p14="http://schemas.microsoft.com/office/powerpoint/2010/main" val="228752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hart of music&#10;&#10;Description automatically generated">
            <a:extLst>
              <a:ext uri="{FF2B5EF4-FFF2-40B4-BE49-F238E27FC236}">
                <a16:creationId xmlns:a16="http://schemas.microsoft.com/office/drawing/2014/main" id="{E7F61B6C-6854-E10E-6EE8-620C68880A70}"/>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6639"/>
          <a:stretch/>
        </p:blipFill>
        <p:spPr>
          <a:xfrm>
            <a:off x="20" y="-3"/>
            <a:ext cx="12191979" cy="6858004"/>
          </a:xfrm>
          <a:prstGeom prst="rect">
            <a:avLst/>
          </a:prstGeom>
        </p:spPr>
      </p:pic>
      <p:sp>
        <p:nvSpPr>
          <p:cNvPr id="16" name="Freeform: Shape 15">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7D97E2-A02C-DEF7-0117-0AB85A70E710}"/>
              </a:ext>
            </a:extLst>
          </p:cNvPr>
          <p:cNvSpPr>
            <a:spLocks noGrp="1"/>
          </p:cNvSpPr>
          <p:nvPr>
            <p:ph type="title"/>
          </p:nvPr>
        </p:nvSpPr>
        <p:spPr>
          <a:xfrm>
            <a:off x="639792" y="433478"/>
            <a:ext cx="7325264" cy="479484"/>
          </a:xfrm>
        </p:spPr>
        <p:txBody>
          <a:bodyPr vert="horz" lIns="91440" tIns="45720" rIns="91440" bIns="45720" rtlCol="0" anchor="t">
            <a:normAutofit/>
          </a:bodyPr>
          <a:lstStyle/>
          <a:p>
            <a:pPr>
              <a:lnSpc>
                <a:spcPct val="90000"/>
              </a:lnSpc>
            </a:pPr>
            <a:r>
              <a:rPr lang="en-US" sz="2800" cap="all" spc="300" dirty="0">
                <a:solidFill>
                  <a:srgbClr val="FFFFFF"/>
                </a:solidFill>
              </a:rPr>
              <a:t>Top 5 Genres By Popularity</a:t>
            </a:r>
          </a:p>
        </p:txBody>
      </p:sp>
      <p:sp>
        <p:nvSpPr>
          <p:cNvPr id="5" name="TextBox 4">
            <a:extLst>
              <a:ext uri="{FF2B5EF4-FFF2-40B4-BE49-F238E27FC236}">
                <a16:creationId xmlns:a16="http://schemas.microsoft.com/office/drawing/2014/main" id="{937FE68E-0AE2-82DB-B290-F681FEF6BF5F}"/>
              </a:ext>
            </a:extLst>
          </p:cNvPr>
          <p:cNvSpPr txBox="1"/>
          <p:nvPr/>
        </p:nvSpPr>
        <p:spPr>
          <a:xfrm>
            <a:off x="9796793" y="6657946"/>
            <a:ext cx="239520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
        <p:nvSpPr>
          <p:cNvPr id="7" name="TextBox 6">
            <a:extLst>
              <a:ext uri="{FF2B5EF4-FFF2-40B4-BE49-F238E27FC236}">
                <a16:creationId xmlns:a16="http://schemas.microsoft.com/office/drawing/2014/main" id="{6894D19D-D4D0-BAC8-EE72-54D5CD3CF825}"/>
              </a:ext>
            </a:extLst>
          </p:cNvPr>
          <p:cNvSpPr txBox="1"/>
          <p:nvPr/>
        </p:nvSpPr>
        <p:spPr>
          <a:xfrm>
            <a:off x="695739" y="1308652"/>
            <a:ext cx="7239000"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Consolas"/>
              </a:rPr>
              <a:t>sns</a:t>
            </a:r>
            <a:r>
              <a:rPr lang="en-US" sz="1600" dirty="0" err="1">
                <a:solidFill>
                  <a:srgbClr val="055BE0"/>
                </a:solidFill>
                <a:latin typeface="Consolas"/>
              </a:rPr>
              <a:t>.</a:t>
            </a:r>
            <a:r>
              <a:rPr lang="en-US" sz="1600" u="sng" dirty="0" err="1">
                <a:latin typeface="Consolas"/>
              </a:rPr>
              <a:t>set_style</a:t>
            </a:r>
            <a:r>
              <a:rPr lang="en-US" sz="1600" dirty="0">
                <a:latin typeface="Consolas"/>
              </a:rPr>
              <a:t>(style</a:t>
            </a:r>
            <a:r>
              <a:rPr lang="en-US" sz="1600" dirty="0">
                <a:solidFill>
                  <a:srgbClr val="055BE0"/>
                </a:solidFill>
                <a:latin typeface="Consolas"/>
              </a:rPr>
              <a:t>=</a:t>
            </a:r>
            <a:r>
              <a:rPr lang="en-US" sz="1600" dirty="0">
                <a:solidFill>
                  <a:srgbClr val="BB2323"/>
                </a:solidFill>
                <a:latin typeface="Consolas"/>
              </a:rPr>
              <a:t>'</a:t>
            </a:r>
            <a:r>
              <a:rPr lang="en-US" sz="1600" dirty="0" err="1">
                <a:solidFill>
                  <a:srgbClr val="BB2323"/>
                </a:solidFill>
                <a:latin typeface="Consolas"/>
              </a:rPr>
              <a:t>darkgrid</a:t>
            </a:r>
            <a:r>
              <a:rPr lang="en-US" sz="1600" dirty="0">
                <a:solidFill>
                  <a:srgbClr val="BB2323"/>
                </a:solidFill>
                <a:latin typeface="Consolas"/>
              </a:rPr>
              <a:t>'</a:t>
            </a:r>
            <a:r>
              <a:rPr lang="en-US" sz="1600" dirty="0">
                <a:latin typeface="Consolas"/>
              </a:rPr>
              <a:t>)
</a:t>
            </a:r>
            <a:r>
              <a:rPr lang="en-US" sz="1600" dirty="0" err="1">
                <a:latin typeface="Consolas"/>
              </a:rPr>
              <a:t>plt</a:t>
            </a:r>
            <a:r>
              <a:rPr lang="en-US" sz="1600" dirty="0" err="1">
                <a:solidFill>
                  <a:srgbClr val="055BE0"/>
                </a:solidFill>
                <a:latin typeface="Consolas"/>
              </a:rPr>
              <a:t>.</a:t>
            </a:r>
            <a:r>
              <a:rPr lang="en-US" sz="1600" u="sng" dirty="0" err="1">
                <a:latin typeface="Consolas"/>
              </a:rPr>
              <a:t>figure</a:t>
            </a:r>
            <a:r>
              <a:rPr lang="en-US" sz="1600" dirty="0">
                <a:latin typeface="Consolas"/>
              </a:rPr>
              <a:t>(</a:t>
            </a:r>
            <a:r>
              <a:rPr lang="en-US" sz="1600" dirty="0" err="1">
                <a:latin typeface="Consolas"/>
              </a:rPr>
              <a:t>figsize</a:t>
            </a:r>
            <a:r>
              <a:rPr lang="en-US" sz="1600" dirty="0">
                <a:solidFill>
                  <a:srgbClr val="055BE0"/>
                </a:solidFill>
                <a:latin typeface="Consolas"/>
              </a:rPr>
              <a:t>=</a:t>
            </a:r>
            <a:r>
              <a:rPr lang="en-US" sz="1600" dirty="0">
                <a:latin typeface="Consolas"/>
              </a:rPr>
              <a:t>(</a:t>
            </a:r>
            <a:r>
              <a:rPr lang="en-US" sz="1600" dirty="0">
                <a:solidFill>
                  <a:srgbClr val="666666"/>
                </a:solidFill>
                <a:latin typeface="Consolas"/>
              </a:rPr>
              <a:t>10</a:t>
            </a:r>
            <a:r>
              <a:rPr lang="en-US" sz="1600" dirty="0">
                <a:latin typeface="Consolas"/>
              </a:rPr>
              <a:t>,</a:t>
            </a:r>
            <a:r>
              <a:rPr lang="en-US" sz="1600" dirty="0">
                <a:solidFill>
                  <a:srgbClr val="666666"/>
                </a:solidFill>
                <a:latin typeface="Consolas"/>
              </a:rPr>
              <a:t>5</a:t>
            </a:r>
            <a:r>
              <a:rPr lang="en-US" sz="1600" dirty="0">
                <a:latin typeface="Consolas"/>
              </a:rPr>
              <a:t>))
popular </a:t>
            </a:r>
            <a:r>
              <a:rPr lang="en-US" sz="1600" dirty="0">
                <a:solidFill>
                  <a:srgbClr val="055BE0"/>
                </a:solidFill>
                <a:latin typeface="Consolas"/>
              </a:rPr>
              <a:t>=</a:t>
            </a:r>
            <a:r>
              <a:rPr lang="en-US" sz="1600" dirty="0">
                <a:latin typeface="Consolas"/>
              </a:rPr>
              <a:t> </a:t>
            </a:r>
            <a:r>
              <a:rPr lang="en-US" sz="1600" dirty="0" err="1">
                <a:latin typeface="Consolas"/>
              </a:rPr>
              <a:t>genre</a:t>
            </a:r>
            <a:r>
              <a:rPr lang="en-US" sz="1600" dirty="0" err="1">
                <a:solidFill>
                  <a:srgbClr val="055BE0"/>
                </a:solidFill>
                <a:latin typeface="Consolas"/>
              </a:rPr>
              <a:t>.</a:t>
            </a:r>
            <a:r>
              <a:rPr lang="en-US" sz="1600" u="sng" dirty="0" err="1">
                <a:latin typeface="Consolas"/>
              </a:rPr>
              <a:t>sort_values</a:t>
            </a:r>
            <a:r>
              <a:rPr lang="en-US" sz="1600" dirty="0">
                <a:latin typeface="Consolas"/>
              </a:rPr>
              <a:t>(</a:t>
            </a:r>
            <a:r>
              <a:rPr lang="en-US" sz="1600" dirty="0">
                <a:solidFill>
                  <a:srgbClr val="BB2323"/>
                </a:solidFill>
                <a:latin typeface="Consolas"/>
              </a:rPr>
              <a:t>'popularity'</a:t>
            </a:r>
            <a:r>
              <a:rPr lang="en-US" sz="1600" dirty="0">
                <a:latin typeface="Consolas"/>
              </a:rPr>
              <a:t>, ascending</a:t>
            </a:r>
            <a:r>
              <a:rPr lang="en-US" sz="1600" dirty="0">
                <a:solidFill>
                  <a:srgbClr val="055BE0"/>
                </a:solidFill>
                <a:latin typeface="Consolas"/>
              </a:rPr>
              <a:t>=</a:t>
            </a:r>
            <a:r>
              <a:rPr lang="en-US" sz="1600" u="sng" dirty="0">
                <a:solidFill>
                  <a:srgbClr val="3D7E7E"/>
                </a:solidFill>
                <a:latin typeface="Consolas"/>
              </a:rPr>
              <a:t>False</a:t>
            </a:r>
            <a:r>
              <a:rPr lang="en-US" sz="1600" dirty="0">
                <a:latin typeface="Consolas"/>
              </a:rPr>
              <a:t>)</a:t>
            </a:r>
            <a:r>
              <a:rPr lang="en-US" sz="1600" dirty="0">
                <a:solidFill>
                  <a:srgbClr val="055BE0"/>
                </a:solidFill>
                <a:latin typeface="Consolas"/>
              </a:rPr>
              <a:t>.</a:t>
            </a:r>
            <a:r>
              <a:rPr lang="en-US" sz="1600" u="sng" dirty="0">
                <a:latin typeface="Consolas"/>
              </a:rPr>
              <a:t>head</a:t>
            </a:r>
            <a:r>
              <a:rPr lang="en-US" sz="1600" dirty="0">
                <a:latin typeface="Consolas"/>
              </a:rPr>
              <a:t>(</a:t>
            </a:r>
            <a:r>
              <a:rPr lang="en-US" sz="1600" dirty="0">
                <a:solidFill>
                  <a:srgbClr val="666666"/>
                </a:solidFill>
                <a:latin typeface="Consolas"/>
              </a:rPr>
              <a:t>10</a:t>
            </a:r>
            <a:r>
              <a:rPr lang="en-US" sz="1600" dirty="0">
                <a:latin typeface="Consolas"/>
              </a:rPr>
              <a:t>)
</a:t>
            </a:r>
            <a:r>
              <a:rPr lang="en-US" sz="1600" dirty="0" err="1">
                <a:latin typeface="Consolas"/>
              </a:rPr>
              <a:t>sns</a:t>
            </a:r>
            <a:r>
              <a:rPr lang="en-US" sz="1600" dirty="0" err="1">
                <a:solidFill>
                  <a:srgbClr val="055BE0"/>
                </a:solidFill>
                <a:latin typeface="Consolas"/>
              </a:rPr>
              <a:t>.</a:t>
            </a:r>
            <a:r>
              <a:rPr lang="en-US" sz="1600" u="sng" dirty="0" err="1">
                <a:latin typeface="Consolas"/>
              </a:rPr>
              <a:t>barplot</a:t>
            </a:r>
            <a:r>
              <a:rPr lang="en-US" sz="1600" dirty="0">
                <a:latin typeface="Consolas"/>
              </a:rPr>
              <a:t>(y </a:t>
            </a:r>
            <a:r>
              <a:rPr lang="en-US" sz="1600" dirty="0">
                <a:solidFill>
                  <a:srgbClr val="055BE0"/>
                </a:solidFill>
                <a:latin typeface="Consolas"/>
              </a:rPr>
              <a:t>=</a:t>
            </a:r>
            <a:r>
              <a:rPr lang="en-US" sz="1600" dirty="0">
                <a:latin typeface="Consolas"/>
              </a:rPr>
              <a:t> </a:t>
            </a:r>
            <a:r>
              <a:rPr lang="en-US" sz="1600" dirty="0">
                <a:solidFill>
                  <a:srgbClr val="BB2323"/>
                </a:solidFill>
                <a:latin typeface="Consolas"/>
              </a:rPr>
              <a:t>'genre'</a:t>
            </a:r>
            <a:r>
              <a:rPr lang="en-US" sz="1600" dirty="0">
                <a:latin typeface="Consolas"/>
              </a:rPr>
              <a:t>, x </a:t>
            </a:r>
            <a:r>
              <a:rPr lang="en-US" sz="1600" dirty="0">
                <a:solidFill>
                  <a:srgbClr val="055BE0"/>
                </a:solidFill>
                <a:latin typeface="Consolas"/>
              </a:rPr>
              <a:t>=</a:t>
            </a:r>
            <a:r>
              <a:rPr lang="en-US" sz="1600" dirty="0">
                <a:latin typeface="Consolas"/>
              </a:rPr>
              <a:t> </a:t>
            </a:r>
            <a:r>
              <a:rPr lang="en-US" sz="1600" dirty="0">
                <a:solidFill>
                  <a:srgbClr val="BB2323"/>
                </a:solidFill>
                <a:latin typeface="Consolas"/>
              </a:rPr>
              <a:t>'popularity'</a:t>
            </a:r>
            <a:r>
              <a:rPr lang="en-US" sz="1600" dirty="0">
                <a:latin typeface="Consolas"/>
              </a:rPr>
              <a:t>, data </a:t>
            </a:r>
            <a:r>
              <a:rPr lang="en-US" sz="1600" dirty="0">
                <a:solidFill>
                  <a:srgbClr val="055BE0"/>
                </a:solidFill>
                <a:latin typeface="Consolas"/>
              </a:rPr>
              <a:t>=</a:t>
            </a:r>
            <a:r>
              <a:rPr lang="en-US" sz="1600" dirty="0">
                <a:latin typeface="Consolas"/>
              </a:rPr>
              <a:t> popular)</a:t>
            </a:r>
            <a:r>
              <a:rPr lang="en-US" sz="1600" dirty="0">
                <a:solidFill>
                  <a:srgbClr val="055BE0"/>
                </a:solidFill>
                <a:latin typeface="Consolas"/>
              </a:rPr>
              <a:t>.</a:t>
            </a:r>
            <a:r>
              <a:rPr lang="en-US" sz="1600" u="sng" dirty="0">
                <a:latin typeface="Consolas"/>
              </a:rPr>
              <a:t>set</a:t>
            </a:r>
            <a:r>
              <a:rPr lang="en-US" sz="1600" dirty="0">
                <a:latin typeface="Consolas"/>
              </a:rPr>
              <a:t>(title</a:t>
            </a:r>
            <a:r>
              <a:rPr lang="en-US" sz="1600" dirty="0">
                <a:solidFill>
                  <a:srgbClr val="055BE0"/>
                </a:solidFill>
                <a:latin typeface="Consolas"/>
              </a:rPr>
              <a:t>=</a:t>
            </a:r>
            <a:r>
              <a:rPr lang="en-US" sz="1600" dirty="0">
                <a:solidFill>
                  <a:srgbClr val="BB2323"/>
                </a:solidFill>
                <a:latin typeface="Consolas"/>
              </a:rPr>
              <a:t>'Top 5 Genres by Popularity'</a:t>
            </a:r>
            <a:r>
              <a:rPr lang="en-US" sz="1600" dirty="0">
                <a:latin typeface="Consolas"/>
              </a:rPr>
              <a:t>)
</a:t>
            </a:r>
            <a:r>
              <a:rPr lang="en-US" sz="1600" dirty="0">
                <a:ea typeface="+mn-lt"/>
                <a:cs typeface="+mn-lt"/>
              </a:rPr>
              <a:t>Out:</a:t>
            </a:r>
            <a:endParaRPr lang="en-US" sz="1600" dirty="0"/>
          </a:p>
          <a:p>
            <a:r>
              <a:rPr lang="en-US" sz="1600" dirty="0">
                <a:latin typeface="Consolas"/>
              </a:rPr>
              <a:t>[Text(0.5, 1.0, 'Top 5 Genres by Popularity')]</a:t>
            </a:r>
            <a:endParaRPr lang="en-US" sz="1600"/>
          </a:p>
          <a:p>
            <a:pPr algn="l"/>
            <a:endParaRPr lang="en-US" dirty="0"/>
          </a:p>
        </p:txBody>
      </p:sp>
      <p:pic>
        <p:nvPicPr>
          <p:cNvPr id="8" name="Picture 7">
            <a:extLst>
              <a:ext uri="{FF2B5EF4-FFF2-40B4-BE49-F238E27FC236}">
                <a16:creationId xmlns:a16="http://schemas.microsoft.com/office/drawing/2014/main" id="{CD4E378F-3435-70F3-923C-36288FB48283}"/>
              </a:ext>
            </a:extLst>
          </p:cNvPr>
          <p:cNvPicPr>
            <a:picLocks noChangeAspect="1"/>
          </p:cNvPicPr>
          <p:nvPr/>
        </p:nvPicPr>
        <p:blipFill>
          <a:blip r:embed="rId5"/>
          <a:stretch>
            <a:fillRect/>
          </a:stretch>
        </p:blipFill>
        <p:spPr>
          <a:xfrm>
            <a:off x="805132" y="3536115"/>
            <a:ext cx="6096000" cy="3092561"/>
          </a:xfrm>
          <a:prstGeom prst="rect">
            <a:avLst/>
          </a:prstGeom>
        </p:spPr>
      </p:pic>
    </p:spTree>
    <p:extLst>
      <p:ext uri="{BB962C8B-B14F-4D97-AF65-F5344CB8AC3E}">
        <p14:creationId xmlns:p14="http://schemas.microsoft.com/office/powerpoint/2010/main" val="22650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A9F6D-9757-670A-1FEC-91B550925789}"/>
              </a:ext>
            </a:extLst>
          </p:cNvPr>
          <p:cNvSpPr>
            <a:spLocks noGrp="1"/>
          </p:cNvSpPr>
          <p:nvPr>
            <p:ph type="title"/>
          </p:nvPr>
        </p:nvSpPr>
        <p:spPr>
          <a:xfrm>
            <a:off x="1143001" y="872937"/>
            <a:ext cx="5920740" cy="1360898"/>
          </a:xfrm>
        </p:spPr>
        <p:txBody>
          <a:bodyPr>
            <a:normAutofit/>
          </a:bodyPr>
          <a:lstStyle/>
          <a:p>
            <a:r>
              <a:rPr lang="en-US" dirty="0"/>
              <a:t>Introduction</a:t>
            </a:r>
          </a:p>
        </p:txBody>
      </p:sp>
      <p:pic>
        <p:nvPicPr>
          <p:cNvPr id="4" name="Picture 3" descr="A person and person with earphones on&#10;&#10;Description automatically generated">
            <a:extLst>
              <a:ext uri="{FF2B5EF4-FFF2-40B4-BE49-F238E27FC236}">
                <a16:creationId xmlns:a16="http://schemas.microsoft.com/office/drawing/2014/main" id="{EA1E2C1C-1664-D32A-BEBD-330D51036CC8}"/>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l="18706" r="21327"/>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
        <p:nvSpPr>
          <p:cNvPr id="3" name="Content Placeholder 2">
            <a:extLst>
              <a:ext uri="{FF2B5EF4-FFF2-40B4-BE49-F238E27FC236}">
                <a16:creationId xmlns:a16="http://schemas.microsoft.com/office/drawing/2014/main" id="{F1DB7790-AD2D-4971-4056-E35DD05499ED}"/>
              </a:ext>
            </a:extLst>
          </p:cNvPr>
          <p:cNvSpPr>
            <a:spLocks noGrp="1"/>
          </p:cNvSpPr>
          <p:nvPr>
            <p:ph idx="1"/>
          </p:nvPr>
        </p:nvSpPr>
        <p:spPr>
          <a:xfrm>
            <a:off x="496019" y="1800066"/>
            <a:ext cx="6558675" cy="4372133"/>
          </a:xfrm>
        </p:spPr>
        <p:txBody>
          <a:bodyPr vert="horz" lIns="91440" tIns="45720" rIns="91440" bIns="45720" rtlCol="0" anchor="t">
            <a:normAutofit fontScale="92500" lnSpcReduction="10000"/>
          </a:bodyPr>
          <a:lstStyle/>
          <a:p>
            <a:pPr marL="0" indent="0">
              <a:lnSpc>
                <a:spcPct val="110000"/>
              </a:lnSpc>
              <a:buNone/>
            </a:pPr>
            <a:r>
              <a:rPr lang="en-US" sz="1600" dirty="0">
                <a:ea typeface="+mn-lt"/>
                <a:cs typeface="+mn-lt"/>
              </a:rPr>
              <a:t>Perform an exploratory data analysis (EDA) and data visualization project using data from Spotify using Python.</a:t>
            </a:r>
            <a:endParaRPr lang="en-US" sz="1600"/>
          </a:p>
          <a:p>
            <a:pPr marL="0" indent="0">
              <a:lnSpc>
                <a:spcPct val="110000"/>
              </a:lnSpc>
              <a:buNone/>
            </a:pPr>
            <a:r>
              <a:rPr lang="en-US" sz="1600" dirty="0">
                <a:ea typeface="+mn-lt"/>
                <a:cs typeface="+mn-lt"/>
              </a:rPr>
              <a:t>Data analysis exploring the relationship between the audio features of a song and how positive or negative its lyrics are, involving sentiment analysis.</a:t>
            </a:r>
            <a:endParaRPr lang="en-US" sz="1600"/>
          </a:p>
          <a:p>
            <a:pPr marL="0" indent="0">
              <a:lnSpc>
                <a:spcPct val="110000"/>
              </a:lnSpc>
              <a:buNone/>
            </a:pPr>
            <a:r>
              <a:rPr lang="en-US" sz="1600" dirty="0">
                <a:ea typeface="+mn-lt"/>
                <a:cs typeface="+mn-lt"/>
              </a:rPr>
              <a:t>Includes data collection script that scrapes audio feature data from the Spotify API, as well as lyrical data from the </a:t>
            </a:r>
            <a:r>
              <a:rPr lang="en-US" sz="1600" err="1">
                <a:ea typeface="+mn-lt"/>
                <a:cs typeface="+mn-lt"/>
              </a:rPr>
              <a:t>LyricWikiAPI</a:t>
            </a:r>
            <a:endParaRPr lang="en-US" sz="1600"/>
          </a:p>
          <a:p>
            <a:pPr marL="0" indent="0">
              <a:lnSpc>
                <a:spcPct val="110000"/>
              </a:lnSpc>
              <a:buNone/>
            </a:pPr>
            <a:r>
              <a:rPr lang="en-US" sz="1600" dirty="0">
                <a:ea typeface="+mn-lt"/>
                <a:cs typeface="+mn-lt"/>
              </a:rPr>
              <a:t>Spotify Data Analysis makes use of secondary data from Spotify. Learners will use data to identify patterns and relationships between different characteristics. The activity will support learners in developing their ability to review and interpret a dataset. The activity starts by encouraging learners to think of questions that the dataset might answer and thus develop their “Problem” skills. Once the dataset has been </a:t>
            </a:r>
            <a:r>
              <a:rPr lang="en-US" sz="1600" err="1">
                <a:ea typeface="+mn-lt"/>
                <a:cs typeface="+mn-lt"/>
              </a:rPr>
              <a:t>analysed</a:t>
            </a:r>
            <a:r>
              <a:rPr lang="en-US" sz="1600" dirty="0">
                <a:ea typeface="+mn-lt"/>
                <a:cs typeface="+mn-lt"/>
              </a:rPr>
              <a:t> learners will have the opportunity to </a:t>
            </a:r>
            <a:r>
              <a:rPr lang="en-US" sz="1600" err="1">
                <a:ea typeface="+mn-lt"/>
                <a:cs typeface="+mn-lt"/>
              </a:rPr>
              <a:t>reorganise</a:t>
            </a:r>
            <a:r>
              <a:rPr lang="en-US" sz="1600" dirty="0">
                <a:ea typeface="+mn-lt"/>
                <a:cs typeface="+mn-lt"/>
              </a:rPr>
              <a:t> and restructure data to help them answer their questions</a:t>
            </a:r>
            <a:endParaRPr lang="en-US" sz="1600"/>
          </a:p>
          <a:p>
            <a:pPr marL="0" indent="0">
              <a:lnSpc>
                <a:spcPct val="110000"/>
              </a:lnSpc>
              <a:buNone/>
            </a:pPr>
            <a:br>
              <a:rPr lang="en-US" sz="1000" dirty="0"/>
            </a:br>
            <a:endParaRPr lang="en-US" sz="1600"/>
          </a:p>
          <a:p>
            <a:pPr>
              <a:lnSpc>
                <a:spcPct val="110000"/>
              </a:lnSpc>
            </a:pPr>
            <a:endParaRPr lang="en-US" sz="1000"/>
          </a:p>
        </p:txBody>
      </p:sp>
    </p:spTree>
    <p:extLst>
      <p:ext uri="{BB962C8B-B14F-4D97-AF65-F5344CB8AC3E}">
        <p14:creationId xmlns:p14="http://schemas.microsoft.com/office/powerpoint/2010/main" val="1126686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796C3-5587-03EF-8433-3EC64AF50CEC}"/>
              </a:ext>
            </a:extLst>
          </p:cNvPr>
          <p:cNvSpPr>
            <a:spLocks noGrp="1"/>
          </p:cNvSpPr>
          <p:nvPr>
            <p:ph type="title"/>
          </p:nvPr>
        </p:nvSpPr>
        <p:spPr>
          <a:xfrm>
            <a:off x="1143000" y="872937"/>
            <a:ext cx="8088406" cy="1360898"/>
          </a:xfrm>
        </p:spPr>
        <p:txBody>
          <a:bodyPr vert="horz" lIns="91440" tIns="45720" rIns="91440" bIns="45720" rtlCol="0">
            <a:normAutofit/>
          </a:bodyPr>
          <a:lstStyle/>
          <a:p>
            <a:r>
              <a:rPr lang="en-US" cap="all" spc="300"/>
              <a:t>Conclusion</a:t>
            </a:r>
          </a:p>
        </p:txBody>
      </p:sp>
      <p:pic>
        <p:nvPicPr>
          <p:cNvPr id="4" name="Content Placeholder 3" descr="A cloud computing system in a server room&#10;&#10;Description automatically generated">
            <a:extLst>
              <a:ext uri="{FF2B5EF4-FFF2-40B4-BE49-F238E27FC236}">
                <a16:creationId xmlns:a16="http://schemas.microsoft.com/office/drawing/2014/main" id="{0C191BC8-B12F-5BCD-470A-F7C2F67BEFB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505" r="15058"/>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25" name="Content Placeholder 24">
            <a:extLst>
              <a:ext uri="{FF2B5EF4-FFF2-40B4-BE49-F238E27FC236}">
                <a16:creationId xmlns:a16="http://schemas.microsoft.com/office/drawing/2014/main" id="{02F9E363-7BA4-5F62-77C7-44219992BF8D}"/>
              </a:ext>
            </a:extLst>
          </p:cNvPr>
          <p:cNvSpPr>
            <a:spLocks noGrp="1"/>
          </p:cNvSpPr>
          <p:nvPr>
            <p:ph idx="1"/>
          </p:nvPr>
        </p:nvSpPr>
        <p:spPr>
          <a:xfrm>
            <a:off x="1142999" y="2332030"/>
            <a:ext cx="5668460" cy="3443482"/>
          </a:xfrm>
        </p:spPr>
        <p:txBody>
          <a:bodyPr vert="horz" lIns="91440" tIns="45720" rIns="91440" bIns="45720" rtlCol="0" anchor="t">
            <a:normAutofit/>
          </a:bodyPr>
          <a:lstStyle/>
          <a:p>
            <a:r>
              <a:rPr lang="en-US" dirty="0">
                <a:ea typeface="+mn-lt"/>
                <a:cs typeface="+mn-lt"/>
              </a:rPr>
              <a:t>To preprocess the dataset for Media Streaming, you can consider steps like removing duplicates, handling missing values, scaling the data, and splitting it into training and testing sets. We can observe that the accuracy achieved by the state-of-the-art ML model is no better than simply guessing with a probability of 50%.</a:t>
            </a:r>
            <a:endParaRPr lang="en-US" dirty="0"/>
          </a:p>
          <a:p>
            <a:endParaRPr lang="en-US" dirty="0"/>
          </a:p>
        </p:txBody>
      </p:sp>
      <p:cxnSp>
        <p:nvCxnSpPr>
          <p:cNvPr id="30" name="Straight Connector 29">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80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76D26-6FC0-0AB3-9B27-DD253D137CB6}"/>
              </a:ext>
            </a:extLst>
          </p:cNvPr>
          <p:cNvSpPr>
            <a:spLocks noGrp="1"/>
          </p:cNvSpPr>
          <p:nvPr>
            <p:ph type="title"/>
          </p:nvPr>
        </p:nvSpPr>
        <p:spPr>
          <a:xfrm>
            <a:off x="812321" y="139692"/>
            <a:ext cx="6391878" cy="1102106"/>
          </a:xfrm>
        </p:spPr>
        <p:txBody>
          <a:bodyPr vert="horz" lIns="91440" tIns="45720" rIns="91440" bIns="45720" rtlCol="0">
            <a:normAutofit/>
          </a:bodyPr>
          <a:lstStyle/>
          <a:p>
            <a:r>
              <a:rPr lang="en-US" sz="3600" cap="all" spc="300" dirty="0"/>
              <a:t>Importing Datasets</a:t>
            </a:r>
          </a:p>
        </p:txBody>
      </p:sp>
      <p:pic>
        <p:nvPicPr>
          <p:cNvPr id="4" name="Picture 3" descr="A close up of buttons&#10;&#10;Description automatically generated">
            <a:extLst>
              <a:ext uri="{FF2B5EF4-FFF2-40B4-BE49-F238E27FC236}">
                <a16:creationId xmlns:a16="http://schemas.microsoft.com/office/drawing/2014/main" id="{AA3B8B50-5B23-18ED-B279-9641F540587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2761" r="20889"/>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Content Placeholder 2">
            <a:extLst>
              <a:ext uri="{FF2B5EF4-FFF2-40B4-BE49-F238E27FC236}">
                <a16:creationId xmlns:a16="http://schemas.microsoft.com/office/drawing/2014/main" id="{5D5751A5-8EF1-5838-DA23-2C05E62EB9E8}"/>
              </a:ext>
            </a:extLst>
          </p:cNvPr>
          <p:cNvSpPr>
            <a:spLocks noGrp="1"/>
          </p:cNvSpPr>
          <p:nvPr>
            <p:ph idx="1"/>
          </p:nvPr>
        </p:nvSpPr>
        <p:spPr>
          <a:xfrm>
            <a:off x="812320" y="1239351"/>
            <a:ext cx="6861780" cy="4708689"/>
          </a:xfrm>
        </p:spPr>
        <p:txBody>
          <a:bodyPr vert="horz" lIns="91440" tIns="45720" rIns="91440" bIns="45720" rtlCol="0" anchor="t">
            <a:normAutofit/>
          </a:bodyPr>
          <a:lstStyle/>
          <a:p>
            <a:pPr marL="0" indent="0">
              <a:lnSpc>
                <a:spcPct val="110000"/>
              </a:lnSpc>
              <a:buNone/>
            </a:pPr>
            <a:r>
              <a:rPr lang="en-US" sz="1600" dirty="0">
                <a:latin typeface="Consolas"/>
              </a:rPr>
              <a:t>import </a:t>
            </a:r>
            <a:r>
              <a:rPr lang="en-US" sz="1600" err="1">
                <a:latin typeface="Consolas"/>
              </a:rPr>
              <a:t>numpy as np</a:t>
            </a:r>
            <a:r>
              <a:rPr lang="en-US" sz="1600" dirty="0">
                <a:latin typeface="Consolas"/>
              </a:rPr>
              <a:t>
import pandas as pd
import </a:t>
            </a:r>
            <a:r>
              <a:rPr lang="en-US" sz="1600" err="1">
                <a:latin typeface="Consolas"/>
              </a:rPr>
              <a:t>matplotlib.pyplot</a:t>
            </a:r>
            <a:r>
              <a:rPr lang="en-US" sz="1600" dirty="0">
                <a:latin typeface="Consolas"/>
              </a:rPr>
              <a:t> as </a:t>
            </a:r>
            <a:r>
              <a:rPr lang="en-US" sz="1600" err="1">
                <a:latin typeface="Consolas"/>
              </a:rPr>
              <a:t>plt</a:t>
            </a:r>
            <a:r>
              <a:rPr lang="en-US" sz="1600" dirty="0">
                <a:latin typeface="Consolas"/>
              </a:rPr>
              <a:t>
import seaborn as </a:t>
            </a:r>
            <a:r>
              <a:rPr lang="en-US" sz="1600" err="1">
                <a:latin typeface="Consolas"/>
              </a:rPr>
              <a:t>sns</a:t>
            </a:r>
            <a:endParaRPr lang="en-US" sz="1600">
              <a:latin typeface="Consolas"/>
            </a:endParaRPr>
          </a:p>
          <a:p>
            <a:pPr marL="0" indent="0">
              <a:lnSpc>
                <a:spcPct val="110000"/>
              </a:lnSpc>
              <a:buNone/>
            </a:pPr>
            <a:r>
              <a:rPr lang="en-US" sz="1600" i="1" dirty="0">
                <a:latin typeface="Consolas"/>
              </a:rPr>
              <a:t># Reading Data Set </a:t>
            </a:r>
            <a:r>
              <a:rPr lang="en-US" sz="1600" dirty="0">
                <a:latin typeface="Consolas"/>
              </a:rPr>
              <a:t>
tracks = </a:t>
            </a:r>
            <a:r>
              <a:rPr lang="en-US" sz="1600" err="1">
                <a:latin typeface="Consolas"/>
              </a:rPr>
              <a:t>pd.</a:t>
            </a:r>
            <a:r>
              <a:rPr lang="en-US" sz="1600" u="sng" err="1">
                <a:latin typeface="Consolas"/>
              </a:rPr>
              <a:t>read_csv</a:t>
            </a:r>
            <a:r>
              <a:rPr lang="en-US" sz="1600" dirty="0">
                <a:latin typeface="Consolas"/>
              </a:rPr>
              <a:t>('../input/</a:t>
            </a:r>
            <a:r>
              <a:rPr lang="en-US" sz="1600" err="1">
                <a:latin typeface="Consolas"/>
              </a:rPr>
              <a:t>spotify-datasets/tracks.csv')</a:t>
            </a:r>
            <a:r>
              <a:rPr lang="en-US" sz="1600" dirty="0">
                <a:latin typeface="Consolas"/>
              </a:rPr>
              <a:t>
genre = </a:t>
            </a:r>
            <a:r>
              <a:rPr lang="en-US" sz="1600" err="1">
                <a:latin typeface="Consolas"/>
              </a:rPr>
              <a:t>pd.</a:t>
            </a:r>
            <a:r>
              <a:rPr lang="en-US" sz="1600" u="sng" err="1">
                <a:latin typeface="Consolas"/>
              </a:rPr>
              <a:t>read_csv</a:t>
            </a:r>
            <a:r>
              <a:rPr lang="en-US" sz="1600" dirty="0">
                <a:latin typeface="Consolas"/>
              </a:rPr>
              <a:t>('../input/ultimate-</a:t>
            </a:r>
            <a:r>
              <a:rPr lang="en-US" sz="1600" err="1">
                <a:latin typeface="Consolas"/>
              </a:rPr>
              <a:t>spotify</a:t>
            </a:r>
            <a:r>
              <a:rPr lang="en-US" sz="1600" dirty="0">
                <a:latin typeface="Consolas"/>
              </a:rPr>
              <a:t>-tracks-</a:t>
            </a:r>
            <a:r>
              <a:rPr lang="en-US" sz="1600" err="1">
                <a:latin typeface="Consolas"/>
              </a:rPr>
              <a:t>db</a:t>
            </a:r>
            <a:r>
              <a:rPr lang="en-US" sz="1600" dirty="0">
                <a:latin typeface="Consolas"/>
              </a:rPr>
              <a:t>/SpotifyFeatures.csv')</a:t>
            </a:r>
          </a:p>
          <a:p>
            <a:pPr marL="0" indent="0">
              <a:lnSpc>
                <a:spcPct val="110000"/>
              </a:lnSpc>
              <a:buNone/>
            </a:pPr>
            <a:r>
              <a:rPr lang="en-US" sz="1600" dirty="0" err="1">
                <a:latin typeface="Consolas"/>
              </a:rPr>
              <a:t>tracks.head</a:t>
            </a:r>
            <a:r>
              <a:rPr lang="en-US" sz="1600" dirty="0">
                <a:latin typeface="Consolas"/>
              </a:rPr>
              <a:t>()</a:t>
            </a:r>
            <a:endParaRPr lang="en-US" sz="1600" dirty="0">
              <a:latin typeface="Walbaum Display"/>
            </a:endParaRPr>
          </a:p>
          <a:p>
            <a:pPr marL="0" indent="0">
              <a:lnSpc>
                <a:spcPct val="110000"/>
              </a:lnSpc>
              <a:buNone/>
            </a:pPr>
            <a:endParaRPr lang="en-US" sz="1600" dirty="0">
              <a:latin typeface="Consolas"/>
            </a:endParaRPr>
          </a:p>
          <a:p>
            <a:pPr marL="0" indent="0">
              <a:lnSpc>
                <a:spcPct val="110000"/>
              </a:lnSpc>
              <a:buNone/>
            </a:pPr>
            <a:endParaRPr lang="en-US" sz="1400">
              <a:latin typeface="Consolas"/>
            </a:endParaRPr>
          </a:p>
          <a:p>
            <a:pPr marL="0" indent="0">
              <a:lnSpc>
                <a:spcPct val="110000"/>
              </a:lnSpc>
              <a:buNone/>
            </a:pPr>
            <a:endParaRPr lang="en-US" sz="1400">
              <a:latin typeface="Consolas"/>
            </a:endParaRPr>
          </a:p>
          <a:p>
            <a:pPr marL="0" indent="0">
              <a:lnSpc>
                <a:spcPct val="110000"/>
              </a:lnSpc>
              <a:buNone/>
            </a:pPr>
            <a:endParaRPr lang="en-US" sz="1400">
              <a:latin typeface="Consolas"/>
            </a:endParaRPr>
          </a:p>
          <a:p>
            <a:pPr marL="0" indent="0">
              <a:lnSpc>
                <a:spcPct val="110000"/>
              </a:lnSpc>
              <a:buNone/>
            </a:pPr>
            <a:endParaRPr lang="en-US" sz="1400">
              <a:latin typeface="Consolas"/>
            </a:endParaRPr>
          </a:p>
        </p:txBody>
      </p:sp>
      <p:cxnSp>
        <p:nvCxnSpPr>
          <p:cNvPr id="38" name="Straight Connector 37">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B9F5A7E-25BA-E271-BD90-89AE2894C86C}"/>
              </a:ext>
            </a:extLst>
          </p:cNvPr>
          <p:cNvPicPr>
            <a:picLocks noChangeAspect="1"/>
          </p:cNvPicPr>
          <p:nvPr/>
        </p:nvPicPr>
        <p:blipFill>
          <a:blip r:embed="rId4"/>
          <a:stretch>
            <a:fillRect/>
          </a:stretch>
        </p:blipFill>
        <p:spPr>
          <a:xfrm>
            <a:off x="905774" y="4349621"/>
            <a:ext cx="4270076" cy="1623700"/>
          </a:xfrm>
          <a:prstGeom prst="rect">
            <a:avLst/>
          </a:prstGeom>
        </p:spPr>
      </p:pic>
    </p:spTree>
    <p:extLst>
      <p:ext uri="{BB962C8B-B14F-4D97-AF65-F5344CB8AC3E}">
        <p14:creationId xmlns:p14="http://schemas.microsoft.com/office/powerpoint/2010/main" val="420961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B739-1E91-B3FF-AB61-78D3D0B765BA}"/>
              </a:ext>
            </a:extLst>
          </p:cNvPr>
          <p:cNvSpPr>
            <a:spLocks noGrp="1"/>
          </p:cNvSpPr>
          <p:nvPr>
            <p:ph type="title"/>
          </p:nvPr>
        </p:nvSpPr>
        <p:spPr>
          <a:xfrm>
            <a:off x="1143000" y="455992"/>
            <a:ext cx="1322716" cy="527012"/>
          </a:xfrm>
        </p:spPr>
        <p:txBody>
          <a:bodyPr/>
          <a:lstStyle/>
          <a:p>
            <a:r>
              <a:rPr lang="en-US" sz="1600" dirty="0" err="1"/>
              <a:t>genre.head</a:t>
            </a:r>
            <a:r>
              <a:rPr lang="en-US" sz="1600" dirty="0"/>
              <a:t>()</a:t>
            </a:r>
          </a:p>
        </p:txBody>
      </p:sp>
      <p:pic>
        <p:nvPicPr>
          <p:cNvPr id="4" name="Content Placeholder 3" descr="A screenshot of a computer&#10;&#10;Description automatically generated">
            <a:extLst>
              <a:ext uri="{FF2B5EF4-FFF2-40B4-BE49-F238E27FC236}">
                <a16:creationId xmlns:a16="http://schemas.microsoft.com/office/drawing/2014/main" id="{6C6C482B-2ED0-3CBF-902A-393D00DB520E}"/>
              </a:ext>
            </a:extLst>
          </p:cNvPr>
          <p:cNvPicPr>
            <a:picLocks noGrp="1" noChangeAspect="1"/>
          </p:cNvPicPr>
          <p:nvPr>
            <p:ph idx="1"/>
          </p:nvPr>
        </p:nvPicPr>
        <p:blipFill>
          <a:blip r:embed="rId2"/>
          <a:stretch>
            <a:fillRect/>
          </a:stretch>
        </p:blipFill>
        <p:spPr>
          <a:xfrm>
            <a:off x="1145246" y="1269587"/>
            <a:ext cx="6048375" cy="3276600"/>
          </a:xfrm>
        </p:spPr>
      </p:pic>
    </p:spTree>
    <p:extLst>
      <p:ext uri="{BB962C8B-B14F-4D97-AF65-F5344CB8AC3E}">
        <p14:creationId xmlns:p14="http://schemas.microsoft.com/office/powerpoint/2010/main" val="250841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website&#10;&#10;Description automatically generated">
            <a:extLst>
              <a:ext uri="{FF2B5EF4-FFF2-40B4-BE49-F238E27FC236}">
                <a16:creationId xmlns:a16="http://schemas.microsoft.com/office/drawing/2014/main" id="{B35AD629-5E71-B093-5F0D-B84AE6EDA3EF}"/>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6043" b="7801"/>
          <a:stretch/>
        </p:blipFill>
        <p:spPr>
          <a:xfrm>
            <a:off x="20" y="10"/>
            <a:ext cx="12199237" cy="6857989"/>
          </a:xfrm>
          <a:prstGeom prst="rect">
            <a:avLst/>
          </a:prstGeom>
        </p:spPr>
      </p:pic>
      <p:sp>
        <p:nvSpPr>
          <p:cNvPr id="15" name="Freeform: Shape 14">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A779C-824E-ABEF-9766-53B79D0821D1}"/>
              </a:ext>
            </a:extLst>
          </p:cNvPr>
          <p:cNvSpPr>
            <a:spLocks noGrp="1"/>
          </p:cNvSpPr>
          <p:nvPr>
            <p:ph type="title"/>
          </p:nvPr>
        </p:nvSpPr>
        <p:spPr>
          <a:xfrm>
            <a:off x="902097" y="170290"/>
            <a:ext cx="6627121" cy="1320431"/>
          </a:xfrm>
        </p:spPr>
        <p:txBody>
          <a:bodyPr vert="horz" lIns="91440" tIns="45720" rIns="91440" bIns="45720" rtlCol="0" anchor="t">
            <a:normAutofit/>
          </a:bodyPr>
          <a:lstStyle/>
          <a:p>
            <a:r>
              <a:rPr lang="en-US" cap="all" spc="300" dirty="0">
                <a:solidFill>
                  <a:srgbClr val="FFFFFF"/>
                </a:solidFill>
              </a:rPr>
              <a:t>Spotify Tracks Dataset Analysis</a:t>
            </a:r>
          </a:p>
        </p:txBody>
      </p:sp>
      <p:cxnSp>
        <p:nvCxnSpPr>
          <p:cNvPr id="17" name="Straight Connector 16">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AFB8353-8ACB-0956-A0AC-F1592D430D8A}"/>
              </a:ext>
            </a:extLst>
          </p:cNvPr>
          <p:cNvSpPr txBox="1"/>
          <p:nvPr/>
        </p:nvSpPr>
        <p:spPr>
          <a:xfrm>
            <a:off x="1056736" y="1366472"/>
            <a:ext cx="5698434" cy="6340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latin typeface="Consolas"/>
              </a:rPr>
              <a:t># checking null values</a:t>
            </a:r>
            <a:r>
              <a:rPr lang="en-US" sz="1400" dirty="0">
                <a:latin typeface="Consolas"/>
              </a:rPr>
              <a:t>
</a:t>
            </a:r>
            <a:r>
              <a:rPr lang="en-US" sz="1400" err="1">
                <a:latin typeface="Consolas"/>
              </a:rPr>
              <a:t>pd</a:t>
            </a:r>
            <a:r>
              <a:rPr lang="en-US" sz="1400" err="1">
                <a:solidFill>
                  <a:srgbClr val="055BE0"/>
                </a:solidFill>
                <a:latin typeface="Consolas"/>
              </a:rPr>
              <a:t>.</a:t>
            </a:r>
            <a:r>
              <a:rPr lang="en-US" sz="1400" u="sng" err="1">
                <a:latin typeface="Consolas"/>
              </a:rPr>
              <a:t>isnull</a:t>
            </a:r>
            <a:r>
              <a:rPr lang="en-US" sz="1400" dirty="0">
                <a:latin typeface="Consolas"/>
              </a:rPr>
              <a:t>(tracks)</a:t>
            </a:r>
            <a:r>
              <a:rPr lang="en-US" sz="1400" dirty="0">
                <a:solidFill>
                  <a:srgbClr val="055BE0"/>
                </a:solidFill>
                <a:latin typeface="Consolas"/>
              </a:rPr>
              <a:t>.</a:t>
            </a:r>
            <a:r>
              <a:rPr lang="en-US" sz="1400" u="sng" dirty="0">
                <a:latin typeface="Consolas"/>
              </a:rPr>
              <a:t>sum</a:t>
            </a:r>
            <a:r>
              <a:rPr lang="en-US" sz="1400" dirty="0">
                <a:latin typeface="Consolas"/>
              </a:rPr>
              <a:t>()</a:t>
            </a:r>
          </a:p>
          <a:p>
            <a:endParaRPr lang="en-US" sz="1400" dirty="0">
              <a:latin typeface="Consolas"/>
            </a:endParaRPr>
          </a:p>
          <a:p>
            <a:r>
              <a:rPr lang="en-US" sz="1400" dirty="0">
                <a:latin typeface="Consolas"/>
              </a:rPr>
              <a:t>Out: id                   0
     name                71
     popularity           0
     </a:t>
            </a:r>
            <a:r>
              <a:rPr lang="en-US" sz="1400" dirty="0" err="1">
                <a:latin typeface="Consolas"/>
              </a:rPr>
              <a:t>duration_ms</a:t>
            </a:r>
            <a:r>
              <a:rPr lang="en-US" sz="1400" dirty="0">
                <a:latin typeface="Consolas"/>
              </a:rPr>
              <a:t>          0
     explicit             0
     artists              0
     </a:t>
            </a:r>
            <a:r>
              <a:rPr lang="en-US" sz="1400" dirty="0" err="1">
                <a:latin typeface="Consolas"/>
              </a:rPr>
              <a:t>id_artists</a:t>
            </a:r>
            <a:r>
              <a:rPr lang="en-US" sz="1400" dirty="0">
                <a:latin typeface="Consolas"/>
              </a:rPr>
              <a:t>           0
     </a:t>
            </a:r>
            <a:r>
              <a:rPr lang="en-US" sz="1400" dirty="0" err="1">
                <a:latin typeface="Consolas"/>
              </a:rPr>
              <a:t>release_date</a:t>
            </a:r>
            <a:r>
              <a:rPr lang="en-US" sz="1400" dirty="0">
                <a:latin typeface="Consolas"/>
              </a:rPr>
              <a:t>         0
     danceability         0
     energy               0
     key                  0
     loudness             0
     mode                 0
     </a:t>
            </a:r>
            <a:r>
              <a:rPr lang="en-US" sz="1400" dirty="0" err="1">
                <a:latin typeface="Consolas"/>
              </a:rPr>
              <a:t>speechiness</a:t>
            </a:r>
            <a:r>
              <a:rPr lang="en-US" sz="1400" dirty="0">
                <a:latin typeface="Consolas"/>
              </a:rPr>
              <a:t>          0
     </a:t>
            </a:r>
            <a:r>
              <a:rPr lang="en-US" sz="1400" dirty="0" err="1">
                <a:latin typeface="Consolas"/>
              </a:rPr>
              <a:t>acousticness</a:t>
            </a:r>
            <a:r>
              <a:rPr lang="en-US" sz="1400" dirty="0">
                <a:latin typeface="Consolas"/>
              </a:rPr>
              <a:t>         0
     </a:t>
            </a:r>
            <a:r>
              <a:rPr lang="en-US" sz="1400" dirty="0" err="1">
                <a:latin typeface="Consolas"/>
              </a:rPr>
              <a:t>instrumentalness</a:t>
            </a:r>
            <a:r>
              <a:rPr lang="en-US" sz="1400" dirty="0">
                <a:latin typeface="Consolas"/>
              </a:rPr>
              <a:t>     0
     liveness             0
     valence              0
     tempo                0
     </a:t>
            </a:r>
            <a:r>
              <a:rPr lang="en-US" sz="1400" dirty="0" err="1">
                <a:latin typeface="Consolas"/>
              </a:rPr>
              <a:t>time_signature</a:t>
            </a:r>
            <a:r>
              <a:rPr lang="en-US" sz="1400" dirty="0">
                <a:latin typeface="Consolas"/>
              </a:rPr>
              <a:t>       0
     </a:t>
            </a:r>
            <a:r>
              <a:rPr lang="en-US" sz="1400" dirty="0" err="1">
                <a:latin typeface="Consolas"/>
              </a:rPr>
              <a:t>dtype</a:t>
            </a:r>
            <a:r>
              <a:rPr lang="en-US" sz="1400" dirty="0">
                <a:latin typeface="Consolas"/>
              </a:rPr>
              <a:t>: int64</a:t>
            </a:r>
            <a:endParaRPr lang="en-US" sz="1400"/>
          </a:p>
          <a:p>
            <a:pPr algn="r"/>
            <a:r>
              <a:rPr lang="en-US" sz="900" dirty="0">
                <a:ea typeface="+mn-lt"/>
                <a:cs typeface="+mn-lt"/>
              </a:rPr>
              <a:t>In [7]:</a:t>
            </a:r>
            <a:endParaRPr lang="en-US" dirty="0"/>
          </a:p>
          <a:p>
            <a:br>
              <a:rPr lang="en-US" dirty="0"/>
            </a:br>
            <a:endParaRPr lang="en-US"/>
          </a:p>
          <a:p>
            <a:endParaRPr lang="en-US" sz="1100" dirty="0">
              <a:latin typeface="Consolas"/>
            </a:endParaRPr>
          </a:p>
        </p:txBody>
      </p:sp>
    </p:spTree>
    <p:extLst>
      <p:ext uri="{BB962C8B-B14F-4D97-AF65-F5344CB8AC3E}">
        <p14:creationId xmlns:p14="http://schemas.microsoft.com/office/powerpoint/2010/main" val="398232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E4B459-A545-7F2E-F6E2-441DEE6C7A56}"/>
              </a:ext>
            </a:extLst>
          </p:cNvPr>
          <p:cNvPicPr>
            <a:picLocks noChangeAspect="1"/>
          </p:cNvPicPr>
          <p:nvPr/>
        </p:nvPicPr>
        <p:blipFill rotWithShape="1">
          <a:blip r:embed="rId2"/>
          <a:srcRect l="23577" r="7763" b="-1"/>
          <a:stretch/>
        </p:blipFill>
        <p:spPr>
          <a:xfrm>
            <a:off x="3165154" y="10"/>
            <a:ext cx="9026846"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7" name="Freeform: Shape 16">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AAE62B-73E6-DD6D-26B5-ABF9DB0C4C40}"/>
              </a:ext>
            </a:extLst>
          </p:cNvPr>
          <p:cNvSpPr>
            <a:spLocks noGrp="1"/>
          </p:cNvSpPr>
          <p:nvPr>
            <p:ph idx="1"/>
          </p:nvPr>
        </p:nvSpPr>
        <p:spPr>
          <a:xfrm>
            <a:off x="395379" y="276067"/>
            <a:ext cx="4118906" cy="6384963"/>
          </a:xfrm>
        </p:spPr>
        <p:txBody>
          <a:bodyPr vert="horz" lIns="91440" tIns="45720" rIns="91440" bIns="45720" rtlCol="0" anchor="t">
            <a:noAutofit/>
          </a:bodyPr>
          <a:lstStyle/>
          <a:p>
            <a:pPr marL="0" indent="0">
              <a:lnSpc>
                <a:spcPct val="110000"/>
              </a:lnSpc>
              <a:buNone/>
            </a:pPr>
            <a:r>
              <a:rPr lang="en-US" sz="1200" dirty="0">
                <a:latin typeface="Consolas"/>
              </a:rPr>
              <a:t>tracks.info()</a:t>
            </a:r>
            <a:endParaRPr lang="en-US" sz="1200">
              <a:latin typeface="Walbaum Display"/>
            </a:endParaRPr>
          </a:p>
          <a:p>
            <a:pPr marL="0" indent="0">
              <a:lnSpc>
                <a:spcPct val="110000"/>
              </a:lnSpc>
              <a:buNone/>
            </a:pPr>
            <a:r>
              <a:rPr lang="en-US" sz="1200" dirty="0">
                <a:latin typeface="Consolas"/>
              </a:rPr>
              <a:t>&lt;class '</a:t>
            </a:r>
            <a:r>
              <a:rPr lang="en-US" sz="1200" err="1">
                <a:latin typeface="Consolas"/>
              </a:rPr>
              <a:t>pandas.core.frame.DataFrame'&gt;</a:t>
            </a:r>
            <a:r>
              <a:rPr lang="en-US" sz="1200" dirty="0">
                <a:latin typeface="Consolas"/>
              </a:rPr>
              <a:t>
</a:t>
            </a:r>
            <a:r>
              <a:rPr lang="en-US" sz="1200" err="1">
                <a:latin typeface="Consolas"/>
              </a:rPr>
              <a:t>RangeIndex: 586672 entries, 0 to 586671</a:t>
            </a:r>
            <a:r>
              <a:rPr lang="en-US" sz="1200" dirty="0">
                <a:latin typeface="Consolas"/>
              </a:rPr>
              <a:t>
Data columns (total 20 columns):
 #   Column            Non-Null Count   </a:t>
            </a:r>
            <a:r>
              <a:rPr lang="en-US" sz="1200" err="1">
                <a:latin typeface="Consolas"/>
              </a:rPr>
              <a:t>Dtype</a:t>
            </a:r>
            <a:r>
              <a:rPr lang="en-US" sz="1200" dirty="0" err="1">
                <a:latin typeface="Consolas"/>
              </a:rPr>
              <a:t>  </a:t>
            </a:r>
            <a:r>
              <a:rPr lang="en-US" sz="1200" dirty="0">
                <a:latin typeface="Consolas"/>
              </a:rPr>
              <a:t>
---  ------            --------------   -----  
 0   id                586672 non-null  object 
 1   name              586601 non-null  object 
 2   popularity        586672 non-null  int64  
 3   </a:t>
            </a:r>
            <a:r>
              <a:rPr lang="en-US" sz="1200" err="1">
                <a:latin typeface="Consolas"/>
              </a:rPr>
              <a:t>duration_ms</a:t>
            </a:r>
            <a:r>
              <a:rPr lang="en-US" sz="1200" dirty="0">
                <a:latin typeface="Consolas"/>
              </a:rPr>
              <a:t>       586672 non-null  int64  
 4   explicit          586672 non-null  int64  
 5   artists           586672 non-null  object 
 6   </a:t>
            </a:r>
            <a:r>
              <a:rPr lang="en-US" sz="1200" err="1">
                <a:latin typeface="Consolas"/>
              </a:rPr>
              <a:t>id_artists</a:t>
            </a:r>
            <a:r>
              <a:rPr lang="en-US" sz="1200" dirty="0">
                <a:latin typeface="Consolas"/>
              </a:rPr>
              <a:t>        586672 non-null  object 
 7   </a:t>
            </a:r>
            <a:r>
              <a:rPr lang="en-US" sz="1200" err="1">
                <a:latin typeface="Consolas"/>
              </a:rPr>
              <a:t>release_date</a:t>
            </a:r>
            <a:r>
              <a:rPr lang="en-US" sz="1200" dirty="0">
                <a:latin typeface="Consolas"/>
              </a:rPr>
              <a:t>      586672 non-null  object 
 8   danceability      586672 non-null  float64
 9   energy            586672 non-null  float64
 10  key               586672 non-null  int64  
 11  loudness          586672 non-null  float64
 12  mode              586672 non-null  int64  
 13  </a:t>
            </a:r>
            <a:r>
              <a:rPr lang="en-US" sz="1200" err="1">
                <a:latin typeface="Consolas"/>
              </a:rPr>
              <a:t>speechiness</a:t>
            </a:r>
            <a:r>
              <a:rPr lang="en-US" sz="1200" dirty="0">
                <a:latin typeface="Consolas"/>
              </a:rPr>
              <a:t>       586672 non-null  float64
 14  </a:t>
            </a:r>
            <a:r>
              <a:rPr lang="en-US" sz="1200" err="1">
                <a:latin typeface="Consolas"/>
              </a:rPr>
              <a:t>acousticness</a:t>
            </a:r>
            <a:r>
              <a:rPr lang="en-US" sz="1200" dirty="0">
                <a:latin typeface="Consolas"/>
              </a:rPr>
              <a:t>      586672 non-null  float64
 15  </a:t>
            </a:r>
            <a:r>
              <a:rPr lang="en-US" sz="1200" err="1">
                <a:latin typeface="Consolas"/>
              </a:rPr>
              <a:t>instrumentalness</a:t>
            </a:r>
            <a:r>
              <a:rPr lang="en-US" sz="1200" dirty="0">
                <a:latin typeface="Consolas"/>
              </a:rPr>
              <a:t>  586672 non-null  float64
 16  liveness          586672 non-null  float64
 17  valence           586672 non-null  float64
 18  tempo             586672 non-null  float64
 19  </a:t>
            </a:r>
            <a:r>
              <a:rPr lang="en-US" sz="1200" err="1">
                <a:latin typeface="Consolas"/>
              </a:rPr>
              <a:t>time_signature</a:t>
            </a:r>
            <a:r>
              <a:rPr lang="en-US" sz="1200" dirty="0">
                <a:latin typeface="Consolas"/>
              </a:rPr>
              <a:t>    586672 non-null  int64  
</a:t>
            </a:r>
            <a:r>
              <a:rPr lang="en-US" sz="1200" err="1">
                <a:latin typeface="Consolas"/>
              </a:rPr>
              <a:t>dtypes: float64(9), int64(6), object(5)</a:t>
            </a:r>
            <a:r>
              <a:rPr lang="en-US" sz="1200" dirty="0">
                <a:latin typeface="Consolas"/>
              </a:rPr>
              <a:t>
memory usage: 89.5+ MB</a:t>
            </a:r>
            <a:endParaRPr lang="en-US" sz="1200"/>
          </a:p>
        </p:txBody>
      </p:sp>
    </p:spTree>
    <p:extLst>
      <p:ext uri="{BB962C8B-B14F-4D97-AF65-F5344CB8AC3E}">
        <p14:creationId xmlns:p14="http://schemas.microsoft.com/office/powerpoint/2010/main" val="57867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1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26751-EB6D-F989-30C4-6A636BD8B073}"/>
              </a:ext>
            </a:extLst>
          </p:cNvPr>
          <p:cNvSpPr>
            <a:spLocks noGrp="1"/>
          </p:cNvSpPr>
          <p:nvPr>
            <p:ph type="title"/>
          </p:nvPr>
        </p:nvSpPr>
        <p:spPr>
          <a:xfrm>
            <a:off x="452887" y="304082"/>
            <a:ext cx="4871701" cy="1639084"/>
          </a:xfrm>
        </p:spPr>
        <p:txBody>
          <a:bodyPr vert="horz" lIns="91440" tIns="45720" rIns="91440" bIns="45720" rtlCol="0" anchor="t">
            <a:normAutofit fontScale="90000"/>
          </a:bodyPr>
          <a:lstStyle/>
          <a:p>
            <a:pPr>
              <a:lnSpc>
                <a:spcPct val="90000"/>
              </a:lnSpc>
            </a:pPr>
            <a:r>
              <a:rPr lang="en-US" cap="all" spc="300" dirty="0"/>
              <a:t>Descriptive Statistics of Spotify Tracks</a:t>
            </a:r>
          </a:p>
        </p:txBody>
      </p:sp>
      <p:pic>
        <p:nvPicPr>
          <p:cNvPr id="4" name="Content Placeholder 3" descr="A screenshot of a music app&#10;&#10;Description automatically generated">
            <a:extLst>
              <a:ext uri="{FF2B5EF4-FFF2-40B4-BE49-F238E27FC236}">
                <a16:creationId xmlns:a16="http://schemas.microsoft.com/office/drawing/2014/main" id="{D336BC06-D362-2D43-B8FD-512697A8A0D3}"/>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r="-1" b="14878"/>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22" name="Freeform: Shape 21">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6A717053-A3AF-4A7E-C3D9-5DAA0C94B75F}"/>
              </a:ext>
            </a:extLst>
          </p:cNvPr>
          <p:cNvSpPr txBox="1"/>
          <p:nvPr/>
        </p:nvSpPr>
        <p:spPr>
          <a:xfrm>
            <a:off x="629478" y="2070651"/>
            <a:ext cx="331460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latin typeface="Consolas"/>
              </a:rPr>
              <a:t>tracks</a:t>
            </a:r>
            <a:r>
              <a:rPr lang="en-US" sz="1400" err="1">
                <a:solidFill>
                  <a:srgbClr val="055BE0"/>
                </a:solidFill>
                <a:latin typeface="Consolas"/>
              </a:rPr>
              <a:t>.</a:t>
            </a:r>
            <a:r>
              <a:rPr lang="en-US" sz="1400" err="1">
                <a:latin typeface="Consolas"/>
              </a:rPr>
              <a:t>describe</a:t>
            </a:r>
            <a:r>
              <a:rPr lang="en-US" sz="1400" dirty="0">
                <a:latin typeface="Consolas"/>
              </a:rPr>
              <a:t>()</a:t>
            </a:r>
            <a:r>
              <a:rPr lang="en-US" sz="1400" dirty="0">
                <a:solidFill>
                  <a:srgbClr val="055BE0"/>
                </a:solidFill>
                <a:latin typeface="Consolas"/>
              </a:rPr>
              <a:t>.</a:t>
            </a:r>
            <a:r>
              <a:rPr lang="en-US" sz="1400" u="sng" dirty="0">
                <a:latin typeface="Consolas"/>
              </a:rPr>
              <a:t>transpose</a:t>
            </a:r>
            <a:r>
              <a:rPr lang="en-US" sz="1400" dirty="0">
                <a:latin typeface="Consolas"/>
              </a:rPr>
              <a:t>()</a:t>
            </a:r>
          </a:p>
          <a:p>
            <a:endParaRPr lang="en-US" sz="1400" dirty="0">
              <a:latin typeface="Consolas"/>
            </a:endParaRPr>
          </a:p>
          <a:p>
            <a:endParaRPr lang="en-US" sz="1400" dirty="0">
              <a:latin typeface="Consolas"/>
            </a:endParaRPr>
          </a:p>
        </p:txBody>
      </p:sp>
      <p:pic>
        <p:nvPicPr>
          <p:cNvPr id="8" name="Picture 7">
            <a:extLst>
              <a:ext uri="{FF2B5EF4-FFF2-40B4-BE49-F238E27FC236}">
                <a16:creationId xmlns:a16="http://schemas.microsoft.com/office/drawing/2014/main" id="{2509687B-DEA8-A8D6-0EF3-3FB78049EBE4}"/>
              </a:ext>
            </a:extLst>
          </p:cNvPr>
          <p:cNvPicPr>
            <a:picLocks noChangeAspect="1"/>
          </p:cNvPicPr>
          <p:nvPr/>
        </p:nvPicPr>
        <p:blipFill>
          <a:blip r:embed="rId4"/>
          <a:stretch>
            <a:fillRect/>
          </a:stretch>
        </p:blipFill>
        <p:spPr>
          <a:xfrm>
            <a:off x="690113" y="2563933"/>
            <a:ext cx="6096000" cy="3800475"/>
          </a:xfrm>
          <a:prstGeom prst="rect">
            <a:avLst/>
          </a:prstGeom>
        </p:spPr>
      </p:pic>
    </p:spTree>
    <p:extLst>
      <p:ext uri="{BB962C8B-B14F-4D97-AF65-F5344CB8AC3E}">
        <p14:creationId xmlns:p14="http://schemas.microsoft.com/office/powerpoint/2010/main" val="187980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music player&#10;&#10;Description automatically generated">
            <a:extLst>
              <a:ext uri="{FF2B5EF4-FFF2-40B4-BE49-F238E27FC236}">
                <a16:creationId xmlns:a16="http://schemas.microsoft.com/office/drawing/2014/main" id="{1855B8A4-0A95-7C41-B0BB-A20D0F93060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4022" r="1349"/>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5" name="Freeform: Shape 14">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B26C0-7945-A242-817C-85CA61EBE4B0}"/>
              </a:ext>
            </a:extLst>
          </p:cNvPr>
          <p:cNvSpPr>
            <a:spLocks noGrp="1"/>
          </p:cNvSpPr>
          <p:nvPr>
            <p:ph type="title"/>
          </p:nvPr>
        </p:nvSpPr>
        <p:spPr>
          <a:xfrm>
            <a:off x="855454" y="189063"/>
            <a:ext cx="7569678" cy="1072993"/>
          </a:xfrm>
        </p:spPr>
        <p:txBody>
          <a:bodyPr vert="horz" lIns="91440" tIns="45720" rIns="91440" bIns="45720" rtlCol="0" anchor="t">
            <a:normAutofit fontScale="90000"/>
          </a:bodyPr>
          <a:lstStyle/>
          <a:p>
            <a:pPr>
              <a:lnSpc>
                <a:spcPct val="90000"/>
              </a:lnSpc>
            </a:pPr>
            <a:r>
              <a:rPr lang="en-US" sz="3200" cap="all" spc="300" dirty="0"/>
              <a:t>Top 10 Most Popular Songs On Spotify</a:t>
            </a:r>
            <a:br>
              <a:rPr lang="en-US" sz="1600" cap="all" spc="300" dirty="0"/>
            </a:br>
            <a:br>
              <a:rPr lang="en-US" sz="1600" cap="all" spc="300" dirty="0"/>
            </a:br>
            <a:endParaRPr lang="en-US" sz="1600" cap="all" spc="300">
              <a:latin typeface="Consolas"/>
            </a:endParaRPr>
          </a:p>
        </p:txBody>
      </p:sp>
      <p:sp>
        <p:nvSpPr>
          <p:cNvPr id="7" name="TextBox 6">
            <a:extLst>
              <a:ext uri="{FF2B5EF4-FFF2-40B4-BE49-F238E27FC236}">
                <a16:creationId xmlns:a16="http://schemas.microsoft.com/office/drawing/2014/main" id="{07000F2A-8857-7067-0212-B306E95FDF93}"/>
              </a:ext>
            </a:extLst>
          </p:cNvPr>
          <p:cNvSpPr txBox="1"/>
          <p:nvPr/>
        </p:nvSpPr>
        <p:spPr>
          <a:xfrm>
            <a:off x="448823" y="1462114"/>
            <a:ext cx="7123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onsolas"/>
              </a:rPr>
              <a:t>most </a:t>
            </a:r>
            <a:r>
              <a:rPr lang="en-US" sz="1600" dirty="0">
                <a:solidFill>
                  <a:srgbClr val="055BE0"/>
                </a:solidFill>
                <a:latin typeface="Consolas"/>
              </a:rPr>
              <a:t>=</a:t>
            </a:r>
            <a:r>
              <a:rPr lang="en-US" sz="1600" dirty="0">
                <a:latin typeface="Consolas"/>
              </a:rPr>
              <a:t> </a:t>
            </a:r>
            <a:r>
              <a:rPr lang="en-US" sz="1600" err="1">
                <a:latin typeface="Consolas"/>
              </a:rPr>
              <a:t>tracks</a:t>
            </a:r>
            <a:r>
              <a:rPr lang="en-US" sz="1600" err="1">
                <a:solidFill>
                  <a:srgbClr val="055BE0"/>
                </a:solidFill>
                <a:latin typeface="Consolas"/>
              </a:rPr>
              <a:t>.</a:t>
            </a:r>
            <a:r>
              <a:rPr lang="en-US" sz="1600" err="1">
                <a:latin typeface="Consolas"/>
              </a:rPr>
              <a:t>query</a:t>
            </a:r>
            <a:r>
              <a:rPr lang="en-US" sz="1600" dirty="0">
                <a:latin typeface="Consolas"/>
              </a:rPr>
              <a:t>(</a:t>
            </a:r>
            <a:r>
              <a:rPr lang="en-US" sz="1600" dirty="0">
                <a:solidFill>
                  <a:srgbClr val="BB2323"/>
                </a:solidFill>
                <a:latin typeface="Consolas"/>
              </a:rPr>
              <a:t>'popularity &gt; 90'</a:t>
            </a:r>
            <a:r>
              <a:rPr lang="en-US" sz="1600" dirty="0">
                <a:latin typeface="Consolas"/>
              </a:rPr>
              <a:t>, </a:t>
            </a:r>
            <a:endParaRPr lang="en-US" sz="1600">
              <a:latin typeface="Walbaum Display"/>
            </a:endParaRPr>
          </a:p>
          <a:p>
            <a:r>
              <a:rPr lang="en-US" sz="1600" err="1">
                <a:latin typeface="Consolas"/>
              </a:rPr>
              <a:t>inplace</a:t>
            </a:r>
            <a:r>
              <a:rPr lang="en-US" sz="1600" dirty="0">
                <a:latin typeface="Consolas"/>
              </a:rPr>
              <a:t> </a:t>
            </a:r>
            <a:r>
              <a:rPr lang="en-US" sz="1600" dirty="0">
                <a:solidFill>
                  <a:srgbClr val="055BE0"/>
                </a:solidFill>
                <a:latin typeface="Consolas"/>
              </a:rPr>
              <a:t>=</a:t>
            </a:r>
            <a:r>
              <a:rPr lang="en-US" sz="1600" dirty="0">
                <a:solidFill>
                  <a:srgbClr val="FFFFFF"/>
                </a:solidFill>
                <a:latin typeface="Consolas"/>
              </a:rPr>
              <a:t> </a:t>
            </a:r>
            <a:r>
              <a:rPr lang="en-US" sz="1600" u="sng" dirty="0">
                <a:solidFill>
                  <a:srgbClr val="3D7E7E"/>
                </a:solidFill>
                <a:latin typeface="Consolas"/>
              </a:rPr>
              <a:t>False</a:t>
            </a:r>
            <a:r>
              <a:rPr lang="en-US" sz="1600" dirty="0">
                <a:latin typeface="Consolas"/>
              </a:rPr>
              <a:t>)</a:t>
            </a:r>
            <a:r>
              <a:rPr lang="en-US" sz="1600" dirty="0">
                <a:solidFill>
                  <a:srgbClr val="055BE0"/>
                </a:solidFill>
                <a:latin typeface="Consolas"/>
              </a:rPr>
              <a:t>.</a:t>
            </a:r>
            <a:r>
              <a:rPr lang="en-US" sz="1600" u="sng" err="1">
                <a:latin typeface="Consolas"/>
              </a:rPr>
              <a:t>sort_values</a:t>
            </a:r>
            <a:r>
              <a:rPr lang="en-US" sz="1600" dirty="0">
                <a:latin typeface="Consolas"/>
              </a:rPr>
              <a:t>(</a:t>
            </a:r>
            <a:r>
              <a:rPr lang="en-US" sz="1600" dirty="0">
                <a:solidFill>
                  <a:srgbClr val="BB2323"/>
                </a:solidFill>
                <a:latin typeface="Consolas"/>
              </a:rPr>
              <a:t>'popularity'</a:t>
            </a:r>
            <a:r>
              <a:rPr lang="en-US" sz="1600" dirty="0">
                <a:latin typeface="Consolas"/>
              </a:rPr>
              <a:t>, ascending </a:t>
            </a:r>
            <a:r>
              <a:rPr lang="en-US" sz="1600" dirty="0">
                <a:solidFill>
                  <a:srgbClr val="055BE0"/>
                </a:solidFill>
                <a:latin typeface="Consolas"/>
              </a:rPr>
              <a:t>=</a:t>
            </a:r>
            <a:r>
              <a:rPr lang="en-US" sz="1600" dirty="0">
                <a:latin typeface="Consolas"/>
              </a:rPr>
              <a:t> </a:t>
            </a:r>
            <a:r>
              <a:rPr lang="en-US" sz="1600" u="sng" dirty="0">
                <a:solidFill>
                  <a:srgbClr val="3D7E7E"/>
                </a:solidFill>
                <a:latin typeface="Consolas"/>
              </a:rPr>
              <a:t>False</a:t>
            </a:r>
            <a:r>
              <a:rPr lang="en-US" sz="1600" dirty="0">
                <a:latin typeface="Consolas"/>
              </a:rPr>
              <a:t>)
most[:</a:t>
            </a:r>
            <a:r>
              <a:rPr lang="en-US" sz="1600" dirty="0">
                <a:solidFill>
                  <a:srgbClr val="666666"/>
                </a:solidFill>
                <a:latin typeface="Consolas"/>
              </a:rPr>
              <a:t>10</a:t>
            </a:r>
            <a:r>
              <a:rPr lang="en-US" sz="1600" dirty="0">
                <a:latin typeface="Consolas"/>
              </a:rPr>
              <a:t>]</a:t>
            </a:r>
          </a:p>
          <a:p>
            <a:endParaRPr lang="en-US" sz="1600" dirty="0">
              <a:latin typeface="Consolas"/>
            </a:endParaRPr>
          </a:p>
        </p:txBody>
      </p:sp>
      <p:pic>
        <p:nvPicPr>
          <p:cNvPr id="8" name="Picture 7">
            <a:extLst>
              <a:ext uri="{FF2B5EF4-FFF2-40B4-BE49-F238E27FC236}">
                <a16:creationId xmlns:a16="http://schemas.microsoft.com/office/drawing/2014/main" id="{CA69DC18-53A1-8022-B332-D5E8A287ED11}"/>
              </a:ext>
            </a:extLst>
          </p:cNvPr>
          <p:cNvPicPr>
            <a:picLocks noChangeAspect="1"/>
          </p:cNvPicPr>
          <p:nvPr/>
        </p:nvPicPr>
        <p:blipFill>
          <a:blip r:embed="rId4"/>
          <a:stretch>
            <a:fillRect/>
          </a:stretch>
        </p:blipFill>
        <p:spPr>
          <a:xfrm>
            <a:off x="519910" y="2306128"/>
            <a:ext cx="5573763" cy="4114800"/>
          </a:xfrm>
          <a:prstGeom prst="rect">
            <a:avLst/>
          </a:prstGeom>
        </p:spPr>
      </p:pic>
    </p:spTree>
    <p:extLst>
      <p:ext uri="{BB962C8B-B14F-4D97-AF65-F5344CB8AC3E}">
        <p14:creationId xmlns:p14="http://schemas.microsoft.com/office/powerpoint/2010/main" val="426296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music playlist&#10;&#10;Description automatically generated">
            <a:extLst>
              <a:ext uri="{FF2B5EF4-FFF2-40B4-BE49-F238E27FC236}">
                <a16:creationId xmlns:a16="http://schemas.microsoft.com/office/drawing/2014/main" id="{A0D11939-4111-5683-BC65-C5F4D926FC50}"/>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11111"/>
          <a:stretch/>
        </p:blipFill>
        <p:spPr>
          <a:xfrm>
            <a:off x="20" y="-3"/>
            <a:ext cx="12191979" cy="6858004"/>
          </a:xfrm>
          <a:prstGeom prst="rect">
            <a:avLst/>
          </a:prstGeom>
        </p:spPr>
      </p:pic>
      <p:sp>
        <p:nvSpPr>
          <p:cNvPr id="15" name="Freeform: Shape 14">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CAC2B1-4588-AA03-1DF4-3810123E7F9E}"/>
              </a:ext>
            </a:extLst>
          </p:cNvPr>
          <p:cNvSpPr>
            <a:spLocks noGrp="1"/>
          </p:cNvSpPr>
          <p:nvPr>
            <p:ph type="title"/>
          </p:nvPr>
        </p:nvSpPr>
        <p:spPr>
          <a:xfrm>
            <a:off x="682925" y="289705"/>
            <a:ext cx="6117566" cy="1112088"/>
          </a:xfrm>
        </p:spPr>
        <p:txBody>
          <a:bodyPr vert="horz" lIns="91440" tIns="45720" rIns="91440" bIns="45720" rtlCol="0" anchor="t">
            <a:normAutofit/>
          </a:bodyPr>
          <a:lstStyle/>
          <a:p>
            <a:pPr>
              <a:lnSpc>
                <a:spcPct val="90000"/>
              </a:lnSpc>
            </a:pPr>
            <a:r>
              <a:rPr lang="en-US" sz="3200" cap="all" spc="300" dirty="0"/>
              <a:t>Top 10 Least Popular Songs On Spotify</a:t>
            </a:r>
          </a:p>
        </p:txBody>
      </p:sp>
      <p:sp>
        <p:nvSpPr>
          <p:cNvPr id="7" name="TextBox 6">
            <a:extLst>
              <a:ext uri="{FF2B5EF4-FFF2-40B4-BE49-F238E27FC236}">
                <a16:creationId xmlns:a16="http://schemas.microsoft.com/office/drawing/2014/main" id="{FD3401C4-C601-A436-AC85-DAAC6A53D4C6}"/>
              </a:ext>
            </a:extLst>
          </p:cNvPr>
          <p:cNvSpPr txBox="1"/>
          <p:nvPr/>
        </p:nvSpPr>
        <p:spPr>
          <a:xfrm>
            <a:off x="712304" y="1739347"/>
            <a:ext cx="60960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onsolas"/>
              </a:rPr>
              <a:t>least </a:t>
            </a:r>
            <a:r>
              <a:rPr lang="en-US" sz="1400" dirty="0">
                <a:solidFill>
                  <a:srgbClr val="055BE0"/>
                </a:solidFill>
                <a:latin typeface="Consolas"/>
              </a:rPr>
              <a:t>=</a:t>
            </a:r>
            <a:r>
              <a:rPr lang="en-US" sz="1400" dirty="0">
                <a:latin typeface="Consolas"/>
              </a:rPr>
              <a:t> </a:t>
            </a:r>
            <a:r>
              <a:rPr lang="en-US" sz="1400" err="1">
                <a:latin typeface="Consolas"/>
              </a:rPr>
              <a:t>tracks</a:t>
            </a:r>
            <a:r>
              <a:rPr lang="en-US" sz="1400" err="1">
                <a:solidFill>
                  <a:srgbClr val="055BE0"/>
                </a:solidFill>
                <a:latin typeface="Consolas"/>
              </a:rPr>
              <a:t>.</a:t>
            </a:r>
            <a:r>
              <a:rPr lang="en-US" sz="1400" err="1">
                <a:latin typeface="Consolas"/>
              </a:rPr>
              <a:t>sort_values</a:t>
            </a:r>
            <a:r>
              <a:rPr lang="en-US" sz="1400" dirty="0">
                <a:latin typeface="Consolas"/>
              </a:rPr>
              <a:t>(</a:t>
            </a:r>
            <a:r>
              <a:rPr lang="en-US" sz="1400" dirty="0">
                <a:solidFill>
                  <a:srgbClr val="BB2323"/>
                </a:solidFill>
                <a:latin typeface="Consolas"/>
              </a:rPr>
              <a:t>'popularity'</a:t>
            </a:r>
            <a:r>
              <a:rPr lang="en-US" sz="1400" dirty="0">
                <a:latin typeface="Consolas"/>
              </a:rPr>
              <a:t>, ascending </a:t>
            </a:r>
            <a:r>
              <a:rPr lang="en-US" sz="1400" dirty="0">
                <a:solidFill>
                  <a:srgbClr val="055BE0"/>
                </a:solidFill>
                <a:latin typeface="Consolas"/>
              </a:rPr>
              <a:t>=</a:t>
            </a:r>
            <a:r>
              <a:rPr lang="en-US" sz="1400" dirty="0">
                <a:latin typeface="Consolas"/>
              </a:rPr>
              <a:t> </a:t>
            </a:r>
            <a:r>
              <a:rPr lang="en-US" sz="1400" u="sng" dirty="0">
                <a:solidFill>
                  <a:srgbClr val="3D7E7E"/>
                </a:solidFill>
                <a:latin typeface="Consolas"/>
              </a:rPr>
              <a:t>True</a:t>
            </a:r>
            <a:r>
              <a:rPr lang="en-US" sz="1400" dirty="0">
                <a:latin typeface="Consolas"/>
              </a:rPr>
              <a:t>)</a:t>
            </a:r>
            <a:r>
              <a:rPr lang="en-US" sz="1400" dirty="0">
                <a:solidFill>
                  <a:srgbClr val="055BE0"/>
                </a:solidFill>
                <a:latin typeface="Consolas"/>
              </a:rPr>
              <a:t>.</a:t>
            </a:r>
            <a:r>
              <a:rPr lang="en-US" sz="1400" u="sng" dirty="0">
                <a:latin typeface="Consolas"/>
              </a:rPr>
              <a:t>head</a:t>
            </a:r>
            <a:r>
              <a:rPr lang="en-US" sz="1400" dirty="0">
                <a:latin typeface="Consolas"/>
              </a:rPr>
              <a:t>(</a:t>
            </a:r>
            <a:r>
              <a:rPr lang="en-US" sz="1400" dirty="0">
                <a:solidFill>
                  <a:srgbClr val="666666"/>
                </a:solidFill>
                <a:latin typeface="Consolas"/>
              </a:rPr>
              <a:t>10</a:t>
            </a:r>
            <a:r>
              <a:rPr lang="en-US" sz="1400" dirty="0">
                <a:latin typeface="Consolas"/>
              </a:rPr>
              <a:t>)
least</a:t>
            </a:r>
            <a:endParaRPr lang="en-US" sz="1400" dirty="0">
              <a:latin typeface="Walbaum Display"/>
            </a:endParaRPr>
          </a:p>
          <a:p>
            <a:endParaRPr lang="en-US" sz="1400" dirty="0">
              <a:latin typeface="Consolas"/>
            </a:endParaRPr>
          </a:p>
          <a:p>
            <a:endParaRPr lang="en-US" sz="1400" dirty="0">
              <a:latin typeface="Consolas"/>
            </a:endParaRPr>
          </a:p>
        </p:txBody>
      </p:sp>
      <p:pic>
        <p:nvPicPr>
          <p:cNvPr id="8" name="Picture 7">
            <a:extLst>
              <a:ext uri="{FF2B5EF4-FFF2-40B4-BE49-F238E27FC236}">
                <a16:creationId xmlns:a16="http://schemas.microsoft.com/office/drawing/2014/main" id="{73131EBF-FB62-448D-AD61-25DCCADC8869}"/>
              </a:ext>
            </a:extLst>
          </p:cNvPr>
          <p:cNvPicPr>
            <a:picLocks noChangeAspect="1"/>
          </p:cNvPicPr>
          <p:nvPr/>
        </p:nvPicPr>
        <p:blipFill>
          <a:blip r:embed="rId4"/>
          <a:stretch>
            <a:fillRect/>
          </a:stretch>
        </p:blipFill>
        <p:spPr>
          <a:xfrm>
            <a:off x="794303" y="2564921"/>
            <a:ext cx="5542565" cy="4114800"/>
          </a:xfrm>
          <a:prstGeom prst="rect">
            <a:avLst/>
          </a:prstGeom>
        </p:spPr>
      </p:pic>
    </p:spTree>
    <p:extLst>
      <p:ext uri="{BB962C8B-B14F-4D97-AF65-F5344CB8AC3E}">
        <p14:creationId xmlns:p14="http://schemas.microsoft.com/office/powerpoint/2010/main" val="1226455504"/>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RegattaVTI</vt:lpstr>
      <vt:lpstr>Media Streaming with cloud</vt:lpstr>
      <vt:lpstr>Introduction</vt:lpstr>
      <vt:lpstr>Importing Datasets</vt:lpstr>
      <vt:lpstr>genre.head()</vt:lpstr>
      <vt:lpstr>Spotify Tracks Dataset Analysis</vt:lpstr>
      <vt:lpstr>PowerPoint Presentation</vt:lpstr>
      <vt:lpstr>Descriptive Statistics of Spotify Tracks</vt:lpstr>
      <vt:lpstr>Top 10 Most Popular Songs On Spotify  </vt:lpstr>
      <vt:lpstr>Top 10 Least Popular Songs On Spotify</vt:lpstr>
      <vt:lpstr>Changing Index to Release Date</vt:lpstr>
      <vt:lpstr>Check Artist At 18th Row Of Spotify Tracks Dataset</vt:lpstr>
      <vt:lpstr>Correlation Heatmap Between Variable Using Pearson Correlation Method</vt:lpstr>
      <vt:lpstr>Considering 0.4% Of The Dataset To Create Regression Plots</vt:lpstr>
      <vt:lpstr>Regression Plot – Correlation Between Popularity And Acousticness</vt:lpstr>
      <vt:lpstr>Creating New Column In Tracks Dataset (Year, Release Date)</vt:lpstr>
      <vt:lpstr>Distribution Plot – Visualize Total Number Of Songs On Spotify Since 1992</vt:lpstr>
      <vt:lpstr>Change in Duration Of Songs wrt Years</vt:lpstr>
      <vt:lpstr>Spotify Features Dataset Analysis</vt:lpstr>
      <vt:lpstr>Top 5 Genres By Popularity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556</cp:revision>
  <dcterms:created xsi:type="dcterms:W3CDTF">2023-10-09T06:54:55Z</dcterms:created>
  <dcterms:modified xsi:type="dcterms:W3CDTF">2023-10-28T05:56:47Z</dcterms:modified>
</cp:coreProperties>
</file>