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DB6BF-6FE6-4D31-B684-109117568074}" v="555" dt="2023-10-26T06:27:40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1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7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1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10/25/2023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378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nofaq.org/posts/2021/03/the-best-media-streaming-devices-for-2021/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www.wired.it/economia/business/2019/05/06/spotify-apple-music-antitrus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427" y="982020"/>
            <a:ext cx="4184101" cy="257789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400" dirty="0">
                <a:ea typeface="Source Sans Pro SemiBold"/>
              </a:rPr>
              <a:t>Media</a:t>
            </a:r>
            <a:br>
              <a:rPr lang="en-US" sz="3400" dirty="0">
                <a:ea typeface="Source Sans Pro SemiBold"/>
              </a:rPr>
            </a:br>
            <a:r>
              <a:rPr lang="en-US" sz="3400" dirty="0">
                <a:ea typeface="Source Sans Pro SemiBold"/>
              </a:rPr>
              <a:t>Streaming</a:t>
            </a:r>
            <a:br>
              <a:rPr lang="en-US" sz="3400" dirty="0">
                <a:ea typeface="Source Sans Pro SemiBold"/>
              </a:rPr>
            </a:br>
            <a:r>
              <a:rPr lang="en-US" sz="3400" dirty="0">
                <a:ea typeface="Source Sans Pro SemiBold"/>
              </a:rPr>
              <a:t>With cloud</a:t>
            </a:r>
            <a:endParaRPr lang="en-US" sz="34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54773296-8C7E-8069-CFC2-38B8F4E37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815" y="1288650"/>
            <a:ext cx="3287134" cy="2161291"/>
          </a:xfrm>
          <a:prstGeom prst="rect">
            <a:avLst/>
          </a:prstGeom>
        </p:spPr>
      </p:pic>
      <p:sp>
        <p:nvSpPr>
          <p:cNvPr id="64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6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2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Pink and blue clouds">
            <a:extLst>
              <a:ext uri="{FF2B5EF4-FFF2-40B4-BE49-F238E27FC236}">
                <a16:creationId xmlns:a16="http://schemas.microsoft.com/office/drawing/2014/main" id="{4FB41B53-CCE3-2B24-D006-098ABD15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815" y="3637004"/>
            <a:ext cx="3287134" cy="2161291"/>
          </a:xfrm>
          <a:prstGeom prst="rect">
            <a:avLst/>
          </a:prstGeom>
        </p:spPr>
      </p:pic>
      <p:pic>
        <p:nvPicPr>
          <p:cNvPr id="7" name="Picture 6" descr="A logo on a wall&#10;&#10;Description automatically generated">
            <a:extLst>
              <a:ext uri="{FF2B5EF4-FFF2-40B4-BE49-F238E27FC236}">
                <a16:creationId xmlns:a16="http://schemas.microsoft.com/office/drawing/2014/main" id="{1317E78D-061B-8305-4A40-B83CCA23B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58819" y="3608143"/>
            <a:ext cx="3301042" cy="2186507"/>
          </a:xfrm>
          <a:prstGeom prst="rect">
            <a:avLst/>
          </a:prstGeom>
        </p:spPr>
      </p:pic>
      <p:pic>
        <p:nvPicPr>
          <p:cNvPr id="11" name="Picture 10" descr="A person holding a tablet&#10;&#10;Description automatically generated">
            <a:extLst>
              <a:ext uri="{FF2B5EF4-FFF2-40B4-BE49-F238E27FC236}">
                <a16:creationId xmlns:a16="http://schemas.microsoft.com/office/drawing/2014/main" id="{A5790EF2-8755-D32E-C576-F181EAD87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65528" y="1292764"/>
            <a:ext cx="3287624" cy="21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13AA-9BDE-8FEA-2CB2-84AAF09E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936"/>
            <a:ext cx="10515600" cy="16562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 err="1">
                <a:latin typeface="Consolas"/>
              </a:rPr>
              <a:t>plt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figure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figsize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>
                <a:solidFill>
                  <a:srgbClr val="666666"/>
                </a:solidFill>
                <a:latin typeface="Consolas"/>
              </a:rPr>
              <a:t>12</a:t>
            </a:r>
            <a:r>
              <a:rPr lang="en-US" sz="1800" dirty="0">
                <a:latin typeface="Consolas"/>
              </a:rPr>
              <a:t>,</a:t>
            </a:r>
            <a:r>
              <a:rPr lang="en-US" sz="1800" dirty="0">
                <a:solidFill>
                  <a:srgbClr val="666666"/>
                </a:solidFill>
                <a:latin typeface="Consolas"/>
              </a:rPr>
              <a:t>12</a:t>
            </a:r>
            <a:r>
              <a:rPr lang="en-US" sz="1800" dirty="0">
                <a:latin typeface="Consolas"/>
              </a:rPr>
              <a:t>))
</a:t>
            </a:r>
            <a:r>
              <a:rPr lang="en-US" sz="1800" dirty="0" err="1">
                <a:latin typeface="Consolas"/>
              </a:rPr>
              <a:t>sns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jointplot</a:t>
            </a:r>
            <a:r>
              <a:rPr lang="en-US" sz="1800" dirty="0">
                <a:latin typeface="Consolas"/>
              </a:rPr>
              <a:t>(x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 err="1">
                <a:latin typeface="Consolas"/>
              </a:rPr>
              <a:t>spoti</a:t>
            </a:r>
            <a:r>
              <a:rPr lang="en-US" sz="1800" dirty="0">
                <a:latin typeface="Consolas"/>
              </a:rPr>
              <a:t>[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BA2121"/>
                </a:solidFill>
                <a:latin typeface="Consolas"/>
              </a:rPr>
              <a:t>Beats.Per.Minute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dirty="0">
                <a:latin typeface="Consolas"/>
              </a:rPr>
              <a:t>]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>
                <a:latin typeface="Consolas"/>
              </a:rPr>
              <a:t>values</a:t>
            </a:r>
            <a:r>
              <a:rPr lang="en-US" sz="1800" dirty="0">
                <a:latin typeface="Consolas"/>
              </a:rPr>
              <a:t>, y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 err="1">
                <a:latin typeface="Consolas"/>
              </a:rPr>
              <a:t>spoti</a:t>
            </a:r>
            <a:r>
              <a:rPr lang="en-US" sz="1800" dirty="0">
                <a:latin typeface="Consolas"/>
              </a:rPr>
              <a:t>[</a:t>
            </a:r>
            <a:r>
              <a:rPr lang="en-US" sz="1800" dirty="0">
                <a:solidFill>
                  <a:srgbClr val="BB2323"/>
                </a:solidFill>
                <a:latin typeface="Consolas"/>
              </a:rPr>
              <a:t>'Popularity'</a:t>
            </a:r>
            <a:r>
              <a:rPr lang="en-US" sz="1800" dirty="0">
                <a:latin typeface="Consolas"/>
              </a:rPr>
              <a:t>]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>
                <a:latin typeface="Consolas"/>
              </a:rPr>
              <a:t>values</a:t>
            </a:r>
            <a:r>
              <a:rPr lang="en-US" sz="1800" dirty="0">
                <a:latin typeface="Consolas"/>
              </a:rPr>
              <a:t>, size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800" dirty="0">
                <a:latin typeface="Consolas"/>
              </a:rPr>
              <a:t>, kind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BA2121"/>
                </a:solidFill>
                <a:latin typeface="Consolas"/>
              </a:rPr>
              <a:t>kde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dirty="0">
                <a:latin typeface="Consolas"/>
              </a:rPr>
              <a:t>,)
</a:t>
            </a:r>
            <a:r>
              <a:rPr lang="en-US" sz="1800" dirty="0" err="1">
                <a:latin typeface="Consolas"/>
              </a:rPr>
              <a:t>plt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ylabel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>
                <a:solidFill>
                  <a:srgbClr val="BB2323"/>
                </a:solidFill>
                <a:latin typeface="Consolas"/>
              </a:rPr>
              <a:t>'Popularity'</a:t>
            </a:r>
            <a:r>
              <a:rPr lang="en-US" sz="1800" dirty="0">
                <a:latin typeface="Consolas"/>
              </a:rPr>
              <a:t>, </a:t>
            </a:r>
            <a:r>
              <a:rPr lang="en-US" sz="1800" dirty="0" err="1">
                <a:latin typeface="Consolas"/>
              </a:rPr>
              <a:t>fontsize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666666"/>
                </a:solidFill>
                <a:latin typeface="Consolas"/>
              </a:rPr>
              <a:t>12</a:t>
            </a:r>
            <a:r>
              <a:rPr lang="en-US" sz="1800" dirty="0">
                <a:latin typeface="Consolas"/>
              </a:rPr>
              <a:t>)
</a:t>
            </a:r>
            <a:r>
              <a:rPr lang="en-US" sz="1800" dirty="0" err="1">
                <a:latin typeface="Consolas"/>
              </a:rPr>
              <a:t>plt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xlabel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BA2121"/>
                </a:solidFill>
                <a:latin typeface="Consolas"/>
              </a:rPr>
              <a:t>Beats.Per.Minute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dirty="0">
                <a:latin typeface="Consolas"/>
              </a:rPr>
              <a:t>, </a:t>
            </a:r>
            <a:r>
              <a:rPr lang="en-US" sz="1800" dirty="0" err="1">
                <a:latin typeface="Consolas"/>
              </a:rPr>
              <a:t>fontsize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666666"/>
                </a:solidFill>
                <a:latin typeface="Consolas"/>
              </a:rPr>
              <a:t>12</a:t>
            </a:r>
            <a:r>
              <a:rPr lang="en-US" sz="1800" dirty="0">
                <a:latin typeface="Consolas"/>
              </a:rPr>
              <a:t>)
</a:t>
            </a:r>
            <a:r>
              <a:rPr lang="en-US" sz="1800" dirty="0" err="1">
                <a:latin typeface="Consolas"/>
              </a:rPr>
              <a:t>plt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title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BA2121"/>
                </a:solidFill>
                <a:latin typeface="Consolas"/>
              </a:rPr>
              <a:t>Beats.Per.Minute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 Vs Popularity"</a:t>
            </a:r>
            <a:r>
              <a:rPr lang="en-US" sz="1800" dirty="0">
                <a:latin typeface="Consolas"/>
              </a:rPr>
              <a:t>, </a:t>
            </a:r>
            <a:r>
              <a:rPr lang="en-US" sz="1800" dirty="0" err="1">
                <a:latin typeface="Consolas"/>
              </a:rPr>
              <a:t>fontsize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666666"/>
                </a:solidFill>
                <a:latin typeface="Consolas"/>
              </a:rPr>
              <a:t>15</a:t>
            </a:r>
            <a:r>
              <a:rPr lang="en-US" sz="1800" dirty="0">
                <a:latin typeface="Consolas"/>
              </a:rPr>
              <a:t>)
</a:t>
            </a:r>
            <a:r>
              <a:rPr lang="en-US" sz="1800" dirty="0" err="1">
                <a:latin typeface="Consolas"/>
              </a:rPr>
              <a:t>plt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show</a:t>
            </a:r>
            <a:r>
              <a:rPr lang="en-US" sz="1800" dirty="0">
                <a:latin typeface="Consolas"/>
              </a:rPr>
              <a:t>();
</a:t>
            </a:r>
            <a:r>
              <a:rPr lang="en-US" sz="1800" i="1" dirty="0">
                <a:latin typeface="Consolas"/>
              </a:rPr>
              <a:t>#The purpose of this graph is to show connection among Beats and Popularity</a:t>
            </a:r>
            <a:endParaRPr lang="en-US" sz="1800">
              <a:ea typeface="Source Sans Pro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F4C55A-A928-CBDF-5426-2A3D578D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262" y="2713082"/>
            <a:ext cx="6000456" cy="3899140"/>
          </a:xfrm>
        </p:spPr>
      </p:pic>
    </p:spTree>
    <p:extLst>
      <p:ext uri="{BB962C8B-B14F-4D97-AF65-F5344CB8AC3E}">
        <p14:creationId xmlns:p14="http://schemas.microsoft.com/office/powerpoint/2010/main" val="105451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880E-FF85-361D-FE3B-0BCD64B2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latin typeface="Consolas"/>
              </a:rPr>
              <a:t>threshold 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latin typeface="Consolas"/>
              </a:rPr>
              <a:t> </a:t>
            </a:r>
            <a:r>
              <a:rPr lang="en-US" sz="1800" u="sng" dirty="0">
                <a:solidFill>
                  <a:srgbClr val="008000"/>
                </a:solidFill>
                <a:latin typeface="Consolas"/>
              </a:rPr>
              <a:t>sum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spoti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dirty="0" err="1">
                <a:latin typeface="Consolas"/>
              </a:rPr>
              <a:t>Energy</a:t>
            </a:r>
            <a:r>
              <a:rPr lang="en-US" sz="1800" dirty="0">
                <a:latin typeface="Consolas"/>
              </a:rPr>
              <a:t>)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/</a:t>
            </a:r>
            <a:r>
              <a:rPr lang="en-US" sz="1800" u="sng" dirty="0" err="1">
                <a:solidFill>
                  <a:srgbClr val="008000"/>
                </a:solidFill>
                <a:latin typeface="Consolas"/>
              </a:rPr>
              <a:t>len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spoti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dirty="0" err="1">
                <a:latin typeface="Consolas"/>
              </a:rPr>
              <a:t>Energy</a:t>
            </a:r>
            <a:r>
              <a:rPr lang="en-US" sz="1800" dirty="0">
                <a:latin typeface="Consolas"/>
              </a:rPr>
              <a:t>)
</a:t>
            </a:r>
            <a:r>
              <a:rPr lang="en-US" sz="18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800" dirty="0">
                <a:latin typeface="Consolas"/>
              </a:rPr>
              <a:t>(threshold)
</a:t>
            </a:r>
            <a:r>
              <a:rPr lang="en-US" sz="1800" dirty="0" err="1">
                <a:latin typeface="Consolas"/>
              </a:rPr>
              <a:t>spoti</a:t>
            </a:r>
            <a:r>
              <a:rPr lang="en-US" sz="1800" dirty="0">
                <a:latin typeface="Consolas"/>
              </a:rPr>
              <a:t>[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BA2121"/>
                </a:solidFill>
                <a:latin typeface="Consolas"/>
              </a:rPr>
              <a:t>Energy_level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dirty="0">
                <a:latin typeface="Consolas"/>
              </a:rPr>
              <a:t>] 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latin typeface="Consolas"/>
              </a:rPr>
              <a:t> [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"energized"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>
                <a:solidFill>
                  <a:srgbClr val="007B00"/>
                </a:solidFill>
                <a:latin typeface="Consolas"/>
              </a:rPr>
              <a:t>if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i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&gt;</a:t>
            </a:r>
            <a:r>
              <a:rPr lang="en-US" sz="1800" dirty="0">
                <a:latin typeface="Consolas"/>
              </a:rPr>
              <a:t> threshold </a:t>
            </a:r>
            <a:r>
              <a:rPr lang="en-US" sz="1800" dirty="0">
                <a:solidFill>
                  <a:srgbClr val="007B00"/>
                </a:solidFill>
                <a:latin typeface="Consolas"/>
              </a:rPr>
              <a:t>else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"without energy"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>
                <a:solidFill>
                  <a:srgbClr val="007B00"/>
                </a:solidFill>
                <a:latin typeface="Consolas"/>
              </a:rPr>
              <a:t>for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i</a:t>
            </a:r>
            <a:r>
              <a:rPr lang="en-US" sz="1800" dirty="0">
                <a:latin typeface="Consolas"/>
              </a:rPr>
              <a:t> </a:t>
            </a:r>
            <a:r>
              <a:rPr lang="en-US" sz="1800" b="1" dirty="0">
                <a:solidFill>
                  <a:srgbClr val="AA22FF"/>
                </a:solidFill>
                <a:latin typeface="Consolas"/>
              </a:rPr>
              <a:t>in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spoti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dirty="0" err="1">
                <a:latin typeface="Consolas"/>
              </a:rPr>
              <a:t>Energy</a:t>
            </a:r>
            <a:r>
              <a:rPr lang="en-US" sz="1800" dirty="0">
                <a:latin typeface="Consolas"/>
              </a:rPr>
              <a:t>]
</a:t>
            </a:r>
            <a:r>
              <a:rPr lang="en-US" sz="1800" dirty="0" err="1">
                <a:latin typeface="Consolas"/>
              </a:rPr>
              <a:t>spoti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dirty="0" err="1">
                <a:latin typeface="Consolas"/>
              </a:rPr>
              <a:t>loc</a:t>
            </a:r>
            <a:r>
              <a:rPr lang="en-US" sz="1800" dirty="0">
                <a:latin typeface="Consolas"/>
              </a:rPr>
              <a:t>[:</a:t>
            </a:r>
            <a:r>
              <a:rPr lang="en-US" sz="18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800" dirty="0">
                <a:latin typeface="Consolas"/>
              </a:rPr>
              <a:t>,[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BA2121"/>
                </a:solidFill>
                <a:latin typeface="Consolas"/>
              </a:rPr>
              <a:t>Energy_level"</a:t>
            </a:r>
            <a:r>
              <a:rPr lang="en-US" sz="1800" dirty="0" err="1">
                <a:latin typeface="Consolas"/>
              </a:rPr>
              <a:t>,</a:t>
            </a:r>
            <a:r>
              <a:rPr lang="en-US" sz="1800" dirty="0" err="1">
                <a:solidFill>
                  <a:srgbClr val="BA2121"/>
                </a:solidFill>
                <a:latin typeface="Consolas"/>
              </a:rPr>
              <a:t>"Energy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dirty="0">
                <a:latin typeface="Consolas"/>
              </a:rPr>
              <a:t>]]
</a:t>
            </a:r>
            <a:r>
              <a:rPr lang="en-US" sz="1800" i="1" dirty="0">
                <a:latin typeface="Consolas"/>
              </a:rPr>
              <a:t>#This caught my attention to the effect of energy level on music in here and </a:t>
            </a:r>
            <a:r>
              <a:rPr lang="en-US" sz="1800" i="1" dirty="0" err="1">
                <a:latin typeface="Consolas"/>
              </a:rPr>
              <a:t>i</a:t>
            </a:r>
            <a:r>
              <a:rPr lang="en-US" sz="1800" i="1" dirty="0">
                <a:latin typeface="Consolas"/>
              </a:rPr>
              <a:t> </a:t>
            </a:r>
            <a:r>
              <a:rPr lang="en-US" sz="1800" i="1" dirty="0" err="1">
                <a:latin typeface="Consolas"/>
              </a:rPr>
              <a:t>calcuted</a:t>
            </a:r>
            <a:r>
              <a:rPr lang="en-US" sz="1800" i="1" dirty="0">
                <a:latin typeface="Consolas"/>
              </a:rPr>
              <a:t> it. It classified according to mean of value</a:t>
            </a:r>
            <a:endParaRPr lang="en-US" sz="1800">
              <a:ea typeface="Source Sans Pro"/>
            </a:endParaRPr>
          </a:p>
        </p:txBody>
      </p:sp>
      <p:pic>
        <p:nvPicPr>
          <p:cNvPr id="4" name="Content Placeholder 3" descr="A screenshot of a number of energy&#10;&#10;Description automatically generated">
            <a:extLst>
              <a:ext uri="{FF2B5EF4-FFF2-40B4-BE49-F238E27FC236}">
                <a16:creationId xmlns:a16="http://schemas.microsoft.com/office/drawing/2014/main" id="{D23AAE2E-12D0-7D67-8099-786FF0236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927" y="2107976"/>
            <a:ext cx="2503277" cy="3585353"/>
          </a:xfrm>
        </p:spPr>
      </p:pic>
    </p:spTree>
    <p:extLst>
      <p:ext uri="{BB962C8B-B14F-4D97-AF65-F5344CB8AC3E}">
        <p14:creationId xmlns:p14="http://schemas.microsoft.com/office/powerpoint/2010/main" val="114262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9025-9092-3539-37F3-4DC8A1D4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figure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figsize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12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8</a:t>
            </a:r>
            <a:r>
              <a:rPr lang="en-US" sz="1600" dirty="0">
                <a:latin typeface="Consolas"/>
              </a:rPr>
              <a:t>))
</a:t>
            </a:r>
            <a:r>
              <a:rPr lang="en-US" sz="1600" dirty="0" err="1">
                <a:latin typeface="Consolas"/>
              </a:rPr>
              <a:t>sns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violinplot</a:t>
            </a:r>
            <a:r>
              <a:rPr lang="en-US" sz="1600" dirty="0">
                <a:latin typeface="Consolas"/>
              </a:rPr>
              <a:t>(x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Loudness..dB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..'</a:t>
            </a:r>
            <a:r>
              <a:rPr lang="en-US" sz="1600" dirty="0">
                <a:latin typeface="Consolas"/>
              </a:rPr>
              <a:t>, y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'Popularity'</a:t>
            </a:r>
            <a:r>
              <a:rPr lang="en-US" sz="1600" dirty="0">
                <a:latin typeface="Consolas"/>
              </a:rPr>
              <a:t>, data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spoti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xlabel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Loudness..dB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..'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fontsize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12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ylabel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'Popularity'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fontsize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12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show</a:t>
            </a:r>
            <a:r>
              <a:rPr lang="en-US" sz="1600" dirty="0">
                <a:latin typeface="Consolas"/>
              </a:rPr>
              <a:t>()
</a:t>
            </a:r>
            <a:r>
              <a:rPr lang="en-US" sz="1600" i="1" dirty="0">
                <a:latin typeface="Consolas"/>
              </a:rPr>
              <a:t># I want to show relationship loudness and popularity. From there we can learn to contribution of loudness level to popularity</a:t>
            </a:r>
            <a:endParaRPr lang="en-US" sz="1600">
              <a:ea typeface="Source Sans Pro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05CA9F-E783-997E-3A60-C0F947C5D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31" y="1943894"/>
            <a:ext cx="9090975" cy="4114800"/>
          </a:xfrm>
        </p:spPr>
      </p:pic>
    </p:spTree>
    <p:extLst>
      <p:ext uri="{BB962C8B-B14F-4D97-AF65-F5344CB8AC3E}">
        <p14:creationId xmlns:p14="http://schemas.microsoft.com/office/powerpoint/2010/main" val="108548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13AE-BA42-79AF-BE71-CA63C8A6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i="1" dirty="0">
                <a:latin typeface="Consolas"/>
              </a:rPr>
              <a:t># Some kind of Histogram Plot</a:t>
            </a:r>
            <a:r>
              <a:rPr lang="en-US" sz="1800" dirty="0">
                <a:latin typeface="Consolas"/>
              </a:rPr>
              <a:t>
f, ax 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plt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subplots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figsize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800" dirty="0">
                <a:latin typeface="Consolas"/>
              </a:rPr>
              <a:t>,</a:t>
            </a:r>
            <a:r>
              <a:rPr lang="en-US" sz="1800" dirty="0">
                <a:solidFill>
                  <a:srgbClr val="666666"/>
                </a:solidFill>
                <a:latin typeface="Consolas"/>
              </a:rPr>
              <a:t>8</a:t>
            </a:r>
            <a:r>
              <a:rPr lang="en-US" sz="1800" dirty="0">
                <a:latin typeface="Consolas"/>
              </a:rPr>
              <a:t>))
x 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spoti</a:t>
            </a:r>
            <a:r>
              <a:rPr lang="en-US" sz="1800" dirty="0">
                <a:latin typeface="Consolas"/>
              </a:rPr>
              <a:t>[</a:t>
            </a:r>
            <a:r>
              <a:rPr lang="en-US" sz="18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800" dirty="0" err="1">
                <a:solidFill>
                  <a:srgbClr val="BB2323"/>
                </a:solidFill>
                <a:latin typeface="Consolas"/>
              </a:rPr>
              <a:t>Loudness..dB</a:t>
            </a:r>
            <a:r>
              <a:rPr lang="en-US" sz="1800" dirty="0">
                <a:solidFill>
                  <a:srgbClr val="BB2323"/>
                </a:solidFill>
                <a:latin typeface="Consolas"/>
              </a:rPr>
              <a:t>..'</a:t>
            </a:r>
            <a:r>
              <a:rPr lang="en-US" sz="1800" dirty="0">
                <a:latin typeface="Consolas"/>
              </a:rPr>
              <a:t>]
ax 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sns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distplot</a:t>
            </a:r>
            <a:r>
              <a:rPr lang="en-US" sz="1800" dirty="0">
                <a:latin typeface="Consolas"/>
              </a:rPr>
              <a:t>(x, bins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800" dirty="0">
                <a:latin typeface="Consolas"/>
              </a:rPr>
              <a:t>)
</a:t>
            </a:r>
            <a:r>
              <a:rPr lang="en-US" sz="1800" dirty="0" err="1">
                <a:latin typeface="Consolas"/>
              </a:rPr>
              <a:t>plt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show</a:t>
            </a:r>
            <a:r>
              <a:rPr lang="en-US" sz="1800" dirty="0">
                <a:latin typeface="Consolas"/>
              </a:rPr>
              <a:t>()</a:t>
            </a:r>
            <a:endParaRPr lang="en-US" sz="1800" dirty="0"/>
          </a:p>
        </p:txBody>
      </p:sp>
      <p:pic>
        <p:nvPicPr>
          <p:cNvPr id="4" name="Content Placeholder 3" descr="A graph with a line&#10;&#10;Description automatically generated">
            <a:extLst>
              <a:ext uri="{FF2B5EF4-FFF2-40B4-BE49-F238E27FC236}">
                <a16:creationId xmlns:a16="http://schemas.microsoft.com/office/drawing/2014/main" id="{25BB318F-E63B-2EBC-E81C-A5DF0B078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38" y="1943894"/>
            <a:ext cx="9394415" cy="4114800"/>
          </a:xfrm>
        </p:spPr>
      </p:pic>
    </p:spTree>
    <p:extLst>
      <p:ext uri="{BB962C8B-B14F-4D97-AF65-F5344CB8AC3E}">
        <p14:creationId xmlns:p14="http://schemas.microsoft.com/office/powerpoint/2010/main" val="345812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E83C-CD86-0A3C-5AA0-1AFFCA08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13" y="1213389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 err="1">
                <a:latin typeface="Consolas"/>
              </a:rPr>
              <a:t>sns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lmplot</a:t>
            </a:r>
            <a:r>
              <a:rPr lang="en-US" sz="1800" dirty="0">
                <a:latin typeface="Consolas"/>
              </a:rPr>
              <a:t>(x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BA2121"/>
                </a:solidFill>
                <a:latin typeface="Consolas"/>
              </a:rPr>
              <a:t>Energy"</a:t>
            </a:r>
            <a:r>
              <a:rPr lang="en-US" sz="1800" dirty="0" err="1">
                <a:latin typeface="Consolas"/>
              </a:rPr>
              <a:t>,y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BA2121"/>
                </a:solidFill>
                <a:latin typeface="Consolas"/>
              </a:rPr>
              <a:t>Popularity"</a:t>
            </a:r>
            <a:r>
              <a:rPr lang="en-US" sz="1800" dirty="0" err="1">
                <a:latin typeface="Consolas"/>
              </a:rPr>
              <a:t>,data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 err="1">
                <a:latin typeface="Consolas"/>
              </a:rPr>
              <a:t>spoti,size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800" dirty="0">
                <a:latin typeface="Consolas"/>
              </a:rPr>
              <a:t>,hue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"Genre"</a:t>
            </a:r>
            <a:r>
              <a:rPr lang="en-US" sz="1800" dirty="0">
                <a:latin typeface="Consolas"/>
              </a:rPr>
              <a:t>)
</a:t>
            </a:r>
            <a:r>
              <a:rPr lang="en-US" sz="1800" dirty="0" err="1">
                <a:latin typeface="Consolas"/>
              </a:rPr>
              <a:t>plt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show</a:t>
            </a:r>
            <a:r>
              <a:rPr lang="en-US" sz="1800" dirty="0">
                <a:latin typeface="Consolas"/>
              </a:rPr>
              <a:t>()
</a:t>
            </a:r>
            <a:r>
              <a:rPr lang="en-US" sz="1800" i="1" dirty="0">
                <a:latin typeface="Consolas"/>
              </a:rPr>
              <a:t>#this graph is so attractive because of different from other. My target in there is to show to Excellence of connection of Energy and </a:t>
            </a:r>
            <a:r>
              <a:rPr lang="en-US" sz="1800" i="1" dirty="0" err="1">
                <a:latin typeface="Consolas"/>
              </a:rPr>
              <a:t>Poularity</a:t>
            </a:r>
            <a:r>
              <a:rPr lang="en-US" sz="1800" i="1" dirty="0">
                <a:latin typeface="Consolas"/>
              </a:rPr>
              <a:t>  </a:t>
            </a:r>
            <a:r>
              <a:rPr lang="en-US" sz="1800" dirty="0">
                <a:latin typeface="Consolas"/>
              </a:rPr>
              <a:t>
</a:t>
            </a:r>
            <a:endParaRPr lang="en-US" sz="1800">
              <a:ea typeface="Source Sans Pro"/>
            </a:endParaRPr>
          </a:p>
          <a:p>
            <a:r>
              <a:rPr lang="en-US" sz="1800" dirty="0">
                <a:latin typeface="Consolas"/>
              </a:rPr>
              <a:t>/opt/</a:t>
            </a:r>
            <a:r>
              <a:rPr lang="en-US" sz="1800" dirty="0" err="1">
                <a:latin typeface="Consolas"/>
              </a:rPr>
              <a:t>conda</a:t>
            </a:r>
            <a:r>
              <a:rPr lang="en-US" sz="1800" dirty="0">
                <a:latin typeface="Consolas"/>
              </a:rPr>
              <a:t>/lib/python3.6/site-packages/seaborn/regression.py:546: </a:t>
            </a:r>
            <a:r>
              <a:rPr lang="en-US" sz="1800" dirty="0" err="1">
                <a:latin typeface="Consolas"/>
              </a:rPr>
              <a:t>UserWarning</a:t>
            </a:r>
            <a:r>
              <a:rPr lang="en-US" sz="1800" dirty="0">
                <a:latin typeface="Consolas"/>
              </a:rPr>
              <a:t>: The `size` </a:t>
            </a:r>
            <a:r>
              <a:rPr lang="en-US" sz="1800" dirty="0" err="1">
                <a:latin typeface="Consolas"/>
              </a:rPr>
              <a:t>paramter</a:t>
            </a:r>
            <a:r>
              <a:rPr lang="en-US" sz="1800" dirty="0">
                <a:latin typeface="Consolas"/>
              </a:rPr>
              <a:t> has been renamed to `height`; please update your code.
  </a:t>
            </a:r>
            <a:r>
              <a:rPr lang="en-US" sz="1800" dirty="0" err="1">
                <a:latin typeface="Consolas"/>
              </a:rPr>
              <a:t>warnings.warn</a:t>
            </a:r>
            <a:r>
              <a:rPr lang="en-US" sz="1800" dirty="0">
                <a:latin typeface="Consolas"/>
              </a:rPr>
              <a:t>(msg, </a:t>
            </a:r>
            <a:r>
              <a:rPr lang="en-US" sz="1800" dirty="0" err="1">
                <a:latin typeface="Consolas"/>
              </a:rPr>
              <a:t>UserWarning</a:t>
            </a:r>
            <a:r>
              <a:rPr lang="en-US" sz="1800" dirty="0">
                <a:latin typeface="Consolas"/>
              </a:rPr>
              <a:t>)</a:t>
            </a:r>
            <a:endParaRPr lang="en-US" sz="1800">
              <a:ea typeface="Source Sans Pro"/>
            </a:endParaRPr>
          </a:p>
          <a:p>
            <a:endParaRPr lang="en-US" dirty="0">
              <a:ea typeface="Source Sans Pro"/>
            </a:endParaRPr>
          </a:p>
        </p:txBody>
      </p:sp>
      <p:pic>
        <p:nvPicPr>
          <p:cNvPr id="4" name="Content Placeholder 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82ED5639-4985-932A-F573-BF146F256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318" y="2662762"/>
            <a:ext cx="8879175" cy="4114800"/>
          </a:xfrm>
        </p:spPr>
      </p:pic>
    </p:spTree>
    <p:extLst>
      <p:ext uri="{BB962C8B-B14F-4D97-AF65-F5344CB8AC3E}">
        <p14:creationId xmlns:p14="http://schemas.microsoft.com/office/powerpoint/2010/main" val="236533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1A1D6-8DB0-84BD-2172-AA9BF751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dirty="0">
                <a:ea typeface="Source Sans Pro"/>
              </a:rPr>
              <a:t>3.Conclusion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2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92DD-0933-6021-D889-68B3AAF21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Source Sans Pro"/>
              </a:rPr>
              <a:t>The excellence of Connection of Energy and Popularity is show in this dataset</a:t>
            </a:r>
            <a:endParaRPr lang="en-US" dirty="0"/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16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6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Picture 4" descr="Connected lines and dots to form a network">
            <a:extLst>
              <a:ext uri="{FF2B5EF4-FFF2-40B4-BE49-F238E27FC236}">
                <a16:creationId xmlns:a16="http://schemas.microsoft.com/office/drawing/2014/main" id="{C7E85E96-3489-4938-F806-2118234E7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6" r="10194" b="6"/>
          <a:stretch/>
        </p:blipFill>
        <p:spPr>
          <a:xfrm>
            <a:off x="7253021" y="1820334"/>
            <a:ext cx="3555043" cy="3217333"/>
          </a:xfrm>
          <a:prstGeom prst="rect">
            <a:avLst/>
          </a:prstGeom>
        </p:spPr>
      </p:pic>
      <p:grpSp>
        <p:nvGrpSpPr>
          <p:cNvPr id="368" name="Group 367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24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9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514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DA370-CF17-34C6-DA05-5C2564B2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ea typeface="Source Sans Pro"/>
              </a:rPr>
              <a:t>Intoduction</a:t>
            </a:r>
            <a:endParaRPr lang="en-US" dirty="0" err="1"/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4E397AA7-9FED-4566-9071-A53B2765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10B472-2416-4C1E-B5BE-4DE472BC9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671BEA-702C-4316-BD48-AFE9D8462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5887" y="2203010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582C-971A-9996-9802-5C67AD68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Segoe UI"/>
                <a:cs typeface="Segoe UI"/>
              </a:rPr>
              <a:t>1.1 Background</a:t>
            </a:r>
            <a:endParaRPr lang="en-US" sz="1800" dirty="0"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Segoe UI"/>
                <a:cs typeface="Segoe UI"/>
              </a:rPr>
              <a:t>This dataset contains the information about the songs . For a song track to be commercial success , it depends on various factors like Artist, Lyrics ,critic reviews and viewers reaction.</a:t>
            </a:r>
            <a:endParaRPr lang="en-US" sz="1400" dirty="0">
              <a:latin typeface="Segoe UI"/>
              <a:ea typeface="Source Sans Pro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6859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E9B1DB-5C91-41C9-8C0D-C2CD3D57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2224B8-FCE1-4A12-84A7-B674B2B9E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1E366A2-885B-4E10-A479-4A650E4C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1173124"/>
            <a:ext cx="4892216" cy="451175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05E8F-0E2F-F61F-C460-9B8B08B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Source Sans Pro"/>
              </a:rPr>
              <a:t>LIBRARIES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0508-D73B-F38A-9BDF-4C960942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latin typeface="Consolas"/>
              </a:rPr>
              <a:t>import matplotlib.pyplot as plt
</a:t>
            </a:r>
            <a:r>
              <a:rPr lang="en-US" sz="1800">
                <a:latin typeface="Consolas"/>
              </a:rPr>
              <a:t>import seaborn as </a:t>
            </a:r>
            <a:r>
              <a:rPr lang="en-US" sz="1800" err="1">
                <a:latin typeface="Consolas"/>
              </a:rPr>
              <a:t>sns</a:t>
            </a:r>
            <a:r>
              <a:rPr lang="en-US" sz="1800" dirty="0">
                <a:latin typeface="Consolas"/>
              </a:rPr>
              <a:t>
</a:t>
            </a:r>
            <a:r>
              <a:rPr lang="en-US" sz="1800">
                <a:latin typeface="Consolas"/>
              </a:rPr>
              <a:t>import </a:t>
            </a:r>
            <a:r>
              <a:rPr lang="en-US" sz="1800" err="1">
                <a:latin typeface="Consolas"/>
              </a:rPr>
              <a:t>numpy</a:t>
            </a:r>
            <a:r>
              <a:rPr lang="en-US" sz="1800">
                <a:latin typeface="Consolas"/>
              </a:rPr>
              <a:t> as np</a:t>
            </a:r>
            <a:r>
              <a:rPr lang="en-US" sz="1800" dirty="0">
                <a:latin typeface="Consolas"/>
              </a:rPr>
              <a:t>
import pandas as pd 
import warnings
</a:t>
            </a:r>
            <a:r>
              <a:rPr lang="en-US" sz="1800" err="1">
                <a:latin typeface="Consolas"/>
              </a:rPr>
              <a:t>warnings.</a:t>
            </a:r>
            <a:r>
              <a:rPr lang="en-US" sz="1800" u="sng" err="1">
                <a:latin typeface="Consolas"/>
              </a:rPr>
              <a:t>filterwarnings</a:t>
            </a:r>
            <a:r>
              <a:rPr lang="en-US" sz="1800" dirty="0">
                <a:latin typeface="Consolas"/>
              </a:rPr>
              <a:t>("</a:t>
            </a:r>
            <a:r>
              <a:rPr lang="en-US" sz="1800" err="1">
                <a:latin typeface="Consolas"/>
              </a:rPr>
              <a:t>ignore",category</a:t>
            </a:r>
            <a:r>
              <a:rPr lang="en-US" sz="1800" dirty="0">
                <a:latin typeface="Consolas"/>
              </a:rPr>
              <a:t> = </a:t>
            </a:r>
            <a:r>
              <a:rPr lang="en-US" sz="1800" b="1" u="sng" err="1">
                <a:latin typeface="Consolas"/>
              </a:rPr>
              <a:t>DeprecationWarning</a:t>
            </a:r>
            <a:r>
              <a:rPr lang="en-US" sz="1800" err="1">
                <a:latin typeface="Consolas"/>
              </a:rPr>
              <a:t>)</a:t>
            </a:r>
            <a:r>
              <a:rPr lang="en-US" sz="1800" dirty="0">
                <a:latin typeface="Consolas"/>
              </a:rPr>
              <a:t>
</a:t>
            </a:r>
            <a:r>
              <a:rPr lang="en-US" sz="1800" err="1">
                <a:latin typeface="Consolas"/>
              </a:rPr>
              <a:t>warnings.</a:t>
            </a:r>
            <a:r>
              <a:rPr lang="en-US" sz="1800" u="sng" err="1">
                <a:latin typeface="Consolas"/>
              </a:rPr>
              <a:t>filterwarnings</a:t>
            </a:r>
            <a:r>
              <a:rPr lang="en-US" sz="1800" dirty="0">
                <a:latin typeface="Consolas"/>
              </a:rPr>
              <a:t>("</a:t>
            </a:r>
            <a:r>
              <a:rPr lang="en-US" sz="1800" err="1">
                <a:latin typeface="Consolas"/>
              </a:rPr>
              <a:t>ignore",category</a:t>
            </a:r>
            <a:r>
              <a:rPr lang="en-US" sz="1800" dirty="0">
                <a:latin typeface="Consolas"/>
              </a:rPr>
              <a:t> = </a:t>
            </a:r>
            <a:r>
              <a:rPr lang="en-US" sz="1800" b="1" u="sng" err="1">
                <a:latin typeface="Consolas"/>
              </a:rPr>
              <a:t>FutureWarning</a:t>
            </a:r>
            <a:r>
              <a:rPr lang="en-US" sz="1800" err="1">
                <a:latin typeface="Consolas"/>
              </a:rPr>
              <a:t>)</a:t>
            </a:r>
            <a:r>
              <a:rPr lang="en-US" sz="1800" dirty="0">
                <a:latin typeface="Consolas"/>
              </a:rPr>
              <a:t>
import </a:t>
            </a:r>
            <a:r>
              <a:rPr lang="en-US" sz="1800" err="1">
                <a:latin typeface="Consolas"/>
              </a:rPr>
              <a:t>os</a:t>
            </a:r>
            <a:r>
              <a:rPr lang="en-US" sz="1800" dirty="0">
                <a:latin typeface="Consolas"/>
              </a:rPr>
              <a:t>
for </a:t>
            </a:r>
            <a:r>
              <a:rPr lang="en-US" sz="1800" err="1">
                <a:latin typeface="Consolas"/>
              </a:rPr>
              <a:t>dirname</a:t>
            </a:r>
            <a:r>
              <a:rPr lang="en-US" sz="1800" dirty="0">
                <a:latin typeface="Consolas"/>
              </a:rPr>
              <a:t>, _, filenames </a:t>
            </a:r>
            <a:r>
              <a:rPr lang="en-US" sz="1800" b="1" dirty="0">
                <a:latin typeface="Consolas"/>
              </a:rPr>
              <a:t>in</a:t>
            </a:r>
            <a:r>
              <a:rPr lang="en-US" sz="1800" dirty="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os.walk</a:t>
            </a:r>
            <a:r>
              <a:rPr lang="en-US" sz="1800" dirty="0">
                <a:latin typeface="Consolas"/>
              </a:rPr>
              <a:t>('/</a:t>
            </a:r>
            <a:r>
              <a:rPr lang="en-US" sz="1800" err="1">
                <a:latin typeface="Consolas"/>
              </a:rPr>
              <a:t>kaggle/input'):</a:t>
            </a:r>
            <a:r>
              <a:rPr lang="en-US" sz="1800" dirty="0">
                <a:latin typeface="Consolas"/>
              </a:rPr>
              <a:t>
    for filename </a:t>
            </a:r>
            <a:r>
              <a:rPr lang="en-US" sz="1800" b="1" dirty="0">
                <a:latin typeface="Consolas"/>
              </a:rPr>
              <a:t>in</a:t>
            </a:r>
            <a:r>
              <a:rPr lang="en-US" sz="1800" dirty="0">
                <a:latin typeface="Consolas"/>
              </a:rPr>
              <a:t> filenames:
        </a:t>
            </a:r>
            <a:r>
              <a:rPr lang="en-US" sz="1800" u="sng" dirty="0">
                <a:latin typeface="Consolas"/>
              </a:rPr>
              <a:t>print</a:t>
            </a:r>
            <a:r>
              <a:rPr lang="en-US" sz="1800" dirty="0">
                <a:latin typeface="Consolas"/>
              </a:rPr>
              <a:t>(</a:t>
            </a:r>
            <a:r>
              <a:rPr lang="en-US" sz="1800" err="1">
                <a:latin typeface="Consolas"/>
              </a:rPr>
              <a:t>os.</a:t>
            </a:r>
            <a:r>
              <a:rPr lang="en-US" sz="1800" u="sng" err="1">
                <a:latin typeface="Consolas"/>
              </a:rPr>
              <a:t>path</a:t>
            </a:r>
            <a:r>
              <a:rPr lang="en-US" sz="1800" err="1">
                <a:latin typeface="Consolas"/>
              </a:rPr>
              <a:t>.</a:t>
            </a:r>
            <a:r>
              <a:rPr lang="en-US" sz="1800" u="sng" err="1">
                <a:latin typeface="Consolas"/>
              </a:rPr>
              <a:t>join</a:t>
            </a:r>
            <a:r>
              <a:rPr lang="en-US" sz="1800" dirty="0">
                <a:latin typeface="Consolas"/>
              </a:rPr>
              <a:t>(</a:t>
            </a:r>
            <a:r>
              <a:rPr lang="en-US" sz="1800" err="1">
                <a:latin typeface="Consolas"/>
              </a:rPr>
              <a:t>dirname</a:t>
            </a:r>
            <a:r>
              <a:rPr lang="en-US" sz="1800" dirty="0">
                <a:latin typeface="Consolas"/>
              </a:rPr>
              <a:t>, filename))</a:t>
            </a:r>
            <a:endParaRPr lang="en-US" sz="1800" dirty="0">
              <a:ea typeface="Source Sans Pro"/>
            </a:endParaRPr>
          </a:p>
        </p:txBody>
      </p:sp>
      <p:grpSp>
        <p:nvGrpSpPr>
          <p:cNvPr id="5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09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1B3DD-06E1-91C2-EBBB-D1CC8580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1" y="923293"/>
            <a:ext cx="8070168" cy="46417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Source Sans Pro"/>
              </a:rPr>
              <a:t>1.2 Import Libraries</a:t>
            </a:r>
            <a:br>
              <a:rPr lang="en-US" dirty="0">
                <a:ea typeface="Source Sans Pro"/>
              </a:rPr>
            </a:br>
            <a:br>
              <a:rPr lang="en-US" dirty="0">
                <a:ea typeface="Source Sans Pro"/>
              </a:rPr>
            </a:br>
            <a:r>
              <a:rPr lang="en-US" sz="1800" dirty="0">
                <a:latin typeface="Consolas"/>
              </a:rPr>
              <a:t>filename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BB2323"/>
                </a:solidFill>
                <a:latin typeface="Consolas"/>
              </a:rPr>
              <a:t>'/</a:t>
            </a:r>
            <a:r>
              <a:rPr lang="en-US" sz="1800" err="1">
                <a:solidFill>
                  <a:srgbClr val="BB2323"/>
                </a:solidFill>
                <a:latin typeface="Consolas"/>
              </a:rPr>
              <a:t>kaggle</a:t>
            </a:r>
            <a:r>
              <a:rPr lang="en-US" sz="1800" dirty="0">
                <a:solidFill>
                  <a:srgbClr val="BB2323"/>
                </a:solidFill>
                <a:latin typeface="Consolas"/>
              </a:rPr>
              <a:t>/input/top50spotify2019/top50.csv'</a:t>
            </a:r>
            <a:r>
              <a:rPr lang="en-US" sz="1800" dirty="0">
                <a:latin typeface="Consolas"/>
              </a:rPr>
              <a:t>
</a:t>
            </a:r>
            <a:r>
              <a:rPr lang="en-US" sz="1800" err="1">
                <a:latin typeface="Consolas"/>
              </a:rPr>
              <a:t>spoti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err="1">
                <a:latin typeface="Consolas"/>
              </a:rPr>
              <a:t>pd</a:t>
            </a:r>
            <a:r>
              <a:rPr lang="en-US" sz="18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err="1">
                <a:latin typeface="Consolas"/>
              </a:rPr>
              <a:t>read_csv</a:t>
            </a:r>
            <a:r>
              <a:rPr lang="en-US" sz="1800" dirty="0">
                <a:latin typeface="Consolas"/>
              </a:rPr>
              <a:t>(</a:t>
            </a:r>
            <a:r>
              <a:rPr lang="en-US" sz="1800" err="1">
                <a:latin typeface="Consolas"/>
              </a:rPr>
              <a:t>filename,encoding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BB2323"/>
                </a:solidFill>
                <a:latin typeface="Consolas"/>
              </a:rPr>
              <a:t>'ISO-8859-1'</a:t>
            </a:r>
            <a:r>
              <a:rPr lang="en-US" sz="1800" dirty="0">
                <a:latin typeface="Consolas"/>
              </a:rPr>
              <a:t>) 
</a:t>
            </a:r>
            <a:r>
              <a:rPr lang="en-US" sz="1800" err="1">
                <a:latin typeface="Consolas"/>
              </a:rPr>
              <a:t>spoti</a:t>
            </a:r>
            <a:r>
              <a:rPr lang="en-US" sz="18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err="1">
                <a:latin typeface="Consolas"/>
              </a:rPr>
              <a:t>head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800" dirty="0">
                <a:latin typeface="Consolas"/>
              </a:rPr>
              <a:t>) </a:t>
            </a:r>
            <a:r>
              <a:rPr lang="en-US" sz="1800" i="1" dirty="0">
                <a:latin typeface="Consolas"/>
              </a:rPr>
              <a:t># It shows first 10 row information in data</a:t>
            </a:r>
            <a:endParaRPr lang="en-US" sz="1800" dirty="0">
              <a:ea typeface="Source Sans Pro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2D31A8-ECF8-BAEE-791A-AFFA2BE52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7331" y="1371323"/>
            <a:ext cx="4043227" cy="4114800"/>
          </a:xfr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63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8522-8A17-6689-F06E-4F76E12B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77" y="591489"/>
            <a:ext cx="10680568" cy="563092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1800" err="1">
                <a:latin typeface="Consolas"/>
              </a:rPr>
              <a:t>spoti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spoti</a:t>
            </a:r>
            <a:r>
              <a:rPr lang="en-US" sz="18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err="1">
                <a:latin typeface="Consolas"/>
              </a:rPr>
              <a:t>drop</a:t>
            </a:r>
            <a:r>
              <a:rPr lang="en-US" sz="1800" dirty="0">
                <a:latin typeface="Consolas"/>
              </a:rPr>
              <a:t>(columns 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latin typeface="Consolas"/>
              </a:rPr>
              <a:t> [</a:t>
            </a:r>
            <a:r>
              <a:rPr lang="en-US" sz="1800" dirty="0">
                <a:solidFill>
                  <a:srgbClr val="BB2323"/>
                </a:solidFill>
                <a:latin typeface="Consolas"/>
              </a:rPr>
              <a:t>'Unnamed: 0'</a:t>
            </a:r>
            <a:r>
              <a:rPr lang="en-US" sz="1800" dirty="0">
                <a:latin typeface="Consolas"/>
              </a:rPr>
              <a:t>])</a:t>
            </a:r>
          </a:p>
          <a:p>
            <a:r>
              <a:rPr lang="en-US" sz="1800" dirty="0">
                <a:latin typeface="Consolas"/>
                <a:ea typeface="Source Sans Pro"/>
              </a:rPr>
              <a:t>spoti</a:t>
            </a:r>
            <a:r>
              <a:rPr lang="en-US" sz="1800" dirty="0">
                <a:solidFill>
                  <a:srgbClr val="055BE0"/>
                </a:solidFill>
                <a:latin typeface="Consolas"/>
                <a:ea typeface="Source Sans Pro"/>
              </a:rPr>
              <a:t>.</a:t>
            </a:r>
            <a:r>
              <a:rPr lang="en-US" sz="1800" dirty="0">
                <a:latin typeface="Consolas"/>
                <a:ea typeface="Source Sans Pro"/>
              </a:rPr>
              <a:t>info()
</a:t>
            </a:r>
            <a:r>
              <a:rPr lang="en-US" sz="1800" i="1" dirty="0">
                <a:latin typeface="Consolas"/>
                <a:ea typeface="Source Sans Pro"/>
              </a:rPr>
              <a:t>#It gives information about data.</a:t>
            </a:r>
          </a:p>
          <a:p>
            <a:r>
              <a:rPr lang="en-US" sz="1800" dirty="0">
                <a:latin typeface="Consolas"/>
                <a:ea typeface="Source Sans Pro"/>
              </a:rPr>
              <a:t>&lt;class 'pandas.core.frame.DataFrame'&gt;
</a:t>
            </a:r>
            <a:r>
              <a:rPr lang="en-US" sz="1800" err="1">
                <a:latin typeface="Consolas"/>
                <a:ea typeface="Source Sans Pro"/>
              </a:rPr>
              <a:t>RangeIndex: 50 entries, 0 to 49</a:t>
            </a:r>
            <a:r>
              <a:rPr lang="en-US" sz="1800" dirty="0">
                <a:latin typeface="Consolas"/>
                <a:ea typeface="Source Sans Pro"/>
              </a:rPr>
              <a:t>
Data columns (total 13 columns):
</a:t>
            </a:r>
            <a:r>
              <a:rPr lang="en-US" sz="1800" err="1">
                <a:latin typeface="Consolas"/>
                <a:ea typeface="Source Sans Pro"/>
              </a:rPr>
              <a:t>Track.Name          50 non-null object</a:t>
            </a:r>
            <a:r>
              <a:rPr lang="en-US" sz="1800" dirty="0">
                <a:latin typeface="Consolas"/>
                <a:ea typeface="Source Sans Pro"/>
              </a:rPr>
              <a:t>
</a:t>
            </a:r>
            <a:r>
              <a:rPr lang="en-US" sz="1800" err="1">
                <a:latin typeface="Consolas"/>
                <a:ea typeface="Source Sans Pro"/>
              </a:rPr>
              <a:t>Artist.Name         50 non-null object</a:t>
            </a:r>
            <a:r>
              <a:rPr lang="en-US" sz="1800" dirty="0">
                <a:latin typeface="Consolas"/>
                <a:ea typeface="Source Sans Pro"/>
              </a:rPr>
              <a:t>
Genre               50 non-null object
</a:t>
            </a:r>
            <a:r>
              <a:rPr lang="en-US" sz="1800" err="1">
                <a:latin typeface="Consolas"/>
                <a:ea typeface="Source Sans Pro"/>
              </a:rPr>
              <a:t>Beats.Per.Minute    50 non-null int64</a:t>
            </a:r>
            <a:r>
              <a:rPr lang="en-US" sz="1800" dirty="0">
                <a:latin typeface="Consolas"/>
                <a:ea typeface="Source Sans Pro"/>
              </a:rPr>
              <a:t>
Energy              50 non-null int64
Danceability        50 non-null int64
</a:t>
            </a:r>
            <a:r>
              <a:rPr lang="en-US" sz="1800" err="1">
                <a:latin typeface="Consolas"/>
                <a:ea typeface="Source Sans Pro"/>
              </a:rPr>
              <a:t>Loudness..dB..      50 non-null int64</a:t>
            </a:r>
            <a:r>
              <a:rPr lang="en-US" sz="1800" dirty="0">
                <a:latin typeface="Consolas"/>
                <a:ea typeface="Source Sans Pro"/>
              </a:rPr>
              <a:t>
Liveness            50 non-null int64
Valence.            50 non-null int64
Length.             50 non-null int64
</a:t>
            </a:r>
            <a:r>
              <a:rPr lang="en-US" sz="1800" err="1">
                <a:latin typeface="Consolas"/>
                <a:ea typeface="Source Sans Pro"/>
              </a:rPr>
              <a:t>Acousticness..      50 non-null int64</a:t>
            </a:r>
            <a:r>
              <a:rPr lang="en-US" sz="1800" dirty="0">
                <a:latin typeface="Consolas"/>
                <a:ea typeface="Source Sans Pro"/>
              </a:rPr>
              <a:t>
</a:t>
            </a:r>
            <a:r>
              <a:rPr lang="en-US" sz="1800" err="1">
                <a:latin typeface="Consolas"/>
                <a:ea typeface="Source Sans Pro"/>
              </a:rPr>
              <a:t>Speechiness.        50 non-null int64</a:t>
            </a:r>
            <a:r>
              <a:rPr lang="en-US" sz="1800" dirty="0">
                <a:latin typeface="Consolas"/>
                <a:ea typeface="Source Sans Pro"/>
              </a:rPr>
              <a:t>
Popularity          50 non-null int64
</a:t>
            </a:r>
            <a:r>
              <a:rPr lang="en-US" sz="1800" err="1">
                <a:latin typeface="Consolas"/>
                <a:ea typeface="Source Sans Pro"/>
              </a:rPr>
              <a:t>dtypes: int64(10), object(3)</a:t>
            </a:r>
            <a:r>
              <a:rPr lang="en-US" sz="1800" dirty="0">
                <a:latin typeface="Consolas"/>
                <a:ea typeface="Source Sans Pro"/>
              </a:rPr>
              <a:t>
memory usage: 5.2+ KB</a:t>
            </a:r>
            <a:endParaRPr lang="en-US" sz="1800" i="1">
              <a:latin typeface="Consolas"/>
              <a:ea typeface="Source Sans Pro"/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8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8F96-076B-D3A1-6AB7-FD02F710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550"/>
            <a:ext cx="10515600" cy="5674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i="1" dirty="0">
                <a:latin typeface="Consolas"/>
              </a:rPr>
              <a:t># Show some statistics about dataset</a:t>
            </a:r>
            <a:r>
              <a:rPr lang="en-US" sz="1800" dirty="0">
                <a:latin typeface="Consolas"/>
              </a:rPr>
              <a:t>
</a:t>
            </a:r>
            <a:r>
              <a:rPr lang="en-US" sz="1800" dirty="0" err="1">
                <a:latin typeface="Consolas"/>
              </a:rPr>
              <a:t>spoti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dirty="0" err="1">
                <a:latin typeface="Consolas"/>
              </a:rPr>
              <a:t>describe</a:t>
            </a:r>
            <a:r>
              <a:rPr lang="en-US" sz="1800" dirty="0">
                <a:latin typeface="Consolas"/>
              </a:rPr>
              <a:t>().T</a:t>
            </a:r>
          </a:p>
          <a:p>
            <a:endParaRPr lang="en-US" sz="1800" dirty="0">
              <a:solidFill>
                <a:srgbClr val="FFFFFF"/>
              </a:solidFill>
              <a:latin typeface="Consolas"/>
              <a:ea typeface="Source Sans Pro"/>
            </a:endParaRPr>
          </a:p>
          <a:p>
            <a:endParaRPr lang="en-US" sz="1800" dirty="0">
              <a:solidFill>
                <a:srgbClr val="FFFFFF"/>
              </a:solidFill>
              <a:latin typeface="Consolas"/>
              <a:ea typeface="Source Sans Pro"/>
            </a:endParaRPr>
          </a:p>
          <a:p>
            <a:endParaRPr lang="en-US" sz="1800" dirty="0">
              <a:solidFill>
                <a:srgbClr val="FFFFFF"/>
              </a:solidFill>
              <a:latin typeface="Consolas"/>
              <a:ea typeface="Source Sans Pro"/>
            </a:endParaRPr>
          </a:p>
          <a:p>
            <a:endParaRPr lang="en-US" sz="1800" dirty="0">
              <a:solidFill>
                <a:srgbClr val="FFFFFF"/>
              </a:solidFill>
              <a:latin typeface="Consolas"/>
              <a:ea typeface="Source Sans Pro"/>
            </a:endParaRPr>
          </a:p>
          <a:p>
            <a:endParaRPr lang="en-US" sz="1800" dirty="0">
              <a:solidFill>
                <a:srgbClr val="FFFFFF"/>
              </a:solidFill>
              <a:latin typeface="Consolas"/>
              <a:ea typeface="Source Sans Pro"/>
            </a:endParaRPr>
          </a:p>
          <a:p>
            <a:endParaRPr lang="en-US" sz="1800" dirty="0">
              <a:solidFill>
                <a:srgbClr val="FFFFFF"/>
              </a:solidFill>
              <a:latin typeface="Consolas"/>
              <a:ea typeface="Source Sans Pro"/>
            </a:endParaRPr>
          </a:p>
          <a:p>
            <a:endParaRPr lang="en-US" sz="1800" dirty="0">
              <a:solidFill>
                <a:srgbClr val="FFFFFF"/>
              </a:solidFill>
              <a:latin typeface="Consolas"/>
              <a:ea typeface="Source Sans Pro"/>
            </a:endParaRPr>
          </a:p>
          <a:p>
            <a:endParaRPr lang="en-US" sz="1800" dirty="0">
              <a:solidFill>
                <a:srgbClr val="FFFFFF"/>
              </a:solidFill>
              <a:latin typeface="Consolas"/>
              <a:ea typeface="Source Sans Pro"/>
            </a:endParaRPr>
          </a:p>
          <a:p>
            <a:r>
              <a:rPr lang="en-US" sz="1800" err="1">
                <a:solidFill>
                  <a:srgbClr val="FFFFFF"/>
                </a:solidFill>
                <a:latin typeface="Consolas"/>
                <a:ea typeface="Source Sans Pro"/>
              </a:rPr>
              <a:t>spoti</a:t>
            </a:r>
            <a:r>
              <a:rPr lang="en-US" sz="1800" err="1">
                <a:solidFill>
                  <a:srgbClr val="055BE0"/>
                </a:solidFill>
                <a:latin typeface="Consolas"/>
                <a:ea typeface="Source Sans Pro"/>
              </a:rPr>
              <a:t>.</a:t>
            </a:r>
            <a:r>
              <a:rPr lang="en-US" sz="1800" err="1">
                <a:solidFill>
                  <a:srgbClr val="FFFFFF"/>
                </a:solidFill>
                <a:latin typeface="Consolas"/>
                <a:ea typeface="Source Sans Pro"/>
              </a:rPr>
              <a:t>columns</a:t>
            </a:r>
            <a:r>
              <a:rPr lang="en-US" sz="1800" dirty="0">
                <a:solidFill>
                  <a:srgbClr val="FFFFFF"/>
                </a:solidFill>
                <a:latin typeface="Consolas"/>
                <a:ea typeface="Source Sans Pro"/>
              </a:rPr>
              <a:t>
</a:t>
            </a:r>
            <a:r>
              <a:rPr lang="en-US" sz="1800" i="1" dirty="0">
                <a:solidFill>
                  <a:srgbClr val="FFFFFF"/>
                </a:solidFill>
                <a:latin typeface="Consolas"/>
                <a:ea typeface="Source Sans Pro"/>
              </a:rPr>
              <a:t>#It gives what we have columns</a:t>
            </a:r>
            <a:endParaRPr lang="en-US" sz="1800" dirty="0">
              <a:solidFill>
                <a:srgbClr val="FFFFFF"/>
              </a:solidFill>
              <a:latin typeface="Consolas"/>
              <a:ea typeface="Source Sans Pro"/>
            </a:endParaRPr>
          </a:p>
          <a:p>
            <a:endParaRPr lang="en-US" sz="1800" i="1" dirty="0">
              <a:solidFill>
                <a:srgbClr val="FFFFFF"/>
              </a:solidFill>
              <a:latin typeface="Consolas"/>
              <a:ea typeface="Source Sans Pro"/>
            </a:endParaRPr>
          </a:p>
          <a:p>
            <a:endParaRPr lang="en-US" sz="1800" dirty="0">
              <a:solidFill>
                <a:srgbClr val="FFFFFF"/>
              </a:solidFill>
              <a:latin typeface="Consolas"/>
              <a:ea typeface="Source Sans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B88A3-B3EF-D168-2235-D6173C8C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75" y="1390561"/>
            <a:ext cx="5457825" cy="252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C42D5-A65F-3846-A850-454E74A9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89" y="4971555"/>
            <a:ext cx="6096000" cy="16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4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CBD2-E591-E547-AD85-DC0BFF9C4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644"/>
            <a:ext cx="10515600" cy="57603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latin typeface="Consolas"/>
              </a:rPr>
              <a:t>gb_genre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 err="1">
                <a:latin typeface="Consolas"/>
              </a:rPr>
              <a:t>spoti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dirty="0" err="1">
                <a:latin typeface="Consolas"/>
              </a:rPr>
              <a:t>groupby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"Genre"</a:t>
            </a:r>
            <a:r>
              <a:rPr lang="en-US" sz="1800" dirty="0">
                <a:latin typeface="Consolas"/>
              </a:rPr>
              <a:t>)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>
                <a:latin typeface="Consolas"/>
              </a:rPr>
              <a:t>sum</a:t>
            </a:r>
            <a:r>
              <a:rPr lang="en-US" sz="1800" dirty="0">
                <a:latin typeface="Consolas"/>
              </a:rPr>
              <a:t>()
</a:t>
            </a:r>
            <a:r>
              <a:rPr lang="en-US" sz="1800" i="1" dirty="0">
                <a:latin typeface="Consolas"/>
              </a:rPr>
              <a:t>#It classified by genre variable </a:t>
            </a:r>
            <a:r>
              <a:rPr lang="en-US" sz="1800" dirty="0">
                <a:latin typeface="Consolas"/>
              </a:rPr>
              <a:t>
</a:t>
            </a:r>
            <a:r>
              <a:rPr lang="en-US" sz="1800" dirty="0" err="1">
                <a:latin typeface="Consolas"/>
              </a:rPr>
              <a:t>gb_genre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head</a:t>
            </a:r>
            <a:r>
              <a:rPr lang="en-US" sz="1800" dirty="0">
                <a:latin typeface="Consolas"/>
              </a:rPr>
              <a:t>()</a:t>
            </a:r>
          </a:p>
          <a:p>
            <a:endParaRPr lang="en-US" sz="1800" dirty="0">
              <a:latin typeface="Consolas"/>
              <a:ea typeface="Source Sans Pro"/>
            </a:endParaRPr>
          </a:p>
          <a:p>
            <a:endParaRPr lang="en-US" sz="1800" dirty="0">
              <a:latin typeface="Consolas"/>
              <a:ea typeface="Source Sans Pro"/>
            </a:endParaRPr>
          </a:p>
          <a:p>
            <a:endParaRPr lang="en-US" sz="1800" dirty="0">
              <a:latin typeface="Consolas"/>
              <a:ea typeface="Source Sans Pro"/>
            </a:endParaRPr>
          </a:p>
          <a:p>
            <a:endParaRPr lang="en-US" sz="1800" dirty="0">
              <a:latin typeface="Consolas"/>
              <a:ea typeface="Source Sans Pro"/>
            </a:endParaRPr>
          </a:p>
          <a:p>
            <a:endParaRPr lang="en-US" sz="1800" dirty="0">
              <a:latin typeface="Consolas"/>
              <a:ea typeface="Source Sans Pro"/>
            </a:endParaRPr>
          </a:p>
          <a:p>
            <a:endParaRPr lang="en-US" sz="1800" dirty="0">
              <a:latin typeface="Consolas"/>
              <a:ea typeface="Source Sans Pro"/>
            </a:endParaRPr>
          </a:p>
          <a:p>
            <a:endParaRPr lang="en-US" sz="1800" dirty="0">
              <a:latin typeface="Consolas"/>
              <a:ea typeface="Source Sans Pro"/>
            </a:endParaRPr>
          </a:p>
          <a:p>
            <a:r>
              <a:rPr lang="en-US" sz="1800" i="1" dirty="0">
                <a:latin typeface="Consolas"/>
                <a:ea typeface="Source Sans Pro"/>
              </a:rPr>
              <a:t>#Calculates the number of rows and columns</a:t>
            </a:r>
            <a:r>
              <a:rPr lang="en-US" sz="1800" dirty="0">
                <a:latin typeface="Consolas"/>
                <a:ea typeface="Source Sans Pro"/>
              </a:rPr>
              <a:t>
</a:t>
            </a:r>
            <a:r>
              <a:rPr lang="en-US" sz="1800" u="sng" dirty="0">
                <a:solidFill>
                  <a:srgbClr val="008000"/>
                </a:solidFill>
                <a:latin typeface="Consolas"/>
                <a:ea typeface="Source Sans Pro"/>
              </a:rPr>
              <a:t>print</a:t>
            </a:r>
            <a:r>
              <a:rPr lang="en-US" sz="1800" dirty="0">
                <a:latin typeface="Consolas"/>
                <a:ea typeface="Source Sans Pro"/>
              </a:rPr>
              <a:t>(</a:t>
            </a:r>
            <a:r>
              <a:rPr lang="en-US" sz="1800" err="1">
                <a:latin typeface="Consolas"/>
                <a:ea typeface="Source Sans Pro"/>
              </a:rPr>
              <a:t>spoti</a:t>
            </a:r>
            <a:r>
              <a:rPr lang="en-US" sz="1800" err="1">
                <a:solidFill>
                  <a:srgbClr val="055BE0"/>
                </a:solidFill>
                <a:latin typeface="Consolas"/>
                <a:ea typeface="Source Sans Pro"/>
              </a:rPr>
              <a:t>.</a:t>
            </a:r>
            <a:r>
              <a:rPr lang="en-US" sz="1800" err="1">
                <a:latin typeface="Consolas"/>
                <a:ea typeface="Source Sans Pro"/>
              </a:rPr>
              <a:t>shape</a:t>
            </a:r>
            <a:r>
              <a:rPr lang="en-US" sz="1800" dirty="0">
                <a:latin typeface="Consolas"/>
                <a:ea typeface="Source Sans Pro"/>
              </a:rPr>
              <a:t>)</a:t>
            </a:r>
          </a:p>
          <a:p>
            <a:r>
              <a:rPr lang="en-US" sz="1800" dirty="0">
                <a:latin typeface="Consolas"/>
                <a:ea typeface="Source Sans Pro"/>
              </a:rPr>
              <a:t>Out: (50, 13)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C6EBF-E041-66F0-D098-2A9A5D34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42" y="1551856"/>
            <a:ext cx="6441595" cy="23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3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342131-B89C-729A-2570-40A6899E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373"/>
            <a:ext cx="4830997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Source Sans Pro"/>
              </a:rPr>
              <a:t>2. Visualization of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D962-ED66-E790-32BE-2B1CE79DB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082" y="1130846"/>
            <a:ext cx="5362959" cy="4336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i="1" dirty="0">
                <a:latin typeface="Consolas"/>
              </a:rPr>
              <a:t>#Heatmap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figure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figsize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600" dirty="0">
                <a:latin typeface="Consolas"/>
              </a:rPr>
              <a:t>))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title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'Correlation Map'</a:t>
            </a:r>
            <a:r>
              <a:rPr lang="en-US" sz="1600" dirty="0">
                <a:latin typeface="Consolas"/>
              </a:rPr>
              <a:t>)
ax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sns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heatmap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spoti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corr</a:t>
            </a:r>
            <a:r>
              <a:rPr lang="en-US" sz="1600" dirty="0">
                <a:latin typeface="Consolas"/>
              </a:rPr>
              <a:t>(),
               linewidth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3.1</a:t>
            </a:r>
            <a:r>
              <a:rPr lang="en-US" sz="1600" dirty="0">
                <a:latin typeface="Consolas"/>
              </a:rPr>
              <a:t>,
               </a:t>
            </a:r>
            <a:r>
              <a:rPr lang="en-US" sz="1600" dirty="0" err="1">
                <a:latin typeface="Consolas"/>
              </a:rPr>
              <a:t>annot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,
               center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)</a:t>
            </a:r>
          </a:p>
          <a:p>
            <a:endParaRPr lang="en-US" sz="1600" dirty="0">
              <a:latin typeface="Consolas"/>
              <a:ea typeface="Source Sans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E9FDA-BBA9-BA41-C48C-C580D0792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740" y="2852468"/>
            <a:ext cx="3632899" cy="35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3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01EA-128C-EF83-B0F3-E9C6AED8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i="1" dirty="0">
                <a:latin typeface="Consolas"/>
              </a:rPr>
              <a:t>#Boxplot</a:t>
            </a:r>
            <a:r>
              <a:rPr lang="en-US" sz="1800" dirty="0">
                <a:latin typeface="Consolas"/>
              </a:rPr>
              <a:t>
</a:t>
            </a:r>
            <a:r>
              <a:rPr lang="en-US" sz="1800" i="1" dirty="0">
                <a:latin typeface="Consolas"/>
              </a:rPr>
              <a:t>#It shows outlier values and value of popularity</a:t>
            </a:r>
            <a:r>
              <a:rPr lang="en-US" sz="1800" dirty="0">
                <a:latin typeface="Consolas"/>
              </a:rPr>
              <a:t>
</a:t>
            </a:r>
            <a:r>
              <a:rPr lang="en-US" sz="1800" dirty="0" err="1">
                <a:latin typeface="Consolas"/>
              </a:rPr>
              <a:t>sns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boxplot</a:t>
            </a:r>
            <a:r>
              <a:rPr lang="en-US" sz="1800" dirty="0">
                <a:latin typeface="Consolas"/>
              </a:rPr>
              <a:t>( y 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spoti</a:t>
            </a:r>
            <a:r>
              <a:rPr lang="en-US" sz="1800" dirty="0">
                <a:latin typeface="Consolas"/>
              </a:rPr>
              <a:t>[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"Popularity"</a:t>
            </a:r>
            <a:r>
              <a:rPr lang="en-US" sz="1800" dirty="0">
                <a:latin typeface="Consolas"/>
              </a:rPr>
              <a:t>])
</a:t>
            </a:r>
            <a:r>
              <a:rPr lang="en-US" sz="1800" dirty="0" err="1">
                <a:latin typeface="Consolas"/>
              </a:rPr>
              <a:t>plt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show</a:t>
            </a:r>
            <a:r>
              <a:rPr lang="en-US" sz="1800" dirty="0">
                <a:latin typeface="Consolas"/>
              </a:rPr>
              <a:t>()</a:t>
            </a:r>
          </a:p>
        </p:txBody>
      </p:sp>
      <p:pic>
        <p:nvPicPr>
          <p:cNvPr id="4" name="Content Placeholder 3" descr="A blue rectangular object with black lines&#10;&#10;Description automatically generated">
            <a:extLst>
              <a:ext uri="{FF2B5EF4-FFF2-40B4-BE49-F238E27FC236}">
                <a16:creationId xmlns:a16="http://schemas.microsoft.com/office/drawing/2014/main" id="{0C42F9C3-6048-C135-605E-4B068101D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181" y="500498"/>
            <a:ext cx="3657600" cy="23145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80F5F-39E2-2A23-9C15-1320040EA912}"/>
              </a:ext>
            </a:extLst>
          </p:cNvPr>
          <p:cNvSpPr txBox="1"/>
          <p:nvPr/>
        </p:nvSpPr>
        <p:spPr>
          <a:xfrm>
            <a:off x="739496" y="3117698"/>
            <a:ext cx="52180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onsolas"/>
                <a:ea typeface="Source Sans Pro"/>
              </a:rPr>
              <a:t>#Catplot</a:t>
            </a:r>
            <a:r>
              <a:rPr lang="en-US" dirty="0">
                <a:latin typeface="Consolas"/>
                <a:ea typeface="Source Sans Pro"/>
              </a:rPr>
              <a:t>
</a:t>
            </a:r>
            <a:r>
              <a:rPr lang="en-US" i="1" dirty="0">
                <a:latin typeface="Consolas"/>
                <a:ea typeface="Source Sans Pro"/>
              </a:rPr>
              <a:t>#It gives count of genre in </a:t>
            </a:r>
            <a:r>
              <a:rPr lang="en-US" i="1" dirty="0" err="1">
                <a:latin typeface="Consolas"/>
                <a:ea typeface="Source Sans Pro"/>
              </a:rPr>
              <a:t>spotify</a:t>
            </a:r>
            <a:r>
              <a:rPr lang="en-US" i="1" dirty="0">
                <a:latin typeface="Consolas"/>
                <a:ea typeface="Source Sans Pro"/>
              </a:rPr>
              <a:t> top 50 list. </a:t>
            </a:r>
            <a:r>
              <a:rPr lang="en-US" dirty="0">
                <a:latin typeface="Consolas"/>
                <a:ea typeface="Source Sans Pro"/>
              </a:rPr>
              <a:t>
</a:t>
            </a:r>
            <a:r>
              <a:rPr lang="en-US" dirty="0" err="1">
                <a:latin typeface="Consolas"/>
                <a:ea typeface="Source Sans Pro"/>
              </a:rPr>
              <a:t>sns</a:t>
            </a:r>
            <a:r>
              <a:rPr lang="en-US" dirty="0" err="1">
                <a:solidFill>
                  <a:srgbClr val="055BE0"/>
                </a:solidFill>
                <a:latin typeface="Consolas"/>
                <a:ea typeface="Source Sans Pro"/>
              </a:rPr>
              <a:t>.</a:t>
            </a:r>
            <a:r>
              <a:rPr lang="en-US" u="sng" dirty="0" err="1">
                <a:latin typeface="Consolas"/>
                <a:ea typeface="Source Sans Pro"/>
              </a:rPr>
              <a:t>catplot</a:t>
            </a:r>
            <a:r>
              <a:rPr lang="en-US" dirty="0">
                <a:latin typeface="Consolas"/>
                <a:ea typeface="Source Sans Pro"/>
              </a:rPr>
              <a:t>(y </a:t>
            </a:r>
            <a:r>
              <a:rPr lang="en-US" dirty="0">
                <a:solidFill>
                  <a:srgbClr val="055BE0"/>
                </a:solidFill>
                <a:latin typeface="Consolas"/>
                <a:ea typeface="Source Sans Pro"/>
              </a:rPr>
              <a:t>=</a:t>
            </a:r>
            <a:r>
              <a:rPr lang="en-US" dirty="0">
                <a:latin typeface="Consolas"/>
                <a:ea typeface="Source Sans Pro"/>
              </a:rPr>
              <a:t> </a:t>
            </a:r>
            <a:r>
              <a:rPr lang="en-US" dirty="0">
                <a:solidFill>
                  <a:srgbClr val="BA2121"/>
                </a:solidFill>
                <a:latin typeface="Consolas"/>
                <a:ea typeface="Source Sans Pro"/>
              </a:rPr>
              <a:t>"Genre"</a:t>
            </a:r>
            <a:r>
              <a:rPr lang="en-US" dirty="0">
                <a:latin typeface="Consolas"/>
                <a:ea typeface="Source Sans Pro"/>
              </a:rPr>
              <a:t>, kind </a:t>
            </a:r>
            <a:r>
              <a:rPr lang="en-US" dirty="0">
                <a:solidFill>
                  <a:srgbClr val="055BE0"/>
                </a:solidFill>
                <a:latin typeface="Consolas"/>
                <a:ea typeface="Source Sans Pro"/>
              </a:rPr>
              <a:t>=</a:t>
            </a:r>
            <a:r>
              <a:rPr lang="en-US" dirty="0">
                <a:latin typeface="Consolas"/>
                <a:ea typeface="Source Sans Pro"/>
              </a:rPr>
              <a:t> </a:t>
            </a:r>
            <a:r>
              <a:rPr lang="en-US" dirty="0">
                <a:solidFill>
                  <a:srgbClr val="BA2121"/>
                </a:solidFill>
                <a:latin typeface="Consolas"/>
                <a:ea typeface="Source Sans Pro"/>
              </a:rPr>
              <a:t>"count"</a:t>
            </a:r>
            <a:r>
              <a:rPr lang="en-US" dirty="0">
                <a:latin typeface="Consolas"/>
                <a:ea typeface="Source Sans Pro"/>
              </a:rPr>
              <a:t>,
            palette </a:t>
            </a:r>
            <a:r>
              <a:rPr lang="en-US" dirty="0">
                <a:solidFill>
                  <a:srgbClr val="055BE0"/>
                </a:solidFill>
                <a:latin typeface="Consolas"/>
                <a:ea typeface="Source Sans Pro"/>
              </a:rPr>
              <a:t>=</a:t>
            </a:r>
            <a:r>
              <a:rPr lang="en-US" dirty="0">
                <a:latin typeface="Consolas"/>
                <a:ea typeface="Source Sans Pro"/>
              </a:rPr>
              <a:t> </a:t>
            </a:r>
            <a:r>
              <a:rPr lang="en-US" dirty="0">
                <a:solidFill>
                  <a:srgbClr val="BA2121"/>
                </a:solidFill>
                <a:latin typeface="Consolas"/>
                <a:ea typeface="Source Sans Pro"/>
              </a:rPr>
              <a:t>"pastel"</a:t>
            </a:r>
            <a:r>
              <a:rPr lang="en-US" dirty="0">
                <a:latin typeface="Consolas"/>
                <a:ea typeface="Source Sans Pro"/>
              </a:rPr>
              <a:t>, </a:t>
            </a:r>
            <a:r>
              <a:rPr lang="en-US" dirty="0" err="1">
                <a:latin typeface="Consolas"/>
                <a:ea typeface="Source Sans Pro"/>
              </a:rPr>
              <a:t>edgecolor</a:t>
            </a:r>
            <a:r>
              <a:rPr lang="en-US" dirty="0">
                <a:latin typeface="Consolas"/>
                <a:ea typeface="Source Sans Pro"/>
              </a:rPr>
              <a:t> </a:t>
            </a:r>
            <a:r>
              <a:rPr lang="en-US" dirty="0">
                <a:solidFill>
                  <a:srgbClr val="055BE0"/>
                </a:solidFill>
                <a:latin typeface="Consolas"/>
                <a:ea typeface="Source Sans Pro"/>
              </a:rPr>
              <a:t>=</a:t>
            </a:r>
            <a:r>
              <a:rPr lang="en-US" dirty="0">
                <a:latin typeface="Consolas"/>
                <a:ea typeface="Source Sans Pro"/>
              </a:rPr>
              <a:t> </a:t>
            </a:r>
            <a:r>
              <a:rPr lang="en-US" dirty="0">
                <a:solidFill>
                  <a:srgbClr val="BA2121"/>
                </a:solidFill>
                <a:latin typeface="Consolas"/>
                <a:ea typeface="Source Sans Pro"/>
              </a:rPr>
              <a:t>".6"</a:t>
            </a:r>
            <a:r>
              <a:rPr lang="en-US" dirty="0">
                <a:latin typeface="Consolas"/>
                <a:ea typeface="Source Sans Pro"/>
              </a:rPr>
              <a:t>,
            data </a:t>
            </a:r>
            <a:r>
              <a:rPr lang="en-US" dirty="0">
                <a:solidFill>
                  <a:srgbClr val="055BE0"/>
                </a:solidFill>
                <a:latin typeface="Consolas"/>
                <a:ea typeface="Source Sans Pro"/>
              </a:rPr>
              <a:t>=</a:t>
            </a:r>
            <a:r>
              <a:rPr lang="en-US" dirty="0">
                <a:latin typeface="Consolas"/>
                <a:ea typeface="Source Sans Pro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spoti</a:t>
            </a:r>
            <a:r>
              <a:rPr lang="en-US" dirty="0">
                <a:latin typeface="Consolas"/>
                <a:ea typeface="Source Sans Pro"/>
              </a:rPr>
              <a:t>)
</a:t>
            </a:r>
            <a:r>
              <a:rPr lang="en-US" dirty="0" err="1">
                <a:latin typeface="Consolas"/>
                <a:ea typeface="Source Sans Pro"/>
              </a:rPr>
              <a:t>plt</a:t>
            </a:r>
            <a:r>
              <a:rPr lang="en-US" dirty="0" err="1">
                <a:solidFill>
                  <a:srgbClr val="055BE0"/>
                </a:solidFill>
                <a:latin typeface="Consolas"/>
                <a:ea typeface="Source Sans Pro"/>
              </a:rPr>
              <a:t>.</a:t>
            </a:r>
            <a:r>
              <a:rPr lang="en-US" u="sng" dirty="0" err="1">
                <a:latin typeface="Consolas"/>
                <a:ea typeface="Source Sans Pro"/>
              </a:rPr>
              <a:t>show</a:t>
            </a:r>
            <a:r>
              <a:rPr lang="en-US" dirty="0">
                <a:latin typeface="Consolas"/>
                <a:ea typeface="Source Sans Pro"/>
              </a:rPr>
              <a:t>()</a:t>
            </a:r>
            <a:endParaRPr lang="en-US">
              <a:ea typeface="Source Sans Pro"/>
            </a:endParaRP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8E6B876-2D4D-3789-E8D7-36D95415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806" y="3061479"/>
            <a:ext cx="35623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1604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FunkyShapesDarkVTI</vt:lpstr>
      <vt:lpstr>Media Streaming With cloud</vt:lpstr>
      <vt:lpstr>Intoduction</vt:lpstr>
      <vt:lpstr>LIBRARIES</vt:lpstr>
      <vt:lpstr>1.2 Import Libraries  filename='/kaggle/input/top50spotify2019/top50.csv'
spoti=pd.read_csv(filename,encoding='ISO-8859-1') 
spoti.head(10) # It shows first 10 row information in data</vt:lpstr>
      <vt:lpstr>PowerPoint Presentation</vt:lpstr>
      <vt:lpstr>PowerPoint Presentation</vt:lpstr>
      <vt:lpstr>PowerPoint Presentation</vt:lpstr>
      <vt:lpstr>2. Visualization of Data</vt:lpstr>
      <vt:lpstr>#Boxplot
#It shows outlier values and value of popularity
sns.boxplot( y = spoti["Popularity"])
plt.show()</vt:lpstr>
      <vt:lpstr>plt.figure(figsize=(12,12))
sns.jointplot(x=spoti["Beats.Per.Minute"].values, y=spoti['Popularity'].values, size=10, kind="kde",)
plt.ylabel('Popularity', fontsize=12)
plt.xlabel("Beats.Per.Minute", fontsize=12)
plt.title("Beats.Per.Minute Vs Popularity", fontsize=15)
plt.show();
#The purpose of this graph is to show connection among Beats and Popularity</vt:lpstr>
      <vt:lpstr>threshold = sum(spoti.Energy)/len(spoti.Energy)
print(threshold)
spoti["Energy_level"] = ["energized" if i &gt; threshold else "without energy" for i in spoti.Energy]
spoti.loc[:10,["Energy_level","Energy"]]
#This caught my attention to the effect of energy level on music in here and i calcuted it. It classified according to mean of value</vt:lpstr>
      <vt:lpstr>plt.figure(figsize=(12,8))
sns.violinplot(x='Loudness..dB..', y='Popularity', data=spoti)
plt.xlabel('Loudness..dB..', fontsize=12)
plt.ylabel('Popularity', fontsize=12)
plt.show()
# I want to show relationship loudness and popularity. From there we can learn to contribution of loudness level to popularity</vt:lpstr>
      <vt:lpstr># Some kind of Histogram Plot
f, ax = plt.subplots(figsize=(10,8))
x = spoti['Loudness..dB..']
ax = sns.distplot(x, bins=10)
plt.show()</vt:lpstr>
      <vt:lpstr>sns.lmplot(x="Energy",y="Popularity",data=spoti,size=10,hue="Genre")
plt.show()
#this graph is so attractive because of different from other. My target in there is to show to Excellence of connection of Energy and Poularity  
 /opt/conda/lib/python3.6/site-packages/seaborn/regression.py:546: UserWarning: The `size` paramter has been renamed to `height`; please update your code.
  warnings.warn(msg, UserWarning) </vt:lpstr>
      <vt:lpstr>3.Conclusion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227</cp:revision>
  <dcterms:created xsi:type="dcterms:W3CDTF">2023-10-26T05:27:38Z</dcterms:created>
  <dcterms:modified xsi:type="dcterms:W3CDTF">2023-10-26T06:28:46Z</dcterms:modified>
</cp:coreProperties>
</file>