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41"/>
  </p:notesMasterIdLst>
  <p:sldIdLst>
    <p:sldId id="256" r:id="rId3"/>
    <p:sldId id="322" r:id="rId4"/>
    <p:sldId id="289" r:id="rId5"/>
    <p:sldId id="290" r:id="rId6"/>
    <p:sldId id="296" r:id="rId7"/>
    <p:sldId id="298" r:id="rId8"/>
    <p:sldId id="311" r:id="rId9"/>
    <p:sldId id="314" r:id="rId10"/>
    <p:sldId id="315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20" r:id="rId20"/>
    <p:sldId id="325" r:id="rId21"/>
    <p:sldId id="323" r:id="rId22"/>
    <p:sldId id="324" r:id="rId23"/>
    <p:sldId id="306" r:id="rId24"/>
    <p:sldId id="307" r:id="rId25"/>
    <p:sldId id="312" r:id="rId26"/>
    <p:sldId id="313" r:id="rId27"/>
    <p:sldId id="308" r:id="rId28"/>
    <p:sldId id="309" r:id="rId29"/>
    <p:sldId id="310" r:id="rId30"/>
    <p:sldId id="319" r:id="rId31"/>
    <p:sldId id="316" r:id="rId32"/>
    <p:sldId id="317" r:id="rId33"/>
    <p:sldId id="318" r:id="rId34"/>
    <p:sldId id="291" r:id="rId35"/>
    <p:sldId id="292" r:id="rId36"/>
    <p:sldId id="293" r:id="rId37"/>
    <p:sldId id="294" r:id="rId38"/>
    <p:sldId id="295" r:id="rId39"/>
    <p:sldId id="32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>
        <p:scale>
          <a:sx n="80" d="100"/>
          <a:sy n="80" d="100"/>
        </p:scale>
        <p:origin x="-10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F06F1-864B-4EC4-A51F-579D578F570B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22451-9D14-4C56-86FD-6EAFCA38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22451-9D14-4C56-86FD-6EAFCA3850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northgatearinso.com/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s://www.facebook.com/NorthgateArinso&#8206;" TargetMode="External"/><Relationship Id="rId7" Type="http://schemas.openxmlformats.org/officeDocument/2006/relationships/hyperlink" Target="http://www.linkedin.com/company/northgatearinso_4366" TargetMode="External"/><Relationship Id="rId12" Type="http://schemas.openxmlformats.org/officeDocument/2006/relationships/hyperlink" Target="http://www.youtube.com/northgatearinso" TargetMode="External"/><Relationship Id="rId17" Type="http://schemas.openxmlformats.org/officeDocument/2006/relationships/hyperlink" Target="http://www.ngahr.com/blog" TargetMode="External"/><Relationship Id="rId2" Type="http://schemas.openxmlformats.org/officeDocument/2006/relationships/image" Target="../media/image11.emf"/><Relationship Id="rId16" Type="http://schemas.openxmlformats.org/officeDocument/2006/relationships/hyperlink" Target="https://plus.google.com/103072468530204860182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plus.google.com/103072468530204860182/posts" TargetMode="External"/><Relationship Id="rId11" Type="http://schemas.openxmlformats.org/officeDocument/2006/relationships/hyperlink" Target="http://www.twitter.com/ngahr" TargetMode="External"/><Relationship Id="rId5" Type="http://schemas.openxmlformats.org/officeDocument/2006/relationships/hyperlink" Target="http://www.facebook.com/NorthgateArinso&#8206;" TargetMode="External"/><Relationship Id="rId15" Type="http://schemas.openxmlformats.org/officeDocument/2006/relationships/hyperlink" Target="http://www.ngahr.com/" TargetMode="External"/><Relationship Id="rId10" Type="http://schemas.openxmlformats.org/officeDocument/2006/relationships/hyperlink" Target="http://www.slideshare.net/NorthgateArinso" TargetMode="External"/><Relationship Id="rId4" Type="http://schemas.openxmlformats.org/officeDocument/2006/relationships/hyperlink" Target="http://ngahr.com/" TargetMode="External"/><Relationship Id="rId9" Type="http://schemas.openxmlformats.org/officeDocument/2006/relationships/hyperlink" Target="http://pinterest.com/northgatearinso/" TargetMode="External"/><Relationship Id="rId1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My Documents\Desktop\NA_PPT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6"/>
          <p:cNvGraphicFramePr>
            <a:graphicFrameLocks noGrp="1"/>
          </p:cNvGraphicFramePr>
          <p:nvPr/>
        </p:nvGraphicFramePr>
        <p:xfrm>
          <a:off x="4672013" y="7173913"/>
          <a:ext cx="1727200" cy="576262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</a:tblGrid>
              <a:tr h="576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R140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G182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B29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B6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R108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G141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B49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8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4"/>
          <p:cNvGraphicFramePr>
            <a:graphicFrameLocks noGrp="1"/>
          </p:cNvGraphicFramePr>
          <p:nvPr/>
        </p:nvGraphicFramePr>
        <p:xfrm>
          <a:off x="19050" y="7148513"/>
          <a:ext cx="1484313" cy="601662"/>
        </p:xfrm>
        <a:graphic>
          <a:graphicData uri="http://schemas.openxmlformats.org/drawingml/2006/table">
            <a:tbl>
              <a:tblPr/>
              <a:tblGrid>
                <a:gridCol w="742950"/>
                <a:gridCol w="741363"/>
              </a:tblGrid>
              <a:tr h="6016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R78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G0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B100</a:t>
                      </a:r>
                      <a:endParaRPr kumimoji="0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00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R198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G12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B48</a:t>
                      </a:r>
                      <a:endParaRPr kumimoji="0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0C30"/>
                    </a:solidFill>
                  </a:tcPr>
                </a:tc>
              </a:tr>
            </a:tbl>
          </a:graphicData>
        </a:graphic>
      </p:graphicFrame>
      <p:sp>
        <p:nvSpPr>
          <p:cNvPr id="7" name="Text Box 49"/>
          <p:cNvSpPr txBox="1">
            <a:spLocks noChangeArrowheads="1"/>
          </p:cNvSpPr>
          <p:nvPr/>
        </p:nvSpPr>
        <p:spPr bwMode="auto">
          <a:xfrm>
            <a:off x="1547813" y="6958013"/>
            <a:ext cx="28797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800" dirty="0">
                <a:solidFill>
                  <a:schemeClr val="bg1"/>
                </a:solidFill>
              </a:rPr>
              <a:t>Dominant </a:t>
            </a:r>
            <a:r>
              <a:rPr lang="en-GB" sz="800" dirty="0" err="1">
                <a:solidFill>
                  <a:schemeClr val="bg1"/>
                </a:solidFill>
              </a:rPr>
              <a:t>Colors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-36513" y="6958013"/>
            <a:ext cx="15128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800" b="1">
                <a:solidFill>
                  <a:schemeClr val="bg1"/>
                </a:solidFill>
              </a:rPr>
              <a:t>Corporate Colours</a:t>
            </a:r>
          </a:p>
        </p:txBody>
      </p:sp>
      <p:graphicFrame>
        <p:nvGraphicFramePr>
          <p:cNvPr id="9" name="Group 24"/>
          <p:cNvGraphicFramePr>
            <a:graphicFrameLocks noGrp="1"/>
          </p:cNvGraphicFramePr>
          <p:nvPr/>
        </p:nvGraphicFramePr>
        <p:xfrm>
          <a:off x="3087688" y="7173913"/>
          <a:ext cx="1584325" cy="576262"/>
        </p:xfrm>
        <a:graphic>
          <a:graphicData uri="http://schemas.openxmlformats.org/drawingml/2006/table">
            <a:tbl>
              <a:tblPr/>
              <a:tblGrid>
                <a:gridCol w="792162"/>
                <a:gridCol w="792163"/>
              </a:tblGrid>
              <a:tr h="576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R208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G113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B47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71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R225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G168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B0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A8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32"/>
          <p:cNvGraphicFramePr>
            <a:graphicFrameLocks noGrp="1"/>
          </p:cNvGraphicFramePr>
          <p:nvPr/>
        </p:nvGraphicFramePr>
        <p:xfrm>
          <a:off x="1574800" y="7169150"/>
          <a:ext cx="1512888" cy="581025"/>
        </p:xfrm>
        <a:graphic>
          <a:graphicData uri="http://schemas.openxmlformats.org/drawingml/2006/table">
            <a:tbl>
              <a:tblPr/>
              <a:tblGrid>
                <a:gridCol w="757238"/>
                <a:gridCol w="75565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R66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G20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B95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214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R143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G49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B58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313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40"/>
          <p:cNvGraphicFramePr>
            <a:graphicFrameLocks noGrp="1"/>
          </p:cNvGraphicFramePr>
          <p:nvPr/>
        </p:nvGraphicFramePr>
        <p:xfrm>
          <a:off x="6543675" y="7173913"/>
          <a:ext cx="2565400" cy="576262"/>
        </p:xfrm>
        <a:graphic>
          <a:graphicData uri="http://schemas.openxmlformats.org/drawingml/2006/table">
            <a:tbl>
              <a:tblPr/>
              <a:tblGrid>
                <a:gridCol w="828675"/>
                <a:gridCol w="831850"/>
                <a:gridCol w="904875"/>
              </a:tblGrid>
              <a:tr h="576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R178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G180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B179</a:t>
                      </a: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4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R116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G118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B120</a:t>
                      </a: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476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R77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G79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B83</a:t>
                      </a:r>
                      <a:endParaRPr kumimoji="0" lang="en-GB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F53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6516688" y="6958013"/>
            <a:ext cx="1778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800">
                <a:solidFill>
                  <a:schemeClr val="bg1"/>
                </a:solidFill>
              </a:rPr>
              <a:t>Supporting neutral colors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1908175" y="6400800"/>
            <a:ext cx="7127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/>
            </a:lvl1pPr>
          </a:lstStyle>
          <a:p>
            <a:pPr algn="r">
              <a:defRPr/>
            </a:pPr>
            <a:r>
              <a:rPr lang="en-US" sz="70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All information provided in this document is proprietary and confidential information from NorthgateArinso and must be treated in a confidential manner.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16241" y="4435476"/>
            <a:ext cx="5756275" cy="1225550"/>
          </a:xfrm>
        </p:spPr>
        <p:txBody>
          <a:bodyPr anchor="t"/>
          <a:lstStyle>
            <a:lvl1pPr algn="r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509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451225"/>
            <a:ext cx="5759450" cy="841375"/>
          </a:xfrm>
        </p:spPr>
        <p:txBody>
          <a:bodyPr anchor="b"/>
          <a:lstStyle>
            <a:lvl1pPr marL="0" indent="0" algn="r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916238" y="6021388"/>
            <a:ext cx="573405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9062D23-5C53-4E15-A9EC-901F819EEFEF}" type="datetimeFigureOut">
              <a:rPr lang="en-US" smtClean="0"/>
              <a:t>8/19/2014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644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GA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5371" y="1916597"/>
            <a:ext cx="6255658" cy="549381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2800" b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 flipV="1">
            <a:off x="885371" y="2465978"/>
            <a:ext cx="6270172" cy="203402"/>
          </a:xfrm>
          <a:prstGeom prst="rect">
            <a:avLst/>
          </a:prstGeom>
        </p:spPr>
      </p:pic>
      <p:sp>
        <p:nvSpPr>
          <p:cNvPr id="15" name="Content Placeholder 6"/>
          <p:cNvSpPr>
            <a:spLocks noGrp="1"/>
          </p:cNvSpPr>
          <p:nvPr>
            <p:ph sz="quarter" idx="11"/>
          </p:nvPr>
        </p:nvSpPr>
        <p:spPr>
          <a:xfrm>
            <a:off x="928914" y="2946400"/>
            <a:ext cx="6183086" cy="3406786"/>
          </a:xfrm>
        </p:spPr>
        <p:txBody>
          <a:bodyPr/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0724" y="378619"/>
            <a:ext cx="1136788" cy="5198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67532" y="6353186"/>
            <a:ext cx="192643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</a:rPr>
              <a:t>15 May 2013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745" y="6581806"/>
            <a:ext cx="236806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700" b="0" dirty="0" smtClean="0">
                <a:solidFill>
                  <a:schemeClr val="bg1">
                    <a:lumMod val="50000"/>
                  </a:schemeClr>
                </a:solidFill>
              </a:rPr>
              <a:t>Copyright NGA</a:t>
            </a:r>
            <a:r>
              <a:rPr lang="en-US" sz="700" b="0" baseline="0" dirty="0" smtClean="0">
                <a:solidFill>
                  <a:schemeClr val="bg1">
                    <a:lumMod val="50000"/>
                  </a:schemeClr>
                </a:solidFill>
              </a:rPr>
              <a:t> Human Resources. All rights reserved.</a:t>
            </a:r>
            <a:endParaRPr lang="en-US" sz="700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 flipV="1">
            <a:off x="885371" y="2465978"/>
            <a:ext cx="6270172" cy="2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GA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84" y="466039"/>
            <a:ext cx="7126688" cy="3528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1784" y="1170431"/>
            <a:ext cx="8566382" cy="5082451"/>
          </a:xfrm>
        </p:spPr>
        <p:txBody>
          <a:bodyPr/>
          <a:lstStyle>
            <a:lvl1pPr>
              <a:defRPr sz="2000"/>
            </a:lvl1pPr>
            <a:lvl2pPr>
              <a:buClrTx/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1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GA 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56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294" y="1169894"/>
            <a:ext cx="4114800" cy="5082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69894"/>
            <a:ext cx="4114800" cy="5084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GA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56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GA 4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486839" y="2357762"/>
            <a:ext cx="2016224" cy="3877937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182880" bIns="45720" numCol="1" rtlCol="0" anchor="t" anchorCtr="0" compatLnSpc="1">
            <a:prstTxWarp prst="textNoShape">
              <a:avLst/>
            </a:prstTxWarp>
          </a:bodyPr>
          <a:lstStyle/>
          <a:p>
            <a:pPr marL="174625" indent="-174625">
              <a:buFont typeface="Arial" pitchFamily="34" charset="0"/>
              <a:buChar char="•"/>
            </a:pP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489834" y="2366688"/>
            <a:ext cx="2013229" cy="0"/>
          </a:xfrm>
          <a:prstGeom prst="line">
            <a:avLst/>
          </a:prstGeom>
          <a:solidFill>
            <a:srgbClr val="4E0064"/>
          </a:solidFill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24042" y="2368046"/>
            <a:ext cx="2016224" cy="386765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182880" bIns="45720" numCol="1" rtlCol="0" anchor="t" anchorCtr="0" compatLnSpc="1">
            <a:prstTxWarp prst="textNoShape">
              <a:avLst/>
            </a:prstTxWarp>
          </a:bodyPr>
          <a:lstStyle/>
          <a:p>
            <a:pPr marL="174625" indent="-174625">
              <a:buFont typeface="Arial" pitchFamily="34" charset="0"/>
              <a:buChar char="•"/>
            </a:pP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27037" y="2376972"/>
            <a:ext cx="2010235" cy="0"/>
          </a:xfrm>
          <a:prstGeom prst="line">
            <a:avLst/>
          </a:prstGeom>
          <a:solidFill>
            <a:srgbClr val="4E0064"/>
          </a:solidFill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4649636" y="2357762"/>
            <a:ext cx="2016224" cy="3877937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182880" bIns="45720" numCol="1" rtlCol="0" anchor="t" anchorCtr="0" compatLnSpc="1">
            <a:prstTxWarp prst="textNoShape">
              <a:avLst/>
            </a:prstTxWarp>
          </a:bodyPr>
          <a:lstStyle/>
          <a:p>
            <a:pPr marL="174625" indent="-174625">
              <a:buFont typeface="Arial" pitchFamily="34" charset="0"/>
              <a:buChar char="•"/>
            </a:pP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652631" y="2366688"/>
            <a:ext cx="2013229" cy="0"/>
          </a:xfrm>
          <a:prstGeom prst="line">
            <a:avLst/>
          </a:prstGeom>
          <a:solidFill>
            <a:srgbClr val="4E0064"/>
          </a:solidFill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6812432" y="2376015"/>
            <a:ext cx="2016224" cy="385968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182880" bIns="45720" numCol="1" rtlCol="0" anchor="t" anchorCtr="0" compatLnSpc="1">
            <a:prstTxWarp prst="textNoShape">
              <a:avLst/>
            </a:prstTxWarp>
          </a:bodyPr>
          <a:lstStyle/>
          <a:p>
            <a:pPr marL="174625" indent="-174625">
              <a:buFont typeface="Arial" pitchFamily="34" charset="0"/>
              <a:buChar char="•"/>
            </a:pP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815427" y="2359164"/>
            <a:ext cx="2013229" cy="0"/>
          </a:xfrm>
          <a:prstGeom prst="line">
            <a:avLst/>
          </a:prstGeom>
          <a:solidFill>
            <a:srgbClr val="4E0064"/>
          </a:solidFill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Content Placeholder 29"/>
          <p:cNvSpPr>
            <a:spLocks noGrp="1"/>
          </p:cNvSpPr>
          <p:nvPr>
            <p:ph sz="quarter" idx="15"/>
          </p:nvPr>
        </p:nvSpPr>
        <p:spPr>
          <a:xfrm>
            <a:off x="467185" y="2490736"/>
            <a:ext cx="1782528" cy="36179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ontent Placeholder 29"/>
          <p:cNvSpPr>
            <a:spLocks noGrp="1"/>
          </p:cNvSpPr>
          <p:nvPr>
            <p:ph sz="quarter" idx="16"/>
          </p:nvPr>
        </p:nvSpPr>
        <p:spPr>
          <a:xfrm>
            <a:off x="2635976" y="2490736"/>
            <a:ext cx="1782528" cy="36306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29"/>
          <p:cNvSpPr>
            <a:spLocks noGrp="1"/>
          </p:cNvSpPr>
          <p:nvPr>
            <p:ph sz="quarter" idx="17"/>
          </p:nvPr>
        </p:nvSpPr>
        <p:spPr>
          <a:xfrm>
            <a:off x="4804767" y="2490736"/>
            <a:ext cx="1782528" cy="36306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29"/>
          <p:cNvSpPr>
            <a:spLocks noGrp="1"/>
          </p:cNvSpPr>
          <p:nvPr>
            <p:ph sz="quarter" idx="18"/>
          </p:nvPr>
        </p:nvSpPr>
        <p:spPr>
          <a:xfrm>
            <a:off x="6973558" y="2490736"/>
            <a:ext cx="1782528" cy="36052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29"/>
          <p:cNvSpPr>
            <a:spLocks noGrp="1"/>
          </p:cNvSpPr>
          <p:nvPr>
            <p:ph sz="quarter" idx="19" hasCustomPrompt="1"/>
          </p:nvPr>
        </p:nvSpPr>
        <p:spPr>
          <a:xfrm>
            <a:off x="324042" y="1209463"/>
            <a:ext cx="2016224" cy="932573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2000" kern="1200" dirty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 Block</a:t>
            </a:r>
            <a:endParaRPr lang="en-US" dirty="0"/>
          </a:p>
        </p:txBody>
      </p:sp>
      <p:sp>
        <p:nvSpPr>
          <p:cNvPr id="35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2503349" y="1209463"/>
            <a:ext cx="2000712" cy="932573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2000" kern="1200" dirty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 Block</a:t>
            </a:r>
            <a:endParaRPr lang="en-US" dirty="0"/>
          </a:p>
        </p:txBody>
      </p:sp>
      <p:sp>
        <p:nvSpPr>
          <p:cNvPr id="36" name="Content Placeholder 29"/>
          <p:cNvSpPr>
            <a:spLocks noGrp="1"/>
          </p:cNvSpPr>
          <p:nvPr>
            <p:ph sz="quarter" idx="21" hasCustomPrompt="1"/>
          </p:nvPr>
        </p:nvSpPr>
        <p:spPr>
          <a:xfrm>
            <a:off x="4667144" y="1209463"/>
            <a:ext cx="1985200" cy="932573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2000" kern="1200" dirty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 Block</a:t>
            </a:r>
            <a:endParaRPr lang="en-US" dirty="0"/>
          </a:p>
        </p:txBody>
      </p:sp>
      <p:sp>
        <p:nvSpPr>
          <p:cNvPr id="37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6815426" y="1209463"/>
            <a:ext cx="2013229" cy="932573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2000" kern="1200" dirty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0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GA 6 Bo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5399" y="1652188"/>
            <a:ext cx="2631927" cy="2039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5399" y="1593245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56791" y="1652188"/>
            <a:ext cx="2631927" cy="2039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56791" y="1593245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28183" y="1652188"/>
            <a:ext cx="2631927" cy="2039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28184" y="1593245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5399" y="4213013"/>
            <a:ext cx="2631927" cy="20393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85399" y="4144748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44369" y="4213013"/>
            <a:ext cx="2631927" cy="20229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244369" y="4144748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364884" y="4213013"/>
            <a:ext cx="2631927" cy="2048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364884" y="4144748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Content Placeholder 29"/>
          <p:cNvSpPr>
            <a:spLocks noGrp="1"/>
          </p:cNvSpPr>
          <p:nvPr>
            <p:ph sz="quarter" idx="12"/>
          </p:nvPr>
        </p:nvSpPr>
        <p:spPr>
          <a:xfrm>
            <a:off x="583298" y="4319528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29"/>
          <p:cNvSpPr>
            <a:spLocks noGrp="1"/>
          </p:cNvSpPr>
          <p:nvPr>
            <p:ph sz="quarter" idx="13"/>
          </p:nvPr>
        </p:nvSpPr>
        <p:spPr>
          <a:xfrm>
            <a:off x="3478131" y="4326788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29"/>
          <p:cNvSpPr>
            <a:spLocks noGrp="1"/>
          </p:cNvSpPr>
          <p:nvPr>
            <p:ph sz="quarter" idx="14"/>
          </p:nvPr>
        </p:nvSpPr>
        <p:spPr>
          <a:xfrm>
            <a:off x="6342268" y="4319534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29"/>
          <p:cNvSpPr>
            <a:spLocks noGrp="1"/>
          </p:cNvSpPr>
          <p:nvPr>
            <p:ph sz="quarter" idx="15"/>
          </p:nvPr>
        </p:nvSpPr>
        <p:spPr>
          <a:xfrm>
            <a:off x="583298" y="1757580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29"/>
          <p:cNvSpPr>
            <a:spLocks noGrp="1"/>
          </p:cNvSpPr>
          <p:nvPr>
            <p:ph sz="quarter" idx="16"/>
          </p:nvPr>
        </p:nvSpPr>
        <p:spPr>
          <a:xfrm>
            <a:off x="3461948" y="1764840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29"/>
          <p:cNvSpPr>
            <a:spLocks noGrp="1"/>
          </p:cNvSpPr>
          <p:nvPr>
            <p:ph sz="quarter" idx="17"/>
          </p:nvPr>
        </p:nvSpPr>
        <p:spPr>
          <a:xfrm>
            <a:off x="6326082" y="1757586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Content Placeholder 29"/>
          <p:cNvSpPr>
            <a:spLocks noGrp="1"/>
          </p:cNvSpPr>
          <p:nvPr>
            <p:ph sz="quarter" idx="19" hasCustomPrompt="1"/>
          </p:nvPr>
        </p:nvSpPr>
        <p:spPr>
          <a:xfrm>
            <a:off x="485398" y="1190170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3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3356790" y="1190170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4" name="Content Placeholder 29"/>
          <p:cNvSpPr>
            <a:spLocks noGrp="1"/>
          </p:cNvSpPr>
          <p:nvPr>
            <p:ph sz="quarter" idx="21" hasCustomPrompt="1"/>
          </p:nvPr>
        </p:nvSpPr>
        <p:spPr>
          <a:xfrm>
            <a:off x="6228182" y="1190170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5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499913" y="3758368"/>
            <a:ext cx="2617414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3371304" y="3758368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7" name="Content Placeholder 29"/>
          <p:cNvSpPr>
            <a:spLocks noGrp="1"/>
          </p:cNvSpPr>
          <p:nvPr>
            <p:ph sz="quarter" idx="24" hasCustomPrompt="1"/>
          </p:nvPr>
        </p:nvSpPr>
        <p:spPr>
          <a:xfrm>
            <a:off x="6242696" y="3758368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6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402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GA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209" y="4733512"/>
            <a:ext cx="4262634" cy="1281651"/>
          </a:xfrm>
          <a:prstGeom prst="rect">
            <a:avLst/>
          </a:prstGeom>
        </p:spPr>
      </p:pic>
      <p:sp>
        <p:nvSpPr>
          <p:cNvPr id="31" name="Rectangle 30">
            <a:hlinkClick r:id="rId3"/>
          </p:cNvPr>
          <p:cNvSpPr/>
          <p:nvPr/>
        </p:nvSpPr>
        <p:spPr>
          <a:xfrm>
            <a:off x="1952370" y="4725144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86536" y="676657"/>
            <a:ext cx="4860164" cy="936243"/>
          </a:xfrm>
        </p:spPr>
        <p:txBody>
          <a:bodyPr/>
          <a:lstStyle>
            <a:lvl1pPr>
              <a:defRPr lang="en-US" sz="5400" kern="1200" spc="-250" baseline="0" dirty="0">
                <a:solidFill>
                  <a:srgbClr val="DB1635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Insert 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6536" y="1664991"/>
            <a:ext cx="4860164" cy="158620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aseline="0"/>
            </a:lvl1pPr>
          </a:lstStyle>
          <a:p>
            <a:pPr lvl="0"/>
            <a:r>
              <a:rPr lang="en-US" dirty="0" smtClean="0"/>
              <a:t>Click to edit your contact details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209" y="4733512"/>
            <a:ext cx="4262634" cy="1281651"/>
          </a:xfrm>
          <a:prstGeom prst="rect">
            <a:avLst/>
          </a:prstGeom>
        </p:spPr>
      </p:pic>
      <p:sp>
        <p:nvSpPr>
          <p:cNvPr id="16" name="Rectangle 15">
            <a:hlinkClick r:id="rId4"/>
          </p:cNvPr>
          <p:cNvSpPr/>
          <p:nvPr/>
        </p:nvSpPr>
        <p:spPr>
          <a:xfrm>
            <a:off x="514735" y="4733512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>
            <a:hlinkClick r:id="rId5"/>
          </p:cNvPr>
          <p:cNvSpPr/>
          <p:nvPr/>
        </p:nvSpPr>
        <p:spPr>
          <a:xfrm>
            <a:off x="2020950" y="4725144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Rectangle 17">
            <a:hlinkClick r:id="rId6"/>
          </p:cNvPr>
          <p:cNvSpPr/>
          <p:nvPr/>
        </p:nvSpPr>
        <p:spPr>
          <a:xfrm>
            <a:off x="3683087" y="4739580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>
            <a:hlinkClick r:id="rId7"/>
          </p:cNvPr>
          <p:cNvSpPr/>
          <p:nvPr/>
        </p:nvSpPr>
        <p:spPr>
          <a:xfrm>
            <a:off x="440201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>
            <a:hlinkClick r:id="rId8"/>
          </p:cNvPr>
          <p:cNvSpPr/>
          <p:nvPr/>
        </p:nvSpPr>
        <p:spPr>
          <a:xfrm>
            <a:off x="1952369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Rectangle 20">
            <a:hlinkClick r:id="rId9"/>
          </p:cNvPr>
          <p:cNvSpPr/>
          <p:nvPr/>
        </p:nvSpPr>
        <p:spPr>
          <a:xfrm>
            <a:off x="3683087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Rectangle 21">
            <a:hlinkClick r:id="rId10"/>
          </p:cNvPr>
          <p:cNvSpPr/>
          <p:nvPr/>
        </p:nvSpPr>
        <p:spPr>
          <a:xfrm>
            <a:off x="440201" y="572713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 22">
            <a:hlinkClick r:id="rId11"/>
          </p:cNvPr>
          <p:cNvSpPr/>
          <p:nvPr/>
        </p:nvSpPr>
        <p:spPr>
          <a:xfrm>
            <a:off x="1952369" y="5725245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ectangle 23">
            <a:hlinkClick r:id="rId12"/>
          </p:cNvPr>
          <p:cNvSpPr/>
          <p:nvPr/>
        </p:nvSpPr>
        <p:spPr>
          <a:xfrm>
            <a:off x="3677795" y="5721473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8629" y="3301393"/>
            <a:ext cx="2931885" cy="2925789"/>
          </a:xfrm>
          <a:prstGeom prst="rect">
            <a:avLst/>
          </a:prstGeom>
        </p:spPr>
      </p:pic>
      <p:sp>
        <p:nvSpPr>
          <p:cNvPr id="2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57226" y="6584220"/>
            <a:ext cx="386113" cy="107722"/>
          </a:xfrm>
        </p:spPr>
        <p:txBody>
          <a:bodyPr/>
          <a:lstStyle>
            <a:lvl1pPr>
              <a:defRPr b="0"/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0724" y="378619"/>
            <a:ext cx="1136788" cy="519877"/>
          </a:xfrm>
          <a:prstGeom prst="rect">
            <a:avLst/>
          </a:prstGeom>
        </p:spPr>
      </p:pic>
      <p:sp>
        <p:nvSpPr>
          <p:cNvPr id="30" name="Rectangle 29">
            <a:hlinkClick r:id="rId15"/>
          </p:cNvPr>
          <p:cNvSpPr/>
          <p:nvPr/>
        </p:nvSpPr>
        <p:spPr>
          <a:xfrm>
            <a:off x="514735" y="4733512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Rectangle 31">
            <a:hlinkClick r:id="rId16"/>
          </p:cNvPr>
          <p:cNvSpPr/>
          <p:nvPr/>
        </p:nvSpPr>
        <p:spPr>
          <a:xfrm>
            <a:off x="3683087" y="4739580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Rectangle 32">
            <a:hlinkClick r:id="rId7"/>
          </p:cNvPr>
          <p:cNvSpPr/>
          <p:nvPr/>
        </p:nvSpPr>
        <p:spPr>
          <a:xfrm>
            <a:off x="440201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>
            <a:hlinkClick r:id="rId17"/>
          </p:cNvPr>
          <p:cNvSpPr/>
          <p:nvPr/>
        </p:nvSpPr>
        <p:spPr>
          <a:xfrm>
            <a:off x="1952369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Rectangle 34">
            <a:hlinkClick r:id="rId9"/>
          </p:cNvPr>
          <p:cNvSpPr/>
          <p:nvPr/>
        </p:nvSpPr>
        <p:spPr>
          <a:xfrm>
            <a:off x="3683087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Rectangle 35">
            <a:hlinkClick r:id="rId10"/>
          </p:cNvPr>
          <p:cNvSpPr/>
          <p:nvPr/>
        </p:nvSpPr>
        <p:spPr>
          <a:xfrm>
            <a:off x="440201" y="572713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7" name="Rectangle 36">
            <a:hlinkClick r:id="rId11"/>
          </p:cNvPr>
          <p:cNvSpPr/>
          <p:nvPr/>
        </p:nvSpPr>
        <p:spPr>
          <a:xfrm>
            <a:off x="1952369" y="5725245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8" name="Rectangle 37">
            <a:hlinkClick r:id="rId12"/>
          </p:cNvPr>
          <p:cNvSpPr/>
          <p:nvPr/>
        </p:nvSpPr>
        <p:spPr>
          <a:xfrm>
            <a:off x="3677795" y="5721473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8629" y="3301393"/>
            <a:ext cx="2931885" cy="2925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16241" y="4435476"/>
            <a:ext cx="5756275" cy="1225550"/>
          </a:xfrm>
        </p:spPr>
        <p:txBody>
          <a:bodyPr anchor="t"/>
          <a:lstStyle>
            <a:lvl1pPr algn="r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509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451225"/>
            <a:ext cx="5759450" cy="841375"/>
          </a:xfrm>
        </p:spPr>
        <p:txBody>
          <a:bodyPr anchor="b"/>
          <a:lstStyle>
            <a:lvl1pPr marL="0" indent="0" algn="r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916238" y="6021388"/>
            <a:ext cx="573405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9062D23-5C53-4E15-A9EC-901F819EEFEF}" type="datetimeFigureOut">
              <a:rPr lang="en-US" smtClean="0"/>
              <a:t>8/19/2014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6441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86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867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268414"/>
            <a:ext cx="40687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268414"/>
            <a:ext cx="407035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45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280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471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73"/>
          <p:cNvGraphicFramePr>
            <a:graphicFrameLocks noChangeAspect="1"/>
          </p:cNvGraphicFramePr>
          <p:nvPr/>
        </p:nvGraphicFramePr>
        <p:xfrm>
          <a:off x="7246938" y="139700"/>
          <a:ext cx="17367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Bitmap Image" r:id="rId3" imgW="8019048" imgH="1752381" progId="PBrush">
                  <p:embed/>
                </p:oleObj>
              </mc:Choice>
              <mc:Fallback>
                <p:oleObj name="Bitmap Image" r:id="rId3" imgW="8019048" imgH="175238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38" y="139700"/>
                        <a:ext cx="17367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6750" y="142875"/>
            <a:ext cx="50577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endParaRPr lang="en-US" sz="1400">
              <a:solidFill>
                <a:srgbClr val="34056D"/>
              </a:solidFill>
              <a:latin typeface="Calibri" pitchFamily="34" charset="0"/>
            </a:endParaRPr>
          </a:p>
        </p:txBody>
      </p:sp>
      <p:pic>
        <p:nvPicPr>
          <p:cNvPr id="5" name="Picture 2" descr="NGA_PPT_frontp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15888"/>
            <a:ext cx="8856663" cy="66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40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2672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73"/>
          <p:cNvGraphicFramePr>
            <a:graphicFrameLocks noChangeAspect="1"/>
          </p:cNvGraphicFramePr>
          <p:nvPr/>
        </p:nvGraphicFramePr>
        <p:xfrm>
          <a:off x="7246938" y="139700"/>
          <a:ext cx="17367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Bitmap Image" r:id="rId3" imgW="8019048" imgH="1752381" progId="PBrush">
                  <p:embed/>
                </p:oleObj>
              </mc:Choice>
              <mc:Fallback>
                <p:oleObj name="Bitmap Image" r:id="rId3" imgW="8019048" imgH="175238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38" y="139700"/>
                        <a:ext cx="17367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666750" y="142875"/>
            <a:ext cx="50577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endParaRPr lang="en-US" sz="1400">
              <a:solidFill>
                <a:srgbClr val="34056D"/>
              </a:solidFill>
              <a:latin typeface="Calibri" pitchFamily="34" charset="0"/>
            </a:endParaRPr>
          </a:p>
        </p:txBody>
      </p:sp>
      <p:pic>
        <p:nvPicPr>
          <p:cNvPr id="7" name="Picture 2" descr="ban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44" y="175861"/>
            <a:ext cx="5531556" cy="388584"/>
          </a:xfrm>
          <a:prstGeom prst="rect">
            <a:avLst/>
          </a:prstGeom>
        </p:spPr>
        <p:txBody>
          <a:bodyPr/>
          <a:lstStyle>
            <a:lvl1pPr algn="l">
              <a:defRPr sz="1600" b="0">
                <a:solidFill>
                  <a:srgbClr val="C0020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057900" y="112888"/>
            <a:ext cx="3086100" cy="43815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nl-BE" sz="1600" b="0" smtClean="0">
                <a:solidFill>
                  <a:srgbClr val="FFFFFF"/>
                </a:solidFill>
                <a:latin typeface="+mn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nl-BE" sz="1600" b="1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nl-BE" sz="1600" b="1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nl-BE" sz="1600" b="1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16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415402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GA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88" y="2969883"/>
            <a:ext cx="7780464" cy="495693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688" y="3558148"/>
            <a:ext cx="7780463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 cap="none" baseline="0">
                <a:solidFill>
                  <a:srgbClr val="492A89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688" y="1636776"/>
            <a:ext cx="8551863" cy="10326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9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78007"/>
              </p:ext>
            </p:extLst>
          </p:nvPr>
        </p:nvGraphicFramePr>
        <p:xfrm>
          <a:off x="19050" y="7379345"/>
          <a:ext cx="1484313" cy="601662"/>
        </p:xfrm>
        <a:graphic>
          <a:graphicData uri="http://schemas.openxmlformats.org/drawingml/2006/table">
            <a:tbl>
              <a:tblPr/>
              <a:tblGrid>
                <a:gridCol w="742950"/>
                <a:gridCol w="741363"/>
              </a:tblGrid>
              <a:tr h="6016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R73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G42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B137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2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R219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B54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1736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-36513" y="7150745"/>
            <a:ext cx="15128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0" i="0" u="none" strike="noStrike" baseline="0" dirty="0" smtClean="0">
                <a:solidFill>
                  <a:srgbClr val="4D4D4D"/>
                </a:solidFill>
                <a:latin typeface="+mj-lt"/>
              </a:rPr>
              <a:t>Primary Corporate Palette</a:t>
            </a:r>
            <a:endParaRPr lang="en-GB" sz="900" b="0" dirty="0" smtClean="0">
              <a:solidFill>
                <a:srgbClr val="4D4D4D"/>
              </a:solidFill>
              <a:latin typeface="+mj-lt"/>
            </a:endParaRPr>
          </a:p>
        </p:txBody>
      </p:sp>
      <p:graphicFrame>
        <p:nvGraphicFramePr>
          <p:cNvPr id="1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62869"/>
              </p:ext>
            </p:extLst>
          </p:nvPr>
        </p:nvGraphicFramePr>
        <p:xfrm>
          <a:off x="1568154" y="7406332"/>
          <a:ext cx="1660525" cy="574675"/>
        </p:xfrm>
        <a:graphic>
          <a:graphicData uri="http://schemas.openxmlformats.org/drawingml/2006/table">
            <a:tbl>
              <a:tblPr/>
              <a:tblGrid>
                <a:gridCol w="828675"/>
                <a:gridCol w="831850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R77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G79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B83</a:t>
                      </a:r>
                      <a:endParaRPr kumimoji="0" lang="en-GB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B0</a:t>
                      </a:r>
                      <a:endParaRPr kumimoji="0" lang="en-GB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1541167" y="7150745"/>
            <a:ext cx="1778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 err="1" smtClean="0">
                <a:solidFill>
                  <a:srgbClr val="4D4D4D"/>
                </a:solidFill>
                <a:latin typeface="+mj-lt"/>
              </a:rPr>
              <a:t>Gray</a:t>
            </a:r>
            <a:r>
              <a:rPr lang="en-GB" sz="900" dirty="0" smtClean="0">
                <a:solidFill>
                  <a:srgbClr val="4D4D4D"/>
                </a:solidFill>
                <a:latin typeface="+mj-lt"/>
              </a:rPr>
              <a:t> Palette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45"/>
            <a:ext cx="9144000" cy="188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688" y="1636776"/>
            <a:ext cx="8551863" cy="1032604"/>
          </a:xfrm>
          <a:prstGeom prst="rect">
            <a:avLst/>
          </a:prstGeom>
        </p:spPr>
      </p:pic>
      <p:graphicFrame>
        <p:nvGraphicFramePr>
          <p:cNvPr id="2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78007"/>
              </p:ext>
            </p:extLst>
          </p:nvPr>
        </p:nvGraphicFramePr>
        <p:xfrm>
          <a:off x="19050" y="7379345"/>
          <a:ext cx="1484313" cy="601662"/>
        </p:xfrm>
        <a:graphic>
          <a:graphicData uri="http://schemas.openxmlformats.org/drawingml/2006/table">
            <a:tbl>
              <a:tblPr/>
              <a:tblGrid>
                <a:gridCol w="742950"/>
                <a:gridCol w="741363"/>
              </a:tblGrid>
              <a:tr h="6016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R73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G42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B137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2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R219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B54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1736"/>
                    </a:solidFill>
                  </a:tcPr>
                </a:tc>
              </a:tr>
            </a:tbl>
          </a:graphicData>
        </a:graphic>
      </p:graphicFrame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-36513" y="7150745"/>
            <a:ext cx="15128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0" i="0" u="none" strike="noStrike" baseline="0" dirty="0" smtClean="0">
                <a:solidFill>
                  <a:srgbClr val="4D4D4D"/>
                </a:solidFill>
                <a:latin typeface="+mj-lt"/>
              </a:rPr>
              <a:t>Primary Corporate Palette</a:t>
            </a:r>
            <a:endParaRPr lang="en-GB" sz="900" b="0" dirty="0" smtClean="0">
              <a:solidFill>
                <a:srgbClr val="4D4D4D"/>
              </a:solidFill>
              <a:latin typeface="+mj-lt"/>
            </a:endParaRPr>
          </a:p>
        </p:txBody>
      </p:sp>
      <p:graphicFrame>
        <p:nvGraphicFramePr>
          <p:cNvPr id="2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62869"/>
              </p:ext>
            </p:extLst>
          </p:nvPr>
        </p:nvGraphicFramePr>
        <p:xfrm>
          <a:off x="1568154" y="7406332"/>
          <a:ext cx="1660525" cy="574675"/>
        </p:xfrm>
        <a:graphic>
          <a:graphicData uri="http://schemas.openxmlformats.org/drawingml/2006/table">
            <a:tbl>
              <a:tblPr/>
              <a:tblGrid>
                <a:gridCol w="828675"/>
                <a:gridCol w="831850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R77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G79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B83</a:t>
                      </a:r>
                      <a:endParaRPr kumimoji="0" lang="en-GB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B0</a:t>
                      </a:r>
                      <a:endParaRPr kumimoji="0" lang="en-GB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" name="Text Box 53"/>
          <p:cNvSpPr txBox="1">
            <a:spLocks noChangeArrowheads="1"/>
          </p:cNvSpPr>
          <p:nvPr/>
        </p:nvSpPr>
        <p:spPr bwMode="auto">
          <a:xfrm>
            <a:off x="1541167" y="7150745"/>
            <a:ext cx="1778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 err="1" smtClean="0">
                <a:solidFill>
                  <a:srgbClr val="4D4D4D"/>
                </a:solidFill>
                <a:latin typeface="+mj-lt"/>
              </a:rPr>
              <a:t>Gray</a:t>
            </a:r>
            <a:r>
              <a:rPr lang="en-GB" sz="900" dirty="0" smtClean="0">
                <a:solidFill>
                  <a:srgbClr val="4D4D4D"/>
                </a:solidFill>
                <a:latin typeface="+mj-lt"/>
              </a:rPr>
              <a:t> Palette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G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745" y="2852137"/>
            <a:ext cx="8382055" cy="549381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2800" b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48441" y="6357783"/>
            <a:ext cx="21336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>
              <a:defRPr lang="en-US" sz="900" smtClean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9C3A1C-113A-4311-AD7C-22AABB34C33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7532" y="6353186"/>
            <a:ext cx="192643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</a:rPr>
              <a:t>15 May 2013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293687" y="1636775"/>
            <a:ext cx="8551863" cy="1032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4745" y="6581806"/>
            <a:ext cx="236806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700" b="0" dirty="0" smtClean="0">
                <a:solidFill>
                  <a:schemeClr val="bg1">
                    <a:lumMod val="50000"/>
                  </a:schemeClr>
                </a:solidFill>
              </a:rPr>
              <a:t>Copyright NGA</a:t>
            </a:r>
            <a:r>
              <a:rPr lang="en-US" sz="700" b="0" baseline="0" dirty="0" smtClean="0">
                <a:solidFill>
                  <a:schemeClr val="bg1">
                    <a:lumMod val="50000"/>
                  </a:schemeClr>
                </a:solidFill>
              </a:rPr>
              <a:t> Human Resources. All rights reserved.</a:t>
            </a:r>
            <a:endParaRPr lang="en-US" sz="7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0724" y="378619"/>
            <a:ext cx="1136788" cy="5198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293687" y="1636775"/>
            <a:ext cx="8551863" cy="10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1" descr="Big-Log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"/>
            <a:ext cx="26098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60483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9151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9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1363" y="6453188"/>
            <a:ext cx="187325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  <p:sp>
        <p:nvSpPr>
          <p:cNvPr id="549895" name="Line 7"/>
          <p:cNvSpPr>
            <a:spLocks noChangeShapeType="1"/>
          </p:cNvSpPr>
          <p:nvPr/>
        </p:nvSpPr>
        <p:spPr bwMode="auto">
          <a:xfrm flipH="1">
            <a:off x="-180975" y="1268413"/>
            <a:ext cx="144462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549896" name="Line 8"/>
          <p:cNvSpPr>
            <a:spLocks noChangeShapeType="1"/>
          </p:cNvSpPr>
          <p:nvPr/>
        </p:nvSpPr>
        <p:spPr bwMode="auto">
          <a:xfrm flipH="1">
            <a:off x="-180975" y="6237288"/>
            <a:ext cx="144462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549897" name="Line 9"/>
          <p:cNvSpPr>
            <a:spLocks noChangeShapeType="1"/>
          </p:cNvSpPr>
          <p:nvPr/>
        </p:nvSpPr>
        <p:spPr bwMode="auto">
          <a:xfrm>
            <a:off x="468313" y="-198438"/>
            <a:ext cx="0" cy="1714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549898" name="Line 10"/>
          <p:cNvSpPr>
            <a:spLocks noChangeShapeType="1"/>
          </p:cNvSpPr>
          <p:nvPr/>
        </p:nvSpPr>
        <p:spPr bwMode="auto">
          <a:xfrm>
            <a:off x="9109075" y="-198438"/>
            <a:ext cx="0" cy="1714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549899" name="Line 11"/>
          <p:cNvSpPr>
            <a:spLocks noChangeShapeType="1"/>
          </p:cNvSpPr>
          <p:nvPr/>
        </p:nvSpPr>
        <p:spPr bwMode="auto">
          <a:xfrm>
            <a:off x="-180975" y="1268413"/>
            <a:ext cx="0" cy="4968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549900" name="Freeform 12"/>
          <p:cNvSpPr>
            <a:spLocks/>
          </p:cNvSpPr>
          <p:nvPr/>
        </p:nvSpPr>
        <p:spPr bwMode="auto">
          <a:xfrm>
            <a:off x="468313" y="-214313"/>
            <a:ext cx="8636000" cy="1587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5440" y="0"/>
              </a:cxn>
            </a:cxnLst>
            <a:rect l="0" t="0" r="r" b="b"/>
            <a:pathLst>
              <a:path w="5440" h="10">
                <a:moveTo>
                  <a:pt x="0" y="10"/>
                </a:moveTo>
                <a:lnTo>
                  <a:pt x="5440" y="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549901" name="Line 13"/>
          <p:cNvSpPr>
            <a:spLocks noChangeShapeType="1"/>
          </p:cNvSpPr>
          <p:nvPr/>
        </p:nvSpPr>
        <p:spPr bwMode="auto">
          <a:xfrm flipH="1">
            <a:off x="-180975" y="260350"/>
            <a:ext cx="144462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549902" name="Line 14"/>
          <p:cNvSpPr>
            <a:spLocks noChangeShapeType="1"/>
          </p:cNvSpPr>
          <p:nvPr/>
        </p:nvSpPr>
        <p:spPr bwMode="auto">
          <a:xfrm flipH="1">
            <a:off x="-180975" y="836613"/>
            <a:ext cx="144462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549903" name="Line 15"/>
          <p:cNvSpPr>
            <a:spLocks noChangeShapeType="1"/>
          </p:cNvSpPr>
          <p:nvPr/>
        </p:nvSpPr>
        <p:spPr bwMode="auto">
          <a:xfrm>
            <a:off x="6588125" y="-198438"/>
            <a:ext cx="0" cy="1714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549904" name="Line 16"/>
          <p:cNvSpPr>
            <a:spLocks noChangeShapeType="1"/>
          </p:cNvSpPr>
          <p:nvPr/>
        </p:nvSpPr>
        <p:spPr bwMode="auto">
          <a:xfrm>
            <a:off x="-180975" y="260350"/>
            <a:ext cx="0" cy="5762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549905" name="Line 17"/>
          <p:cNvSpPr>
            <a:spLocks noChangeShapeType="1"/>
          </p:cNvSpPr>
          <p:nvPr/>
        </p:nvSpPr>
        <p:spPr bwMode="auto">
          <a:xfrm>
            <a:off x="8748713" y="-198438"/>
            <a:ext cx="0" cy="1714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ooter Placeholder 3"/>
          <p:cNvSpPr txBox="1">
            <a:spLocks/>
          </p:cNvSpPr>
          <p:nvPr/>
        </p:nvSpPr>
        <p:spPr bwMode="auto">
          <a:xfrm>
            <a:off x="107950" y="6453188"/>
            <a:ext cx="6911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en-US" sz="800" smtClean="0">
                <a:solidFill>
                  <a:schemeClr val="bg2"/>
                </a:solidFill>
              </a:rPr>
              <a:t>Copyright NorthgateArinso.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0C3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0C30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0C30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0C30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0C30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0C30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0C30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0C30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0C30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4E00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4E0064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4E0064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4E5054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747578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74757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74757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74757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74757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046" y="466039"/>
            <a:ext cx="7140336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783" y="1170866"/>
            <a:ext cx="8551863" cy="50664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A0956A98-291C-4241-B9B5-B7BE77A9AC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745" y="6581806"/>
            <a:ext cx="236806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700" b="0" dirty="0" smtClean="0">
                <a:solidFill>
                  <a:schemeClr val="bg1">
                    <a:lumMod val="50000"/>
                  </a:schemeClr>
                </a:solidFill>
              </a:rPr>
              <a:t>Copyright NGA</a:t>
            </a:r>
            <a:r>
              <a:rPr lang="en-US" sz="700" b="0" baseline="0" dirty="0" smtClean="0">
                <a:solidFill>
                  <a:schemeClr val="bg1">
                    <a:lumMod val="50000"/>
                  </a:schemeClr>
                </a:solidFill>
              </a:rPr>
              <a:t> Human Resources. All rights reserved.</a:t>
            </a:r>
            <a:endParaRPr lang="en-US" sz="700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0"/>
            <a:ext cx="9144000" cy="188121"/>
          </a:xfrm>
          <a:prstGeom prst="rect">
            <a:avLst/>
          </a:prstGeom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-180975" y="1174284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-180975" y="6237288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96863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851900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-180975" y="1174284"/>
            <a:ext cx="0" cy="504955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-180975" y="435161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-180975" y="788988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-180975" y="435161"/>
            <a:ext cx="0" cy="35382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Connector 20"/>
          <p:cNvCxnSpPr>
            <a:endCxn id="12" idx="0"/>
          </p:cNvCxnSpPr>
          <p:nvPr/>
        </p:nvCxnSpPr>
        <p:spPr>
          <a:xfrm>
            <a:off x="287338" y="-198438"/>
            <a:ext cx="8564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0724" y="378619"/>
            <a:ext cx="1136788" cy="519877"/>
          </a:xfrm>
          <a:prstGeom prst="rect">
            <a:avLst/>
          </a:prstGeom>
        </p:spPr>
      </p:pic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-180975" y="1174284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>
            <a:off x="-180975" y="6237288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296863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851900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-180975" y="1174284"/>
            <a:ext cx="0" cy="504955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H="1">
            <a:off x="-180975" y="435161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-180975" y="788988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-180975" y="435161"/>
            <a:ext cx="0" cy="35382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7414094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cxnSp>
        <p:nvCxnSpPr>
          <p:cNvPr id="31" name="Straight Connector 30"/>
          <p:cNvCxnSpPr>
            <a:endCxn id="12" idx="0"/>
          </p:cNvCxnSpPr>
          <p:nvPr/>
        </p:nvCxnSpPr>
        <p:spPr>
          <a:xfrm>
            <a:off x="287338" y="-198438"/>
            <a:ext cx="8564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Georgia" pitchFamily="18" charset="0"/>
          <a:ea typeface="+mj-ea"/>
          <a:cs typeface="+mj-cs"/>
        </a:defRPr>
      </a:lvl1pPr>
    </p:titleStyle>
    <p:bodyStyle>
      <a:lvl1pPr marL="2286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download.eclipse.org/egit/updates" TargetMode="Externa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robotide/files/stable/" TargetMode="Externa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orCreations/RobotFramework-EclipseIDE/wiki" TargetMode="External"/><Relationship Id="rId2" Type="http://schemas.openxmlformats.org/officeDocument/2006/relationships/hyperlink" Target="https://github.com/NitorCreations/RobotFramework-EclipseIDE/wiki/Usage" TargetMode="Externa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robotide/files/stable/" TargetMode="External"/><Relationship Id="rId2" Type="http://schemas.openxmlformats.org/officeDocument/2006/relationships/hyperlink" Target="http://pydev.org/updates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download.eclipse.org/egit/updat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pydev.org/updates" TargetMode="Externa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Robot Framework Automation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23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PyDev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</a:t>
            </a:r>
            <a:r>
              <a:rPr lang="en-US" dirty="0" smtClean="0"/>
              <a:t>PyDev </a:t>
            </a:r>
            <a:r>
              <a:rPr lang="en-US" dirty="0"/>
              <a:t>get installed, will prompt for restart eclipse </a:t>
            </a:r>
            <a:r>
              <a:rPr lang="en-US" dirty="0" smtClean="0"/>
              <a:t>perspective.</a:t>
            </a:r>
            <a:endParaRPr lang="en-US" dirty="0"/>
          </a:p>
          <a:p>
            <a:r>
              <a:rPr lang="en-US" dirty="0" smtClean="0"/>
              <a:t>After restart, check PyDev perspective </a:t>
            </a:r>
            <a:r>
              <a:rPr lang="en-US" dirty="0"/>
              <a:t>will be added into Eclipse</a:t>
            </a:r>
          </a:p>
          <a:p>
            <a:r>
              <a:rPr lang="en-US" dirty="0" smtClean="0"/>
              <a:t>PyDev will also be displayed in Menu bar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18881"/>
            <a:ext cx="7752295" cy="360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934200" y="2042605"/>
            <a:ext cx="1066800" cy="100539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2286000"/>
            <a:ext cx="695308" cy="53340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12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PyDev plug-in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plug-ins can be checked by Help-Install New Software… and Click on “</a:t>
            </a:r>
            <a:r>
              <a:rPr lang="en-US" u="sng" dirty="0" smtClean="0"/>
              <a:t>Available Software Sites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10174"/>
            <a:ext cx="6486525" cy="4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021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90537"/>
            <a:ext cx="6048375" cy="576263"/>
          </a:xfrm>
        </p:spPr>
        <p:txBody>
          <a:bodyPr/>
          <a:lstStyle/>
          <a:p>
            <a:r>
              <a:rPr lang="en-US" dirty="0" smtClean="0"/>
              <a:t>2. Install </a:t>
            </a:r>
            <a:r>
              <a:rPr lang="en-US" dirty="0" err="1" smtClean="0"/>
              <a:t>eGit</a:t>
            </a:r>
            <a:r>
              <a:rPr lang="en-US" dirty="0" smtClean="0"/>
              <a:t> and Import </a:t>
            </a:r>
            <a:r>
              <a:rPr lang="en-US" dirty="0" err="1" smtClean="0"/>
              <a:t>euHReka</a:t>
            </a:r>
            <a:r>
              <a:rPr lang="en-US" dirty="0" smtClean="0"/>
              <a:t> automation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Help </a:t>
            </a:r>
            <a:r>
              <a:rPr lang="en-US" dirty="0" smtClean="0"/>
              <a:t>menu- “Install </a:t>
            </a:r>
            <a:r>
              <a:rPr lang="en-US" dirty="0"/>
              <a:t>New Software</a:t>
            </a:r>
            <a:r>
              <a:rPr lang="en-US" dirty="0" smtClean="0"/>
              <a:t>…”</a:t>
            </a:r>
            <a:endParaRPr lang="en-US" dirty="0"/>
          </a:p>
          <a:p>
            <a:r>
              <a:rPr lang="en-US" dirty="0"/>
              <a:t>Click on </a:t>
            </a:r>
            <a:r>
              <a:rPr lang="en-US" dirty="0" smtClean="0"/>
              <a:t>Add - Enter </a:t>
            </a:r>
            <a:r>
              <a:rPr lang="en-US" dirty="0"/>
              <a:t>Name as </a:t>
            </a:r>
            <a:r>
              <a:rPr lang="en-US" dirty="0" smtClean="0"/>
              <a:t>“</a:t>
            </a:r>
            <a:r>
              <a:rPr lang="en-US" dirty="0" err="1" smtClean="0"/>
              <a:t>eGit</a:t>
            </a:r>
            <a:r>
              <a:rPr lang="en-US" dirty="0" smtClean="0"/>
              <a:t>” </a:t>
            </a:r>
            <a:r>
              <a:rPr lang="en-US" dirty="0"/>
              <a:t>and Location as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download.eclipse.org/egit/updates</a:t>
            </a:r>
            <a:r>
              <a:rPr lang="en-US" dirty="0" smtClean="0"/>
              <a:t> and Click Ok to install </a:t>
            </a:r>
            <a:r>
              <a:rPr lang="en-US" dirty="0" err="1" smtClean="0"/>
              <a:t>eGit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 err="1" smtClean="0"/>
              <a:t>eGit</a:t>
            </a:r>
            <a:r>
              <a:rPr lang="en-US" dirty="0" smtClean="0"/>
              <a:t> plug-in installed, go to “PyDev Package Explorer”- Right Click and Select “Import..”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7696200" cy="345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026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eGit</a:t>
            </a:r>
            <a:r>
              <a:rPr lang="en-US" dirty="0" smtClean="0"/>
              <a:t> plug-in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“Project from </a:t>
            </a:r>
            <a:r>
              <a:rPr lang="en-US" dirty="0" err="1" smtClean="0"/>
              <a:t>Git</a:t>
            </a:r>
            <a:r>
              <a:rPr lang="en-US" dirty="0" smtClean="0"/>
              <a:t>”- Next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800225"/>
            <a:ext cx="37338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025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eGit</a:t>
            </a:r>
            <a:r>
              <a:rPr lang="en-US" dirty="0"/>
              <a:t> </a:t>
            </a:r>
            <a:r>
              <a:rPr lang="en-US" dirty="0" smtClean="0"/>
              <a:t>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“Existing local repository” - Next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388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895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eGit</a:t>
            </a:r>
            <a:r>
              <a:rPr lang="en-US" dirty="0"/>
              <a:t> </a:t>
            </a:r>
            <a:r>
              <a:rPr lang="en-US" dirty="0" smtClean="0"/>
              <a:t>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repository which are already cloned in your local drive. For </a:t>
            </a:r>
            <a:r>
              <a:rPr lang="en-US" dirty="0" err="1" smtClean="0"/>
              <a:t>eg</a:t>
            </a:r>
            <a:r>
              <a:rPr lang="en-US" dirty="0"/>
              <a:t> “C:\</a:t>
            </a:r>
            <a:r>
              <a:rPr lang="en-US" dirty="0" smtClean="0"/>
              <a:t>Automation\</a:t>
            </a:r>
            <a:r>
              <a:rPr lang="en-US" dirty="0" err="1" smtClean="0"/>
              <a:t>ews_automationframework</a:t>
            </a:r>
            <a:r>
              <a:rPr lang="en-US" dirty="0" smtClean="0"/>
              <a:t>” and Hit Next</a:t>
            </a:r>
          </a:p>
          <a:p>
            <a:r>
              <a:rPr lang="en-US" dirty="0" smtClean="0"/>
              <a:t>See the image below for already imported repositories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399"/>
            <a:ext cx="4267200" cy="396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283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eGit</a:t>
            </a:r>
            <a:r>
              <a:rPr lang="en-US" dirty="0"/>
              <a:t> </a:t>
            </a:r>
            <a:r>
              <a:rPr lang="en-US" dirty="0" smtClean="0"/>
              <a:t>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“Import Existing Project” – Next and Finish</a:t>
            </a:r>
          </a:p>
          <a:p>
            <a:r>
              <a:rPr lang="en-US" dirty="0" smtClean="0"/>
              <a:t>Similarly perform above steps for “Core-Flows” and “</a:t>
            </a:r>
            <a:r>
              <a:rPr lang="en-US" dirty="0" err="1" smtClean="0"/>
              <a:t>euHReka</a:t>
            </a:r>
            <a:r>
              <a:rPr lang="en-US" dirty="0" smtClean="0"/>
              <a:t>-Testing” repository folders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9" y="2590800"/>
            <a:ext cx="410051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76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eGit</a:t>
            </a:r>
            <a:r>
              <a:rPr lang="en-US" dirty="0"/>
              <a:t> </a:t>
            </a:r>
            <a:r>
              <a:rPr lang="en-US" dirty="0" smtClean="0"/>
              <a:t>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All repository are imported, PyDev Package Explorer  would look like below Image</a:t>
            </a:r>
          </a:p>
          <a:p>
            <a:r>
              <a:rPr lang="en-US" sz="1600" i="1" dirty="0" smtClean="0"/>
              <a:t>Note: I am preferably not using eclipse to pull/push/commit/fetch/rebase rather from windows explorer (Tortoise </a:t>
            </a:r>
            <a:r>
              <a:rPr lang="en-US" sz="1600" i="1" dirty="0" err="1" smtClean="0"/>
              <a:t>Git</a:t>
            </a:r>
            <a:r>
              <a:rPr lang="en-US" sz="1600" i="1" dirty="0" smtClean="0"/>
              <a:t>) which is more convenient. </a:t>
            </a:r>
            <a:r>
              <a:rPr lang="en-US" sz="1600" i="1" dirty="0" smtClean="0">
                <a:sym typeface="Wingdings" panose="05000000000000000000" pitchFamily="2" charset="2"/>
              </a:rPr>
              <a:t> </a:t>
            </a:r>
            <a:r>
              <a:rPr lang="en-US" sz="1600" i="1" dirty="0" smtClean="0"/>
              <a:t> --Mohan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37052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688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eGit</a:t>
            </a:r>
            <a:r>
              <a:rPr lang="en-US" dirty="0"/>
              <a:t> plug-in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version control commands (commit/pull/push) can be performed though Team Menu- Right click on changed file and select Team</a:t>
            </a:r>
          </a:p>
          <a:p>
            <a:endParaRPr 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86090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357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eGit</a:t>
            </a:r>
            <a:r>
              <a:rPr lang="en-US" dirty="0"/>
              <a:t> plug-in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access to the automation framework and scripting repository</a:t>
            </a:r>
          </a:p>
          <a:p>
            <a:pPr lvl="1"/>
            <a:r>
              <a:rPr lang="en-US" dirty="0" smtClean="0"/>
              <a:t>Importing required </a:t>
            </a:r>
            <a:r>
              <a:rPr lang="en-US" dirty="0"/>
              <a:t>repositories into your </a:t>
            </a:r>
            <a:r>
              <a:rPr lang="en-US" dirty="0" smtClean="0"/>
              <a:t>workspace from URI</a:t>
            </a:r>
            <a:endParaRPr lang="en-US" dirty="0"/>
          </a:p>
          <a:p>
            <a:pPr lvl="2"/>
            <a:r>
              <a:rPr lang="en-US" dirty="0"/>
              <a:t>Right click on the empty space in the </a:t>
            </a:r>
            <a:r>
              <a:rPr lang="en-US" dirty="0" smtClean="0"/>
              <a:t>“</a:t>
            </a:r>
            <a:r>
              <a:rPr lang="en-US" dirty="0" err="1" smtClean="0"/>
              <a:t>Pydev</a:t>
            </a:r>
            <a:r>
              <a:rPr lang="en-US" dirty="0" smtClean="0"/>
              <a:t> Project </a:t>
            </a:r>
            <a:r>
              <a:rPr lang="en-US" dirty="0"/>
              <a:t>Explorer” and click on “Import”</a:t>
            </a:r>
          </a:p>
          <a:p>
            <a:pPr lvl="2"/>
            <a:r>
              <a:rPr lang="en-US" dirty="0"/>
              <a:t>Select “Project from </a:t>
            </a:r>
            <a:r>
              <a:rPr lang="en-US" dirty="0" err="1"/>
              <a:t>Git</a:t>
            </a:r>
            <a:r>
              <a:rPr lang="en-US" dirty="0"/>
              <a:t>” and click “Next”</a:t>
            </a:r>
          </a:p>
          <a:p>
            <a:pPr lvl="2"/>
            <a:r>
              <a:rPr lang="en-US" dirty="0"/>
              <a:t>Select “URI</a:t>
            </a:r>
            <a:r>
              <a:rPr lang="en-US" dirty="0" smtClean="0"/>
              <a:t>” if you want to clone from </a:t>
            </a:r>
            <a:r>
              <a:rPr lang="en-US" dirty="0" err="1" smtClean="0"/>
              <a:t>GitHub</a:t>
            </a:r>
            <a:r>
              <a:rPr lang="en-US" dirty="0" smtClean="0"/>
              <a:t> (otherwise select local) </a:t>
            </a:r>
            <a:r>
              <a:rPr lang="en-US" dirty="0"/>
              <a:t>and click “Next”</a:t>
            </a:r>
          </a:p>
          <a:p>
            <a:pPr lvl="2"/>
            <a:r>
              <a:rPr lang="en-US" dirty="0"/>
              <a:t>Copy the URL of the repository from </a:t>
            </a:r>
            <a:r>
              <a:rPr lang="en-US" dirty="0" err="1"/>
              <a:t>GitHub’s</a:t>
            </a:r>
            <a:r>
              <a:rPr lang="en-US" dirty="0"/>
              <a:t> Code section and paste it into the URI field</a:t>
            </a:r>
          </a:p>
          <a:p>
            <a:pPr lvl="2"/>
            <a:r>
              <a:rPr lang="en-US" dirty="0"/>
              <a:t>Fill in your username and password and click “Next”</a:t>
            </a:r>
          </a:p>
          <a:p>
            <a:pPr lvl="2"/>
            <a:r>
              <a:rPr lang="en-US" dirty="0"/>
              <a:t>Select the branch “master” and click “Next”</a:t>
            </a:r>
          </a:p>
          <a:p>
            <a:pPr lvl="2"/>
            <a:r>
              <a:rPr lang="en-US" dirty="0"/>
              <a:t>Click “Next” again</a:t>
            </a:r>
          </a:p>
          <a:p>
            <a:pPr lvl="2"/>
            <a:r>
              <a:rPr lang="en-US" dirty="0"/>
              <a:t>Select “Import as general project” and click “Next”</a:t>
            </a:r>
          </a:p>
          <a:p>
            <a:pPr lvl="2"/>
            <a:r>
              <a:rPr lang="en-US" dirty="0"/>
              <a:t>Finally, click “Finish</a:t>
            </a:r>
          </a:p>
        </p:txBody>
      </p:sp>
    </p:spTree>
    <p:extLst>
      <p:ext uri="{BB962C8B-B14F-4D97-AF65-F5344CB8AC3E}">
        <p14:creationId xmlns:p14="http://schemas.microsoft.com/office/powerpoint/2010/main" val="7421072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and RF Scripting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Quality Assurance and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eGit</a:t>
            </a:r>
            <a:r>
              <a:rPr lang="en-US" dirty="0"/>
              <a:t> plug-in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download changes from the server, right click on the </a:t>
            </a:r>
            <a:r>
              <a:rPr lang="en-US" dirty="0" smtClean="0"/>
              <a:t>root project folder </a:t>
            </a:r>
            <a:r>
              <a:rPr lang="en-US" dirty="0"/>
              <a:t>then in Team &gt; Pull</a:t>
            </a:r>
          </a:p>
          <a:p>
            <a:r>
              <a:rPr lang="en-US" dirty="0"/>
              <a:t>To send changes to the server, right click on the </a:t>
            </a:r>
            <a:r>
              <a:rPr lang="en-US" dirty="0" smtClean="0"/>
              <a:t>root project folder </a:t>
            </a:r>
            <a:r>
              <a:rPr lang="en-US" dirty="0"/>
              <a:t>then in </a:t>
            </a:r>
          </a:p>
          <a:p>
            <a:pPr lvl="1"/>
            <a:r>
              <a:rPr lang="en-US" dirty="0"/>
              <a:t>Team &gt; Fetch from Upstream</a:t>
            </a:r>
          </a:p>
          <a:p>
            <a:pPr lvl="1"/>
            <a:r>
              <a:rPr lang="en-US" dirty="0"/>
              <a:t>Team &gt; Rebase</a:t>
            </a:r>
          </a:p>
          <a:p>
            <a:pPr lvl="1"/>
            <a:r>
              <a:rPr lang="en-US" dirty="0"/>
              <a:t>Team &gt; Commit</a:t>
            </a:r>
          </a:p>
          <a:p>
            <a:pPr lvl="1"/>
            <a:r>
              <a:rPr lang="en-US" dirty="0"/>
              <a:t>Team &gt; Push to Upstream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715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eGit</a:t>
            </a:r>
            <a:r>
              <a:rPr lang="en-US" dirty="0"/>
              <a:t> plug-in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300394"/>
            <a:ext cx="8551863" cy="48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71303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Install latest </a:t>
            </a:r>
            <a:r>
              <a:rPr lang="en-US" dirty="0" err="1" smtClean="0"/>
              <a:t>RobotIDE</a:t>
            </a:r>
            <a:r>
              <a:rPr lang="en-US" dirty="0" smtClean="0"/>
              <a:t>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Help menu- “Install New Software…”</a:t>
            </a:r>
          </a:p>
          <a:p>
            <a:r>
              <a:rPr lang="en-US" dirty="0"/>
              <a:t>Click on Add - Enter Name as </a:t>
            </a:r>
            <a:r>
              <a:rPr lang="en-US" dirty="0" smtClean="0"/>
              <a:t>“</a:t>
            </a:r>
            <a:r>
              <a:rPr lang="en-US" dirty="0" err="1" smtClean="0"/>
              <a:t>RobotIDE</a:t>
            </a:r>
            <a:r>
              <a:rPr lang="en-US" dirty="0" smtClean="0"/>
              <a:t>” </a:t>
            </a:r>
            <a:r>
              <a:rPr lang="en-US" dirty="0"/>
              <a:t>and Location as </a:t>
            </a:r>
            <a:r>
              <a:rPr lang="en-US" u="sng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sourceforge.net/projects/robotide/files/stable/</a:t>
            </a:r>
            <a:r>
              <a:rPr lang="en-US" dirty="0" smtClean="0"/>
              <a:t> and </a:t>
            </a:r>
            <a:r>
              <a:rPr lang="en-US" dirty="0"/>
              <a:t>Click Ok</a:t>
            </a:r>
          </a:p>
          <a:p>
            <a:r>
              <a:rPr lang="en-US" dirty="0" smtClean="0"/>
              <a:t>Once </a:t>
            </a:r>
            <a:r>
              <a:rPr lang="en-US" dirty="0" err="1" smtClean="0"/>
              <a:t>RobotIDE</a:t>
            </a:r>
            <a:r>
              <a:rPr lang="en-US" dirty="0" smtClean="0"/>
              <a:t> plug-in installed- open any script and you can see it opens in a text editor file Without any colored text.</a:t>
            </a:r>
          </a:p>
          <a:p>
            <a:r>
              <a:rPr lang="en-US" dirty="0" smtClean="0"/>
              <a:t>Select Windows menu-Preference-General-Editors-File Associations-</a:t>
            </a:r>
          </a:p>
          <a:p>
            <a:r>
              <a:rPr lang="en-US" dirty="0" smtClean="0"/>
              <a:t>Select file type as *.txt and select Associated Editor as “Robot Framework </a:t>
            </a:r>
            <a:r>
              <a:rPr lang="en-US" dirty="0" err="1" smtClean="0"/>
              <a:t>Textfile</a:t>
            </a:r>
            <a:r>
              <a:rPr lang="en-US" dirty="0" smtClean="0"/>
              <a:t> Editor” and click Default. Click Ok</a:t>
            </a:r>
          </a:p>
          <a:p>
            <a:r>
              <a:rPr lang="en-US" dirty="0" smtClean="0"/>
              <a:t>Now close the last opened file and reopen. You can see now Colored text with different region of RF scripting style.</a:t>
            </a:r>
            <a:endParaRPr lang="en-US" dirty="0"/>
          </a:p>
          <a:p>
            <a:r>
              <a:rPr lang="en-US" dirty="0" smtClean="0"/>
              <a:t>Image on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57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RobotIDE</a:t>
            </a:r>
            <a:r>
              <a:rPr lang="en-US" dirty="0"/>
              <a:t> </a:t>
            </a:r>
            <a:r>
              <a:rPr lang="en-US" dirty="0" smtClean="0"/>
              <a:t>plug-in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66" y="1066801"/>
            <a:ext cx="6846635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193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RobotIDE</a:t>
            </a:r>
            <a:r>
              <a:rPr lang="en-US" dirty="0"/>
              <a:t> </a:t>
            </a:r>
            <a:r>
              <a:rPr lang="en-US" dirty="0" smtClean="0"/>
              <a:t>plug-in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version of Installed plug-ins in Eclipse</a:t>
            </a:r>
          </a:p>
          <a:p>
            <a:r>
              <a:rPr lang="en-US" dirty="0" smtClean="0"/>
              <a:t>Click –Help-About Eclipse- to see list of installed plug-ins</a:t>
            </a:r>
          </a:p>
          <a:p>
            <a:r>
              <a:rPr lang="en-US" dirty="0" smtClean="0"/>
              <a:t>Click on plug-in icon to see Installation details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42" y="2514600"/>
            <a:ext cx="56483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050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RobotIDE</a:t>
            </a:r>
            <a:r>
              <a:rPr lang="en-US" dirty="0"/>
              <a:t> </a:t>
            </a:r>
            <a:r>
              <a:rPr lang="en-US" dirty="0" smtClean="0"/>
              <a:t>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Robot Icon to see installation details.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905000"/>
            <a:ext cx="38957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37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RobotIDE</a:t>
            </a:r>
            <a:r>
              <a:rPr lang="en-US" dirty="0"/>
              <a:t> </a:t>
            </a:r>
            <a:r>
              <a:rPr lang="en-US" dirty="0" smtClean="0"/>
              <a:t>plug-in – RF script file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66801"/>
            <a:ext cx="8291512" cy="501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550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RobotIDE</a:t>
            </a:r>
            <a:r>
              <a:rPr lang="en-US" dirty="0"/>
              <a:t> </a:t>
            </a:r>
            <a:r>
              <a:rPr lang="en-US" dirty="0" smtClean="0"/>
              <a:t>plug-in – Python File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75" y="1300394"/>
            <a:ext cx="8551863" cy="48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85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RobotIDE</a:t>
            </a:r>
            <a:r>
              <a:rPr lang="en-US" dirty="0"/>
              <a:t> </a:t>
            </a:r>
            <a:r>
              <a:rPr lang="en-US" dirty="0" smtClean="0"/>
              <a:t>plug-in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Support </a:t>
            </a:r>
            <a:r>
              <a:rPr lang="en-US" sz="1600" dirty="0"/>
              <a:t>for .txt and (since 1.4.0) .robot files using the "two spaces or tab" format</a:t>
            </a:r>
          </a:p>
          <a:p>
            <a:r>
              <a:rPr lang="en-US" sz="1600" dirty="0"/>
              <a:t>Syntax coloring (colors configurable since 1.2.0)</a:t>
            </a:r>
          </a:p>
          <a:p>
            <a:r>
              <a:rPr lang="en-US" sz="1600" dirty="0"/>
              <a:t>Hyperlinks to keyword definitions</a:t>
            </a:r>
          </a:p>
          <a:p>
            <a:r>
              <a:rPr lang="en-US" sz="1600" dirty="0"/>
              <a:t>Hyperlinks to global variable definitions</a:t>
            </a:r>
          </a:p>
          <a:p>
            <a:r>
              <a:rPr lang="en-US" sz="1600" dirty="0"/>
              <a:t>Hyperlinks to resource files</a:t>
            </a:r>
          </a:p>
          <a:p>
            <a:r>
              <a:rPr lang="en-US" sz="1600" dirty="0"/>
              <a:t>Hyperlinks to variable files</a:t>
            </a:r>
          </a:p>
          <a:p>
            <a:r>
              <a:rPr lang="en-US" sz="1600" dirty="0"/>
              <a:t>Code completion for keyword calls</a:t>
            </a:r>
          </a:p>
          <a:p>
            <a:r>
              <a:rPr lang="en-US" sz="1600" dirty="0"/>
              <a:t>Code completion for global variables</a:t>
            </a:r>
          </a:p>
          <a:p>
            <a:r>
              <a:rPr lang="en-US" sz="1600" dirty="0"/>
              <a:t>Code completion for missing keyword definitions (since 1.3.0)</a:t>
            </a:r>
          </a:p>
          <a:p>
            <a:r>
              <a:rPr lang="en-US" sz="1600" dirty="0"/>
              <a:t>Code completion for tables, formatting configurable (since 1.3.0)</a:t>
            </a:r>
          </a:p>
          <a:p>
            <a:r>
              <a:rPr lang="en-US" sz="1600" dirty="0"/>
              <a:t>Code completion for Setting table keys (since 1.3.0)</a:t>
            </a:r>
          </a:p>
          <a:p>
            <a:pPr marL="0" indent="0">
              <a:buNone/>
            </a:pPr>
            <a:r>
              <a:rPr lang="en-US" dirty="0" smtClean="0"/>
              <a:t>Refer: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github.com/NitorCreations/RobotFramework-EclipseIDE/wiki/Usage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github.com/NitorCreations/RobotFramework-EclipseIDE/wiki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6657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RobotIDE</a:t>
            </a:r>
            <a:r>
              <a:rPr lang="en-US" dirty="0"/>
              <a:t> plug-in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Currently </a:t>
            </a:r>
            <a:r>
              <a:rPr lang="en-US" sz="1600" dirty="0"/>
              <a:t>the robot editor does not automatically detect available keywords and variables imported from libraries in robot test suites. However by including index files listing per-library keywords and variables it can complete those too. In the future </a:t>
            </a:r>
            <a:r>
              <a:rPr lang="en-US" sz="1600" dirty="0" smtClean="0"/>
              <a:t>hope </a:t>
            </a:r>
            <a:r>
              <a:rPr lang="en-US" sz="1600" dirty="0"/>
              <a:t>to be able to get rid of this manual step.</a:t>
            </a:r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index file format is simply a text file with one keyword or variable per line. They should be put in a directory called </a:t>
            </a:r>
            <a:r>
              <a:rPr lang="en-US" sz="1600" b="1" dirty="0"/>
              <a:t>"robot-indices</a:t>
            </a:r>
            <a:r>
              <a:rPr lang="en-US" sz="1600" dirty="0"/>
              <a:t>" directly below the root of the eclipse project your robot test suite files reside in (C:\</a:t>
            </a:r>
            <a:r>
              <a:rPr lang="en-US" sz="1600" dirty="0" smtClean="0"/>
              <a:t>Automation\</a:t>
            </a:r>
            <a:r>
              <a:rPr lang="en-US" sz="1600" dirty="0" err="1" smtClean="0"/>
              <a:t>euHReka</a:t>
            </a:r>
            <a:r>
              <a:rPr lang="en-US" sz="1600" dirty="0" smtClean="0"/>
              <a:t>-Testing\robot-indices). </a:t>
            </a:r>
            <a:r>
              <a:rPr lang="en-US" sz="1600" dirty="0"/>
              <a:t>The file name should be </a:t>
            </a:r>
            <a:r>
              <a:rPr lang="en-US" sz="1600" b="1" i="1" dirty="0" err="1"/>
              <a:t>LibraryName</a:t>
            </a:r>
            <a:r>
              <a:rPr lang="en-US" sz="1600" b="1" dirty="0" err="1"/>
              <a:t>.index</a:t>
            </a:r>
            <a:r>
              <a:rPr lang="en-US" sz="1600" dirty="0"/>
              <a:t>. For supporting keywords and variables built into the Robot Framework itself the filename should be </a:t>
            </a:r>
            <a:r>
              <a:rPr lang="en-US" sz="1600" b="1" dirty="0" err="1"/>
              <a:t>BuiltIn.index</a:t>
            </a:r>
            <a:r>
              <a:rPr lang="en-US" sz="1600" dirty="0"/>
              <a:t>.</a:t>
            </a:r>
          </a:p>
          <a:p>
            <a:endParaRPr lang="en-US" sz="1400" i="1" dirty="0" smtClean="0"/>
          </a:p>
          <a:p>
            <a:r>
              <a:rPr lang="en-US" sz="1400" i="1" dirty="0" smtClean="0"/>
              <a:t>Note</a:t>
            </a:r>
            <a:r>
              <a:rPr lang="en-US" sz="1400" i="1" dirty="0"/>
              <a:t>:-According to the </a:t>
            </a:r>
            <a:r>
              <a:rPr lang="en-US" sz="1400" i="1" dirty="0" smtClean="0"/>
              <a:t>Web site we </a:t>
            </a:r>
            <a:r>
              <a:rPr lang="en-US" sz="1400" i="1" dirty="0"/>
              <a:t>can create a index file like </a:t>
            </a:r>
            <a:r>
              <a:rPr lang="en-US" sz="1400" i="1" dirty="0" smtClean="0"/>
              <a:t>"</a:t>
            </a:r>
            <a:r>
              <a:rPr lang="en-US" sz="1400" i="1" dirty="0" err="1"/>
              <a:t>LibraryName.index</a:t>
            </a:r>
            <a:r>
              <a:rPr lang="en-US" sz="1400" i="1" dirty="0"/>
              <a:t>" and put it under folder "robot-indices". </a:t>
            </a:r>
            <a:r>
              <a:rPr lang="en-US" sz="1400" i="1" dirty="0" smtClean="0"/>
              <a:t>But </a:t>
            </a:r>
            <a:r>
              <a:rPr lang="en-US" sz="1400" i="1" dirty="0"/>
              <a:t>actually, only the </a:t>
            </a:r>
            <a:r>
              <a:rPr lang="en-US" sz="1400" i="1" dirty="0" err="1"/>
              <a:t>BuiltIn.index</a:t>
            </a:r>
            <a:r>
              <a:rPr lang="en-US" sz="1400" i="1" dirty="0"/>
              <a:t> worked. Index files with other name won't work</a:t>
            </a:r>
            <a:r>
              <a:rPr lang="en-US" sz="1400" i="1" dirty="0" smtClean="0"/>
              <a:t>. Need to investigate. But for now I added all keywords into one </a:t>
            </a:r>
            <a:r>
              <a:rPr lang="en-US" sz="1400" i="1" dirty="0" err="1" smtClean="0"/>
              <a:t>Builtin.index</a:t>
            </a:r>
            <a:r>
              <a:rPr lang="en-US" sz="1400" i="1" dirty="0" smtClean="0"/>
              <a:t> file. </a:t>
            </a:r>
          </a:p>
          <a:p>
            <a:pPr marL="0" indent="0">
              <a:buNone/>
            </a:pPr>
            <a:r>
              <a:rPr lang="en-US" sz="1400" i="1" dirty="0" smtClean="0"/>
              <a:t>							--Mohan</a:t>
            </a:r>
            <a:endParaRPr lang="en-US" sz="1400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992792"/>
              </p:ext>
            </p:extLst>
          </p:nvPr>
        </p:nvGraphicFramePr>
        <p:xfrm>
          <a:off x="4346575" y="5257800"/>
          <a:ext cx="104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Packager Shell Object" showAsIcon="1" r:id="rId3" imgW="1041480" imgH="685800" progId="Package">
                  <p:embed/>
                </p:oleObj>
              </mc:Choice>
              <mc:Fallback>
                <p:oleObj name="Packager Shell Object" showAsIcon="1" r:id="rId3" imgW="10414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6575" y="5257800"/>
                        <a:ext cx="1041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885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Eclipse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1125915"/>
            <a:ext cx="807249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IN" sz="1600" b="1" dirty="0" smtClean="0">
                <a:solidFill>
                  <a:srgbClr val="004B87"/>
                </a:solidFill>
              </a:rPr>
              <a:t>Eclipse is an Integrated Development Environment for Java Developers</a:t>
            </a:r>
          </a:p>
          <a:p>
            <a:pPr marL="0" lvl="2"/>
            <a:endParaRPr lang="en-IN" sz="1600" b="1" dirty="0" smtClean="0">
              <a:solidFill>
                <a:srgbClr val="004B87"/>
              </a:solidFill>
            </a:endParaRPr>
          </a:p>
          <a:p>
            <a:pPr marL="0" lvl="2"/>
            <a:r>
              <a:rPr lang="en-IN" sz="1600" b="1" dirty="0" smtClean="0">
                <a:solidFill>
                  <a:srgbClr val="004B87"/>
                </a:solidFill>
              </a:rPr>
              <a:t>Java Runtime Environment (JRE) is required to run Eclipse IDE for Java Developers</a:t>
            </a:r>
          </a:p>
          <a:p>
            <a:pPr marL="0" lvl="2"/>
            <a:endParaRPr lang="en-IN" dirty="0" smtClean="0"/>
          </a:p>
          <a:p>
            <a:pPr marL="0" lvl="2"/>
            <a:r>
              <a:rPr lang="en-IN" sz="1600" b="1" dirty="0" smtClean="0">
                <a:solidFill>
                  <a:srgbClr val="004B87"/>
                </a:solidFill>
              </a:rPr>
              <a:t>Eclipse provides a number of aids that make writing Java code much quicker and easier than using a text editor</a:t>
            </a:r>
          </a:p>
          <a:p>
            <a:pPr marL="0" lvl="2"/>
            <a:endParaRPr lang="en-IN" b="1" dirty="0" smtClean="0">
              <a:solidFill>
                <a:srgbClr val="004B87"/>
              </a:solidFill>
            </a:endParaRPr>
          </a:p>
          <a:p>
            <a:pPr marL="0" lvl="2"/>
            <a:r>
              <a:rPr lang="en-IN" sz="1600" b="1" dirty="0" smtClean="0">
                <a:solidFill>
                  <a:srgbClr val="004B87"/>
                </a:solidFill>
              </a:rPr>
              <a:t>Eclipse is independent of development platform</a:t>
            </a:r>
          </a:p>
          <a:p>
            <a:pPr marL="0" lvl="2"/>
            <a:endParaRPr lang="en-IN" sz="1600" b="1" dirty="0" smtClean="0">
              <a:solidFill>
                <a:srgbClr val="004B87"/>
              </a:solidFill>
            </a:endParaRPr>
          </a:p>
          <a:p>
            <a:pPr marL="0" lvl="2"/>
            <a:r>
              <a:rPr lang="en-IN" sz="1600" b="1" dirty="0" smtClean="0">
                <a:solidFill>
                  <a:srgbClr val="004B87"/>
                </a:solidFill>
              </a:rPr>
              <a:t>Its plug-in development feature which makes Eclipse an IDE platform rather than an IDE only</a:t>
            </a:r>
          </a:p>
          <a:p>
            <a:pPr marL="0" lvl="2"/>
            <a:endParaRPr lang="en-IN" sz="1600" b="1" dirty="0" smtClean="0">
              <a:solidFill>
                <a:srgbClr val="004B87"/>
              </a:solidFill>
            </a:endParaRPr>
          </a:p>
          <a:p>
            <a:pPr marL="0" lvl="2"/>
            <a:r>
              <a:rPr lang="en-IN" sz="1600" b="1" dirty="0" smtClean="0">
                <a:solidFill>
                  <a:srgbClr val="004B87"/>
                </a:solidFill>
              </a:rPr>
              <a:t>Debugging and managing check points is easy in Eclipse</a:t>
            </a:r>
          </a:p>
          <a:p>
            <a:pPr marL="0" lvl="2"/>
            <a:endParaRPr lang="en-IN" sz="1600" b="1" dirty="0" smtClean="0">
              <a:solidFill>
                <a:srgbClr val="004B87"/>
              </a:solidFill>
            </a:endParaRPr>
          </a:p>
          <a:p>
            <a:pPr marL="0" lvl="2"/>
            <a:r>
              <a:rPr lang="en-IN" sz="1600" b="1" dirty="0" smtClean="0">
                <a:solidFill>
                  <a:srgbClr val="004B87"/>
                </a:solidFill>
              </a:rPr>
              <a:t>Control space on method('</a:t>
            </a:r>
            <a:r>
              <a:rPr lang="en-IN" sz="1600" b="1" dirty="0" err="1" smtClean="0">
                <a:solidFill>
                  <a:srgbClr val="004B87"/>
                </a:solidFill>
              </a:rPr>
              <a:t>cnt</a:t>
            </a:r>
            <a:r>
              <a:rPr lang="en-IN" sz="1600" b="1" dirty="0" smtClean="0">
                <a:solidFill>
                  <a:srgbClr val="004B87"/>
                </a:solidFill>
              </a:rPr>
              <a:t>-space' will fill in the methods vars. Huge advantage!)</a:t>
            </a:r>
          </a:p>
          <a:p>
            <a:pPr marL="0" lvl="2"/>
            <a:endParaRPr lang="en-IN" sz="1600" b="1" dirty="0" smtClean="0">
              <a:solidFill>
                <a:srgbClr val="004B87"/>
              </a:solidFill>
            </a:endParaRPr>
          </a:p>
          <a:p>
            <a:pPr marL="0" lvl="2"/>
            <a:r>
              <a:rPr lang="en-IN" sz="1600" b="1" dirty="0" smtClean="0">
                <a:solidFill>
                  <a:srgbClr val="004B87"/>
                </a:solidFill>
              </a:rPr>
              <a:t>Auto suggestion to fixing, like a object type rename </a:t>
            </a:r>
            <a:r>
              <a:rPr lang="en-IN" sz="1600" b="1" dirty="0" err="1" smtClean="0">
                <a:solidFill>
                  <a:srgbClr val="004B87"/>
                </a:solidFill>
              </a:rPr>
              <a:t>objecta</a:t>
            </a:r>
            <a:r>
              <a:rPr lang="en-IN" sz="1600" b="1" dirty="0" smtClean="0">
                <a:solidFill>
                  <a:srgbClr val="004B87"/>
                </a:solidFill>
              </a:rPr>
              <a:t> ob = </a:t>
            </a:r>
            <a:r>
              <a:rPr lang="en-IN" sz="1600" b="1" dirty="0" err="1" smtClean="0">
                <a:solidFill>
                  <a:srgbClr val="004B87"/>
                </a:solidFill>
              </a:rPr>
              <a:t>getObjectB</a:t>
            </a:r>
            <a:r>
              <a:rPr lang="en-IN" sz="1600" b="1" dirty="0" smtClean="0">
                <a:solidFill>
                  <a:srgbClr val="004B87"/>
                </a:solidFill>
              </a:rPr>
              <a:t>();</a:t>
            </a:r>
            <a:endParaRPr lang="en-IN" dirty="0" smtClean="0"/>
          </a:p>
          <a:p>
            <a:pPr marL="0" lvl="2"/>
            <a:endParaRPr lang="en-IN" dirty="0" smtClean="0"/>
          </a:p>
          <a:p>
            <a:pPr marL="0" lvl="2"/>
            <a:endParaRPr lang="en-IN" dirty="0" smtClean="0"/>
          </a:p>
          <a:p>
            <a:pPr marL="0" lvl="2"/>
            <a:endParaRPr lang="en-IN" dirty="0" smtClean="0"/>
          </a:p>
          <a:p>
            <a:pPr marL="0" lvl="2"/>
            <a:endParaRPr lang="en-IN" dirty="0" smtClean="0"/>
          </a:p>
          <a:p>
            <a:pPr marL="0" lvl="2"/>
            <a:endParaRPr lang="en-IN" dirty="0" smtClean="0"/>
          </a:p>
          <a:p>
            <a:pPr marL="0" lvl="2"/>
            <a:endParaRPr lang="en-US" b="1" dirty="0" smtClean="0">
              <a:solidFill>
                <a:srgbClr val="004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58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White Space and Tab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14401"/>
            <a:ext cx="8291512" cy="5322888"/>
          </a:xfrm>
        </p:spPr>
        <p:txBody>
          <a:bodyPr/>
          <a:lstStyle/>
          <a:p>
            <a:r>
              <a:rPr lang="en-US" dirty="0" smtClean="0"/>
              <a:t>Select Windows-Preference- General- Editors- Text Editors</a:t>
            </a:r>
          </a:p>
          <a:p>
            <a:r>
              <a:rPr lang="en-US" dirty="0" smtClean="0"/>
              <a:t>Check Show Line number</a:t>
            </a:r>
          </a:p>
          <a:p>
            <a:r>
              <a:rPr lang="en-US" dirty="0" smtClean="0"/>
              <a:t>Configure White space as .</a:t>
            </a:r>
          </a:p>
          <a:p>
            <a:r>
              <a:rPr lang="en-US" dirty="0" smtClean="0"/>
              <a:t>Configure Tab as &gt;&gt;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295400"/>
            <a:ext cx="4686300" cy="548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10000" y="1524000"/>
            <a:ext cx="2133600" cy="166687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38600" y="2133600"/>
            <a:ext cx="1890651" cy="137160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13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RF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Build.xml, Ant script with following lines</a:t>
            </a:r>
          </a:p>
          <a:p>
            <a:r>
              <a:rPr lang="en-US" dirty="0" smtClean="0"/>
              <a:t>Place the configuration file into base folder where </a:t>
            </a:r>
            <a:r>
              <a:rPr lang="en-US" dirty="0"/>
              <a:t>run_tests.py present (C:\</a:t>
            </a:r>
            <a:r>
              <a:rPr lang="en-US" dirty="0" smtClean="0"/>
              <a:t>Automation\</a:t>
            </a:r>
            <a:r>
              <a:rPr lang="en-US" dirty="0" err="1" smtClean="0"/>
              <a:t>ews_automationframework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\test)</a:t>
            </a:r>
          </a:p>
          <a:p>
            <a:r>
              <a:rPr lang="en-US" dirty="0" smtClean="0"/>
              <a:t>Right click on script and select Run As – 1 Ant Build</a:t>
            </a:r>
          </a:p>
          <a:p>
            <a:r>
              <a:rPr lang="en-US" dirty="0" smtClean="0"/>
              <a:t>You can see running log in Console window. See image in next slide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0080"/>
                </a:solidFill>
                <a:latin typeface="Consolas"/>
              </a:rPr>
              <a:t>&lt;project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name=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"Robot Framework"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default=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ews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"."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   &lt;!--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========== Initialize Properties 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===============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--&gt;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   &lt;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property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name=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ws.home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value=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"${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/&gt;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     &lt;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name=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ews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      &lt;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exec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executable=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"python"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dir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"${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ws.home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}"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    &lt;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line=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"run_tests.py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--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project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euHReka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-Testing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--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tag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system:bc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/&gt;</a:t>
            </a:r>
            <a:endParaRPr lang="en-US" sz="1600" dirty="0">
              <a:solidFill>
                <a:srgbClr val="000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      &lt;/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exec&gt;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     &lt;/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target&gt;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0"/>
                </a:solidFill>
                <a:latin typeface="Consolas"/>
              </a:rPr>
              <a:t>&lt;/project&gt;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775736"/>
              </p:ext>
            </p:extLst>
          </p:nvPr>
        </p:nvGraphicFramePr>
        <p:xfrm>
          <a:off x="4648200" y="5105400"/>
          <a:ext cx="135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Packager Shell Object" showAsIcon="1" r:id="rId3" imgW="1359360" imgH="685800" progId="Package">
                  <p:embed/>
                </p:oleObj>
              </mc:Choice>
              <mc:Fallback>
                <p:oleObj name="Packager Shell Object" showAsIcon="1" r:id="rId3" imgW="13593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5105400"/>
                        <a:ext cx="1358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858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RF Script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75" y="1300394"/>
            <a:ext cx="8551863" cy="48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367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Eclipse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90600"/>
            <a:ext cx="8291512" cy="49688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034" y="1948656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endParaRPr lang="en-IN" dirty="0" smtClean="0"/>
          </a:p>
          <a:p>
            <a:pPr marL="0" lvl="2"/>
            <a:endParaRPr lang="en-IN" dirty="0" smtClean="0"/>
          </a:p>
          <a:p>
            <a:pPr marL="0" lvl="2"/>
            <a:endParaRPr lang="en-IN" dirty="0" smtClean="0"/>
          </a:p>
          <a:p>
            <a:pPr marL="0" lvl="2"/>
            <a:endParaRPr lang="en-US" b="1" dirty="0" smtClean="0">
              <a:solidFill>
                <a:srgbClr val="004B87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877218"/>
            <a:ext cx="5610220" cy="3940969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1357290" y="2020094"/>
            <a:ext cx="500066" cy="14287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357290" y="2305846"/>
            <a:ext cx="500066" cy="14287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5786446" y="3448854"/>
            <a:ext cx="1857388" cy="71438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71604" y="3305978"/>
            <a:ext cx="571504" cy="42862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7215206" y="2877350"/>
            <a:ext cx="500066" cy="21431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158" y="1805780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4B87"/>
                </a:solidFill>
              </a:rPr>
              <a:t>Menu 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15272" y="294878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4B87"/>
                </a:solidFill>
              </a:rPr>
              <a:t>Outline View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158" y="230584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4B87"/>
                </a:solidFill>
              </a:rPr>
              <a:t>Tool Bar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3834" y="402035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4B87"/>
                </a:solidFill>
              </a:rPr>
              <a:t>Text Editor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282" y="3591730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4B87"/>
                </a:solidFill>
              </a:rPr>
              <a:t>Resource Navigation View</a:t>
            </a:r>
          </a:p>
        </p:txBody>
      </p:sp>
    </p:spTree>
    <p:extLst>
      <p:ext uri="{BB962C8B-B14F-4D97-AF65-F5344CB8AC3E}">
        <p14:creationId xmlns:p14="http://schemas.microsoft.com/office/powerpoint/2010/main" val="43521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Eclipse in Java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9106" y="2005000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endParaRPr lang="en-IN" dirty="0" smtClean="0"/>
          </a:p>
          <a:p>
            <a:pPr marL="0" lvl="2"/>
            <a:endParaRPr lang="en-IN" dirty="0" smtClean="0"/>
          </a:p>
          <a:p>
            <a:pPr marL="0" lvl="2"/>
            <a:endParaRPr lang="en-IN" dirty="0" smtClean="0"/>
          </a:p>
          <a:p>
            <a:pPr marL="0" lvl="2"/>
            <a:endParaRPr lang="en-US" b="1" dirty="0" smtClean="0">
              <a:solidFill>
                <a:srgbClr val="004B8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230" y="229075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4B87"/>
                </a:solidFill>
              </a:rPr>
              <a:t>Java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230" y="2790818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4B87"/>
                </a:solidFill>
              </a:rPr>
              <a:t>Package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4792" y="464820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4B87"/>
                </a:solidFill>
              </a:rPr>
              <a:t>Java Editor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7866" y="1790686"/>
            <a:ext cx="5521325" cy="387826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47668" y="329088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4B87"/>
                </a:solidFill>
              </a:rPr>
              <a:t>Class</a:t>
            </a: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1990676" y="2444641"/>
            <a:ext cx="785818" cy="27473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33486" y="2933694"/>
            <a:ext cx="1285884" cy="7143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490610" y="3076570"/>
            <a:ext cx="1590684" cy="35719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704924" y="3862388"/>
            <a:ext cx="3071834" cy="92869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750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123890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004B87"/>
                </a:solidFill>
              </a:rPr>
              <a:t>Hovering </a:t>
            </a:r>
            <a:r>
              <a:rPr lang="en-US" sz="2000" b="1" dirty="0" smtClean="0">
                <a:solidFill>
                  <a:srgbClr val="004B87"/>
                </a:solidFill>
              </a:rPr>
              <a:t>over identifier shows Java doc spec</a:t>
            </a:r>
            <a:endParaRPr lang="en-IN" sz="2000" b="1" dirty="0" smtClean="0">
              <a:solidFill>
                <a:srgbClr val="004B87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l="36838" t="21558" r="13084" b="48340"/>
          <a:stretch>
            <a:fillRect/>
          </a:stretch>
        </p:blipFill>
        <p:spPr bwMode="auto">
          <a:xfrm>
            <a:off x="381000" y="1981200"/>
            <a:ext cx="8516238" cy="383858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214871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524000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004B87"/>
                </a:solidFill>
              </a:rPr>
              <a:t>Method completion in Java editor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95504"/>
            <a:ext cx="7500990" cy="308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7393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278093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004B87"/>
                </a:solidFill>
              </a:rPr>
              <a:t>On-the-fly spell check catches errors early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49597"/>
            <a:ext cx="6496063" cy="333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5430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536" y="676657"/>
            <a:ext cx="4860164" cy="747897"/>
          </a:xfrm>
        </p:spPr>
        <p:txBody>
          <a:bodyPr/>
          <a:lstStyle/>
          <a:p>
            <a:r>
              <a:rPr lang="en-US" dirty="0" smtClean="0"/>
              <a:t>Thank 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536" y="1664991"/>
            <a:ext cx="3247264" cy="773409"/>
          </a:xfrm>
        </p:spPr>
        <p:txBody>
          <a:bodyPr/>
          <a:lstStyle/>
          <a:p>
            <a:r>
              <a:rPr lang="en-US" sz="1200" dirty="0" smtClean="0"/>
              <a:t>Mohan K </a:t>
            </a:r>
            <a:r>
              <a:rPr lang="en-US" sz="1200" dirty="0" err="1" smtClean="0"/>
              <a:t>Panigrahi</a:t>
            </a:r>
            <a:endParaRPr lang="en-US" sz="1200" dirty="0" smtClean="0"/>
          </a:p>
          <a:p>
            <a:r>
              <a:rPr lang="en-US" sz="1200" dirty="0" smtClean="0"/>
              <a:t>Mohankumar.panigrahi@ngahr.com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867396"/>
            <a:ext cx="25050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3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Eclipse </a:t>
            </a:r>
            <a:r>
              <a:rPr lang="en-IN" b="1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1363682"/>
            <a:ext cx="80724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IN" sz="2000" b="1" dirty="0" smtClean="0">
                <a:solidFill>
                  <a:srgbClr val="004B87"/>
                </a:solidFill>
              </a:rPr>
              <a:t>To Install Eclipse:  </a:t>
            </a:r>
          </a:p>
          <a:p>
            <a:pPr marL="0" lvl="2"/>
            <a:endParaRPr lang="en-IN" sz="2000" dirty="0" smtClean="0">
              <a:solidFill>
                <a:srgbClr val="004B87"/>
              </a:solidFill>
            </a:endParaRPr>
          </a:p>
          <a:p>
            <a:pPr marL="0" lvl="2"/>
            <a:r>
              <a:rPr lang="en-IN" sz="2000" dirty="0" smtClean="0">
                <a:solidFill>
                  <a:srgbClr val="004B87"/>
                </a:solidFill>
              </a:rPr>
              <a:t>Go to </a:t>
            </a:r>
            <a:r>
              <a:rPr lang="en-IN" sz="2000" dirty="0" smtClean="0">
                <a:solidFill>
                  <a:srgbClr val="004B87"/>
                </a:solidFill>
                <a:hlinkClick r:id="rId2"/>
              </a:rPr>
              <a:t>http://www.eclipse.org/downloads/</a:t>
            </a:r>
            <a:endParaRPr lang="en-IN" sz="2000" dirty="0" smtClean="0">
              <a:solidFill>
                <a:srgbClr val="004B87"/>
              </a:solidFill>
            </a:endParaRPr>
          </a:p>
          <a:p>
            <a:pPr marL="0" lvl="2"/>
            <a:endParaRPr lang="en-IN" sz="2000" dirty="0" smtClean="0">
              <a:solidFill>
                <a:srgbClr val="004B87"/>
              </a:solidFill>
            </a:endParaRPr>
          </a:p>
          <a:p>
            <a:pPr marL="0" lvl="2"/>
            <a:r>
              <a:rPr lang="en-IN" sz="2000" dirty="0" smtClean="0">
                <a:solidFill>
                  <a:srgbClr val="004B87"/>
                </a:solidFill>
              </a:rPr>
              <a:t>Select “</a:t>
            </a:r>
            <a:r>
              <a:rPr lang="en-US" sz="2000" dirty="0"/>
              <a:t>Eclipse </a:t>
            </a:r>
            <a:r>
              <a:rPr lang="en-US" sz="2000" dirty="0" smtClean="0"/>
              <a:t>Standard X.X</a:t>
            </a:r>
            <a:r>
              <a:rPr lang="en-IN" sz="2000" dirty="0" smtClean="0">
                <a:solidFill>
                  <a:srgbClr val="004B87"/>
                </a:solidFill>
              </a:rPr>
              <a:t>” and download 32 bit or 64 bit which ever is applicable</a:t>
            </a:r>
          </a:p>
          <a:p>
            <a:pPr marL="0" lvl="2"/>
            <a:endParaRPr lang="en-IN" sz="2000" dirty="0" smtClean="0">
              <a:solidFill>
                <a:srgbClr val="004B87"/>
              </a:solidFill>
            </a:endParaRPr>
          </a:p>
          <a:p>
            <a:pPr marL="0" lvl="2"/>
            <a:r>
              <a:rPr lang="en-IN" sz="2000" dirty="0" smtClean="0">
                <a:solidFill>
                  <a:srgbClr val="004B87"/>
                </a:solidFill>
              </a:rPr>
              <a:t>There is no need to install Eclipse again. Just run Eclipse.exe itself used as application</a:t>
            </a:r>
          </a:p>
          <a:p>
            <a:pPr marL="0" lvl="2"/>
            <a:endParaRPr lang="en-IN" dirty="0" smtClean="0"/>
          </a:p>
          <a:p>
            <a:pPr marL="0" lvl="2"/>
            <a:endParaRPr lang="en-IN" dirty="0" smtClean="0"/>
          </a:p>
          <a:p>
            <a:pPr marL="0" lvl="2"/>
            <a:endParaRPr lang="en-IN" dirty="0" smtClean="0"/>
          </a:p>
          <a:p>
            <a:pPr marL="0" lvl="2"/>
            <a:endParaRPr lang="en-US" b="1" dirty="0" smtClean="0">
              <a:solidFill>
                <a:srgbClr val="004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34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plug-in to install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plug-ins to be installed in Eclipse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PyDev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://PyDev.org/updates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RobotIDE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http://sourceforge.net/projects/robotide/files/stable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eGIT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download.eclipse.org/egit/updates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76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Install PyDev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Eclipse</a:t>
            </a:r>
          </a:p>
          <a:p>
            <a:r>
              <a:rPr lang="en-US" dirty="0" smtClean="0"/>
              <a:t>Go to Help menu-Install New Software…</a:t>
            </a:r>
          </a:p>
          <a:p>
            <a:r>
              <a:rPr lang="en-US" dirty="0" smtClean="0"/>
              <a:t>Click on Add</a:t>
            </a:r>
          </a:p>
          <a:p>
            <a:r>
              <a:rPr lang="en-US" dirty="0" smtClean="0"/>
              <a:t>Enter Name as “PyDev” and Location as “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://PyDev.org/updates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Click Ok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81" y="2743200"/>
            <a:ext cx="6026919" cy="353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696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PyDev </a:t>
            </a:r>
            <a:r>
              <a:rPr lang="en-US" dirty="0"/>
              <a:t>plug-in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“PyDev” check box and click Next</a:t>
            </a:r>
          </a:p>
          <a:p>
            <a:endParaRPr 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24799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950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PyDev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smtClean="0"/>
              <a:t>“PyDev </a:t>
            </a:r>
            <a:r>
              <a:rPr lang="en-US" dirty="0"/>
              <a:t>for Eclipse” </a:t>
            </a:r>
            <a:r>
              <a:rPr lang="en-US" dirty="0" smtClean="0"/>
              <a:t>and </a:t>
            </a:r>
            <a:r>
              <a:rPr lang="en-US" dirty="0"/>
              <a:t>click Next</a:t>
            </a:r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4512"/>
            <a:ext cx="8270501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636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PyDev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the terms of the license agreement and hit Finish</a:t>
            </a:r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6200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729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a">
  <a:themeElements>
    <a:clrScheme name="template_NorthgateArinso 14">
      <a:dk1>
        <a:srgbClr val="4E0064"/>
      </a:dk1>
      <a:lt1>
        <a:srgbClr val="FFFFFF"/>
      </a:lt1>
      <a:dk2>
        <a:srgbClr val="C60C30"/>
      </a:dk2>
      <a:lt2>
        <a:srgbClr val="B2B4B3"/>
      </a:lt2>
      <a:accent1>
        <a:srgbClr val="747678"/>
      </a:accent1>
      <a:accent2>
        <a:srgbClr val="C60C30"/>
      </a:accent2>
      <a:accent3>
        <a:srgbClr val="FFFFFF"/>
      </a:accent3>
      <a:accent4>
        <a:srgbClr val="410054"/>
      </a:accent4>
      <a:accent5>
        <a:srgbClr val="BCBDBE"/>
      </a:accent5>
      <a:accent6>
        <a:srgbClr val="B30A2A"/>
      </a:accent6>
      <a:hlink>
        <a:srgbClr val="42145F"/>
      </a:hlink>
      <a:folHlink>
        <a:srgbClr val="8F31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E006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E006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NorthgateArins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NorthgateArins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NorthgateArins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NorthgateArins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NorthgateArins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NorthgateArins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NorthgateArins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NorthgateArins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NorthgateArins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NorthgateArins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NorthgateArins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NorthgateArins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NorthgateArinso 13">
        <a:dk1>
          <a:srgbClr val="4E0064"/>
        </a:dk1>
        <a:lt1>
          <a:srgbClr val="FFFFFF"/>
        </a:lt1>
        <a:dk2>
          <a:srgbClr val="FF3300"/>
        </a:dk2>
        <a:lt2>
          <a:srgbClr val="808080"/>
        </a:lt2>
        <a:accent1>
          <a:srgbClr val="B1B1B1"/>
        </a:accent1>
        <a:accent2>
          <a:srgbClr val="8F313A"/>
        </a:accent2>
        <a:accent3>
          <a:srgbClr val="FFFFFF"/>
        </a:accent3>
        <a:accent4>
          <a:srgbClr val="410054"/>
        </a:accent4>
        <a:accent5>
          <a:srgbClr val="D5D5D5"/>
        </a:accent5>
        <a:accent6>
          <a:srgbClr val="812B34"/>
        </a:accent6>
        <a:hlink>
          <a:srgbClr val="42145F"/>
        </a:hlink>
        <a:folHlink>
          <a:srgbClr val="4214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NorthgateArinso 14">
        <a:dk1>
          <a:srgbClr val="4E0064"/>
        </a:dk1>
        <a:lt1>
          <a:srgbClr val="FFFFFF"/>
        </a:lt1>
        <a:dk2>
          <a:srgbClr val="C60C30"/>
        </a:dk2>
        <a:lt2>
          <a:srgbClr val="B2B4B3"/>
        </a:lt2>
        <a:accent1>
          <a:srgbClr val="747678"/>
        </a:accent1>
        <a:accent2>
          <a:srgbClr val="C60C30"/>
        </a:accent2>
        <a:accent3>
          <a:srgbClr val="FFFFFF"/>
        </a:accent3>
        <a:accent4>
          <a:srgbClr val="410054"/>
        </a:accent4>
        <a:accent5>
          <a:srgbClr val="BCBDBE"/>
        </a:accent5>
        <a:accent6>
          <a:srgbClr val="B30A2A"/>
        </a:accent6>
        <a:hlink>
          <a:srgbClr val="42145F"/>
        </a:hlink>
        <a:folHlink>
          <a:srgbClr val="8F31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te on SOC 1 tasks (1)">
  <a:themeElements>
    <a:clrScheme name="NGA Human Resources">
      <a:dk1>
        <a:srgbClr val="4D4F53"/>
      </a:dk1>
      <a:lt1>
        <a:sysClr val="window" lastClr="FFFFFF"/>
      </a:lt1>
      <a:dk2>
        <a:srgbClr val="4C3549"/>
      </a:dk2>
      <a:lt2>
        <a:srgbClr val="000000"/>
      </a:lt2>
      <a:accent1>
        <a:srgbClr val="492A89"/>
      </a:accent1>
      <a:accent2>
        <a:srgbClr val="DB1736"/>
      </a:accent2>
      <a:accent3>
        <a:srgbClr val="4E0000"/>
      </a:accent3>
      <a:accent4>
        <a:srgbClr val="781D7E"/>
      </a:accent4>
      <a:accent5>
        <a:srgbClr val="7A1315"/>
      </a:accent5>
      <a:accent6>
        <a:srgbClr val="DA426E"/>
      </a:accent6>
      <a:hlink>
        <a:srgbClr val="650360"/>
      </a:hlink>
      <a:folHlink>
        <a:srgbClr val="A20473"/>
      </a:folHlink>
    </a:clrScheme>
    <a:fontScheme name="NGA Human Resource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 and RF Scripting</Template>
  <TotalTime>2142</TotalTime>
  <Words>1108</Words>
  <Application>Microsoft Office PowerPoint</Application>
  <PresentationFormat>On-screen Show (4:3)</PresentationFormat>
  <Paragraphs>196</Paragraphs>
  <Slides>38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nga</vt:lpstr>
      <vt:lpstr>Note on SOC 1 tasks (1)</vt:lpstr>
      <vt:lpstr>Bitmap Image</vt:lpstr>
      <vt:lpstr>Packager Shell Object</vt:lpstr>
      <vt:lpstr>Eclipse</vt:lpstr>
      <vt:lpstr>Eclipse and RF Scripting  </vt:lpstr>
      <vt:lpstr>Eclipse Introduction</vt:lpstr>
      <vt:lpstr>Eclipse Installation</vt:lpstr>
      <vt:lpstr>List of plug-in to install in Eclipse</vt:lpstr>
      <vt:lpstr>1. Install PyDev plug-in</vt:lpstr>
      <vt:lpstr>PyDev plug-in</vt:lpstr>
      <vt:lpstr>PyDev plug-in</vt:lpstr>
      <vt:lpstr>PyDev plug-in</vt:lpstr>
      <vt:lpstr>PyDev plug-in</vt:lpstr>
      <vt:lpstr>PyDev plug-in</vt:lpstr>
      <vt:lpstr>2. Install eGit and Import euHReka automation project</vt:lpstr>
      <vt:lpstr>eGit plug-in</vt:lpstr>
      <vt:lpstr>eGit plug-in</vt:lpstr>
      <vt:lpstr>eGit plug-in</vt:lpstr>
      <vt:lpstr>eGit plug-in</vt:lpstr>
      <vt:lpstr>eGit plug-in</vt:lpstr>
      <vt:lpstr>eGit plug-in</vt:lpstr>
      <vt:lpstr>eGit plug-in</vt:lpstr>
      <vt:lpstr>eGit plug-in</vt:lpstr>
      <vt:lpstr>eGit plug-in</vt:lpstr>
      <vt:lpstr>3. Install latest RobotIDE plug-in</vt:lpstr>
      <vt:lpstr>RobotIDE plug-in</vt:lpstr>
      <vt:lpstr>RobotIDE plug-in</vt:lpstr>
      <vt:lpstr>RobotIDE plug-in</vt:lpstr>
      <vt:lpstr>RobotIDE plug-in – RF script file</vt:lpstr>
      <vt:lpstr>RobotIDE plug-in – Python File</vt:lpstr>
      <vt:lpstr>RobotIDE plug-in Usage</vt:lpstr>
      <vt:lpstr>RobotIDE plug-in Usage</vt:lpstr>
      <vt:lpstr>Show White Space and Tab Character</vt:lpstr>
      <vt:lpstr>How To Run RF Script?</vt:lpstr>
      <vt:lpstr>Run RF Script</vt:lpstr>
      <vt:lpstr>Eclipse View</vt:lpstr>
      <vt:lpstr>Eclipse in Java Perspective</vt:lpstr>
      <vt:lpstr>Java Editor</vt:lpstr>
      <vt:lpstr>Java Editor</vt:lpstr>
      <vt:lpstr>Java Editor</vt:lpstr>
      <vt:lpstr>Thank 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Nur Hafizi Ghazali</dc:creator>
  <cp:lastModifiedBy>Mohan Kumar Panigrahi</cp:lastModifiedBy>
  <cp:revision>118</cp:revision>
  <dcterms:created xsi:type="dcterms:W3CDTF">2014-04-16T02:33:28Z</dcterms:created>
  <dcterms:modified xsi:type="dcterms:W3CDTF">2014-08-19T17:44:18Z</dcterms:modified>
</cp:coreProperties>
</file>