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20"/>
  </p:notesMasterIdLst>
  <p:handoutMasterIdLst>
    <p:handoutMasterId r:id="rId21"/>
  </p:handoutMasterIdLst>
  <p:sldIdLst>
    <p:sldId id="405" r:id="rId5"/>
    <p:sldId id="364" r:id="rId6"/>
    <p:sldId id="421" r:id="rId7"/>
    <p:sldId id="416" r:id="rId8"/>
    <p:sldId id="434" r:id="rId9"/>
    <p:sldId id="414" r:id="rId10"/>
    <p:sldId id="433" r:id="rId11"/>
    <p:sldId id="422" r:id="rId12"/>
    <p:sldId id="423" r:id="rId13"/>
    <p:sldId id="424" r:id="rId14"/>
    <p:sldId id="425" r:id="rId15"/>
    <p:sldId id="428" r:id="rId16"/>
    <p:sldId id="427" r:id="rId17"/>
    <p:sldId id="408" r:id="rId18"/>
    <p:sldId id="391" r:id="rId1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462">
          <p15:clr>
            <a:srgbClr val="A4A3A4"/>
          </p15:clr>
        </p15:guide>
        <p15:guide id="5" orient="horz" pos="768">
          <p15:clr>
            <a:srgbClr val="A4A3A4"/>
          </p15:clr>
        </p15:guide>
        <p15:guide id="6" pos="5573">
          <p15:clr>
            <a:srgbClr val="A4A3A4"/>
          </p15:clr>
        </p15:guide>
        <p15:guide id="7" pos="184">
          <p15:clr>
            <a:srgbClr val="A4A3A4"/>
          </p15:clr>
        </p15:guide>
        <p15:guide id="8" pos="2878">
          <p15:clr>
            <a:srgbClr val="A4A3A4"/>
          </p15:clr>
        </p15:guide>
        <p15:guide id="9" pos="284">
          <p15:clr>
            <a:srgbClr val="A4A3A4"/>
          </p15:clr>
        </p15:guide>
        <p15:guide id="10" pos="53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B905"/>
    <a:srgbClr val="DB1736"/>
    <a:srgbClr val="828EAF"/>
    <a:srgbClr val="D75CAF"/>
    <a:srgbClr val="AC5D79"/>
    <a:srgbClr val="4D4D4D"/>
    <a:srgbClr val="4D4F53"/>
    <a:srgbClr val="000000"/>
    <a:srgbClr val="492A89"/>
    <a:srgbClr val="934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5931" autoAdjust="0"/>
  </p:normalViewPr>
  <p:slideViewPr>
    <p:cSldViewPr snapToGrid="0">
      <p:cViewPr varScale="1">
        <p:scale>
          <a:sx n="72" d="100"/>
          <a:sy n="72" d="100"/>
        </p:scale>
        <p:origin x="1326" y="102"/>
      </p:cViewPr>
      <p:guideLst>
        <p:guide orient="horz" pos="323"/>
        <p:guide orient="horz" pos="3855"/>
        <p:guide orient="horz" pos="4201"/>
        <p:guide orient="horz" pos="462"/>
        <p:guide orient="horz" pos="768"/>
        <p:guide pos="5573"/>
        <p:guide pos="184"/>
        <p:guide pos="2878"/>
        <p:guide pos="284"/>
        <p:guide pos="53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814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0" y="8843962"/>
            <a:ext cx="2048256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239CEED3-4AD3-45CD-A64A-479800CA5C43}" type="datetimeFigureOut">
              <a:rPr lang="en-US" sz="1000" smtClean="0">
                <a:latin typeface="Arial" pitchFamily="34" charset="0"/>
                <a:cs typeface="Arial" pitchFamily="34" charset="0"/>
              </a:rPr>
              <a:pPr algn="l"/>
              <a:t>8/23/2018</a:t>
            </a:fld>
            <a:endParaRPr lang="en-US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12080" y="8842375"/>
            <a:ext cx="180943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747A-507E-434E-9614-5BAC27AC8C9E}" type="slidenum">
              <a:rPr lang="en-US" sz="1000" smtClean="0">
                <a:latin typeface="Arial" pitchFamily="34" charset="0"/>
                <a:cs typeface="Arial" pitchFamily="34" charset="0"/>
              </a:rPr>
              <a:t>‹#›</a:t>
            </a:fld>
            <a:endParaRPr lang="en-US" sz="10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1837" y="254941"/>
            <a:ext cx="843623" cy="385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869681"/>
            <a:ext cx="702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www.ngahr.com</a:t>
            </a:r>
          </a:p>
        </p:txBody>
      </p:sp>
    </p:spTree>
    <p:extLst>
      <p:ext uri="{BB962C8B-B14F-4D97-AF65-F5344CB8AC3E}">
        <p14:creationId xmlns:p14="http://schemas.microsoft.com/office/powerpoint/2010/main" val="1265580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616" tIns="46808" rIns="93616" bIns="46808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" y="8843646"/>
            <a:ext cx="1536192" cy="465455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4B4AB108-6196-444C-9562-2F93C512101A}" type="datetimeFigureOut">
              <a:rPr lang="en-US" smtClean="0"/>
              <a:pPr/>
              <a:t>8/23/2018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71525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16" tIns="46808" rIns="93616" bIns="4680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616" tIns="46808" rIns="93616" bIns="468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3649" y="8842030"/>
            <a:ext cx="997827" cy="465455"/>
          </a:xfrm>
          <a:prstGeom prst="rect">
            <a:avLst/>
          </a:prstGeom>
        </p:spPr>
        <p:txBody>
          <a:bodyPr vert="horz" lIns="93616" tIns="46808" rIns="93616" bIns="46808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8F3EBE2-F834-4809-9468-70313C6999E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294" y="254941"/>
            <a:ext cx="843623" cy="385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8869681"/>
            <a:ext cx="702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4D4D4D"/>
                </a:solidFill>
                <a:latin typeface="Arial" pitchFamily="34" charset="0"/>
                <a:cs typeface="Arial" pitchFamily="34" charset="0"/>
              </a:rPr>
              <a:t>www.ngahr.com</a:t>
            </a:r>
          </a:p>
        </p:txBody>
      </p:sp>
    </p:spTree>
    <p:extLst>
      <p:ext uri="{BB962C8B-B14F-4D97-AF65-F5344CB8AC3E}">
        <p14:creationId xmlns:p14="http://schemas.microsoft.com/office/powerpoint/2010/main" val="210739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northgatearinso.com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facebook.com/NorthgateArinso&#8206;" TargetMode="External"/><Relationship Id="rId7" Type="http://schemas.openxmlformats.org/officeDocument/2006/relationships/hyperlink" Target="http://www.linkedin.com/company/northgatearinso_4366" TargetMode="External"/><Relationship Id="rId12" Type="http://schemas.openxmlformats.org/officeDocument/2006/relationships/hyperlink" Target="http://www.youtube.com/northgatearinso" TargetMode="External"/><Relationship Id="rId17" Type="http://schemas.openxmlformats.org/officeDocument/2006/relationships/hyperlink" Target="http://www.ngahr.com/blog" TargetMode="External"/><Relationship Id="rId2" Type="http://schemas.openxmlformats.org/officeDocument/2006/relationships/image" Target="../media/image6.emf"/><Relationship Id="rId16" Type="http://schemas.openxmlformats.org/officeDocument/2006/relationships/hyperlink" Target="https://plus.google.com/103072468530204860182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lus.google.com/103072468530204860182/posts" TargetMode="External"/><Relationship Id="rId11" Type="http://schemas.openxmlformats.org/officeDocument/2006/relationships/hyperlink" Target="http://www.twitter.com/ngahr" TargetMode="External"/><Relationship Id="rId5" Type="http://schemas.openxmlformats.org/officeDocument/2006/relationships/hyperlink" Target="http://www.facebook.com/NorthgateArinso&#8206;" TargetMode="External"/><Relationship Id="rId15" Type="http://schemas.openxmlformats.org/officeDocument/2006/relationships/hyperlink" Target="http://www.ngahr.com/" TargetMode="External"/><Relationship Id="rId10" Type="http://schemas.openxmlformats.org/officeDocument/2006/relationships/hyperlink" Target="http://www.slideshare.net/NorthgateArinso" TargetMode="External"/><Relationship Id="rId4" Type="http://schemas.openxmlformats.org/officeDocument/2006/relationships/hyperlink" Target="http://ngahr.com/" TargetMode="External"/><Relationship Id="rId9" Type="http://schemas.openxmlformats.org/officeDocument/2006/relationships/hyperlink" Target="http://pinterest.com/northgatearinso/" TargetMode="External"/><Relationship Id="rId1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688" y="2969883"/>
            <a:ext cx="7780464" cy="495693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3688" y="3558148"/>
            <a:ext cx="7780463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 cap="none" baseline="0">
                <a:solidFill>
                  <a:srgbClr val="492A89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688" y="1636776"/>
            <a:ext cx="8551863" cy="10326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9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78007"/>
              </p:ext>
            </p:extLst>
          </p:nvPr>
        </p:nvGraphicFramePr>
        <p:xfrm>
          <a:off x="19050" y="7379345"/>
          <a:ext cx="1484313" cy="601662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G42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B137</a:t>
                      </a: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R219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B54</a:t>
                      </a: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17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-36513" y="7150745"/>
            <a:ext cx="15128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0" i="0" u="none" strike="noStrike" baseline="0" dirty="0">
                <a:solidFill>
                  <a:srgbClr val="4D4D4D"/>
                </a:solidFill>
                <a:latin typeface="+mj-lt"/>
              </a:rPr>
              <a:t>Primary Corporate Palette</a:t>
            </a:r>
            <a:endParaRPr lang="en-GB" sz="900" b="0" dirty="0">
              <a:solidFill>
                <a:srgbClr val="4D4D4D"/>
              </a:solidFill>
              <a:latin typeface="+mj-lt"/>
            </a:endParaRPr>
          </a:p>
        </p:txBody>
      </p:sp>
      <p:graphicFrame>
        <p:nvGraphicFramePr>
          <p:cNvPr id="1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62869"/>
              </p:ext>
            </p:extLst>
          </p:nvPr>
        </p:nvGraphicFramePr>
        <p:xfrm>
          <a:off x="1568154" y="7406332"/>
          <a:ext cx="1660525" cy="574675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G79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B83</a:t>
                      </a:r>
                      <a:endParaRPr kumimoji="0" lang="en-GB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B0</a:t>
                      </a:r>
                      <a:endParaRPr kumimoji="0" lang="en-GB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1541167" y="7150745"/>
            <a:ext cx="1778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 err="1">
                <a:solidFill>
                  <a:srgbClr val="4D4D4D"/>
                </a:solidFill>
                <a:latin typeface="+mj-lt"/>
              </a:rPr>
              <a:t>Gray</a:t>
            </a:r>
            <a:r>
              <a:rPr lang="en-GB" sz="900" dirty="0">
                <a:solidFill>
                  <a:srgbClr val="4D4D4D"/>
                </a:solidFill>
                <a:latin typeface="+mj-lt"/>
              </a:rPr>
              <a:t> Palette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45"/>
            <a:ext cx="9144000" cy="188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688" y="1636776"/>
            <a:ext cx="8551863" cy="1032604"/>
          </a:xfrm>
          <a:prstGeom prst="rect">
            <a:avLst/>
          </a:prstGeom>
        </p:spPr>
      </p:pic>
      <p:graphicFrame>
        <p:nvGraphicFramePr>
          <p:cNvPr id="20" name="Group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7478007"/>
              </p:ext>
            </p:extLst>
          </p:nvPr>
        </p:nvGraphicFramePr>
        <p:xfrm>
          <a:off x="19050" y="7379345"/>
          <a:ext cx="1484313" cy="601662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G42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B137</a:t>
                      </a: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2A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R219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B54</a:t>
                      </a: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17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 Box 52"/>
          <p:cNvSpPr txBox="1">
            <a:spLocks noChangeArrowheads="1"/>
          </p:cNvSpPr>
          <p:nvPr userDrawn="1"/>
        </p:nvSpPr>
        <p:spPr bwMode="auto">
          <a:xfrm>
            <a:off x="-36513" y="7150745"/>
            <a:ext cx="15128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0" i="0" u="none" strike="noStrike" baseline="0" dirty="0">
                <a:solidFill>
                  <a:srgbClr val="4D4D4D"/>
                </a:solidFill>
                <a:latin typeface="+mj-lt"/>
              </a:rPr>
              <a:t>Primary Corporate Palette</a:t>
            </a:r>
            <a:endParaRPr lang="en-GB" sz="900" b="0" dirty="0">
              <a:solidFill>
                <a:srgbClr val="4D4D4D"/>
              </a:solidFill>
              <a:latin typeface="+mj-lt"/>
            </a:endParaRPr>
          </a:p>
        </p:txBody>
      </p:sp>
      <p:graphicFrame>
        <p:nvGraphicFramePr>
          <p:cNvPr id="22" name="Group 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9562869"/>
              </p:ext>
            </p:extLst>
          </p:nvPr>
        </p:nvGraphicFramePr>
        <p:xfrm>
          <a:off x="1568154" y="7406332"/>
          <a:ext cx="1660525" cy="574675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G79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B83</a:t>
                      </a:r>
                      <a:endParaRPr kumimoji="0" lang="en-GB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G0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B0</a:t>
                      </a:r>
                      <a:endParaRPr kumimoji="0" lang="en-GB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 Box 53"/>
          <p:cNvSpPr txBox="1">
            <a:spLocks noChangeArrowheads="1"/>
          </p:cNvSpPr>
          <p:nvPr userDrawn="1"/>
        </p:nvSpPr>
        <p:spPr bwMode="auto">
          <a:xfrm>
            <a:off x="1541167" y="7150745"/>
            <a:ext cx="17780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dirty="0" err="1">
                <a:solidFill>
                  <a:srgbClr val="4D4D4D"/>
                </a:solidFill>
                <a:latin typeface="+mj-lt"/>
              </a:rPr>
              <a:t>Gray</a:t>
            </a:r>
            <a:r>
              <a:rPr lang="en-GB" sz="900" dirty="0">
                <a:solidFill>
                  <a:srgbClr val="4D4D4D"/>
                </a:solidFill>
                <a:latin typeface="+mj-lt"/>
              </a:rPr>
              <a:t> Palette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GA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09" y="4733512"/>
            <a:ext cx="4262634" cy="1281651"/>
          </a:xfrm>
          <a:prstGeom prst="rect">
            <a:avLst/>
          </a:prstGeom>
        </p:spPr>
      </p:pic>
      <p:sp>
        <p:nvSpPr>
          <p:cNvPr id="31" name="Rectangle 30">
            <a:hlinkClick r:id="rId3"/>
          </p:cNvPr>
          <p:cNvSpPr/>
          <p:nvPr userDrawn="1"/>
        </p:nvSpPr>
        <p:spPr>
          <a:xfrm>
            <a:off x="1952370" y="4725144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86536" y="676657"/>
            <a:ext cx="4860164" cy="936243"/>
          </a:xfrm>
        </p:spPr>
        <p:txBody>
          <a:bodyPr/>
          <a:lstStyle>
            <a:lvl1pPr>
              <a:defRPr lang="en-US" sz="5400" kern="1200" spc="-250" baseline="0" dirty="0">
                <a:solidFill>
                  <a:srgbClr val="DB1635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Insert 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6536" y="1664991"/>
            <a:ext cx="4860164" cy="158620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aseline="0"/>
            </a:lvl1pPr>
          </a:lstStyle>
          <a:p>
            <a:pPr lvl="0"/>
            <a:r>
              <a:rPr lang="en-US" dirty="0"/>
              <a:t>Click to edit your contact details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09" y="4733512"/>
            <a:ext cx="4262634" cy="1281651"/>
          </a:xfrm>
          <a:prstGeom prst="rect">
            <a:avLst/>
          </a:prstGeom>
        </p:spPr>
      </p:pic>
      <p:sp>
        <p:nvSpPr>
          <p:cNvPr id="16" name="Rectangle 15">
            <a:hlinkClick r:id="rId4"/>
          </p:cNvPr>
          <p:cNvSpPr/>
          <p:nvPr/>
        </p:nvSpPr>
        <p:spPr>
          <a:xfrm>
            <a:off x="514735" y="4733512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hlinkClick r:id="rId5"/>
          </p:cNvPr>
          <p:cNvSpPr/>
          <p:nvPr userDrawn="1"/>
        </p:nvSpPr>
        <p:spPr>
          <a:xfrm>
            <a:off x="2020950" y="4725144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ectangle 17">
            <a:hlinkClick r:id="rId6"/>
          </p:cNvPr>
          <p:cNvSpPr/>
          <p:nvPr/>
        </p:nvSpPr>
        <p:spPr>
          <a:xfrm>
            <a:off x="3683087" y="4739580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hlinkClick r:id="rId7"/>
          </p:cNvPr>
          <p:cNvSpPr/>
          <p:nvPr/>
        </p:nvSpPr>
        <p:spPr>
          <a:xfrm>
            <a:off x="440201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hlinkClick r:id="rId8"/>
          </p:cNvPr>
          <p:cNvSpPr/>
          <p:nvPr/>
        </p:nvSpPr>
        <p:spPr>
          <a:xfrm>
            <a:off x="1952369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ectangle 20">
            <a:hlinkClick r:id="rId9"/>
          </p:cNvPr>
          <p:cNvSpPr/>
          <p:nvPr/>
        </p:nvSpPr>
        <p:spPr>
          <a:xfrm>
            <a:off x="3683087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Rectangle 21">
            <a:hlinkClick r:id="rId10"/>
          </p:cNvPr>
          <p:cNvSpPr/>
          <p:nvPr/>
        </p:nvSpPr>
        <p:spPr>
          <a:xfrm>
            <a:off x="440201" y="572713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 22">
            <a:hlinkClick r:id="rId11"/>
          </p:cNvPr>
          <p:cNvSpPr/>
          <p:nvPr/>
        </p:nvSpPr>
        <p:spPr>
          <a:xfrm>
            <a:off x="1952369" y="5725245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hlinkClick r:id="rId12"/>
          </p:cNvPr>
          <p:cNvSpPr/>
          <p:nvPr/>
        </p:nvSpPr>
        <p:spPr>
          <a:xfrm>
            <a:off x="3677795" y="5721473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629" y="3301393"/>
            <a:ext cx="2931885" cy="2925789"/>
          </a:xfrm>
          <a:prstGeom prst="rect">
            <a:avLst/>
          </a:prstGeom>
        </p:spPr>
      </p:pic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57226" y="6584220"/>
            <a:ext cx="386113" cy="107722"/>
          </a:xfrm>
        </p:spPr>
        <p:txBody>
          <a:bodyPr/>
          <a:lstStyle>
            <a:lvl1pPr>
              <a:defRPr b="0"/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sp>
        <p:nvSpPr>
          <p:cNvPr id="30" name="Rectangle 29">
            <a:hlinkClick r:id="rId15"/>
          </p:cNvPr>
          <p:cNvSpPr/>
          <p:nvPr userDrawn="1"/>
        </p:nvSpPr>
        <p:spPr>
          <a:xfrm>
            <a:off x="514735" y="4733512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Rectangle 31">
            <a:hlinkClick r:id="rId16"/>
          </p:cNvPr>
          <p:cNvSpPr/>
          <p:nvPr userDrawn="1"/>
        </p:nvSpPr>
        <p:spPr>
          <a:xfrm>
            <a:off x="3683087" y="4739580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>
            <a:hlinkClick r:id="rId7"/>
          </p:cNvPr>
          <p:cNvSpPr/>
          <p:nvPr userDrawn="1"/>
        </p:nvSpPr>
        <p:spPr>
          <a:xfrm>
            <a:off x="440201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>
            <a:hlinkClick r:id="rId17"/>
          </p:cNvPr>
          <p:cNvSpPr/>
          <p:nvPr userDrawn="1"/>
        </p:nvSpPr>
        <p:spPr>
          <a:xfrm>
            <a:off x="1952369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Rectangle 34">
            <a:hlinkClick r:id="rId9"/>
          </p:cNvPr>
          <p:cNvSpPr/>
          <p:nvPr userDrawn="1"/>
        </p:nvSpPr>
        <p:spPr>
          <a:xfrm>
            <a:off x="3683087" y="523032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Rectangle 35">
            <a:hlinkClick r:id="rId10"/>
          </p:cNvPr>
          <p:cNvSpPr/>
          <p:nvPr userDrawn="1"/>
        </p:nvSpPr>
        <p:spPr>
          <a:xfrm>
            <a:off x="440201" y="5727131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7" name="Rectangle 36">
            <a:hlinkClick r:id="rId11"/>
          </p:cNvPr>
          <p:cNvSpPr/>
          <p:nvPr userDrawn="1"/>
        </p:nvSpPr>
        <p:spPr>
          <a:xfrm>
            <a:off x="1952369" y="5725245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8" name="Rectangle 37">
            <a:hlinkClick r:id="rId12"/>
          </p:cNvPr>
          <p:cNvSpPr/>
          <p:nvPr userDrawn="1"/>
        </p:nvSpPr>
        <p:spPr>
          <a:xfrm>
            <a:off x="3677795" y="5721473"/>
            <a:ext cx="1221611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629" y="3301393"/>
            <a:ext cx="2931885" cy="2925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G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745" y="2852137"/>
            <a:ext cx="8382055" cy="549381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2800" b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48441" y="6357783"/>
            <a:ext cx="21336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lvl1pPr algn="l">
              <a:defRPr lang="en-US" sz="900" smtClean="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9C3A1C-113A-4311-AD7C-22AABB34C33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7532" y="6353186"/>
            <a:ext cx="192643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</a:rPr>
              <a:t>15 May 2013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293687" y="1636775"/>
            <a:ext cx="8551863" cy="103260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04745" y="6581806"/>
            <a:ext cx="236806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700" b="0" dirty="0">
                <a:solidFill>
                  <a:schemeClr val="bg1">
                    <a:lumMod val="50000"/>
                  </a:schemeClr>
                </a:solidFill>
              </a:rPr>
              <a:t>Copyright NGA</a:t>
            </a:r>
            <a:r>
              <a:rPr lang="en-US" sz="700" b="0" baseline="0" dirty="0">
                <a:solidFill>
                  <a:schemeClr val="bg1">
                    <a:lumMod val="50000"/>
                  </a:schemeClr>
                </a:solidFill>
              </a:rPr>
              <a:t> Human Resources. All rights reserved.</a:t>
            </a:r>
            <a:endParaRPr lang="en-US" sz="7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293687" y="1636775"/>
            <a:ext cx="8551863" cy="10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GA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5371" y="1916597"/>
            <a:ext cx="6255658" cy="549381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2800" b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 flipV="1">
            <a:off x="885371" y="2465978"/>
            <a:ext cx="6270172" cy="203402"/>
          </a:xfrm>
          <a:prstGeom prst="rect">
            <a:avLst/>
          </a:prstGeom>
        </p:spPr>
      </p:pic>
      <p:sp>
        <p:nvSpPr>
          <p:cNvPr id="15" name="Content Placeholder 6"/>
          <p:cNvSpPr>
            <a:spLocks noGrp="1"/>
          </p:cNvSpPr>
          <p:nvPr>
            <p:ph sz="quarter" idx="11"/>
          </p:nvPr>
        </p:nvSpPr>
        <p:spPr>
          <a:xfrm>
            <a:off x="928914" y="2946400"/>
            <a:ext cx="6183086" cy="3406786"/>
          </a:xfrm>
        </p:spPr>
        <p:txBody>
          <a:bodyPr/>
          <a:lstStyle>
            <a:lvl1pPr marL="0" indent="0">
              <a:lnSpc>
                <a:spcPct val="140000"/>
              </a:lnSpc>
              <a:spcBef>
                <a:spcPts val="0"/>
              </a:spcBef>
              <a:buNone/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67532" y="6353186"/>
            <a:ext cx="1926432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</a:rPr>
              <a:t>15 May 2013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04745" y="6581806"/>
            <a:ext cx="236806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700" b="0" dirty="0">
                <a:solidFill>
                  <a:schemeClr val="bg1">
                    <a:lumMod val="50000"/>
                  </a:schemeClr>
                </a:solidFill>
              </a:rPr>
              <a:t>Copyright NGA</a:t>
            </a:r>
            <a:r>
              <a:rPr lang="en-US" sz="700" b="0" baseline="0" dirty="0">
                <a:solidFill>
                  <a:schemeClr val="bg1">
                    <a:lumMod val="50000"/>
                  </a:schemeClr>
                </a:solidFill>
              </a:rPr>
              <a:t> Human Resources. All rights reserved.</a:t>
            </a:r>
            <a:endParaRPr lang="en-US" sz="7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 flipV="1">
            <a:off x="885371" y="2465978"/>
            <a:ext cx="6270172" cy="2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528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784" y="1170431"/>
            <a:ext cx="8566382" cy="5082451"/>
          </a:xfrm>
        </p:spPr>
        <p:txBody>
          <a:bodyPr/>
          <a:lstStyle>
            <a:lvl1pPr>
              <a:defRPr sz="2000"/>
            </a:lvl1pPr>
            <a:lvl2pPr>
              <a:buClrTx/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56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294" y="1169894"/>
            <a:ext cx="4114800" cy="5082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69894"/>
            <a:ext cx="4114800" cy="50840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GA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046" y="466038"/>
            <a:ext cx="7123176" cy="356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GA 4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86839" y="2357762"/>
            <a:ext cx="2016224" cy="3877937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489834" y="2366688"/>
            <a:ext cx="2013229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324042" y="2368046"/>
            <a:ext cx="2016224" cy="386765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27037" y="2376972"/>
            <a:ext cx="2010235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4649636" y="2357762"/>
            <a:ext cx="2016224" cy="3877937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652631" y="2366688"/>
            <a:ext cx="2013229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6812432" y="2376015"/>
            <a:ext cx="2016224" cy="385968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18288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815427" y="2359164"/>
            <a:ext cx="2013229" cy="0"/>
          </a:xfrm>
          <a:prstGeom prst="line">
            <a:avLst/>
          </a:prstGeom>
          <a:solidFill>
            <a:srgbClr val="4E0064"/>
          </a:solidFill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Content Placeholder 29"/>
          <p:cNvSpPr>
            <a:spLocks noGrp="1"/>
          </p:cNvSpPr>
          <p:nvPr>
            <p:ph sz="quarter" idx="15"/>
          </p:nvPr>
        </p:nvSpPr>
        <p:spPr>
          <a:xfrm>
            <a:off x="467185" y="2490736"/>
            <a:ext cx="1782528" cy="36179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9"/>
          <p:cNvSpPr>
            <a:spLocks noGrp="1"/>
          </p:cNvSpPr>
          <p:nvPr>
            <p:ph sz="quarter" idx="16"/>
          </p:nvPr>
        </p:nvSpPr>
        <p:spPr>
          <a:xfrm>
            <a:off x="2635976" y="2490736"/>
            <a:ext cx="1782528" cy="36306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9"/>
          <p:cNvSpPr>
            <a:spLocks noGrp="1"/>
          </p:cNvSpPr>
          <p:nvPr>
            <p:ph sz="quarter" idx="17"/>
          </p:nvPr>
        </p:nvSpPr>
        <p:spPr>
          <a:xfrm>
            <a:off x="4804767" y="2490736"/>
            <a:ext cx="1782528" cy="36306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9"/>
          <p:cNvSpPr>
            <a:spLocks noGrp="1"/>
          </p:cNvSpPr>
          <p:nvPr>
            <p:ph sz="quarter" idx="18"/>
          </p:nvPr>
        </p:nvSpPr>
        <p:spPr>
          <a:xfrm>
            <a:off x="6973558" y="2490736"/>
            <a:ext cx="1782528" cy="36052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9"/>
          <p:cNvSpPr>
            <a:spLocks noGrp="1"/>
          </p:cNvSpPr>
          <p:nvPr>
            <p:ph sz="quarter" idx="19" hasCustomPrompt="1"/>
          </p:nvPr>
        </p:nvSpPr>
        <p:spPr>
          <a:xfrm>
            <a:off x="324042" y="1209463"/>
            <a:ext cx="2016224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 Block</a:t>
            </a:r>
          </a:p>
        </p:txBody>
      </p:sp>
      <p:sp>
        <p:nvSpPr>
          <p:cNvPr id="35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2503349" y="1209463"/>
            <a:ext cx="2000712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 Block</a:t>
            </a:r>
          </a:p>
        </p:txBody>
      </p:sp>
      <p:sp>
        <p:nvSpPr>
          <p:cNvPr id="36" name="Content Placeholder 29"/>
          <p:cNvSpPr>
            <a:spLocks noGrp="1"/>
          </p:cNvSpPr>
          <p:nvPr>
            <p:ph sz="quarter" idx="21" hasCustomPrompt="1"/>
          </p:nvPr>
        </p:nvSpPr>
        <p:spPr>
          <a:xfrm>
            <a:off x="4667144" y="1209463"/>
            <a:ext cx="1985200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 Block</a:t>
            </a:r>
          </a:p>
        </p:txBody>
      </p:sp>
      <p:sp>
        <p:nvSpPr>
          <p:cNvPr id="37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6815426" y="1209463"/>
            <a:ext cx="2013229" cy="932573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2000" kern="1200" dirty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 Block</a:t>
            </a:r>
          </a:p>
        </p:txBody>
      </p:sp>
    </p:spTree>
    <p:extLst>
      <p:ext uri="{BB962C8B-B14F-4D97-AF65-F5344CB8AC3E}">
        <p14:creationId xmlns:p14="http://schemas.microsoft.com/office/powerpoint/2010/main" val="7656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GA 6 Bo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5399" y="1652188"/>
            <a:ext cx="2631927" cy="20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5399" y="1593245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56791" y="1652188"/>
            <a:ext cx="2631927" cy="20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56791" y="1593245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28183" y="1652188"/>
            <a:ext cx="2631927" cy="20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28184" y="1593245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5399" y="4213013"/>
            <a:ext cx="2631927" cy="20393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5399" y="4144748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44369" y="4213013"/>
            <a:ext cx="2631927" cy="2022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244369" y="4144748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364884" y="4213013"/>
            <a:ext cx="2631927" cy="2048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364884" y="4144748"/>
            <a:ext cx="2631927" cy="64008"/>
          </a:xfrm>
          <a:prstGeom prst="rect">
            <a:avLst/>
          </a:prstGeom>
          <a:solidFill>
            <a:srgbClr val="492A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Content Placeholder 29"/>
          <p:cNvSpPr>
            <a:spLocks noGrp="1"/>
          </p:cNvSpPr>
          <p:nvPr>
            <p:ph sz="quarter" idx="12"/>
          </p:nvPr>
        </p:nvSpPr>
        <p:spPr>
          <a:xfrm>
            <a:off x="583298" y="4319528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9"/>
          <p:cNvSpPr>
            <a:spLocks noGrp="1"/>
          </p:cNvSpPr>
          <p:nvPr>
            <p:ph sz="quarter" idx="13"/>
          </p:nvPr>
        </p:nvSpPr>
        <p:spPr>
          <a:xfrm>
            <a:off x="3478131" y="4326788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29"/>
          <p:cNvSpPr>
            <a:spLocks noGrp="1"/>
          </p:cNvSpPr>
          <p:nvPr>
            <p:ph sz="quarter" idx="14"/>
          </p:nvPr>
        </p:nvSpPr>
        <p:spPr>
          <a:xfrm>
            <a:off x="6342268" y="4319534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9"/>
          <p:cNvSpPr>
            <a:spLocks noGrp="1"/>
          </p:cNvSpPr>
          <p:nvPr>
            <p:ph sz="quarter" idx="15"/>
          </p:nvPr>
        </p:nvSpPr>
        <p:spPr>
          <a:xfrm>
            <a:off x="583298" y="1757580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ontent Placeholder 29"/>
          <p:cNvSpPr>
            <a:spLocks noGrp="1"/>
          </p:cNvSpPr>
          <p:nvPr>
            <p:ph sz="quarter" idx="16"/>
          </p:nvPr>
        </p:nvSpPr>
        <p:spPr>
          <a:xfrm>
            <a:off x="3461948" y="1764840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9"/>
          <p:cNvSpPr>
            <a:spLocks noGrp="1"/>
          </p:cNvSpPr>
          <p:nvPr>
            <p:ph sz="quarter" idx="17"/>
          </p:nvPr>
        </p:nvSpPr>
        <p:spPr>
          <a:xfrm>
            <a:off x="6326082" y="1757586"/>
            <a:ext cx="2436129" cy="190596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29"/>
          <p:cNvSpPr>
            <a:spLocks noGrp="1"/>
          </p:cNvSpPr>
          <p:nvPr>
            <p:ph sz="quarter" idx="19" hasCustomPrompt="1"/>
          </p:nvPr>
        </p:nvSpPr>
        <p:spPr>
          <a:xfrm>
            <a:off x="485398" y="1190170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3" name="Content Placeholder 29"/>
          <p:cNvSpPr>
            <a:spLocks noGrp="1"/>
          </p:cNvSpPr>
          <p:nvPr>
            <p:ph sz="quarter" idx="20" hasCustomPrompt="1"/>
          </p:nvPr>
        </p:nvSpPr>
        <p:spPr>
          <a:xfrm>
            <a:off x="3356790" y="1190170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4" name="Content Placeholder 29"/>
          <p:cNvSpPr>
            <a:spLocks noGrp="1"/>
          </p:cNvSpPr>
          <p:nvPr>
            <p:ph sz="quarter" idx="21" hasCustomPrompt="1"/>
          </p:nvPr>
        </p:nvSpPr>
        <p:spPr>
          <a:xfrm>
            <a:off x="6228182" y="1190170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5" name="Content Placeholder 29"/>
          <p:cNvSpPr>
            <a:spLocks noGrp="1"/>
          </p:cNvSpPr>
          <p:nvPr>
            <p:ph sz="quarter" idx="22" hasCustomPrompt="1"/>
          </p:nvPr>
        </p:nvSpPr>
        <p:spPr>
          <a:xfrm>
            <a:off x="499913" y="3758368"/>
            <a:ext cx="2617414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3371304" y="3758368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7" name="Content Placeholder 29"/>
          <p:cNvSpPr>
            <a:spLocks noGrp="1"/>
          </p:cNvSpPr>
          <p:nvPr>
            <p:ph sz="quarter" idx="24" hasCustomPrompt="1"/>
          </p:nvPr>
        </p:nvSpPr>
        <p:spPr>
          <a:xfrm>
            <a:off x="6242696" y="3758368"/>
            <a:ext cx="2631927" cy="358419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20000"/>
              </a:lnSpc>
              <a:buNone/>
              <a:defRPr lang="en-US" sz="1800" b="0" kern="1200" dirty="0">
                <a:solidFill>
                  <a:srgbClr val="492A89"/>
                </a:solidFill>
                <a:latin typeface="Georgia" pitchFamily="18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200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00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3D74F-C707-4AE6-8C41-7A6D0CF4F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02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46" y="466039"/>
            <a:ext cx="7140336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783" y="1170866"/>
            <a:ext cx="8551863" cy="50664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226" y="6584220"/>
            <a:ext cx="386113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700" b="0" smtClean="0">
                <a:solidFill>
                  <a:schemeClr val="tx1"/>
                </a:solidFill>
              </a:defRPr>
            </a:lvl1pPr>
          </a:lstStyle>
          <a:p>
            <a:fld id="{DB9C3A1C-113A-4311-AD7C-22AABB34C3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745" y="6581806"/>
            <a:ext cx="236806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700" b="0" dirty="0">
                <a:solidFill>
                  <a:schemeClr val="bg1">
                    <a:lumMod val="50000"/>
                  </a:schemeClr>
                </a:solidFill>
              </a:rPr>
              <a:t>Copyright NGA</a:t>
            </a:r>
            <a:r>
              <a:rPr lang="en-US" sz="700" b="0" baseline="0" dirty="0">
                <a:solidFill>
                  <a:schemeClr val="bg1">
                    <a:lumMod val="50000"/>
                  </a:schemeClr>
                </a:solidFill>
              </a:rPr>
              <a:t> Human Resources. All rights reserved.</a:t>
            </a:r>
            <a:endParaRPr lang="en-US" sz="700" b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0" y="0"/>
            <a:ext cx="9144000" cy="188121"/>
          </a:xfrm>
          <a:prstGeom prst="rect">
            <a:avLst/>
          </a:prstGeom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-180975" y="1174284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-180975" y="62372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96863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851900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-180975" y="1174284"/>
            <a:ext cx="0" cy="50495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-180975" y="435161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-180975" y="7889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-180975" y="435161"/>
            <a:ext cx="0" cy="35382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Connector 20"/>
          <p:cNvCxnSpPr>
            <a:endCxn id="12" idx="0"/>
          </p:cNvCxnSpPr>
          <p:nvPr/>
        </p:nvCxnSpPr>
        <p:spPr>
          <a:xfrm>
            <a:off x="287338" y="-198438"/>
            <a:ext cx="8564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0724" y="378619"/>
            <a:ext cx="1136788" cy="519877"/>
          </a:xfrm>
          <a:prstGeom prst="rect">
            <a:avLst/>
          </a:prstGeom>
        </p:spPr>
      </p:pic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-180975" y="1174284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-180975" y="62372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296863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851900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-180975" y="1174284"/>
            <a:ext cx="0" cy="50495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H="1">
            <a:off x="-180975" y="435161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-180975" y="788988"/>
            <a:ext cx="14446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-180975" y="435161"/>
            <a:ext cx="0" cy="35382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7414094" y="-198438"/>
            <a:ext cx="0" cy="17145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45720" rIns="45720" anchor="ctr" anchorCtr="1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Straight Connector 30"/>
          <p:cNvCxnSpPr>
            <a:endCxn id="12" idx="0"/>
          </p:cNvCxnSpPr>
          <p:nvPr/>
        </p:nvCxnSpPr>
        <p:spPr>
          <a:xfrm>
            <a:off x="287338" y="-198438"/>
            <a:ext cx="8564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700" r:id="rId7"/>
    <p:sldLayoutId id="2147483699" r:id="rId8"/>
    <p:sldLayoutId id="2147483706" r:id="rId9"/>
    <p:sldLayoutId id="2147483701" r:id="rId10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Georgia" pitchFamily="18" charset="0"/>
          <a:ea typeface="+mj-ea"/>
          <a:cs typeface="+mj-cs"/>
        </a:defRPr>
      </a:lvl1pPr>
    </p:titleStyle>
    <p:bodyStyle>
      <a:lvl1pPr marL="2286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tualenv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8822335/what-does-python-file-extensions-pyc-pyd-pyo-stand-fo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importing" TargetMode="External"/><Relationship Id="rId2" Type="http://schemas.openxmlformats.org/officeDocument/2006/relationships/hyperlink" Target="https://docs.python.org/3/glossary.html#term-modul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/reference/simple_stmts.html#impor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and Python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Oriented Programming using Python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32399"/>
          </a:xfrm>
        </p:spPr>
        <p:txBody>
          <a:bodyPr/>
          <a:lstStyle/>
          <a:p>
            <a:r>
              <a:rPr lang="en-US" dirty="0"/>
              <a:t>Except statement with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It is possible to have more than one </a:t>
            </a:r>
            <a:r>
              <a:rPr lang="en-US" sz="1800" i="1" dirty="0"/>
              <a:t>except</a:t>
            </a:r>
            <a:r>
              <a:rPr lang="en-US" sz="1800" dirty="0"/>
              <a:t> statements with one </a:t>
            </a:r>
            <a:r>
              <a:rPr lang="en-US" sz="1800" i="1" dirty="0"/>
              <a:t>try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r>
              <a:rPr lang="en-US" sz="1400" b="1" dirty="0"/>
              <a:t>try</a:t>
            </a:r>
            <a:r>
              <a:rPr lang="en-US" sz="1400" dirty="0"/>
              <a:t>: </a:t>
            </a:r>
          </a:p>
          <a:p>
            <a:pPr marL="457200" lvl="1" indent="0">
              <a:buNone/>
            </a:pPr>
            <a:r>
              <a:rPr lang="en-US" sz="1400" b="1" dirty="0"/>
              <a:t>	...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990000"/>
                </a:solidFill>
              </a:rPr>
              <a:t>IOError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333333"/>
                </a:solidFill>
              </a:rPr>
              <a:t>e</a:t>
            </a:r>
            <a:r>
              <a:rPr lang="en-US" sz="1400" dirty="0"/>
              <a:t>: </a:t>
            </a:r>
          </a:p>
          <a:p>
            <a:pPr marL="457200" lvl="1" indent="0">
              <a:buNone/>
            </a:pPr>
            <a:r>
              <a:rPr lang="en-US" sz="1400" b="1" dirty="0"/>
              <a:t>	print</a:t>
            </a:r>
            <a:r>
              <a:rPr lang="en-US" sz="1400" dirty="0"/>
              <a:t> </a:t>
            </a:r>
            <a:r>
              <a:rPr lang="en-US" sz="1400" b="1" dirty="0"/>
              <a:t>&gt;&gt;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333333"/>
                </a:solidFill>
              </a:rPr>
              <a:t>sys</a:t>
            </a:r>
            <a:r>
              <a:rPr lang="en-US" sz="1400" b="1" dirty="0" err="1"/>
              <a:t>.</a:t>
            </a:r>
            <a:r>
              <a:rPr lang="en-US" sz="1400" dirty="0" err="1">
                <a:solidFill>
                  <a:srgbClr val="333333"/>
                </a:solidFill>
              </a:rPr>
              <a:t>stderr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DD1144"/>
                </a:solidFill>
              </a:rPr>
              <a:t>"Unable to open the file (%s): %s"</a:t>
            </a:r>
            <a:r>
              <a:rPr lang="en-US" sz="1400" dirty="0"/>
              <a:t> </a:t>
            </a:r>
            <a:r>
              <a:rPr lang="en-US" sz="1400" b="1" dirty="0"/>
              <a:t>%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086B3"/>
                </a:solidFill>
              </a:rPr>
              <a:t>str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333333"/>
                </a:solidFill>
              </a:rPr>
              <a:t>e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333333"/>
                </a:solidFill>
              </a:rPr>
              <a:t>filename</a:t>
            </a:r>
            <a:r>
              <a:rPr lang="en-US" sz="1400" dirty="0"/>
              <a:t>)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</a:rPr>
              <a:t>	</a:t>
            </a:r>
            <a:r>
              <a:rPr lang="en-US" sz="1400" dirty="0" err="1">
                <a:solidFill>
                  <a:srgbClr val="333333"/>
                </a:solidFill>
              </a:rPr>
              <a:t>sys</a:t>
            </a:r>
            <a:r>
              <a:rPr lang="en-US" sz="1400" b="1" dirty="0" err="1"/>
              <a:t>.</a:t>
            </a:r>
            <a:r>
              <a:rPr lang="en-US" sz="1400" dirty="0" err="1">
                <a:solidFill>
                  <a:srgbClr val="333333"/>
                </a:solidFill>
              </a:rPr>
              <a:t>exit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9999"/>
                </a:solidFill>
              </a:rPr>
              <a:t>1</a:t>
            </a:r>
            <a:r>
              <a:rPr lang="en-US" sz="1400" dirty="0"/>
              <a:t>) </a:t>
            </a:r>
          </a:p>
          <a:p>
            <a:pPr marL="457200" lvl="1" indent="0">
              <a:buNone/>
            </a:pP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333333"/>
                </a:solidFill>
              </a:rPr>
              <a:t>FormatError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333333"/>
                </a:solidFill>
              </a:rPr>
              <a:t>e</a:t>
            </a:r>
            <a:r>
              <a:rPr lang="en-US" sz="1400" dirty="0"/>
              <a:t>: </a:t>
            </a:r>
          </a:p>
          <a:p>
            <a:pPr marL="457200" lvl="1" indent="0">
              <a:buNone/>
            </a:pPr>
            <a:r>
              <a:rPr lang="en-US" sz="1400" b="1" dirty="0"/>
              <a:t>	print</a:t>
            </a:r>
            <a:r>
              <a:rPr lang="en-US" sz="1400" dirty="0"/>
              <a:t> </a:t>
            </a:r>
            <a:r>
              <a:rPr lang="en-US" sz="1400" b="1" dirty="0"/>
              <a:t>&gt;&gt;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333333"/>
                </a:solidFill>
              </a:rPr>
              <a:t>sys</a:t>
            </a:r>
            <a:r>
              <a:rPr lang="en-US" sz="1400" b="1" dirty="0" err="1"/>
              <a:t>.</a:t>
            </a:r>
            <a:r>
              <a:rPr lang="en-US" sz="1400" dirty="0" err="1">
                <a:solidFill>
                  <a:srgbClr val="333333"/>
                </a:solidFill>
              </a:rPr>
              <a:t>stderr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DD1144"/>
                </a:solidFill>
              </a:rPr>
              <a:t>"File is badly formatted (%s): %s"</a:t>
            </a:r>
            <a:r>
              <a:rPr lang="en-US" sz="1400" dirty="0"/>
              <a:t> </a:t>
            </a:r>
            <a:r>
              <a:rPr lang="en-US" sz="1400" b="1" dirty="0"/>
              <a:t>%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086B3"/>
                </a:solidFill>
              </a:rPr>
              <a:t>str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333333"/>
                </a:solidFill>
              </a:rPr>
              <a:t>e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333333"/>
                </a:solidFill>
              </a:rPr>
              <a:t>filename</a:t>
            </a:r>
            <a:r>
              <a:rPr lang="en-US" sz="1400" dirty="0"/>
              <a:t>)</a:t>
            </a:r>
          </a:p>
          <a:p>
            <a:r>
              <a:rPr lang="en-US" sz="1800" dirty="0"/>
              <a:t>The try statement can have an optional </a:t>
            </a:r>
            <a:r>
              <a:rPr lang="en-US" sz="1800" b="1" dirty="0"/>
              <a:t>else</a:t>
            </a:r>
            <a:r>
              <a:rPr lang="en-US" sz="1800" dirty="0"/>
              <a:t> clause, which is executed only if no exception is raised in the try-block.</a:t>
            </a:r>
          </a:p>
          <a:p>
            <a:pPr marL="457200" lvl="1" indent="0">
              <a:buNone/>
            </a:pPr>
            <a:r>
              <a:rPr lang="en-US" sz="1400" b="1" dirty="0"/>
              <a:t>try</a:t>
            </a:r>
            <a:r>
              <a:rPr lang="en-US" sz="1400" dirty="0"/>
              <a:t>: </a:t>
            </a:r>
          </a:p>
          <a:p>
            <a:pPr marL="457200" lvl="1" indent="0">
              <a:buNone/>
            </a:pPr>
            <a:r>
              <a:rPr lang="en-US" sz="1400" b="1" dirty="0"/>
              <a:t>	...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990000"/>
                </a:solidFill>
              </a:rPr>
              <a:t>IOError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333333"/>
                </a:solidFill>
              </a:rPr>
              <a:t>e</a:t>
            </a:r>
            <a:r>
              <a:rPr lang="en-US" sz="1400" dirty="0"/>
              <a:t>: </a:t>
            </a:r>
          </a:p>
          <a:p>
            <a:pPr marL="457200" lvl="1" indent="0">
              <a:buNone/>
            </a:pPr>
            <a:r>
              <a:rPr lang="en-US" sz="1400" b="1" dirty="0"/>
              <a:t>	print</a:t>
            </a:r>
            <a:r>
              <a:rPr lang="en-US" sz="1400" dirty="0"/>
              <a:t> </a:t>
            </a:r>
            <a:r>
              <a:rPr lang="en-US" sz="1400" b="1" dirty="0"/>
              <a:t>&gt;&gt;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333333"/>
                </a:solidFill>
              </a:rPr>
              <a:t>sys</a:t>
            </a:r>
            <a:r>
              <a:rPr lang="en-US" sz="1400" b="1" dirty="0" err="1"/>
              <a:t>.</a:t>
            </a:r>
            <a:r>
              <a:rPr lang="en-US" sz="1400" dirty="0" err="1">
                <a:solidFill>
                  <a:srgbClr val="333333"/>
                </a:solidFill>
              </a:rPr>
              <a:t>stderr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DD1144"/>
                </a:solidFill>
              </a:rPr>
              <a:t>"Unable to open the file (%s): %s"</a:t>
            </a:r>
            <a:r>
              <a:rPr lang="en-US" sz="1400" dirty="0"/>
              <a:t> </a:t>
            </a:r>
            <a:r>
              <a:rPr lang="en-US" sz="1400" b="1" dirty="0"/>
              <a:t>%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086B3"/>
                </a:solidFill>
              </a:rPr>
              <a:t>str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333333"/>
                </a:solidFill>
              </a:rPr>
              <a:t>e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333333"/>
                </a:solidFill>
              </a:rPr>
              <a:t>filename</a:t>
            </a:r>
            <a:r>
              <a:rPr lang="en-US" sz="1400" dirty="0"/>
              <a:t>)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</a:rPr>
              <a:t>	</a:t>
            </a:r>
            <a:r>
              <a:rPr lang="en-US" sz="1400" dirty="0" err="1">
                <a:solidFill>
                  <a:srgbClr val="333333"/>
                </a:solidFill>
              </a:rPr>
              <a:t>sys</a:t>
            </a:r>
            <a:r>
              <a:rPr lang="en-US" sz="1400" b="1" dirty="0" err="1"/>
              <a:t>.</a:t>
            </a:r>
            <a:r>
              <a:rPr lang="en-US" sz="1400" dirty="0" err="1">
                <a:solidFill>
                  <a:srgbClr val="333333"/>
                </a:solidFill>
              </a:rPr>
              <a:t>exit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9999"/>
                </a:solidFill>
              </a:rPr>
              <a:t>1</a:t>
            </a:r>
            <a:r>
              <a:rPr lang="en-US" sz="1400" dirty="0"/>
              <a:t>) </a:t>
            </a:r>
          </a:p>
          <a:p>
            <a:pPr marL="457200" lvl="1" indent="0">
              <a:buNone/>
            </a:pPr>
            <a:r>
              <a:rPr lang="en-US" sz="1400" b="1" dirty="0"/>
              <a:t>else</a:t>
            </a:r>
            <a:r>
              <a:rPr lang="en-US" sz="1400" dirty="0"/>
              <a:t>: </a:t>
            </a:r>
          </a:p>
          <a:p>
            <a:pPr marL="457200" lvl="1" indent="0">
              <a:buNone/>
            </a:pPr>
            <a:r>
              <a:rPr lang="en-US" sz="1400" b="1" dirty="0"/>
              <a:t>	print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DD1144"/>
                </a:solidFill>
              </a:rPr>
              <a:t>"successfully opened the file"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333333"/>
                </a:solidFill>
              </a:rPr>
              <a:t>filename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8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32399"/>
          </a:xfrm>
        </p:spPr>
        <p:txBody>
          <a:bodyPr/>
          <a:lstStyle/>
          <a:p>
            <a:r>
              <a:rPr lang="en-US" dirty="0"/>
              <a:t>Except statement with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can be an optional </a:t>
            </a:r>
            <a:r>
              <a:rPr lang="en-US" i="1" dirty="0"/>
              <a:t>finally</a:t>
            </a:r>
            <a:r>
              <a:rPr lang="en-US" dirty="0"/>
              <a:t> clause with a </a:t>
            </a:r>
            <a:r>
              <a:rPr lang="en-US" i="1" dirty="0"/>
              <a:t>try</a:t>
            </a:r>
            <a:r>
              <a:rPr lang="en-US" dirty="0"/>
              <a:t> statement, which is executed irrespective of whether or not exception has </a:t>
            </a:r>
            <a:r>
              <a:rPr lang="en-US" dirty="0" err="1"/>
              <a:t>occoured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1400" b="1" dirty="0"/>
              <a:t>try</a:t>
            </a:r>
            <a:r>
              <a:rPr lang="en-US" sz="1400" dirty="0"/>
              <a:t>: </a:t>
            </a:r>
          </a:p>
          <a:p>
            <a:pPr marL="457200" lvl="1" indent="0">
              <a:buNone/>
            </a:pPr>
            <a:r>
              <a:rPr lang="en-US" sz="1400" b="1" dirty="0"/>
              <a:t>	...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990000"/>
                </a:solidFill>
              </a:rPr>
              <a:t>IOError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333333"/>
                </a:solidFill>
              </a:rPr>
              <a:t>e</a:t>
            </a:r>
            <a:r>
              <a:rPr lang="en-US" sz="1400" dirty="0"/>
              <a:t>: </a:t>
            </a:r>
          </a:p>
          <a:p>
            <a:pPr marL="457200" lvl="1" indent="0">
              <a:buNone/>
            </a:pPr>
            <a:r>
              <a:rPr lang="en-US" sz="1400" b="1" dirty="0"/>
              <a:t>	print</a:t>
            </a:r>
            <a:r>
              <a:rPr lang="en-US" sz="1400" dirty="0"/>
              <a:t> </a:t>
            </a:r>
            <a:r>
              <a:rPr lang="en-US" sz="1400" b="1" dirty="0"/>
              <a:t>&gt;&gt;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333333"/>
                </a:solidFill>
              </a:rPr>
              <a:t>sys</a:t>
            </a:r>
            <a:r>
              <a:rPr lang="en-US" sz="1400" b="1" dirty="0" err="1"/>
              <a:t>.</a:t>
            </a:r>
            <a:r>
              <a:rPr lang="en-US" sz="1400" dirty="0" err="1">
                <a:solidFill>
                  <a:srgbClr val="333333"/>
                </a:solidFill>
              </a:rPr>
              <a:t>stderr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DD1144"/>
                </a:solidFill>
              </a:rPr>
              <a:t>"Unable to open the file (%s): %s"</a:t>
            </a:r>
            <a:r>
              <a:rPr lang="en-US" sz="1400" dirty="0"/>
              <a:t> </a:t>
            </a:r>
            <a:r>
              <a:rPr lang="en-US" sz="1400" b="1" dirty="0"/>
              <a:t>%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086B3"/>
                </a:solidFill>
              </a:rPr>
              <a:t>str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333333"/>
                </a:solidFill>
              </a:rPr>
              <a:t>e</a:t>
            </a:r>
            <a:r>
              <a:rPr lang="en-US" sz="1400" dirty="0"/>
              <a:t>), </a:t>
            </a:r>
            <a:r>
              <a:rPr lang="en-US" sz="1400" dirty="0">
                <a:solidFill>
                  <a:srgbClr val="333333"/>
                </a:solidFill>
              </a:rPr>
              <a:t>filename</a:t>
            </a:r>
            <a:r>
              <a:rPr lang="en-US" sz="1400" dirty="0"/>
              <a:t>)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33333"/>
                </a:solidFill>
              </a:rPr>
              <a:t>	</a:t>
            </a:r>
            <a:r>
              <a:rPr lang="en-US" sz="1400" dirty="0" err="1">
                <a:solidFill>
                  <a:srgbClr val="333333"/>
                </a:solidFill>
              </a:rPr>
              <a:t>sys</a:t>
            </a:r>
            <a:r>
              <a:rPr lang="en-US" sz="1400" b="1" dirty="0" err="1"/>
              <a:t>.</a:t>
            </a:r>
            <a:r>
              <a:rPr lang="en-US" sz="1400" dirty="0" err="1">
                <a:solidFill>
                  <a:srgbClr val="333333"/>
                </a:solidFill>
              </a:rPr>
              <a:t>exit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9999"/>
                </a:solidFill>
              </a:rPr>
              <a:t>1</a:t>
            </a:r>
            <a:r>
              <a:rPr lang="en-US" sz="1400" dirty="0"/>
              <a:t>) </a:t>
            </a:r>
          </a:p>
          <a:p>
            <a:pPr marL="457200" lvl="1" indent="0">
              <a:buNone/>
            </a:pPr>
            <a:r>
              <a:rPr lang="en-US" sz="1400" b="1" dirty="0"/>
              <a:t>finally</a:t>
            </a:r>
            <a:r>
              <a:rPr lang="en-US" sz="1400" dirty="0"/>
              <a:t>: </a:t>
            </a:r>
          </a:p>
          <a:p>
            <a:pPr marL="457200" lvl="1" indent="0"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delete_temp_files</a:t>
            </a:r>
            <a:r>
              <a:rPr lang="en-US" sz="1400" b="1" dirty="0"/>
              <a:t>()</a:t>
            </a: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32399"/>
          </a:xfrm>
        </p:spPr>
        <p:txBody>
          <a:bodyPr/>
          <a:lstStyle/>
          <a:p>
            <a:r>
              <a:rPr lang="en-US" b="1" dirty="0"/>
              <a:t>Variables and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600" dirty="0"/>
              <a:t>As </a:t>
            </a:r>
            <a:r>
              <a:rPr lang="en-US" sz="1600" dirty="0" err="1"/>
              <a:t>Tupple</a:t>
            </a:r>
            <a:r>
              <a:rPr lang="en-US" sz="1600" dirty="0"/>
              <a:t>: print("Total score for %s is %s " % (name, score))</a:t>
            </a:r>
          </a:p>
          <a:p>
            <a:r>
              <a:rPr lang="en-US" sz="1600" dirty="0"/>
              <a:t>print("Total score for {} is {}".format(name, scope))</a:t>
            </a:r>
          </a:p>
          <a:p>
            <a:r>
              <a:rPr lang="en-US" sz="1600" dirty="0"/>
              <a:t>print "Let's talk about %s." % </a:t>
            </a:r>
            <a:r>
              <a:rPr lang="en-US" sz="1600" dirty="0" err="1"/>
              <a:t>my_name</a:t>
            </a:r>
            <a:endParaRPr lang="en-US" sz="1600" dirty="0"/>
          </a:p>
          <a:p>
            <a:r>
              <a:rPr lang="en-US" sz="1600" dirty="0"/>
              <a:t>print "He's %d inches tall." % </a:t>
            </a:r>
            <a:r>
              <a:rPr lang="en-US" sz="1600" dirty="0" err="1"/>
              <a:t>my_height</a:t>
            </a:r>
            <a:endParaRPr lang="en-US" sz="1600" dirty="0"/>
          </a:p>
          <a:p>
            <a:r>
              <a:rPr lang="en-US" sz="1600" dirty="0"/>
              <a:t>print "He's got %s eyes and %s hair." % (</a:t>
            </a:r>
            <a:r>
              <a:rPr lang="en-US" sz="1600" dirty="0" err="1"/>
              <a:t>my_eyes</a:t>
            </a:r>
            <a:r>
              <a:rPr lang="en-US" sz="1600" dirty="0"/>
              <a:t>, </a:t>
            </a:r>
            <a:r>
              <a:rPr lang="en-US" sz="1600" dirty="0" err="1"/>
              <a:t>my_hair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9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536" y="676657"/>
            <a:ext cx="4860164" cy="74789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Mohan Kumar </a:t>
            </a:r>
            <a:r>
              <a:rPr lang="en-US" dirty="0" err="1"/>
              <a:t>Panigrhi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971" y="263643"/>
            <a:ext cx="6255658" cy="54938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Virtual environment</a:t>
            </a:r>
          </a:p>
          <a:p>
            <a:r>
              <a:rPr lang="en-US" b="1" dirty="0"/>
              <a:t>Python File extensions</a:t>
            </a:r>
          </a:p>
          <a:p>
            <a:r>
              <a:rPr lang="en-US" b="1" dirty="0"/>
              <a:t>Import statements</a:t>
            </a:r>
          </a:p>
          <a:p>
            <a:r>
              <a:rPr lang="en-US" b="1" dirty="0"/>
              <a:t>Errors and Exceptions</a:t>
            </a:r>
          </a:p>
          <a:p>
            <a:r>
              <a:rPr lang="en-US" b="1"/>
              <a:t>Exception </a:t>
            </a:r>
            <a:r>
              <a:rPr lang="en-US" b="1" dirty="0"/>
              <a:t>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1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664797"/>
          </a:xfrm>
        </p:spPr>
        <p:txBody>
          <a:bodyPr/>
          <a:lstStyle/>
          <a:p>
            <a:r>
              <a:rPr lang="en-US" b="1" dirty="0"/>
              <a:t>Installing third-party modules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b="1" dirty="0" err="1"/>
              <a:t>PyPI</a:t>
            </a:r>
            <a:r>
              <a:rPr lang="en-US" sz="1800" dirty="0"/>
              <a:t>, The Python Package Index maintains the list of Python packages available. The third-party module developers usually register at </a:t>
            </a:r>
            <a:r>
              <a:rPr lang="en-US" sz="1800" dirty="0" err="1"/>
              <a:t>PyPI</a:t>
            </a:r>
            <a:r>
              <a:rPr lang="en-US" sz="1800" dirty="0"/>
              <a:t> and uploads their packages there.</a:t>
            </a:r>
          </a:p>
          <a:p>
            <a:r>
              <a:rPr lang="en-US" sz="1800" dirty="0"/>
              <a:t>The standard way to installing a python module is using </a:t>
            </a:r>
            <a:r>
              <a:rPr lang="en-US" sz="1800" i="1" dirty="0"/>
              <a:t>pip</a:t>
            </a:r>
            <a:r>
              <a:rPr lang="en-US" sz="1800" dirty="0"/>
              <a:t> or </a:t>
            </a:r>
            <a:r>
              <a:rPr lang="en-US" sz="1800" i="1" dirty="0" err="1"/>
              <a:t>easy_install</a:t>
            </a:r>
            <a:r>
              <a:rPr lang="en-US" sz="1800" dirty="0"/>
              <a:t>. Pip is more modern and preferred.</a:t>
            </a:r>
          </a:p>
          <a:p>
            <a:r>
              <a:rPr lang="en-US" sz="1800" dirty="0"/>
              <a:t>Before installing new packages, lets understand how to manage </a:t>
            </a:r>
            <a:r>
              <a:rPr lang="en-US" sz="1800" b="1" dirty="0"/>
              <a:t>virtual</a:t>
            </a:r>
            <a:r>
              <a:rPr lang="en-US" sz="1800" dirty="0"/>
              <a:t> </a:t>
            </a:r>
            <a:r>
              <a:rPr lang="en-US" sz="1800" b="1" dirty="0"/>
              <a:t>environments</a:t>
            </a:r>
            <a:r>
              <a:rPr lang="en-US" sz="1800" dirty="0"/>
              <a:t> for installing python packages.</a:t>
            </a:r>
          </a:p>
          <a:p>
            <a:r>
              <a:rPr lang="en-US" sz="1800" dirty="0"/>
              <a:t>Earlier the only way of installing python packages was system wide. When used this way, packages installed for one project can conflict with other and create trouble. So people invented a way to create isolated Python environment to install packages. This tool is called </a:t>
            </a:r>
            <a:r>
              <a:rPr lang="en-US" dirty="0" err="1">
                <a:hlinkClick r:id="rId2"/>
              </a:rPr>
              <a:t>virtualenv</a:t>
            </a:r>
            <a:r>
              <a:rPr lang="en-US" dirty="0"/>
              <a:t>.</a:t>
            </a:r>
          </a:p>
          <a:p>
            <a:r>
              <a:rPr lang="en-US" dirty="0"/>
              <a:t>To install </a:t>
            </a:r>
            <a:r>
              <a:rPr lang="en-US" dirty="0" err="1"/>
              <a:t>virtualenv</a:t>
            </a:r>
            <a:r>
              <a:rPr lang="en-US" dirty="0"/>
              <a:t>: </a:t>
            </a:r>
            <a:r>
              <a:rPr lang="en-US" sz="1600" i="1" dirty="0"/>
              <a:t>pip install </a:t>
            </a:r>
            <a:r>
              <a:rPr lang="en-US" sz="1600" i="1" dirty="0" err="1"/>
              <a:t>virtualenv</a:t>
            </a:r>
            <a:endParaRPr lang="en-US" sz="1600" i="1" dirty="0"/>
          </a:p>
          <a:p>
            <a:r>
              <a:rPr lang="en-US" dirty="0"/>
              <a:t>Once it is installed, create a new virtual</a:t>
            </a:r>
            <a:r>
              <a:rPr lang="en-US" sz="1600" dirty="0"/>
              <a:t>: </a:t>
            </a:r>
            <a:r>
              <a:rPr lang="en-US" sz="1600" i="1" dirty="0" err="1"/>
              <a:t>virtualenv</a:t>
            </a:r>
            <a:r>
              <a:rPr lang="en-US" sz="1600" i="1" dirty="0"/>
              <a:t> </a:t>
            </a:r>
            <a:r>
              <a:rPr lang="en-US" sz="1600" i="1" dirty="0" err="1"/>
              <a:t>testenv</a:t>
            </a:r>
            <a:endParaRPr lang="en-US" sz="1600" i="1" dirty="0"/>
          </a:p>
          <a:p>
            <a:r>
              <a:rPr lang="en-US" dirty="0"/>
              <a:t>Now to switch to that </a:t>
            </a:r>
            <a:r>
              <a:rPr lang="en-US" dirty="0" err="1"/>
              <a:t>env</a:t>
            </a:r>
            <a:r>
              <a:rPr lang="en-US" sz="1600" dirty="0"/>
              <a:t>: </a:t>
            </a:r>
            <a:r>
              <a:rPr lang="en-US" sz="1600" i="1" dirty="0" err="1"/>
              <a:t>testenv</a:t>
            </a:r>
            <a:r>
              <a:rPr lang="en-US" sz="1600" i="1" dirty="0"/>
              <a:t>\Scripts\activate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997196"/>
          </a:xfrm>
        </p:spPr>
        <p:txBody>
          <a:bodyPr/>
          <a:lstStyle/>
          <a:p>
            <a:r>
              <a:rPr lang="en-US" dirty="0">
                <a:hlinkClick r:id="rId2"/>
              </a:rPr>
              <a:t>What does python file extensions, .</a:t>
            </a:r>
            <a:r>
              <a:rPr lang="en-US" dirty="0" err="1">
                <a:hlinkClick r:id="rId2"/>
              </a:rPr>
              <a:t>pyc</a:t>
            </a:r>
            <a:r>
              <a:rPr lang="en-US" dirty="0">
                <a:hlinkClick r:id="rId2"/>
              </a:rPr>
              <a:t> .</a:t>
            </a:r>
            <a:r>
              <a:rPr lang="en-US" dirty="0" err="1">
                <a:hlinkClick r:id="rId2"/>
              </a:rPr>
              <a:t>pyd</a:t>
            </a:r>
            <a:r>
              <a:rPr lang="en-US" dirty="0">
                <a:hlinkClick r:id="rId2"/>
              </a:rPr>
              <a:t> .</a:t>
            </a:r>
            <a:r>
              <a:rPr lang="en-US" dirty="0" err="1">
                <a:hlinkClick r:id="rId2"/>
              </a:rPr>
              <a:t>pyo</a:t>
            </a:r>
            <a:r>
              <a:rPr lang="en-US" dirty="0">
                <a:hlinkClick r:id="rId2"/>
              </a:rPr>
              <a:t> stand for?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py</a:t>
            </a:r>
            <a:r>
              <a:rPr lang="en-US" dirty="0"/>
              <a:t>: This is normally the python source code that you've written.</a:t>
            </a:r>
          </a:p>
          <a:p>
            <a:r>
              <a:rPr lang="en-US" dirty="0"/>
              <a:t>.</a:t>
            </a:r>
            <a:r>
              <a:rPr lang="en-US" dirty="0" err="1"/>
              <a:t>pyc</a:t>
            </a:r>
            <a:r>
              <a:rPr lang="en-US" dirty="0"/>
              <a:t>: This is the compiled bytecode. If you import a module, python will build a *.</a:t>
            </a:r>
            <a:r>
              <a:rPr lang="en-US" dirty="0" err="1"/>
              <a:t>pyc</a:t>
            </a:r>
            <a:r>
              <a:rPr lang="en-US" dirty="0"/>
              <a:t> file that contains the bytecode to make importing it again later easier (and faster).</a:t>
            </a:r>
          </a:p>
          <a:p>
            <a:r>
              <a:rPr lang="en-US" dirty="0"/>
              <a:t>.</a:t>
            </a:r>
            <a:r>
              <a:rPr lang="en-US" dirty="0" err="1"/>
              <a:t>pyo</a:t>
            </a:r>
            <a:r>
              <a:rPr lang="en-US" dirty="0"/>
              <a:t>: This is a *.</a:t>
            </a:r>
            <a:r>
              <a:rPr lang="en-US" dirty="0" err="1"/>
              <a:t>pyc</a:t>
            </a:r>
            <a:r>
              <a:rPr lang="en-US" dirty="0"/>
              <a:t> file that was created while optimizations (-O) was on.</a:t>
            </a:r>
          </a:p>
          <a:p>
            <a:r>
              <a:rPr lang="en-US" dirty="0"/>
              <a:t>.</a:t>
            </a:r>
            <a:r>
              <a:rPr lang="en-US" dirty="0" err="1"/>
              <a:t>pyd</a:t>
            </a:r>
            <a:r>
              <a:rPr lang="en-US" dirty="0"/>
              <a:t>: This is basically a windows </a:t>
            </a:r>
            <a:r>
              <a:rPr lang="en-US" dirty="0" err="1"/>
              <a:t>dll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32399"/>
          </a:xfrm>
        </p:spPr>
        <p:txBody>
          <a:bodyPr/>
          <a:lstStyle/>
          <a:p>
            <a:r>
              <a:rPr lang="en-US" dirty="0"/>
              <a:t>Import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Syntax 1: </a:t>
            </a:r>
            <a:r>
              <a:rPr lang="en-US" sz="1600" i="1" dirty="0"/>
              <a:t>import module1[, module2[,... </a:t>
            </a:r>
            <a:r>
              <a:rPr lang="en-US" sz="1600" i="1" dirty="0" err="1"/>
              <a:t>moduleN</a:t>
            </a:r>
            <a:r>
              <a:rPr lang="en-US" sz="1600" i="1" dirty="0"/>
              <a:t>]</a:t>
            </a:r>
          </a:p>
          <a:p>
            <a:r>
              <a:rPr lang="en-US" sz="1800" dirty="0"/>
              <a:t>When the interpreter encounters an import statement, it imports the module if the module is present in the search path. A search path is a list of directories that the interpreter searches before importing a module. </a:t>
            </a:r>
          </a:p>
          <a:p>
            <a:r>
              <a:rPr lang="en-US" sz="1800" dirty="0"/>
              <a:t>Syntax 2: </a:t>
            </a:r>
            <a:r>
              <a:rPr lang="en-US" sz="1600" dirty="0"/>
              <a:t>Import specific attributes from a module into the current namespace</a:t>
            </a:r>
          </a:p>
          <a:p>
            <a:pPr lvl="2"/>
            <a:r>
              <a:rPr lang="en-US" sz="1400" i="1" dirty="0"/>
              <a:t>from </a:t>
            </a:r>
            <a:r>
              <a:rPr lang="en-US" sz="1400" i="1" dirty="0" err="1"/>
              <a:t>modname</a:t>
            </a:r>
            <a:r>
              <a:rPr lang="en-US" sz="1400" i="1" dirty="0"/>
              <a:t> import name1[, name2[, ... </a:t>
            </a:r>
            <a:r>
              <a:rPr lang="en-US" sz="1400" i="1" dirty="0" err="1"/>
              <a:t>nameN</a:t>
            </a:r>
            <a:r>
              <a:rPr lang="en-US" sz="1400" i="1" dirty="0"/>
              <a:t>]]</a:t>
            </a:r>
          </a:p>
          <a:p>
            <a:r>
              <a:rPr lang="en-US" sz="1800" dirty="0"/>
              <a:t>Syntax 2: </a:t>
            </a:r>
            <a:r>
              <a:rPr lang="en-US" sz="1600" dirty="0"/>
              <a:t>To import all names from a module into the current namespace</a:t>
            </a:r>
          </a:p>
          <a:p>
            <a:pPr lvl="2"/>
            <a:r>
              <a:rPr lang="en-US" sz="1400" i="1" dirty="0"/>
              <a:t>from </a:t>
            </a:r>
            <a:r>
              <a:rPr lang="en-US" sz="1400" i="1" dirty="0" err="1"/>
              <a:t>modname</a:t>
            </a:r>
            <a:r>
              <a:rPr lang="en-US" sz="1400" i="1" dirty="0"/>
              <a:t> import *</a:t>
            </a:r>
          </a:p>
          <a:p>
            <a:endParaRPr lang="en-US" sz="1800" i="1" dirty="0"/>
          </a:p>
          <a:p>
            <a:r>
              <a:rPr lang="en-US" sz="1800" dirty="0"/>
              <a:t>Locating Modules :</a:t>
            </a:r>
            <a:r>
              <a:rPr lang="en-US" sz="1600" dirty="0"/>
              <a:t>When you import a module, the Python interpreter searches for the module in the following sequences −</a:t>
            </a:r>
          </a:p>
          <a:p>
            <a:pPr lvl="2"/>
            <a:r>
              <a:rPr lang="en-US" sz="1600" dirty="0"/>
              <a:t>The current directory.</a:t>
            </a:r>
          </a:p>
          <a:p>
            <a:pPr lvl="2"/>
            <a:r>
              <a:rPr lang="en-US" sz="1600" dirty="0"/>
              <a:t>If the module isn't found, Python then searches each directory in the shell variable PYTHONPATH.</a:t>
            </a:r>
          </a:p>
          <a:p>
            <a:pPr lvl="2"/>
            <a:r>
              <a:rPr lang="en-US" sz="1600" dirty="0"/>
              <a:t>If all else fails, Python checks the default path</a:t>
            </a:r>
            <a:endParaRPr lang="en-US" sz="1800" dirty="0"/>
          </a:p>
          <a:p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32399"/>
          </a:xfrm>
        </p:spPr>
        <p:txBody>
          <a:bodyPr/>
          <a:lstStyle/>
          <a:p>
            <a:r>
              <a:rPr lang="en-US" dirty="0"/>
              <a:t>Import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Python code in one </a:t>
            </a:r>
            <a:r>
              <a:rPr lang="en-US" dirty="0">
                <a:hlinkClick r:id="rId2"/>
              </a:rPr>
              <a:t>module</a:t>
            </a:r>
            <a:r>
              <a:rPr lang="en-US" dirty="0"/>
              <a:t> gains access to the code in another module by the process of </a:t>
            </a:r>
            <a:r>
              <a:rPr lang="en-US" dirty="0">
                <a:hlinkClick r:id="rId3"/>
              </a:rPr>
              <a:t>importing</a:t>
            </a:r>
            <a:r>
              <a:rPr lang="en-US" dirty="0"/>
              <a:t> it. </a:t>
            </a:r>
          </a:p>
          <a:p>
            <a:r>
              <a:rPr lang="en-US" dirty="0"/>
              <a:t>The </a:t>
            </a:r>
            <a:r>
              <a:rPr lang="en-US" dirty="0">
                <a:hlinkClick r:id="rId4"/>
              </a:rPr>
              <a:t>import</a:t>
            </a:r>
            <a:r>
              <a:rPr lang="en-US" dirty="0"/>
              <a:t> statement is the most common way of invoking the import machinery, but it is not the only way. Functions such as</a:t>
            </a:r>
            <a:r>
              <a:rPr lang="en-US" b="1" dirty="0"/>
              <a:t> importlib.import_module()</a:t>
            </a:r>
            <a:r>
              <a:rPr lang="en-US" dirty="0"/>
              <a:t> and built-in </a:t>
            </a:r>
            <a:r>
              <a:rPr lang="en-US" b="1" dirty="0"/>
              <a:t>__import__()</a:t>
            </a:r>
            <a:r>
              <a:rPr lang="en-US" dirty="0"/>
              <a:t> can also be used to invoke the import machinery.</a:t>
            </a:r>
          </a:p>
          <a:p>
            <a:r>
              <a:rPr lang="en-US" dirty="0"/>
              <a:t>Import-related module attributes</a:t>
            </a:r>
          </a:p>
          <a:p>
            <a:pPr lvl="2"/>
            <a:r>
              <a:rPr lang="en-US" b="1" dirty="0"/>
              <a:t>__name__</a:t>
            </a:r>
          </a:p>
          <a:p>
            <a:pPr lvl="2"/>
            <a:r>
              <a:rPr lang="en-US" b="1" dirty="0"/>
              <a:t>__loader__</a:t>
            </a:r>
          </a:p>
          <a:p>
            <a:pPr lvl="2"/>
            <a:r>
              <a:rPr lang="en-US" b="1" dirty="0"/>
              <a:t>__package__</a:t>
            </a:r>
          </a:p>
          <a:p>
            <a:pPr lvl="2"/>
            <a:r>
              <a:rPr lang="en-US" b="1" dirty="0"/>
              <a:t>__spec__</a:t>
            </a:r>
          </a:p>
          <a:p>
            <a:pPr lvl="2"/>
            <a:r>
              <a:rPr lang="en-US" b="1" dirty="0"/>
              <a:t>__path__</a:t>
            </a:r>
          </a:p>
          <a:p>
            <a:pPr lvl="2"/>
            <a:r>
              <a:rPr lang="en-US" b="1" dirty="0"/>
              <a:t>__file__</a:t>
            </a:r>
          </a:p>
          <a:p>
            <a:pPr lvl="2"/>
            <a:r>
              <a:rPr lang="en-US" b="1" dirty="0"/>
              <a:t>__cached__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32399"/>
          </a:xfrm>
        </p:spPr>
        <p:txBody>
          <a:bodyPr/>
          <a:lstStyle/>
          <a:p>
            <a:r>
              <a:rPr lang="en-US" dirty="0"/>
              <a:t>Special considerations for __main__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 __main__ module is a special case relative to Python’s import system. As noted elsewhere, the __main__ module is directly initialized at interpreter startup</a:t>
            </a:r>
          </a:p>
          <a:p>
            <a:r>
              <a:rPr lang="en-US" dirty="0"/>
              <a:t>However, it doesn’t strictly qualify as a built-in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32399"/>
          </a:xfrm>
        </p:spPr>
        <p:txBody>
          <a:bodyPr/>
          <a:lstStyle/>
          <a:p>
            <a:r>
              <a:rPr lang="en-US" b="1" dirty="0"/>
              <a:t>Errors and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All the exceptions are extended from the built-in </a:t>
            </a:r>
            <a:r>
              <a:rPr lang="en-US" sz="1800" b="1" i="1" dirty="0"/>
              <a:t>Exception</a:t>
            </a:r>
            <a:r>
              <a:rPr lang="en-US" sz="1800" dirty="0"/>
              <a:t> class.</a:t>
            </a:r>
          </a:p>
          <a:p>
            <a:r>
              <a:rPr lang="en-US" sz="1800" dirty="0"/>
              <a:t>Python raises exception in case errors. We can write programs to handle such errors. Exceptions are handled by using the </a:t>
            </a:r>
            <a:r>
              <a:rPr lang="en-US" sz="1800" i="1" dirty="0"/>
              <a:t>try-except </a:t>
            </a:r>
            <a:r>
              <a:rPr lang="en-US" sz="1800" dirty="0"/>
              <a:t>statements</a:t>
            </a:r>
          </a:p>
          <a:p>
            <a:pPr marL="1371600" lvl="3" indent="0">
              <a:buNone/>
            </a:pPr>
            <a:r>
              <a:rPr lang="en-US" sz="1400" dirty="0" err="1"/>
              <a:t>def</a:t>
            </a:r>
            <a:r>
              <a:rPr lang="en-US" sz="1400" dirty="0"/>
              <a:t> main():</a:t>
            </a:r>
          </a:p>
          <a:p>
            <a:pPr marL="1371600" lvl="3" indent="0">
              <a:buNone/>
            </a:pPr>
            <a:r>
              <a:rPr lang="en-US" sz="1400" dirty="0"/>
              <a:t>    filename = </a:t>
            </a:r>
            <a:r>
              <a:rPr lang="en-US" sz="1400" dirty="0" err="1"/>
              <a:t>sys.argv</a:t>
            </a:r>
            <a:r>
              <a:rPr lang="en-US" sz="1400" dirty="0"/>
              <a:t>[1]</a:t>
            </a:r>
          </a:p>
          <a:p>
            <a:pPr marL="1371600" lvl="3" indent="0">
              <a:buNone/>
            </a:pPr>
            <a:r>
              <a:rPr lang="en-US" sz="1400" dirty="0"/>
              <a:t>    </a:t>
            </a:r>
            <a:r>
              <a:rPr lang="en-US" sz="1200" b="1" dirty="0">
                <a:solidFill>
                  <a:srgbClr val="990000"/>
                </a:solidFill>
              </a:rPr>
              <a:t>try:</a:t>
            </a:r>
          </a:p>
          <a:p>
            <a:pPr marL="1371600" lvl="3" indent="0">
              <a:buNone/>
            </a:pPr>
            <a:r>
              <a:rPr lang="en-US" sz="1400" dirty="0"/>
              <a:t>        for row in </a:t>
            </a:r>
            <a:r>
              <a:rPr lang="en-US" sz="1400" dirty="0" err="1"/>
              <a:t>parse_csv</a:t>
            </a:r>
            <a:r>
              <a:rPr lang="en-US" sz="1400" dirty="0"/>
              <a:t>(filename):</a:t>
            </a:r>
          </a:p>
          <a:p>
            <a:pPr marL="1371600" lvl="3" indent="0">
              <a:buNone/>
            </a:pPr>
            <a:r>
              <a:rPr lang="en-US" sz="1400" dirty="0"/>
              <a:t>            print row</a:t>
            </a:r>
          </a:p>
          <a:p>
            <a:pPr marL="1371600" lvl="3" indent="0">
              <a:buNone/>
            </a:pPr>
            <a:r>
              <a:rPr lang="en-US" sz="1400" dirty="0"/>
              <a:t>    </a:t>
            </a:r>
            <a:r>
              <a:rPr lang="en-US" sz="1200" b="1" dirty="0">
                <a:solidFill>
                  <a:srgbClr val="990000"/>
                </a:solidFill>
              </a:rPr>
              <a:t>except </a:t>
            </a:r>
            <a:r>
              <a:rPr lang="en-US" sz="1200" b="1" dirty="0" err="1">
                <a:solidFill>
                  <a:srgbClr val="990000"/>
                </a:solidFill>
              </a:rPr>
              <a:t>IOError</a:t>
            </a:r>
            <a:r>
              <a:rPr lang="en-US" sz="1200" b="1" dirty="0">
                <a:solidFill>
                  <a:srgbClr val="990000"/>
                </a:solidFill>
              </a:rPr>
              <a:t>:</a:t>
            </a:r>
          </a:p>
          <a:p>
            <a:pPr marL="1371600" lvl="3" indent="0">
              <a:buNone/>
            </a:pPr>
            <a:r>
              <a:rPr lang="en-US" sz="1400" dirty="0"/>
              <a:t>        print &gt;&gt; </a:t>
            </a:r>
            <a:r>
              <a:rPr lang="en-US" sz="1400" dirty="0" err="1"/>
              <a:t>sys.stderr</a:t>
            </a:r>
            <a:r>
              <a:rPr lang="en-US" sz="1400" dirty="0"/>
              <a:t>, </a:t>
            </a:r>
            <a:r>
              <a:rPr lang="en-US" sz="1200" dirty="0">
                <a:solidFill>
                  <a:srgbClr val="DD1144"/>
                </a:solidFill>
              </a:rPr>
              <a:t>"The given file doesn't exist: "</a:t>
            </a:r>
            <a:r>
              <a:rPr lang="en-US" sz="1400" dirty="0"/>
              <a:t>, filename</a:t>
            </a:r>
          </a:p>
          <a:p>
            <a:pPr marL="1371600" lvl="3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sys.exit</a:t>
            </a:r>
            <a:r>
              <a:rPr lang="en-US" sz="1400" dirty="0"/>
              <a:t>(1)</a:t>
            </a:r>
          </a:p>
          <a:p>
            <a:endParaRPr lang="en-US" sz="1800" dirty="0"/>
          </a:p>
          <a:p>
            <a:r>
              <a:rPr lang="en-US" sz="1800" dirty="0"/>
              <a:t>We too can raise exceptions when an error case in encountered.</a:t>
            </a:r>
          </a:p>
          <a:p>
            <a:pPr marL="914400" lvl="2" indent="0">
              <a:buNone/>
            </a:pPr>
            <a:r>
              <a:rPr lang="en-US" sz="1200" b="1" dirty="0"/>
              <a:t>raise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990000"/>
                </a:solidFill>
              </a:rPr>
              <a:t>Exception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DD1144"/>
                </a:solidFill>
              </a:rPr>
              <a:t>"error message"</a:t>
            </a:r>
            <a:r>
              <a:rPr lang="en-US" sz="1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784" y="466039"/>
            <a:ext cx="7126688" cy="332399"/>
          </a:xfrm>
        </p:spPr>
        <p:txBody>
          <a:bodyPr/>
          <a:lstStyle/>
          <a:p>
            <a:r>
              <a:rPr lang="en-US" dirty="0"/>
              <a:t>Except statement-1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7661" y="1298304"/>
            <a:ext cx="8566382" cy="4844588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except</a:t>
            </a:r>
            <a:r>
              <a:rPr lang="en-US" dirty="0"/>
              <a:t> statement can be written in multiple ways:</a:t>
            </a:r>
          </a:p>
          <a:p>
            <a:pPr marL="457200" lvl="1" indent="0">
              <a:buNone/>
            </a:pPr>
            <a:r>
              <a:rPr lang="en-US" dirty="0"/>
              <a:t># catch all exceptions</a:t>
            </a:r>
          </a:p>
          <a:p>
            <a:pPr marL="1371600" lvl="3" indent="0">
              <a:buNone/>
            </a:pPr>
            <a:r>
              <a:rPr lang="en-US" i="1" dirty="0"/>
              <a:t>try:</a:t>
            </a:r>
          </a:p>
          <a:p>
            <a:pPr marL="1371600" lvl="3" indent="0">
              <a:buNone/>
            </a:pPr>
            <a:r>
              <a:rPr lang="en-US" i="1" dirty="0"/>
              <a:t>except:</a:t>
            </a:r>
          </a:p>
          <a:p>
            <a:pPr marL="457200" lvl="1" indent="0">
              <a:buNone/>
            </a:pPr>
            <a:r>
              <a:rPr lang="en-US" sz="1800" dirty="0"/>
              <a:t># catch just one exception</a:t>
            </a:r>
          </a:p>
          <a:p>
            <a:pPr marL="1371600" lvl="3" indent="0">
              <a:buNone/>
            </a:pPr>
            <a:r>
              <a:rPr lang="en-US" i="1" dirty="0"/>
              <a:t>try:</a:t>
            </a:r>
          </a:p>
          <a:p>
            <a:pPr marL="1371600" lvl="3" indent="0">
              <a:buNone/>
            </a:pPr>
            <a:r>
              <a:rPr lang="en-US" i="1" dirty="0"/>
              <a:t>except </a:t>
            </a:r>
            <a:r>
              <a:rPr lang="en-US" i="1" dirty="0" err="1"/>
              <a:t>IOError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sz="1800" dirty="0"/>
              <a:t># catch one exception, but provide the exception object</a:t>
            </a:r>
          </a:p>
          <a:p>
            <a:pPr marL="1371600" lvl="3" indent="0">
              <a:buNone/>
            </a:pPr>
            <a:r>
              <a:rPr lang="en-US" i="1" dirty="0"/>
              <a:t>try:</a:t>
            </a:r>
          </a:p>
          <a:p>
            <a:pPr marL="1371600" lvl="3" indent="0">
              <a:buNone/>
            </a:pPr>
            <a:r>
              <a:rPr lang="en-US" i="1" dirty="0"/>
              <a:t>except </a:t>
            </a:r>
            <a:r>
              <a:rPr lang="en-US" i="1" dirty="0" err="1"/>
              <a:t>IOError</a:t>
            </a:r>
            <a:r>
              <a:rPr lang="en-US" i="1" dirty="0"/>
              <a:t>, e:</a:t>
            </a:r>
          </a:p>
          <a:p>
            <a:pPr marL="457200" lvl="1" indent="0">
              <a:buNone/>
            </a:pPr>
            <a:r>
              <a:rPr lang="en-US" sz="1800" dirty="0"/>
              <a:t># catch more than one exception</a:t>
            </a:r>
          </a:p>
          <a:p>
            <a:pPr marL="1371600" lvl="3" indent="0">
              <a:buNone/>
            </a:pPr>
            <a:r>
              <a:rPr lang="en-US" i="1" dirty="0"/>
              <a:t>try:</a:t>
            </a:r>
          </a:p>
          <a:p>
            <a:pPr marL="1371600" lvl="3" indent="0">
              <a:buNone/>
            </a:pPr>
            <a:r>
              <a:rPr lang="en-US" i="1" dirty="0"/>
              <a:t>except (</a:t>
            </a:r>
            <a:r>
              <a:rPr lang="en-US" i="1" dirty="0" err="1"/>
              <a:t>IOError</a:t>
            </a:r>
            <a:r>
              <a:rPr lang="en-US" i="1" dirty="0"/>
              <a:t>, </a:t>
            </a:r>
            <a:r>
              <a:rPr lang="en-US" i="1" dirty="0" err="1"/>
              <a:t>ValueError</a:t>
            </a:r>
            <a:r>
              <a:rPr lang="en-US" i="1" dirty="0"/>
              <a:t>), 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9C3A1C-113A-4311-AD7C-22AABB34C3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Note on SOC 1 tasks (1)">
  <a:themeElements>
    <a:clrScheme name="NGA Human Resources">
      <a:dk1>
        <a:srgbClr val="4D4F53"/>
      </a:dk1>
      <a:lt1>
        <a:sysClr val="window" lastClr="FFFFFF"/>
      </a:lt1>
      <a:dk2>
        <a:srgbClr val="4C3549"/>
      </a:dk2>
      <a:lt2>
        <a:srgbClr val="000000"/>
      </a:lt2>
      <a:accent1>
        <a:srgbClr val="492A89"/>
      </a:accent1>
      <a:accent2>
        <a:srgbClr val="DB1736"/>
      </a:accent2>
      <a:accent3>
        <a:srgbClr val="4E0000"/>
      </a:accent3>
      <a:accent4>
        <a:srgbClr val="781D7E"/>
      </a:accent4>
      <a:accent5>
        <a:srgbClr val="7A1315"/>
      </a:accent5>
      <a:accent6>
        <a:srgbClr val="DA426E"/>
      </a:accent6>
      <a:hlink>
        <a:srgbClr val="650360"/>
      </a:hlink>
      <a:folHlink>
        <a:srgbClr val="A20473"/>
      </a:folHlink>
    </a:clrScheme>
    <a:fontScheme name="NGA Human Resource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2E3DC515776459EF2E53972E33AAB" ma:contentTypeVersion="0" ma:contentTypeDescription="Create a new document." ma:contentTypeScope="" ma:versionID="20621c3ad4415eab25cf4fc136b5bd4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7D08DA9-7877-4C72-B9AE-FFF66BA3F4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4B6177-87BA-415A-BD54-392D5E6A55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D04BA15-3DC7-48F0-AFFD-C326C120E608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Note on SOC 1 tasks (1)</Template>
  <TotalTime>1799</TotalTime>
  <Words>408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Note on SOC 1 tasks (1)</vt:lpstr>
      <vt:lpstr>OOPS and Python </vt:lpstr>
      <vt:lpstr>Agenda</vt:lpstr>
      <vt:lpstr>Installing third-party modules </vt:lpstr>
      <vt:lpstr>What does python file extensions, .pyc .pyd .pyo stand for? </vt:lpstr>
      <vt:lpstr>Import in Python</vt:lpstr>
      <vt:lpstr>Import Statements</vt:lpstr>
      <vt:lpstr>Special considerations for __main__</vt:lpstr>
      <vt:lpstr>Errors and Exceptions</vt:lpstr>
      <vt:lpstr>Except statement-1</vt:lpstr>
      <vt:lpstr>Except statement with else</vt:lpstr>
      <vt:lpstr>Except statement with finally</vt:lpstr>
      <vt:lpstr>Variables and Printing</vt:lpstr>
      <vt:lpstr>PowerPoint Presentation</vt:lpstr>
      <vt:lpstr>Thank you!</vt:lpstr>
      <vt:lpstr>Appendix</vt:lpstr>
    </vt:vector>
  </TitlesOfParts>
  <Company>NorthgateArinso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Kerkhof</dc:creator>
  <cp:lastModifiedBy>Mohan Kumar Panigrahi</cp:lastModifiedBy>
  <cp:revision>55</cp:revision>
  <cp:lastPrinted>2013-08-02T21:24:50Z</cp:lastPrinted>
  <dcterms:created xsi:type="dcterms:W3CDTF">2013-11-07T13:27:36Z</dcterms:created>
  <dcterms:modified xsi:type="dcterms:W3CDTF">2018-08-23T11:44:19Z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0x0101006082E3DC515776459EF2E53972E33AAB</vt:lpwstr>
  </property>
</Properties>
</file>