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45"/>
  </p:notesMasterIdLst>
  <p:handoutMasterIdLst>
    <p:handoutMasterId r:id="rId46"/>
  </p:handoutMasterIdLst>
  <p:sldIdLst>
    <p:sldId id="364" r:id="rId2"/>
    <p:sldId id="433" r:id="rId3"/>
    <p:sldId id="431" r:id="rId4"/>
    <p:sldId id="432" r:id="rId5"/>
    <p:sldId id="434" r:id="rId6"/>
    <p:sldId id="439" r:id="rId7"/>
    <p:sldId id="443" r:id="rId8"/>
    <p:sldId id="444" r:id="rId9"/>
    <p:sldId id="441" r:id="rId10"/>
    <p:sldId id="436" r:id="rId11"/>
    <p:sldId id="437" r:id="rId12"/>
    <p:sldId id="445" r:id="rId13"/>
    <p:sldId id="448" r:id="rId14"/>
    <p:sldId id="453" r:id="rId15"/>
    <p:sldId id="452" r:id="rId16"/>
    <p:sldId id="454" r:id="rId17"/>
    <p:sldId id="455" r:id="rId18"/>
    <p:sldId id="446" r:id="rId19"/>
    <p:sldId id="456" r:id="rId20"/>
    <p:sldId id="447" r:id="rId21"/>
    <p:sldId id="450" r:id="rId22"/>
    <p:sldId id="449" r:id="rId23"/>
    <p:sldId id="457" r:id="rId24"/>
    <p:sldId id="458" r:id="rId25"/>
    <p:sldId id="459" r:id="rId26"/>
    <p:sldId id="460" r:id="rId27"/>
    <p:sldId id="451" r:id="rId28"/>
    <p:sldId id="461" r:id="rId29"/>
    <p:sldId id="462" r:id="rId30"/>
    <p:sldId id="463" r:id="rId31"/>
    <p:sldId id="464" r:id="rId32"/>
    <p:sldId id="465" r:id="rId33"/>
    <p:sldId id="467" r:id="rId34"/>
    <p:sldId id="466" r:id="rId35"/>
    <p:sldId id="470" r:id="rId36"/>
    <p:sldId id="468" r:id="rId37"/>
    <p:sldId id="471" r:id="rId38"/>
    <p:sldId id="474" r:id="rId39"/>
    <p:sldId id="473" r:id="rId40"/>
    <p:sldId id="469" r:id="rId41"/>
    <p:sldId id="408" r:id="rId42"/>
    <p:sldId id="391" r:id="rId43"/>
    <p:sldId id="438" r:id="rId44"/>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8843"/>
    <a:srgbClr val="F37847"/>
    <a:srgbClr val="FAF76D"/>
    <a:srgbClr val="93FBA4"/>
    <a:srgbClr val="D75CAF"/>
    <a:srgbClr val="E47199"/>
    <a:srgbClr val="934A97"/>
    <a:srgbClr val="AC5D79"/>
    <a:srgbClr val="828EAF"/>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7556" autoAdjust="0"/>
  </p:normalViewPr>
  <p:slideViewPr>
    <p:cSldViewPr snapToGrid="0">
      <p:cViewPr>
        <p:scale>
          <a:sx n="75" d="100"/>
          <a:sy n="75" d="100"/>
        </p:scale>
        <p:origin x="-1224" y="-168"/>
      </p:cViewPr>
      <p:guideLst>
        <p:guide orient="horz" pos="323"/>
        <p:guide orient="horz" pos="3855"/>
        <p:guide orient="horz" pos="4201"/>
        <p:guide orient="horz" pos="462"/>
        <p:guide orient="horz" pos="768"/>
        <p:guide pos="5573"/>
        <p:guide pos="184"/>
        <p:guide pos="2878"/>
        <p:guide pos="284"/>
        <p:guide pos="5341"/>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showGuides="1">
      <p:cViewPr varScale="1">
        <p:scale>
          <a:sx n="52" d="100"/>
          <a:sy n="52" d="100"/>
        </p:scale>
        <p:origin x="-2814" y="-96"/>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1440" tIns="45720" rIns="91440" bIns="45720" rtlCol="0"/>
          <a:lstStyle>
            <a:lvl1pPr algn="l">
              <a:defRPr sz="1200"/>
            </a:lvl1pPr>
          </a:lstStyle>
          <a:p>
            <a:endParaRPr lang="en-US" sz="1000">
              <a:latin typeface="Arial" pitchFamily="34" charset="0"/>
              <a:cs typeface="Arial" pitchFamily="34" charset="0"/>
            </a:endParaRPr>
          </a:p>
        </p:txBody>
      </p:sp>
      <p:sp>
        <p:nvSpPr>
          <p:cNvPr id="3" name="Date Placeholder 2"/>
          <p:cNvSpPr>
            <a:spLocks noGrp="1"/>
          </p:cNvSpPr>
          <p:nvPr>
            <p:ph type="dt" sz="quarter" idx="1"/>
          </p:nvPr>
        </p:nvSpPr>
        <p:spPr>
          <a:xfrm>
            <a:off x="0" y="8843962"/>
            <a:ext cx="2048256" cy="465138"/>
          </a:xfrm>
          <a:prstGeom prst="rect">
            <a:avLst/>
          </a:prstGeom>
        </p:spPr>
        <p:txBody>
          <a:bodyPr vert="horz" lIns="91440" tIns="45720" rIns="91440" bIns="45720" rtlCol="0" anchor="b"/>
          <a:lstStyle>
            <a:lvl1pPr algn="r">
              <a:defRPr sz="1200"/>
            </a:lvl1pPr>
          </a:lstStyle>
          <a:p>
            <a:pPr algn="l"/>
            <a:fld id="{239CEED3-4AD3-45CD-A64A-479800CA5C43}" type="datetimeFigureOut">
              <a:rPr lang="en-US" sz="1000" smtClean="0">
                <a:latin typeface="Arial" pitchFamily="34" charset="0"/>
                <a:cs typeface="Arial" pitchFamily="34" charset="0"/>
              </a:rPr>
              <a:pPr algn="l"/>
              <a:t>2/21/2016</a:t>
            </a:fld>
            <a:endParaRPr lang="en-US" sz="1000">
              <a:latin typeface="Arial" pitchFamily="34" charset="0"/>
              <a:cs typeface="Arial" pitchFamily="34" charset="0"/>
            </a:endParaRPr>
          </a:p>
        </p:txBody>
      </p:sp>
      <p:sp>
        <p:nvSpPr>
          <p:cNvPr id="5" name="Slide Number Placeholder 4"/>
          <p:cNvSpPr>
            <a:spLocks noGrp="1"/>
          </p:cNvSpPr>
          <p:nvPr>
            <p:ph type="sldNum" sz="quarter" idx="3"/>
          </p:nvPr>
        </p:nvSpPr>
        <p:spPr>
          <a:xfrm>
            <a:off x="5212080" y="8842375"/>
            <a:ext cx="1809433" cy="465138"/>
          </a:xfrm>
          <a:prstGeom prst="rect">
            <a:avLst/>
          </a:prstGeom>
        </p:spPr>
        <p:txBody>
          <a:bodyPr vert="horz" lIns="91440" tIns="45720" rIns="91440" bIns="45720" rtlCol="0" anchor="b"/>
          <a:lstStyle>
            <a:lvl1pPr algn="r">
              <a:defRPr sz="1200"/>
            </a:lvl1pPr>
          </a:lstStyle>
          <a:p>
            <a:fld id="{A163747A-507E-434E-9614-5BAC27AC8C9E}" type="slidenum">
              <a:rPr lang="en-US" sz="1000" smtClean="0">
                <a:latin typeface="Arial" pitchFamily="34" charset="0"/>
                <a:cs typeface="Arial" pitchFamily="34" charset="0"/>
              </a:rPr>
              <a:pPr/>
              <a:t>‹#›</a:t>
            </a:fld>
            <a:endParaRPr lang="en-US" sz="1000">
              <a:latin typeface="Arial" pitchFamily="34" charset="0"/>
              <a:cs typeface="Arial" pitchFamily="34" charset="0"/>
            </a:endParaRP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601837" y="254941"/>
            <a:ext cx="843623" cy="385806"/>
          </a:xfrm>
          <a:prstGeom prst="rect">
            <a:avLst/>
          </a:prstGeom>
        </p:spPr>
      </p:pic>
      <p:sp>
        <p:nvSpPr>
          <p:cNvPr id="7" name="TextBox 6"/>
          <p:cNvSpPr txBox="1"/>
          <p:nvPr/>
        </p:nvSpPr>
        <p:spPr>
          <a:xfrm>
            <a:off x="0" y="8869681"/>
            <a:ext cx="7023100" cy="246221"/>
          </a:xfrm>
          <a:prstGeom prst="rect">
            <a:avLst/>
          </a:prstGeom>
          <a:noFill/>
        </p:spPr>
        <p:txBody>
          <a:bodyPr wrap="square" rtlCol="0">
            <a:spAutoFit/>
          </a:bodyPr>
          <a:lstStyle/>
          <a:p>
            <a:pPr algn="ctr"/>
            <a:r>
              <a:rPr lang="en-US" sz="1000" dirty="0" smtClean="0">
                <a:solidFill>
                  <a:srgbClr val="4D4D4D"/>
                </a:solidFill>
                <a:latin typeface="Arial" pitchFamily="34" charset="0"/>
                <a:cs typeface="Arial" pitchFamily="34" charset="0"/>
              </a:rPr>
              <a:t>www.ngahr.com</a:t>
            </a:r>
            <a:endParaRPr lang="en-US" sz="1000" dirty="0">
              <a:solidFill>
                <a:srgbClr val="4D4D4D"/>
              </a:solidFill>
              <a:latin typeface="Arial" pitchFamily="34" charset="0"/>
              <a:cs typeface="Arial" pitchFamily="34" charset="0"/>
            </a:endParaRPr>
          </a:p>
        </p:txBody>
      </p:sp>
    </p:spTree>
    <p:extLst>
      <p:ext uri="{BB962C8B-B14F-4D97-AF65-F5344CB8AC3E}">
        <p14:creationId xmlns:p14="http://schemas.microsoft.com/office/powerpoint/2010/main" val="12655809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43343" cy="465455"/>
          </a:xfrm>
          <a:prstGeom prst="rect">
            <a:avLst/>
          </a:prstGeom>
        </p:spPr>
        <p:txBody>
          <a:bodyPr vert="horz" lIns="93616" tIns="46808" rIns="93616" bIns="46808" rtlCol="0"/>
          <a:lstStyle>
            <a:lvl1pPr algn="l">
              <a:defRPr sz="10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1" y="8843646"/>
            <a:ext cx="1536192" cy="465455"/>
          </a:xfrm>
          <a:prstGeom prst="rect">
            <a:avLst/>
          </a:prstGeom>
        </p:spPr>
        <p:txBody>
          <a:bodyPr vert="horz" lIns="93616" tIns="46808" rIns="93616" bIns="46808" rtlCol="0" anchor="b"/>
          <a:lstStyle>
            <a:lvl1pPr algn="l">
              <a:defRPr sz="1000">
                <a:latin typeface="Arial" pitchFamily="34" charset="0"/>
                <a:cs typeface="Arial" pitchFamily="34" charset="0"/>
              </a:defRPr>
            </a:lvl1pPr>
          </a:lstStyle>
          <a:p>
            <a:fld id="{4B4AB108-6196-444C-9562-2F93C512101A}" type="datetimeFigureOut">
              <a:rPr lang="en-US" smtClean="0"/>
              <a:pPr/>
              <a:t>2/21/2016</a:t>
            </a:fld>
            <a:endParaRPr lang="en-US" dirty="0"/>
          </a:p>
        </p:txBody>
      </p:sp>
      <p:sp>
        <p:nvSpPr>
          <p:cNvPr id="4" name="Slide Image Placeholder 3"/>
          <p:cNvSpPr>
            <a:spLocks noGrp="1" noRot="1" noChangeAspect="1"/>
          </p:cNvSpPr>
          <p:nvPr>
            <p:ph type="sldImg" idx="2"/>
          </p:nvPr>
        </p:nvSpPr>
        <p:spPr>
          <a:xfrm>
            <a:off x="709613" y="771525"/>
            <a:ext cx="4652962" cy="3490913"/>
          </a:xfrm>
          <a:prstGeom prst="rect">
            <a:avLst/>
          </a:prstGeom>
          <a:noFill/>
          <a:ln w="12700">
            <a:solidFill>
              <a:prstClr val="black"/>
            </a:solidFill>
          </a:ln>
        </p:spPr>
        <p:txBody>
          <a:bodyPr vert="horz" lIns="93616" tIns="46808" rIns="93616" bIns="46808" rtlCol="0" anchor="ctr"/>
          <a:lstStyle/>
          <a:p>
            <a:endParaRPr lang="en-US" dirty="0"/>
          </a:p>
        </p:txBody>
      </p:sp>
      <p:sp>
        <p:nvSpPr>
          <p:cNvPr id="5" name="Notes Placeholder 4"/>
          <p:cNvSpPr>
            <a:spLocks noGrp="1"/>
          </p:cNvSpPr>
          <p:nvPr>
            <p:ph type="body" sz="quarter" idx="3"/>
          </p:nvPr>
        </p:nvSpPr>
        <p:spPr>
          <a:xfrm>
            <a:off x="702310" y="4421824"/>
            <a:ext cx="5618480" cy="4189095"/>
          </a:xfrm>
          <a:prstGeom prst="rect">
            <a:avLst/>
          </a:prstGeom>
        </p:spPr>
        <p:txBody>
          <a:bodyPr vert="horz" lIns="93616" tIns="46808" rIns="93616" bIns="4680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6023649" y="8842030"/>
            <a:ext cx="997827" cy="465455"/>
          </a:xfrm>
          <a:prstGeom prst="rect">
            <a:avLst/>
          </a:prstGeom>
        </p:spPr>
        <p:txBody>
          <a:bodyPr vert="horz" lIns="93616" tIns="46808" rIns="93616" bIns="46808" rtlCol="0" anchor="b"/>
          <a:lstStyle>
            <a:lvl1pPr algn="r">
              <a:defRPr sz="1000">
                <a:latin typeface="Arial" pitchFamily="34" charset="0"/>
                <a:cs typeface="Arial" pitchFamily="34" charset="0"/>
              </a:defRPr>
            </a:lvl1pPr>
          </a:lstStyle>
          <a:p>
            <a:fld id="{98F3EBE2-F834-4809-9468-70313C6999ED}" type="slidenum">
              <a:rPr lang="en-US" smtClean="0"/>
              <a:pPr/>
              <a:t>‹#›</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821294" y="254941"/>
            <a:ext cx="843623" cy="385806"/>
          </a:xfrm>
          <a:prstGeom prst="rect">
            <a:avLst/>
          </a:prstGeom>
        </p:spPr>
      </p:pic>
      <p:sp>
        <p:nvSpPr>
          <p:cNvPr id="9" name="TextBox 8"/>
          <p:cNvSpPr txBox="1"/>
          <p:nvPr/>
        </p:nvSpPr>
        <p:spPr>
          <a:xfrm>
            <a:off x="0" y="8869681"/>
            <a:ext cx="7023100" cy="246221"/>
          </a:xfrm>
          <a:prstGeom prst="rect">
            <a:avLst/>
          </a:prstGeom>
          <a:noFill/>
        </p:spPr>
        <p:txBody>
          <a:bodyPr wrap="square" rtlCol="0">
            <a:spAutoFit/>
          </a:bodyPr>
          <a:lstStyle/>
          <a:p>
            <a:pPr algn="ctr"/>
            <a:r>
              <a:rPr lang="en-US" sz="1000" dirty="0" smtClean="0">
                <a:solidFill>
                  <a:srgbClr val="4D4D4D"/>
                </a:solidFill>
                <a:latin typeface="Arial" pitchFamily="34" charset="0"/>
                <a:cs typeface="Arial" pitchFamily="34" charset="0"/>
              </a:rPr>
              <a:t>www.ngahr.com</a:t>
            </a:r>
            <a:endParaRPr lang="en-US" sz="1000" dirty="0">
              <a:solidFill>
                <a:srgbClr val="4D4D4D"/>
              </a:solidFill>
              <a:latin typeface="Arial" pitchFamily="34" charset="0"/>
              <a:cs typeface="Arial" pitchFamily="34" charset="0"/>
            </a:endParaRPr>
          </a:p>
        </p:txBody>
      </p:sp>
    </p:spTree>
    <p:extLst>
      <p:ext uri="{BB962C8B-B14F-4D97-AF65-F5344CB8AC3E}">
        <p14:creationId xmlns:p14="http://schemas.microsoft.com/office/powerpoint/2010/main" val="2107397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hyperlink" Target="http://blog.northgatearinso.com/" TargetMode="External"/><Relationship Id="rId13" Type="http://schemas.openxmlformats.org/officeDocument/2006/relationships/image" Target="../media/image7.png"/><Relationship Id="rId3" Type="http://schemas.openxmlformats.org/officeDocument/2006/relationships/hyperlink" Target="https://www.facebook.com/NorthgateArinso&#8206;" TargetMode="External"/><Relationship Id="rId7" Type="http://schemas.openxmlformats.org/officeDocument/2006/relationships/hyperlink" Target="http://www.linkedin.com/company/northgatearinso_4366" TargetMode="External"/><Relationship Id="rId12" Type="http://schemas.openxmlformats.org/officeDocument/2006/relationships/hyperlink" Target="http://www.youtube.com/northgatearinso" TargetMode="External"/><Relationship Id="rId17" Type="http://schemas.openxmlformats.org/officeDocument/2006/relationships/hyperlink" Target="http://www.ngahr.com/blog" TargetMode="External"/><Relationship Id="rId2" Type="http://schemas.openxmlformats.org/officeDocument/2006/relationships/image" Target="../media/image6.emf"/><Relationship Id="rId16" Type="http://schemas.openxmlformats.org/officeDocument/2006/relationships/hyperlink" Target="https://plus.google.com/103072468530204860182" TargetMode="External"/><Relationship Id="rId1" Type="http://schemas.openxmlformats.org/officeDocument/2006/relationships/slideMaster" Target="../slideMasters/slideMaster1.xml"/><Relationship Id="rId6" Type="http://schemas.openxmlformats.org/officeDocument/2006/relationships/hyperlink" Target="https://plus.google.com/103072468530204860182/posts" TargetMode="External"/><Relationship Id="rId11" Type="http://schemas.openxmlformats.org/officeDocument/2006/relationships/hyperlink" Target="http://www.twitter.com/ngahr" TargetMode="External"/><Relationship Id="rId5" Type="http://schemas.openxmlformats.org/officeDocument/2006/relationships/hyperlink" Target="http://www.facebook.com/NorthgateArinso&#8206;" TargetMode="External"/><Relationship Id="rId15" Type="http://schemas.openxmlformats.org/officeDocument/2006/relationships/hyperlink" Target="http://www.ngahr.com/" TargetMode="External"/><Relationship Id="rId10" Type="http://schemas.openxmlformats.org/officeDocument/2006/relationships/hyperlink" Target="http://www.slideshare.net/NorthgateArinso" TargetMode="External"/><Relationship Id="rId4" Type="http://schemas.openxmlformats.org/officeDocument/2006/relationships/hyperlink" Target="http://ngahr.com/" TargetMode="External"/><Relationship Id="rId9" Type="http://schemas.openxmlformats.org/officeDocument/2006/relationships/hyperlink" Target="http://pinterest.com/northgatearinso/" TargetMode="External"/><Relationship Id="rId1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NGA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3688" y="2969883"/>
            <a:ext cx="7780464" cy="495693"/>
          </a:xfrm>
        </p:spPr>
        <p:txBody>
          <a:bodyPr lIns="0" tIns="0" rIns="0" bIns="0" anchor="t" anchorCtr="0">
            <a:noAutofit/>
          </a:bodyPr>
          <a:lstStyle>
            <a:lvl1pPr algn="l">
              <a:lnSpc>
                <a:spcPct val="85000"/>
              </a:lnSpc>
              <a:defRPr sz="3600" b="0">
                <a:solidFill>
                  <a:schemeClr val="accent2"/>
                </a:solidFill>
                <a:latin typeface="Georgia" pitchFamily="18"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293688" y="3558148"/>
            <a:ext cx="7780463" cy="369332"/>
          </a:xfrm>
        </p:spPr>
        <p:txBody>
          <a:bodyPr wrap="square">
            <a:spAutoFit/>
          </a:bodyPr>
          <a:lstStyle>
            <a:lvl1pPr marL="0" indent="0" algn="l">
              <a:buNone/>
              <a:defRPr sz="2400" cap="none" baseline="0">
                <a:solidFill>
                  <a:srgbClr val="492A89"/>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 style</a:t>
            </a:r>
            <a:endParaRPr lang="en-US" dirty="0"/>
          </a:p>
        </p:txBody>
      </p:sp>
      <p:pic>
        <p:nvPicPr>
          <p:cNvPr id="14" name="Picture 1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93688" y="1636776"/>
            <a:ext cx="8551863" cy="1032604"/>
          </a:xfrm>
          <a:prstGeom prst="rect">
            <a:avLst/>
          </a:prstGeom>
        </p:spPr>
      </p:pic>
      <p:sp>
        <p:nvSpPr>
          <p:cNvPr id="6"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lang="en-US" smtClean="0"/>
              <a:pPr/>
              <a:t>‹#›</a:t>
            </a:fld>
            <a:endParaRPr lang="en-US" dirty="0"/>
          </a:p>
        </p:txBody>
      </p:sp>
      <p:graphicFrame>
        <p:nvGraphicFramePr>
          <p:cNvPr id="9" name="Group 14"/>
          <p:cNvGraphicFramePr>
            <a:graphicFrameLocks noGrp="1"/>
          </p:cNvGraphicFramePr>
          <p:nvPr>
            <p:extLst>
              <p:ext uri="{D42A27DB-BD31-4B8C-83A1-F6EECF244321}">
                <p14:modId xmlns:p14="http://schemas.microsoft.com/office/powerpoint/2010/main" val="2937478007"/>
              </p:ext>
            </p:extLst>
          </p:nvPr>
        </p:nvGraphicFramePr>
        <p:xfrm>
          <a:off x="19050" y="7379345"/>
          <a:ext cx="1484313" cy="601662"/>
        </p:xfrm>
        <a:graphic>
          <a:graphicData uri="http://schemas.openxmlformats.org/drawingml/2006/table">
            <a:tbl>
              <a:tblPr/>
              <a:tblGrid>
                <a:gridCol w="742950"/>
                <a:gridCol w="741363"/>
              </a:tblGrid>
              <a:tr h="60166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R73</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G42</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B137</a:t>
                      </a:r>
                      <a:endParaRPr kumimoji="0" lang="en-GB" sz="1000" b="0"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492A8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R219</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G23</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B54</a:t>
                      </a:r>
                      <a:endParaRPr kumimoji="0" lang="en-GB" sz="1000" b="0"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DB1736"/>
                    </a:solidFill>
                  </a:tcPr>
                </a:tc>
              </a:tr>
            </a:tbl>
          </a:graphicData>
        </a:graphic>
      </p:graphicFrame>
      <p:sp>
        <p:nvSpPr>
          <p:cNvPr id="11" name="Text Box 52"/>
          <p:cNvSpPr txBox="1">
            <a:spLocks noChangeArrowheads="1"/>
          </p:cNvSpPr>
          <p:nvPr/>
        </p:nvSpPr>
        <p:spPr bwMode="auto">
          <a:xfrm>
            <a:off x="-36513" y="7150745"/>
            <a:ext cx="151288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r>
              <a:rPr lang="en-US" sz="900" b="0" i="0" u="none" strike="noStrike" baseline="0" dirty="0" smtClean="0">
                <a:solidFill>
                  <a:srgbClr val="4D4D4D"/>
                </a:solidFill>
                <a:latin typeface="+mj-lt"/>
              </a:rPr>
              <a:t>Primary Corporate Palette</a:t>
            </a:r>
            <a:endParaRPr lang="en-GB" sz="900" b="0" dirty="0" smtClean="0">
              <a:solidFill>
                <a:srgbClr val="4D4D4D"/>
              </a:solidFill>
              <a:latin typeface="+mj-lt"/>
            </a:endParaRPr>
          </a:p>
        </p:txBody>
      </p:sp>
      <p:graphicFrame>
        <p:nvGraphicFramePr>
          <p:cNvPr id="16" name="Group 40"/>
          <p:cNvGraphicFramePr>
            <a:graphicFrameLocks noGrp="1"/>
          </p:cNvGraphicFramePr>
          <p:nvPr>
            <p:extLst>
              <p:ext uri="{D42A27DB-BD31-4B8C-83A1-F6EECF244321}">
                <p14:modId xmlns:p14="http://schemas.microsoft.com/office/powerpoint/2010/main" val="2419562869"/>
              </p:ext>
            </p:extLst>
          </p:nvPr>
        </p:nvGraphicFramePr>
        <p:xfrm>
          <a:off x="1568154" y="7406332"/>
          <a:ext cx="1660525" cy="574675"/>
        </p:xfrm>
        <a:graphic>
          <a:graphicData uri="http://schemas.openxmlformats.org/drawingml/2006/table">
            <a:tbl>
              <a:tblPr/>
              <a:tblGrid>
                <a:gridCol w="828675"/>
                <a:gridCol w="831850"/>
              </a:tblGrid>
              <a:tr h="5746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R77</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G79</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B83</a:t>
                      </a:r>
                      <a:endParaRPr kumimoji="0" lang="en-GB" sz="1050" b="0"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4D4F53"/>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R0</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G0</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B0</a:t>
                      </a:r>
                      <a:endParaRPr kumimoji="0" lang="en-GB" sz="1050" b="0"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000000"/>
                    </a:solidFill>
                  </a:tcPr>
                </a:tc>
              </a:tr>
            </a:tbl>
          </a:graphicData>
        </a:graphic>
      </p:graphicFrame>
      <p:sp>
        <p:nvSpPr>
          <p:cNvPr id="17" name="Text Box 53"/>
          <p:cNvSpPr txBox="1">
            <a:spLocks noChangeArrowheads="1"/>
          </p:cNvSpPr>
          <p:nvPr/>
        </p:nvSpPr>
        <p:spPr bwMode="auto">
          <a:xfrm>
            <a:off x="1541167" y="7150745"/>
            <a:ext cx="17780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r>
              <a:rPr lang="en-GB" sz="900" dirty="0" err="1" smtClean="0">
                <a:solidFill>
                  <a:srgbClr val="4D4D4D"/>
                </a:solidFill>
                <a:latin typeface="+mj-lt"/>
              </a:rPr>
              <a:t>Gray</a:t>
            </a:r>
            <a:r>
              <a:rPr lang="en-GB" sz="900" dirty="0" smtClean="0">
                <a:solidFill>
                  <a:srgbClr val="4D4D4D"/>
                </a:solidFill>
                <a:latin typeface="+mj-lt"/>
              </a:rPr>
              <a:t> Palette</a:t>
            </a:r>
          </a:p>
        </p:txBody>
      </p:sp>
      <p:sp>
        <p:nvSpPr>
          <p:cNvPr id="4" name="Rectangle 3"/>
          <p:cNvSpPr/>
          <p:nvPr/>
        </p:nvSpPr>
        <p:spPr>
          <a:xfrm>
            <a:off x="0" y="6545"/>
            <a:ext cx="9144000" cy="188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93688" y="1636776"/>
            <a:ext cx="8551863" cy="1032604"/>
          </a:xfrm>
          <a:prstGeom prst="rect">
            <a:avLst/>
          </a:prstGeom>
        </p:spPr>
      </p:pic>
      <p:graphicFrame>
        <p:nvGraphicFramePr>
          <p:cNvPr id="20" name="Group 14"/>
          <p:cNvGraphicFramePr>
            <a:graphicFrameLocks noGrp="1"/>
          </p:cNvGraphicFramePr>
          <p:nvPr userDrawn="1">
            <p:extLst>
              <p:ext uri="{D42A27DB-BD31-4B8C-83A1-F6EECF244321}">
                <p14:modId xmlns:p14="http://schemas.microsoft.com/office/powerpoint/2010/main" val="2937478007"/>
              </p:ext>
            </p:extLst>
          </p:nvPr>
        </p:nvGraphicFramePr>
        <p:xfrm>
          <a:off x="19050" y="7379345"/>
          <a:ext cx="1484313" cy="601662"/>
        </p:xfrm>
        <a:graphic>
          <a:graphicData uri="http://schemas.openxmlformats.org/drawingml/2006/table">
            <a:tbl>
              <a:tblPr/>
              <a:tblGrid>
                <a:gridCol w="742950"/>
                <a:gridCol w="741363"/>
              </a:tblGrid>
              <a:tr h="60166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R73</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G42</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B137</a:t>
                      </a:r>
                      <a:endParaRPr kumimoji="0" lang="en-GB" sz="1000" b="0"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492A8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R219</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G23</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B54</a:t>
                      </a:r>
                      <a:endParaRPr kumimoji="0" lang="en-GB" sz="1000" b="0"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DB1736"/>
                    </a:solidFill>
                  </a:tcPr>
                </a:tc>
              </a:tr>
            </a:tbl>
          </a:graphicData>
        </a:graphic>
      </p:graphicFrame>
      <p:sp>
        <p:nvSpPr>
          <p:cNvPr id="21" name="Text Box 52"/>
          <p:cNvSpPr txBox="1">
            <a:spLocks noChangeArrowheads="1"/>
          </p:cNvSpPr>
          <p:nvPr userDrawn="1"/>
        </p:nvSpPr>
        <p:spPr bwMode="auto">
          <a:xfrm>
            <a:off x="-36513" y="7150745"/>
            <a:ext cx="151288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r>
              <a:rPr lang="en-US" sz="900" b="0" i="0" u="none" strike="noStrike" baseline="0" dirty="0" smtClean="0">
                <a:solidFill>
                  <a:srgbClr val="4D4D4D"/>
                </a:solidFill>
                <a:latin typeface="+mj-lt"/>
              </a:rPr>
              <a:t>Primary Corporate Palette</a:t>
            </a:r>
            <a:endParaRPr lang="en-GB" sz="900" b="0" dirty="0" smtClean="0">
              <a:solidFill>
                <a:srgbClr val="4D4D4D"/>
              </a:solidFill>
              <a:latin typeface="+mj-lt"/>
            </a:endParaRPr>
          </a:p>
        </p:txBody>
      </p:sp>
      <p:graphicFrame>
        <p:nvGraphicFramePr>
          <p:cNvPr id="22" name="Group 40"/>
          <p:cNvGraphicFramePr>
            <a:graphicFrameLocks noGrp="1"/>
          </p:cNvGraphicFramePr>
          <p:nvPr userDrawn="1">
            <p:extLst>
              <p:ext uri="{D42A27DB-BD31-4B8C-83A1-F6EECF244321}">
                <p14:modId xmlns:p14="http://schemas.microsoft.com/office/powerpoint/2010/main" val="2419562869"/>
              </p:ext>
            </p:extLst>
          </p:nvPr>
        </p:nvGraphicFramePr>
        <p:xfrm>
          <a:off x="1568154" y="7406332"/>
          <a:ext cx="1660525" cy="574675"/>
        </p:xfrm>
        <a:graphic>
          <a:graphicData uri="http://schemas.openxmlformats.org/drawingml/2006/table">
            <a:tbl>
              <a:tblPr/>
              <a:tblGrid>
                <a:gridCol w="828675"/>
                <a:gridCol w="831850"/>
              </a:tblGrid>
              <a:tr h="5746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R77</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G79</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B83</a:t>
                      </a:r>
                      <a:endParaRPr kumimoji="0" lang="en-GB" sz="1050" b="0"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4D4F53"/>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R0</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G0</a:t>
                      </a:r>
                    </a:p>
                    <a:p>
                      <a:pPr marL="0" marR="0" lvl="0" indent="0" algn="l" defTabSz="914400" rtl="0" eaLnBrk="0" fontAlgn="base" latinLnBrk="0" hangingPunct="0">
                        <a:lnSpc>
                          <a:spcPct val="100000"/>
                        </a:lnSpc>
                        <a:spcBef>
                          <a:spcPct val="0"/>
                        </a:spcBef>
                        <a:spcAft>
                          <a:spcPct val="0"/>
                        </a:spcAft>
                        <a:buClrTx/>
                        <a:buSzTx/>
                        <a:buFontTx/>
                        <a:buNone/>
                        <a:tabLst/>
                      </a:pPr>
                      <a:r>
                        <a:rPr kumimoji="0" lang="nl-BE" sz="1000" b="0" i="0" u="none" strike="noStrike" cap="none" normalizeH="0" baseline="0" dirty="0" smtClean="0">
                          <a:ln>
                            <a:noFill/>
                          </a:ln>
                          <a:solidFill>
                            <a:schemeClr val="bg1"/>
                          </a:solidFill>
                          <a:effectLst/>
                          <a:latin typeface="Arial" pitchFamily="34" charset="0"/>
                        </a:rPr>
                        <a:t>B0</a:t>
                      </a:r>
                      <a:endParaRPr kumimoji="0" lang="en-GB" sz="1050" b="0" i="0" u="none" strike="noStrike" cap="none" normalizeH="0" baseline="0" dirty="0" smtClean="0">
                        <a:ln>
                          <a:noFill/>
                        </a:ln>
                        <a:solidFill>
                          <a:schemeClr val="bg1"/>
                        </a:solidFill>
                        <a:effectLst/>
                        <a:latin typeface="Arial" pitchFamily="34" charset="0"/>
                      </a:endParaRPr>
                    </a:p>
                  </a:txBody>
                  <a:tcP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rgbClr val="000000"/>
                    </a:solidFill>
                  </a:tcPr>
                </a:tc>
              </a:tr>
            </a:tbl>
          </a:graphicData>
        </a:graphic>
      </p:graphicFrame>
      <p:sp>
        <p:nvSpPr>
          <p:cNvPr id="23" name="Text Box 53"/>
          <p:cNvSpPr txBox="1">
            <a:spLocks noChangeArrowheads="1"/>
          </p:cNvSpPr>
          <p:nvPr userDrawn="1"/>
        </p:nvSpPr>
        <p:spPr bwMode="auto">
          <a:xfrm>
            <a:off x="1541167" y="7150745"/>
            <a:ext cx="17780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r>
              <a:rPr lang="en-GB" sz="900" dirty="0" err="1" smtClean="0">
                <a:solidFill>
                  <a:srgbClr val="4D4D4D"/>
                </a:solidFill>
                <a:latin typeface="+mj-lt"/>
              </a:rPr>
              <a:t>Gray</a:t>
            </a:r>
            <a:r>
              <a:rPr lang="en-GB" sz="900" dirty="0" smtClean="0">
                <a:solidFill>
                  <a:srgbClr val="4D4D4D"/>
                </a:solidFill>
                <a:latin typeface="+mj-lt"/>
              </a:rPr>
              <a:t> Palette</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NGA Thank You Slide">
    <p:spTree>
      <p:nvGrpSpPr>
        <p:cNvPr id="1" name=""/>
        <p:cNvGrpSpPr/>
        <p:nvPr/>
      </p:nvGrpSpPr>
      <p:grpSpPr>
        <a:xfrm>
          <a:off x="0" y="0"/>
          <a:ext cx="0" cy="0"/>
          <a:chOff x="0" y="0"/>
          <a:chExt cx="0" cy="0"/>
        </a:xfrm>
      </p:grpSpPr>
      <p:pic>
        <p:nvPicPr>
          <p:cNvPr id="29" name="Picture 2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2209" y="4733512"/>
            <a:ext cx="4262634" cy="1281651"/>
          </a:xfrm>
          <a:prstGeom prst="rect">
            <a:avLst/>
          </a:prstGeom>
        </p:spPr>
      </p:pic>
      <p:sp>
        <p:nvSpPr>
          <p:cNvPr id="31" name="Rectangle 30">
            <a:hlinkClick r:id="rId3"/>
          </p:cNvPr>
          <p:cNvSpPr/>
          <p:nvPr userDrawn="1"/>
        </p:nvSpPr>
        <p:spPr>
          <a:xfrm>
            <a:off x="1952370" y="4725144"/>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Title 2"/>
          <p:cNvSpPr>
            <a:spLocks noGrp="1"/>
          </p:cNvSpPr>
          <p:nvPr>
            <p:ph type="title" hasCustomPrompt="1"/>
          </p:nvPr>
        </p:nvSpPr>
        <p:spPr>
          <a:xfrm>
            <a:off x="486536" y="676657"/>
            <a:ext cx="4860164" cy="936243"/>
          </a:xfrm>
        </p:spPr>
        <p:txBody>
          <a:bodyPr/>
          <a:lstStyle>
            <a:lvl1pPr>
              <a:defRPr lang="en-US" sz="5400" kern="1200" spc="-250" baseline="0" dirty="0">
                <a:solidFill>
                  <a:srgbClr val="DB1635"/>
                </a:solidFill>
                <a:latin typeface="Georgia" pitchFamily="18" charset="0"/>
                <a:ea typeface="+mj-ea"/>
                <a:cs typeface="+mj-cs"/>
              </a:defRPr>
            </a:lvl1pPr>
          </a:lstStyle>
          <a:p>
            <a:r>
              <a:rPr lang="en-US" dirty="0" smtClean="0"/>
              <a:t>Insert Thank You</a:t>
            </a:r>
            <a:endParaRPr lang="en-US" dirty="0"/>
          </a:p>
        </p:txBody>
      </p:sp>
      <p:sp>
        <p:nvSpPr>
          <p:cNvPr id="5" name="Text Placeholder 4"/>
          <p:cNvSpPr>
            <a:spLocks noGrp="1"/>
          </p:cNvSpPr>
          <p:nvPr>
            <p:ph type="body" sz="quarter" idx="13" hasCustomPrompt="1"/>
          </p:nvPr>
        </p:nvSpPr>
        <p:spPr>
          <a:xfrm>
            <a:off x="486536" y="1664991"/>
            <a:ext cx="4860164" cy="1586206"/>
          </a:xfrm>
        </p:spPr>
        <p:txBody>
          <a:bodyPr/>
          <a:lstStyle>
            <a:lvl1pPr marL="0" indent="0">
              <a:spcBef>
                <a:spcPts val="0"/>
              </a:spcBef>
              <a:buNone/>
              <a:defRPr baseline="0"/>
            </a:lvl1pPr>
          </a:lstStyle>
          <a:p>
            <a:pPr lvl="0"/>
            <a:r>
              <a:rPr lang="en-US" dirty="0" smtClean="0"/>
              <a:t>Click to edit your contact details</a:t>
            </a:r>
          </a:p>
        </p:txBody>
      </p:sp>
      <p:pic>
        <p:nvPicPr>
          <p:cNvPr id="15" name="Picture 1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2209" y="4733512"/>
            <a:ext cx="4262634" cy="1281651"/>
          </a:xfrm>
          <a:prstGeom prst="rect">
            <a:avLst/>
          </a:prstGeom>
        </p:spPr>
      </p:pic>
      <p:sp>
        <p:nvSpPr>
          <p:cNvPr id="16" name="Rectangle 15">
            <a:hlinkClick r:id="rId4"/>
          </p:cNvPr>
          <p:cNvSpPr/>
          <p:nvPr/>
        </p:nvSpPr>
        <p:spPr>
          <a:xfrm>
            <a:off x="514735" y="4733512"/>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Rectangle 16">
            <a:hlinkClick r:id="rId5"/>
          </p:cNvPr>
          <p:cNvSpPr/>
          <p:nvPr userDrawn="1"/>
        </p:nvSpPr>
        <p:spPr>
          <a:xfrm>
            <a:off x="2020950" y="4725144"/>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8" name="Rectangle 17">
            <a:hlinkClick r:id="rId6"/>
          </p:cNvPr>
          <p:cNvSpPr/>
          <p:nvPr/>
        </p:nvSpPr>
        <p:spPr>
          <a:xfrm>
            <a:off x="3683087" y="4739580"/>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9" name="Rectangle 18">
            <a:hlinkClick r:id="rId7"/>
          </p:cNvPr>
          <p:cNvSpPr/>
          <p:nvPr/>
        </p:nvSpPr>
        <p:spPr>
          <a:xfrm>
            <a:off x="440201" y="5230321"/>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0" name="Rectangle 19">
            <a:hlinkClick r:id="rId8"/>
          </p:cNvPr>
          <p:cNvSpPr/>
          <p:nvPr/>
        </p:nvSpPr>
        <p:spPr>
          <a:xfrm>
            <a:off x="1952369" y="5230321"/>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1" name="Rectangle 20">
            <a:hlinkClick r:id="rId9"/>
          </p:cNvPr>
          <p:cNvSpPr/>
          <p:nvPr/>
        </p:nvSpPr>
        <p:spPr>
          <a:xfrm>
            <a:off x="3683087" y="5230321"/>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2" name="Rectangle 21">
            <a:hlinkClick r:id="rId10"/>
          </p:cNvPr>
          <p:cNvSpPr/>
          <p:nvPr/>
        </p:nvSpPr>
        <p:spPr>
          <a:xfrm>
            <a:off x="440201" y="5727131"/>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3" name="Rectangle 22">
            <a:hlinkClick r:id="rId11"/>
          </p:cNvPr>
          <p:cNvSpPr/>
          <p:nvPr/>
        </p:nvSpPr>
        <p:spPr>
          <a:xfrm>
            <a:off x="1952369" y="5725245"/>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4" name="Rectangle 23">
            <a:hlinkClick r:id="rId12"/>
          </p:cNvPr>
          <p:cNvSpPr/>
          <p:nvPr/>
        </p:nvSpPr>
        <p:spPr>
          <a:xfrm>
            <a:off x="3677795" y="5721473"/>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25" name="Picture 24"/>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5718629" y="3301393"/>
            <a:ext cx="2931885" cy="2925789"/>
          </a:xfrm>
          <a:prstGeom prst="rect">
            <a:avLst/>
          </a:prstGeom>
        </p:spPr>
      </p:pic>
      <p:sp>
        <p:nvSpPr>
          <p:cNvPr id="27" name="Slide Number Placeholder 2"/>
          <p:cNvSpPr>
            <a:spLocks noGrp="1"/>
          </p:cNvSpPr>
          <p:nvPr>
            <p:ph type="sldNum" sz="quarter" idx="10"/>
          </p:nvPr>
        </p:nvSpPr>
        <p:spPr>
          <a:xfrm>
            <a:off x="8457226" y="6584220"/>
            <a:ext cx="386113" cy="107722"/>
          </a:xfrm>
        </p:spPr>
        <p:txBody>
          <a:bodyPr/>
          <a:lstStyle>
            <a:lvl1pPr>
              <a:defRPr b="0"/>
            </a:lvl1pPr>
          </a:lstStyle>
          <a:p>
            <a:fld id="{DB9C3A1C-113A-4311-AD7C-22AABB34C33F}" type="slidenum">
              <a:rPr lang="en-US" smtClean="0"/>
              <a:pPr/>
              <a:t>‹#›</a:t>
            </a:fld>
            <a:endParaRPr lang="en-US" dirty="0"/>
          </a:p>
        </p:txBody>
      </p:sp>
      <p:pic>
        <p:nvPicPr>
          <p:cNvPr id="28" name="Picture 27"/>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650724" y="378619"/>
            <a:ext cx="1136788" cy="519877"/>
          </a:xfrm>
          <a:prstGeom prst="rect">
            <a:avLst/>
          </a:prstGeom>
        </p:spPr>
      </p:pic>
      <p:sp>
        <p:nvSpPr>
          <p:cNvPr id="30" name="Rectangle 29">
            <a:hlinkClick r:id="rId15"/>
          </p:cNvPr>
          <p:cNvSpPr/>
          <p:nvPr userDrawn="1"/>
        </p:nvSpPr>
        <p:spPr>
          <a:xfrm>
            <a:off x="514735" y="4733512"/>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2" name="Rectangle 31">
            <a:hlinkClick r:id="rId16"/>
          </p:cNvPr>
          <p:cNvSpPr/>
          <p:nvPr userDrawn="1"/>
        </p:nvSpPr>
        <p:spPr>
          <a:xfrm>
            <a:off x="3683087" y="4739580"/>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3" name="Rectangle 32">
            <a:hlinkClick r:id="rId7"/>
          </p:cNvPr>
          <p:cNvSpPr/>
          <p:nvPr userDrawn="1"/>
        </p:nvSpPr>
        <p:spPr>
          <a:xfrm>
            <a:off x="440201" y="5230321"/>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4" name="Rectangle 33">
            <a:hlinkClick r:id="rId17"/>
          </p:cNvPr>
          <p:cNvSpPr/>
          <p:nvPr userDrawn="1"/>
        </p:nvSpPr>
        <p:spPr>
          <a:xfrm>
            <a:off x="1952369" y="5230321"/>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5" name="Rectangle 34">
            <a:hlinkClick r:id="rId9"/>
          </p:cNvPr>
          <p:cNvSpPr/>
          <p:nvPr userDrawn="1"/>
        </p:nvSpPr>
        <p:spPr>
          <a:xfrm>
            <a:off x="3683087" y="5230321"/>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Rectangle 35">
            <a:hlinkClick r:id="rId10"/>
          </p:cNvPr>
          <p:cNvSpPr/>
          <p:nvPr userDrawn="1"/>
        </p:nvSpPr>
        <p:spPr>
          <a:xfrm>
            <a:off x="440201" y="5727131"/>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7" name="Rectangle 36">
            <a:hlinkClick r:id="rId11"/>
          </p:cNvPr>
          <p:cNvSpPr/>
          <p:nvPr userDrawn="1"/>
        </p:nvSpPr>
        <p:spPr>
          <a:xfrm>
            <a:off x="1952369" y="5725245"/>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8" name="Rectangle 37">
            <a:hlinkClick r:id="rId12"/>
          </p:cNvPr>
          <p:cNvSpPr/>
          <p:nvPr userDrawn="1"/>
        </p:nvSpPr>
        <p:spPr>
          <a:xfrm>
            <a:off x="3677795" y="5721473"/>
            <a:ext cx="1221611"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39" name="Picture 38"/>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5718629" y="3301393"/>
            <a:ext cx="2931885" cy="292578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NGA 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745" y="2852137"/>
            <a:ext cx="8382055" cy="549381"/>
          </a:xfrm>
        </p:spPr>
        <p:txBody>
          <a:bodyPr vert="horz" wrap="square" lIns="0" tIns="0" rIns="0" bIns="0" rtlCol="0" anchor="t" anchorCtr="0">
            <a:noAutofit/>
          </a:bodyPr>
          <a:lstStyle>
            <a:lvl1pPr>
              <a:lnSpc>
                <a:spcPct val="90000"/>
              </a:lnSpc>
              <a:defRPr lang="en-US" sz="2800" b="0" dirty="0">
                <a:solidFill>
                  <a:schemeClr val="accent2"/>
                </a:solidFill>
              </a:defRPr>
            </a:lvl1pPr>
          </a:lstStyle>
          <a:p>
            <a:pPr lvl="0">
              <a:lnSpc>
                <a:spcPct val="85000"/>
              </a:lnSpc>
            </a:pPr>
            <a:r>
              <a:rPr lang="en-US" dirty="0" smtClean="0"/>
              <a:t>Click To Edit Master Title Style</a:t>
            </a:r>
            <a:endParaRPr lang="en-US" dirty="0"/>
          </a:p>
        </p:txBody>
      </p:sp>
      <p:sp>
        <p:nvSpPr>
          <p:cNvPr id="10" name="Slide Number Placeholder 5"/>
          <p:cNvSpPr txBox="1">
            <a:spLocks/>
          </p:cNvSpPr>
          <p:nvPr/>
        </p:nvSpPr>
        <p:spPr>
          <a:xfrm>
            <a:off x="348441" y="6357783"/>
            <a:ext cx="2133600" cy="230832"/>
          </a:xfrm>
          <a:prstGeom prst="rect">
            <a:avLst/>
          </a:prstGeom>
          <a:noFill/>
        </p:spPr>
        <p:txBody>
          <a:bodyPr wrap="square" lIns="0" rIns="0" rtlCol="0">
            <a:spAutoFit/>
          </a:bodyPr>
          <a:lstStyle>
            <a:lvl1pPr algn="l">
              <a:defRPr lang="en-US" sz="900" smtClean="0">
                <a:solidFill>
                  <a:schemeClr val="accent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B9C3A1C-113A-4311-AD7C-22AABB34C33F}" type="slidenum">
              <a:rPr kumimoji="0" lang="en-US" sz="9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bg1"/>
              </a:solidFill>
              <a:effectLst/>
              <a:uLnTx/>
              <a:uFillTx/>
              <a:latin typeface="+mn-lt"/>
              <a:ea typeface="+mn-ea"/>
              <a:cs typeface="+mn-cs"/>
            </a:endParaRPr>
          </a:p>
        </p:txBody>
      </p:sp>
      <p:sp>
        <p:nvSpPr>
          <p:cNvPr id="12" name="TextBox 11"/>
          <p:cNvSpPr txBox="1"/>
          <p:nvPr/>
        </p:nvSpPr>
        <p:spPr>
          <a:xfrm>
            <a:off x="6867532" y="6353186"/>
            <a:ext cx="1926432" cy="230832"/>
          </a:xfrm>
          <a:prstGeom prst="rect">
            <a:avLst/>
          </a:prstGeom>
          <a:noFill/>
        </p:spPr>
        <p:txBody>
          <a:bodyPr wrap="square" lIns="0" rIns="0" rtlCol="0">
            <a:spAutoFit/>
          </a:bodyPr>
          <a:lstStyle/>
          <a:p>
            <a:pPr algn="r"/>
            <a:r>
              <a:rPr lang="en-US" sz="900" dirty="0" smtClean="0">
                <a:solidFill>
                  <a:schemeClr val="bg1"/>
                </a:solidFill>
              </a:rPr>
              <a:t>15 May 2013</a:t>
            </a:r>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flipV="1">
            <a:off x="293687" y="1636775"/>
            <a:ext cx="8551863" cy="1032604"/>
          </a:xfrm>
          <a:prstGeom prst="rect">
            <a:avLst/>
          </a:prstGeom>
        </p:spPr>
      </p:pic>
      <p:sp>
        <p:nvSpPr>
          <p:cNvPr id="13" name="TextBox 12"/>
          <p:cNvSpPr txBox="1"/>
          <p:nvPr userDrawn="1"/>
        </p:nvSpPr>
        <p:spPr>
          <a:xfrm>
            <a:off x="304745" y="6581806"/>
            <a:ext cx="2368068" cy="107722"/>
          </a:xfrm>
          <a:prstGeom prst="rect">
            <a:avLst/>
          </a:prstGeom>
        </p:spPr>
        <p:txBody>
          <a:bodyPr vert="horz" wrap="square" lIns="0" tIns="0" rIns="0" bIns="0" rtlCol="0" anchor="ctr">
            <a:spAutoFit/>
          </a:bodyPr>
          <a:lstStyle>
            <a:defPPr>
              <a:defRPr lang="en-US"/>
            </a:defPPr>
            <a:lvl1pPr>
              <a:defRPr sz="1000">
                <a:solidFill>
                  <a:schemeClr val="bg1"/>
                </a:solidFill>
              </a:defRPr>
            </a:lvl1pPr>
          </a:lstStyle>
          <a:p>
            <a:pPr lvl="0"/>
            <a:r>
              <a:rPr lang="en-US" sz="700" b="0" dirty="0" smtClean="0">
                <a:solidFill>
                  <a:schemeClr val="bg1">
                    <a:lumMod val="50000"/>
                  </a:schemeClr>
                </a:solidFill>
              </a:rPr>
              <a:t>Copyright NGA</a:t>
            </a:r>
            <a:r>
              <a:rPr lang="en-US" sz="700" b="0" baseline="0" dirty="0" smtClean="0">
                <a:solidFill>
                  <a:schemeClr val="bg1">
                    <a:lumMod val="50000"/>
                  </a:schemeClr>
                </a:solidFill>
              </a:rPr>
              <a:t> Human Resources. All rights reserved.</a:t>
            </a:r>
            <a:endParaRPr lang="en-US" sz="700" b="0" dirty="0">
              <a:solidFill>
                <a:schemeClr val="bg1">
                  <a:lumMod val="50000"/>
                </a:schemeClr>
              </a:solidFill>
            </a:endParaRPr>
          </a:p>
        </p:txBody>
      </p:sp>
      <p:sp>
        <p:nvSpPr>
          <p:cNvPr id="14"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lang="en-US" smtClean="0"/>
              <a:pPr/>
              <a:t>‹#›</a:t>
            </a:fld>
            <a:endParaRPr lang="en-US" dirty="0"/>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650724" y="378619"/>
            <a:ext cx="1136788" cy="519877"/>
          </a:xfrm>
          <a:prstGeom prst="rect">
            <a:avLst/>
          </a:prstGeom>
        </p:spPr>
      </p:pic>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flipV="1">
            <a:off x="293687" y="1636775"/>
            <a:ext cx="8551863" cy="1032604"/>
          </a:xfrm>
          <a:prstGeom prst="rect">
            <a:avLst/>
          </a:prstGeom>
        </p:spPr>
      </p:pic>
    </p:spTree>
    <p:extLst>
      <p:ext uri="{BB962C8B-B14F-4D97-AF65-F5344CB8AC3E}">
        <p14:creationId xmlns:p14="http://schemas.microsoft.com/office/powerpoint/2010/main" val="8029262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NGA 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85371" y="1916597"/>
            <a:ext cx="6255658" cy="549381"/>
          </a:xfrm>
        </p:spPr>
        <p:txBody>
          <a:bodyPr vert="horz" wrap="square" lIns="0" tIns="0" rIns="0" bIns="0" rtlCol="0" anchor="t" anchorCtr="0">
            <a:noAutofit/>
          </a:bodyPr>
          <a:lstStyle>
            <a:lvl1pPr>
              <a:lnSpc>
                <a:spcPct val="90000"/>
              </a:lnSpc>
              <a:defRPr lang="en-US" sz="2800" b="0" dirty="0">
                <a:solidFill>
                  <a:schemeClr val="accent2"/>
                </a:solidFill>
              </a:defRPr>
            </a:lvl1pPr>
          </a:lstStyle>
          <a:p>
            <a:pPr lvl="0">
              <a:lnSpc>
                <a:spcPct val="85000"/>
              </a:lnSpc>
            </a:pPr>
            <a:r>
              <a:rPr lang="en-US" dirty="0" smtClean="0"/>
              <a:t>Click To Edit Master Title Style</a:t>
            </a:r>
            <a:endParaRPr lang="en-US" dirty="0"/>
          </a:p>
        </p:txBody>
      </p:sp>
      <p:sp>
        <p:nvSpPr>
          <p:cNvPr id="14"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lang="en-US" smtClean="0"/>
              <a:pPr/>
              <a:t>‹#›</a:t>
            </a:fld>
            <a:endParaRPr lang="en-US" dirty="0"/>
          </a:p>
        </p:txBody>
      </p:sp>
      <p:pic>
        <p:nvPicPr>
          <p:cNvPr id="9" name="Picture 8"/>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flipH="1" flipV="1">
            <a:off x="885371" y="2465978"/>
            <a:ext cx="6270172" cy="203402"/>
          </a:xfrm>
          <a:prstGeom prst="rect">
            <a:avLst/>
          </a:prstGeom>
        </p:spPr>
      </p:pic>
      <p:sp>
        <p:nvSpPr>
          <p:cNvPr id="15" name="Content Placeholder 6"/>
          <p:cNvSpPr>
            <a:spLocks noGrp="1"/>
          </p:cNvSpPr>
          <p:nvPr>
            <p:ph sz="quarter" idx="11"/>
          </p:nvPr>
        </p:nvSpPr>
        <p:spPr>
          <a:xfrm>
            <a:off x="928914" y="2946400"/>
            <a:ext cx="6183086" cy="3406786"/>
          </a:xfrm>
        </p:spPr>
        <p:txBody>
          <a:bodyPr/>
          <a:lstStyle>
            <a:lvl1pPr marL="0" indent="0">
              <a:lnSpc>
                <a:spcPct val="140000"/>
              </a:lnSpc>
              <a:spcBef>
                <a:spcPts val="0"/>
              </a:spcBef>
              <a:buNone/>
              <a:defRPr>
                <a:solidFill>
                  <a:srgbClr val="4D4D4D"/>
                </a:solidFill>
              </a:defRPr>
            </a:lvl1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650724" y="378619"/>
            <a:ext cx="1136788" cy="519877"/>
          </a:xfrm>
          <a:prstGeom prst="rect">
            <a:avLst/>
          </a:prstGeom>
        </p:spPr>
      </p:pic>
      <p:sp>
        <p:nvSpPr>
          <p:cNvPr id="17" name="TextBox 16"/>
          <p:cNvSpPr txBox="1"/>
          <p:nvPr userDrawn="1"/>
        </p:nvSpPr>
        <p:spPr>
          <a:xfrm>
            <a:off x="6867532" y="6353186"/>
            <a:ext cx="1926432" cy="230832"/>
          </a:xfrm>
          <a:prstGeom prst="rect">
            <a:avLst/>
          </a:prstGeom>
          <a:noFill/>
        </p:spPr>
        <p:txBody>
          <a:bodyPr wrap="square" lIns="0" rIns="0" rtlCol="0">
            <a:spAutoFit/>
          </a:bodyPr>
          <a:lstStyle/>
          <a:p>
            <a:pPr algn="r"/>
            <a:r>
              <a:rPr lang="en-US" sz="900" dirty="0" smtClean="0">
                <a:solidFill>
                  <a:schemeClr val="bg1"/>
                </a:solidFill>
              </a:rPr>
              <a:t>15 May 2013</a:t>
            </a:r>
          </a:p>
        </p:txBody>
      </p:sp>
      <p:sp>
        <p:nvSpPr>
          <p:cNvPr id="18" name="TextBox 17"/>
          <p:cNvSpPr txBox="1"/>
          <p:nvPr userDrawn="1"/>
        </p:nvSpPr>
        <p:spPr>
          <a:xfrm>
            <a:off x="304745" y="6581806"/>
            <a:ext cx="2368068" cy="107722"/>
          </a:xfrm>
          <a:prstGeom prst="rect">
            <a:avLst/>
          </a:prstGeom>
        </p:spPr>
        <p:txBody>
          <a:bodyPr vert="horz" wrap="square" lIns="0" tIns="0" rIns="0" bIns="0" rtlCol="0" anchor="ctr">
            <a:spAutoFit/>
          </a:bodyPr>
          <a:lstStyle>
            <a:defPPr>
              <a:defRPr lang="en-US"/>
            </a:defPPr>
            <a:lvl1pPr>
              <a:defRPr sz="1000">
                <a:solidFill>
                  <a:schemeClr val="bg1"/>
                </a:solidFill>
              </a:defRPr>
            </a:lvl1pPr>
          </a:lstStyle>
          <a:p>
            <a:pPr lvl="0"/>
            <a:r>
              <a:rPr lang="en-US" sz="700" b="0" dirty="0" smtClean="0">
                <a:solidFill>
                  <a:schemeClr val="bg1">
                    <a:lumMod val="50000"/>
                  </a:schemeClr>
                </a:solidFill>
              </a:rPr>
              <a:t>Copyright NGA</a:t>
            </a:r>
            <a:r>
              <a:rPr lang="en-US" sz="700" b="0" baseline="0" dirty="0" smtClean="0">
                <a:solidFill>
                  <a:schemeClr val="bg1">
                    <a:lumMod val="50000"/>
                  </a:schemeClr>
                </a:solidFill>
              </a:rPr>
              <a:t> Human Resources. All rights reserved.</a:t>
            </a:r>
            <a:endParaRPr lang="en-US" sz="700" b="0" dirty="0">
              <a:solidFill>
                <a:schemeClr val="bg1">
                  <a:lumMod val="50000"/>
                </a:schemeClr>
              </a:solidFill>
            </a:endParaRPr>
          </a:p>
        </p:txBody>
      </p:sp>
      <p:pic>
        <p:nvPicPr>
          <p:cNvPr id="19" name="Picture 1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0800000" flipH="1" flipV="1">
            <a:off x="885371" y="2465978"/>
            <a:ext cx="6270172" cy="203402"/>
          </a:xfrm>
          <a:prstGeom prst="rect">
            <a:avLst/>
          </a:prstGeom>
        </p:spPr>
      </p:pic>
    </p:spTree>
    <p:extLst>
      <p:ext uri="{BB962C8B-B14F-4D97-AF65-F5344CB8AC3E}">
        <p14:creationId xmlns:p14="http://schemas.microsoft.com/office/powerpoint/2010/main" val="36642489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NGA 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281784" y="466039"/>
            <a:ext cx="7126688" cy="352827"/>
          </a:xfrm>
        </p:spPr>
        <p:txBody>
          <a:bodyPr/>
          <a:lstStyle/>
          <a:p>
            <a:r>
              <a:rPr lang="en-US" smtClean="0"/>
              <a:t>Click to edit Master title style</a:t>
            </a:r>
            <a:endParaRPr lang="en-US" dirty="0"/>
          </a:p>
        </p:txBody>
      </p:sp>
      <p:sp>
        <p:nvSpPr>
          <p:cNvPr id="9" name="Content Placeholder 8"/>
          <p:cNvSpPr>
            <a:spLocks noGrp="1"/>
          </p:cNvSpPr>
          <p:nvPr>
            <p:ph sz="quarter" idx="13"/>
          </p:nvPr>
        </p:nvSpPr>
        <p:spPr>
          <a:xfrm>
            <a:off x="281784" y="1170431"/>
            <a:ext cx="8566382" cy="5082451"/>
          </a:xfrm>
        </p:spPr>
        <p:txBody>
          <a:bodyPr/>
          <a:lstStyle>
            <a:lvl1pPr>
              <a:defRPr sz="2000"/>
            </a:lvl1pPr>
            <a:lvl2pPr>
              <a:buClrTx/>
              <a:defRPr sz="2000"/>
            </a:lvl2pPr>
            <a:lvl3pPr>
              <a:spcBef>
                <a:spcPts val="600"/>
              </a:spcBef>
              <a:defRPr sz="1800"/>
            </a:lvl3pPr>
            <a:lvl4pPr>
              <a:spcBef>
                <a:spcPts val="600"/>
              </a:spcBef>
              <a:defRPr sz="1600"/>
            </a:lvl4pPr>
            <a:lvl5pPr>
              <a:spcBef>
                <a:spcPts val="60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lang="en-US" smtClean="0"/>
              <a:pPr/>
              <a:t>‹#›</a:t>
            </a:fld>
            <a:endParaRPr lang="en-US" dirty="0"/>
          </a:p>
        </p:txBody>
      </p:sp>
    </p:spTree>
    <p:extLst>
      <p:ext uri="{BB962C8B-B14F-4D97-AF65-F5344CB8AC3E}">
        <p14:creationId xmlns:p14="http://schemas.microsoft.com/office/powerpoint/2010/main" val="399921037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NGA Two Column Slide">
    <p:spTree>
      <p:nvGrpSpPr>
        <p:cNvPr id="1" name=""/>
        <p:cNvGrpSpPr/>
        <p:nvPr/>
      </p:nvGrpSpPr>
      <p:grpSpPr>
        <a:xfrm>
          <a:off x="0" y="0"/>
          <a:ext cx="0" cy="0"/>
          <a:chOff x="0" y="0"/>
          <a:chExt cx="0" cy="0"/>
        </a:xfrm>
      </p:grpSpPr>
      <p:sp>
        <p:nvSpPr>
          <p:cNvPr id="2" name="Title 1"/>
          <p:cNvSpPr>
            <a:spLocks noGrp="1"/>
          </p:cNvSpPr>
          <p:nvPr>
            <p:ph type="title"/>
          </p:nvPr>
        </p:nvSpPr>
        <p:spPr>
          <a:xfrm>
            <a:off x="284046" y="466038"/>
            <a:ext cx="7123176" cy="35661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87294" y="1169894"/>
            <a:ext cx="4114800" cy="5082988"/>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28882" y="1169894"/>
            <a:ext cx="4114800" cy="5084064"/>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GA Blank Slide">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lang="en-US" smtClean="0"/>
              <a:pPr/>
              <a:t>‹#›</a:t>
            </a:fld>
            <a:endParaRPr lang="en-US" dirty="0"/>
          </a:p>
        </p:txBody>
      </p:sp>
      <p:sp>
        <p:nvSpPr>
          <p:cNvPr id="4" name="Title 1"/>
          <p:cNvSpPr>
            <a:spLocks noGrp="1"/>
          </p:cNvSpPr>
          <p:nvPr>
            <p:ph type="title"/>
          </p:nvPr>
        </p:nvSpPr>
        <p:spPr>
          <a:xfrm>
            <a:off x="284046" y="466038"/>
            <a:ext cx="7123176" cy="356616"/>
          </a:xfrm>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GA 4 Column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b="0"/>
            </a:lvl1pPr>
          </a:lstStyle>
          <a:p>
            <a:fld id="{DB9C3A1C-113A-4311-AD7C-22AABB34C33F}" type="slidenum">
              <a:rPr lang="en-US" smtClean="0"/>
              <a:pPr/>
              <a:t>‹#›</a:t>
            </a:fld>
            <a:endParaRPr lang="en-US" dirty="0"/>
          </a:p>
        </p:txBody>
      </p:sp>
      <p:sp>
        <p:nvSpPr>
          <p:cNvPr id="6" name="Rectangle 5"/>
          <p:cNvSpPr/>
          <p:nvPr/>
        </p:nvSpPr>
        <p:spPr bwMode="auto">
          <a:xfrm>
            <a:off x="2486839" y="2357762"/>
            <a:ext cx="2016224" cy="3877937"/>
          </a:xfrm>
          <a:prstGeom prst="rect">
            <a:avLst/>
          </a:prstGeom>
          <a:solidFill>
            <a:schemeClr val="bg1">
              <a:alpha val="90000"/>
            </a:schemeClr>
          </a:solidFill>
          <a:ln w="9525" cap="flat" cmpd="sng" algn="ctr">
            <a:solidFill>
              <a:schemeClr val="bg1">
                <a:lumMod val="95000"/>
              </a:schemeClr>
            </a:solidFill>
            <a:prstDash val="solid"/>
            <a:round/>
            <a:headEnd type="none" w="med" len="med"/>
            <a:tailEnd type="none" w="med" len="med"/>
          </a:ln>
          <a:effectLst/>
        </p:spPr>
        <p:txBody>
          <a:bodyPr vert="horz" wrap="square" lIns="45720" tIns="45720" rIns="182880" bIns="45720" numCol="1" rtlCol="0" anchor="t" anchorCtr="0" compatLnSpc="1">
            <a:prstTxWarp prst="textNoShape">
              <a:avLst/>
            </a:prstTxWarp>
          </a:bodyPr>
          <a:lstStyle/>
          <a:p>
            <a:pPr marL="174625" indent="-174625">
              <a:buFont typeface="Arial" pitchFamily="34" charset="0"/>
              <a:buChar char="•"/>
            </a:pPr>
            <a:endParaRPr lang="en-US" sz="1400" dirty="0"/>
          </a:p>
        </p:txBody>
      </p:sp>
      <p:cxnSp>
        <p:nvCxnSpPr>
          <p:cNvPr id="7" name="Straight Connector 6"/>
          <p:cNvCxnSpPr/>
          <p:nvPr/>
        </p:nvCxnSpPr>
        <p:spPr bwMode="auto">
          <a:xfrm>
            <a:off x="2489834" y="2366688"/>
            <a:ext cx="2013229" cy="0"/>
          </a:xfrm>
          <a:prstGeom prst="line">
            <a:avLst/>
          </a:prstGeom>
          <a:solidFill>
            <a:srgbClr val="4E0064"/>
          </a:solidFill>
          <a:ln w="57150" cap="flat" cmpd="sng" algn="ctr">
            <a:solidFill>
              <a:srgbClr val="4D4D4D"/>
            </a:solidFill>
            <a:prstDash val="solid"/>
            <a:round/>
            <a:headEnd type="none" w="med" len="med"/>
            <a:tailEnd type="none" w="med" len="med"/>
          </a:ln>
          <a:effectLst/>
        </p:spPr>
      </p:cxnSp>
      <p:sp>
        <p:nvSpPr>
          <p:cNvPr id="10" name="Rectangle 9"/>
          <p:cNvSpPr/>
          <p:nvPr/>
        </p:nvSpPr>
        <p:spPr bwMode="auto">
          <a:xfrm>
            <a:off x="324042" y="2368046"/>
            <a:ext cx="2016224" cy="3867653"/>
          </a:xfrm>
          <a:prstGeom prst="rect">
            <a:avLst/>
          </a:prstGeom>
          <a:solidFill>
            <a:schemeClr val="bg1">
              <a:alpha val="90000"/>
            </a:schemeClr>
          </a:solidFill>
          <a:ln w="9525" cap="flat" cmpd="sng" algn="ctr">
            <a:solidFill>
              <a:schemeClr val="bg1">
                <a:lumMod val="95000"/>
              </a:schemeClr>
            </a:solidFill>
            <a:prstDash val="solid"/>
            <a:round/>
            <a:headEnd type="none" w="med" len="med"/>
            <a:tailEnd type="none" w="med" len="med"/>
          </a:ln>
          <a:effectLst/>
        </p:spPr>
        <p:txBody>
          <a:bodyPr vert="horz" wrap="square" lIns="45720" tIns="45720" rIns="182880" bIns="45720" numCol="1" rtlCol="0" anchor="t" anchorCtr="0" compatLnSpc="1">
            <a:prstTxWarp prst="textNoShape">
              <a:avLst/>
            </a:prstTxWarp>
          </a:bodyPr>
          <a:lstStyle/>
          <a:p>
            <a:pPr marL="174625" indent="-174625">
              <a:buFont typeface="Arial" pitchFamily="34" charset="0"/>
              <a:buChar char="•"/>
            </a:pPr>
            <a:endParaRPr lang="en-US" sz="1400" dirty="0"/>
          </a:p>
        </p:txBody>
      </p:sp>
      <p:cxnSp>
        <p:nvCxnSpPr>
          <p:cNvPr id="11" name="Straight Connector 10"/>
          <p:cNvCxnSpPr/>
          <p:nvPr/>
        </p:nvCxnSpPr>
        <p:spPr bwMode="auto">
          <a:xfrm>
            <a:off x="327037" y="2376972"/>
            <a:ext cx="2010235" cy="0"/>
          </a:xfrm>
          <a:prstGeom prst="line">
            <a:avLst/>
          </a:prstGeom>
          <a:solidFill>
            <a:srgbClr val="4E0064"/>
          </a:solidFill>
          <a:ln w="57150" cap="flat" cmpd="sng" algn="ctr">
            <a:solidFill>
              <a:srgbClr val="4D4D4D"/>
            </a:solidFill>
            <a:prstDash val="solid"/>
            <a:round/>
            <a:headEnd type="none" w="med" len="med"/>
            <a:tailEnd type="none" w="med" len="med"/>
          </a:ln>
          <a:effectLst/>
        </p:spPr>
      </p:cxnSp>
      <p:sp>
        <p:nvSpPr>
          <p:cNvPr id="15" name="Rectangle 14"/>
          <p:cNvSpPr/>
          <p:nvPr/>
        </p:nvSpPr>
        <p:spPr bwMode="auto">
          <a:xfrm>
            <a:off x="4649636" y="2357762"/>
            <a:ext cx="2016224" cy="3877937"/>
          </a:xfrm>
          <a:prstGeom prst="rect">
            <a:avLst/>
          </a:prstGeom>
          <a:solidFill>
            <a:schemeClr val="bg1">
              <a:alpha val="90000"/>
            </a:schemeClr>
          </a:solidFill>
          <a:ln w="9525" cap="flat" cmpd="sng" algn="ctr">
            <a:solidFill>
              <a:schemeClr val="bg1">
                <a:lumMod val="95000"/>
              </a:schemeClr>
            </a:solidFill>
            <a:prstDash val="solid"/>
            <a:round/>
            <a:headEnd type="none" w="med" len="med"/>
            <a:tailEnd type="none" w="med" len="med"/>
          </a:ln>
          <a:effectLst/>
        </p:spPr>
        <p:txBody>
          <a:bodyPr vert="horz" wrap="square" lIns="45720" tIns="45720" rIns="182880" bIns="45720" numCol="1" rtlCol="0" anchor="t" anchorCtr="0" compatLnSpc="1">
            <a:prstTxWarp prst="textNoShape">
              <a:avLst/>
            </a:prstTxWarp>
          </a:bodyPr>
          <a:lstStyle/>
          <a:p>
            <a:pPr marL="174625" indent="-174625">
              <a:buFont typeface="Arial" pitchFamily="34" charset="0"/>
              <a:buChar char="•"/>
            </a:pPr>
            <a:endParaRPr lang="en-US" sz="1400" dirty="0"/>
          </a:p>
        </p:txBody>
      </p:sp>
      <p:cxnSp>
        <p:nvCxnSpPr>
          <p:cNvPr id="16" name="Straight Connector 15"/>
          <p:cNvCxnSpPr/>
          <p:nvPr/>
        </p:nvCxnSpPr>
        <p:spPr bwMode="auto">
          <a:xfrm>
            <a:off x="4652631" y="2366688"/>
            <a:ext cx="2013229" cy="0"/>
          </a:xfrm>
          <a:prstGeom prst="line">
            <a:avLst/>
          </a:prstGeom>
          <a:solidFill>
            <a:srgbClr val="4E0064"/>
          </a:solidFill>
          <a:ln w="57150" cap="flat" cmpd="sng" algn="ctr">
            <a:solidFill>
              <a:srgbClr val="4D4D4D"/>
            </a:solidFill>
            <a:prstDash val="solid"/>
            <a:round/>
            <a:headEnd type="none" w="med" len="med"/>
            <a:tailEnd type="none" w="med" len="med"/>
          </a:ln>
          <a:effectLst/>
        </p:spPr>
      </p:cxnSp>
      <p:sp>
        <p:nvSpPr>
          <p:cNvPr id="20" name="Rectangle 19"/>
          <p:cNvSpPr/>
          <p:nvPr/>
        </p:nvSpPr>
        <p:spPr bwMode="auto">
          <a:xfrm>
            <a:off x="6812432" y="2376015"/>
            <a:ext cx="2016224" cy="3859684"/>
          </a:xfrm>
          <a:prstGeom prst="rect">
            <a:avLst/>
          </a:prstGeom>
          <a:solidFill>
            <a:schemeClr val="bg1">
              <a:alpha val="90000"/>
            </a:schemeClr>
          </a:solidFill>
          <a:ln w="9525" cap="flat" cmpd="sng" algn="ctr">
            <a:solidFill>
              <a:schemeClr val="bg1">
                <a:lumMod val="95000"/>
              </a:schemeClr>
            </a:solidFill>
            <a:prstDash val="solid"/>
            <a:round/>
            <a:headEnd type="none" w="med" len="med"/>
            <a:tailEnd type="none" w="med" len="med"/>
          </a:ln>
          <a:effectLst/>
        </p:spPr>
        <p:txBody>
          <a:bodyPr vert="horz" wrap="square" lIns="45720" tIns="45720" rIns="182880" bIns="45720" numCol="1" rtlCol="0" anchor="t" anchorCtr="0" compatLnSpc="1">
            <a:prstTxWarp prst="textNoShape">
              <a:avLst/>
            </a:prstTxWarp>
          </a:bodyPr>
          <a:lstStyle/>
          <a:p>
            <a:pPr marL="174625" indent="-174625">
              <a:buFont typeface="Arial" pitchFamily="34" charset="0"/>
              <a:buChar char="•"/>
            </a:pPr>
            <a:endParaRPr lang="en-US" sz="1400" dirty="0"/>
          </a:p>
        </p:txBody>
      </p:sp>
      <p:cxnSp>
        <p:nvCxnSpPr>
          <p:cNvPr id="21" name="Straight Connector 20"/>
          <p:cNvCxnSpPr/>
          <p:nvPr/>
        </p:nvCxnSpPr>
        <p:spPr bwMode="auto">
          <a:xfrm>
            <a:off x="6815427" y="2359164"/>
            <a:ext cx="2013229" cy="0"/>
          </a:xfrm>
          <a:prstGeom prst="line">
            <a:avLst/>
          </a:prstGeom>
          <a:solidFill>
            <a:srgbClr val="4E0064"/>
          </a:solidFill>
          <a:ln w="57150" cap="flat" cmpd="sng" algn="ctr">
            <a:solidFill>
              <a:srgbClr val="4D4D4D"/>
            </a:solidFill>
            <a:prstDash val="solid"/>
            <a:round/>
            <a:headEnd type="none" w="med" len="med"/>
            <a:tailEnd type="none" w="med" len="med"/>
          </a:ln>
          <a:effectLst/>
        </p:spPr>
      </p:cxnSp>
      <p:sp>
        <p:nvSpPr>
          <p:cNvPr id="24" name="Content Placeholder 29"/>
          <p:cNvSpPr>
            <a:spLocks noGrp="1"/>
          </p:cNvSpPr>
          <p:nvPr>
            <p:ph sz="quarter" idx="15"/>
          </p:nvPr>
        </p:nvSpPr>
        <p:spPr>
          <a:xfrm>
            <a:off x="467185" y="2490736"/>
            <a:ext cx="1782528" cy="3617963"/>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26" name="Content Placeholder 29"/>
          <p:cNvSpPr>
            <a:spLocks noGrp="1"/>
          </p:cNvSpPr>
          <p:nvPr>
            <p:ph sz="quarter" idx="16"/>
          </p:nvPr>
        </p:nvSpPr>
        <p:spPr>
          <a:xfrm>
            <a:off x="2635976" y="2490736"/>
            <a:ext cx="1782528" cy="3630663"/>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27" name="Content Placeholder 29"/>
          <p:cNvSpPr>
            <a:spLocks noGrp="1"/>
          </p:cNvSpPr>
          <p:nvPr>
            <p:ph sz="quarter" idx="17"/>
          </p:nvPr>
        </p:nvSpPr>
        <p:spPr>
          <a:xfrm>
            <a:off x="4804767" y="2490736"/>
            <a:ext cx="1782528" cy="3630663"/>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28" name="Content Placeholder 29"/>
          <p:cNvSpPr>
            <a:spLocks noGrp="1"/>
          </p:cNvSpPr>
          <p:nvPr>
            <p:ph sz="quarter" idx="18"/>
          </p:nvPr>
        </p:nvSpPr>
        <p:spPr>
          <a:xfrm>
            <a:off x="6973558" y="2490736"/>
            <a:ext cx="1782528" cy="3605263"/>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33" name="Content Placeholder 29"/>
          <p:cNvSpPr>
            <a:spLocks noGrp="1"/>
          </p:cNvSpPr>
          <p:nvPr>
            <p:ph sz="quarter" idx="19" hasCustomPrompt="1"/>
          </p:nvPr>
        </p:nvSpPr>
        <p:spPr>
          <a:xfrm>
            <a:off x="324042" y="1209463"/>
            <a:ext cx="2016224" cy="932573"/>
          </a:xfrm>
        </p:spPr>
        <p:txBody>
          <a:bodyPr anchor="b"/>
          <a:lstStyle>
            <a:lvl1pPr marL="0" indent="0" algn="l" defTabSz="914400" rtl="0" eaLnBrk="1" latinLnBrk="0" hangingPunct="1">
              <a:lnSpc>
                <a:spcPct val="120000"/>
              </a:lnSpc>
              <a:buNone/>
              <a:defRPr lang="en-US" sz="2000" kern="1200" dirty="0">
                <a:solidFill>
                  <a:schemeClr val="tx1"/>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 Block</a:t>
            </a:r>
            <a:endParaRPr lang="en-US" dirty="0"/>
          </a:p>
        </p:txBody>
      </p:sp>
      <p:sp>
        <p:nvSpPr>
          <p:cNvPr id="35" name="Content Placeholder 29"/>
          <p:cNvSpPr>
            <a:spLocks noGrp="1"/>
          </p:cNvSpPr>
          <p:nvPr>
            <p:ph sz="quarter" idx="20" hasCustomPrompt="1"/>
          </p:nvPr>
        </p:nvSpPr>
        <p:spPr>
          <a:xfrm>
            <a:off x="2503349" y="1209463"/>
            <a:ext cx="2000712" cy="932573"/>
          </a:xfrm>
        </p:spPr>
        <p:txBody>
          <a:bodyPr anchor="b"/>
          <a:lstStyle>
            <a:lvl1pPr marL="0" indent="0" algn="l" defTabSz="914400" rtl="0" eaLnBrk="1" latinLnBrk="0" hangingPunct="1">
              <a:lnSpc>
                <a:spcPct val="120000"/>
              </a:lnSpc>
              <a:buNone/>
              <a:defRPr lang="en-US" sz="2000" kern="1200" dirty="0">
                <a:solidFill>
                  <a:schemeClr val="tx1"/>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 Block</a:t>
            </a:r>
            <a:endParaRPr lang="en-US" dirty="0"/>
          </a:p>
        </p:txBody>
      </p:sp>
      <p:sp>
        <p:nvSpPr>
          <p:cNvPr id="36" name="Content Placeholder 29"/>
          <p:cNvSpPr>
            <a:spLocks noGrp="1"/>
          </p:cNvSpPr>
          <p:nvPr>
            <p:ph sz="quarter" idx="21" hasCustomPrompt="1"/>
          </p:nvPr>
        </p:nvSpPr>
        <p:spPr>
          <a:xfrm>
            <a:off x="4667144" y="1209463"/>
            <a:ext cx="1985200" cy="932573"/>
          </a:xfrm>
        </p:spPr>
        <p:txBody>
          <a:bodyPr anchor="b"/>
          <a:lstStyle>
            <a:lvl1pPr marL="0" indent="0" algn="l" defTabSz="914400" rtl="0" eaLnBrk="1" latinLnBrk="0" hangingPunct="1">
              <a:lnSpc>
                <a:spcPct val="120000"/>
              </a:lnSpc>
              <a:buNone/>
              <a:defRPr lang="en-US" sz="2000" kern="1200" dirty="0">
                <a:solidFill>
                  <a:schemeClr val="tx1"/>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 Block</a:t>
            </a:r>
            <a:endParaRPr lang="en-US" dirty="0"/>
          </a:p>
        </p:txBody>
      </p:sp>
      <p:sp>
        <p:nvSpPr>
          <p:cNvPr id="37" name="Content Placeholder 29"/>
          <p:cNvSpPr>
            <a:spLocks noGrp="1"/>
          </p:cNvSpPr>
          <p:nvPr>
            <p:ph sz="quarter" idx="22" hasCustomPrompt="1"/>
          </p:nvPr>
        </p:nvSpPr>
        <p:spPr>
          <a:xfrm>
            <a:off x="6815426" y="1209463"/>
            <a:ext cx="2013229" cy="932573"/>
          </a:xfrm>
        </p:spPr>
        <p:txBody>
          <a:bodyPr anchor="b"/>
          <a:lstStyle>
            <a:lvl1pPr marL="0" indent="0" algn="l" defTabSz="914400" rtl="0" eaLnBrk="1" latinLnBrk="0" hangingPunct="1">
              <a:lnSpc>
                <a:spcPct val="120000"/>
              </a:lnSpc>
              <a:buNone/>
              <a:defRPr lang="en-US" sz="2000" kern="1200" dirty="0">
                <a:solidFill>
                  <a:schemeClr val="tx1"/>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 Block</a:t>
            </a:r>
            <a:endParaRPr lang="en-US" dirty="0"/>
          </a:p>
        </p:txBody>
      </p:sp>
    </p:spTree>
    <p:extLst>
      <p:ext uri="{BB962C8B-B14F-4D97-AF65-F5344CB8AC3E}">
        <p14:creationId xmlns:p14="http://schemas.microsoft.com/office/powerpoint/2010/main" val="7656063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GA 6 Box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DB9C3A1C-113A-4311-AD7C-22AABB34C33F}" type="slidenum">
              <a:rPr lang="en-US" smtClean="0"/>
              <a:pPr/>
              <a:t>‹#›</a:t>
            </a:fld>
            <a:endParaRPr lang="en-US" dirty="0"/>
          </a:p>
        </p:txBody>
      </p:sp>
      <p:sp>
        <p:nvSpPr>
          <p:cNvPr id="6" name="Rectangle 5"/>
          <p:cNvSpPr/>
          <p:nvPr/>
        </p:nvSpPr>
        <p:spPr bwMode="auto">
          <a:xfrm>
            <a:off x="485399" y="1652188"/>
            <a:ext cx="2631927" cy="203911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8" name="Rectangle 7"/>
          <p:cNvSpPr/>
          <p:nvPr/>
        </p:nvSpPr>
        <p:spPr bwMode="auto">
          <a:xfrm>
            <a:off x="485399" y="1593245"/>
            <a:ext cx="2631927" cy="64008"/>
          </a:xfrm>
          <a:prstGeom prst="rect">
            <a:avLst/>
          </a:prstGeom>
          <a:solidFill>
            <a:srgbClr val="492A89"/>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10" name="Rectangle 9"/>
          <p:cNvSpPr/>
          <p:nvPr/>
        </p:nvSpPr>
        <p:spPr bwMode="auto">
          <a:xfrm>
            <a:off x="3356791" y="1652188"/>
            <a:ext cx="2631927" cy="203911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bwMode="auto">
          <a:xfrm>
            <a:off x="3356791" y="1593245"/>
            <a:ext cx="2631927" cy="64008"/>
          </a:xfrm>
          <a:prstGeom prst="rect">
            <a:avLst/>
          </a:prstGeom>
          <a:solidFill>
            <a:srgbClr val="492A89"/>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14" name="Rectangle 13"/>
          <p:cNvSpPr/>
          <p:nvPr/>
        </p:nvSpPr>
        <p:spPr bwMode="auto">
          <a:xfrm>
            <a:off x="6228183" y="1652188"/>
            <a:ext cx="2631927" cy="203911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16" name="Rectangle 15"/>
          <p:cNvSpPr/>
          <p:nvPr/>
        </p:nvSpPr>
        <p:spPr bwMode="auto">
          <a:xfrm>
            <a:off x="6228184" y="1593245"/>
            <a:ext cx="2631927" cy="64008"/>
          </a:xfrm>
          <a:prstGeom prst="rect">
            <a:avLst/>
          </a:prstGeom>
          <a:solidFill>
            <a:srgbClr val="492A89"/>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18" name="Rectangle 17"/>
          <p:cNvSpPr/>
          <p:nvPr/>
        </p:nvSpPr>
        <p:spPr bwMode="auto">
          <a:xfrm>
            <a:off x="485399" y="4213013"/>
            <a:ext cx="2631927" cy="203937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20" name="Rectangle 19"/>
          <p:cNvSpPr/>
          <p:nvPr/>
        </p:nvSpPr>
        <p:spPr bwMode="auto">
          <a:xfrm>
            <a:off x="485399" y="4144748"/>
            <a:ext cx="2631927" cy="64008"/>
          </a:xfrm>
          <a:prstGeom prst="rect">
            <a:avLst/>
          </a:prstGeom>
          <a:solidFill>
            <a:srgbClr val="492A89"/>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22" name="Rectangle 21"/>
          <p:cNvSpPr/>
          <p:nvPr/>
        </p:nvSpPr>
        <p:spPr bwMode="auto">
          <a:xfrm>
            <a:off x="6244369" y="4213013"/>
            <a:ext cx="2631927" cy="202299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24" name="Rectangle 23"/>
          <p:cNvSpPr/>
          <p:nvPr/>
        </p:nvSpPr>
        <p:spPr bwMode="auto">
          <a:xfrm>
            <a:off x="6244369" y="4144748"/>
            <a:ext cx="2631927" cy="64008"/>
          </a:xfrm>
          <a:prstGeom prst="rect">
            <a:avLst/>
          </a:prstGeom>
          <a:solidFill>
            <a:srgbClr val="492A89"/>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26" name="Rectangle 25"/>
          <p:cNvSpPr/>
          <p:nvPr/>
        </p:nvSpPr>
        <p:spPr bwMode="auto">
          <a:xfrm>
            <a:off x="3364884" y="4213013"/>
            <a:ext cx="2631927" cy="204869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28" name="Rectangle 27"/>
          <p:cNvSpPr/>
          <p:nvPr/>
        </p:nvSpPr>
        <p:spPr bwMode="auto">
          <a:xfrm>
            <a:off x="3364884" y="4144748"/>
            <a:ext cx="2631927" cy="64008"/>
          </a:xfrm>
          <a:prstGeom prst="rect">
            <a:avLst/>
          </a:prstGeom>
          <a:solidFill>
            <a:srgbClr val="492A89"/>
          </a:solidFill>
          <a:ln w="9525" cap="flat" cmpd="sng" algn="ctr">
            <a:no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31" name="Content Placeholder 29"/>
          <p:cNvSpPr>
            <a:spLocks noGrp="1"/>
          </p:cNvSpPr>
          <p:nvPr>
            <p:ph sz="quarter" idx="12"/>
          </p:nvPr>
        </p:nvSpPr>
        <p:spPr>
          <a:xfrm>
            <a:off x="583298" y="4319528"/>
            <a:ext cx="2436129" cy="1905967"/>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33" name="Content Placeholder 29"/>
          <p:cNvSpPr>
            <a:spLocks noGrp="1"/>
          </p:cNvSpPr>
          <p:nvPr>
            <p:ph sz="quarter" idx="13"/>
          </p:nvPr>
        </p:nvSpPr>
        <p:spPr>
          <a:xfrm>
            <a:off x="3478131" y="4326788"/>
            <a:ext cx="2436129" cy="1905967"/>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35" name="Content Placeholder 29"/>
          <p:cNvSpPr>
            <a:spLocks noGrp="1"/>
          </p:cNvSpPr>
          <p:nvPr>
            <p:ph sz="quarter" idx="14"/>
          </p:nvPr>
        </p:nvSpPr>
        <p:spPr>
          <a:xfrm>
            <a:off x="6342268" y="4319534"/>
            <a:ext cx="2436129" cy="1905967"/>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37" name="Content Placeholder 29"/>
          <p:cNvSpPr>
            <a:spLocks noGrp="1"/>
          </p:cNvSpPr>
          <p:nvPr>
            <p:ph sz="quarter" idx="15"/>
          </p:nvPr>
        </p:nvSpPr>
        <p:spPr>
          <a:xfrm>
            <a:off x="583298" y="1757580"/>
            <a:ext cx="2436129" cy="1905967"/>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39" name="Content Placeholder 29"/>
          <p:cNvSpPr>
            <a:spLocks noGrp="1"/>
          </p:cNvSpPr>
          <p:nvPr>
            <p:ph sz="quarter" idx="16"/>
          </p:nvPr>
        </p:nvSpPr>
        <p:spPr>
          <a:xfrm>
            <a:off x="3461948" y="1764840"/>
            <a:ext cx="2436129" cy="1905967"/>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41" name="Content Placeholder 29"/>
          <p:cNvSpPr>
            <a:spLocks noGrp="1"/>
          </p:cNvSpPr>
          <p:nvPr>
            <p:ph sz="quarter" idx="17"/>
          </p:nvPr>
        </p:nvSpPr>
        <p:spPr>
          <a:xfrm>
            <a:off x="6326082" y="1757586"/>
            <a:ext cx="2436129" cy="1905967"/>
          </a:xfrm>
        </p:spPr>
        <p:txBody>
          <a:bodyPr/>
          <a:lstStyle>
            <a:lvl1pPr marL="0" indent="0" algn="l" defTabSz="914400" rtl="0" eaLnBrk="1" latinLnBrk="0" hangingPunct="1">
              <a:lnSpc>
                <a:spcPct val="120000"/>
              </a:lnSpc>
              <a:buNone/>
              <a:defRPr lang="en-US" sz="1400" kern="1200" dirty="0" smtClean="0">
                <a:solidFill>
                  <a:schemeClr val="tx1"/>
                </a:solidFill>
                <a:latin typeface="+mn-lt"/>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smtClean="0"/>
              <a:t>Click to edit Master text styles</a:t>
            </a:r>
          </a:p>
        </p:txBody>
      </p:sp>
      <p:sp>
        <p:nvSpPr>
          <p:cNvPr id="42" name="Content Placeholder 29"/>
          <p:cNvSpPr>
            <a:spLocks noGrp="1"/>
          </p:cNvSpPr>
          <p:nvPr>
            <p:ph sz="quarter" idx="19" hasCustomPrompt="1"/>
          </p:nvPr>
        </p:nvSpPr>
        <p:spPr>
          <a:xfrm>
            <a:off x="485398" y="1190170"/>
            <a:ext cx="2631927" cy="358419"/>
          </a:xfrm>
        </p:spPr>
        <p:txBody>
          <a:bodyPr anchor="b"/>
          <a:lstStyle>
            <a:lvl1pPr marL="0" indent="0" algn="l" defTabSz="914400" rtl="0" eaLnBrk="1" latinLnBrk="0" hangingPunct="1">
              <a:lnSpc>
                <a:spcPct val="120000"/>
              </a:lnSpc>
              <a:buNone/>
              <a:defRPr lang="en-US" sz="1800" b="0" kern="1200" dirty="0">
                <a:solidFill>
                  <a:srgbClr val="492A89"/>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a:t>
            </a:r>
            <a:endParaRPr lang="en-US" dirty="0"/>
          </a:p>
        </p:txBody>
      </p:sp>
      <p:sp>
        <p:nvSpPr>
          <p:cNvPr id="43" name="Content Placeholder 29"/>
          <p:cNvSpPr>
            <a:spLocks noGrp="1"/>
          </p:cNvSpPr>
          <p:nvPr>
            <p:ph sz="quarter" idx="20" hasCustomPrompt="1"/>
          </p:nvPr>
        </p:nvSpPr>
        <p:spPr>
          <a:xfrm>
            <a:off x="3356790" y="1190170"/>
            <a:ext cx="2631927" cy="358419"/>
          </a:xfrm>
        </p:spPr>
        <p:txBody>
          <a:bodyPr anchor="b"/>
          <a:lstStyle>
            <a:lvl1pPr marL="0" indent="0" algn="l" defTabSz="914400" rtl="0" eaLnBrk="1" latinLnBrk="0" hangingPunct="1">
              <a:lnSpc>
                <a:spcPct val="120000"/>
              </a:lnSpc>
              <a:buNone/>
              <a:defRPr lang="en-US" sz="1800" b="0" kern="1200" dirty="0">
                <a:solidFill>
                  <a:srgbClr val="492A89"/>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a:t>
            </a:r>
            <a:endParaRPr lang="en-US" dirty="0"/>
          </a:p>
        </p:txBody>
      </p:sp>
      <p:sp>
        <p:nvSpPr>
          <p:cNvPr id="44" name="Content Placeholder 29"/>
          <p:cNvSpPr>
            <a:spLocks noGrp="1"/>
          </p:cNvSpPr>
          <p:nvPr>
            <p:ph sz="quarter" idx="21" hasCustomPrompt="1"/>
          </p:nvPr>
        </p:nvSpPr>
        <p:spPr>
          <a:xfrm>
            <a:off x="6228182" y="1190170"/>
            <a:ext cx="2631927" cy="358419"/>
          </a:xfrm>
        </p:spPr>
        <p:txBody>
          <a:bodyPr anchor="b"/>
          <a:lstStyle>
            <a:lvl1pPr marL="0" indent="0" algn="l" defTabSz="914400" rtl="0" eaLnBrk="1" latinLnBrk="0" hangingPunct="1">
              <a:lnSpc>
                <a:spcPct val="120000"/>
              </a:lnSpc>
              <a:buNone/>
              <a:defRPr lang="en-US" sz="1800" b="0" kern="1200" dirty="0">
                <a:solidFill>
                  <a:srgbClr val="492A89"/>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a:t>
            </a:r>
            <a:endParaRPr lang="en-US" dirty="0"/>
          </a:p>
        </p:txBody>
      </p:sp>
      <p:sp>
        <p:nvSpPr>
          <p:cNvPr id="45" name="Content Placeholder 29"/>
          <p:cNvSpPr>
            <a:spLocks noGrp="1"/>
          </p:cNvSpPr>
          <p:nvPr>
            <p:ph sz="quarter" idx="22" hasCustomPrompt="1"/>
          </p:nvPr>
        </p:nvSpPr>
        <p:spPr>
          <a:xfrm>
            <a:off x="499913" y="3758368"/>
            <a:ext cx="2617414" cy="358419"/>
          </a:xfrm>
        </p:spPr>
        <p:txBody>
          <a:bodyPr anchor="b"/>
          <a:lstStyle>
            <a:lvl1pPr marL="0" indent="0" algn="l" defTabSz="914400" rtl="0" eaLnBrk="1" latinLnBrk="0" hangingPunct="1">
              <a:lnSpc>
                <a:spcPct val="120000"/>
              </a:lnSpc>
              <a:buNone/>
              <a:defRPr lang="en-US" sz="1800" b="0" kern="1200" dirty="0">
                <a:solidFill>
                  <a:srgbClr val="492A89"/>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a:t>
            </a:r>
            <a:endParaRPr lang="en-US" dirty="0"/>
          </a:p>
        </p:txBody>
      </p:sp>
      <p:sp>
        <p:nvSpPr>
          <p:cNvPr id="46" name="Content Placeholder 29"/>
          <p:cNvSpPr>
            <a:spLocks noGrp="1"/>
          </p:cNvSpPr>
          <p:nvPr>
            <p:ph sz="quarter" idx="23" hasCustomPrompt="1"/>
          </p:nvPr>
        </p:nvSpPr>
        <p:spPr>
          <a:xfrm>
            <a:off x="3371304" y="3758368"/>
            <a:ext cx="2631927" cy="358419"/>
          </a:xfrm>
        </p:spPr>
        <p:txBody>
          <a:bodyPr anchor="b"/>
          <a:lstStyle>
            <a:lvl1pPr marL="0" indent="0" algn="l" defTabSz="914400" rtl="0" eaLnBrk="1" latinLnBrk="0" hangingPunct="1">
              <a:lnSpc>
                <a:spcPct val="120000"/>
              </a:lnSpc>
              <a:buNone/>
              <a:defRPr lang="en-US" sz="1800" b="0" kern="1200" dirty="0">
                <a:solidFill>
                  <a:srgbClr val="492A89"/>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a:t>
            </a:r>
            <a:endParaRPr lang="en-US" dirty="0"/>
          </a:p>
        </p:txBody>
      </p:sp>
      <p:sp>
        <p:nvSpPr>
          <p:cNvPr id="47" name="Content Placeholder 29"/>
          <p:cNvSpPr>
            <a:spLocks noGrp="1"/>
          </p:cNvSpPr>
          <p:nvPr>
            <p:ph sz="quarter" idx="24" hasCustomPrompt="1"/>
          </p:nvPr>
        </p:nvSpPr>
        <p:spPr>
          <a:xfrm>
            <a:off x="6242696" y="3758368"/>
            <a:ext cx="2631927" cy="358419"/>
          </a:xfrm>
        </p:spPr>
        <p:txBody>
          <a:bodyPr anchor="b"/>
          <a:lstStyle>
            <a:lvl1pPr marL="0" indent="0" algn="l" defTabSz="914400" rtl="0" eaLnBrk="1" latinLnBrk="0" hangingPunct="1">
              <a:lnSpc>
                <a:spcPct val="120000"/>
              </a:lnSpc>
              <a:buNone/>
              <a:defRPr lang="en-US" sz="1800" b="0" kern="1200" dirty="0">
                <a:solidFill>
                  <a:srgbClr val="492A89"/>
                </a:solidFill>
                <a:latin typeface="Georgia" pitchFamily="18" charset="0"/>
                <a:ea typeface="+mn-ea"/>
                <a:cs typeface="+mn-cs"/>
              </a:defRPr>
            </a:lvl1pPr>
            <a:lvl2pPr marL="0" algn="l" defTabSz="914400" rtl="0" eaLnBrk="1" latinLnBrk="0" hangingPunct="1">
              <a:lnSpc>
                <a:spcPct val="120000"/>
              </a:lnSpc>
              <a:defRPr lang="en-US" sz="1400" kern="1200" dirty="0" smtClean="0">
                <a:solidFill>
                  <a:schemeClr val="tx1"/>
                </a:solidFill>
                <a:latin typeface="+mn-lt"/>
                <a:ea typeface="+mn-ea"/>
                <a:cs typeface="+mn-cs"/>
              </a:defRPr>
            </a:lvl2pPr>
            <a:lvl3pPr marL="0" algn="l" defTabSz="914400" rtl="0" eaLnBrk="1" latinLnBrk="0" hangingPunct="1">
              <a:lnSpc>
                <a:spcPct val="120000"/>
              </a:lnSpc>
              <a:defRPr lang="en-US" sz="1400" kern="1200" dirty="0" smtClean="0">
                <a:solidFill>
                  <a:schemeClr val="tx1"/>
                </a:solidFill>
                <a:latin typeface="+mn-lt"/>
                <a:ea typeface="+mn-ea"/>
                <a:cs typeface="+mn-cs"/>
              </a:defRPr>
            </a:lvl3pPr>
            <a:lvl4pPr marL="0" algn="l" defTabSz="914400" rtl="0" eaLnBrk="1" latinLnBrk="0" hangingPunct="1">
              <a:lnSpc>
                <a:spcPct val="120000"/>
              </a:lnSpc>
              <a:defRPr lang="en-US" sz="1400" kern="1200" dirty="0" smtClean="0">
                <a:solidFill>
                  <a:schemeClr val="tx1"/>
                </a:solidFill>
                <a:latin typeface="+mn-lt"/>
                <a:ea typeface="+mn-ea"/>
                <a:cs typeface="+mn-cs"/>
              </a:defRPr>
            </a:lvl4pPr>
            <a:lvl5pPr marL="0" algn="l" defTabSz="914400" rtl="0" eaLnBrk="1" latinLnBrk="0" hangingPunct="1">
              <a:lnSpc>
                <a:spcPct val="120000"/>
              </a:lnSpc>
              <a:defRPr lang="en-US" sz="1400" kern="1200" dirty="0" smtClean="0">
                <a:solidFill>
                  <a:schemeClr val="tx1"/>
                </a:solidFill>
                <a:latin typeface="+mn-lt"/>
                <a:ea typeface="+mn-ea"/>
                <a:cs typeface="+mn-cs"/>
              </a:defRPr>
            </a:lvl5pPr>
          </a:lstStyle>
          <a:p>
            <a:pPr lvl="0"/>
            <a:r>
              <a:rPr lang="en-US" dirty="0" smtClean="0"/>
              <a:t>Click to edit Title</a:t>
            </a:r>
            <a:endParaRPr lang="en-US" dirty="0"/>
          </a:p>
        </p:txBody>
      </p:sp>
    </p:spTree>
    <p:extLst>
      <p:ext uri="{BB962C8B-B14F-4D97-AF65-F5344CB8AC3E}">
        <p14:creationId xmlns:p14="http://schemas.microsoft.com/office/powerpoint/2010/main" val="16600654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pPr>
              <a:defRPr/>
            </a:pPr>
            <a:fld id="{C453D74F-C707-4AE6-8C41-7A6D0CF4FD60}" type="slidenum">
              <a:rPr lang="en-US"/>
              <a:pPr>
                <a:defRPr/>
              </a:pPr>
              <a:t>‹#›</a:t>
            </a:fld>
            <a:endParaRPr lang="en-US" dirty="0"/>
          </a:p>
        </p:txBody>
      </p:sp>
    </p:spTree>
    <p:extLst>
      <p:ext uri="{BB962C8B-B14F-4D97-AF65-F5344CB8AC3E}">
        <p14:creationId xmlns:p14="http://schemas.microsoft.com/office/powerpoint/2010/main" val="6847402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4046" y="466039"/>
            <a:ext cx="7140336" cy="332399"/>
          </a:xfrm>
          <a:prstGeom prst="rect">
            <a:avLst/>
          </a:prstGeom>
        </p:spPr>
        <p:txBody>
          <a:bodyPr vert="horz" wrap="square" lIns="0" tIns="0" rIns="0" bIns="0" rtlCol="0" anchor="t" anchorCtr="0">
            <a:spAutoFit/>
          </a:bodyPr>
          <a:lstStyle/>
          <a:p>
            <a:r>
              <a:rPr lang="en-US" smtClean="0"/>
              <a:t>Click to edit Master title style</a:t>
            </a:r>
            <a:endParaRPr lang="en-US" dirty="0"/>
          </a:p>
        </p:txBody>
      </p:sp>
      <p:sp>
        <p:nvSpPr>
          <p:cNvPr id="3" name="Text Placeholder 2"/>
          <p:cNvSpPr>
            <a:spLocks noGrp="1"/>
          </p:cNvSpPr>
          <p:nvPr>
            <p:ph type="body" idx="1"/>
          </p:nvPr>
        </p:nvSpPr>
        <p:spPr>
          <a:xfrm>
            <a:off x="281783" y="1170866"/>
            <a:ext cx="8551863" cy="5066422"/>
          </a:xfrm>
          <a:prstGeom prst="rect">
            <a:avLst/>
          </a:prstGeom>
        </p:spPr>
        <p:txBody>
          <a:bodyPr vert="horz" wrap="square"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Slide Number Placeholder 5"/>
          <p:cNvSpPr>
            <a:spLocks noGrp="1"/>
          </p:cNvSpPr>
          <p:nvPr>
            <p:ph type="sldNum" sz="quarter" idx="4"/>
          </p:nvPr>
        </p:nvSpPr>
        <p:spPr>
          <a:xfrm>
            <a:off x="8457226" y="6584220"/>
            <a:ext cx="386113" cy="107722"/>
          </a:xfrm>
          <a:prstGeom prst="rect">
            <a:avLst/>
          </a:prstGeom>
        </p:spPr>
        <p:txBody>
          <a:bodyPr vert="horz" wrap="square" lIns="0" tIns="0" rIns="0" bIns="0" rtlCol="0" anchor="ctr">
            <a:spAutoFit/>
          </a:bodyPr>
          <a:lstStyle>
            <a:lvl1pPr algn="r">
              <a:defRPr lang="en-US" sz="700" b="0" smtClean="0">
                <a:solidFill>
                  <a:schemeClr val="tx1"/>
                </a:solidFill>
              </a:defRPr>
            </a:lvl1pPr>
          </a:lstStyle>
          <a:p>
            <a:fld id="{DB9C3A1C-113A-4311-AD7C-22AABB34C33F}" type="slidenum">
              <a:rPr lang="en-US" smtClean="0"/>
              <a:pPr/>
              <a:t>‹#›</a:t>
            </a:fld>
            <a:endParaRPr lang="en-US" dirty="0"/>
          </a:p>
        </p:txBody>
      </p:sp>
      <p:sp>
        <p:nvSpPr>
          <p:cNvPr id="7" name="TextBox 6"/>
          <p:cNvSpPr txBox="1"/>
          <p:nvPr/>
        </p:nvSpPr>
        <p:spPr>
          <a:xfrm>
            <a:off x="304745" y="6581806"/>
            <a:ext cx="2368068" cy="107722"/>
          </a:xfrm>
          <a:prstGeom prst="rect">
            <a:avLst/>
          </a:prstGeom>
        </p:spPr>
        <p:txBody>
          <a:bodyPr vert="horz" wrap="square" lIns="0" tIns="0" rIns="0" bIns="0" rtlCol="0" anchor="ctr">
            <a:spAutoFit/>
          </a:bodyPr>
          <a:lstStyle>
            <a:defPPr>
              <a:defRPr lang="en-US"/>
            </a:defPPr>
            <a:lvl1pPr>
              <a:defRPr sz="1000">
                <a:solidFill>
                  <a:schemeClr val="bg1"/>
                </a:solidFill>
              </a:defRPr>
            </a:lvl1pPr>
          </a:lstStyle>
          <a:p>
            <a:pPr lvl="0"/>
            <a:r>
              <a:rPr lang="en-US" sz="700" b="0" dirty="0" smtClean="0">
                <a:solidFill>
                  <a:schemeClr val="bg1">
                    <a:lumMod val="50000"/>
                  </a:schemeClr>
                </a:solidFill>
              </a:rPr>
              <a:t>Copyright NGA</a:t>
            </a:r>
            <a:r>
              <a:rPr lang="en-US" sz="700" b="0" baseline="0" dirty="0" smtClean="0">
                <a:solidFill>
                  <a:schemeClr val="bg1">
                    <a:lumMod val="50000"/>
                  </a:schemeClr>
                </a:solidFill>
              </a:rPr>
              <a:t> Human Resources. All rights reserved.</a:t>
            </a:r>
            <a:endParaRPr lang="en-US" sz="700" b="0" dirty="0">
              <a:solidFill>
                <a:schemeClr val="bg1">
                  <a:lumMod val="50000"/>
                </a:schemeClr>
              </a:solidFill>
            </a:endParaRPr>
          </a:p>
        </p:txBody>
      </p:sp>
      <p:pic>
        <p:nvPicPr>
          <p:cNvPr id="5" name="Picture 4"/>
          <p:cNvPicPr>
            <a:picLocks noChangeAspect="1"/>
          </p:cNvPicPr>
          <p:nvPr/>
        </p:nvPicPr>
        <p:blipFill rotWithShape="1">
          <a:blip r:embed="rId12" cstate="screen">
            <a:extLst>
              <a:ext uri="{28A0092B-C50C-407E-A947-70E740481C1C}">
                <a14:useLocalDpi xmlns:a14="http://schemas.microsoft.com/office/drawing/2010/main"/>
              </a:ext>
            </a:extLst>
          </a:blip>
          <a:srcRect/>
          <a:stretch/>
        </p:blipFill>
        <p:spPr>
          <a:xfrm flipH="1" flipV="1">
            <a:off x="0" y="0"/>
            <a:ext cx="9144000" cy="188121"/>
          </a:xfrm>
          <a:prstGeom prst="rect">
            <a:avLst/>
          </a:prstGeom>
        </p:spPr>
      </p:pic>
      <p:sp>
        <p:nvSpPr>
          <p:cNvPr id="8" name="Line 7"/>
          <p:cNvSpPr>
            <a:spLocks noChangeShapeType="1"/>
          </p:cNvSpPr>
          <p:nvPr/>
        </p:nvSpPr>
        <p:spPr bwMode="auto">
          <a:xfrm flipH="1">
            <a:off x="-180975" y="1174284"/>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a:p>
        </p:txBody>
      </p:sp>
      <p:sp>
        <p:nvSpPr>
          <p:cNvPr id="9" name="Line 8"/>
          <p:cNvSpPr>
            <a:spLocks noChangeShapeType="1"/>
          </p:cNvSpPr>
          <p:nvPr/>
        </p:nvSpPr>
        <p:spPr bwMode="auto">
          <a:xfrm flipH="1">
            <a:off x="-180975" y="6237288"/>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a:p>
        </p:txBody>
      </p:sp>
      <p:sp>
        <p:nvSpPr>
          <p:cNvPr id="11" name="Line 9"/>
          <p:cNvSpPr>
            <a:spLocks noChangeShapeType="1"/>
          </p:cNvSpPr>
          <p:nvPr/>
        </p:nvSpPr>
        <p:spPr bwMode="auto">
          <a:xfrm>
            <a:off x="296863" y="-198438"/>
            <a:ext cx="0" cy="171450"/>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sp>
        <p:nvSpPr>
          <p:cNvPr id="12" name="Line 10"/>
          <p:cNvSpPr>
            <a:spLocks noChangeShapeType="1"/>
          </p:cNvSpPr>
          <p:nvPr/>
        </p:nvSpPr>
        <p:spPr bwMode="auto">
          <a:xfrm>
            <a:off x="8851900" y="-198438"/>
            <a:ext cx="0" cy="171450"/>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sp>
        <p:nvSpPr>
          <p:cNvPr id="13" name="Line 11"/>
          <p:cNvSpPr>
            <a:spLocks noChangeShapeType="1"/>
          </p:cNvSpPr>
          <p:nvPr/>
        </p:nvSpPr>
        <p:spPr bwMode="auto">
          <a:xfrm>
            <a:off x="-180975" y="1174284"/>
            <a:ext cx="0" cy="5049557"/>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sp>
        <p:nvSpPr>
          <p:cNvPr id="15" name="Line 13"/>
          <p:cNvSpPr>
            <a:spLocks noChangeShapeType="1"/>
          </p:cNvSpPr>
          <p:nvPr/>
        </p:nvSpPr>
        <p:spPr bwMode="auto">
          <a:xfrm flipH="1">
            <a:off x="-180975" y="435161"/>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a:p>
        </p:txBody>
      </p:sp>
      <p:sp>
        <p:nvSpPr>
          <p:cNvPr id="16" name="Line 14"/>
          <p:cNvSpPr>
            <a:spLocks noChangeShapeType="1"/>
          </p:cNvSpPr>
          <p:nvPr/>
        </p:nvSpPr>
        <p:spPr bwMode="auto">
          <a:xfrm flipH="1">
            <a:off x="-180975" y="788988"/>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a:p>
        </p:txBody>
      </p:sp>
      <p:sp>
        <p:nvSpPr>
          <p:cNvPr id="18" name="Line 16"/>
          <p:cNvSpPr>
            <a:spLocks noChangeShapeType="1"/>
          </p:cNvSpPr>
          <p:nvPr/>
        </p:nvSpPr>
        <p:spPr bwMode="auto">
          <a:xfrm>
            <a:off x="-180975" y="435161"/>
            <a:ext cx="0" cy="353827"/>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cxnSp>
        <p:nvCxnSpPr>
          <p:cNvPr id="21" name="Straight Connector 20"/>
          <p:cNvCxnSpPr>
            <a:endCxn id="12" idx="0"/>
          </p:cNvCxnSpPr>
          <p:nvPr/>
        </p:nvCxnSpPr>
        <p:spPr>
          <a:xfrm>
            <a:off x="287338" y="-198438"/>
            <a:ext cx="856456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7650724" y="378619"/>
            <a:ext cx="1136788" cy="519877"/>
          </a:xfrm>
          <a:prstGeom prst="rect">
            <a:avLst/>
          </a:prstGeom>
        </p:spPr>
      </p:pic>
      <p:sp>
        <p:nvSpPr>
          <p:cNvPr id="22" name="Line 7"/>
          <p:cNvSpPr>
            <a:spLocks noChangeShapeType="1"/>
          </p:cNvSpPr>
          <p:nvPr/>
        </p:nvSpPr>
        <p:spPr bwMode="auto">
          <a:xfrm flipH="1">
            <a:off x="-180975" y="1174284"/>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a:p>
        </p:txBody>
      </p:sp>
      <p:sp>
        <p:nvSpPr>
          <p:cNvPr id="23" name="Line 8"/>
          <p:cNvSpPr>
            <a:spLocks noChangeShapeType="1"/>
          </p:cNvSpPr>
          <p:nvPr/>
        </p:nvSpPr>
        <p:spPr bwMode="auto">
          <a:xfrm flipH="1">
            <a:off x="-180975" y="6237288"/>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a:p>
        </p:txBody>
      </p:sp>
      <p:sp>
        <p:nvSpPr>
          <p:cNvPr id="24" name="Line 9"/>
          <p:cNvSpPr>
            <a:spLocks noChangeShapeType="1"/>
          </p:cNvSpPr>
          <p:nvPr/>
        </p:nvSpPr>
        <p:spPr bwMode="auto">
          <a:xfrm>
            <a:off x="296863" y="-198438"/>
            <a:ext cx="0" cy="171450"/>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sp>
        <p:nvSpPr>
          <p:cNvPr id="25" name="Line 10"/>
          <p:cNvSpPr>
            <a:spLocks noChangeShapeType="1"/>
          </p:cNvSpPr>
          <p:nvPr/>
        </p:nvSpPr>
        <p:spPr bwMode="auto">
          <a:xfrm>
            <a:off x="8851900" y="-198438"/>
            <a:ext cx="0" cy="171450"/>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sp>
        <p:nvSpPr>
          <p:cNvPr id="26" name="Line 11"/>
          <p:cNvSpPr>
            <a:spLocks noChangeShapeType="1"/>
          </p:cNvSpPr>
          <p:nvPr/>
        </p:nvSpPr>
        <p:spPr bwMode="auto">
          <a:xfrm>
            <a:off x="-180975" y="1174284"/>
            <a:ext cx="0" cy="5049557"/>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sp>
        <p:nvSpPr>
          <p:cNvPr id="27" name="Line 13"/>
          <p:cNvSpPr>
            <a:spLocks noChangeShapeType="1"/>
          </p:cNvSpPr>
          <p:nvPr/>
        </p:nvSpPr>
        <p:spPr bwMode="auto">
          <a:xfrm flipH="1">
            <a:off x="-180975" y="435161"/>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a:p>
        </p:txBody>
      </p:sp>
      <p:sp>
        <p:nvSpPr>
          <p:cNvPr id="28" name="Line 14"/>
          <p:cNvSpPr>
            <a:spLocks noChangeShapeType="1"/>
          </p:cNvSpPr>
          <p:nvPr/>
        </p:nvSpPr>
        <p:spPr bwMode="auto">
          <a:xfrm flipH="1">
            <a:off x="-180975" y="788988"/>
            <a:ext cx="144462" cy="0"/>
          </a:xfrm>
          <a:prstGeom prst="line">
            <a:avLst/>
          </a:prstGeom>
          <a:noFill/>
          <a:ln w="3175">
            <a:solidFill>
              <a:schemeClr val="bg1">
                <a:lumMod val="85000"/>
              </a:schemeClr>
            </a:solidFill>
            <a:round/>
            <a:headEnd/>
            <a:tailEnd/>
          </a:ln>
          <a:effectLst/>
        </p:spPr>
        <p:txBody>
          <a:bodyPr lIns="45720" rIns="45720" anchor="ctr" anchorCtr="1"/>
          <a:lstStyle/>
          <a:p>
            <a:pPr algn="ctr">
              <a:defRPr/>
            </a:pPr>
            <a:endParaRPr lang="en-US"/>
          </a:p>
        </p:txBody>
      </p:sp>
      <p:sp>
        <p:nvSpPr>
          <p:cNvPr id="29" name="Line 16"/>
          <p:cNvSpPr>
            <a:spLocks noChangeShapeType="1"/>
          </p:cNvSpPr>
          <p:nvPr/>
        </p:nvSpPr>
        <p:spPr bwMode="auto">
          <a:xfrm>
            <a:off x="-180975" y="435161"/>
            <a:ext cx="0" cy="353827"/>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sp>
        <p:nvSpPr>
          <p:cNvPr id="30" name="Line 17"/>
          <p:cNvSpPr>
            <a:spLocks noChangeShapeType="1"/>
          </p:cNvSpPr>
          <p:nvPr/>
        </p:nvSpPr>
        <p:spPr bwMode="auto">
          <a:xfrm>
            <a:off x="7414094" y="-198438"/>
            <a:ext cx="0" cy="171450"/>
          </a:xfrm>
          <a:prstGeom prst="line">
            <a:avLst/>
          </a:prstGeom>
          <a:noFill/>
          <a:ln w="9525">
            <a:solidFill>
              <a:schemeClr val="bg1">
                <a:lumMod val="85000"/>
              </a:schemeClr>
            </a:solidFill>
            <a:round/>
            <a:headEnd/>
            <a:tailEnd/>
          </a:ln>
          <a:effectLst/>
        </p:spPr>
        <p:txBody>
          <a:bodyPr lIns="45720" rIns="45720" anchor="ctr" anchorCtr="1"/>
          <a:lstStyle/>
          <a:p>
            <a:pPr algn="ctr">
              <a:defRPr/>
            </a:pPr>
            <a:endParaRPr lang="en-US"/>
          </a:p>
        </p:txBody>
      </p:sp>
      <p:cxnSp>
        <p:nvCxnSpPr>
          <p:cNvPr id="31" name="Straight Connector 30"/>
          <p:cNvCxnSpPr>
            <a:endCxn id="12" idx="0"/>
          </p:cNvCxnSpPr>
          <p:nvPr/>
        </p:nvCxnSpPr>
        <p:spPr>
          <a:xfrm>
            <a:off x="287338" y="-198438"/>
            <a:ext cx="856456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700" r:id="rId7"/>
    <p:sldLayoutId id="2147483699" r:id="rId8"/>
    <p:sldLayoutId id="2147483706" r:id="rId9"/>
    <p:sldLayoutId id="2147483701" r:id="rId10"/>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kern="1200">
          <a:solidFill>
            <a:schemeClr val="accent1"/>
          </a:solidFill>
          <a:latin typeface="Georgia" pitchFamily="18" charset="0"/>
          <a:ea typeface="+mj-ea"/>
          <a:cs typeface="+mj-cs"/>
        </a:defRPr>
      </a:lvl1pPr>
    </p:titleStyle>
    <p:bodyStyle>
      <a:lvl1pPr marL="228600" marR="0" indent="-228600" algn="l" defTabSz="914400" rtl="0" eaLnBrk="1" fontAlgn="base" latinLnBrk="0" hangingPunct="1">
        <a:lnSpc>
          <a:spcPct val="100000"/>
        </a:lnSpc>
        <a:spcBef>
          <a:spcPct val="20000"/>
        </a:spcBef>
        <a:spcAft>
          <a:spcPct val="0"/>
        </a:spcAft>
        <a:buClrTx/>
        <a:buSzTx/>
        <a:buFontTx/>
        <a:buChar char="•"/>
        <a:tabLst/>
        <a:defRPr lang="en-US" sz="1800" kern="1200" noProof="0" dirty="0" smtClean="0">
          <a:solidFill>
            <a:schemeClr val="tx1"/>
          </a:solidFill>
          <a:latin typeface="+mn-lt"/>
          <a:ea typeface="+mn-ea"/>
          <a:cs typeface="+mn-cs"/>
        </a:defRPr>
      </a:lvl1pPr>
      <a:lvl2pPr marL="685800" marR="0" indent="-228600" algn="l" defTabSz="914400" rtl="0" eaLnBrk="1" fontAlgn="base" latinLnBrk="0" hangingPunct="1">
        <a:lnSpc>
          <a:spcPct val="100000"/>
        </a:lnSpc>
        <a:spcBef>
          <a:spcPct val="20000"/>
        </a:spcBef>
        <a:spcAft>
          <a:spcPct val="0"/>
        </a:spcAft>
        <a:buClrTx/>
        <a:buSzTx/>
        <a:buFontTx/>
        <a:buChar char="•"/>
        <a:tabLst/>
        <a:defRPr sz="1800" b="0" kern="1200">
          <a:solidFill>
            <a:schemeClr val="tx1"/>
          </a:solidFill>
          <a:latin typeface="+mn-lt"/>
          <a:ea typeface="+mn-ea"/>
          <a:cs typeface="+mn-cs"/>
        </a:defRPr>
      </a:lvl2pPr>
      <a:lvl3pPr marL="1143000" marR="0" indent="-228600" algn="l" defTabSz="914400" rtl="0" eaLnBrk="1" fontAlgn="base" latinLnBrk="0" hangingPunct="1">
        <a:lnSpc>
          <a:spcPct val="100000"/>
        </a:lnSpc>
        <a:spcBef>
          <a:spcPct val="20000"/>
        </a:spcBef>
        <a:spcAft>
          <a:spcPct val="0"/>
        </a:spcAft>
        <a:buClr>
          <a:schemeClr val="tx1"/>
        </a:buClr>
        <a:buSzTx/>
        <a:buFontTx/>
        <a:buChar char="•"/>
        <a:tabLst/>
        <a:defRPr sz="1600" kern="1200">
          <a:solidFill>
            <a:schemeClr val="tx1"/>
          </a:solidFill>
          <a:latin typeface="+mn-lt"/>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600" kern="1200">
          <a:solidFill>
            <a:schemeClr val="tx1"/>
          </a:solidFill>
          <a:latin typeface="+mn-lt"/>
          <a:ea typeface="+mn-ea"/>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oberto.galman@ngahr.com" TargetMode="Externa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robotframework.googlecode.com/hg/doc/libraries/BuiltIn.html?r=2.7.7"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adam.goucher.ca/parkcalc/" TargetMode="Externa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hyperlink" Target="https://robotframework.googlecode.com/hg-history/2.1.3/doc/libraries/String.html" TargetMode="External"/><Relationship Id="rId2" Type="http://schemas.openxmlformats.org/officeDocument/2006/relationships/hyperlink" Target="http://robotframework.googlecode.com/hg/doc/libraries/BuiltIn.html?r=2.7.6" TargetMode="External"/><Relationship Id="rId1" Type="http://schemas.openxmlformats.org/officeDocument/2006/relationships/slideLayout" Target="../slideLayouts/slideLayout6.xml"/><Relationship Id="rId5" Type="http://schemas.openxmlformats.org/officeDocument/2006/relationships/hyperlink" Target="http://rtomac.github.io/robotframework-selenium2library/doc/Selenium2Library.html?r=1.1.0" TargetMode="External"/><Relationship Id="rId4" Type="http://schemas.openxmlformats.org/officeDocument/2006/relationships/hyperlink" Target="http://robotframework.googlecode.com/svn/trunk/doc/libraries/OperatingSystem.html" TargetMode="External"/></Relationships>
</file>

<file path=ppt/slides/_rels/slide41.xml.rels><?xml version="1.0" encoding="UTF-8" standalone="yes"?>
<Relationships xmlns="http://schemas.openxmlformats.org/package/2006/relationships"><Relationship Id="rId2" Type="http://schemas.openxmlformats.org/officeDocument/2006/relationships/hyperlink" Target="mailto:roberto.galman@ngahr.com" TargetMode="Externa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twiki.cern.ch/twiki/bin/view/EMI/RobotFrameworkAdvancedGuide" TargetMode="External"/><Relationship Id="rId7" Type="http://schemas.openxmlformats.org/officeDocument/2006/relationships/hyperlink" Target="http://robotframework.googlecode.com/" TargetMode="External"/><Relationship Id="rId2" Type="http://schemas.openxmlformats.org/officeDocument/2006/relationships/hyperlink" Target="http://www.ranorex.com/blog/keyword-driven-test-automation-framework" TargetMode="External"/><Relationship Id="rId1" Type="http://schemas.openxmlformats.org/officeDocument/2006/relationships/slideLayout" Target="../slideLayouts/slideLayout6.xml"/><Relationship Id="rId6" Type="http://schemas.openxmlformats.org/officeDocument/2006/relationships/hyperlink" Target="http://www.shino.de/2010/06/20/parkcalc-automation-getting-started/" TargetMode="External"/><Relationship Id="rId5" Type="http://schemas.openxmlformats.org/officeDocument/2006/relationships/hyperlink" Target="http://www.virtuousprogrammer.com/?p=264" TargetMode="External"/><Relationship Id="rId4" Type="http://schemas.openxmlformats.org/officeDocument/2006/relationships/hyperlink" Target="https://blog.codecentric.de/en/2012/03/robot-framework-tutorial-overview/"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hyperlink" Target="http://adam.goucher.ca/parkcalc/"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97486" y="1706285"/>
            <a:ext cx="7002499" cy="549381"/>
          </a:xfrm>
        </p:spPr>
        <p:txBody>
          <a:bodyPr/>
          <a:lstStyle/>
          <a:p>
            <a:r>
              <a:rPr lang="en-US" dirty="0" smtClean="0"/>
              <a:t>    Test Automation &amp; Scripting Training </a:t>
            </a:r>
            <a:br>
              <a:rPr lang="en-US" dirty="0" smtClean="0"/>
            </a:br>
            <a:r>
              <a:rPr lang="en-US" dirty="0" smtClean="0"/>
              <a:t>           </a:t>
            </a:r>
            <a:r>
              <a:rPr lang="en-US" sz="2400" dirty="0" smtClean="0">
                <a:solidFill>
                  <a:schemeClr val="tx1">
                    <a:lumMod val="60000"/>
                    <a:lumOff val="40000"/>
                  </a:schemeClr>
                </a:solidFill>
              </a:rPr>
              <a:t>using Robot Framework &amp; Selenium</a:t>
            </a:r>
            <a:endParaRPr lang="en-US" sz="2400" dirty="0">
              <a:solidFill>
                <a:schemeClr val="tx1">
                  <a:lumMod val="60000"/>
                  <a:lumOff val="40000"/>
                </a:schemeClr>
              </a:solidFill>
            </a:endParaRPr>
          </a:p>
        </p:txBody>
      </p:sp>
      <p:sp>
        <p:nvSpPr>
          <p:cNvPr id="4" name="Slide Number Placeholder 3"/>
          <p:cNvSpPr>
            <a:spLocks noGrp="1"/>
          </p:cNvSpPr>
          <p:nvPr>
            <p:ph type="sldNum" sz="quarter" idx="4"/>
          </p:nvPr>
        </p:nvSpPr>
        <p:spPr/>
        <p:txBody>
          <a:bodyPr/>
          <a:lstStyle/>
          <a:p>
            <a:fld id="{DB9C3A1C-113A-4311-AD7C-22AABB34C33F}" type="slidenum">
              <a:rPr lang="en-US" smtClean="0"/>
              <a:pPr/>
              <a:t>1</a:t>
            </a:fld>
            <a:endParaRPr lang="en-US" dirty="0"/>
          </a:p>
        </p:txBody>
      </p:sp>
      <p:sp>
        <p:nvSpPr>
          <p:cNvPr id="11" name="Content Placeholder 10"/>
          <p:cNvSpPr>
            <a:spLocks noGrp="1"/>
          </p:cNvSpPr>
          <p:nvPr>
            <p:ph sz="quarter" idx="11"/>
          </p:nvPr>
        </p:nvSpPr>
        <p:spPr/>
        <p:txBody>
          <a:bodyPr/>
          <a:lstStyle/>
          <a:p>
            <a:pPr marL="342900" indent="-342900"/>
            <a:endParaRPr lang="en-US" sz="1200" dirty="0" smtClean="0"/>
          </a:p>
          <a:p>
            <a:pPr marL="342900" indent="-342900"/>
            <a:endParaRPr lang="en-US" sz="1200" dirty="0" smtClean="0"/>
          </a:p>
          <a:p>
            <a:pPr marL="342900" indent="-342900"/>
            <a:endParaRPr lang="en-US" sz="1200" dirty="0" smtClean="0"/>
          </a:p>
          <a:p>
            <a:pPr marL="342900" indent="-342900"/>
            <a:endParaRPr lang="en-US" sz="1200" dirty="0" smtClean="0"/>
          </a:p>
          <a:p>
            <a:pPr marL="342900" indent="-342900"/>
            <a:endParaRPr lang="en-US" sz="1200" dirty="0" smtClean="0"/>
          </a:p>
          <a:p>
            <a:pPr marL="342900" indent="-342900"/>
            <a:endParaRPr lang="en-US" sz="1200" dirty="0" smtClean="0"/>
          </a:p>
          <a:p>
            <a:pPr marL="342900" indent="-342900"/>
            <a:endParaRPr lang="en-US" sz="1200" dirty="0" smtClean="0"/>
          </a:p>
          <a:p>
            <a:pPr marL="342900" indent="-342900"/>
            <a:endParaRPr lang="en-US" sz="1200" dirty="0" smtClean="0"/>
          </a:p>
          <a:p>
            <a:pPr marL="342900" indent="-342900"/>
            <a:endParaRPr lang="en-US" sz="1200" dirty="0" smtClean="0"/>
          </a:p>
          <a:p>
            <a:pPr marL="342900" indent="-342900"/>
            <a:endParaRPr lang="en-US" sz="1200" dirty="0" smtClean="0"/>
          </a:p>
          <a:p>
            <a:pPr marL="342900" indent="-342900"/>
            <a:r>
              <a:rPr lang="en-US" sz="1200" dirty="0" smtClean="0">
                <a:hlinkClick r:id="rId2"/>
              </a:rPr>
              <a:t>roberto.galman@ngahr.com</a:t>
            </a:r>
            <a:endParaRPr lang="en-US" sz="1200" dirty="0" smtClean="0"/>
          </a:p>
          <a:p>
            <a:pPr marL="342900" indent="-342900"/>
            <a:r>
              <a:rPr lang="en-US" sz="1200" dirty="0" smtClean="0"/>
              <a:t>July 30, 2014</a:t>
            </a:r>
          </a:p>
        </p:txBody>
      </p:sp>
    </p:spTree>
    <p:extLst>
      <p:ext uri="{BB962C8B-B14F-4D97-AF65-F5344CB8AC3E}">
        <p14:creationId xmlns:p14="http://schemas.microsoft.com/office/powerpoint/2010/main" val="71931940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10</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ROBOT FRAMEWORK OVERVIEW</a:t>
            </a:r>
            <a:endParaRPr lang="en-US" dirty="0"/>
          </a:p>
        </p:txBody>
      </p:sp>
      <p:sp>
        <p:nvSpPr>
          <p:cNvPr id="4" name="TextBox 3"/>
          <p:cNvSpPr txBox="1"/>
          <p:nvPr/>
        </p:nvSpPr>
        <p:spPr>
          <a:xfrm>
            <a:off x="340242" y="1020726"/>
            <a:ext cx="2018501" cy="646331"/>
          </a:xfrm>
          <a:prstGeom prst="rect">
            <a:avLst/>
          </a:prstGeom>
          <a:noFill/>
        </p:spPr>
        <p:txBody>
          <a:bodyPr wrap="none" rtlCol="0">
            <a:spAutoFit/>
          </a:bodyPr>
          <a:lstStyle/>
          <a:p>
            <a:r>
              <a:rPr lang="en-US" b="1" dirty="0" smtClean="0"/>
              <a:t>PRECONDITION:</a:t>
            </a:r>
          </a:p>
          <a:p>
            <a:pPr>
              <a:buFont typeface="Arial" pitchFamily="34" charset="0"/>
              <a:buChar char="•"/>
            </a:pPr>
            <a:r>
              <a:rPr lang="en-US" dirty="0" smtClean="0"/>
              <a:t>  Python 2.7.X</a:t>
            </a:r>
            <a:endParaRPr lang="en-US" dirty="0"/>
          </a:p>
        </p:txBody>
      </p:sp>
      <p:sp>
        <p:nvSpPr>
          <p:cNvPr id="5" name="TextBox 4"/>
          <p:cNvSpPr txBox="1"/>
          <p:nvPr/>
        </p:nvSpPr>
        <p:spPr>
          <a:xfrm>
            <a:off x="276447" y="1733107"/>
            <a:ext cx="2488695" cy="369332"/>
          </a:xfrm>
          <a:prstGeom prst="rect">
            <a:avLst/>
          </a:prstGeom>
          <a:noFill/>
        </p:spPr>
        <p:txBody>
          <a:bodyPr wrap="none" rtlCol="0">
            <a:spAutoFit/>
          </a:bodyPr>
          <a:lstStyle/>
          <a:p>
            <a:r>
              <a:rPr lang="en-US" b="1" dirty="0" smtClean="0"/>
              <a:t>To verify Installation:</a:t>
            </a:r>
            <a:endParaRPr lang="en-US" b="1" dirty="0"/>
          </a:p>
        </p:txBody>
      </p:sp>
      <p:sp>
        <p:nvSpPr>
          <p:cNvPr id="6" name="TextBox 5"/>
          <p:cNvSpPr txBox="1"/>
          <p:nvPr/>
        </p:nvSpPr>
        <p:spPr>
          <a:xfrm>
            <a:off x="329609" y="2073349"/>
            <a:ext cx="2037737" cy="369332"/>
          </a:xfrm>
          <a:prstGeom prst="rect">
            <a:avLst/>
          </a:prstGeom>
          <a:noFill/>
        </p:spPr>
        <p:txBody>
          <a:bodyPr wrap="none" rtlCol="0">
            <a:spAutoFit/>
          </a:bodyPr>
          <a:lstStyle/>
          <a:p>
            <a:r>
              <a:rPr lang="en-US" dirty="0" smtClean="0"/>
              <a:t>&gt; python --version</a:t>
            </a:r>
            <a:endParaRPr lang="en-US" dirty="0"/>
          </a:p>
        </p:txBody>
      </p:sp>
      <p:sp>
        <p:nvSpPr>
          <p:cNvPr id="9" name="TextBox 8"/>
          <p:cNvSpPr txBox="1"/>
          <p:nvPr/>
        </p:nvSpPr>
        <p:spPr>
          <a:xfrm>
            <a:off x="396949" y="4054548"/>
            <a:ext cx="4044762" cy="646331"/>
          </a:xfrm>
          <a:prstGeom prst="rect">
            <a:avLst/>
          </a:prstGeom>
          <a:noFill/>
        </p:spPr>
        <p:txBody>
          <a:bodyPr wrap="none" rtlCol="0">
            <a:spAutoFit/>
          </a:bodyPr>
          <a:lstStyle/>
          <a:p>
            <a:r>
              <a:rPr lang="en-US" dirty="0" smtClean="0"/>
              <a:t>To check robot framework installation:</a:t>
            </a:r>
          </a:p>
          <a:p>
            <a:r>
              <a:rPr lang="en-US" dirty="0" smtClean="0"/>
              <a:t>&gt; </a:t>
            </a:r>
            <a:r>
              <a:rPr lang="en-US" dirty="0" err="1" smtClean="0"/>
              <a:t>pybot</a:t>
            </a:r>
            <a:r>
              <a:rPr lang="en-US" dirty="0" smtClean="0"/>
              <a:t> --version</a:t>
            </a:r>
            <a:endParaRPr lang="en-US" dirty="0"/>
          </a:p>
        </p:txBody>
      </p:sp>
      <p:pic>
        <p:nvPicPr>
          <p:cNvPr id="27651" name="Picture 3"/>
          <p:cNvPicPr>
            <a:picLocks noChangeAspect="1" noChangeArrowheads="1"/>
          </p:cNvPicPr>
          <p:nvPr/>
        </p:nvPicPr>
        <p:blipFill>
          <a:blip r:embed="rId2" cstate="print"/>
          <a:srcRect/>
          <a:stretch>
            <a:fillRect/>
          </a:stretch>
        </p:blipFill>
        <p:spPr bwMode="auto">
          <a:xfrm>
            <a:off x="475032" y="4778782"/>
            <a:ext cx="5153025" cy="1362075"/>
          </a:xfrm>
          <a:prstGeom prst="rect">
            <a:avLst/>
          </a:prstGeom>
          <a:noFill/>
          <a:ln w="9525">
            <a:noFill/>
            <a:miter lim="800000"/>
            <a:headEnd/>
            <a:tailEnd/>
          </a:ln>
          <a:effectLst/>
        </p:spPr>
      </p:pic>
      <p:pic>
        <p:nvPicPr>
          <p:cNvPr id="27652" name="Picture 4"/>
          <p:cNvPicPr>
            <a:picLocks noChangeAspect="1" noChangeArrowheads="1"/>
          </p:cNvPicPr>
          <p:nvPr/>
        </p:nvPicPr>
        <p:blipFill>
          <a:blip r:embed="rId3" cstate="print"/>
          <a:srcRect/>
          <a:stretch>
            <a:fillRect/>
          </a:stretch>
        </p:blipFill>
        <p:spPr bwMode="auto">
          <a:xfrm>
            <a:off x="443134" y="2556577"/>
            <a:ext cx="5153025" cy="136207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11</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ROBOT FRAMEWORK OVERVIEW</a:t>
            </a:r>
            <a:endParaRPr lang="en-US" dirty="0"/>
          </a:p>
        </p:txBody>
      </p:sp>
      <p:pic>
        <p:nvPicPr>
          <p:cNvPr id="26625" name="Picture 1"/>
          <p:cNvPicPr>
            <a:picLocks noChangeAspect="1" noChangeArrowheads="1"/>
          </p:cNvPicPr>
          <p:nvPr/>
        </p:nvPicPr>
        <p:blipFill>
          <a:blip r:embed="rId2" cstate="print"/>
          <a:srcRect/>
          <a:stretch>
            <a:fillRect/>
          </a:stretch>
        </p:blipFill>
        <p:spPr bwMode="auto">
          <a:xfrm>
            <a:off x="314879" y="1099138"/>
            <a:ext cx="4777826" cy="4334097"/>
          </a:xfrm>
          <a:prstGeom prst="rect">
            <a:avLst/>
          </a:prstGeom>
          <a:noFill/>
          <a:ln w="9525">
            <a:noFill/>
            <a:miter lim="800000"/>
            <a:headEnd/>
            <a:tailEnd/>
          </a:ln>
          <a:effectLst/>
        </p:spPr>
      </p:pic>
      <p:sp>
        <p:nvSpPr>
          <p:cNvPr id="5" name="Rectangle 4"/>
          <p:cNvSpPr/>
          <p:nvPr/>
        </p:nvSpPr>
        <p:spPr>
          <a:xfrm>
            <a:off x="967562" y="4529470"/>
            <a:ext cx="3976577" cy="776177"/>
          </a:xfrm>
          <a:prstGeom prst="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a:off x="4997302" y="4912242"/>
            <a:ext cx="563526"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613991" y="4710223"/>
            <a:ext cx="2027222" cy="369332"/>
          </a:xfrm>
          <a:prstGeom prst="rect">
            <a:avLst/>
          </a:prstGeom>
          <a:noFill/>
        </p:spPr>
        <p:txBody>
          <a:bodyPr wrap="none" rtlCol="0">
            <a:spAutoFit/>
          </a:bodyPr>
          <a:lstStyle/>
          <a:p>
            <a:r>
              <a:rPr lang="en-US" dirty="0" smtClean="0"/>
              <a:t>Actual Test Cases</a:t>
            </a:r>
            <a:endParaRPr lang="en-US" dirty="0"/>
          </a:p>
        </p:txBody>
      </p:sp>
      <p:sp>
        <p:nvSpPr>
          <p:cNvPr id="9" name="Rectangle 8"/>
          <p:cNvSpPr/>
          <p:nvPr/>
        </p:nvSpPr>
        <p:spPr>
          <a:xfrm>
            <a:off x="988828" y="3593805"/>
            <a:ext cx="3958856" cy="800986"/>
          </a:xfrm>
          <a:prstGeom prst="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5022111" y="3948223"/>
            <a:ext cx="563526"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70698" y="3767469"/>
            <a:ext cx="1868845" cy="369332"/>
          </a:xfrm>
          <a:prstGeom prst="rect">
            <a:avLst/>
          </a:prstGeom>
          <a:noFill/>
        </p:spPr>
        <p:txBody>
          <a:bodyPr wrap="none" rtlCol="0">
            <a:spAutoFit/>
          </a:bodyPr>
          <a:lstStyle/>
          <a:p>
            <a:r>
              <a:rPr lang="en-US" dirty="0" smtClean="0"/>
              <a:t>HL/LL Keywords</a:t>
            </a:r>
            <a:endParaRPr lang="en-US" dirty="0"/>
          </a:p>
        </p:txBody>
      </p:sp>
      <p:sp>
        <p:nvSpPr>
          <p:cNvPr id="12" name="Rectangle 11"/>
          <p:cNvSpPr/>
          <p:nvPr/>
        </p:nvSpPr>
        <p:spPr>
          <a:xfrm>
            <a:off x="1003004" y="2438401"/>
            <a:ext cx="3958856" cy="800986"/>
          </a:xfrm>
          <a:prstGeom prst="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5025655" y="2792819"/>
            <a:ext cx="563526"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57279" y="2580167"/>
            <a:ext cx="2223750" cy="369332"/>
          </a:xfrm>
          <a:prstGeom prst="rect">
            <a:avLst/>
          </a:prstGeom>
          <a:noFill/>
        </p:spPr>
        <p:txBody>
          <a:bodyPr wrap="none" rtlCol="0">
            <a:spAutoFit/>
          </a:bodyPr>
          <a:lstStyle/>
          <a:p>
            <a:r>
              <a:rPr lang="en-US" dirty="0" smtClean="0"/>
              <a:t>Technical Keywords</a:t>
            </a:r>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12</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ROBOT FRAMEWORK OVERVIEW</a:t>
            </a:r>
            <a:endParaRPr lang="en-US" dirty="0"/>
          </a:p>
        </p:txBody>
      </p:sp>
      <p:sp>
        <p:nvSpPr>
          <p:cNvPr id="4" name="Rectangle 3"/>
          <p:cNvSpPr/>
          <p:nvPr/>
        </p:nvSpPr>
        <p:spPr>
          <a:xfrm>
            <a:off x="435935" y="1249969"/>
            <a:ext cx="7166343" cy="1200329"/>
          </a:xfrm>
          <a:prstGeom prst="rect">
            <a:avLst/>
          </a:prstGeom>
        </p:spPr>
        <p:txBody>
          <a:bodyPr wrap="square">
            <a:spAutoFit/>
          </a:bodyPr>
          <a:lstStyle/>
          <a:p>
            <a:pPr fontAlgn="base">
              <a:buFont typeface="Arial" pitchFamily="34" charset="0"/>
              <a:buChar char="•"/>
            </a:pPr>
            <a:r>
              <a:rPr lang="en-US" b="1" dirty="0" smtClean="0"/>
              <a:t>  </a:t>
            </a:r>
            <a:r>
              <a:rPr lang="en-US" b="1" dirty="0" err="1" smtClean="0"/>
              <a:t>Testsuites</a:t>
            </a:r>
            <a:r>
              <a:rPr lang="en-US" b="1" dirty="0" smtClean="0"/>
              <a:t>:</a:t>
            </a:r>
            <a:r>
              <a:rPr lang="en-US" dirty="0" smtClean="0"/>
              <a:t> This is where </a:t>
            </a:r>
            <a:r>
              <a:rPr lang="en-US" dirty="0" err="1" smtClean="0"/>
              <a:t>testcases</a:t>
            </a:r>
            <a:r>
              <a:rPr lang="en-US" dirty="0" smtClean="0"/>
              <a:t> (checks) are implemented</a:t>
            </a:r>
          </a:p>
          <a:p>
            <a:pPr fontAlgn="base">
              <a:buFont typeface="Arial" pitchFamily="34" charset="0"/>
              <a:buChar char="•"/>
            </a:pPr>
            <a:r>
              <a:rPr lang="en-US" dirty="0" smtClean="0"/>
              <a:t>  </a:t>
            </a:r>
            <a:r>
              <a:rPr lang="en-US" b="1" dirty="0" smtClean="0"/>
              <a:t>Resource Files:</a:t>
            </a:r>
            <a:r>
              <a:rPr lang="en-US" dirty="0" smtClean="0"/>
              <a:t> This is where High-level/Low-level keywords can </a:t>
            </a:r>
          </a:p>
          <a:p>
            <a:pPr fontAlgn="base"/>
            <a:r>
              <a:rPr lang="en-US" dirty="0" smtClean="0"/>
              <a:t>                               be defined for modularity and reusability</a:t>
            </a:r>
          </a:p>
          <a:p>
            <a:pPr fontAlgn="base">
              <a:buFont typeface="Arial" pitchFamily="34" charset="0"/>
              <a:buChar char="•"/>
            </a:pPr>
            <a:r>
              <a:rPr lang="en-US" b="1" dirty="0" smtClean="0"/>
              <a:t>  Test Library:</a:t>
            </a:r>
            <a:r>
              <a:rPr lang="en-US" dirty="0" smtClean="0"/>
              <a:t> This is where technical keywords are defined</a:t>
            </a:r>
            <a:endParaRPr lang="en-US" dirty="0"/>
          </a:p>
        </p:txBody>
      </p:sp>
      <p:pic>
        <p:nvPicPr>
          <p:cNvPr id="22" name="Picture 2"/>
          <p:cNvPicPr>
            <a:picLocks noChangeAspect="1" noChangeArrowheads="1"/>
          </p:cNvPicPr>
          <p:nvPr/>
        </p:nvPicPr>
        <p:blipFill>
          <a:blip r:embed="rId2" cstate="print"/>
          <a:srcRect/>
          <a:stretch>
            <a:fillRect/>
          </a:stretch>
        </p:blipFill>
        <p:spPr bwMode="auto">
          <a:xfrm>
            <a:off x="642718" y="3902592"/>
            <a:ext cx="904875" cy="647700"/>
          </a:xfrm>
          <a:prstGeom prst="rect">
            <a:avLst/>
          </a:prstGeom>
          <a:noFill/>
          <a:ln w="9525">
            <a:noFill/>
            <a:miter lim="800000"/>
            <a:headEnd/>
            <a:tailEnd/>
          </a:ln>
          <a:effectLst/>
        </p:spPr>
      </p:pic>
      <p:sp>
        <p:nvSpPr>
          <p:cNvPr id="26" name="Rounded Rectangle 25"/>
          <p:cNvSpPr/>
          <p:nvPr/>
        </p:nvSpPr>
        <p:spPr>
          <a:xfrm>
            <a:off x="2629785" y="2743200"/>
            <a:ext cx="591881" cy="3030275"/>
          </a:xfrm>
          <a:prstGeom prst="roundRect">
            <a:avLst/>
          </a:prstGeom>
          <a:solidFill>
            <a:schemeClr val="bg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smtClean="0"/>
              <a:t>ROBOT FRAMEWORK</a:t>
            </a:r>
            <a:endParaRPr lang="en-US" sz="1400" dirty="0"/>
          </a:p>
        </p:txBody>
      </p:sp>
      <p:sp>
        <p:nvSpPr>
          <p:cNvPr id="33" name="Rounded Rectangle 32"/>
          <p:cNvSpPr/>
          <p:nvPr/>
        </p:nvSpPr>
        <p:spPr>
          <a:xfrm>
            <a:off x="5500575" y="3246478"/>
            <a:ext cx="2973573" cy="347332"/>
          </a:xfrm>
          <a:prstGeom prst="roundRect">
            <a:avLst/>
          </a:prstGeom>
          <a:solidFill>
            <a:schemeClr val="accent1">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Test Data (.txt/.html/.</a:t>
            </a:r>
            <a:r>
              <a:rPr lang="en-US" sz="1200" dirty="0" err="1" smtClean="0"/>
              <a:t>tsv</a:t>
            </a:r>
            <a:r>
              <a:rPr lang="en-US" sz="1200" dirty="0" smtClean="0"/>
              <a:t>)</a:t>
            </a:r>
            <a:endParaRPr lang="en-US" sz="1200" dirty="0"/>
          </a:p>
        </p:txBody>
      </p:sp>
      <p:sp>
        <p:nvSpPr>
          <p:cNvPr id="35" name="Rounded Rectangle 34"/>
          <p:cNvSpPr/>
          <p:nvPr/>
        </p:nvSpPr>
        <p:spPr>
          <a:xfrm>
            <a:off x="3313812" y="3019647"/>
            <a:ext cx="591881" cy="2413590"/>
          </a:xfrm>
          <a:prstGeom prst="roundRect">
            <a:avLst/>
          </a:prstGeom>
          <a:solidFill>
            <a:srgbClr val="00B05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smtClean="0"/>
              <a:t>TEST LIBRARY</a:t>
            </a:r>
            <a:endParaRPr lang="en-US" sz="1400" dirty="0"/>
          </a:p>
        </p:txBody>
      </p:sp>
      <p:sp>
        <p:nvSpPr>
          <p:cNvPr id="36" name="Rounded Rectangle 35"/>
          <p:cNvSpPr/>
          <p:nvPr/>
        </p:nvSpPr>
        <p:spPr>
          <a:xfrm>
            <a:off x="4019105" y="3012558"/>
            <a:ext cx="591881" cy="2413590"/>
          </a:xfrm>
          <a:prstGeom prst="roundRect">
            <a:avLst/>
          </a:prstGeom>
          <a:solidFill>
            <a:srgbClr val="0070C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smtClean="0"/>
              <a:t>RESOURCE FILE</a:t>
            </a:r>
            <a:endParaRPr lang="en-US" sz="1400" dirty="0"/>
          </a:p>
        </p:txBody>
      </p:sp>
      <p:sp>
        <p:nvSpPr>
          <p:cNvPr id="37" name="Left Arrow 36"/>
          <p:cNvSpPr/>
          <p:nvPr/>
        </p:nvSpPr>
        <p:spPr>
          <a:xfrm>
            <a:off x="1488558" y="3997842"/>
            <a:ext cx="946298" cy="3615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4777561" y="3005470"/>
            <a:ext cx="591881" cy="2413590"/>
          </a:xfrm>
          <a:prstGeom prst="roundRect">
            <a:avLst/>
          </a:prstGeom>
          <a:solidFill>
            <a:srgbClr val="F78843"/>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smtClean="0"/>
              <a:t>TEST SUITE</a:t>
            </a:r>
            <a:endParaRPr lang="en-US" sz="1400" dirty="0"/>
          </a:p>
        </p:txBody>
      </p:sp>
      <p:sp>
        <p:nvSpPr>
          <p:cNvPr id="39" name="Rounded Rectangle 38"/>
          <p:cNvSpPr/>
          <p:nvPr/>
        </p:nvSpPr>
        <p:spPr>
          <a:xfrm>
            <a:off x="5504121" y="3739120"/>
            <a:ext cx="3044456" cy="347332"/>
          </a:xfrm>
          <a:prstGeom prst="roundRect">
            <a:avLst/>
          </a:prstGeom>
          <a:solidFill>
            <a:schemeClr val="accent1">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Test library API to drive the Application</a:t>
            </a:r>
            <a:endParaRPr lang="en-US" sz="1200" dirty="0"/>
          </a:p>
        </p:txBody>
      </p:sp>
      <p:sp>
        <p:nvSpPr>
          <p:cNvPr id="40" name="Rounded Rectangle 39"/>
          <p:cNvSpPr/>
          <p:nvPr/>
        </p:nvSpPr>
        <p:spPr>
          <a:xfrm>
            <a:off x="5543106" y="4235306"/>
            <a:ext cx="3026736" cy="347332"/>
          </a:xfrm>
          <a:prstGeom prst="roundRect">
            <a:avLst/>
          </a:prstGeom>
          <a:solidFill>
            <a:schemeClr val="accent1">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Pybot</a:t>
            </a:r>
            <a:r>
              <a:rPr lang="en-US" sz="1200" dirty="0" smtClean="0"/>
              <a:t> to execute the test</a:t>
            </a:r>
            <a:endParaRPr lang="en-US" sz="1200" dirty="0"/>
          </a:p>
        </p:txBody>
      </p:sp>
      <p:sp>
        <p:nvSpPr>
          <p:cNvPr id="41" name="Rounded Rectangle 40"/>
          <p:cNvSpPr/>
          <p:nvPr/>
        </p:nvSpPr>
        <p:spPr>
          <a:xfrm>
            <a:off x="5525384" y="4749213"/>
            <a:ext cx="3026736" cy="347332"/>
          </a:xfrm>
          <a:prstGeom prst="roundRect">
            <a:avLst/>
          </a:prstGeom>
          <a:solidFill>
            <a:schemeClr val="accent1">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Generate log.html as test result</a:t>
            </a:r>
            <a:endParaRPr lang="en-US" sz="1200"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13</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Creating Test Data</a:t>
            </a:r>
            <a:endParaRPr lang="en-US" dirty="0"/>
          </a:p>
        </p:txBody>
      </p:sp>
      <p:sp>
        <p:nvSpPr>
          <p:cNvPr id="4" name="Rectangle 3"/>
          <p:cNvSpPr/>
          <p:nvPr/>
        </p:nvSpPr>
        <p:spPr>
          <a:xfrm>
            <a:off x="318977" y="1049886"/>
            <a:ext cx="8027582" cy="2862322"/>
          </a:xfrm>
          <a:prstGeom prst="rect">
            <a:avLst/>
          </a:prstGeom>
        </p:spPr>
        <p:txBody>
          <a:bodyPr wrap="square">
            <a:spAutoFit/>
          </a:bodyPr>
          <a:lstStyle/>
          <a:p>
            <a:r>
              <a:rPr lang="en-US" dirty="0" smtClean="0">
                <a:solidFill>
                  <a:schemeClr val="accent2"/>
                </a:solidFill>
              </a:rPr>
              <a:t>Supported File Formats</a:t>
            </a:r>
          </a:p>
          <a:p>
            <a:endParaRPr lang="en-US" dirty="0" smtClean="0"/>
          </a:p>
          <a:p>
            <a:r>
              <a:rPr lang="en-US" dirty="0" smtClean="0"/>
              <a:t>Robot Framework test data is defined in tabular format, using:</a:t>
            </a:r>
          </a:p>
          <a:p>
            <a:pPr>
              <a:buFont typeface="Arial" pitchFamily="34" charset="0"/>
              <a:buChar char="•"/>
            </a:pPr>
            <a:r>
              <a:rPr lang="en-US" dirty="0" smtClean="0"/>
              <a:t>  hypertext markup language (HTML)</a:t>
            </a:r>
          </a:p>
          <a:p>
            <a:pPr>
              <a:buFont typeface="Arial" pitchFamily="34" charset="0"/>
              <a:buChar char="•"/>
            </a:pPr>
            <a:r>
              <a:rPr lang="en-US" dirty="0" smtClean="0"/>
              <a:t>  tab-separated values (TSV)</a:t>
            </a:r>
          </a:p>
          <a:p>
            <a:pPr>
              <a:buFont typeface="Arial" pitchFamily="34" charset="0"/>
              <a:buChar char="•"/>
            </a:pPr>
            <a:r>
              <a:rPr lang="en-US" dirty="0" smtClean="0"/>
              <a:t>  </a:t>
            </a:r>
            <a:r>
              <a:rPr lang="en-US" u="sng" dirty="0" smtClean="0">
                <a:solidFill>
                  <a:schemeClr val="accent2"/>
                </a:solidFill>
              </a:rPr>
              <a:t>plain text(TXT)</a:t>
            </a:r>
          </a:p>
          <a:p>
            <a:pPr>
              <a:buFont typeface="Arial" pitchFamily="34" charset="0"/>
              <a:buChar char="•"/>
            </a:pPr>
            <a:endParaRPr lang="en-US" dirty="0" smtClean="0"/>
          </a:p>
          <a:p>
            <a:r>
              <a:rPr lang="en-US" dirty="0" smtClean="0"/>
              <a:t>Robot Framework selects a parser for the test data based on the file extension. The extension is case-insensitive, and the recognized extensions are .html, .</a:t>
            </a:r>
            <a:r>
              <a:rPr lang="en-US" dirty="0" err="1" smtClean="0"/>
              <a:t>htm</a:t>
            </a:r>
            <a:r>
              <a:rPr lang="en-US" dirty="0" smtClean="0"/>
              <a:t> and .</a:t>
            </a:r>
            <a:r>
              <a:rPr lang="en-US" dirty="0" err="1" smtClean="0"/>
              <a:t>xhtml</a:t>
            </a:r>
            <a:r>
              <a:rPr lang="en-US" dirty="0" smtClean="0"/>
              <a:t> for HTML, .</a:t>
            </a:r>
            <a:r>
              <a:rPr lang="en-US" dirty="0" err="1" smtClean="0"/>
              <a:t>tsv</a:t>
            </a:r>
            <a:r>
              <a:rPr lang="en-US" dirty="0" smtClean="0"/>
              <a:t> for TSV, and .txt for plain text</a:t>
            </a:r>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14</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Creating Test Data</a:t>
            </a:r>
            <a:endParaRPr lang="en-US" dirty="0"/>
          </a:p>
        </p:txBody>
      </p:sp>
      <p:sp>
        <p:nvSpPr>
          <p:cNvPr id="4" name="TextBox 3"/>
          <p:cNvSpPr txBox="1"/>
          <p:nvPr/>
        </p:nvSpPr>
        <p:spPr>
          <a:xfrm>
            <a:off x="393405" y="925033"/>
            <a:ext cx="2604111" cy="369332"/>
          </a:xfrm>
          <a:prstGeom prst="rect">
            <a:avLst/>
          </a:prstGeom>
          <a:noFill/>
        </p:spPr>
        <p:txBody>
          <a:bodyPr wrap="none" rtlCol="0">
            <a:spAutoFit/>
          </a:bodyPr>
          <a:lstStyle/>
          <a:p>
            <a:r>
              <a:rPr lang="en-US" b="1" dirty="0" smtClean="0"/>
              <a:t>Sample Test Case File</a:t>
            </a:r>
            <a:endParaRPr lang="en-US" b="1" dirty="0"/>
          </a:p>
        </p:txBody>
      </p:sp>
      <p:pic>
        <p:nvPicPr>
          <p:cNvPr id="32772" name="Picture 4"/>
          <p:cNvPicPr>
            <a:picLocks noChangeAspect="1" noChangeArrowheads="1"/>
          </p:cNvPicPr>
          <p:nvPr/>
        </p:nvPicPr>
        <p:blipFill>
          <a:blip r:embed="rId2" cstate="print"/>
          <a:srcRect/>
          <a:stretch>
            <a:fillRect/>
          </a:stretch>
        </p:blipFill>
        <p:spPr bwMode="auto">
          <a:xfrm>
            <a:off x="1695460" y="1348784"/>
            <a:ext cx="4845778" cy="481965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15</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Creating Test Data</a:t>
            </a:r>
            <a:endParaRPr lang="en-US" dirty="0"/>
          </a:p>
        </p:txBody>
      </p:sp>
      <p:sp>
        <p:nvSpPr>
          <p:cNvPr id="4" name="Rectangle 3"/>
          <p:cNvSpPr/>
          <p:nvPr/>
        </p:nvSpPr>
        <p:spPr>
          <a:xfrm>
            <a:off x="287079" y="882250"/>
            <a:ext cx="7581014" cy="1754326"/>
          </a:xfrm>
          <a:prstGeom prst="rect">
            <a:avLst/>
          </a:prstGeom>
        </p:spPr>
        <p:txBody>
          <a:bodyPr wrap="square">
            <a:spAutoFit/>
          </a:bodyPr>
          <a:lstStyle/>
          <a:p>
            <a:r>
              <a:rPr lang="en-US" dirty="0" smtClean="0">
                <a:solidFill>
                  <a:schemeClr val="accent2"/>
                </a:solidFill>
              </a:rPr>
              <a:t>Test Data Tables</a:t>
            </a:r>
          </a:p>
          <a:p>
            <a:endParaRPr lang="en-US" dirty="0" smtClean="0"/>
          </a:p>
          <a:p>
            <a:r>
              <a:rPr lang="en-US" dirty="0" smtClean="0"/>
              <a:t>Test data is structured in four types of tables listed below. These test data tables are identified by the first cell of the table, and the last column in the table below lists different aliases that can be used as a table name. </a:t>
            </a:r>
            <a:endParaRPr lang="en-US" dirty="0"/>
          </a:p>
        </p:txBody>
      </p:sp>
      <p:graphicFrame>
        <p:nvGraphicFramePr>
          <p:cNvPr id="5" name="Table 4"/>
          <p:cNvGraphicFramePr>
            <a:graphicFrameLocks noGrp="1"/>
          </p:cNvGraphicFramePr>
          <p:nvPr/>
        </p:nvGraphicFramePr>
        <p:xfrm>
          <a:off x="609598" y="2736700"/>
          <a:ext cx="7577472" cy="3150902"/>
        </p:xfrm>
        <a:graphic>
          <a:graphicData uri="http://schemas.openxmlformats.org/drawingml/2006/table">
            <a:tbl>
              <a:tblPr firstRow="1" bandRow="1">
                <a:tableStyleId>{5C22544A-7EE6-4342-B048-85BDC9FD1C3A}</a:tableStyleId>
              </a:tblPr>
              <a:tblGrid>
                <a:gridCol w="2057991"/>
                <a:gridCol w="3541825"/>
                <a:gridCol w="1977656"/>
              </a:tblGrid>
              <a:tr h="346742">
                <a:tc>
                  <a:txBody>
                    <a:bodyPr/>
                    <a:lstStyle/>
                    <a:p>
                      <a:pPr algn="ctr"/>
                      <a:r>
                        <a:rPr lang="en-US" sz="1600" dirty="0" smtClean="0"/>
                        <a:t>Table</a:t>
                      </a:r>
                      <a:r>
                        <a:rPr lang="en-US" sz="1600" baseline="0" dirty="0" smtClean="0"/>
                        <a:t> name</a:t>
                      </a:r>
                      <a:endParaRPr lang="en-US" sz="1600" dirty="0"/>
                    </a:p>
                  </a:txBody>
                  <a:tcPr/>
                </a:tc>
                <a:tc>
                  <a:txBody>
                    <a:bodyPr/>
                    <a:lstStyle/>
                    <a:p>
                      <a:pPr algn="ctr"/>
                      <a:r>
                        <a:rPr lang="en-US" sz="1600" dirty="0" smtClean="0"/>
                        <a:t>Used for</a:t>
                      </a:r>
                      <a:endParaRPr lang="en-US" sz="1600" dirty="0"/>
                    </a:p>
                  </a:txBody>
                  <a:tcPr/>
                </a:tc>
                <a:tc>
                  <a:txBody>
                    <a:bodyPr/>
                    <a:lstStyle/>
                    <a:p>
                      <a:pPr algn="ctr"/>
                      <a:r>
                        <a:rPr lang="en-US" sz="1600" dirty="0" smtClean="0"/>
                        <a:t>Aliases</a:t>
                      </a:r>
                      <a:endParaRPr lang="en-US" sz="1600" dirty="0"/>
                    </a:p>
                  </a:txBody>
                  <a:tcPr/>
                </a:tc>
              </a:tr>
              <a:tr h="509536">
                <a:tc>
                  <a:txBody>
                    <a:bodyPr/>
                    <a:lstStyle/>
                    <a:p>
                      <a:r>
                        <a:rPr lang="en-US" sz="1600" dirty="0" smtClean="0"/>
                        <a:t>Settings</a:t>
                      </a:r>
                      <a:endParaRPr lang="en-US" sz="1600" dirty="0"/>
                    </a:p>
                  </a:txBody>
                  <a:tcPr/>
                </a:tc>
                <a:tc>
                  <a:txBody>
                    <a:bodyPr/>
                    <a:lstStyle/>
                    <a:p>
                      <a:r>
                        <a:rPr lang="en-US" sz="1600" dirty="0" smtClean="0"/>
                        <a:t>Importing test libraries, resource files</a:t>
                      </a:r>
                      <a:endParaRPr lang="en-US" sz="1600" dirty="0"/>
                    </a:p>
                  </a:txBody>
                  <a:tcPr/>
                </a:tc>
                <a:tc>
                  <a:txBody>
                    <a:bodyPr/>
                    <a:lstStyle/>
                    <a:p>
                      <a:r>
                        <a:rPr lang="en-US" sz="1600" dirty="0" smtClean="0"/>
                        <a:t>Setting, Settings, Metadata</a:t>
                      </a:r>
                      <a:endParaRPr lang="en-US" sz="1600" dirty="0"/>
                    </a:p>
                  </a:txBody>
                  <a:tcPr/>
                </a:tc>
              </a:tr>
              <a:tr h="509536">
                <a:tc>
                  <a:txBody>
                    <a:bodyPr/>
                    <a:lstStyle/>
                    <a:p>
                      <a:r>
                        <a:rPr lang="en-US" sz="1600" dirty="0" smtClean="0"/>
                        <a:t>Variable</a:t>
                      </a:r>
                      <a:endParaRPr lang="en-US" sz="1600" dirty="0"/>
                    </a:p>
                  </a:txBody>
                  <a:tcPr/>
                </a:tc>
                <a:tc>
                  <a:txBody>
                    <a:bodyPr/>
                    <a:lstStyle/>
                    <a:p>
                      <a:r>
                        <a:rPr lang="en-US" sz="1600" dirty="0" smtClean="0"/>
                        <a:t>Defining variables that can be used elsewhere in the test data</a:t>
                      </a:r>
                      <a:endParaRPr lang="en-US" sz="1600" dirty="0"/>
                    </a:p>
                  </a:txBody>
                  <a:tcPr/>
                </a:tc>
                <a:tc>
                  <a:txBody>
                    <a:bodyPr/>
                    <a:lstStyle/>
                    <a:p>
                      <a:r>
                        <a:rPr lang="en-US" sz="1600" dirty="0" smtClean="0"/>
                        <a:t>Variable, Variables</a:t>
                      </a:r>
                      <a:endParaRPr lang="en-US" sz="1600" dirty="0"/>
                    </a:p>
                  </a:txBody>
                  <a:tcPr/>
                </a:tc>
              </a:tr>
              <a:tr h="509536">
                <a:tc>
                  <a:txBody>
                    <a:bodyPr/>
                    <a:lstStyle/>
                    <a:p>
                      <a:r>
                        <a:rPr lang="en-US" sz="1600" dirty="0" smtClean="0"/>
                        <a:t>Test cases</a:t>
                      </a:r>
                      <a:endParaRPr lang="en-US" sz="1600" dirty="0"/>
                    </a:p>
                  </a:txBody>
                  <a:tcPr/>
                </a:tc>
                <a:tc>
                  <a:txBody>
                    <a:bodyPr/>
                    <a:lstStyle/>
                    <a:p>
                      <a:r>
                        <a:rPr lang="en-US" sz="1600" dirty="0" smtClean="0"/>
                        <a:t>Creating test cases from available keywords</a:t>
                      </a:r>
                      <a:endParaRPr lang="en-US" sz="1600" dirty="0"/>
                    </a:p>
                  </a:txBody>
                  <a:tcPr/>
                </a:tc>
                <a:tc>
                  <a:txBody>
                    <a:bodyPr/>
                    <a:lstStyle/>
                    <a:p>
                      <a:r>
                        <a:rPr lang="en-US" sz="1600" dirty="0" smtClean="0"/>
                        <a:t>Test Case, Test Cases</a:t>
                      </a:r>
                      <a:endParaRPr lang="en-US" sz="1600" dirty="0"/>
                    </a:p>
                  </a:txBody>
                  <a:tcPr/>
                </a:tc>
              </a:tr>
              <a:tr h="509536">
                <a:tc>
                  <a:txBody>
                    <a:bodyPr/>
                    <a:lstStyle/>
                    <a:p>
                      <a:r>
                        <a:rPr lang="en-US" sz="1600" dirty="0" smtClean="0"/>
                        <a:t>Keyword</a:t>
                      </a:r>
                      <a:endParaRPr lang="en-US" sz="1600" dirty="0"/>
                    </a:p>
                  </a:txBody>
                  <a:tcPr/>
                </a:tc>
                <a:tc>
                  <a:txBody>
                    <a:bodyPr/>
                    <a:lstStyle/>
                    <a:p>
                      <a:r>
                        <a:rPr lang="en-US" sz="1600" dirty="0" smtClean="0"/>
                        <a:t>Creating user keywords from existing lower-level keywords</a:t>
                      </a:r>
                      <a:endParaRPr lang="en-US" sz="1600" dirty="0"/>
                    </a:p>
                  </a:txBody>
                  <a:tcPr/>
                </a:tc>
                <a:tc>
                  <a:txBody>
                    <a:bodyPr/>
                    <a:lstStyle/>
                    <a:p>
                      <a:r>
                        <a:rPr lang="en-US" sz="1600" dirty="0" smtClean="0"/>
                        <a:t>Keyword, Keywords, User Keyword, User Keywords</a:t>
                      </a:r>
                      <a:endParaRPr lang="en-US" sz="1600"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16</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Creating Test Data</a:t>
            </a:r>
            <a:endParaRPr lang="en-US" dirty="0"/>
          </a:p>
        </p:txBody>
      </p:sp>
      <p:sp>
        <p:nvSpPr>
          <p:cNvPr id="4" name="Rectangle 3"/>
          <p:cNvSpPr/>
          <p:nvPr/>
        </p:nvSpPr>
        <p:spPr>
          <a:xfrm>
            <a:off x="308345" y="1244586"/>
            <a:ext cx="7963786" cy="923330"/>
          </a:xfrm>
          <a:prstGeom prst="rect">
            <a:avLst/>
          </a:prstGeom>
        </p:spPr>
        <p:txBody>
          <a:bodyPr wrap="square">
            <a:spAutoFit/>
          </a:bodyPr>
          <a:lstStyle/>
          <a:p>
            <a:r>
              <a:rPr lang="en-US" dirty="0" smtClean="0"/>
              <a:t>For the plain text format, test data tables are recognized from one or more asterisks ( ), followed by a normal table name and an optional closing asterisks. </a:t>
            </a:r>
            <a:endParaRPr lang="en-US" dirty="0"/>
          </a:p>
        </p:txBody>
      </p:sp>
      <p:sp>
        <p:nvSpPr>
          <p:cNvPr id="5" name="TextBox 4"/>
          <p:cNvSpPr txBox="1"/>
          <p:nvPr/>
        </p:nvSpPr>
        <p:spPr>
          <a:xfrm>
            <a:off x="318977" y="2222205"/>
            <a:ext cx="4579010" cy="369332"/>
          </a:xfrm>
          <a:prstGeom prst="rect">
            <a:avLst/>
          </a:prstGeom>
          <a:noFill/>
        </p:spPr>
        <p:txBody>
          <a:bodyPr wrap="none" rtlCol="0">
            <a:spAutoFit/>
          </a:bodyPr>
          <a:lstStyle/>
          <a:p>
            <a:r>
              <a:rPr lang="en-US" b="1" dirty="0" smtClean="0"/>
              <a:t>Executing Robot Framework Test Cases</a:t>
            </a:r>
            <a:endParaRPr lang="en-US" b="1" dirty="0"/>
          </a:p>
        </p:txBody>
      </p:sp>
      <p:sp>
        <p:nvSpPr>
          <p:cNvPr id="6" name="Rectangle 5"/>
          <p:cNvSpPr/>
          <p:nvPr/>
        </p:nvSpPr>
        <p:spPr>
          <a:xfrm>
            <a:off x="308343" y="2701521"/>
            <a:ext cx="7272670" cy="646331"/>
          </a:xfrm>
          <a:prstGeom prst="rect">
            <a:avLst/>
          </a:prstGeom>
        </p:spPr>
        <p:txBody>
          <a:bodyPr wrap="square">
            <a:spAutoFit/>
          </a:bodyPr>
          <a:lstStyle/>
          <a:p>
            <a:r>
              <a:rPr lang="en-US" dirty="0" smtClean="0"/>
              <a:t>To run the tests in “demo.txt" navigate to the directory that contains it in the command line and type:</a:t>
            </a:r>
            <a:endParaRPr lang="en-US" dirty="0"/>
          </a:p>
        </p:txBody>
      </p:sp>
      <p:pic>
        <p:nvPicPr>
          <p:cNvPr id="33794" name="Picture 2"/>
          <p:cNvPicPr>
            <a:picLocks noChangeAspect="1" noChangeArrowheads="1"/>
          </p:cNvPicPr>
          <p:nvPr/>
        </p:nvPicPr>
        <p:blipFill>
          <a:blip r:embed="rId2" cstate="print"/>
          <a:srcRect/>
          <a:stretch>
            <a:fillRect/>
          </a:stretch>
        </p:blipFill>
        <p:spPr bwMode="auto">
          <a:xfrm>
            <a:off x="465286" y="3610529"/>
            <a:ext cx="5534025" cy="193357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17</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Creating Test Data</a:t>
            </a:r>
            <a:endParaRPr lang="en-US" dirty="0"/>
          </a:p>
        </p:txBody>
      </p:sp>
      <p:sp>
        <p:nvSpPr>
          <p:cNvPr id="4" name="Rectangle 3"/>
          <p:cNvSpPr/>
          <p:nvPr/>
        </p:nvSpPr>
        <p:spPr>
          <a:xfrm>
            <a:off x="191385" y="861813"/>
            <a:ext cx="7623543" cy="1200329"/>
          </a:xfrm>
          <a:prstGeom prst="rect">
            <a:avLst/>
          </a:prstGeom>
        </p:spPr>
        <p:txBody>
          <a:bodyPr wrap="square">
            <a:spAutoFit/>
          </a:bodyPr>
          <a:lstStyle/>
          <a:p>
            <a:pPr fontAlgn="base"/>
            <a:r>
              <a:rPr lang="en-US" b="1" dirty="0" smtClean="0"/>
              <a:t>Reading the Results</a:t>
            </a:r>
          </a:p>
          <a:p>
            <a:pPr fontAlgn="base"/>
            <a:endParaRPr lang="en-US" b="1" dirty="0" smtClean="0"/>
          </a:p>
          <a:p>
            <a:pPr fontAlgn="base"/>
            <a:r>
              <a:rPr lang="en-US" dirty="0" smtClean="0"/>
              <a:t>Robot Framework will generate report.html &amp; log.html in the current directory showing the results of the execution</a:t>
            </a:r>
            <a:endParaRPr lang="en-US" dirty="0"/>
          </a:p>
        </p:txBody>
      </p:sp>
      <p:pic>
        <p:nvPicPr>
          <p:cNvPr id="34818" name="Picture 2"/>
          <p:cNvPicPr>
            <a:picLocks noChangeAspect="1" noChangeArrowheads="1"/>
          </p:cNvPicPr>
          <p:nvPr/>
        </p:nvPicPr>
        <p:blipFill>
          <a:blip r:embed="rId2" cstate="print"/>
          <a:srcRect/>
          <a:stretch>
            <a:fillRect/>
          </a:stretch>
        </p:blipFill>
        <p:spPr bwMode="auto">
          <a:xfrm>
            <a:off x="297712" y="2317898"/>
            <a:ext cx="4172518" cy="2785840"/>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4596212" y="2328530"/>
            <a:ext cx="4154744" cy="3466213"/>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18</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Creating Test Data</a:t>
            </a:r>
            <a:endParaRPr lang="en-US" dirty="0"/>
          </a:p>
        </p:txBody>
      </p:sp>
      <p:sp>
        <p:nvSpPr>
          <p:cNvPr id="4" name="Rectangle 3"/>
          <p:cNvSpPr/>
          <p:nvPr/>
        </p:nvSpPr>
        <p:spPr>
          <a:xfrm>
            <a:off x="255181" y="867474"/>
            <a:ext cx="7506586" cy="3416320"/>
          </a:xfrm>
          <a:prstGeom prst="rect">
            <a:avLst/>
          </a:prstGeom>
        </p:spPr>
        <p:txBody>
          <a:bodyPr wrap="square">
            <a:spAutoFit/>
          </a:bodyPr>
          <a:lstStyle/>
          <a:p>
            <a:r>
              <a:rPr lang="en-US" b="1" dirty="0" smtClean="0">
                <a:solidFill>
                  <a:schemeClr val="accent2"/>
                </a:solidFill>
              </a:rPr>
              <a:t>Structure</a:t>
            </a:r>
          </a:p>
          <a:p>
            <a:endParaRPr lang="en-US" b="1" dirty="0" smtClean="0"/>
          </a:p>
          <a:p>
            <a:r>
              <a:rPr lang="en-US" dirty="0" smtClean="0"/>
              <a:t>The hierarchical structure for arranging test cases is built as follows:</a:t>
            </a:r>
          </a:p>
          <a:p>
            <a:endParaRPr lang="en-US" dirty="0" smtClean="0"/>
          </a:p>
          <a:p>
            <a:pPr>
              <a:buFont typeface="Arial" pitchFamily="34" charset="0"/>
              <a:buChar char="•"/>
            </a:pPr>
            <a:r>
              <a:rPr lang="en-US" dirty="0" smtClean="0">
                <a:solidFill>
                  <a:srgbClr val="00B050"/>
                </a:solidFill>
              </a:rPr>
              <a:t>  Test cases are created in test case files.</a:t>
            </a:r>
          </a:p>
          <a:p>
            <a:pPr>
              <a:buFont typeface="Arial" pitchFamily="34" charset="0"/>
              <a:buChar char="•"/>
            </a:pPr>
            <a:r>
              <a:rPr lang="en-US" dirty="0" smtClean="0">
                <a:solidFill>
                  <a:srgbClr val="00B050"/>
                </a:solidFill>
              </a:rPr>
              <a:t>  A test case file automatically creates a test suite containing the test cases in that file.</a:t>
            </a:r>
          </a:p>
          <a:p>
            <a:pPr>
              <a:buFont typeface="Arial" pitchFamily="34" charset="0"/>
              <a:buChar char="•"/>
            </a:pPr>
            <a:r>
              <a:rPr lang="en-US" dirty="0" smtClean="0">
                <a:solidFill>
                  <a:srgbClr val="00B050"/>
                </a:solidFill>
              </a:rPr>
              <a:t>  A directory containing test case files forms a higher-level test suite. Such a test suite directory has suites created from test case files as its sub test suites</a:t>
            </a:r>
          </a:p>
          <a:p>
            <a:pPr>
              <a:buFont typeface="Arial" pitchFamily="34" charset="0"/>
              <a:buChar char="•"/>
            </a:pPr>
            <a:r>
              <a:rPr lang="en-US" dirty="0" smtClean="0"/>
              <a:t>  </a:t>
            </a:r>
            <a:r>
              <a:rPr lang="en-US" dirty="0" smtClean="0">
                <a:solidFill>
                  <a:srgbClr val="00B050"/>
                </a:solidFill>
              </a:rPr>
              <a:t>A test suite directory can also contain other test suite directories, and this hierarchical structure can be as deeply nested as needed</a:t>
            </a:r>
            <a:endParaRPr lang="en-US" dirty="0">
              <a:solidFill>
                <a:srgbClr val="00B050"/>
              </a:solidFill>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19</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Creating Test Data</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127976" y="1137682"/>
            <a:ext cx="5289015" cy="4412511"/>
          </a:xfrm>
          <a:prstGeom prst="rect">
            <a:avLst/>
          </a:prstGeom>
          <a:noFill/>
          <a:ln w="9525">
            <a:noFill/>
            <a:miter lim="800000"/>
            <a:headEnd/>
            <a:tailEnd/>
          </a:ln>
          <a:effectLst/>
        </p:spPr>
      </p:pic>
      <p:pic>
        <p:nvPicPr>
          <p:cNvPr id="36866" name="Picture 2"/>
          <p:cNvPicPr>
            <a:picLocks noChangeAspect="1" noChangeArrowheads="1"/>
          </p:cNvPicPr>
          <p:nvPr/>
        </p:nvPicPr>
        <p:blipFill>
          <a:blip r:embed="rId3" cstate="print"/>
          <a:srcRect/>
          <a:stretch>
            <a:fillRect/>
          </a:stretch>
        </p:blipFill>
        <p:spPr bwMode="auto">
          <a:xfrm>
            <a:off x="5236312" y="1052624"/>
            <a:ext cx="3417061" cy="4897178"/>
          </a:xfrm>
          <a:prstGeom prst="rect">
            <a:avLst/>
          </a:prstGeom>
          <a:noFill/>
          <a:ln w="9525">
            <a:noFill/>
            <a:miter lim="800000"/>
            <a:headEnd/>
            <a:tailEnd/>
          </a:ln>
          <a:effectLst/>
        </p:spPr>
      </p:pic>
      <p:sp>
        <p:nvSpPr>
          <p:cNvPr id="6" name="Rectangle 5"/>
          <p:cNvSpPr/>
          <p:nvPr/>
        </p:nvSpPr>
        <p:spPr>
          <a:xfrm>
            <a:off x="138222" y="2704216"/>
            <a:ext cx="1010093" cy="166576"/>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69357" y="3462671"/>
            <a:ext cx="1102243" cy="184296"/>
          </a:xfrm>
          <a:prstGeom prst="rect">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2</a:t>
            </a:fld>
            <a:endParaRPr lang="en-US" dirty="0"/>
          </a:p>
        </p:txBody>
      </p:sp>
      <p:sp>
        <p:nvSpPr>
          <p:cNvPr id="3" name="Title 2"/>
          <p:cNvSpPr>
            <a:spLocks noGrp="1"/>
          </p:cNvSpPr>
          <p:nvPr>
            <p:ph type="title"/>
          </p:nvPr>
        </p:nvSpPr>
        <p:spPr>
          <a:xfrm>
            <a:off x="284046" y="466038"/>
            <a:ext cx="7123176" cy="664797"/>
          </a:xfrm>
        </p:spPr>
        <p:txBody>
          <a:bodyPr/>
          <a:lstStyle/>
          <a:p>
            <a:r>
              <a:rPr lang="en-US" dirty="0" smtClean="0"/>
              <a:t>Course Overview</a:t>
            </a:r>
            <a:br>
              <a:rPr lang="en-US" dirty="0" smtClean="0"/>
            </a:br>
            <a:endParaRPr lang="en-US" dirty="0"/>
          </a:p>
        </p:txBody>
      </p:sp>
      <p:sp>
        <p:nvSpPr>
          <p:cNvPr id="4" name="TextBox 3"/>
          <p:cNvSpPr txBox="1"/>
          <p:nvPr/>
        </p:nvSpPr>
        <p:spPr>
          <a:xfrm>
            <a:off x="382773" y="1180215"/>
            <a:ext cx="8489696" cy="2585323"/>
          </a:xfrm>
          <a:prstGeom prst="rect">
            <a:avLst/>
          </a:prstGeom>
          <a:noFill/>
        </p:spPr>
        <p:txBody>
          <a:bodyPr wrap="square" rtlCol="0">
            <a:spAutoFit/>
          </a:bodyPr>
          <a:lstStyle/>
          <a:p>
            <a:r>
              <a:rPr lang="en-US" dirty="0" smtClean="0">
                <a:solidFill>
                  <a:srgbClr val="FF0000"/>
                </a:solidFill>
              </a:rPr>
              <a:t>At the end of this course, You will know/have:</a:t>
            </a:r>
          </a:p>
          <a:p>
            <a:endParaRPr lang="en-US" dirty="0" smtClean="0"/>
          </a:p>
          <a:p>
            <a:pPr>
              <a:buFont typeface="Arial" pitchFamily="34" charset="0"/>
              <a:buChar char="•"/>
            </a:pPr>
            <a:r>
              <a:rPr lang="en-US" dirty="0" smtClean="0"/>
              <a:t>  Basic understanding of Test Automation Frameworks</a:t>
            </a:r>
          </a:p>
          <a:p>
            <a:pPr>
              <a:buFont typeface="Arial" pitchFamily="34" charset="0"/>
              <a:buChar char="•"/>
            </a:pPr>
            <a:r>
              <a:rPr lang="en-US" dirty="0" smtClean="0"/>
              <a:t>  Knowledge on Keyword-driven Testing</a:t>
            </a:r>
          </a:p>
          <a:p>
            <a:pPr>
              <a:buFont typeface="Arial" pitchFamily="34" charset="0"/>
              <a:buChar char="•"/>
            </a:pPr>
            <a:r>
              <a:rPr lang="en-US" dirty="0" smtClean="0"/>
              <a:t>  Functional knowledge of Robot Framework including its architecture</a:t>
            </a:r>
          </a:p>
          <a:p>
            <a:pPr>
              <a:buFont typeface="Arial" pitchFamily="34" charset="0"/>
              <a:buChar char="•"/>
            </a:pPr>
            <a:r>
              <a:rPr lang="en-US" dirty="0" smtClean="0"/>
              <a:t>  How to use </a:t>
            </a:r>
            <a:r>
              <a:rPr lang="en-US" dirty="0" err="1" smtClean="0"/>
              <a:t>BuiltIn</a:t>
            </a:r>
            <a:r>
              <a:rPr lang="en-US" dirty="0" smtClean="0"/>
              <a:t> &amp; Selenium Library Keywords in your test data</a:t>
            </a:r>
          </a:p>
          <a:p>
            <a:pPr>
              <a:buFont typeface="Arial" pitchFamily="34" charset="0"/>
              <a:buChar char="•"/>
            </a:pPr>
            <a:r>
              <a:rPr lang="en-US" dirty="0" smtClean="0"/>
              <a:t>  How to use Robot Framework &amp; Selenium to Automate Web Application Testing</a:t>
            </a:r>
          </a:p>
          <a:p>
            <a:endParaRPr lang="en-US" dirty="0" smtClean="0"/>
          </a:p>
          <a:p>
            <a:endParaRPr lang="en-US" dirty="0" smtClean="0"/>
          </a:p>
        </p:txBody>
      </p:sp>
      <p:pic>
        <p:nvPicPr>
          <p:cNvPr id="2050" name="Picture 2" descr="http://www.crowdcontent.com/blog/wp-content/uploads/target-market.png"/>
          <p:cNvPicPr>
            <a:picLocks noChangeAspect="1" noChangeArrowheads="1"/>
          </p:cNvPicPr>
          <p:nvPr/>
        </p:nvPicPr>
        <p:blipFill>
          <a:blip r:embed="rId2" cstate="print"/>
          <a:srcRect/>
          <a:stretch>
            <a:fillRect/>
          </a:stretch>
        </p:blipFill>
        <p:spPr bwMode="auto">
          <a:xfrm>
            <a:off x="5525017" y="3432581"/>
            <a:ext cx="3238500" cy="2800351"/>
          </a:xfrm>
          <a:prstGeom prst="rect">
            <a:avLst/>
          </a:prstGeom>
          <a:noFill/>
        </p:spPr>
      </p:pic>
      <p:sp>
        <p:nvSpPr>
          <p:cNvPr id="6" name="TextBox 5"/>
          <p:cNvSpPr txBox="1"/>
          <p:nvPr/>
        </p:nvSpPr>
        <p:spPr>
          <a:xfrm>
            <a:off x="244550" y="3423683"/>
            <a:ext cx="5608330" cy="2308324"/>
          </a:xfrm>
          <a:prstGeom prst="rect">
            <a:avLst/>
          </a:prstGeom>
          <a:noFill/>
        </p:spPr>
        <p:txBody>
          <a:bodyPr wrap="none" rtlCol="0">
            <a:spAutoFit/>
          </a:bodyPr>
          <a:lstStyle/>
          <a:p>
            <a:r>
              <a:rPr lang="en-US" dirty="0" smtClean="0">
                <a:solidFill>
                  <a:srgbClr val="FF0000"/>
                </a:solidFill>
              </a:rPr>
              <a:t>The students will be assessed by:</a:t>
            </a:r>
          </a:p>
          <a:p>
            <a:endParaRPr lang="en-US" dirty="0" smtClean="0"/>
          </a:p>
          <a:p>
            <a:pPr>
              <a:buFont typeface="Arial" pitchFamily="34" charset="0"/>
              <a:buChar char="•"/>
            </a:pPr>
            <a:r>
              <a:rPr lang="en-US" dirty="0" smtClean="0"/>
              <a:t>  Automating the test cases identified by </a:t>
            </a:r>
          </a:p>
          <a:p>
            <a:r>
              <a:rPr lang="en-US" dirty="0" smtClean="0"/>
              <a:t>manual exploratory testing of a Parking Calculator</a:t>
            </a:r>
          </a:p>
          <a:p>
            <a:pPr>
              <a:buFont typeface="Arial" pitchFamily="34" charset="0"/>
              <a:buChar char="•"/>
            </a:pPr>
            <a:r>
              <a:rPr lang="en-US" dirty="0" smtClean="0"/>
              <a:t>  Find at least 3 bugs per Lot Type &amp; 2 Passed tests </a:t>
            </a:r>
          </a:p>
          <a:p>
            <a:r>
              <a:rPr lang="en-US" dirty="0" smtClean="0"/>
              <a:t>    per Lot Type</a:t>
            </a:r>
          </a:p>
          <a:p>
            <a:pPr>
              <a:buFont typeface="Arial" pitchFamily="34" charset="0"/>
              <a:buChar char="•"/>
            </a:pPr>
            <a:r>
              <a:rPr lang="en-US" dirty="0" smtClean="0"/>
              <a:t> Implement using Keyword-driven &amp; Data-driven </a:t>
            </a:r>
          </a:p>
          <a:p>
            <a:r>
              <a:rPr lang="en-US" dirty="0" smtClean="0"/>
              <a:t>    approach in RF (Optional)</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20</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Using Test Libraries in Settings Table</a:t>
            </a:r>
            <a:endParaRPr lang="en-US" dirty="0"/>
          </a:p>
        </p:txBody>
      </p:sp>
      <p:sp>
        <p:nvSpPr>
          <p:cNvPr id="6" name="Rectangle 5"/>
          <p:cNvSpPr/>
          <p:nvPr/>
        </p:nvSpPr>
        <p:spPr>
          <a:xfrm>
            <a:off x="276446" y="787108"/>
            <a:ext cx="7719238" cy="2831544"/>
          </a:xfrm>
          <a:prstGeom prst="rect">
            <a:avLst/>
          </a:prstGeom>
        </p:spPr>
        <p:txBody>
          <a:bodyPr wrap="square">
            <a:spAutoFit/>
          </a:bodyPr>
          <a:lstStyle/>
          <a:p>
            <a:r>
              <a:rPr lang="en-US" b="1" dirty="0" smtClean="0"/>
              <a:t>Using Custom Libraries</a:t>
            </a:r>
          </a:p>
          <a:p>
            <a:endParaRPr lang="en-US" b="1" dirty="0" smtClean="0"/>
          </a:p>
          <a:p>
            <a:r>
              <a:rPr lang="en-US" dirty="0" smtClean="0"/>
              <a:t>Test libraries contain those lowest-level keywords, often called technical keywords, which actually interact with the system under test. </a:t>
            </a:r>
          </a:p>
          <a:p>
            <a:endParaRPr lang="en-US" dirty="0" smtClean="0"/>
          </a:p>
          <a:p>
            <a:r>
              <a:rPr lang="en-US" dirty="0" smtClean="0"/>
              <a:t>To import a Library in the Test Data:</a:t>
            </a:r>
          </a:p>
          <a:p>
            <a:endParaRPr lang="en-US" sz="1400" dirty="0" smtClean="0"/>
          </a:p>
          <a:p>
            <a:r>
              <a:rPr lang="en-US" sz="1400" dirty="0" smtClean="0"/>
              <a:t>** Settings **</a:t>
            </a:r>
          </a:p>
          <a:p>
            <a:r>
              <a:rPr lang="en-US" sz="1400" dirty="0" smtClean="0"/>
              <a:t>Library </a:t>
            </a:r>
            <a:r>
              <a:rPr lang="en-US" sz="1400" dirty="0" smtClean="0">
                <a:solidFill>
                  <a:schemeClr val="accent2"/>
                </a:solidFill>
              </a:rPr>
              <a:t>| </a:t>
            </a:r>
            <a:r>
              <a:rPr lang="en-US" sz="1400" dirty="0" smtClean="0"/>
              <a:t>Selenium2Library</a:t>
            </a:r>
          </a:p>
          <a:p>
            <a:endParaRPr lang="en-US" sz="1400" dirty="0" smtClean="0"/>
          </a:p>
          <a:p>
            <a:r>
              <a:rPr lang="en-US" sz="1400" dirty="0" smtClean="0"/>
              <a:t># Here “|” or pipe character represents a tab for plain txt format</a:t>
            </a:r>
            <a:endParaRPr lang="en-US" sz="1400" dirty="0"/>
          </a:p>
        </p:txBody>
      </p:sp>
      <p:sp>
        <p:nvSpPr>
          <p:cNvPr id="7" name="Rectangle 6"/>
          <p:cNvSpPr/>
          <p:nvPr/>
        </p:nvSpPr>
        <p:spPr>
          <a:xfrm>
            <a:off x="297711" y="3636334"/>
            <a:ext cx="8155172" cy="2585323"/>
          </a:xfrm>
          <a:prstGeom prst="rect">
            <a:avLst/>
          </a:prstGeom>
        </p:spPr>
        <p:txBody>
          <a:bodyPr wrap="square">
            <a:spAutoFit/>
          </a:bodyPr>
          <a:lstStyle/>
          <a:p>
            <a:r>
              <a:rPr lang="en-US" b="1" dirty="0" smtClean="0"/>
              <a:t>Standard Libraries</a:t>
            </a:r>
          </a:p>
          <a:p>
            <a:endParaRPr lang="en-US" b="1" dirty="0" smtClean="0"/>
          </a:p>
          <a:p>
            <a:r>
              <a:rPr lang="en-US" dirty="0" smtClean="0"/>
              <a:t>Some test libraries are distributed with Robot Framework and these libraries are called standard libraries. These are the available standard libraries:</a:t>
            </a:r>
          </a:p>
          <a:p>
            <a:endParaRPr lang="en-US" dirty="0" smtClean="0"/>
          </a:p>
          <a:p>
            <a:pPr>
              <a:buFont typeface="Arial" pitchFamily="34" charset="0"/>
              <a:buChar char="•"/>
            </a:pPr>
            <a:r>
              <a:rPr lang="en-US" dirty="0" smtClean="0"/>
              <a:t>  </a:t>
            </a:r>
            <a:r>
              <a:rPr lang="en-US" dirty="0" err="1" smtClean="0"/>
              <a:t>BuiltIn</a:t>
            </a:r>
            <a:r>
              <a:rPr lang="en-US" dirty="0" smtClean="0"/>
              <a:t> - </a:t>
            </a:r>
            <a:r>
              <a:rPr lang="en-US" sz="1600" dirty="0" smtClean="0">
                <a:hlinkClick r:id="rId2"/>
              </a:rPr>
              <a:t>http://robotframework.googlecode.com/hg/doc/libraries/BuiltIn.html?r=2.7.7</a:t>
            </a:r>
            <a:endParaRPr lang="en-US" sz="1600" dirty="0" smtClean="0"/>
          </a:p>
          <a:p>
            <a:pPr>
              <a:buFont typeface="Arial" pitchFamily="34" charset="0"/>
              <a:buChar char="•"/>
            </a:pPr>
            <a:r>
              <a:rPr lang="en-US" dirty="0" smtClean="0"/>
              <a:t>  </a:t>
            </a:r>
            <a:r>
              <a:rPr lang="en-US" dirty="0" err="1" smtClean="0"/>
              <a:t>OperatingSystem</a:t>
            </a:r>
            <a:endParaRPr lang="en-US" dirty="0" smtClean="0"/>
          </a:p>
          <a:p>
            <a:pPr>
              <a:buFont typeface="Arial" pitchFamily="34" charset="0"/>
              <a:buChar char="•"/>
            </a:pPr>
            <a:r>
              <a:rPr lang="en-US" dirty="0" smtClean="0"/>
              <a:t>  String</a:t>
            </a:r>
          </a:p>
          <a:p>
            <a:pPr>
              <a:buFont typeface="Arial" pitchFamily="34" charset="0"/>
              <a:buChar char="•"/>
            </a:pPr>
            <a:r>
              <a:rPr lang="en-US" dirty="0" smtClean="0"/>
              <a:t>  Dialogs</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21</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Using Scalar Variables</a:t>
            </a:r>
            <a:endParaRPr lang="en-US" dirty="0"/>
          </a:p>
        </p:txBody>
      </p:sp>
      <p:sp>
        <p:nvSpPr>
          <p:cNvPr id="4" name="Rectangle 3"/>
          <p:cNvSpPr/>
          <p:nvPr/>
        </p:nvSpPr>
        <p:spPr>
          <a:xfrm>
            <a:off x="231730" y="1063379"/>
            <a:ext cx="7759875" cy="646331"/>
          </a:xfrm>
          <a:prstGeom prst="rect">
            <a:avLst/>
          </a:prstGeom>
        </p:spPr>
        <p:txBody>
          <a:bodyPr wrap="square">
            <a:spAutoFit/>
          </a:bodyPr>
          <a:lstStyle/>
          <a:p>
            <a:r>
              <a:rPr lang="en-US" dirty="0" smtClean="0"/>
              <a:t>When scalar variables are used in the test data, they are replaced with the value they are assigned to.</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154346" y="1954822"/>
            <a:ext cx="4133850" cy="378142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22</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Creating a Test Case</a:t>
            </a:r>
            <a:endParaRPr lang="en-US" dirty="0"/>
          </a:p>
        </p:txBody>
      </p:sp>
      <p:sp>
        <p:nvSpPr>
          <p:cNvPr id="4" name="Rectangle 3"/>
          <p:cNvSpPr/>
          <p:nvPr/>
        </p:nvSpPr>
        <p:spPr>
          <a:xfrm>
            <a:off x="276446" y="882525"/>
            <a:ext cx="8165805" cy="2308324"/>
          </a:xfrm>
          <a:prstGeom prst="rect">
            <a:avLst/>
          </a:prstGeom>
        </p:spPr>
        <p:txBody>
          <a:bodyPr wrap="square">
            <a:spAutoFit/>
          </a:bodyPr>
          <a:lstStyle/>
          <a:p>
            <a:r>
              <a:rPr lang="en-US" b="1" dirty="0" smtClean="0"/>
              <a:t>Basic Syntax</a:t>
            </a:r>
          </a:p>
          <a:p>
            <a:endParaRPr lang="en-US" b="1" dirty="0" smtClean="0"/>
          </a:p>
          <a:p>
            <a:r>
              <a:rPr lang="en-US" dirty="0" smtClean="0"/>
              <a:t>Test cases are constructed in test case tables from the available keywords. Keywords can be imported from:</a:t>
            </a:r>
          </a:p>
          <a:p>
            <a:endParaRPr lang="en-US" dirty="0" smtClean="0"/>
          </a:p>
          <a:p>
            <a:pPr>
              <a:buFont typeface="Arial" pitchFamily="34" charset="0"/>
              <a:buChar char="•"/>
            </a:pPr>
            <a:r>
              <a:rPr lang="en-US" dirty="0" smtClean="0"/>
              <a:t>  </a:t>
            </a:r>
            <a:r>
              <a:rPr lang="en-US" dirty="0" smtClean="0">
                <a:solidFill>
                  <a:srgbClr val="00B050"/>
                </a:solidFill>
              </a:rPr>
              <a:t>test libraries </a:t>
            </a:r>
          </a:p>
          <a:p>
            <a:pPr>
              <a:buFont typeface="Arial" pitchFamily="34" charset="0"/>
              <a:buChar char="•"/>
            </a:pPr>
            <a:r>
              <a:rPr lang="en-US" dirty="0" smtClean="0">
                <a:solidFill>
                  <a:srgbClr val="00B050"/>
                </a:solidFill>
              </a:rPr>
              <a:t>  resource files </a:t>
            </a:r>
          </a:p>
          <a:p>
            <a:pPr>
              <a:buFont typeface="Arial" pitchFamily="34" charset="0"/>
              <a:buChar char="•"/>
            </a:pPr>
            <a:r>
              <a:rPr lang="en-US" dirty="0" smtClean="0"/>
              <a:t>  </a:t>
            </a:r>
            <a:r>
              <a:rPr lang="en-US" dirty="0" smtClean="0">
                <a:solidFill>
                  <a:srgbClr val="00B050"/>
                </a:solidFill>
              </a:rPr>
              <a:t>or created in the keyword table of the test case file itself.</a:t>
            </a:r>
            <a:endParaRPr lang="en-US" dirty="0">
              <a:solidFill>
                <a:srgbClr val="00B050"/>
              </a:solidFill>
            </a:endParaRPr>
          </a:p>
        </p:txBody>
      </p:sp>
      <p:sp>
        <p:nvSpPr>
          <p:cNvPr id="9" name="Rectangle 8"/>
          <p:cNvSpPr/>
          <p:nvPr/>
        </p:nvSpPr>
        <p:spPr>
          <a:xfrm>
            <a:off x="206678" y="3260115"/>
            <a:ext cx="8373649" cy="2585323"/>
          </a:xfrm>
          <a:prstGeom prst="rect">
            <a:avLst/>
          </a:prstGeom>
        </p:spPr>
        <p:txBody>
          <a:bodyPr wrap="square">
            <a:spAutoFit/>
          </a:bodyPr>
          <a:lstStyle/>
          <a:p>
            <a:r>
              <a:rPr lang="en-US" b="1" dirty="0" smtClean="0"/>
              <a:t>Tagging Test Cases</a:t>
            </a:r>
          </a:p>
          <a:p>
            <a:endParaRPr lang="en-US" dirty="0" smtClean="0"/>
          </a:p>
          <a:p>
            <a:r>
              <a:rPr lang="en-US" dirty="0" smtClean="0"/>
              <a:t>Using tags in Robot Framework is a simple, yet powerful mechanism for classifying test cases. </a:t>
            </a:r>
          </a:p>
          <a:p>
            <a:endParaRPr lang="en-US" dirty="0" smtClean="0"/>
          </a:p>
          <a:p>
            <a:pPr>
              <a:buFont typeface="Arial" pitchFamily="34" charset="0"/>
              <a:buChar char="•"/>
            </a:pPr>
            <a:r>
              <a:rPr lang="en-US" dirty="0" smtClean="0"/>
              <a:t>  Tags are shown in test reports, logs and, of course, in the test data</a:t>
            </a:r>
          </a:p>
          <a:p>
            <a:pPr>
              <a:buFont typeface="Arial" pitchFamily="34" charset="0"/>
              <a:buChar char="•"/>
            </a:pPr>
            <a:r>
              <a:rPr lang="en-US" dirty="0" smtClean="0"/>
              <a:t>  Statistics about test cases (total, passed, failed are automatically collected based on tags).</a:t>
            </a:r>
          </a:p>
          <a:p>
            <a:pPr>
              <a:buFont typeface="Arial" pitchFamily="34" charset="0"/>
              <a:buChar char="•"/>
            </a:pPr>
            <a:r>
              <a:rPr lang="en-US" dirty="0" smtClean="0"/>
              <a:t>  With tags, you can include or exclude test cases to be executed.</a:t>
            </a:r>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23</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Examples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87707" y="1337588"/>
            <a:ext cx="3257550" cy="857250"/>
          </a:xfrm>
          <a:prstGeom prst="rect">
            <a:avLst/>
          </a:prstGeom>
          <a:noFill/>
          <a:ln w="9525">
            <a:noFill/>
            <a:miter lim="800000"/>
            <a:headEnd/>
            <a:tailEnd/>
          </a:ln>
          <a:effectLst/>
        </p:spPr>
      </p:pic>
      <p:sp>
        <p:nvSpPr>
          <p:cNvPr id="5" name="TextBox 4"/>
          <p:cNvSpPr txBox="1"/>
          <p:nvPr/>
        </p:nvSpPr>
        <p:spPr>
          <a:xfrm>
            <a:off x="212943" y="876822"/>
            <a:ext cx="2488951" cy="369332"/>
          </a:xfrm>
          <a:prstGeom prst="rect">
            <a:avLst/>
          </a:prstGeom>
          <a:noFill/>
        </p:spPr>
        <p:txBody>
          <a:bodyPr wrap="none" rtlCol="0">
            <a:spAutoFit/>
          </a:bodyPr>
          <a:lstStyle/>
          <a:p>
            <a:r>
              <a:rPr lang="en-US" dirty="0" smtClean="0"/>
              <a:t>Test Case Table Only :</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165252" y="2304789"/>
            <a:ext cx="8662642" cy="1275937"/>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cstate="print"/>
          <a:srcRect/>
          <a:stretch>
            <a:fillRect/>
          </a:stretch>
        </p:blipFill>
        <p:spPr bwMode="auto">
          <a:xfrm>
            <a:off x="312107" y="4184258"/>
            <a:ext cx="3810000" cy="1752600"/>
          </a:xfrm>
          <a:prstGeom prst="rect">
            <a:avLst/>
          </a:prstGeom>
          <a:noFill/>
          <a:ln w="9525">
            <a:noFill/>
            <a:miter lim="800000"/>
            <a:headEnd/>
            <a:tailEnd/>
          </a:ln>
          <a:effectLst/>
        </p:spPr>
      </p:pic>
      <p:sp>
        <p:nvSpPr>
          <p:cNvPr id="8" name="TextBox 7"/>
          <p:cNvSpPr txBox="1"/>
          <p:nvPr/>
        </p:nvSpPr>
        <p:spPr>
          <a:xfrm>
            <a:off x="302713" y="3684740"/>
            <a:ext cx="1941557" cy="369332"/>
          </a:xfrm>
          <a:prstGeom prst="rect">
            <a:avLst/>
          </a:prstGeom>
          <a:noFill/>
        </p:spPr>
        <p:txBody>
          <a:bodyPr wrap="none" rtlCol="0">
            <a:spAutoFit/>
          </a:bodyPr>
          <a:lstStyle/>
          <a:p>
            <a:r>
              <a:rPr lang="en-US" dirty="0" smtClean="0"/>
              <a:t>Including Library:</a:t>
            </a:r>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24</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Examples</a:t>
            </a:r>
            <a:endParaRPr lang="en-US" dirty="0"/>
          </a:p>
        </p:txBody>
      </p:sp>
      <p:sp>
        <p:nvSpPr>
          <p:cNvPr id="4" name="TextBox 3"/>
          <p:cNvSpPr txBox="1"/>
          <p:nvPr/>
        </p:nvSpPr>
        <p:spPr>
          <a:xfrm>
            <a:off x="340291" y="903962"/>
            <a:ext cx="1026948" cy="369332"/>
          </a:xfrm>
          <a:prstGeom prst="rect">
            <a:avLst/>
          </a:prstGeom>
          <a:noFill/>
        </p:spPr>
        <p:txBody>
          <a:bodyPr wrap="none" rtlCol="0">
            <a:spAutoFit/>
          </a:bodyPr>
          <a:lstStyle/>
          <a:p>
            <a:r>
              <a:rPr lang="en-US" dirty="0" smtClean="0"/>
              <a:t>Set Tag:</a:t>
            </a:r>
          </a:p>
        </p:txBody>
      </p:sp>
      <p:pic>
        <p:nvPicPr>
          <p:cNvPr id="3076" name="Picture 4"/>
          <p:cNvPicPr>
            <a:picLocks noChangeAspect="1" noChangeArrowheads="1"/>
          </p:cNvPicPr>
          <p:nvPr/>
        </p:nvPicPr>
        <p:blipFill>
          <a:blip r:embed="rId2" cstate="print"/>
          <a:srcRect/>
          <a:stretch>
            <a:fillRect/>
          </a:stretch>
        </p:blipFill>
        <p:spPr bwMode="auto">
          <a:xfrm>
            <a:off x="425885" y="3856715"/>
            <a:ext cx="5554771" cy="2534147"/>
          </a:xfrm>
          <a:prstGeom prst="rect">
            <a:avLst/>
          </a:prstGeom>
          <a:noFill/>
          <a:ln w="9525">
            <a:noFill/>
            <a:miter lim="800000"/>
            <a:headEnd/>
            <a:tailEnd/>
          </a:ln>
          <a:effectLst/>
        </p:spPr>
      </p:pic>
      <p:pic>
        <p:nvPicPr>
          <p:cNvPr id="3077" name="Picture 5"/>
          <p:cNvPicPr>
            <a:picLocks noChangeAspect="1" noChangeArrowheads="1"/>
          </p:cNvPicPr>
          <p:nvPr/>
        </p:nvPicPr>
        <p:blipFill>
          <a:blip r:embed="rId3" cstate="print"/>
          <a:srcRect/>
          <a:stretch>
            <a:fillRect/>
          </a:stretch>
        </p:blipFill>
        <p:spPr bwMode="auto">
          <a:xfrm>
            <a:off x="384262" y="1336350"/>
            <a:ext cx="3523859" cy="245253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25</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Examples</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89565" y="929189"/>
            <a:ext cx="6085975" cy="2742548"/>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cstate="print"/>
          <a:srcRect/>
          <a:stretch>
            <a:fillRect/>
          </a:stretch>
        </p:blipFill>
        <p:spPr bwMode="auto">
          <a:xfrm>
            <a:off x="187803" y="3889180"/>
            <a:ext cx="6411913" cy="254317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26</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Examples</a:t>
            </a:r>
            <a:endParaRPr lang="en-US" dirty="0"/>
          </a:p>
        </p:txBody>
      </p:sp>
      <p:sp>
        <p:nvSpPr>
          <p:cNvPr id="4" name="TextBox 3"/>
          <p:cNvSpPr txBox="1"/>
          <p:nvPr/>
        </p:nvSpPr>
        <p:spPr>
          <a:xfrm>
            <a:off x="227556" y="878910"/>
            <a:ext cx="1744901" cy="369332"/>
          </a:xfrm>
          <a:prstGeom prst="rect">
            <a:avLst/>
          </a:prstGeom>
          <a:noFill/>
        </p:spPr>
        <p:txBody>
          <a:bodyPr wrap="none" rtlCol="0">
            <a:spAutoFit/>
          </a:bodyPr>
          <a:lstStyle/>
          <a:p>
            <a:r>
              <a:rPr lang="en-US" dirty="0" smtClean="0"/>
              <a:t>Use a Variable:</a:t>
            </a:r>
          </a:p>
        </p:txBody>
      </p:sp>
      <p:pic>
        <p:nvPicPr>
          <p:cNvPr id="5122" name="Picture 2"/>
          <p:cNvPicPr>
            <a:picLocks noChangeAspect="1" noChangeArrowheads="1"/>
          </p:cNvPicPr>
          <p:nvPr/>
        </p:nvPicPr>
        <p:blipFill>
          <a:blip r:embed="rId2" cstate="print"/>
          <a:srcRect/>
          <a:stretch>
            <a:fillRect/>
          </a:stretch>
        </p:blipFill>
        <p:spPr bwMode="auto">
          <a:xfrm>
            <a:off x="285425" y="1412614"/>
            <a:ext cx="3362325" cy="1333500"/>
          </a:xfrm>
          <a:prstGeom prst="rect">
            <a:avLst/>
          </a:prstGeom>
          <a:noFill/>
          <a:ln w="9525">
            <a:noFill/>
            <a:miter lim="800000"/>
            <a:headEnd/>
            <a:tailEnd/>
          </a:ln>
          <a:effectLst/>
        </p:spPr>
      </p:pic>
      <p:sp>
        <p:nvSpPr>
          <p:cNvPr id="6" name="TextBox 5"/>
          <p:cNvSpPr txBox="1"/>
          <p:nvPr/>
        </p:nvSpPr>
        <p:spPr>
          <a:xfrm>
            <a:off x="405008" y="3060527"/>
            <a:ext cx="3617209" cy="369332"/>
          </a:xfrm>
          <a:prstGeom prst="rect">
            <a:avLst/>
          </a:prstGeom>
          <a:noFill/>
        </p:spPr>
        <p:txBody>
          <a:bodyPr wrap="none" rtlCol="0">
            <a:spAutoFit/>
          </a:bodyPr>
          <a:lstStyle/>
          <a:p>
            <a:r>
              <a:rPr lang="en-US" dirty="0" smtClean="0"/>
              <a:t>Store a return value to a Variable:</a:t>
            </a:r>
          </a:p>
        </p:txBody>
      </p:sp>
      <p:pic>
        <p:nvPicPr>
          <p:cNvPr id="5123" name="Picture 3"/>
          <p:cNvPicPr>
            <a:picLocks noChangeAspect="1" noChangeArrowheads="1"/>
          </p:cNvPicPr>
          <p:nvPr/>
        </p:nvPicPr>
        <p:blipFill>
          <a:blip r:embed="rId3" cstate="print"/>
          <a:srcRect/>
          <a:stretch>
            <a:fillRect/>
          </a:stretch>
        </p:blipFill>
        <p:spPr bwMode="auto">
          <a:xfrm>
            <a:off x="519961" y="3536364"/>
            <a:ext cx="2266950" cy="101917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27</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User Keywords</a:t>
            </a:r>
            <a:endParaRPr lang="en-US" dirty="0"/>
          </a:p>
        </p:txBody>
      </p:sp>
      <p:sp>
        <p:nvSpPr>
          <p:cNvPr id="4" name="Rectangle 3"/>
          <p:cNvSpPr/>
          <p:nvPr/>
        </p:nvSpPr>
        <p:spPr>
          <a:xfrm>
            <a:off x="206680" y="1023661"/>
            <a:ext cx="8073024" cy="923330"/>
          </a:xfrm>
          <a:prstGeom prst="rect">
            <a:avLst/>
          </a:prstGeom>
        </p:spPr>
        <p:txBody>
          <a:bodyPr wrap="square">
            <a:spAutoFit/>
          </a:bodyPr>
          <a:lstStyle/>
          <a:p>
            <a:r>
              <a:rPr lang="en-US" dirty="0" smtClean="0"/>
              <a:t>In many ways, the overall user keyword syntax is identical to the test case syntax. User keywords are created in keyword tables which differ from test case tables only by the name that is used to identify them</a:t>
            </a:r>
            <a:endParaRPr lang="en-US" dirty="0"/>
          </a:p>
        </p:txBody>
      </p:sp>
      <p:sp>
        <p:nvSpPr>
          <p:cNvPr id="5" name="Rectangle 4"/>
          <p:cNvSpPr/>
          <p:nvPr/>
        </p:nvSpPr>
        <p:spPr>
          <a:xfrm>
            <a:off x="219205" y="2197543"/>
            <a:ext cx="7960291" cy="1200329"/>
          </a:xfrm>
          <a:prstGeom prst="rect">
            <a:avLst/>
          </a:prstGeom>
        </p:spPr>
        <p:txBody>
          <a:bodyPr wrap="square">
            <a:spAutoFit/>
          </a:bodyPr>
          <a:lstStyle/>
          <a:p>
            <a:r>
              <a:rPr lang="en-US" b="1" dirty="0" smtClean="0"/>
              <a:t>User Keyword Arguments</a:t>
            </a:r>
          </a:p>
          <a:p>
            <a:endParaRPr lang="en-US" b="1" dirty="0" smtClean="0"/>
          </a:p>
          <a:p>
            <a:r>
              <a:rPr lang="en-US" dirty="0" smtClean="0"/>
              <a:t>Arguments are normally specified with the [Arguments] setting, and argument names use the same syntax as variables, for example ${</a:t>
            </a:r>
            <a:r>
              <a:rPr lang="en-US" dirty="0" err="1" smtClean="0"/>
              <a:t>arg</a:t>
            </a:r>
            <a:r>
              <a:rPr lang="en-US" dirty="0" smtClean="0"/>
              <a:t>}.</a:t>
            </a:r>
            <a:endParaRPr lang="en-US" dirty="0"/>
          </a:p>
        </p:txBody>
      </p:sp>
      <p:sp>
        <p:nvSpPr>
          <p:cNvPr id="6" name="Rectangle 5"/>
          <p:cNvSpPr/>
          <p:nvPr/>
        </p:nvSpPr>
        <p:spPr>
          <a:xfrm>
            <a:off x="244256" y="3791913"/>
            <a:ext cx="7997869" cy="1200329"/>
          </a:xfrm>
          <a:prstGeom prst="rect">
            <a:avLst/>
          </a:prstGeom>
        </p:spPr>
        <p:txBody>
          <a:bodyPr wrap="square">
            <a:spAutoFit/>
          </a:bodyPr>
          <a:lstStyle/>
          <a:p>
            <a:r>
              <a:rPr lang="en-US" b="1" dirty="0" smtClean="0"/>
              <a:t>Return Values</a:t>
            </a:r>
          </a:p>
          <a:p>
            <a:endParaRPr lang="en-US" dirty="0" smtClean="0"/>
          </a:p>
          <a:p>
            <a:r>
              <a:rPr lang="en-US" dirty="0" smtClean="0"/>
              <a:t>Return values are defined with the [Return] setting. The values can then be assigned to variables in test cases or other user keywords.</a:t>
            </a:r>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28</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Examples</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091787" y="1340981"/>
            <a:ext cx="4505325" cy="4933950"/>
          </a:xfrm>
          <a:prstGeom prst="rect">
            <a:avLst/>
          </a:prstGeom>
          <a:noFill/>
          <a:ln w="9525">
            <a:noFill/>
            <a:miter lim="800000"/>
            <a:headEnd/>
            <a:tailEnd/>
          </a:ln>
          <a:effectLst/>
        </p:spPr>
      </p:pic>
      <p:sp>
        <p:nvSpPr>
          <p:cNvPr id="5" name="TextBox 4"/>
          <p:cNvSpPr txBox="1"/>
          <p:nvPr/>
        </p:nvSpPr>
        <p:spPr>
          <a:xfrm>
            <a:off x="215030" y="841332"/>
            <a:ext cx="2390398" cy="369332"/>
          </a:xfrm>
          <a:prstGeom prst="rect">
            <a:avLst/>
          </a:prstGeom>
          <a:noFill/>
        </p:spPr>
        <p:txBody>
          <a:bodyPr wrap="none" rtlCol="0">
            <a:spAutoFit/>
          </a:bodyPr>
          <a:lstStyle/>
          <a:p>
            <a:r>
              <a:rPr lang="en-US" dirty="0" smtClean="0"/>
              <a:t>Using user keywords:</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29</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Exercises</a:t>
            </a:r>
            <a:endParaRPr lang="en-US" dirty="0"/>
          </a:p>
        </p:txBody>
      </p:sp>
      <p:sp>
        <p:nvSpPr>
          <p:cNvPr id="4" name="TextBox 3"/>
          <p:cNvSpPr txBox="1"/>
          <p:nvPr/>
        </p:nvSpPr>
        <p:spPr>
          <a:xfrm>
            <a:off x="263047" y="876822"/>
            <a:ext cx="8682890" cy="6463308"/>
          </a:xfrm>
          <a:prstGeom prst="rect">
            <a:avLst/>
          </a:prstGeom>
          <a:noFill/>
        </p:spPr>
        <p:txBody>
          <a:bodyPr wrap="none" rtlCol="0">
            <a:spAutoFit/>
          </a:bodyPr>
          <a:lstStyle/>
          <a:p>
            <a:r>
              <a:rPr lang="en-US" dirty="0" smtClean="0"/>
              <a:t>1. Using Test Case Table only, create 3 test cases: </a:t>
            </a:r>
          </a:p>
          <a:p>
            <a:r>
              <a:rPr lang="en-US" dirty="0" smtClean="0"/>
              <a:t>1.1 TC#1 Create File A.txt in the current directory with text “This is File A”</a:t>
            </a:r>
          </a:p>
          <a:p>
            <a:r>
              <a:rPr lang="en-US" dirty="0" smtClean="0"/>
              <a:t>1.2 TC#2 Create “Folder A”</a:t>
            </a:r>
          </a:p>
          <a:p>
            <a:r>
              <a:rPr lang="en-US" dirty="0" smtClean="0"/>
              <a:t>1.3 TC#3 Move A.txt to Folder A</a:t>
            </a:r>
          </a:p>
          <a:p>
            <a:endParaRPr lang="en-US" dirty="0" smtClean="0"/>
          </a:p>
          <a:p>
            <a:r>
              <a:rPr lang="en-US" dirty="0" smtClean="0"/>
              <a:t>Library: </a:t>
            </a:r>
            <a:r>
              <a:rPr lang="en-US" dirty="0" err="1" smtClean="0"/>
              <a:t>OperatingSystem</a:t>
            </a:r>
            <a:endParaRPr lang="en-US" dirty="0" smtClean="0"/>
          </a:p>
          <a:p>
            <a:r>
              <a:rPr lang="en-US" dirty="0" smtClean="0"/>
              <a:t>Name the test data file Exec_Day1_1.txt</a:t>
            </a:r>
          </a:p>
          <a:p>
            <a:endParaRPr lang="en-US" dirty="0" smtClean="0"/>
          </a:p>
          <a:p>
            <a:r>
              <a:rPr lang="en-US" dirty="0" smtClean="0"/>
              <a:t>2. Modify Exercise 1 by using variable for the filename, folder name, text. Add</a:t>
            </a:r>
          </a:p>
          <a:p>
            <a:r>
              <a:rPr lang="en-US" dirty="0" smtClean="0"/>
              <a:t>    tags “create file”, “create folder”, “move file”</a:t>
            </a:r>
          </a:p>
          <a:p>
            <a:endParaRPr lang="en-US" dirty="0" smtClean="0"/>
          </a:p>
          <a:p>
            <a:r>
              <a:rPr lang="en-US" dirty="0" smtClean="0"/>
              <a:t>Initialize the variable to: B.txt, Folder B, This is File B</a:t>
            </a:r>
          </a:p>
          <a:p>
            <a:endParaRPr lang="en-US" dirty="0" smtClean="0"/>
          </a:p>
          <a:p>
            <a:r>
              <a:rPr lang="en-US" dirty="0" smtClean="0"/>
              <a:t>Name the test data file Exec_Day1_2.txt</a:t>
            </a:r>
          </a:p>
          <a:p>
            <a:endParaRPr lang="en-US" dirty="0" smtClean="0"/>
          </a:p>
          <a:p>
            <a:pPr marL="342900" indent="-342900">
              <a:buAutoNum type="arabicPeriod" startAt="3"/>
            </a:pPr>
            <a:r>
              <a:rPr lang="en-US" dirty="0" smtClean="0"/>
              <a:t>Create a keyword which takes as input filename, folder name, text and creates</a:t>
            </a:r>
          </a:p>
          <a:p>
            <a:pPr marL="342900" indent="-342900"/>
            <a:r>
              <a:rPr lang="en-US" dirty="0" smtClean="0"/>
              <a:t>	filename, folder then moves filename to folder.  (Exec_Day1_3.txt)</a:t>
            </a:r>
          </a:p>
          <a:p>
            <a:pPr marL="342900" indent="-342900"/>
            <a:r>
              <a:rPr lang="en-US" dirty="0" smtClean="0"/>
              <a:t> 3.1 TC#1 – Call the keyword and input C.txt, Folder C, “This is File C”</a:t>
            </a:r>
          </a:p>
          <a:p>
            <a:pPr marL="342900" indent="-342900"/>
            <a:r>
              <a:rPr lang="en-US" dirty="0" smtClean="0"/>
              <a:t> 3.2 TC#2 - Call the keyword and input D.txt, Folder D, “This is File D”   </a:t>
            </a:r>
          </a:p>
          <a:p>
            <a:r>
              <a:rPr lang="en-US" dirty="0" smtClean="0"/>
              <a:t>3.3  TC#3 – Count the number of folders in the current directory –i.e. 4 (Folder A-D)</a:t>
            </a:r>
          </a:p>
          <a:p>
            <a:r>
              <a:rPr lang="en-US" dirty="0" smtClean="0"/>
              <a:t>	      Output: “There are 4 Folders in directory - &lt;path&gt;”</a:t>
            </a:r>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3</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Course Overview</a:t>
            </a:r>
            <a:endParaRPr lang="en-US" dirty="0"/>
          </a:p>
        </p:txBody>
      </p:sp>
      <p:sp>
        <p:nvSpPr>
          <p:cNvPr id="22" name="Rounded Rectangle 21"/>
          <p:cNvSpPr/>
          <p:nvPr/>
        </p:nvSpPr>
        <p:spPr>
          <a:xfrm>
            <a:off x="361506" y="1169581"/>
            <a:ext cx="3561908" cy="520996"/>
          </a:xfrm>
          <a:prstGeom prst="roundRect">
            <a:avLst/>
          </a:prstGeom>
          <a:solidFill>
            <a:schemeClr val="accent2"/>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0.  Course Overview</a:t>
            </a:r>
            <a:endParaRPr lang="en-US" dirty="0"/>
          </a:p>
        </p:txBody>
      </p:sp>
      <p:sp>
        <p:nvSpPr>
          <p:cNvPr id="23" name="Rounded Rectangle 22"/>
          <p:cNvSpPr/>
          <p:nvPr/>
        </p:nvSpPr>
        <p:spPr>
          <a:xfrm>
            <a:off x="333152" y="1906772"/>
            <a:ext cx="3561908" cy="520996"/>
          </a:xfrm>
          <a:prstGeom prst="roundRect">
            <a:avLst/>
          </a:prstGeom>
          <a:solidFill>
            <a:schemeClr val="accent1">
              <a:lumMod val="60000"/>
              <a:lumOff val="40000"/>
            </a:schemeClr>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1.  Parking Calculator</a:t>
            </a:r>
            <a:endParaRPr lang="en-US" dirty="0"/>
          </a:p>
        </p:txBody>
      </p:sp>
      <p:sp>
        <p:nvSpPr>
          <p:cNvPr id="24" name="Rounded Rectangle 23"/>
          <p:cNvSpPr/>
          <p:nvPr/>
        </p:nvSpPr>
        <p:spPr>
          <a:xfrm>
            <a:off x="336697" y="2601432"/>
            <a:ext cx="3561908" cy="520996"/>
          </a:xfrm>
          <a:prstGeom prst="roundRect">
            <a:avLst/>
          </a:prstGeom>
          <a:solidFill>
            <a:schemeClr val="accent1">
              <a:lumMod val="60000"/>
              <a:lumOff val="40000"/>
            </a:schemeClr>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2. Test Automation Framework</a:t>
            </a:r>
            <a:endParaRPr lang="en-US" dirty="0"/>
          </a:p>
        </p:txBody>
      </p:sp>
      <p:sp>
        <p:nvSpPr>
          <p:cNvPr id="25" name="Rounded Rectangle 24"/>
          <p:cNvSpPr/>
          <p:nvPr/>
        </p:nvSpPr>
        <p:spPr>
          <a:xfrm>
            <a:off x="361507" y="3317359"/>
            <a:ext cx="3561908" cy="520996"/>
          </a:xfrm>
          <a:prstGeom prst="roundRect">
            <a:avLst/>
          </a:prstGeom>
          <a:solidFill>
            <a:schemeClr val="accent1">
              <a:lumMod val="60000"/>
              <a:lumOff val="40000"/>
            </a:schemeClr>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3. Keyword-Driven Testing</a:t>
            </a:r>
            <a:endParaRPr lang="en-US" dirty="0"/>
          </a:p>
        </p:txBody>
      </p:sp>
      <p:sp>
        <p:nvSpPr>
          <p:cNvPr id="26" name="Rounded Rectangle 25"/>
          <p:cNvSpPr/>
          <p:nvPr/>
        </p:nvSpPr>
        <p:spPr>
          <a:xfrm>
            <a:off x="365051" y="4043918"/>
            <a:ext cx="3561908" cy="520996"/>
          </a:xfrm>
          <a:prstGeom prst="roundRect">
            <a:avLst/>
          </a:prstGeom>
          <a:solidFill>
            <a:schemeClr val="accent1">
              <a:lumMod val="60000"/>
              <a:lumOff val="40000"/>
            </a:schemeClr>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4. Robot Framework Overview</a:t>
            </a:r>
            <a:endParaRPr lang="en-US" dirty="0"/>
          </a:p>
        </p:txBody>
      </p:sp>
      <p:sp>
        <p:nvSpPr>
          <p:cNvPr id="27" name="Rounded Rectangle 26"/>
          <p:cNvSpPr/>
          <p:nvPr/>
        </p:nvSpPr>
        <p:spPr>
          <a:xfrm>
            <a:off x="368596" y="4738579"/>
            <a:ext cx="3561908" cy="520996"/>
          </a:xfrm>
          <a:prstGeom prst="roundRect">
            <a:avLst/>
          </a:prstGeom>
          <a:solidFill>
            <a:schemeClr val="accent1">
              <a:lumMod val="60000"/>
              <a:lumOff val="40000"/>
            </a:schemeClr>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5. Creating Test Data</a:t>
            </a:r>
            <a:endParaRPr lang="en-US" dirty="0"/>
          </a:p>
        </p:txBody>
      </p:sp>
      <p:sp>
        <p:nvSpPr>
          <p:cNvPr id="28" name="Rounded Rectangle 27"/>
          <p:cNvSpPr/>
          <p:nvPr/>
        </p:nvSpPr>
        <p:spPr>
          <a:xfrm>
            <a:off x="318977" y="5475770"/>
            <a:ext cx="3561908" cy="520996"/>
          </a:xfrm>
          <a:prstGeom prst="roundRect">
            <a:avLst/>
          </a:prstGeom>
          <a:solidFill>
            <a:schemeClr val="accent1">
              <a:lumMod val="60000"/>
              <a:lumOff val="40000"/>
            </a:schemeClr>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6.  Creating Test Cases</a:t>
            </a:r>
            <a:endParaRPr lang="en-US" dirty="0"/>
          </a:p>
        </p:txBody>
      </p:sp>
      <p:sp>
        <p:nvSpPr>
          <p:cNvPr id="31" name="Rounded Rectangle 30"/>
          <p:cNvSpPr/>
          <p:nvPr/>
        </p:nvSpPr>
        <p:spPr>
          <a:xfrm>
            <a:off x="4281375" y="1187273"/>
            <a:ext cx="3561908" cy="520996"/>
          </a:xfrm>
          <a:prstGeom prst="roundRect">
            <a:avLst/>
          </a:prstGeom>
          <a:solidFill>
            <a:schemeClr val="accent1">
              <a:lumMod val="60000"/>
              <a:lumOff val="40000"/>
            </a:schemeClr>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7.  Settings &amp; Variables</a:t>
            </a:r>
            <a:endParaRPr lang="en-US" dirty="0"/>
          </a:p>
        </p:txBody>
      </p:sp>
      <p:sp>
        <p:nvSpPr>
          <p:cNvPr id="32" name="Rounded Rectangle 31"/>
          <p:cNvSpPr/>
          <p:nvPr/>
        </p:nvSpPr>
        <p:spPr>
          <a:xfrm>
            <a:off x="4284920" y="1881933"/>
            <a:ext cx="3561908" cy="520996"/>
          </a:xfrm>
          <a:prstGeom prst="roundRect">
            <a:avLst/>
          </a:prstGeom>
          <a:solidFill>
            <a:schemeClr val="accent1">
              <a:lumMod val="60000"/>
              <a:lumOff val="40000"/>
            </a:schemeClr>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8. User Keywords</a:t>
            </a:r>
            <a:endParaRPr lang="en-US" dirty="0"/>
          </a:p>
        </p:txBody>
      </p:sp>
      <p:sp>
        <p:nvSpPr>
          <p:cNvPr id="33" name="Rounded Rectangle 32"/>
          <p:cNvSpPr/>
          <p:nvPr/>
        </p:nvSpPr>
        <p:spPr>
          <a:xfrm>
            <a:off x="4309730" y="2597860"/>
            <a:ext cx="3561908" cy="520996"/>
          </a:xfrm>
          <a:prstGeom prst="roundRect">
            <a:avLst/>
          </a:prstGeom>
          <a:solidFill>
            <a:schemeClr val="accent1">
              <a:lumMod val="60000"/>
              <a:lumOff val="40000"/>
            </a:schemeClr>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9. Resource Files</a:t>
            </a:r>
            <a:endParaRPr lang="en-US" dirty="0"/>
          </a:p>
        </p:txBody>
      </p:sp>
      <p:sp>
        <p:nvSpPr>
          <p:cNvPr id="34" name="Rounded Rectangle 33"/>
          <p:cNvSpPr/>
          <p:nvPr/>
        </p:nvSpPr>
        <p:spPr>
          <a:xfrm>
            <a:off x="4228215" y="4749182"/>
            <a:ext cx="3561908" cy="520996"/>
          </a:xfrm>
          <a:prstGeom prst="roundRect">
            <a:avLst/>
          </a:prstGeom>
          <a:solidFill>
            <a:schemeClr val="accent1">
              <a:lumMod val="60000"/>
              <a:lumOff val="40000"/>
            </a:schemeClr>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12.  Templates</a:t>
            </a:r>
            <a:endParaRPr lang="en-US" dirty="0"/>
          </a:p>
        </p:txBody>
      </p:sp>
      <p:sp>
        <p:nvSpPr>
          <p:cNvPr id="35" name="Rounded Rectangle 34"/>
          <p:cNvSpPr/>
          <p:nvPr/>
        </p:nvSpPr>
        <p:spPr>
          <a:xfrm>
            <a:off x="4284922" y="3338595"/>
            <a:ext cx="3561908" cy="520996"/>
          </a:xfrm>
          <a:prstGeom prst="roundRect">
            <a:avLst/>
          </a:prstGeom>
          <a:solidFill>
            <a:schemeClr val="accent1">
              <a:lumMod val="60000"/>
              <a:lumOff val="40000"/>
            </a:schemeClr>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10.  Loops &amp; Conditions</a:t>
            </a:r>
            <a:endParaRPr lang="en-US" dirty="0"/>
          </a:p>
        </p:txBody>
      </p:sp>
      <p:sp>
        <p:nvSpPr>
          <p:cNvPr id="36" name="Rounded Rectangle 35"/>
          <p:cNvSpPr/>
          <p:nvPr/>
        </p:nvSpPr>
        <p:spPr>
          <a:xfrm>
            <a:off x="4277833" y="4033258"/>
            <a:ext cx="3561908" cy="520996"/>
          </a:xfrm>
          <a:prstGeom prst="roundRect">
            <a:avLst/>
          </a:prstGeom>
          <a:solidFill>
            <a:schemeClr val="accent1">
              <a:lumMod val="60000"/>
              <a:lumOff val="40000"/>
            </a:schemeClr>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11.  Selenium2Library</a:t>
            </a:r>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30</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Exercises</a:t>
            </a:r>
            <a:endParaRPr lang="en-US" dirty="0"/>
          </a:p>
        </p:txBody>
      </p:sp>
      <p:sp>
        <p:nvSpPr>
          <p:cNvPr id="4" name="TextBox 3"/>
          <p:cNvSpPr txBox="1"/>
          <p:nvPr/>
        </p:nvSpPr>
        <p:spPr>
          <a:xfrm>
            <a:off x="212942" y="1164921"/>
            <a:ext cx="8486234" cy="3416320"/>
          </a:xfrm>
          <a:prstGeom prst="rect">
            <a:avLst/>
          </a:prstGeom>
          <a:noFill/>
        </p:spPr>
        <p:txBody>
          <a:bodyPr wrap="none" rtlCol="0">
            <a:spAutoFit/>
          </a:bodyPr>
          <a:lstStyle/>
          <a:p>
            <a:pPr marL="342900" indent="-342900">
              <a:buAutoNum type="arabicPeriod" startAt="4"/>
            </a:pPr>
            <a:r>
              <a:rPr lang="en-US" dirty="0" smtClean="0"/>
              <a:t>Create test case that: (Exec_Day1_4.txt)</a:t>
            </a:r>
          </a:p>
          <a:p>
            <a:pPr marL="342900" indent="-342900"/>
            <a:r>
              <a:rPr lang="en-US" dirty="0" smtClean="0"/>
              <a:t>4.1 Defines 2 Variables as directory path</a:t>
            </a:r>
          </a:p>
          <a:p>
            <a:pPr marL="342900" indent="-342900"/>
            <a:r>
              <a:rPr lang="en-US" dirty="0" smtClean="0"/>
              <a:t>4.2 A keyword that counts the number of files in the directory &amp; Get current time.</a:t>
            </a:r>
          </a:p>
          <a:p>
            <a:pPr marL="342900" indent="-342900"/>
            <a:r>
              <a:rPr lang="en-US" dirty="0" smtClean="0"/>
              <a:t>      Input: directory</a:t>
            </a:r>
          </a:p>
          <a:p>
            <a:pPr marL="342900" indent="-342900"/>
            <a:r>
              <a:rPr lang="en-US" dirty="0" smtClean="0"/>
              <a:t>	Output: Log – At ${time} path ${path} had ${count} items</a:t>
            </a:r>
          </a:p>
          <a:p>
            <a:pPr marL="342900" indent="-342900"/>
            <a:r>
              <a:rPr lang="en-US" dirty="0" smtClean="0"/>
              <a:t>4.3 Create a Test Case that calls the keyword twice using the 2 Variables as input</a:t>
            </a:r>
          </a:p>
          <a:p>
            <a:pPr marL="342900" indent="-342900"/>
            <a:endParaRPr lang="en-US" dirty="0" smtClean="0"/>
          </a:p>
          <a:p>
            <a:pPr marL="342900" indent="-342900"/>
            <a:r>
              <a:rPr lang="en-US" dirty="0" smtClean="0"/>
              <a:t>5. Implement #4 using a Resource File (res.txt). – Exec_Day1_5.txt</a:t>
            </a:r>
          </a:p>
          <a:p>
            <a:pPr marL="342900" indent="-342900"/>
            <a:endParaRPr lang="en-US" dirty="0" smtClean="0"/>
          </a:p>
          <a:p>
            <a:pPr marL="342900" indent="-342900"/>
            <a:r>
              <a:rPr lang="en-US" dirty="0" smtClean="0"/>
              <a:t>6. Create a resource file that implements the Keyword in Exercise 3 &amp; 4.</a:t>
            </a:r>
          </a:p>
          <a:p>
            <a:pPr marL="342900" indent="-342900"/>
            <a:r>
              <a:rPr lang="en-US" dirty="0" smtClean="0"/>
              <a:t>6.1 TC#1 Call the keywords used in the resource file. Use variables for:</a:t>
            </a:r>
          </a:p>
          <a:p>
            <a:pPr marL="342900" indent="-342900"/>
            <a:r>
              <a:rPr lang="en-US" dirty="0" smtClean="0"/>
              <a:t>	 E.txt, This is File E, Folder E</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31</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Resource File</a:t>
            </a:r>
            <a:endParaRPr lang="en-US" dirty="0"/>
          </a:p>
        </p:txBody>
      </p:sp>
      <p:sp>
        <p:nvSpPr>
          <p:cNvPr id="4" name="Rectangle 3"/>
          <p:cNvSpPr/>
          <p:nvPr/>
        </p:nvSpPr>
        <p:spPr>
          <a:xfrm>
            <a:off x="256784" y="1036900"/>
            <a:ext cx="7784926" cy="923330"/>
          </a:xfrm>
          <a:prstGeom prst="rect">
            <a:avLst/>
          </a:prstGeom>
        </p:spPr>
        <p:txBody>
          <a:bodyPr wrap="square">
            <a:spAutoFit/>
          </a:bodyPr>
          <a:lstStyle/>
          <a:p>
            <a:r>
              <a:rPr lang="en-US" dirty="0" smtClean="0"/>
              <a:t>User keywords and variables in test case files and test suite initialization files can only be used in files where they are created, but resource files provide a mechanism for sharing them. </a:t>
            </a:r>
            <a:endParaRPr lang="en-US" dirty="0"/>
          </a:p>
        </p:txBody>
      </p:sp>
      <p:pic>
        <p:nvPicPr>
          <p:cNvPr id="5" name="Picture 1"/>
          <p:cNvPicPr>
            <a:picLocks noChangeAspect="1" noChangeArrowheads="1"/>
          </p:cNvPicPr>
          <p:nvPr/>
        </p:nvPicPr>
        <p:blipFill>
          <a:blip r:embed="rId2" cstate="print"/>
          <a:srcRect/>
          <a:stretch>
            <a:fillRect/>
          </a:stretch>
        </p:blipFill>
        <p:spPr bwMode="auto">
          <a:xfrm>
            <a:off x="164569" y="2054268"/>
            <a:ext cx="4083928" cy="3704643"/>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cstate="print"/>
          <a:srcRect/>
          <a:stretch>
            <a:fillRect/>
          </a:stretch>
        </p:blipFill>
        <p:spPr bwMode="auto">
          <a:xfrm>
            <a:off x="4370801" y="2030893"/>
            <a:ext cx="2857500" cy="22764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4248541" y="4569891"/>
            <a:ext cx="4705350" cy="145732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32</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Resource File</a:t>
            </a:r>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397159" y="851227"/>
            <a:ext cx="5214501" cy="2752296"/>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cstate="print"/>
          <a:srcRect/>
          <a:stretch>
            <a:fillRect/>
          </a:stretch>
        </p:blipFill>
        <p:spPr bwMode="auto">
          <a:xfrm>
            <a:off x="433105" y="3618095"/>
            <a:ext cx="4777723" cy="277211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33</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Course Overview</a:t>
            </a:r>
            <a:endParaRPr lang="en-US" dirty="0"/>
          </a:p>
        </p:txBody>
      </p:sp>
      <p:sp>
        <p:nvSpPr>
          <p:cNvPr id="22" name="Rounded Rectangle 21"/>
          <p:cNvSpPr/>
          <p:nvPr/>
        </p:nvSpPr>
        <p:spPr>
          <a:xfrm>
            <a:off x="361506" y="1169581"/>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0.  Course Overview</a:t>
            </a:r>
            <a:endParaRPr lang="en-US" dirty="0"/>
          </a:p>
        </p:txBody>
      </p:sp>
      <p:sp>
        <p:nvSpPr>
          <p:cNvPr id="23" name="Rounded Rectangle 22"/>
          <p:cNvSpPr/>
          <p:nvPr/>
        </p:nvSpPr>
        <p:spPr>
          <a:xfrm>
            <a:off x="333152" y="1906772"/>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1.  Parking Calculator</a:t>
            </a:r>
            <a:endParaRPr lang="en-US" dirty="0"/>
          </a:p>
        </p:txBody>
      </p:sp>
      <p:sp>
        <p:nvSpPr>
          <p:cNvPr id="24" name="Rounded Rectangle 23"/>
          <p:cNvSpPr/>
          <p:nvPr/>
        </p:nvSpPr>
        <p:spPr>
          <a:xfrm>
            <a:off x="336697" y="2601432"/>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2. Test Automation Framework</a:t>
            </a:r>
            <a:endParaRPr lang="en-US" dirty="0"/>
          </a:p>
        </p:txBody>
      </p:sp>
      <p:sp>
        <p:nvSpPr>
          <p:cNvPr id="25" name="Rounded Rectangle 24"/>
          <p:cNvSpPr/>
          <p:nvPr/>
        </p:nvSpPr>
        <p:spPr>
          <a:xfrm>
            <a:off x="361507" y="3317359"/>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3. Keyword-Driven Testing</a:t>
            </a:r>
            <a:endParaRPr lang="en-US" dirty="0"/>
          </a:p>
        </p:txBody>
      </p:sp>
      <p:sp>
        <p:nvSpPr>
          <p:cNvPr id="26" name="Rounded Rectangle 25"/>
          <p:cNvSpPr/>
          <p:nvPr/>
        </p:nvSpPr>
        <p:spPr>
          <a:xfrm>
            <a:off x="365051" y="4043918"/>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4. Robot Framework Overview</a:t>
            </a:r>
            <a:endParaRPr lang="en-US" dirty="0"/>
          </a:p>
        </p:txBody>
      </p:sp>
      <p:sp>
        <p:nvSpPr>
          <p:cNvPr id="27" name="Rounded Rectangle 26"/>
          <p:cNvSpPr/>
          <p:nvPr/>
        </p:nvSpPr>
        <p:spPr>
          <a:xfrm>
            <a:off x="368596" y="4738579"/>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5. Creating Test Data</a:t>
            </a:r>
            <a:endParaRPr lang="en-US" dirty="0"/>
          </a:p>
        </p:txBody>
      </p:sp>
      <p:sp>
        <p:nvSpPr>
          <p:cNvPr id="28" name="Rounded Rectangle 27"/>
          <p:cNvSpPr/>
          <p:nvPr/>
        </p:nvSpPr>
        <p:spPr>
          <a:xfrm>
            <a:off x="318977" y="5475770"/>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6.  Creating Test Cases</a:t>
            </a:r>
            <a:endParaRPr lang="en-US" dirty="0"/>
          </a:p>
        </p:txBody>
      </p:sp>
      <p:sp>
        <p:nvSpPr>
          <p:cNvPr id="31" name="Rounded Rectangle 30"/>
          <p:cNvSpPr/>
          <p:nvPr/>
        </p:nvSpPr>
        <p:spPr>
          <a:xfrm>
            <a:off x="4281375" y="1187273"/>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7.  Settings &amp; Variables</a:t>
            </a:r>
            <a:endParaRPr lang="en-US" dirty="0"/>
          </a:p>
        </p:txBody>
      </p:sp>
      <p:sp>
        <p:nvSpPr>
          <p:cNvPr id="32" name="Rounded Rectangle 31"/>
          <p:cNvSpPr/>
          <p:nvPr/>
        </p:nvSpPr>
        <p:spPr>
          <a:xfrm>
            <a:off x="4284920" y="1881933"/>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8. User Keywords</a:t>
            </a:r>
            <a:endParaRPr lang="en-US" dirty="0"/>
          </a:p>
        </p:txBody>
      </p:sp>
      <p:sp>
        <p:nvSpPr>
          <p:cNvPr id="33" name="Rounded Rectangle 32"/>
          <p:cNvSpPr/>
          <p:nvPr/>
        </p:nvSpPr>
        <p:spPr>
          <a:xfrm>
            <a:off x="4309730" y="2597860"/>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9. Resource Files</a:t>
            </a:r>
            <a:endParaRPr lang="en-US" dirty="0"/>
          </a:p>
        </p:txBody>
      </p:sp>
      <p:sp>
        <p:nvSpPr>
          <p:cNvPr id="34" name="Rounded Rectangle 33"/>
          <p:cNvSpPr/>
          <p:nvPr/>
        </p:nvSpPr>
        <p:spPr>
          <a:xfrm>
            <a:off x="4228215" y="4749182"/>
            <a:ext cx="3561908" cy="520996"/>
          </a:xfrm>
          <a:prstGeom prst="roundRect">
            <a:avLst/>
          </a:prstGeom>
          <a:solidFill>
            <a:schemeClr val="accent1">
              <a:lumMod val="60000"/>
              <a:lumOff val="40000"/>
            </a:schemeClr>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12.  Templates</a:t>
            </a:r>
            <a:endParaRPr lang="en-US" dirty="0"/>
          </a:p>
        </p:txBody>
      </p:sp>
      <p:sp>
        <p:nvSpPr>
          <p:cNvPr id="35" name="Rounded Rectangle 34"/>
          <p:cNvSpPr/>
          <p:nvPr/>
        </p:nvSpPr>
        <p:spPr>
          <a:xfrm>
            <a:off x="4284922" y="3338595"/>
            <a:ext cx="3561908" cy="520996"/>
          </a:xfrm>
          <a:prstGeom prst="roundRect">
            <a:avLst/>
          </a:prstGeom>
          <a:solidFill>
            <a:schemeClr val="accent1">
              <a:lumMod val="60000"/>
              <a:lumOff val="40000"/>
            </a:schemeClr>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10.  Loops</a:t>
            </a:r>
            <a:endParaRPr lang="en-US" dirty="0"/>
          </a:p>
        </p:txBody>
      </p:sp>
      <p:sp>
        <p:nvSpPr>
          <p:cNvPr id="36" name="Rounded Rectangle 35"/>
          <p:cNvSpPr/>
          <p:nvPr/>
        </p:nvSpPr>
        <p:spPr>
          <a:xfrm>
            <a:off x="4277833" y="4033258"/>
            <a:ext cx="3561908" cy="520996"/>
          </a:xfrm>
          <a:prstGeom prst="roundRect">
            <a:avLst/>
          </a:prstGeom>
          <a:solidFill>
            <a:schemeClr val="accent1">
              <a:lumMod val="60000"/>
              <a:lumOff val="40000"/>
            </a:schemeClr>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11.  Selenium2Library</a:t>
            </a:r>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34</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LOOPS</a:t>
            </a:r>
            <a:endParaRPr lang="en-US" dirty="0"/>
          </a:p>
        </p:txBody>
      </p:sp>
      <p:sp>
        <p:nvSpPr>
          <p:cNvPr id="5" name="Rectangle 4"/>
          <p:cNvSpPr/>
          <p:nvPr/>
        </p:nvSpPr>
        <p:spPr>
          <a:xfrm>
            <a:off x="181627" y="972131"/>
            <a:ext cx="8010394" cy="1477328"/>
          </a:xfrm>
          <a:prstGeom prst="rect">
            <a:avLst/>
          </a:prstGeom>
        </p:spPr>
        <p:txBody>
          <a:bodyPr wrap="square">
            <a:spAutoFit/>
          </a:bodyPr>
          <a:lstStyle/>
          <a:p>
            <a:r>
              <a:rPr lang="en-US" dirty="0" smtClean="0"/>
              <a:t>In a normal For loop, one variable is assigned from a list of values, one value per iteration. The syntax starts with :FOR, where colon is required to separate the syntax from normal keywords. The next cell contains the loop variable, the subsequent cell must have IN, and the final cells contain values over which to iterate. </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440304" y="3154058"/>
            <a:ext cx="5909134" cy="1981613"/>
          </a:xfrm>
          <a:prstGeom prst="rect">
            <a:avLst/>
          </a:prstGeom>
          <a:noFill/>
          <a:ln w="9525">
            <a:noFill/>
            <a:miter lim="800000"/>
            <a:headEnd/>
            <a:tailEnd/>
          </a:ln>
          <a:effectLst/>
        </p:spPr>
      </p:pic>
      <p:sp>
        <p:nvSpPr>
          <p:cNvPr id="7" name="TextBox 6"/>
          <p:cNvSpPr txBox="1"/>
          <p:nvPr/>
        </p:nvSpPr>
        <p:spPr>
          <a:xfrm>
            <a:off x="275573" y="2542784"/>
            <a:ext cx="1608133" cy="369332"/>
          </a:xfrm>
          <a:prstGeom prst="rect">
            <a:avLst/>
          </a:prstGeom>
          <a:noFill/>
        </p:spPr>
        <p:txBody>
          <a:bodyPr wrap="none" rtlCol="0">
            <a:spAutoFit/>
          </a:bodyPr>
          <a:lstStyle/>
          <a:p>
            <a:r>
              <a:rPr lang="en-US" b="1" dirty="0" smtClean="0"/>
              <a:t>Normal Loop</a:t>
            </a:r>
            <a:endParaRPr lang="en-US" b="1"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35</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LOOPS</a:t>
            </a:r>
            <a:endParaRPr lang="en-US" dirty="0"/>
          </a:p>
        </p:txBody>
      </p:sp>
      <p:sp>
        <p:nvSpPr>
          <p:cNvPr id="4" name="Rectangle 3"/>
          <p:cNvSpPr/>
          <p:nvPr/>
        </p:nvSpPr>
        <p:spPr>
          <a:xfrm>
            <a:off x="306887" y="1535802"/>
            <a:ext cx="8273442" cy="1200329"/>
          </a:xfrm>
          <a:prstGeom prst="rect">
            <a:avLst/>
          </a:prstGeom>
        </p:spPr>
        <p:txBody>
          <a:bodyPr wrap="square">
            <a:spAutoFit/>
          </a:bodyPr>
          <a:lstStyle/>
          <a:p>
            <a:r>
              <a:rPr lang="en-US" dirty="0" smtClean="0"/>
              <a:t>Loop indexes start from one and increase by one until, but excluding, the limit. It is also possible to give both the start and end limits. Then indexes start from the start limit, but increase similarly as in the simple case. Finally, it is possible to give also the step value that specifies the increment to use</a:t>
            </a:r>
            <a:endParaRPr lang="en-US" dirty="0"/>
          </a:p>
        </p:txBody>
      </p:sp>
      <p:sp>
        <p:nvSpPr>
          <p:cNvPr id="5" name="TextBox 4"/>
          <p:cNvSpPr txBox="1"/>
          <p:nvPr/>
        </p:nvSpPr>
        <p:spPr>
          <a:xfrm>
            <a:off x="265135" y="1004170"/>
            <a:ext cx="1313180" cy="369332"/>
          </a:xfrm>
          <a:prstGeom prst="rect">
            <a:avLst/>
          </a:prstGeom>
          <a:noFill/>
        </p:spPr>
        <p:txBody>
          <a:bodyPr wrap="none" rtlCol="0">
            <a:spAutoFit/>
          </a:bodyPr>
          <a:lstStyle/>
          <a:p>
            <a:r>
              <a:rPr lang="en-US" b="1" dirty="0" smtClean="0"/>
              <a:t>IN RANGE</a:t>
            </a:r>
            <a:endParaRPr lang="en-US" b="1" dirty="0"/>
          </a:p>
        </p:txBody>
      </p:sp>
      <p:pic>
        <p:nvPicPr>
          <p:cNvPr id="6" name="Picture 3"/>
          <p:cNvPicPr>
            <a:picLocks noChangeAspect="1" noChangeArrowheads="1"/>
          </p:cNvPicPr>
          <p:nvPr/>
        </p:nvPicPr>
        <p:blipFill>
          <a:blip r:embed="rId2" cstate="print"/>
          <a:srcRect/>
          <a:stretch>
            <a:fillRect/>
          </a:stretch>
        </p:blipFill>
        <p:spPr bwMode="auto">
          <a:xfrm>
            <a:off x="382434" y="2932113"/>
            <a:ext cx="3143250" cy="1000125"/>
          </a:xfrm>
          <a:prstGeom prst="rect">
            <a:avLst/>
          </a:prstGeom>
          <a:noFill/>
          <a:ln w="9525">
            <a:noFill/>
            <a:miter lim="800000"/>
            <a:headEnd/>
            <a:tailEnd/>
          </a:ln>
          <a:effectLst/>
        </p:spPr>
      </p:pic>
      <p:sp>
        <p:nvSpPr>
          <p:cNvPr id="7" name="TextBox 6"/>
          <p:cNvSpPr txBox="1"/>
          <p:nvPr/>
        </p:nvSpPr>
        <p:spPr>
          <a:xfrm>
            <a:off x="375780" y="4271376"/>
            <a:ext cx="4506362" cy="369332"/>
          </a:xfrm>
          <a:prstGeom prst="rect">
            <a:avLst/>
          </a:prstGeom>
          <a:noFill/>
        </p:spPr>
        <p:txBody>
          <a:bodyPr wrap="none" rtlCol="0">
            <a:spAutoFit/>
          </a:bodyPr>
          <a:lstStyle/>
          <a:p>
            <a:r>
              <a:rPr lang="en-US" dirty="0" smtClean="0"/>
              <a:t>Loops over odd numbers between 1 to 20:</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386676" y="5031331"/>
            <a:ext cx="3209925" cy="6096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36</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LOOPS</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469336" y="3213361"/>
            <a:ext cx="4171950" cy="1314450"/>
          </a:xfrm>
          <a:prstGeom prst="rect">
            <a:avLst/>
          </a:prstGeom>
          <a:noFill/>
          <a:ln w="9525">
            <a:noFill/>
            <a:miter lim="800000"/>
            <a:headEnd/>
            <a:tailEnd/>
          </a:ln>
          <a:effectLst/>
        </p:spPr>
      </p:pic>
      <p:sp>
        <p:nvSpPr>
          <p:cNvPr id="5" name="Rectangle 4"/>
          <p:cNvSpPr/>
          <p:nvPr/>
        </p:nvSpPr>
        <p:spPr>
          <a:xfrm>
            <a:off x="369518" y="1142597"/>
            <a:ext cx="7997868" cy="1754326"/>
          </a:xfrm>
          <a:prstGeom prst="rect">
            <a:avLst/>
          </a:prstGeom>
        </p:spPr>
        <p:txBody>
          <a:bodyPr wrap="square">
            <a:spAutoFit/>
          </a:bodyPr>
          <a:lstStyle/>
          <a:p>
            <a:r>
              <a:rPr lang="en-US" b="1" dirty="0" smtClean="0"/>
              <a:t>Exiting for loop</a:t>
            </a:r>
          </a:p>
          <a:p>
            <a:endParaRPr lang="en-US" b="1" dirty="0" smtClean="0"/>
          </a:p>
          <a:p>
            <a:r>
              <a:rPr lang="en-US" dirty="0" smtClean="0"/>
              <a:t>Normally for loop is executed until all the elements of the loop have been looped through or an error occurs and the test case or keyword fails. However sometimes execution of a for loop needs to be stopped before all elements of the loop have been gone through.</a:t>
            </a:r>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37</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Exercise</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539076" y="3422156"/>
            <a:ext cx="7719100" cy="1809591"/>
          </a:xfrm>
          <a:prstGeom prst="rect">
            <a:avLst/>
          </a:prstGeom>
          <a:noFill/>
          <a:ln w="9525">
            <a:noFill/>
            <a:miter lim="800000"/>
            <a:headEnd/>
            <a:tailEnd/>
          </a:ln>
          <a:effectLst/>
        </p:spPr>
      </p:pic>
      <p:sp>
        <p:nvSpPr>
          <p:cNvPr id="5" name="TextBox 4"/>
          <p:cNvSpPr txBox="1"/>
          <p:nvPr/>
        </p:nvSpPr>
        <p:spPr>
          <a:xfrm>
            <a:off x="238998" y="1027134"/>
            <a:ext cx="8905002" cy="2308324"/>
          </a:xfrm>
          <a:prstGeom prst="rect">
            <a:avLst/>
          </a:prstGeom>
          <a:noFill/>
        </p:spPr>
        <p:txBody>
          <a:bodyPr wrap="none" rtlCol="0">
            <a:spAutoFit/>
          </a:bodyPr>
          <a:lstStyle/>
          <a:p>
            <a:pPr marL="342900" indent="-342900">
              <a:buAutoNum type="arabicPeriod"/>
            </a:pPr>
            <a:r>
              <a:rPr lang="en-US" dirty="0" smtClean="0"/>
              <a:t>Implement the following:</a:t>
            </a:r>
          </a:p>
          <a:p>
            <a:pPr marL="342900" indent="-342900"/>
            <a:r>
              <a:rPr lang="en-US" dirty="0" smtClean="0"/>
              <a:t>1.1 Create a keyword which generates random employee name (</a:t>
            </a:r>
            <a:r>
              <a:rPr lang="en-US" dirty="0" err="1" smtClean="0"/>
              <a:t>firstname</a:t>
            </a:r>
            <a:r>
              <a:rPr lang="en-US" dirty="0" smtClean="0"/>
              <a:t> </a:t>
            </a:r>
            <a:r>
              <a:rPr lang="en-US" dirty="0" err="1" smtClean="0"/>
              <a:t>lastname</a:t>
            </a:r>
            <a:r>
              <a:rPr lang="en-US" dirty="0" smtClean="0"/>
              <a:t>) </a:t>
            </a:r>
          </a:p>
          <a:p>
            <a:pPr marL="342900" indent="-342900"/>
            <a:r>
              <a:rPr lang="en-US" dirty="0" smtClean="0"/>
              <a:t>       e.g.  </a:t>
            </a:r>
            <a:r>
              <a:rPr lang="en-US" dirty="0" err="1" smtClean="0"/>
              <a:t>abcd</a:t>
            </a:r>
            <a:r>
              <a:rPr lang="en-US" dirty="0" smtClean="0"/>
              <a:t> </a:t>
            </a:r>
            <a:r>
              <a:rPr lang="en-US" dirty="0" err="1" smtClean="0"/>
              <a:t>efgh</a:t>
            </a:r>
            <a:r>
              <a:rPr lang="en-US" dirty="0" smtClean="0"/>
              <a:t>  (Use Generate Random String) – String Library</a:t>
            </a:r>
          </a:p>
          <a:p>
            <a:pPr marL="342900" indent="-342900"/>
            <a:r>
              <a:rPr lang="en-US" dirty="0" smtClean="0"/>
              <a:t>	Place keyword in res.txt</a:t>
            </a:r>
          </a:p>
          <a:p>
            <a:pPr marL="342900" indent="-342900"/>
            <a:r>
              <a:rPr lang="en-US" dirty="0" smtClean="0"/>
              <a:t>1.2 Create a test case which calls the keyword in 1.1 and creates folder</a:t>
            </a:r>
          </a:p>
          <a:p>
            <a:pPr marL="342900" indent="-342900"/>
            <a:r>
              <a:rPr lang="en-US" dirty="0" smtClean="0"/>
              <a:t>      for 5 employees using the format </a:t>
            </a:r>
            <a:r>
              <a:rPr lang="en-US" dirty="0" err="1" smtClean="0"/>
              <a:t>lastname-firstname</a:t>
            </a:r>
            <a:r>
              <a:rPr lang="en-US" dirty="0" smtClean="0"/>
              <a:t>. Use Loops</a:t>
            </a:r>
          </a:p>
          <a:p>
            <a:pPr marL="342900" indent="-342900"/>
            <a:r>
              <a:rPr lang="en-US" dirty="0" smtClean="0"/>
              <a:t>1.3 In each folder, create a file with format lastname.txt containing “I am </a:t>
            </a:r>
            <a:r>
              <a:rPr lang="en-US" dirty="0" err="1" smtClean="0"/>
              <a:t>firstname</a:t>
            </a:r>
            <a:r>
              <a:rPr lang="en-US" dirty="0" smtClean="0"/>
              <a:t>”</a:t>
            </a:r>
          </a:p>
          <a:p>
            <a:pPr marL="342900" indent="-342900"/>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38</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Course Overview</a:t>
            </a:r>
            <a:endParaRPr lang="en-US" dirty="0"/>
          </a:p>
        </p:txBody>
      </p:sp>
      <p:sp>
        <p:nvSpPr>
          <p:cNvPr id="22" name="Rounded Rectangle 21"/>
          <p:cNvSpPr/>
          <p:nvPr/>
        </p:nvSpPr>
        <p:spPr>
          <a:xfrm>
            <a:off x="361506" y="1169581"/>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0.  Course Overview</a:t>
            </a:r>
            <a:endParaRPr lang="en-US" dirty="0"/>
          </a:p>
        </p:txBody>
      </p:sp>
      <p:sp>
        <p:nvSpPr>
          <p:cNvPr id="23" name="Rounded Rectangle 22"/>
          <p:cNvSpPr/>
          <p:nvPr/>
        </p:nvSpPr>
        <p:spPr>
          <a:xfrm>
            <a:off x="333152" y="1906772"/>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1.  Parking Calculator</a:t>
            </a:r>
            <a:endParaRPr lang="en-US" dirty="0"/>
          </a:p>
        </p:txBody>
      </p:sp>
      <p:sp>
        <p:nvSpPr>
          <p:cNvPr id="24" name="Rounded Rectangle 23"/>
          <p:cNvSpPr/>
          <p:nvPr/>
        </p:nvSpPr>
        <p:spPr>
          <a:xfrm>
            <a:off x="336697" y="2601432"/>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2. Test Automation Framework</a:t>
            </a:r>
            <a:endParaRPr lang="en-US" dirty="0"/>
          </a:p>
        </p:txBody>
      </p:sp>
      <p:sp>
        <p:nvSpPr>
          <p:cNvPr id="25" name="Rounded Rectangle 24"/>
          <p:cNvSpPr/>
          <p:nvPr/>
        </p:nvSpPr>
        <p:spPr>
          <a:xfrm>
            <a:off x="361507" y="3317359"/>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3. Keyword-Driven Testing</a:t>
            </a:r>
            <a:endParaRPr lang="en-US" dirty="0"/>
          </a:p>
        </p:txBody>
      </p:sp>
      <p:sp>
        <p:nvSpPr>
          <p:cNvPr id="26" name="Rounded Rectangle 25"/>
          <p:cNvSpPr/>
          <p:nvPr/>
        </p:nvSpPr>
        <p:spPr>
          <a:xfrm>
            <a:off x="365051" y="4043918"/>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4. Robot Framework Overview</a:t>
            </a:r>
            <a:endParaRPr lang="en-US" dirty="0"/>
          </a:p>
        </p:txBody>
      </p:sp>
      <p:sp>
        <p:nvSpPr>
          <p:cNvPr id="27" name="Rounded Rectangle 26"/>
          <p:cNvSpPr/>
          <p:nvPr/>
        </p:nvSpPr>
        <p:spPr>
          <a:xfrm>
            <a:off x="368596" y="4738579"/>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5. Creating Test Data</a:t>
            </a:r>
            <a:endParaRPr lang="en-US" dirty="0"/>
          </a:p>
        </p:txBody>
      </p:sp>
      <p:sp>
        <p:nvSpPr>
          <p:cNvPr id="28" name="Rounded Rectangle 27"/>
          <p:cNvSpPr/>
          <p:nvPr/>
        </p:nvSpPr>
        <p:spPr>
          <a:xfrm>
            <a:off x="318977" y="5475770"/>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6.  Creating Test Cases</a:t>
            </a:r>
            <a:endParaRPr lang="en-US" dirty="0"/>
          </a:p>
        </p:txBody>
      </p:sp>
      <p:sp>
        <p:nvSpPr>
          <p:cNvPr id="31" name="Rounded Rectangle 30"/>
          <p:cNvSpPr/>
          <p:nvPr/>
        </p:nvSpPr>
        <p:spPr>
          <a:xfrm>
            <a:off x="4281375" y="1187273"/>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7.  Settings &amp; Variables</a:t>
            </a:r>
            <a:endParaRPr lang="en-US" dirty="0"/>
          </a:p>
        </p:txBody>
      </p:sp>
      <p:sp>
        <p:nvSpPr>
          <p:cNvPr id="32" name="Rounded Rectangle 31"/>
          <p:cNvSpPr/>
          <p:nvPr/>
        </p:nvSpPr>
        <p:spPr>
          <a:xfrm>
            <a:off x="4284920" y="1881933"/>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8. User Keywords</a:t>
            </a:r>
            <a:endParaRPr lang="en-US" dirty="0"/>
          </a:p>
        </p:txBody>
      </p:sp>
      <p:sp>
        <p:nvSpPr>
          <p:cNvPr id="33" name="Rounded Rectangle 32"/>
          <p:cNvSpPr/>
          <p:nvPr/>
        </p:nvSpPr>
        <p:spPr>
          <a:xfrm>
            <a:off x="4309730" y="2597860"/>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9. Resource Files</a:t>
            </a:r>
            <a:endParaRPr lang="en-US" dirty="0"/>
          </a:p>
        </p:txBody>
      </p:sp>
      <p:sp>
        <p:nvSpPr>
          <p:cNvPr id="34" name="Rounded Rectangle 33"/>
          <p:cNvSpPr/>
          <p:nvPr/>
        </p:nvSpPr>
        <p:spPr>
          <a:xfrm>
            <a:off x="4228215" y="4749182"/>
            <a:ext cx="3561908" cy="520996"/>
          </a:xfrm>
          <a:prstGeom prst="roundRect">
            <a:avLst/>
          </a:prstGeom>
          <a:solidFill>
            <a:schemeClr val="accent1">
              <a:lumMod val="60000"/>
              <a:lumOff val="40000"/>
            </a:schemeClr>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12.  Templates</a:t>
            </a:r>
            <a:endParaRPr lang="en-US" dirty="0"/>
          </a:p>
        </p:txBody>
      </p:sp>
      <p:sp>
        <p:nvSpPr>
          <p:cNvPr id="35" name="Rounded Rectangle 34"/>
          <p:cNvSpPr/>
          <p:nvPr/>
        </p:nvSpPr>
        <p:spPr>
          <a:xfrm>
            <a:off x="4284922" y="3338595"/>
            <a:ext cx="3561908" cy="520996"/>
          </a:xfrm>
          <a:prstGeom prst="roundRect">
            <a:avLst/>
          </a:prstGeom>
          <a:solidFill>
            <a:srgbClr val="00B050"/>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10.  Loops</a:t>
            </a:r>
            <a:endParaRPr lang="en-US" dirty="0"/>
          </a:p>
        </p:txBody>
      </p:sp>
      <p:sp>
        <p:nvSpPr>
          <p:cNvPr id="36" name="Rounded Rectangle 35"/>
          <p:cNvSpPr/>
          <p:nvPr/>
        </p:nvSpPr>
        <p:spPr>
          <a:xfrm>
            <a:off x="4277833" y="4033258"/>
            <a:ext cx="3561908" cy="520996"/>
          </a:xfrm>
          <a:prstGeom prst="roundRect">
            <a:avLst/>
          </a:prstGeom>
          <a:solidFill>
            <a:schemeClr val="accent1">
              <a:lumMod val="60000"/>
              <a:lumOff val="40000"/>
            </a:schemeClr>
          </a:solidFill>
          <a:ln>
            <a:noFill/>
          </a:ln>
          <a:scene3d>
            <a:camera prst="orthographicFront"/>
            <a:lightRig rig="threePt" dir="t"/>
          </a:scene3d>
          <a:sp3d>
            <a:bevel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11.  Selenium2Library</a:t>
            </a:r>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39</a:t>
            </a:fld>
            <a:endParaRPr lang="en-US" dirty="0"/>
          </a:p>
        </p:txBody>
      </p:sp>
      <p:sp>
        <p:nvSpPr>
          <p:cNvPr id="3" name="Title 2"/>
          <p:cNvSpPr>
            <a:spLocks noGrp="1"/>
          </p:cNvSpPr>
          <p:nvPr>
            <p:ph type="title"/>
          </p:nvPr>
        </p:nvSpPr>
        <p:spPr/>
        <p:txBody>
          <a:bodyPr/>
          <a:lstStyle/>
          <a:p>
            <a:endParaRPr lang="en-US" dirty="0"/>
          </a:p>
        </p:txBody>
      </p:sp>
      <p:sp>
        <p:nvSpPr>
          <p:cNvPr id="4" name="Rectangle 3"/>
          <p:cNvSpPr/>
          <p:nvPr/>
        </p:nvSpPr>
        <p:spPr>
          <a:xfrm>
            <a:off x="1843430" y="1752310"/>
            <a:ext cx="4956100"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END OF DAY 1</a:t>
            </a:r>
          </a:p>
        </p:txBody>
      </p:sp>
      <p:sp>
        <p:nvSpPr>
          <p:cNvPr id="5" name="TextBox 4"/>
          <p:cNvSpPr txBox="1"/>
          <p:nvPr/>
        </p:nvSpPr>
        <p:spPr>
          <a:xfrm>
            <a:off x="2091847" y="3244241"/>
            <a:ext cx="4381328" cy="1200329"/>
          </a:xfrm>
          <a:prstGeom prst="rect">
            <a:avLst/>
          </a:prstGeom>
          <a:noFill/>
        </p:spPr>
        <p:txBody>
          <a:bodyPr wrap="none" rtlCol="0">
            <a:spAutoFit/>
          </a:bodyPr>
          <a:lstStyle/>
          <a:p>
            <a:pPr>
              <a:buFont typeface="Arial" pitchFamily="34" charset="0"/>
              <a:buChar char="•"/>
            </a:pPr>
            <a:r>
              <a:rPr lang="en-US" dirty="0" smtClean="0"/>
              <a:t>  Manual Exploratory testing of </a:t>
            </a:r>
            <a:r>
              <a:rPr lang="en-US" dirty="0" err="1" smtClean="0"/>
              <a:t>ParkCalc</a:t>
            </a:r>
            <a:endParaRPr lang="en-US" dirty="0" smtClean="0"/>
          </a:p>
          <a:p>
            <a:pPr>
              <a:buFont typeface="Arial" pitchFamily="34" charset="0"/>
              <a:buChar char="•"/>
            </a:pPr>
            <a:r>
              <a:rPr lang="en-US" dirty="0" smtClean="0"/>
              <a:t>  Identify at least 10 Test Cases</a:t>
            </a:r>
          </a:p>
          <a:p>
            <a:pPr marL="800100" lvl="1" indent="-342900">
              <a:buFont typeface="Wingdings" pitchFamily="2" charset="2"/>
              <a:buChar char="ü"/>
            </a:pPr>
            <a:r>
              <a:rPr lang="en-US" dirty="0" smtClean="0"/>
              <a:t>At least 5 PASSED &amp; 5 FAILED</a:t>
            </a:r>
          </a:p>
          <a:p>
            <a:pPr marL="800100" lvl="1" indent="-342900">
              <a:buFont typeface="Arial" pitchFamily="34" charset="0"/>
              <a:buChar char="•"/>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4</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PARKING CALCULATOR</a:t>
            </a:r>
            <a:endParaRPr lang="en-US" dirty="0"/>
          </a:p>
        </p:txBody>
      </p:sp>
      <p:sp>
        <p:nvSpPr>
          <p:cNvPr id="5" name="Rectangle 4"/>
          <p:cNvSpPr/>
          <p:nvPr/>
        </p:nvSpPr>
        <p:spPr>
          <a:xfrm>
            <a:off x="303227" y="862642"/>
            <a:ext cx="5724709" cy="923330"/>
          </a:xfrm>
          <a:prstGeom prst="rect">
            <a:avLst/>
          </a:prstGeom>
        </p:spPr>
        <p:txBody>
          <a:bodyPr wrap="none">
            <a:spAutoFit/>
          </a:bodyPr>
          <a:lstStyle/>
          <a:p>
            <a:r>
              <a:rPr lang="en-US" dirty="0" smtClean="0"/>
              <a:t>Gerald R. Ford International Airport Parking Calculator</a:t>
            </a:r>
          </a:p>
          <a:p>
            <a:r>
              <a:rPr lang="en-US" dirty="0" smtClean="0">
                <a:hlinkClick r:id="rId2"/>
              </a:rPr>
              <a:t>http://www.grr.org/ParkCalc.php</a:t>
            </a:r>
          </a:p>
          <a:p>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570356" y="1774972"/>
            <a:ext cx="7278687" cy="337185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40</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Test Libraries</a:t>
            </a:r>
            <a:endParaRPr lang="en-US" dirty="0"/>
          </a:p>
        </p:txBody>
      </p:sp>
      <p:sp>
        <p:nvSpPr>
          <p:cNvPr id="4" name="TextBox 3"/>
          <p:cNvSpPr txBox="1"/>
          <p:nvPr/>
        </p:nvSpPr>
        <p:spPr>
          <a:xfrm>
            <a:off x="200417" y="1114816"/>
            <a:ext cx="8776762" cy="3570208"/>
          </a:xfrm>
          <a:prstGeom prst="rect">
            <a:avLst/>
          </a:prstGeom>
          <a:noFill/>
        </p:spPr>
        <p:txBody>
          <a:bodyPr wrap="none" rtlCol="0">
            <a:spAutoFit/>
          </a:bodyPr>
          <a:lstStyle/>
          <a:p>
            <a:r>
              <a:rPr lang="en-US" dirty="0" err="1" smtClean="0"/>
              <a:t>BuiltIn</a:t>
            </a:r>
            <a:endParaRPr lang="en-US" dirty="0" smtClean="0"/>
          </a:p>
          <a:p>
            <a:r>
              <a:rPr lang="en-US" dirty="0" smtClean="0">
                <a:hlinkClick r:id="rId2"/>
              </a:rPr>
              <a:t>http://robotframework.googlecode.com/hg/doc/libraries/BuiltIn.html?r=2.7.6</a:t>
            </a:r>
            <a:endParaRPr lang="en-US" dirty="0" smtClean="0"/>
          </a:p>
          <a:p>
            <a:endParaRPr lang="en-US" dirty="0" smtClean="0"/>
          </a:p>
          <a:p>
            <a:r>
              <a:rPr lang="en-US" dirty="0" smtClean="0"/>
              <a:t>String</a:t>
            </a:r>
          </a:p>
          <a:p>
            <a:r>
              <a:rPr lang="en-US" dirty="0" smtClean="0">
                <a:hlinkClick r:id="rId3"/>
              </a:rPr>
              <a:t>https://robotframework.googlecode.com/hg-history/2.1.3/doc/libraries/String.html</a:t>
            </a:r>
            <a:endParaRPr lang="en-US" dirty="0" smtClean="0"/>
          </a:p>
          <a:p>
            <a:endParaRPr lang="en-US" dirty="0" smtClean="0"/>
          </a:p>
          <a:p>
            <a:r>
              <a:rPr lang="en-US" dirty="0" smtClean="0"/>
              <a:t>Operating System</a:t>
            </a:r>
          </a:p>
          <a:p>
            <a:r>
              <a:rPr lang="en-US" dirty="0" smtClean="0">
                <a:hlinkClick r:id="rId4"/>
              </a:rPr>
              <a:t>http://robotframework.googlecode.com/svn/trunk/doc/libraries/OperatingSystem.html</a:t>
            </a:r>
            <a:endParaRPr lang="en-US" dirty="0" smtClean="0"/>
          </a:p>
          <a:p>
            <a:endParaRPr lang="en-US" dirty="0" smtClean="0"/>
          </a:p>
          <a:p>
            <a:r>
              <a:rPr lang="en-US" dirty="0" smtClean="0"/>
              <a:t>Selenium</a:t>
            </a:r>
          </a:p>
          <a:p>
            <a:r>
              <a:rPr lang="en-US" sz="1400" dirty="0" smtClean="0">
                <a:hlinkClick r:id="rId5"/>
              </a:rPr>
              <a:t>http://rtomac.github.io/robotframework-selenium2library/doc/Selenium2Library.html?r=1.1.0#Introduction</a:t>
            </a:r>
            <a:endParaRPr lang="en-US" sz="1400" dirty="0" smtClean="0"/>
          </a:p>
          <a:p>
            <a:endParaRPr lang="en-US" sz="1400"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6536" y="676657"/>
            <a:ext cx="4860164" cy="747897"/>
          </a:xfrm>
        </p:spPr>
        <p:txBody>
          <a:bodyPr/>
          <a:lstStyle/>
          <a:p>
            <a:r>
              <a:rPr lang="en-US" dirty="0" smtClean="0"/>
              <a:t>Thank you</a:t>
            </a:r>
            <a:endParaRPr lang="en-US" dirty="0"/>
          </a:p>
        </p:txBody>
      </p:sp>
      <p:sp>
        <p:nvSpPr>
          <p:cNvPr id="5" name="Text Placeholder 4"/>
          <p:cNvSpPr>
            <a:spLocks noGrp="1"/>
          </p:cNvSpPr>
          <p:nvPr>
            <p:ph type="body" sz="quarter" idx="13"/>
          </p:nvPr>
        </p:nvSpPr>
        <p:spPr/>
        <p:txBody>
          <a:bodyPr/>
          <a:lstStyle/>
          <a:p>
            <a:r>
              <a:rPr lang="en-US" sz="1200" dirty="0" smtClean="0"/>
              <a:t>Roberto </a:t>
            </a:r>
            <a:r>
              <a:rPr lang="en-US" sz="1200" dirty="0" err="1" smtClean="0"/>
              <a:t>Galman</a:t>
            </a:r>
            <a:endParaRPr lang="en-US" sz="1200" dirty="0" smtClean="0"/>
          </a:p>
          <a:p>
            <a:r>
              <a:rPr lang="en-US" sz="1200" dirty="0" smtClean="0">
                <a:hlinkClick r:id="rId2"/>
              </a:rPr>
              <a:t>roberto.galman@ngahr.com</a:t>
            </a:r>
            <a:endParaRPr lang="en-US" sz="1200" dirty="0" smtClean="0"/>
          </a:p>
          <a:p>
            <a:endParaRPr lang="en-US" sz="1200" dirty="0"/>
          </a:p>
        </p:txBody>
      </p:sp>
      <p:sp>
        <p:nvSpPr>
          <p:cNvPr id="2" name="Slide Number Placeholder 1"/>
          <p:cNvSpPr>
            <a:spLocks noGrp="1"/>
          </p:cNvSpPr>
          <p:nvPr>
            <p:ph type="sldNum" sz="quarter" idx="10"/>
          </p:nvPr>
        </p:nvSpPr>
        <p:spPr/>
        <p:txBody>
          <a:bodyPr/>
          <a:lstStyle/>
          <a:p>
            <a:fld id="{DB9C3A1C-113A-4311-AD7C-22AABB34C33F}" type="slidenum">
              <a:rPr lang="en-US" smtClean="0"/>
              <a:pPr/>
              <a:t>41</a:t>
            </a:fld>
            <a:endParaRPr lang="en-US" dirty="0"/>
          </a:p>
        </p:txBody>
      </p:sp>
    </p:spTree>
    <p:extLst>
      <p:ext uri="{BB962C8B-B14F-4D97-AF65-F5344CB8AC3E}">
        <p14:creationId xmlns:p14="http://schemas.microsoft.com/office/powerpoint/2010/main" val="3381344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Appendix</a:t>
            </a:r>
            <a:endParaRPr lang="en-US" dirty="0"/>
          </a:p>
        </p:txBody>
      </p:sp>
      <p:sp>
        <p:nvSpPr>
          <p:cNvPr id="3" name="Slide Number Placeholder 2"/>
          <p:cNvSpPr>
            <a:spLocks noGrp="1"/>
          </p:cNvSpPr>
          <p:nvPr>
            <p:ph type="sldNum" sz="quarter" idx="4"/>
          </p:nvPr>
        </p:nvSpPr>
        <p:spPr/>
        <p:txBody>
          <a:bodyPr/>
          <a:lstStyle/>
          <a:p>
            <a:fld id="{DB9C3A1C-113A-4311-AD7C-22AABB34C33F}" type="slidenum">
              <a:rPr lang="en-US" smtClean="0"/>
              <a:pPr/>
              <a:t>42</a:t>
            </a:fld>
            <a:endParaRPr lang="en-US" dirty="0"/>
          </a:p>
        </p:txBody>
      </p:sp>
    </p:spTree>
    <p:extLst>
      <p:ext uri="{BB962C8B-B14F-4D97-AF65-F5344CB8AC3E}">
        <p14:creationId xmlns:p14="http://schemas.microsoft.com/office/powerpoint/2010/main" val="19094621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43</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References</a:t>
            </a:r>
            <a:endParaRPr lang="en-US" dirty="0"/>
          </a:p>
        </p:txBody>
      </p:sp>
      <p:sp>
        <p:nvSpPr>
          <p:cNvPr id="4" name="TextBox 3"/>
          <p:cNvSpPr txBox="1"/>
          <p:nvPr/>
        </p:nvSpPr>
        <p:spPr>
          <a:xfrm>
            <a:off x="138224" y="1180214"/>
            <a:ext cx="7869462" cy="2308324"/>
          </a:xfrm>
          <a:prstGeom prst="rect">
            <a:avLst/>
          </a:prstGeom>
          <a:noFill/>
        </p:spPr>
        <p:txBody>
          <a:bodyPr wrap="none" rtlCol="0">
            <a:spAutoFit/>
          </a:bodyPr>
          <a:lstStyle/>
          <a:p>
            <a:pPr>
              <a:buFont typeface="Arial" pitchFamily="34" charset="0"/>
              <a:buChar char="•"/>
            </a:pPr>
            <a:r>
              <a:rPr lang="en-US" dirty="0" smtClean="0"/>
              <a:t>  </a:t>
            </a:r>
            <a:r>
              <a:rPr lang="en-US" dirty="0" smtClean="0">
                <a:hlinkClick r:id="rId2"/>
              </a:rPr>
              <a:t>http://www.ranorex.com/blog/keyword-driven-test-automation-framework</a:t>
            </a:r>
            <a:endParaRPr lang="en-US" dirty="0" smtClean="0"/>
          </a:p>
          <a:p>
            <a:pPr>
              <a:buFont typeface="Arial" pitchFamily="34" charset="0"/>
              <a:buChar char="•"/>
            </a:pPr>
            <a:r>
              <a:rPr lang="en-US" dirty="0" smtClean="0"/>
              <a:t>  </a:t>
            </a:r>
            <a:r>
              <a:rPr lang="en-US" dirty="0" smtClean="0">
                <a:hlinkClick r:id="rId3"/>
              </a:rPr>
              <a:t>https://twiki.cern.ch/twiki/bin/view/EMI/RobotFrameworkAdvancedGuide</a:t>
            </a:r>
            <a:endParaRPr lang="en-US" dirty="0" smtClean="0"/>
          </a:p>
          <a:p>
            <a:pPr>
              <a:buFont typeface="Arial" pitchFamily="34" charset="0"/>
              <a:buChar char="•"/>
            </a:pPr>
            <a:r>
              <a:rPr lang="en-US" dirty="0" smtClean="0"/>
              <a:t>  </a:t>
            </a:r>
            <a:r>
              <a:rPr lang="en-US" dirty="0" smtClean="0">
                <a:hlinkClick r:id="rId4"/>
              </a:rPr>
              <a:t>https://blog.codecentric.de/en/2012/03/robot-framework-tutorial-overview/</a:t>
            </a:r>
            <a:endParaRPr lang="en-US" dirty="0" smtClean="0"/>
          </a:p>
          <a:p>
            <a:pPr>
              <a:buFont typeface="Arial" pitchFamily="34" charset="0"/>
              <a:buChar char="•"/>
            </a:pPr>
            <a:r>
              <a:rPr lang="en-US" dirty="0" smtClean="0"/>
              <a:t>  </a:t>
            </a:r>
            <a:r>
              <a:rPr lang="en-US" dirty="0" smtClean="0">
                <a:hlinkClick r:id="rId5"/>
              </a:rPr>
              <a:t>http://www.virtuousprogrammer.com/?p=264</a:t>
            </a:r>
            <a:endParaRPr lang="en-US" dirty="0" smtClean="0"/>
          </a:p>
          <a:p>
            <a:pPr>
              <a:buFont typeface="Arial" pitchFamily="34" charset="0"/>
              <a:buChar char="•"/>
            </a:pPr>
            <a:r>
              <a:rPr lang="en-US" dirty="0" smtClean="0"/>
              <a:t>  </a:t>
            </a:r>
            <a:r>
              <a:rPr lang="en-US" dirty="0" smtClean="0">
                <a:hlinkClick r:id="rId6"/>
              </a:rPr>
              <a:t>http://www.shino.de/2010/06/20/parkcalc-automation-getting-started/</a:t>
            </a:r>
            <a:endParaRPr lang="en-US" dirty="0" smtClean="0"/>
          </a:p>
          <a:p>
            <a:pPr>
              <a:buFont typeface="Arial" pitchFamily="34" charset="0"/>
              <a:buChar char="•"/>
            </a:pPr>
            <a:r>
              <a:rPr lang="en-US" dirty="0" smtClean="0"/>
              <a:t>  </a:t>
            </a:r>
            <a:r>
              <a:rPr lang="en-US" dirty="0" smtClean="0">
                <a:hlinkClick r:id="rId7"/>
              </a:rPr>
              <a:t>http://robotframework.googlecode.com</a:t>
            </a:r>
            <a:endParaRPr lang="en-US" dirty="0" smtClean="0"/>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5</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“BUGGY” PARKING CALCULATOR</a:t>
            </a:r>
            <a:endParaRPr lang="en-US" dirty="0"/>
          </a:p>
        </p:txBody>
      </p:sp>
      <p:pic>
        <p:nvPicPr>
          <p:cNvPr id="20482" name="Picture 2"/>
          <p:cNvPicPr>
            <a:picLocks noChangeAspect="1" noChangeArrowheads="1"/>
          </p:cNvPicPr>
          <p:nvPr/>
        </p:nvPicPr>
        <p:blipFill>
          <a:blip r:embed="rId2" cstate="print"/>
          <a:srcRect/>
          <a:stretch>
            <a:fillRect/>
          </a:stretch>
        </p:blipFill>
        <p:spPr bwMode="auto">
          <a:xfrm>
            <a:off x="260609" y="1846409"/>
            <a:ext cx="5305425" cy="2314575"/>
          </a:xfrm>
          <a:prstGeom prst="rect">
            <a:avLst/>
          </a:prstGeom>
          <a:noFill/>
          <a:ln w="9525">
            <a:noFill/>
            <a:miter lim="800000"/>
            <a:headEnd/>
            <a:tailEnd/>
          </a:ln>
          <a:effectLst/>
        </p:spPr>
      </p:pic>
      <p:pic>
        <p:nvPicPr>
          <p:cNvPr id="20483" name="Picture 3"/>
          <p:cNvPicPr>
            <a:picLocks noChangeAspect="1" noChangeArrowheads="1"/>
          </p:cNvPicPr>
          <p:nvPr/>
        </p:nvPicPr>
        <p:blipFill>
          <a:blip r:embed="rId3" cstate="print"/>
          <a:srcRect/>
          <a:stretch>
            <a:fillRect/>
          </a:stretch>
        </p:blipFill>
        <p:spPr bwMode="auto">
          <a:xfrm>
            <a:off x="5723639" y="1443702"/>
            <a:ext cx="2800350" cy="3800475"/>
          </a:xfrm>
          <a:prstGeom prst="rect">
            <a:avLst/>
          </a:prstGeom>
          <a:noFill/>
          <a:ln w="9525">
            <a:noFill/>
            <a:miter lim="800000"/>
            <a:headEnd/>
            <a:tailEnd/>
          </a:ln>
          <a:effectLst/>
        </p:spPr>
      </p:pic>
      <p:sp>
        <p:nvSpPr>
          <p:cNvPr id="6" name="TextBox 5"/>
          <p:cNvSpPr txBox="1"/>
          <p:nvPr/>
        </p:nvSpPr>
        <p:spPr>
          <a:xfrm>
            <a:off x="308344" y="1116418"/>
            <a:ext cx="3518977" cy="923330"/>
          </a:xfrm>
          <a:prstGeom prst="rect">
            <a:avLst/>
          </a:prstGeom>
          <a:noFill/>
        </p:spPr>
        <p:txBody>
          <a:bodyPr wrap="none" rtlCol="0">
            <a:spAutoFit/>
          </a:bodyPr>
          <a:lstStyle/>
          <a:p>
            <a:r>
              <a:rPr lang="en-US" dirty="0" smtClean="0">
                <a:hlinkClick r:id="rId4"/>
              </a:rPr>
              <a:t>http://adam.goucher.ca/parkcalc/</a:t>
            </a:r>
            <a:endParaRPr lang="en-US" dirty="0" smtClean="0"/>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6</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TEST AUTOMATION FRAMEWORK</a:t>
            </a:r>
            <a:endParaRPr lang="en-US" dirty="0"/>
          </a:p>
        </p:txBody>
      </p:sp>
      <p:sp>
        <p:nvSpPr>
          <p:cNvPr id="6" name="Rounded Rectangle 5"/>
          <p:cNvSpPr/>
          <p:nvPr/>
        </p:nvSpPr>
        <p:spPr>
          <a:xfrm>
            <a:off x="2466752" y="1116418"/>
            <a:ext cx="4391247" cy="861238"/>
          </a:xfrm>
          <a:prstGeom prst="roundRect">
            <a:avLst/>
          </a:prstGeom>
          <a:solidFill>
            <a:schemeClr val="accent3">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Application</a:t>
            </a:r>
          </a:p>
          <a:p>
            <a:pPr algn="ctr"/>
            <a:r>
              <a:rPr lang="en-US" dirty="0" smtClean="0"/>
              <a:t>&lt;Parking Calculator&gt;</a:t>
            </a:r>
            <a:endParaRPr lang="en-US" dirty="0"/>
          </a:p>
        </p:txBody>
      </p:sp>
      <p:sp>
        <p:nvSpPr>
          <p:cNvPr id="7" name="Flowchart: Magnetic Disk 6"/>
          <p:cNvSpPr/>
          <p:nvPr/>
        </p:nvSpPr>
        <p:spPr>
          <a:xfrm>
            <a:off x="7145075" y="1137685"/>
            <a:ext cx="829340" cy="797442"/>
          </a:xfrm>
          <a:prstGeom prst="flowChartMagneticDisk">
            <a:avLst/>
          </a:prstGeom>
          <a:solidFill>
            <a:schemeClr val="accent3">
              <a:lumMod val="75000"/>
              <a:lumOff val="25000"/>
            </a:schemeClr>
          </a:solidFill>
          <a:ln>
            <a:solidFill>
              <a:schemeClr val="accent3">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Database</a:t>
            </a:r>
            <a:endParaRPr lang="en-US" sz="1100" b="1" dirty="0"/>
          </a:p>
        </p:txBody>
      </p:sp>
      <p:sp>
        <p:nvSpPr>
          <p:cNvPr id="8" name="Cube 7"/>
          <p:cNvSpPr/>
          <p:nvPr/>
        </p:nvSpPr>
        <p:spPr>
          <a:xfrm>
            <a:off x="1222740" y="1180213"/>
            <a:ext cx="914400" cy="818707"/>
          </a:xfrm>
          <a:prstGeom prst="cube">
            <a:avLst/>
          </a:prstGeom>
          <a:solidFill>
            <a:schemeClr val="accent3">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Web Server</a:t>
            </a:r>
            <a:endParaRPr lang="en-US" sz="1200" b="1" dirty="0"/>
          </a:p>
        </p:txBody>
      </p:sp>
      <p:pic>
        <p:nvPicPr>
          <p:cNvPr id="21506" name="Picture 2"/>
          <p:cNvPicPr>
            <a:picLocks noChangeAspect="1" noChangeArrowheads="1"/>
          </p:cNvPicPr>
          <p:nvPr/>
        </p:nvPicPr>
        <p:blipFill>
          <a:blip r:embed="rId2" cstate="print"/>
          <a:srcRect/>
          <a:stretch>
            <a:fillRect/>
          </a:stretch>
        </p:blipFill>
        <p:spPr bwMode="auto">
          <a:xfrm>
            <a:off x="1195610" y="2786173"/>
            <a:ext cx="904875" cy="647700"/>
          </a:xfrm>
          <a:prstGeom prst="rect">
            <a:avLst/>
          </a:prstGeom>
          <a:noFill/>
          <a:ln w="9525">
            <a:noFill/>
            <a:miter lim="800000"/>
            <a:headEnd/>
            <a:tailEnd/>
          </a:ln>
          <a:effectLst/>
        </p:spPr>
      </p:pic>
      <p:sp>
        <p:nvSpPr>
          <p:cNvPr id="11" name="Up Arrow 10"/>
          <p:cNvSpPr/>
          <p:nvPr/>
        </p:nvSpPr>
        <p:spPr>
          <a:xfrm>
            <a:off x="1392865" y="2083983"/>
            <a:ext cx="127591" cy="627320"/>
          </a:xfrm>
          <a:prstGeom prst="up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1584251" y="2083981"/>
            <a:ext cx="148855" cy="637953"/>
          </a:xfrm>
          <a:prstGeom prst="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65545" y="2169041"/>
            <a:ext cx="587020" cy="276999"/>
          </a:xfrm>
          <a:prstGeom prst="rect">
            <a:avLst/>
          </a:prstGeom>
          <a:noFill/>
        </p:spPr>
        <p:txBody>
          <a:bodyPr wrap="none" rtlCol="0">
            <a:spAutoFit/>
          </a:bodyPr>
          <a:lstStyle/>
          <a:p>
            <a:r>
              <a:rPr lang="en-US" sz="1200" b="1" dirty="0" smtClean="0"/>
              <a:t>HTTP</a:t>
            </a:r>
            <a:endParaRPr lang="en-US" sz="1200" b="1" dirty="0"/>
          </a:p>
        </p:txBody>
      </p:sp>
      <p:sp>
        <p:nvSpPr>
          <p:cNvPr id="15" name="Rounded Rectangle 14"/>
          <p:cNvSpPr/>
          <p:nvPr/>
        </p:nvSpPr>
        <p:spPr>
          <a:xfrm>
            <a:off x="3257106" y="3636331"/>
            <a:ext cx="591881" cy="2009553"/>
          </a:xfrm>
          <a:prstGeom prst="roundRect">
            <a:avLst/>
          </a:prstGeom>
          <a:solidFill>
            <a:schemeClr val="accent1">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smtClean="0"/>
              <a:t>Defined Format (</a:t>
            </a:r>
            <a:r>
              <a:rPr lang="en-US" sz="1400" dirty="0" err="1" smtClean="0"/>
              <a:t>csv,tsv,txt</a:t>
            </a:r>
            <a:r>
              <a:rPr lang="en-US" sz="1400" dirty="0" smtClean="0"/>
              <a:t>)</a:t>
            </a:r>
            <a:endParaRPr lang="en-US" sz="1400" dirty="0"/>
          </a:p>
        </p:txBody>
      </p:sp>
      <p:sp>
        <p:nvSpPr>
          <p:cNvPr id="16" name="Rounded Rectangle 15"/>
          <p:cNvSpPr/>
          <p:nvPr/>
        </p:nvSpPr>
        <p:spPr>
          <a:xfrm>
            <a:off x="2597882" y="2672314"/>
            <a:ext cx="4391247" cy="861238"/>
          </a:xfrm>
          <a:prstGeom prst="roundRect">
            <a:avLst/>
          </a:prstGeom>
          <a:solidFill>
            <a:schemeClr val="bg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Automation Framework</a:t>
            </a:r>
            <a:endParaRPr lang="en-US" dirty="0"/>
          </a:p>
        </p:txBody>
      </p:sp>
      <p:sp>
        <p:nvSpPr>
          <p:cNvPr id="19" name="Left Arrow 18"/>
          <p:cNvSpPr/>
          <p:nvPr/>
        </p:nvSpPr>
        <p:spPr>
          <a:xfrm>
            <a:off x="1924494" y="3030280"/>
            <a:ext cx="606056" cy="159488"/>
          </a:xfrm>
          <a:prstGeom prst="lef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4079359" y="3629242"/>
            <a:ext cx="591881" cy="2009553"/>
          </a:xfrm>
          <a:prstGeom prst="roundRect">
            <a:avLst/>
          </a:prstGeom>
          <a:solidFill>
            <a:schemeClr val="accent1">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smtClean="0"/>
              <a:t>Drive the Application</a:t>
            </a:r>
            <a:endParaRPr lang="en-US" sz="1400" dirty="0"/>
          </a:p>
        </p:txBody>
      </p:sp>
      <p:sp>
        <p:nvSpPr>
          <p:cNvPr id="21" name="Rounded Rectangle 20"/>
          <p:cNvSpPr/>
          <p:nvPr/>
        </p:nvSpPr>
        <p:spPr>
          <a:xfrm>
            <a:off x="4912243" y="3611521"/>
            <a:ext cx="591881" cy="2009553"/>
          </a:xfrm>
          <a:prstGeom prst="roundRect">
            <a:avLst/>
          </a:prstGeom>
          <a:solidFill>
            <a:schemeClr val="accent1">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smtClean="0"/>
              <a:t>Execute the test</a:t>
            </a:r>
            <a:endParaRPr lang="en-US" sz="1400" dirty="0"/>
          </a:p>
        </p:txBody>
      </p:sp>
      <p:sp>
        <p:nvSpPr>
          <p:cNvPr id="22" name="Rounded Rectangle 21"/>
          <p:cNvSpPr/>
          <p:nvPr/>
        </p:nvSpPr>
        <p:spPr>
          <a:xfrm>
            <a:off x="5723862" y="3625698"/>
            <a:ext cx="591881" cy="2009553"/>
          </a:xfrm>
          <a:prstGeom prst="roundRect">
            <a:avLst/>
          </a:prstGeom>
          <a:solidFill>
            <a:schemeClr val="accent1">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smtClean="0"/>
              <a:t>Report the results</a:t>
            </a:r>
            <a:endParaRPr lang="en-US" sz="1400" dirty="0"/>
          </a:p>
        </p:txBody>
      </p:sp>
      <p:sp>
        <p:nvSpPr>
          <p:cNvPr id="23" name="Rounded Rectangle 22"/>
          <p:cNvSpPr/>
          <p:nvPr/>
        </p:nvSpPr>
        <p:spPr>
          <a:xfrm>
            <a:off x="2672316" y="5745125"/>
            <a:ext cx="4292010" cy="400494"/>
          </a:xfrm>
          <a:prstGeom prst="roundRect">
            <a:avLst/>
          </a:prstGeom>
          <a:solidFill>
            <a:srgbClr val="00B05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Libraries</a:t>
            </a:r>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checkerboard(across)">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ppt_x"/>
                                          </p:val>
                                        </p:tav>
                                        <p:tav tm="100000">
                                          <p:val>
                                            <p:strVal val="#ppt_x"/>
                                          </p:val>
                                        </p:tav>
                                      </p:tavLst>
                                    </p:anim>
                                    <p:anim calcmode="lin" valueType="num">
                                      <p:cBhvr additive="base">
                                        <p:cTn id="3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ppt_x"/>
                                          </p:val>
                                        </p:tav>
                                        <p:tav tm="100000">
                                          <p:val>
                                            <p:strVal val="#ppt_x"/>
                                          </p:val>
                                        </p:tav>
                                      </p:tavLst>
                                    </p:anim>
                                    <p:anim calcmode="lin" valueType="num">
                                      <p:cBhvr additive="base">
                                        <p:cTn id="4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9" grpId="0" animBg="1"/>
      <p:bldP spid="20" grpId="0" animBg="1"/>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7</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KEYWORD-DRIVEN TESTING</a:t>
            </a:r>
            <a:endParaRPr lang="en-US" dirty="0"/>
          </a:p>
        </p:txBody>
      </p:sp>
      <p:sp>
        <p:nvSpPr>
          <p:cNvPr id="4" name="TextBox 3"/>
          <p:cNvSpPr txBox="1"/>
          <p:nvPr/>
        </p:nvSpPr>
        <p:spPr>
          <a:xfrm>
            <a:off x="340241" y="1073887"/>
            <a:ext cx="6955750" cy="646331"/>
          </a:xfrm>
          <a:prstGeom prst="rect">
            <a:avLst/>
          </a:prstGeom>
          <a:noFill/>
        </p:spPr>
        <p:txBody>
          <a:bodyPr wrap="none" rtlCol="0">
            <a:spAutoFit/>
          </a:bodyPr>
          <a:lstStyle/>
          <a:p>
            <a:r>
              <a:rPr lang="en-US" dirty="0" smtClean="0">
                <a:solidFill>
                  <a:srgbClr val="FF0000"/>
                </a:solidFill>
              </a:rPr>
              <a:t>Keyword</a:t>
            </a:r>
            <a:r>
              <a:rPr lang="en-US" dirty="0" smtClean="0"/>
              <a:t> – function or method that is used to test an aspect of the </a:t>
            </a:r>
          </a:p>
          <a:p>
            <a:r>
              <a:rPr lang="en-US" dirty="0" smtClean="0"/>
              <a:t>                  System Under Test (SUT)</a:t>
            </a:r>
          </a:p>
        </p:txBody>
      </p:sp>
      <p:pic>
        <p:nvPicPr>
          <p:cNvPr id="29698" name="Picture 2"/>
          <p:cNvPicPr>
            <a:picLocks noChangeAspect="1" noChangeArrowheads="1"/>
          </p:cNvPicPr>
          <p:nvPr/>
        </p:nvPicPr>
        <p:blipFill>
          <a:blip r:embed="rId2" cstate="print"/>
          <a:srcRect/>
          <a:stretch>
            <a:fillRect/>
          </a:stretch>
        </p:blipFill>
        <p:spPr bwMode="auto">
          <a:xfrm>
            <a:off x="1642952" y="1805653"/>
            <a:ext cx="5549339" cy="2149659"/>
          </a:xfrm>
          <a:prstGeom prst="rect">
            <a:avLst/>
          </a:prstGeom>
          <a:noFill/>
          <a:ln w="9525">
            <a:noFill/>
            <a:miter lim="800000"/>
            <a:headEnd/>
            <a:tailEnd/>
          </a:ln>
          <a:effectLst/>
        </p:spPr>
      </p:pic>
      <p:sp>
        <p:nvSpPr>
          <p:cNvPr id="6" name="TextBox 5"/>
          <p:cNvSpPr txBox="1"/>
          <p:nvPr/>
        </p:nvSpPr>
        <p:spPr>
          <a:xfrm>
            <a:off x="170121" y="4593266"/>
            <a:ext cx="8331127" cy="1200329"/>
          </a:xfrm>
          <a:prstGeom prst="rect">
            <a:avLst/>
          </a:prstGeom>
          <a:noFill/>
        </p:spPr>
        <p:txBody>
          <a:bodyPr wrap="none" rtlCol="0">
            <a:spAutoFit/>
          </a:bodyPr>
          <a:lstStyle/>
          <a:p>
            <a:pPr>
              <a:buFont typeface="Arial" pitchFamily="34" charset="0"/>
              <a:buChar char="•"/>
            </a:pPr>
            <a:r>
              <a:rPr lang="en-US" dirty="0" smtClean="0"/>
              <a:t>  </a:t>
            </a:r>
            <a:r>
              <a:rPr lang="en-US" dirty="0" smtClean="0">
                <a:solidFill>
                  <a:srgbClr val="FF0000"/>
                </a:solidFill>
              </a:rPr>
              <a:t>High-Level Keywords </a:t>
            </a:r>
            <a:r>
              <a:rPr lang="en-US" dirty="0" smtClean="0"/>
              <a:t>- keyword to test an aspect of the business logic of SUT</a:t>
            </a:r>
          </a:p>
          <a:p>
            <a:pPr>
              <a:buFont typeface="Arial" pitchFamily="34" charset="0"/>
              <a:buChar char="•"/>
            </a:pPr>
            <a:r>
              <a:rPr lang="en-US" dirty="0" smtClean="0"/>
              <a:t>  </a:t>
            </a:r>
            <a:r>
              <a:rPr lang="en-US" dirty="0" smtClean="0">
                <a:solidFill>
                  <a:schemeClr val="accent1">
                    <a:lumMod val="60000"/>
                    <a:lumOff val="40000"/>
                  </a:schemeClr>
                </a:solidFill>
              </a:rPr>
              <a:t>Lower-level Keywords </a:t>
            </a:r>
            <a:r>
              <a:rPr lang="en-US" dirty="0" smtClean="0"/>
              <a:t>- breakdown High-level to a decent size for modularity</a:t>
            </a:r>
          </a:p>
          <a:p>
            <a:r>
              <a:rPr lang="en-US" dirty="0" smtClean="0"/>
              <a:t>                                          &amp; reusability</a:t>
            </a:r>
          </a:p>
          <a:p>
            <a:pPr>
              <a:buFont typeface="Arial" pitchFamily="34" charset="0"/>
              <a:buChar char="•"/>
            </a:pPr>
            <a:r>
              <a:rPr lang="en-US" dirty="0" smtClean="0"/>
              <a:t>  </a:t>
            </a:r>
            <a:r>
              <a:rPr lang="en-US" dirty="0" smtClean="0">
                <a:solidFill>
                  <a:srgbClr val="00B0F0"/>
                </a:solidFill>
              </a:rPr>
              <a:t>Technical Keywords </a:t>
            </a:r>
            <a:r>
              <a:rPr lang="en-US" dirty="0" smtClean="0"/>
              <a:t>- technical implementation of the keywords  </a:t>
            </a:r>
            <a:endParaRPr lang="en-US" dirty="0"/>
          </a:p>
        </p:txBody>
      </p:sp>
      <p:sp>
        <p:nvSpPr>
          <p:cNvPr id="7" name="TextBox 6"/>
          <p:cNvSpPr txBox="1"/>
          <p:nvPr/>
        </p:nvSpPr>
        <p:spPr>
          <a:xfrm>
            <a:off x="361507" y="4104167"/>
            <a:ext cx="2287806" cy="369332"/>
          </a:xfrm>
          <a:prstGeom prst="rect">
            <a:avLst/>
          </a:prstGeom>
          <a:noFill/>
        </p:spPr>
        <p:txBody>
          <a:bodyPr wrap="none" rtlCol="0">
            <a:spAutoFit/>
          </a:bodyPr>
          <a:lstStyle/>
          <a:p>
            <a:r>
              <a:rPr lang="en-US" b="1" u="sng" dirty="0" smtClean="0"/>
              <a:t>Keyword Hierarchy</a:t>
            </a:r>
            <a:endParaRPr lang="en-US" b="1" u="sng"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8</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KEYWORD-DRIVEN TESTING</a:t>
            </a:r>
            <a:endParaRPr lang="en-US" dirty="0"/>
          </a:p>
        </p:txBody>
      </p:sp>
      <p:sp>
        <p:nvSpPr>
          <p:cNvPr id="4" name="Rounded Rectangle 3"/>
          <p:cNvSpPr/>
          <p:nvPr/>
        </p:nvSpPr>
        <p:spPr>
          <a:xfrm>
            <a:off x="435934" y="1063255"/>
            <a:ext cx="4391247" cy="861238"/>
          </a:xfrm>
          <a:prstGeom prst="roundRect">
            <a:avLst/>
          </a:prstGeom>
          <a:solidFill>
            <a:schemeClr val="accent3">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r>
              <a:rPr lang="en-US" dirty="0" smtClean="0"/>
              <a:t>Login and Navigate</a:t>
            </a:r>
          </a:p>
          <a:p>
            <a:pPr algn="ctr"/>
            <a:r>
              <a:rPr lang="en-US" dirty="0" smtClean="0"/>
              <a:t>Input: URL, user, </a:t>
            </a:r>
            <a:r>
              <a:rPr lang="en-US" dirty="0" err="1" smtClean="0"/>
              <a:t>pword</a:t>
            </a:r>
            <a:r>
              <a:rPr lang="en-US" dirty="0" smtClean="0"/>
              <a:t>, menu</a:t>
            </a:r>
          </a:p>
          <a:p>
            <a:pPr algn="ctr"/>
            <a:endParaRPr lang="en-US" dirty="0" smtClean="0"/>
          </a:p>
          <a:p>
            <a:pPr algn="ctr"/>
            <a:endParaRPr lang="en-US" dirty="0"/>
          </a:p>
        </p:txBody>
      </p:sp>
      <p:sp>
        <p:nvSpPr>
          <p:cNvPr id="5" name="Rounded Rectangle 4"/>
          <p:cNvSpPr/>
          <p:nvPr/>
        </p:nvSpPr>
        <p:spPr>
          <a:xfrm>
            <a:off x="1640957" y="2257647"/>
            <a:ext cx="3090531" cy="861238"/>
          </a:xfrm>
          <a:prstGeom prst="roundRect">
            <a:avLst/>
          </a:prstGeom>
          <a:solidFill>
            <a:schemeClr val="accent1">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r>
              <a:rPr lang="en-US" dirty="0" smtClean="0"/>
              <a:t>Login </a:t>
            </a:r>
          </a:p>
          <a:p>
            <a:pPr algn="ctr"/>
            <a:r>
              <a:rPr lang="en-US" dirty="0" smtClean="0"/>
              <a:t>Input: URL, user, </a:t>
            </a:r>
            <a:r>
              <a:rPr lang="en-US" dirty="0" err="1" smtClean="0"/>
              <a:t>pword</a:t>
            </a:r>
            <a:endParaRPr lang="en-US" dirty="0" smtClean="0"/>
          </a:p>
          <a:p>
            <a:pPr algn="ctr"/>
            <a:endParaRPr lang="en-US" dirty="0" smtClean="0"/>
          </a:p>
          <a:p>
            <a:pPr algn="ctr"/>
            <a:endParaRPr lang="en-US" dirty="0"/>
          </a:p>
        </p:txBody>
      </p:sp>
      <p:sp>
        <p:nvSpPr>
          <p:cNvPr id="6" name="Rounded Rectangle 5"/>
          <p:cNvSpPr/>
          <p:nvPr/>
        </p:nvSpPr>
        <p:spPr>
          <a:xfrm>
            <a:off x="1623236" y="4334538"/>
            <a:ext cx="3090531" cy="861238"/>
          </a:xfrm>
          <a:prstGeom prst="roundRect">
            <a:avLst/>
          </a:prstGeom>
          <a:solidFill>
            <a:schemeClr val="accent1">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r>
              <a:rPr lang="en-US" dirty="0" smtClean="0"/>
              <a:t>Navigate </a:t>
            </a:r>
          </a:p>
          <a:p>
            <a:pPr algn="ctr"/>
            <a:r>
              <a:rPr lang="en-US" dirty="0" smtClean="0"/>
              <a:t>Input: menu</a:t>
            </a:r>
          </a:p>
          <a:p>
            <a:pPr algn="ctr"/>
            <a:endParaRPr lang="en-US" dirty="0" smtClean="0"/>
          </a:p>
          <a:p>
            <a:pPr algn="ctr"/>
            <a:endParaRPr lang="en-US" dirty="0"/>
          </a:p>
        </p:txBody>
      </p:sp>
      <p:cxnSp>
        <p:nvCxnSpPr>
          <p:cNvPr id="8" name="Straight Connector 7"/>
          <p:cNvCxnSpPr/>
          <p:nvPr/>
        </p:nvCxnSpPr>
        <p:spPr>
          <a:xfrm>
            <a:off x="669851" y="1913860"/>
            <a:ext cx="0" cy="384898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80484" y="2647507"/>
            <a:ext cx="93566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84028" y="4735033"/>
            <a:ext cx="93566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p:cNvCxnSpPr>
          <p:nvPr/>
        </p:nvCxnSpPr>
        <p:spPr>
          <a:xfrm flipH="1">
            <a:off x="3168503" y="3118885"/>
            <a:ext cx="17720" cy="9852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3150781" y="5192232"/>
            <a:ext cx="3545" cy="109515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193311" y="3586717"/>
            <a:ext cx="93566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140149" y="5915247"/>
            <a:ext cx="93566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4111254" y="3218121"/>
            <a:ext cx="2682951" cy="861238"/>
          </a:xfrm>
          <a:prstGeom prst="roundRect">
            <a:avLst/>
          </a:prstGeom>
          <a:solidFill>
            <a:srgbClr val="00B0F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r>
              <a:rPr lang="en-US" dirty="0" err="1" smtClean="0"/>
              <a:t>euh</a:t>
            </a:r>
            <a:r>
              <a:rPr lang="en-US" dirty="0" smtClean="0"/>
              <a:t> EWS Logon </a:t>
            </a:r>
          </a:p>
          <a:p>
            <a:pPr algn="ctr"/>
            <a:r>
              <a:rPr lang="en-US" dirty="0" smtClean="0"/>
              <a:t>Input: URL, user, </a:t>
            </a:r>
            <a:r>
              <a:rPr lang="en-US" dirty="0" err="1" smtClean="0"/>
              <a:t>pword</a:t>
            </a:r>
            <a:endParaRPr lang="en-US" dirty="0" smtClean="0"/>
          </a:p>
          <a:p>
            <a:pPr algn="ctr"/>
            <a:endParaRPr lang="en-US" dirty="0" smtClean="0"/>
          </a:p>
          <a:p>
            <a:pPr algn="ctr"/>
            <a:endParaRPr lang="en-US" dirty="0"/>
          </a:p>
        </p:txBody>
      </p:sp>
      <p:sp>
        <p:nvSpPr>
          <p:cNvPr id="18" name="Rounded Rectangle 17"/>
          <p:cNvSpPr/>
          <p:nvPr/>
        </p:nvSpPr>
        <p:spPr>
          <a:xfrm>
            <a:off x="4072268" y="5475768"/>
            <a:ext cx="3189769" cy="861238"/>
          </a:xfrm>
          <a:prstGeom prst="roundRect">
            <a:avLst/>
          </a:prstGeom>
          <a:solidFill>
            <a:srgbClr val="00B0F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r>
              <a:rPr lang="en-US" dirty="0" err="1" smtClean="0"/>
              <a:t>euh</a:t>
            </a:r>
            <a:r>
              <a:rPr lang="en-US" dirty="0" smtClean="0"/>
              <a:t> navigate to specific tab</a:t>
            </a:r>
          </a:p>
          <a:p>
            <a:pPr algn="ctr"/>
            <a:r>
              <a:rPr lang="en-US" dirty="0" smtClean="0"/>
              <a:t>Input: menu</a:t>
            </a:r>
          </a:p>
          <a:p>
            <a:pPr algn="ctr"/>
            <a:endParaRPr lang="en-US" dirty="0" smtClean="0"/>
          </a:p>
          <a:p>
            <a:pPr algn="ctr"/>
            <a:endParaRPr lang="en-US" dirty="0"/>
          </a:p>
        </p:txBody>
      </p:sp>
      <p:pic>
        <p:nvPicPr>
          <p:cNvPr id="30723" name="Picture 3"/>
          <p:cNvPicPr>
            <a:picLocks noChangeAspect="1" noChangeArrowheads="1"/>
          </p:cNvPicPr>
          <p:nvPr/>
        </p:nvPicPr>
        <p:blipFill>
          <a:blip r:embed="rId2" cstate="print"/>
          <a:srcRect/>
          <a:stretch>
            <a:fillRect/>
          </a:stretch>
        </p:blipFill>
        <p:spPr bwMode="auto">
          <a:xfrm>
            <a:off x="4954516" y="4603896"/>
            <a:ext cx="4038845" cy="739183"/>
          </a:xfrm>
          <a:prstGeom prst="rect">
            <a:avLst/>
          </a:prstGeom>
          <a:noFill/>
          <a:ln w="9525">
            <a:noFill/>
            <a:miter lim="800000"/>
            <a:headEnd/>
            <a:tailEnd/>
          </a:ln>
          <a:effectLst/>
        </p:spPr>
      </p:pic>
      <p:sp>
        <p:nvSpPr>
          <p:cNvPr id="21" name="Rectangle 20"/>
          <p:cNvSpPr/>
          <p:nvPr/>
        </p:nvSpPr>
        <p:spPr>
          <a:xfrm>
            <a:off x="4944140" y="4593265"/>
            <a:ext cx="4040372" cy="744279"/>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266674" y="2115879"/>
            <a:ext cx="3707218" cy="967563"/>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24" name="Picture 4"/>
          <p:cNvPicPr>
            <a:picLocks noChangeAspect="1" noChangeArrowheads="1"/>
          </p:cNvPicPr>
          <p:nvPr/>
        </p:nvPicPr>
        <p:blipFill>
          <a:blip r:embed="rId3" cstate="print"/>
          <a:srcRect/>
          <a:stretch>
            <a:fillRect/>
          </a:stretch>
        </p:blipFill>
        <p:spPr bwMode="auto">
          <a:xfrm>
            <a:off x="5337853" y="2139822"/>
            <a:ext cx="3625407" cy="883644"/>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B9C3A1C-113A-4311-AD7C-22AABB34C33F}" type="slidenum">
              <a:rPr lang="en-US" smtClean="0"/>
              <a:pPr/>
              <a:t>9</a:t>
            </a:fld>
            <a:endParaRPr lang="en-US" dirty="0"/>
          </a:p>
        </p:txBody>
      </p:sp>
      <p:sp>
        <p:nvSpPr>
          <p:cNvPr id="3" name="Title 2"/>
          <p:cNvSpPr>
            <a:spLocks noGrp="1"/>
          </p:cNvSpPr>
          <p:nvPr>
            <p:ph type="title"/>
          </p:nvPr>
        </p:nvSpPr>
        <p:spPr>
          <a:xfrm>
            <a:off x="284046" y="466038"/>
            <a:ext cx="7123176" cy="332399"/>
          </a:xfrm>
        </p:spPr>
        <p:txBody>
          <a:bodyPr/>
          <a:lstStyle/>
          <a:p>
            <a:r>
              <a:rPr lang="en-US" dirty="0" smtClean="0"/>
              <a:t>ROBOT FRAMEWORK</a:t>
            </a:r>
            <a:endParaRPr lang="en-US" dirty="0"/>
          </a:p>
        </p:txBody>
      </p:sp>
      <p:pic>
        <p:nvPicPr>
          <p:cNvPr id="22531" name="Picture 3"/>
          <p:cNvPicPr>
            <a:picLocks noChangeAspect="1" noChangeArrowheads="1"/>
          </p:cNvPicPr>
          <p:nvPr/>
        </p:nvPicPr>
        <p:blipFill>
          <a:blip r:embed="rId2" cstate="print"/>
          <a:srcRect/>
          <a:stretch>
            <a:fillRect/>
          </a:stretch>
        </p:blipFill>
        <p:spPr bwMode="auto">
          <a:xfrm>
            <a:off x="3521958" y="2008558"/>
            <a:ext cx="2845471" cy="4285917"/>
          </a:xfrm>
          <a:prstGeom prst="rect">
            <a:avLst/>
          </a:prstGeom>
          <a:noFill/>
          <a:ln w="9525">
            <a:noFill/>
            <a:miter lim="800000"/>
            <a:headEnd/>
            <a:tailEnd/>
          </a:ln>
          <a:effectLst/>
        </p:spPr>
      </p:pic>
      <p:sp>
        <p:nvSpPr>
          <p:cNvPr id="6" name="Rectangle 5"/>
          <p:cNvSpPr/>
          <p:nvPr/>
        </p:nvSpPr>
        <p:spPr>
          <a:xfrm>
            <a:off x="425344" y="920820"/>
            <a:ext cx="8315097" cy="1200329"/>
          </a:xfrm>
          <a:prstGeom prst="rect">
            <a:avLst/>
          </a:prstGeom>
          <a:noFill/>
        </p:spPr>
        <p:txBody>
          <a:bodyPr wrap="none" lIns="91440" tIns="45720" rIns="91440" bIns="45720">
            <a:spAutoFit/>
          </a:bodyPr>
          <a:lstStyle/>
          <a:p>
            <a:pPr algn="ctr"/>
            <a:r>
              <a:rPr lang="en-US" sz="36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PYTHON-BASED KeyWORD-DRIVEN</a:t>
            </a:r>
          </a:p>
          <a:p>
            <a:pPr algn="ctr"/>
            <a:r>
              <a:rPr lang="en-US" sz="3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TEST AUTOMATION FRAMEWORK</a:t>
            </a:r>
            <a:endParaRPr lang="en-US" sz="3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22532" name="Picture 4"/>
          <p:cNvPicPr>
            <a:picLocks noChangeAspect="1" noChangeArrowheads="1"/>
          </p:cNvPicPr>
          <p:nvPr/>
        </p:nvPicPr>
        <p:blipFill>
          <a:blip r:embed="rId3" cstate="print"/>
          <a:srcRect/>
          <a:stretch>
            <a:fillRect/>
          </a:stretch>
        </p:blipFill>
        <p:spPr bwMode="auto">
          <a:xfrm>
            <a:off x="2319449" y="2137143"/>
            <a:ext cx="1427436" cy="139408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NGA_HR_Powerpoint_Template_1.0">
  <a:themeElements>
    <a:clrScheme name="NGA Human Resources">
      <a:dk1>
        <a:srgbClr val="4D4F53"/>
      </a:dk1>
      <a:lt1>
        <a:sysClr val="window" lastClr="FFFFFF"/>
      </a:lt1>
      <a:dk2>
        <a:srgbClr val="4C3549"/>
      </a:dk2>
      <a:lt2>
        <a:srgbClr val="000000"/>
      </a:lt2>
      <a:accent1>
        <a:srgbClr val="492A89"/>
      </a:accent1>
      <a:accent2>
        <a:srgbClr val="DB1736"/>
      </a:accent2>
      <a:accent3>
        <a:srgbClr val="4E0000"/>
      </a:accent3>
      <a:accent4>
        <a:srgbClr val="781D7E"/>
      </a:accent4>
      <a:accent5>
        <a:srgbClr val="7A1315"/>
      </a:accent5>
      <a:accent6>
        <a:srgbClr val="DA426E"/>
      </a:accent6>
      <a:hlink>
        <a:srgbClr val="650360"/>
      </a:hlink>
      <a:folHlink>
        <a:srgbClr val="A20473"/>
      </a:folHlink>
    </a:clrScheme>
    <a:fontScheme name="NGA Human Resource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NGA_HR_Powerpoint_Template_1.0</Template>
  <TotalTime>13301</TotalTime>
  <Words>1811</Words>
  <Application>Microsoft Office PowerPoint</Application>
  <PresentationFormat>On-screen Show (4:3)</PresentationFormat>
  <Paragraphs>374</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NGA_HR_Powerpoint_Template_1.0</vt:lpstr>
      <vt:lpstr>    Test Automation &amp; Scripting Training             using Robot Framework &amp; Selenium</vt:lpstr>
      <vt:lpstr>Course Overview </vt:lpstr>
      <vt:lpstr>Course Overview</vt:lpstr>
      <vt:lpstr>PARKING CALCULATOR</vt:lpstr>
      <vt:lpstr>“BUGGY” PARKING CALCULATOR</vt:lpstr>
      <vt:lpstr>TEST AUTOMATION FRAMEWORK</vt:lpstr>
      <vt:lpstr>KEYWORD-DRIVEN TESTING</vt:lpstr>
      <vt:lpstr>KEYWORD-DRIVEN TESTING</vt:lpstr>
      <vt:lpstr>ROBOT FRAMEWORK</vt:lpstr>
      <vt:lpstr>ROBOT FRAMEWORK OVERVIEW</vt:lpstr>
      <vt:lpstr>ROBOT FRAMEWORK OVERVIEW</vt:lpstr>
      <vt:lpstr>ROBOT FRAMEWORK OVERVIEW</vt:lpstr>
      <vt:lpstr>Creating Test Data</vt:lpstr>
      <vt:lpstr>Creating Test Data</vt:lpstr>
      <vt:lpstr>Creating Test Data</vt:lpstr>
      <vt:lpstr>Creating Test Data</vt:lpstr>
      <vt:lpstr>Creating Test Data</vt:lpstr>
      <vt:lpstr>Creating Test Data</vt:lpstr>
      <vt:lpstr>Creating Test Data</vt:lpstr>
      <vt:lpstr>Using Test Libraries in Settings Table</vt:lpstr>
      <vt:lpstr>Using Scalar Variables</vt:lpstr>
      <vt:lpstr>Creating a Test Case</vt:lpstr>
      <vt:lpstr>Examples</vt:lpstr>
      <vt:lpstr>Examples</vt:lpstr>
      <vt:lpstr>Examples</vt:lpstr>
      <vt:lpstr>Examples</vt:lpstr>
      <vt:lpstr>User Keywords</vt:lpstr>
      <vt:lpstr>Examples</vt:lpstr>
      <vt:lpstr>Exercises</vt:lpstr>
      <vt:lpstr>Exercises</vt:lpstr>
      <vt:lpstr>Resource File</vt:lpstr>
      <vt:lpstr>Resource File</vt:lpstr>
      <vt:lpstr>Course Overview</vt:lpstr>
      <vt:lpstr>LOOPS</vt:lpstr>
      <vt:lpstr>LOOPS</vt:lpstr>
      <vt:lpstr>LOOPS</vt:lpstr>
      <vt:lpstr>Exercise</vt:lpstr>
      <vt:lpstr>Course Overview</vt:lpstr>
      <vt:lpstr>PowerPoint Presentation</vt:lpstr>
      <vt:lpstr>Test Libraries</vt:lpstr>
      <vt:lpstr>Thank you</vt:lpstr>
      <vt:lpstr>Appendix</vt:lpstr>
      <vt:lpstr>References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maanabigaela</dc:creator>
  <cp:lastModifiedBy>Mohan Kumar Panigrahi</cp:lastModifiedBy>
  <cp:revision>221</cp:revision>
  <cp:lastPrinted>2013-08-02T21:24:50Z</cp:lastPrinted>
  <dcterms:created xsi:type="dcterms:W3CDTF">2013-09-25T07:07:25Z</dcterms:created>
  <dcterms:modified xsi:type="dcterms:W3CDTF">2016-02-23T05:32:30Z</dcterms:modified>
</cp:coreProperties>
</file>