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3"/>
  </p:notesMasterIdLst>
  <p:handoutMasterIdLst>
    <p:handoutMasterId r:id="rId24"/>
  </p:handoutMasterIdLst>
  <p:sldIdLst>
    <p:sldId id="364" r:id="rId2"/>
    <p:sldId id="433" r:id="rId3"/>
    <p:sldId id="474" r:id="rId4"/>
    <p:sldId id="432" r:id="rId5"/>
    <p:sldId id="434" r:id="rId6"/>
    <p:sldId id="475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08" r:id="rId18"/>
    <p:sldId id="477" r:id="rId19"/>
    <p:sldId id="469" r:id="rId20"/>
    <p:sldId id="391" r:id="rId21"/>
    <p:sldId id="438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843"/>
    <a:srgbClr val="F37847"/>
    <a:srgbClr val="FAF76D"/>
    <a:srgbClr val="93FBA4"/>
    <a:srgbClr val="D75CAF"/>
    <a:srgbClr val="E47199"/>
    <a:srgbClr val="934A97"/>
    <a:srgbClr val="AC5D79"/>
    <a:srgbClr val="828EAF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7556" autoAdjust="0"/>
  </p:normalViewPr>
  <p:slideViewPr>
    <p:cSldViewPr snapToGrid="0">
      <p:cViewPr>
        <p:scale>
          <a:sx n="75" d="100"/>
          <a:sy n="75" d="100"/>
        </p:scale>
        <p:origin x="-1422" y="-426"/>
      </p:cViewPr>
      <p:guideLst>
        <p:guide orient="horz" pos="323"/>
        <p:guide orient="horz" pos="3855"/>
        <p:guide orient="horz" pos="4201"/>
        <p:guide orient="horz" pos="462"/>
        <p:guide orient="horz" pos="768"/>
        <p:guide pos="5573"/>
        <p:guide pos="184"/>
        <p:guide pos="2878"/>
        <p:guide pos="284"/>
        <p:guide pos="53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814" y="-96"/>
      </p:cViewPr>
      <p:guideLst>
        <p:guide orient="horz" pos="2932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8843962"/>
            <a:ext cx="2048256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239CEED3-4AD3-45CD-A64A-479800CA5C43}" type="datetimeFigureOut">
              <a:rPr lang="en-US" sz="1000" smtClean="0">
                <a:latin typeface="Arial" pitchFamily="34" charset="0"/>
                <a:cs typeface="Arial" pitchFamily="34" charset="0"/>
              </a:rPr>
              <a:pPr algn="l"/>
              <a:t>7/30/2014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12080" y="8842375"/>
            <a:ext cx="180943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747A-507E-434E-9614-5BAC27AC8C9E}" type="slidenum">
              <a:rPr lang="en-US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01837" y="254941"/>
            <a:ext cx="843623" cy="385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69681"/>
            <a:ext cx="702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www.ngahr.com</a:t>
            </a:r>
            <a:endParaRPr lang="en-US" sz="100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580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" y="8843646"/>
            <a:ext cx="1536192" cy="465455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4B4AB108-6196-444C-9562-2F93C512101A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71525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16" tIns="46808" rIns="93616" bIns="468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616" tIns="46808" rIns="93616" bIns="468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3649" y="8842030"/>
            <a:ext cx="997827" cy="465455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8F3EBE2-F834-4809-9468-70313C6999E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21294" y="254941"/>
            <a:ext cx="843623" cy="38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8869681"/>
            <a:ext cx="702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www.ngahr.com</a:t>
            </a:r>
            <a:endParaRPr lang="en-US" sz="1000" dirty="0">
              <a:solidFill>
                <a:srgbClr val="4D4D4D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39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orthgatearinso.com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facebook.com/NorthgateArinso&#8206;" TargetMode="External"/><Relationship Id="rId7" Type="http://schemas.openxmlformats.org/officeDocument/2006/relationships/hyperlink" Target="http://www.linkedin.com/company/northgatearinso_4366" TargetMode="External"/><Relationship Id="rId12" Type="http://schemas.openxmlformats.org/officeDocument/2006/relationships/hyperlink" Target="http://www.youtube.com/northgatearinso" TargetMode="External"/><Relationship Id="rId17" Type="http://schemas.openxmlformats.org/officeDocument/2006/relationships/hyperlink" Target="http://www.ngahr.com/blog" TargetMode="External"/><Relationship Id="rId2" Type="http://schemas.openxmlformats.org/officeDocument/2006/relationships/image" Target="../media/image6.emf"/><Relationship Id="rId16" Type="http://schemas.openxmlformats.org/officeDocument/2006/relationships/hyperlink" Target="https://plus.google.com/103072468530204860182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lus.google.com/103072468530204860182/posts" TargetMode="External"/><Relationship Id="rId11" Type="http://schemas.openxmlformats.org/officeDocument/2006/relationships/hyperlink" Target="http://www.twitter.com/ngahr" TargetMode="External"/><Relationship Id="rId5" Type="http://schemas.openxmlformats.org/officeDocument/2006/relationships/hyperlink" Target="http://www.facebook.com/NorthgateArinso&#8206;" TargetMode="External"/><Relationship Id="rId15" Type="http://schemas.openxmlformats.org/officeDocument/2006/relationships/hyperlink" Target="http://www.ngahr.com/" TargetMode="External"/><Relationship Id="rId10" Type="http://schemas.openxmlformats.org/officeDocument/2006/relationships/hyperlink" Target="http://www.slideshare.net/NorthgateArinso" TargetMode="External"/><Relationship Id="rId4" Type="http://schemas.openxmlformats.org/officeDocument/2006/relationships/hyperlink" Target="http://ngahr.com/" TargetMode="External"/><Relationship Id="rId9" Type="http://schemas.openxmlformats.org/officeDocument/2006/relationships/hyperlink" Target="http://pinterest.com/northgatearinso/" TargetMode="External"/><Relationship Id="rId1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88" y="2969883"/>
            <a:ext cx="7780464" cy="495693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688" y="3558148"/>
            <a:ext cx="7780463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 cap="none" baseline="0">
                <a:solidFill>
                  <a:srgbClr val="492A89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93688" y="1636776"/>
            <a:ext cx="8551863" cy="1032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7478007"/>
              </p:ext>
            </p:extLst>
          </p:nvPr>
        </p:nvGraphicFramePr>
        <p:xfrm>
          <a:off x="19050" y="7379345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/>
                <a:gridCol w="741363"/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B137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B54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1736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-36513" y="7150745"/>
            <a:ext cx="1512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i="0" u="none" strike="noStrike" baseline="0" dirty="0" smtClean="0">
                <a:solidFill>
                  <a:srgbClr val="4D4D4D"/>
                </a:solidFill>
                <a:latin typeface="+mj-lt"/>
              </a:rPr>
              <a:t>Primary Corporate Palette</a:t>
            </a:r>
            <a:endParaRPr lang="en-GB" sz="900" b="0" dirty="0" smtClean="0">
              <a:solidFill>
                <a:srgbClr val="4D4D4D"/>
              </a:solidFill>
              <a:latin typeface="+mj-lt"/>
            </a:endParaRPr>
          </a:p>
        </p:txBody>
      </p:sp>
      <p:graphicFrame>
        <p:nvGraphicFramePr>
          <p:cNvPr id="1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9562869"/>
              </p:ext>
            </p:extLst>
          </p:nvPr>
        </p:nvGraphicFramePr>
        <p:xfrm>
          <a:off x="1568154" y="7406332"/>
          <a:ext cx="1660525" cy="574675"/>
        </p:xfrm>
        <a:graphic>
          <a:graphicData uri="http://schemas.openxmlformats.org/drawingml/2006/table">
            <a:tbl>
              <a:tblPr/>
              <a:tblGrid>
                <a:gridCol w="828675"/>
                <a:gridCol w="83185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1541167" y="7150745"/>
            <a:ext cx="1778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 err="1" smtClean="0">
                <a:solidFill>
                  <a:srgbClr val="4D4D4D"/>
                </a:solidFill>
                <a:latin typeface="+mj-lt"/>
              </a:rPr>
              <a:t>Gray</a:t>
            </a:r>
            <a:r>
              <a:rPr lang="en-GB" sz="900" dirty="0" smtClean="0">
                <a:solidFill>
                  <a:srgbClr val="4D4D4D"/>
                </a:solidFill>
                <a:latin typeface="+mj-lt"/>
              </a:rPr>
              <a:t> Palette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45"/>
            <a:ext cx="9144000" cy="188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93688" y="1636776"/>
            <a:ext cx="8551863" cy="1032604"/>
          </a:xfrm>
          <a:prstGeom prst="rect">
            <a:avLst/>
          </a:prstGeom>
        </p:spPr>
      </p:pic>
      <p:graphicFrame>
        <p:nvGraphicFramePr>
          <p:cNvPr id="20" name="Group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937478007"/>
              </p:ext>
            </p:extLst>
          </p:nvPr>
        </p:nvGraphicFramePr>
        <p:xfrm>
          <a:off x="19050" y="7379345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/>
                <a:gridCol w="741363"/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B137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B54</a:t>
                      </a: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1736"/>
                    </a:solidFill>
                  </a:tcPr>
                </a:tc>
              </a:tr>
            </a:tbl>
          </a:graphicData>
        </a:graphic>
      </p:graphicFrame>
      <p:sp>
        <p:nvSpPr>
          <p:cNvPr id="21" name="Text Box 52"/>
          <p:cNvSpPr txBox="1">
            <a:spLocks noChangeArrowheads="1"/>
          </p:cNvSpPr>
          <p:nvPr userDrawn="1"/>
        </p:nvSpPr>
        <p:spPr bwMode="auto">
          <a:xfrm>
            <a:off x="-36513" y="7150745"/>
            <a:ext cx="1512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i="0" u="none" strike="noStrike" baseline="0" dirty="0" smtClean="0">
                <a:solidFill>
                  <a:srgbClr val="4D4D4D"/>
                </a:solidFill>
                <a:latin typeface="+mj-lt"/>
              </a:rPr>
              <a:t>Primary Corporate Palette</a:t>
            </a:r>
            <a:endParaRPr lang="en-GB" sz="900" b="0" dirty="0" smtClean="0">
              <a:solidFill>
                <a:srgbClr val="4D4D4D"/>
              </a:solidFill>
              <a:latin typeface="+mj-lt"/>
            </a:endParaRPr>
          </a:p>
        </p:txBody>
      </p:sp>
      <p:graphicFrame>
        <p:nvGraphicFramePr>
          <p:cNvPr id="22" name="Group 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419562869"/>
              </p:ext>
            </p:extLst>
          </p:nvPr>
        </p:nvGraphicFramePr>
        <p:xfrm>
          <a:off x="1568154" y="7406332"/>
          <a:ext cx="1660525" cy="574675"/>
        </p:xfrm>
        <a:graphic>
          <a:graphicData uri="http://schemas.openxmlformats.org/drawingml/2006/table">
            <a:tbl>
              <a:tblPr/>
              <a:tblGrid>
                <a:gridCol w="828675"/>
                <a:gridCol w="83185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" name="Text Box 53"/>
          <p:cNvSpPr txBox="1">
            <a:spLocks noChangeArrowheads="1"/>
          </p:cNvSpPr>
          <p:nvPr userDrawn="1"/>
        </p:nvSpPr>
        <p:spPr bwMode="auto">
          <a:xfrm>
            <a:off x="1541167" y="7150745"/>
            <a:ext cx="1778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 err="1" smtClean="0">
                <a:solidFill>
                  <a:srgbClr val="4D4D4D"/>
                </a:solidFill>
                <a:latin typeface="+mj-lt"/>
              </a:rPr>
              <a:t>Gray</a:t>
            </a:r>
            <a:r>
              <a:rPr lang="en-GB" sz="900" dirty="0" smtClean="0">
                <a:solidFill>
                  <a:srgbClr val="4D4D4D"/>
                </a:solidFill>
                <a:latin typeface="+mj-lt"/>
              </a:rPr>
              <a:t> Palette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GA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2209" y="4733512"/>
            <a:ext cx="4262634" cy="1281651"/>
          </a:xfrm>
          <a:prstGeom prst="rect">
            <a:avLst/>
          </a:prstGeom>
        </p:spPr>
      </p:pic>
      <p:sp>
        <p:nvSpPr>
          <p:cNvPr id="31" name="Rectangle 30">
            <a:hlinkClick r:id="rId3"/>
          </p:cNvPr>
          <p:cNvSpPr/>
          <p:nvPr userDrawn="1"/>
        </p:nvSpPr>
        <p:spPr>
          <a:xfrm>
            <a:off x="1952370" y="4725144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6536" y="676657"/>
            <a:ext cx="4860164" cy="936243"/>
          </a:xfrm>
        </p:spPr>
        <p:txBody>
          <a:bodyPr/>
          <a:lstStyle>
            <a:lvl1pPr>
              <a:defRPr lang="en-US" sz="5400" kern="1200" spc="-250" baseline="0" dirty="0">
                <a:solidFill>
                  <a:srgbClr val="DB1635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Insert 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6536" y="1664991"/>
            <a:ext cx="4860164" cy="158620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</a:lstStyle>
          <a:p>
            <a:pPr lvl="0"/>
            <a:r>
              <a:rPr lang="en-US" dirty="0" smtClean="0"/>
              <a:t>Click to edit your contact details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2209" y="4733512"/>
            <a:ext cx="4262634" cy="1281651"/>
          </a:xfrm>
          <a:prstGeom prst="rect">
            <a:avLst/>
          </a:prstGeom>
        </p:spPr>
      </p:pic>
      <p:sp>
        <p:nvSpPr>
          <p:cNvPr id="16" name="Rectangle 15">
            <a:hlinkClick r:id="rId4"/>
          </p:cNvPr>
          <p:cNvSpPr/>
          <p:nvPr/>
        </p:nvSpPr>
        <p:spPr>
          <a:xfrm>
            <a:off x="514735" y="4733512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hlinkClick r:id="rId5"/>
          </p:cNvPr>
          <p:cNvSpPr/>
          <p:nvPr userDrawn="1"/>
        </p:nvSpPr>
        <p:spPr>
          <a:xfrm>
            <a:off x="2020950" y="4725144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hlinkClick r:id="rId6"/>
          </p:cNvPr>
          <p:cNvSpPr/>
          <p:nvPr/>
        </p:nvSpPr>
        <p:spPr>
          <a:xfrm>
            <a:off x="3683087" y="4739580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hlinkClick r:id="rId7"/>
          </p:cNvPr>
          <p:cNvSpPr/>
          <p:nvPr/>
        </p:nvSpPr>
        <p:spPr>
          <a:xfrm>
            <a:off x="440201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hlinkClick r:id="rId8"/>
          </p:cNvPr>
          <p:cNvSpPr/>
          <p:nvPr/>
        </p:nvSpPr>
        <p:spPr>
          <a:xfrm>
            <a:off x="1952369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>
            <a:hlinkClick r:id="rId9"/>
          </p:cNvPr>
          <p:cNvSpPr/>
          <p:nvPr/>
        </p:nvSpPr>
        <p:spPr>
          <a:xfrm>
            <a:off x="3683087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>
            <a:hlinkClick r:id="rId10"/>
          </p:cNvPr>
          <p:cNvSpPr/>
          <p:nvPr/>
        </p:nvSpPr>
        <p:spPr>
          <a:xfrm>
            <a:off x="440201" y="572713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hlinkClick r:id="rId11"/>
          </p:cNvPr>
          <p:cNvSpPr/>
          <p:nvPr/>
        </p:nvSpPr>
        <p:spPr>
          <a:xfrm>
            <a:off x="1952369" y="5725245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hlinkClick r:id="rId12"/>
          </p:cNvPr>
          <p:cNvSpPr/>
          <p:nvPr/>
        </p:nvSpPr>
        <p:spPr>
          <a:xfrm>
            <a:off x="3677795" y="5721473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18629" y="3301393"/>
            <a:ext cx="2931885" cy="2925789"/>
          </a:xfrm>
          <a:prstGeom prst="rect">
            <a:avLst/>
          </a:prstGeom>
        </p:spPr>
      </p:pic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7226" y="6584220"/>
            <a:ext cx="386113" cy="107722"/>
          </a:xfrm>
        </p:spPr>
        <p:txBody>
          <a:bodyPr/>
          <a:lstStyle>
            <a:lvl1pPr>
              <a:defRPr b="0"/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30" name="Rectangle 29">
            <a:hlinkClick r:id="rId15"/>
          </p:cNvPr>
          <p:cNvSpPr/>
          <p:nvPr userDrawn="1"/>
        </p:nvSpPr>
        <p:spPr>
          <a:xfrm>
            <a:off x="514735" y="4733512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 31">
            <a:hlinkClick r:id="rId16"/>
          </p:cNvPr>
          <p:cNvSpPr/>
          <p:nvPr userDrawn="1"/>
        </p:nvSpPr>
        <p:spPr>
          <a:xfrm>
            <a:off x="3683087" y="4739580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hlinkClick r:id="rId7"/>
          </p:cNvPr>
          <p:cNvSpPr/>
          <p:nvPr userDrawn="1"/>
        </p:nvSpPr>
        <p:spPr>
          <a:xfrm>
            <a:off x="440201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hlinkClick r:id="rId17"/>
          </p:cNvPr>
          <p:cNvSpPr/>
          <p:nvPr userDrawn="1"/>
        </p:nvSpPr>
        <p:spPr>
          <a:xfrm>
            <a:off x="1952369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hlinkClick r:id="rId9"/>
          </p:cNvPr>
          <p:cNvSpPr/>
          <p:nvPr userDrawn="1"/>
        </p:nvSpPr>
        <p:spPr>
          <a:xfrm>
            <a:off x="3683087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Rectangle 35">
            <a:hlinkClick r:id="rId10"/>
          </p:cNvPr>
          <p:cNvSpPr/>
          <p:nvPr userDrawn="1"/>
        </p:nvSpPr>
        <p:spPr>
          <a:xfrm>
            <a:off x="440201" y="572713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Rectangle 36">
            <a:hlinkClick r:id="rId11"/>
          </p:cNvPr>
          <p:cNvSpPr/>
          <p:nvPr userDrawn="1"/>
        </p:nvSpPr>
        <p:spPr>
          <a:xfrm>
            <a:off x="1952369" y="5725245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Rectangle 37">
            <a:hlinkClick r:id="rId12"/>
          </p:cNvPr>
          <p:cNvSpPr/>
          <p:nvPr userDrawn="1"/>
        </p:nvSpPr>
        <p:spPr>
          <a:xfrm>
            <a:off x="3677795" y="5721473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18629" y="3301393"/>
            <a:ext cx="2931885" cy="2925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745" y="2852137"/>
            <a:ext cx="8382055" cy="54938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2800" b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48441" y="6357783"/>
            <a:ext cx="21336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en-US" sz="900" smtClean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9C3A1C-113A-4311-AD7C-22AABB34C33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7532" y="6353186"/>
            <a:ext cx="192643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</a:rPr>
              <a:t>15 May 2013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 flipV="1">
            <a:off x="293687" y="1636775"/>
            <a:ext cx="8551863" cy="103260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 smtClean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 flipV="1">
            <a:off x="293687" y="1636775"/>
            <a:ext cx="8551863" cy="10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292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5371" y="1916597"/>
            <a:ext cx="6255658" cy="54938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2800" b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0800000" flipH="1" flipV="1">
            <a:off x="885371" y="2465978"/>
            <a:ext cx="6270172" cy="203402"/>
          </a:xfrm>
          <a:prstGeom prst="rect">
            <a:avLst/>
          </a:prstGeom>
        </p:spPr>
      </p:pic>
      <p:sp>
        <p:nvSpPr>
          <p:cNvPr id="15" name="Content Placeholder 6"/>
          <p:cNvSpPr>
            <a:spLocks noGrp="1"/>
          </p:cNvSpPr>
          <p:nvPr>
            <p:ph sz="quarter" idx="11"/>
          </p:nvPr>
        </p:nvSpPr>
        <p:spPr>
          <a:xfrm>
            <a:off x="928914" y="2946400"/>
            <a:ext cx="6183086" cy="3406786"/>
          </a:xfr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67532" y="6353186"/>
            <a:ext cx="192643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</a:rPr>
              <a:t>15 May 2013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 smtClean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0800000" flipH="1" flipV="1">
            <a:off x="885371" y="2465978"/>
            <a:ext cx="6270172" cy="2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424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528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784" y="1170431"/>
            <a:ext cx="8566382" cy="5082451"/>
          </a:xfrm>
        </p:spPr>
        <p:txBody>
          <a:bodyPr/>
          <a:lstStyle>
            <a:lvl1pPr>
              <a:defRPr sz="2000"/>
            </a:lvl1pPr>
            <a:lvl2pPr>
              <a:buClrTx/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921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56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294" y="1169894"/>
            <a:ext cx="4114800" cy="5082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69894"/>
            <a:ext cx="4114800" cy="5084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GA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56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GA 4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86839" y="2357762"/>
            <a:ext cx="2016224" cy="387793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489834" y="2366688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24042" y="2368046"/>
            <a:ext cx="2016224" cy="386765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27037" y="2376972"/>
            <a:ext cx="2010235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649636" y="2357762"/>
            <a:ext cx="2016224" cy="387793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652631" y="2366688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12432" y="2376015"/>
            <a:ext cx="2016224" cy="385968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815427" y="2359164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Content Placeholder 29"/>
          <p:cNvSpPr>
            <a:spLocks noGrp="1"/>
          </p:cNvSpPr>
          <p:nvPr>
            <p:ph sz="quarter" idx="15"/>
          </p:nvPr>
        </p:nvSpPr>
        <p:spPr>
          <a:xfrm>
            <a:off x="467185" y="2490736"/>
            <a:ext cx="1782528" cy="36179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29"/>
          <p:cNvSpPr>
            <a:spLocks noGrp="1"/>
          </p:cNvSpPr>
          <p:nvPr>
            <p:ph sz="quarter" idx="16"/>
          </p:nvPr>
        </p:nvSpPr>
        <p:spPr>
          <a:xfrm>
            <a:off x="2635976" y="2490736"/>
            <a:ext cx="1782528" cy="36306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9"/>
          <p:cNvSpPr>
            <a:spLocks noGrp="1"/>
          </p:cNvSpPr>
          <p:nvPr>
            <p:ph sz="quarter" idx="17"/>
          </p:nvPr>
        </p:nvSpPr>
        <p:spPr>
          <a:xfrm>
            <a:off x="4804767" y="2490736"/>
            <a:ext cx="1782528" cy="36306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29"/>
          <p:cNvSpPr>
            <a:spLocks noGrp="1"/>
          </p:cNvSpPr>
          <p:nvPr>
            <p:ph sz="quarter" idx="18"/>
          </p:nvPr>
        </p:nvSpPr>
        <p:spPr>
          <a:xfrm>
            <a:off x="6973558" y="2490736"/>
            <a:ext cx="1782528" cy="36052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324042" y="1209463"/>
            <a:ext cx="2016224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  <p:sp>
        <p:nvSpPr>
          <p:cNvPr id="35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2503349" y="1209463"/>
            <a:ext cx="2000712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  <p:sp>
        <p:nvSpPr>
          <p:cNvPr id="36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4667144" y="1209463"/>
            <a:ext cx="1985200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  <p:sp>
        <p:nvSpPr>
          <p:cNvPr id="37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6815426" y="1209463"/>
            <a:ext cx="2013229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560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6 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5399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399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6791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56791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28183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28184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5399" y="4213013"/>
            <a:ext cx="2631927" cy="2039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99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44369" y="4213013"/>
            <a:ext cx="2631927" cy="2022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4369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364884" y="4213013"/>
            <a:ext cx="2631927" cy="2048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64884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Content Placeholder 29"/>
          <p:cNvSpPr>
            <a:spLocks noGrp="1"/>
          </p:cNvSpPr>
          <p:nvPr>
            <p:ph sz="quarter" idx="12"/>
          </p:nvPr>
        </p:nvSpPr>
        <p:spPr>
          <a:xfrm>
            <a:off x="583298" y="4319528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29"/>
          <p:cNvSpPr>
            <a:spLocks noGrp="1"/>
          </p:cNvSpPr>
          <p:nvPr>
            <p:ph sz="quarter" idx="13"/>
          </p:nvPr>
        </p:nvSpPr>
        <p:spPr>
          <a:xfrm>
            <a:off x="3478131" y="4326788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29"/>
          <p:cNvSpPr>
            <a:spLocks noGrp="1"/>
          </p:cNvSpPr>
          <p:nvPr>
            <p:ph sz="quarter" idx="14"/>
          </p:nvPr>
        </p:nvSpPr>
        <p:spPr>
          <a:xfrm>
            <a:off x="6342268" y="4319534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29"/>
          <p:cNvSpPr>
            <a:spLocks noGrp="1"/>
          </p:cNvSpPr>
          <p:nvPr>
            <p:ph sz="quarter" idx="15"/>
          </p:nvPr>
        </p:nvSpPr>
        <p:spPr>
          <a:xfrm>
            <a:off x="583298" y="1757580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29"/>
          <p:cNvSpPr>
            <a:spLocks noGrp="1"/>
          </p:cNvSpPr>
          <p:nvPr>
            <p:ph sz="quarter" idx="16"/>
          </p:nvPr>
        </p:nvSpPr>
        <p:spPr>
          <a:xfrm>
            <a:off x="3461948" y="1764840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29"/>
          <p:cNvSpPr>
            <a:spLocks noGrp="1"/>
          </p:cNvSpPr>
          <p:nvPr>
            <p:ph sz="quarter" idx="17"/>
          </p:nvPr>
        </p:nvSpPr>
        <p:spPr>
          <a:xfrm>
            <a:off x="6326082" y="1757586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485398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3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3356790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4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6228182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499913" y="3758368"/>
            <a:ext cx="2617414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3371304" y="3758368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7" name="Content Placeholder 29"/>
          <p:cNvSpPr>
            <a:spLocks noGrp="1"/>
          </p:cNvSpPr>
          <p:nvPr>
            <p:ph sz="quarter" idx="24" hasCustomPrompt="1"/>
          </p:nvPr>
        </p:nvSpPr>
        <p:spPr>
          <a:xfrm>
            <a:off x="6242696" y="3758368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006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D74F-C707-4AE6-8C41-7A6D0CF4F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7402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46" y="466039"/>
            <a:ext cx="7140336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783" y="1170866"/>
            <a:ext cx="8551863" cy="50664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 smtClean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 flipV="1">
            <a:off x="0" y="0"/>
            <a:ext cx="9144000" cy="188121"/>
          </a:xfrm>
          <a:prstGeom prst="rect">
            <a:avLst/>
          </a:prstGeom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-180975" y="1174284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6863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851900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-180975" y="1174284"/>
            <a:ext cx="0" cy="50495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-180975" y="435161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-180975" y="7889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-180975" y="435161"/>
            <a:ext cx="0" cy="35382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287338" y="-198438"/>
            <a:ext cx="85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-180975" y="1174284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96863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851900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-180975" y="1174284"/>
            <a:ext cx="0" cy="50495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-180975" y="435161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-180975" y="7889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-180975" y="435161"/>
            <a:ext cx="0" cy="35382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7414094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Connector 30"/>
          <p:cNvCxnSpPr>
            <a:endCxn id="12" idx="0"/>
          </p:cNvCxnSpPr>
          <p:nvPr/>
        </p:nvCxnSpPr>
        <p:spPr>
          <a:xfrm>
            <a:off x="287338" y="-198438"/>
            <a:ext cx="85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700" r:id="rId7"/>
    <p:sldLayoutId id="2147483699" r:id="rId8"/>
    <p:sldLayoutId id="2147483706" r:id="rId9"/>
    <p:sldLayoutId id="2147483701" r:id="rId10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2286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berto.galman@ngahr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newtours.demoaut.com/mercurywelcome.php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roberto.galman@ngahr.com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donline.sqe.com/newaccount.asp" TargetMode="External"/><Relationship Id="rId2" Type="http://schemas.openxmlformats.org/officeDocument/2006/relationships/hyperlink" Target="http://newtours.demoaut.com/mercurysignon.php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googlecode.com/hg-history/2.1.3/doc/libraries/String.html" TargetMode="External"/><Relationship Id="rId2" Type="http://schemas.openxmlformats.org/officeDocument/2006/relationships/hyperlink" Target="http://robotframework.googlecode.com/hg/doc/libraries/BuiltIn.html?r=2.7.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rtomac.github.io/robotframework-selenium2library/doc/Selenium2Library.html?r=1.1.0" TargetMode="External"/><Relationship Id="rId4" Type="http://schemas.openxmlformats.org/officeDocument/2006/relationships/hyperlink" Target="http://robotframework.googlecode.com/svn/trunk/doc/libraries/OperatingSystem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cern.ch/twiki/bin/view/EMI/RobotFrameworkAdvancedGuide" TargetMode="External"/><Relationship Id="rId7" Type="http://schemas.openxmlformats.org/officeDocument/2006/relationships/hyperlink" Target="http://robotframework.googlecode.com/" TargetMode="External"/><Relationship Id="rId2" Type="http://schemas.openxmlformats.org/officeDocument/2006/relationships/hyperlink" Target="http://www.ranorex.com/blog/keyword-driven-test-automation-framework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hino.de/2010/06/20/parkcalc-automation-getting-started/" TargetMode="External"/><Relationship Id="rId5" Type="http://schemas.openxmlformats.org/officeDocument/2006/relationships/hyperlink" Target="http://www.virtuousprogrammer.com/?p=264" TargetMode="External"/><Relationship Id="rId4" Type="http://schemas.openxmlformats.org/officeDocument/2006/relationships/hyperlink" Target="https://blog.codecentric.de/en/2012/03/robot-framework-tutorial-overvie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dam.goucher.ca/parkcalc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dam.goucher.ca/parkcalc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donline.sqe.com/newaccount.asp" TargetMode="External"/><Relationship Id="rId2" Type="http://schemas.openxmlformats.org/officeDocument/2006/relationships/hyperlink" Target="http://rtomac.github.io/robotframework-selenium2library/doc/Selenium2Librar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7486" y="1706285"/>
            <a:ext cx="7002499" cy="549381"/>
          </a:xfrm>
        </p:spPr>
        <p:txBody>
          <a:bodyPr/>
          <a:lstStyle/>
          <a:p>
            <a:r>
              <a:rPr lang="en-US" dirty="0" smtClean="0"/>
              <a:t>    Test Automation &amp; Scripting Training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Robot Framework &amp; 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Selenium (DAY 2)</a:t>
            </a:r>
            <a:b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endParaRPr lang="en-US" sz="1200" dirty="0" smtClean="0"/>
          </a:p>
          <a:p>
            <a:pPr marL="342900" indent="-342900"/>
            <a:r>
              <a:rPr lang="en-US" sz="1200" dirty="0" smtClean="0">
                <a:hlinkClick r:id="rId2"/>
              </a:rPr>
              <a:t>roberto.galman@ngahr.com</a:t>
            </a:r>
            <a:endParaRPr lang="en-US" sz="1200" dirty="0" smtClean="0"/>
          </a:p>
          <a:p>
            <a:pPr marL="342900" indent="-342900"/>
            <a:r>
              <a:rPr lang="en-US" sz="1200" dirty="0" smtClean="0"/>
              <a:t>July </a:t>
            </a:r>
            <a:r>
              <a:rPr lang="en-US" sz="1200" dirty="0" smtClean="0"/>
              <a:t>31, 2014</a:t>
            </a:r>
          </a:p>
          <a:p>
            <a:pPr marL="342900" indent="-342900"/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71931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100" y="1882295"/>
            <a:ext cx="746918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8345" y="861237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test script that will verify the error message on Login. Use the values 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below for each field. Use variables &amp; add “Capture Page Screenshot” to get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screenshot during run time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549" y="95693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2.  Create test script that will verify the error message on Login. Use the values 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below for each field. Use variables &amp; add “Capture Page Screenshot” to get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screenshot during run time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965" y="2075011"/>
            <a:ext cx="4619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9119"/>
            <a:ext cx="9234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Create a keyword – “Fill-in Registration Form – Empty Fields”. This function will have </a:t>
            </a:r>
          </a:p>
          <a:p>
            <a:pPr marL="342900" indent="-342900"/>
            <a:r>
              <a:rPr lang="en-US" dirty="0" smtClean="0"/>
              <a:t>     10 input arguments representing each field in the form including the 2 checkboxes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(ON/OFF)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3.1 Create the Keyword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3.2 Create Test Case name “No Authorization Code”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3.3  In the Test Case in 3.2, call the keyword and set Authorization Code value to </a:t>
            </a:r>
          </a:p>
          <a:p>
            <a:pPr marL="342900" indent="-342900"/>
            <a:r>
              <a:rPr lang="en-US" dirty="0" smtClean="0"/>
              <a:t>	 </a:t>
            </a:r>
            <a:r>
              <a:rPr lang="en-US" dirty="0" smtClean="0"/>
              <a:t>     ${EMPTY} while setting the other field values similar to exercise 2.</a:t>
            </a:r>
          </a:p>
          <a:p>
            <a:pPr marL="342900" indent="-342900"/>
            <a:r>
              <a:rPr lang="en-US" dirty="0" smtClean="0"/>
              <a:t>	 </a:t>
            </a:r>
            <a:r>
              <a:rPr lang="en-US" dirty="0" smtClean="0"/>
              <a:t>     Use variables to assign value to the fields 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3.4  Verify that the Error appears as part of the Keyword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Data-driven Tests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00" y="1053237"/>
            <a:ext cx="781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 driven tests are designed </a:t>
            </a:r>
            <a:r>
              <a:rPr lang="en-US" dirty="0" smtClean="0">
                <a:solidFill>
                  <a:schemeClr val="accent2"/>
                </a:solidFill>
              </a:rPr>
              <a:t>to repeatedly run the same test with changes in the data is being used for inputs</a:t>
            </a:r>
            <a:r>
              <a:rPr lang="en-US" dirty="0" smtClean="0"/>
              <a:t>. This allows the person writing the tests to create a large number of tests scenarios with minimal effort.</a:t>
            </a:r>
            <a:endParaRPr lang="en-US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" y="2174102"/>
            <a:ext cx="7104509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Robot Framework has a special setting called Test Template </a:t>
            </a: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that </a:t>
            </a:r>
            <a:r>
              <a:rPr lang="en-US" dirty="0" smtClean="0"/>
              <a:t>lets you create files that are dedicated to Data Driven test suites: 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2979738"/>
            <a:ext cx="47434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874" y="1116419"/>
            <a:ext cx="8186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 smtClean="0"/>
              <a:t>Use  the keyword in Exercise 3: “Fill-in Registration Form” as test template.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Create multiple </a:t>
            </a:r>
            <a:r>
              <a:rPr lang="en-US" dirty="0" err="1" smtClean="0"/>
              <a:t>testcases</a:t>
            </a:r>
            <a:r>
              <a:rPr lang="en-US" dirty="0" smtClean="0"/>
              <a:t> using data driven approach when: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4.1  </a:t>
            </a:r>
            <a:r>
              <a:rPr lang="en-US" dirty="0" err="1" smtClean="0"/>
              <a:t>Firstname</a:t>
            </a:r>
            <a:r>
              <a:rPr lang="en-US" dirty="0" smtClean="0"/>
              <a:t> is Empty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4.2  </a:t>
            </a:r>
            <a:r>
              <a:rPr lang="en-US" dirty="0" err="1" smtClean="0"/>
              <a:t>Lastname</a:t>
            </a:r>
            <a:r>
              <a:rPr lang="en-US" dirty="0" smtClean="0"/>
              <a:t> is Empty</a:t>
            </a:r>
          </a:p>
          <a:p>
            <a:pPr marL="342900" indent="-342900"/>
            <a:r>
              <a:rPr lang="en-US" dirty="0" smtClean="0"/>
              <a:t>	</a:t>
            </a:r>
            <a:r>
              <a:rPr lang="en-US" dirty="0" smtClean="0"/>
              <a:t>4.3  Email is Empty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5. Implement the following: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5.1 Go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newtours.demoaut.com/mercurywelcome.php</a:t>
            </a:r>
            <a:endParaRPr lang="en-US" dirty="0" smtClean="0"/>
          </a:p>
          <a:p>
            <a:pPr marL="342900" indent="-342900"/>
            <a:r>
              <a:rPr lang="en-US" dirty="0" smtClean="0"/>
              <a:t>5.2  Click Link Register</a:t>
            </a:r>
          </a:p>
          <a:p>
            <a:pPr marL="342900" indent="-342900"/>
            <a:r>
              <a:rPr lang="en-US" dirty="0" smtClean="0"/>
              <a:t>5.3  Fill-in the form as shown in the next page</a:t>
            </a:r>
          </a:p>
          <a:p>
            <a:pPr marL="342900" indent="-342900"/>
            <a:r>
              <a:rPr lang="en-US" dirty="0" smtClean="0"/>
              <a:t>5.4 Click Submit</a:t>
            </a:r>
          </a:p>
          <a:p>
            <a:pPr marL="342900" indent="-342900"/>
            <a:r>
              <a:rPr lang="en-US" dirty="0" smtClean="0"/>
              <a:t>5.5 Verify that registration is successful	</a:t>
            </a:r>
          </a:p>
          <a:p>
            <a:pPr marL="342900" indent="-342900"/>
            <a:endParaRPr lang="en-US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250" y="4745038"/>
            <a:ext cx="49149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997" y="965200"/>
            <a:ext cx="4549078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22" y="1811635"/>
            <a:ext cx="88921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END OF DAY 2</a:t>
            </a:r>
          </a:p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You may now complete</a:t>
            </a:r>
          </a:p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Exercise on Parking Calculator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536" y="676657"/>
            <a:ext cx="4860164" cy="74789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Roberto </a:t>
            </a:r>
            <a:r>
              <a:rPr lang="en-US" sz="1200" dirty="0" err="1" smtClean="0"/>
              <a:t>Galman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roberto.galman@ngahr.com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3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Sites to practice Web application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344" y="1339702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newtours.demoaut.com/mercurysignon.php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http://bdonline.sqe.com/newaccount.asp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Test Libraries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417" y="1114816"/>
            <a:ext cx="8776762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BuiltIn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http://robotframework.googlecode.com/hg/doc/libraries/BuiltIn.html?r=2.7.6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String</a:t>
            </a:r>
          </a:p>
          <a:p>
            <a:r>
              <a:rPr lang="en-US" dirty="0" smtClean="0">
                <a:hlinkClick r:id="rId3"/>
              </a:rPr>
              <a:t>https://robotframework.googlecode.com/hg-history/2.1.3/doc/libraries/String.html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Operating System</a:t>
            </a:r>
          </a:p>
          <a:p>
            <a:r>
              <a:rPr lang="en-US" dirty="0" smtClean="0">
                <a:hlinkClick r:id="rId4"/>
              </a:rPr>
              <a:t>http://robotframework.googlecode.com/svn/trunk/doc/libraries/OperatingSystem.html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Selenium</a:t>
            </a:r>
          </a:p>
          <a:p>
            <a:r>
              <a:rPr lang="en-US" sz="1400" dirty="0" smtClean="0">
                <a:hlinkClick r:id="rId5"/>
              </a:rPr>
              <a:t>http://rtomac.github.io/robotframework-selenium2library/doc/Selenium2Library.html?r=1.1.0#Introduction</a:t>
            </a:r>
            <a:endParaRPr lang="en-US" sz="1400" dirty="0" smtClean="0"/>
          </a:p>
          <a:p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664797"/>
          </a:xfrm>
        </p:spPr>
        <p:txBody>
          <a:bodyPr/>
          <a:lstStyle/>
          <a:p>
            <a:r>
              <a:rPr lang="en-US" dirty="0" smtClean="0"/>
              <a:t>Course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773" y="1180215"/>
            <a:ext cx="8489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 the end of this course, You will know/have: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Basic understanding of Test Automation Frameworks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Knowledge on Keyword-driven Testing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Functional knowledge of Robot Framework including its architecture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How to use </a:t>
            </a:r>
            <a:r>
              <a:rPr lang="en-US" dirty="0" err="1" smtClean="0"/>
              <a:t>BuiltIn</a:t>
            </a:r>
            <a:r>
              <a:rPr lang="en-US" dirty="0" smtClean="0"/>
              <a:t> &amp; Selenium Library Keywords in your test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How to use Robot Framework &amp; Selenium to Automate Web Application Testing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crowdcontent.com/blog/wp-content/uploads/target-mar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017" y="3432581"/>
            <a:ext cx="3238500" cy="28003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4550" y="3423683"/>
            <a:ext cx="5390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students will be assessed by: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Automating the test cases identified by </a:t>
            </a:r>
          </a:p>
          <a:p>
            <a:r>
              <a:rPr lang="en-US" dirty="0" smtClean="0"/>
              <a:t>manual exploratory testing of a Parking Calculator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 Find at least 3 defects per Lot type &amp; 2 PASSED</a:t>
            </a:r>
          </a:p>
          <a:p>
            <a:r>
              <a:rPr lang="en-US" dirty="0" smtClean="0"/>
              <a:t>     test case per lot type – i.e. 5 TC per Lot type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Implement using Keyword-driven &amp; Data-driven </a:t>
            </a:r>
          </a:p>
          <a:p>
            <a:r>
              <a:rPr lang="en-US" dirty="0" smtClean="0"/>
              <a:t>    approach in RF (Optional)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46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224" y="1180214"/>
            <a:ext cx="7869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http://www.ranorex.com/blog/keyword-driven-test-automation-framework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https://twiki.cern.ch/twiki/bin/view/EMI/RobotFrameworkAdvancedGuide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4"/>
              </a:rPr>
              <a:t>https://blog.codecentric.de/en/2012/03/robot-framework-tutorial-overview/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5"/>
              </a:rPr>
              <a:t>http://www.virtuousprogrammer.com/?p=264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6"/>
              </a:rPr>
              <a:t>http://www.shino.de/2010/06/20/parkcalc-automation-getting-started/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7"/>
              </a:rPr>
              <a:t>http://robotframework.googlecode.com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61506" y="1169581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0.  Course Overview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3152" y="1906772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 Parking Calculator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6697" y="2601432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2. Test Automation Framework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61507" y="3317359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3. Keyword-Driven Testing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65051" y="4043918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4. Robot Framework Overview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68596" y="4738579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5. Creating Test Data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8977" y="5475770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6.  Creating Test Cases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281375" y="1187273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7.  Settings &amp; Variables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284920" y="1881933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8. User Keywords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309730" y="2597860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9. Resource Files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228215" y="4749182"/>
            <a:ext cx="3561908" cy="5209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12.  Templates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284922" y="3338595"/>
            <a:ext cx="3561908" cy="520996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  Loops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277833" y="4033258"/>
            <a:ext cx="3561908" cy="5209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11.  Selenium2Library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PARKING CALCULATOR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227" y="862642"/>
            <a:ext cx="57247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Gerald R. Ford International Airport Parking Calculator</a:t>
            </a:r>
          </a:p>
          <a:p>
            <a:r>
              <a:rPr lang="en-US" dirty="0" smtClean="0">
                <a:hlinkClick r:id="rId2"/>
              </a:rPr>
              <a:t>http://www.grr.org/ParkCalc.php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356" y="1774972"/>
            <a:ext cx="727868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“BUGGY” PARKING CALCULATOR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09" y="1846409"/>
            <a:ext cx="53054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3639" y="1443702"/>
            <a:ext cx="28003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8344" y="1116418"/>
            <a:ext cx="351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http://adam.goucher.ca/parkcalc/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0128" y="2430482"/>
            <a:ext cx="8325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Before running tests</a:t>
            </a:r>
            <a:endParaRPr lang="en-US" dirty="0" smtClean="0"/>
          </a:p>
          <a:p>
            <a:r>
              <a:rPr lang="en-US" dirty="0" smtClean="0"/>
              <a:t>Prior </a:t>
            </a:r>
            <a:r>
              <a:rPr lang="en-US" dirty="0" smtClean="0"/>
              <a:t>to running test cases using Selenium2Library, Selenium2Library must be imported into your Robot test </a:t>
            </a:r>
            <a:r>
              <a:rPr lang="en-US" dirty="0" smtClean="0"/>
              <a:t>suite.</a:t>
            </a:r>
          </a:p>
          <a:p>
            <a:endParaRPr lang="en-US" dirty="0" smtClean="0"/>
          </a:p>
          <a:p>
            <a:pPr lvl="5"/>
            <a:r>
              <a:rPr lang="en-US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** Settings **</a:t>
            </a:r>
          </a:p>
          <a:p>
            <a:pPr lvl="5"/>
            <a:r>
              <a:rPr lang="en-US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Library -&gt; Selenium2Library </a:t>
            </a:r>
          </a:p>
          <a:p>
            <a:endParaRPr lang="en-US" dirty="0" smtClean="0"/>
          </a:p>
          <a:p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Open </a:t>
            </a:r>
            <a:r>
              <a:rPr lang="en-US" i="1" dirty="0" smtClean="0">
                <a:solidFill>
                  <a:srgbClr val="0070C0"/>
                </a:solidFill>
              </a:rPr>
              <a:t>Browser</a:t>
            </a:r>
            <a:r>
              <a:rPr lang="en-US" dirty="0" smtClean="0">
                <a:solidFill>
                  <a:srgbClr val="0070C0"/>
                </a:solidFill>
              </a:rPr>
              <a:t> </a:t>
            </a:r>
            <a:r>
              <a:rPr lang="en-US" dirty="0" smtClean="0"/>
              <a:t>keyword must be used to open a browser to the desired location.</a:t>
            </a:r>
          </a:p>
          <a:p>
            <a:endParaRPr lang="en-US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98652" y="3530010"/>
            <a:ext cx="2966483" cy="7017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Selenium2Library</a:t>
            </a:r>
            <a:endParaRPr lang="en-US" dirty="0"/>
          </a:p>
        </p:txBody>
      </p:sp>
      <p:pic>
        <p:nvPicPr>
          <p:cNvPr id="4098" name="Picture 2" descr="http://www.seleniumhq.org/images/big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00" y="804457"/>
            <a:ext cx="1905000" cy="17240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8408" y="886047"/>
            <a:ext cx="6699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Selenium2Library</a:t>
            </a:r>
            <a:r>
              <a:rPr lang="en-US" dirty="0" smtClean="0"/>
              <a:t> is a web testing library for Robot </a:t>
            </a:r>
            <a:r>
              <a:rPr lang="en-US" dirty="0" smtClean="0"/>
              <a:t>Framework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Uses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Selenium </a:t>
            </a:r>
            <a:r>
              <a:rPr lang="en-US" dirty="0" err="1" smtClean="0">
                <a:solidFill>
                  <a:srgbClr val="FF0000"/>
                </a:solidFill>
              </a:rPr>
              <a:t>WebDriver</a:t>
            </a:r>
            <a:r>
              <a:rPr lang="en-US" dirty="0" smtClean="0"/>
              <a:t> library </a:t>
            </a:r>
            <a:r>
              <a:rPr lang="en-US" dirty="0" smtClean="0"/>
              <a:t>internally to control a </a:t>
            </a:r>
            <a:endParaRPr lang="en-US" dirty="0" smtClean="0"/>
          </a:p>
          <a:p>
            <a:r>
              <a:rPr lang="en-US" dirty="0" smtClean="0"/>
              <a:t>   web browser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23732" y="5011478"/>
            <a:ext cx="5131980" cy="1272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/>
                </a:solidFill>
              </a:rPr>
              <a:t>** Test Case **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Launch Browser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-&gt; Open </a:t>
            </a:r>
            <a:r>
              <a:rPr lang="en-US" dirty="0" smtClean="0">
                <a:solidFill>
                  <a:schemeClr val="accent2"/>
                </a:solidFill>
              </a:rPr>
              <a:t>Browser-&gt; https://</a:t>
            </a:r>
            <a:r>
              <a:rPr lang="en-US" dirty="0" smtClean="0">
                <a:solidFill>
                  <a:schemeClr val="accent2"/>
                </a:solidFill>
              </a:rPr>
              <a:t>www.google.com.ph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Selenium2Library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861" y="2700669"/>
            <a:ext cx="7866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Locators </a:t>
            </a:r>
            <a:r>
              <a:rPr lang="en-US" dirty="0" smtClean="0"/>
              <a:t>can be determined by launching Firebug/</a:t>
            </a:r>
            <a:r>
              <a:rPr lang="en-US" dirty="0" err="1" smtClean="0"/>
              <a:t>Firepath</a:t>
            </a:r>
            <a:r>
              <a:rPr lang="en-US" dirty="0" smtClean="0"/>
              <a:t> and inspecting </a:t>
            </a:r>
          </a:p>
          <a:p>
            <a:r>
              <a:rPr lang="en-US" dirty="0" smtClean="0"/>
              <a:t>                the Element or by using Selenium IDE</a:t>
            </a:r>
          </a:p>
          <a:p>
            <a:endParaRPr lang="en-US" dirty="0" smtClean="0"/>
          </a:p>
          <a:p>
            <a:r>
              <a:rPr lang="en-US" b="1" dirty="0" smtClean="0"/>
              <a:t>Common Locators: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222" y="1084269"/>
            <a:ext cx="8293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Locating </a:t>
            </a:r>
            <a:r>
              <a:rPr lang="en-US" b="1" dirty="0" smtClean="0"/>
              <a:t>elements</a:t>
            </a:r>
          </a:p>
          <a:p>
            <a:endParaRPr lang="en-US" b="1" dirty="0" smtClean="0"/>
          </a:p>
          <a:p>
            <a:r>
              <a:rPr lang="en-US" dirty="0" smtClean="0"/>
              <a:t>All keywords in Selenium2Library that need to find an element on the page take an argument,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i="1" dirty="0" smtClean="0">
                <a:solidFill>
                  <a:srgbClr val="FF0000"/>
                </a:solidFill>
              </a:rPr>
              <a:t>locator</a:t>
            </a:r>
            <a:r>
              <a:rPr lang="en-US" dirty="0" smtClean="0"/>
              <a:t>. By default, when a locator value is provided, it is matched against the key attributes of the particular element type – e.g. </a:t>
            </a:r>
            <a:r>
              <a:rPr lang="en-US" dirty="0" smtClean="0">
                <a:solidFill>
                  <a:srgbClr val="FF0000"/>
                </a:solidFill>
              </a:rPr>
              <a:t>id, name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865" y="3769352"/>
            <a:ext cx="4629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Selenium2Library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182" y="1275908"/>
            <a:ext cx="8605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Keywords : 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rtomac.github.io/robotframework-selenium2library/doc/Selenium2Library.html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037" y="2254102"/>
            <a:ext cx="666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bdonline.sqe.com/newaccount.asp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Set All the fields. You may assign a value for each field from a variable.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1561" y="3726379"/>
            <a:ext cx="29622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911" y="3726149"/>
            <a:ext cx="3883985" cy="24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32399"/>
          </a:xfrm>
        </p:spPr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80" y="1052622"/>
            <a:ext cx="5079183" cy="37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840" y="1025710"/>
            <a:ext cx="29622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2012" y="5384505"/>
            <a:ext cx="76120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NGA_HR_Powerpoint_Template_1.0">
  <a:themeElements>
    <a:clrScheme name="NGA Human Resources">
      <a:dk1>
        <a:srgbClr val="4D4F53"/>
      </a:dk1>
      <a:lt1>
        <a:sysClr val="window" lastClr="FFFFFF"/>
      </a:lt1>
      <a:dk2>
        <a:srgbClr val="4C3549"/>
      </a:dk2>
      <a:lt2>
        <a:srgbClr val="000000"/>
      </a:lt2>
      <a:accent1>
        <a:srgbClr val="492A89"/>
      </a:accent1>
      <a:accent2>
        <a:srgbClr val="DB1736"/>
      </a:accent2>
      <a:accent3>
        <a:srgbClr val="4E0000"/>
      </a:accent3>
      <a:accent4>
        <a:srgbClr val="781D7E"/>
      </a:accent4>
      <a:accent5>
        <a:srgbClr val="7A1315"/>
      </a:accent5>
      <a:accent6>
        <a:srgbClr val="DA426E"/>
      </a:accent6>
      <a:hlink>
        <a:srgbClr val="650360"/>
      </a:hlink>
      <a:folHlink>
        <a:srgbClr val="A20473"/>
      </a:folHlink>
    </a:clrScheme>
    <a:fontScheme name="NGA Human Resource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NGA_HR_Powerpoint_Template_1.0</Template>
  <TotalTime>9277</TotalTime>
  <Words>588</Words>
  <Application>Microsoft Office PowerPoint</Application>
  <PresentationFormat>On-screen Show (4:3)</PresentationFormat>
  <Paragraphs>172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NGA_HR_Powerpoint_Template_1.0</vt:lpstr>
      <vt:lpstr>    Test Automation &amp; Scripting Training      using Robot Framework &amp; Selenium (DAY 2)  </vt:lpstr>
      <vt:lpstr>Course Overview </vt:lpstr>
      <vt:lpstr>Course Overview</vt:lpstr>
      <vt:lpstr>PARKING CALCULATOR</vt:lpstr>
      <vt:lpstr>“BUGGY” PARKING CALCULATOR</vt:lpstr>
      <vt:lpstr>Selenium2Library</vt:lpstr>
      <vt:lpstr>Selenium2Library</vt:lpstr>
      <vt:lpstr>Selenium2Library</vt:lpstr>
      <vt:lpstr>Locators</vt:lpstr>
      <vt:lpstr>Exercises</vt:lpstr>
      <vt:lpstr>Exercise</vt:lpstr>
      <vt:lpstr>Exercise</vt:lpstr>
      <vt:lpstr>Data-driven Tests</vt:lpstr>
      <vt:lpstr>Exercise</vt:lpstr>
      <vt:lpstr>Exercise</vt:lpstr>
      <vt:lpstr>Slide 16</vt:lpstr>
      <vt:lpstr>Thank you</vt:lpstr>
      <vt:lpstr>Sites to practice Web application Testing</vt:lpstr>
      <vt:lpstr>Test Libraries</vt:lpstr>
      <vt:lpstr>Appendix</vt:lpstr>
      <vt:lpstr>References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maanabigaela</dc:creator>
  <cp:lastModifiedBy>admin</cp:lastModifiedBy>
  <cp:revision>188</cp:revision>
  <cp:lastPrinted>2013-08-02T21:24:50Z</cp:lastPrinted>
  <dcterms:created xsi:type="dcterms:W3CDTF">2013-09-25T07:07:25Z</dcterms:created>
  <dcterms:modified xsi:type="dcterms:W3CDTF">2014-07-30T16:50:45Z</dcterms:modified>
</cp:coreProperties>
</file>