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8"/>
  </p:notesMasterIdLst>
  <p:handoutMasterIdLst>
    <p:handoutMasterId r:id="rId49"/>
  </p:handoutMasterIdLst>
  <p:sldIdLst>
    <p:sldId id="364" r:id="rId2"/>
    <p:sldId id="433" r:id="rId3"/>
    <p:sldId id="431" r:id="rId4"/>
    <p:sldId id="434" r:id="rId5"/>
    <p:sldId id="475" r:id="rId6"/>
    <p:sldId id="476" r:id="rId7"/>
    <p:sldId id="477" r:id="rId8"/>
    <p:sldId id="478" r:id="rId9"/>
    <p:sldId id="480" r:id="rId10"/>
    <p:sldId id="479" r:id="rId11"/>
    <p:sldId id="439" r:id="rId12"/>
    <p:sldId id="443" r:id="rId13"/>
    <p:sldId id="444" r:id="rId14"/>
    <p:sldId id="441" r:id="rId15"/>
    <p:sldId id="436" r:id="rId16"/>
    <p:sldId id="481" r:id="rId17"/>
    <p:sldId id="437" r:id="rId18"/>
    <p:sldId id="482" r:id="rId19"/>
    <p:sldId id="448" r:id="rId20"/>
    <p:sldId id="453" r:id="rId21"/>
    <p:sldId id="452" r:id="rId22"/>
    <p:sldId id="454" r:id="rId23"/>
    <p:sldId id="455" r:id="rId24"/>
    <p:sldId id="446" r:id="rId25"/>
    <p:sldId id="456" r:id="rId26"/>
    <p:sldId id="447" r:id="rId27"/>
    <p:sldId id="450" r:id="rId28"/>
    <p:sldId id="449" r:id="rId29"/>
    <p:sldId id="457" r:id="rId30"/>
    <p:sldId id="458" r:id="rId31"/>
    <p:sldId id="459" r:id="rId32"/>
    <p:sldId id="451" r:id="rId33"/>
    <p:sldId id="461" r:id="rId34"/>
    <p:sldId id="464" r:id="rId35"/>
    <p:sldId id="483" r:id="rId36"/>
    <p:sldId id="484" r:id="rId37"/>
    <p:sldId id="485" r:id="rId38"/>
    <p:sldId id="486" r:id="rId39"/>
    <p:sldId id="487" r:id="rId40"/>
    <p:sldId id="488" r:id="rId41"/>
    <p:sldId id="489" r:id="rId42"/>
    <p:sldId id="490" r:id="rId43"/>
    <p:sldId id="408" r:id="rId44"/>
    <p:sldId id="391" r:id="rId45"/>
    <p:sldId id="469" r:id="rId46"/>
    <p:sldId id="438" r:id="rId4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843"/>
    <a:srgbClr val="F37847"/>
    <a:srgbClr val="FAF76D"/>
    <a:srgbClr val="93FBA4"/>
    <a:srgbClr val="D75CAF"/>
    <a:srgbClr val="E47199"/>
    <a:srgbClr val="934A97"/>
    <a:srgbClr val="AC5D79"/>
    <a:srgbClr val="828EAF"/>
    <a:srgbClr val="4D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7556" autoAdjust="0"/>
  </p:normalViewPr>
  <p:slideViewPr>
    <p:cSldViewPr snapToGrid="0">
      <p:cViewPr>
        <p:scale>
          <a:sx n="75" d="100"/>
          <a:sy n="75" d="100"/>
        </p:scale>
        <p:origin x="-1020" y="-876"/>
      </p:cViewPr>
      <p:guideLst>
        <p:guide orient="horz" pos="323"/>
        <p:guide orient="horz" pos="3855"/>
        <p:guide orient="horz" pos="4201"/>
        <p:guide orient="horz" pos="462"/>
        <p:guide orient="horz" pos="768"/>
        <p:guide pos="5573"/>
        <p:guide pos="184"/>
        <p:guide pos="2878"/>
        <p:guide pos="284"/>
        <p:guide pos="5341"/>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52" d="100"/>
          <a:sy n="52" d="100"/>
        </p:scale>
        <p:origin x="-2814" y="-96"/>
      </p:cViewPr>
      <p:guideLst>
        <p:guide orient="horz" pos="2932"/>
        <p:guide pos="221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sz="1000">
              <a:latin typeface="Arial" pitchFamily="34" charset="0"/>
              <a:cs typeface="Arial" pitchFamily="34" charset="0"/>
            </a:endParaRPr>
          </a:p>
        </p:txBody>
      </p:sp>
      <p:sp>
        <p:nvSpPr>
          <p:cNvPr id="3" name="Date Placeholder 2"/>
          <p:cNvSpPr>
            <a:spLocks noGrp="1"/>
          </p:cNvSpPr>
          <p:nvPr>
            <p:ph type="dt" sz="quarter" idx="1"/>
          </p:nvPr>
        </p:nvSpPr>
        <p:spPr>
          <a:xfrm>
            <a:off x="0" y="8843962"/>
            <a:ext cx="2048256" cy="465138"/>
          </a:xfrm>
          <a:prstGeom prst="rect">
            <a:avLst/>
          </a:prstGeom>
        </p:spPr>
        <p:txBody>
          <a:bodyPr vert="horz" lIns="91440" tIns="45720" rIns="91440" bIns="45720" rtlCol="0" anchor="b"/>
          <a:lstStyle>
            <a:lvl1pPr algn="r">
              <a:defRPr sz="1200"/>
            </a:lvl1pPr>
          </a:lstStyle>
          <a:p>
            <a:pPr algn="l"/>
            <a:fld id="{239CEED3-4AD3-45CD-A64A-479800CA5C43}" type="datetimeFigureOut">
              <a:rPr lang="en-US" sz="1000" smtClean="0">
                <a:latin typeface="Arial" pitchFamily="34" charset="0"/>
                <a:cs typeface="Arial" pitchFamily="34" charset="0"/>
              </a:rPr>
              <a:pPr algn="l"/>
              <a:t>3/2/2015</a:t>
            </a:fld>
            <a:endParaRPr lang="en-US" sz="1000">
              <a:latin typeface="Arial" pitchFamily="34" charset="0"/>
              <a:cs typeface="Arial" pitchFamily="34" charset="0"/>
            </a:endParaRPr>
          </a:p>
        </p:txBody>
      </p:sp>
      <p:sp>
        <p:nvSpPr>
          <p:cNvPr id="5" name="Slide Number Placeholder 4"/>
          <p:cNvSpPr>
            <a:spLocks noGrp="1"/>
          </p:cNvSpPr>
          <p:nvPr>
            <p:ph type="sldNum" sz="quarter" idx="3"/>
          </p:nvPr>
        </p:nvSpPr>
        <p:spPr>
          <a:xfrm>
            <a:off x="5212080" y="8842375"/>
            <a:ext cx="1809433" cy="465138"/>
          </a:xfrm>
          <a:prstGeom prst="rect">
            <a:avLst/>
          </a:prstGeom>
        </p:spPr>
        <p:txBody>
          <a:bodyPr vert="horz" lIns="91440" tIns="45720" rIns="91440" bIns="45720" rtlCol="0" anchor="b"/>
          <a:lstStyle>
            <a:lvl1pPr algn="r">
              <a:defRPr sz="1200"/>
            </a:lvl1pPr>
          </a:lstStyle>
          <a:p>
            <a:fld id="{A163747A-507E-434E-9614-5BAC27AC8C9E}" type="slidenum">
              <a:rPr lang="en-US" sz="1000" smtClean="0">
                <a:latin typeface="Arial" pitchFamily="34" charset="0"/>
                <a:cs typeface="Arial" pitchFamily="34" charset="0"/>
              </a:rPr>
              <a:pPr/>
              <a:t>‹#›</a:t>
            </a:fld>
            <a:endParaRPr lang="en-US" sz="1000">
              <a:latin typeface="Arial" pitchFamily="34" charset="0"/>
              <a:cs typeface="Arial" pitchFamily="34"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5601837" y="254941"/>
            <a:ext cx="843623" cy="385806"/>
          </a:xfrm>
          <a:prstGeom prst="rect">
            <a:avLst/>
          </a:prstGeom>
        </p:spPr>
      </p:pic>
      <p:sp>
        <p:nvSpPr>
          <p:cNvPr id="7" name="TextBox 6"/>
          <p:cNvSpPr txBox="1"/>
          <p:nvPr/>
        </p:nvSpPr>
        <p:spPr>
          <a:xfrm>
            <a:off x="0" y="8869681"/>
            <a:ext cx="7023100" cy="246221"/>
          </a:xfrm>
          <a:prstGeom prst="rect">
            <a:avLst/>
          </a:prstGeom>
          <a:noFill/>
        </p:spPr>
        <p:txBody>
          <a:bodyPr wrap="square" rtlCol="0">
            <a:spAutoFit/>
          </a:bodyPr>
          <a:lstStyle/>
          <a:p>
            <a:pPr algn="ctr"/>
            <a:r>
              <a:rPr lang="en-US" sz="1000" dirty="0" smtClean="0">
                <a:solidFill>
                  <a:srgbClr val="4D4D4D"/>
                </a:solidFill>
                <a:latin typeface="Arial" pitchFamily="34" charset="0"/>
                <a:cs typeface="Arial" pitchFamily="34" charset="0"/>
              </a:rPr>
              <a:t>www.ngahr.com</a:t>
            </a:r>
            <a:endParaRPr lang="en-US" sz="1000" dirty="0">
              <a:solidFill>
                <a:srgbClr val="4D4D4D"/>
              </a:solidFill>
              <a:latin typeface="Arial" pitchFamily="34" charset="0"/>
              <a:cs typeface="Arial" pitchFamily="34" charset="0"/>
            </a:endParaRPr>
          </a:p>
        </p:txBody>
      </p:sp>
    </p:spTree>
    <p:extLst>
      <p:ext uri="{BB962C8B-B14F-4D97-AF65-F5344CB8AC3E}">
        <p14:creationId xmlns:p14="http://schemas.microsoft.com/office/powerpoint/2010/main" xmlns="" val="1265580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lIns="93616" tIns="46808" rIns="93616" bIns="46808" rtlCol="0"/>
          <a:lstStyle>
            <a:lvl1pPr algn="l">
              <a:defRPr sz="10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1" y="8843646"/>
            <a:ext cx="1536192" cy="465455"/>
          </a:xfrm>
          <a:prstGeom prst="rect">
            <a:avLst/>
          </a:prstGeom>
        </p:spPr>
        <p:txBody>
          <a:bodyPr vert="horz" lIns="93616" tIns="46808" rIns="93616" bIns="46808" rtlCol="0" anchor="b"/>
          <a:lstStyle>
            <a:lvl1pPr algn="l">
              <a:defRPr sz="1000">
                <a:latin typeface="Arial" pitchFamily="34" charset="0"/>
                <a:cs typeface="Arial" pitchFamily="34" charset="0"/>
              </a:defRPr>
            </a:lvl1pPr>
          </a:lstStyle>
          <a:p>
            <a:fld id="{4B4AB108-6196-444C-9562-2F93C512101A}" type="datetimeFigureOut">
              <a:rPr lang="en-US" smtClean="0"/>
              <a:pPr/>
              <a:t>3/2/2015</a:t>
            </a:fld>
            <a:endParaRPr lang="en-US" dirty="0"/>
          </a:p>
        </p:txBody>
      </p:sp>
      <p:sp>
        <p:nvSpPr>
          <p:cNvPr id="4" name="Slide Image Placeholder 3"/>
          <p:cNvSpPr>
            <a:spLocks noGrp="1" noRot="1" noChangeAspect="1"/>
          </p:cNvSpPr>
          <p:nvPr>
            <p:ph type="sldImg" idx="2"/>
          </p:nvPr>
        </p:nvSpPr>
        <p:spPr>
          <a:xfrm>
            <a:off x="709613" y="771525"/>
            <a:ext cx="4652962" cy="3490913"/>
          </a:xfrm>
          <a:prstGeom prst="rect">
            <a:avLst/>
          </a:prstGeom>
          <a:noFill/>
          <a:ln w="12700">
            <a:solidFill>
              <a:prstClr val="black"/>
            </a:solidFill>
          </a:ln>
        </p:spPr>
        <p:txBody>
          <a:bodyPr vert="horz" lIns="93616" tIns="46808" rIns="93616" bIns="46808"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616" tIns="46808" rIns="93616" bIns="4680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023649" y="8842030"/>
            <a:ext cx="997827" cy="465455"/>
          </a:xfrm>
          <a:prstGeom prst="rect">
            <a:avLst/>
          </a:prstGeom>
        </p:spPr>
        <p:txBody>
          <a:bodyPr vert="horz" lIns="93616" tIns="46808" rIns="93616" bIns="46808" rtlCol="0" anchor="b"/>
          <a:lstStyle>
            <a:lvl1pPr algn="r">
              <a:defRPr sz="1000">
                <a:latin typeface="Arial" pitchFamily="34" charset="0"/>
                <a:cs typeface="Arial" pitchFamily="34" charset="0"/>
              </a:defRPr>
            </a:lvl1pPr>
          </a:lstStyle>
          <a:p>
            <a:fld id="{98F3EBE2-F834-4809-9468-70313C6999ED}" type="slidenum">
              <a:rPr lang="en-US" smtClean="0"/>
              <a:pPr/>
              <a:t>‹#›</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5821294" y="254941"/>
            <a:ext cx="843623" cy="385806"/>
          </a:xfrm>
          <a:prstGeom prst="rect">
            <a:avLst/>
          </a:prstGeom>
        </p:spPr>
      </p:pic>
      <p:sp>
        <p:nvSpPr>
          <p:cNvPr id="9" name="TextBox 8"/>
          <p:cNvSpPr txBox="1"/>
          <p:nvPr/>
        </p:nvSpPr>
        <p:spPr>
          <a:xfrm>
            <a:off x="0" y="8869681"/>
            <a:ext cx="7023100" cy="246221"/>
          </a:xfrm>
          <a:prstGeom prst="rect">
            <a:avLst/>
          </a:prstGeom>
          <a:noFill/>
        </p:spPr>
        <p:txBody>
          <a:bodyPr wrap="square" rtlCol="0">
            <a:spAutoFit/>
          </a:bodyPr>
          <a:lstStyle/>
          <a:p>
            <a:pPr algn="ctr"/>
            <a:r>
              <a:rPr lang="en-US" sz="1000" dirty="0" smtClean="0">
                <a:solidFill>
                  <a:srgbClr val="4D4D4D"/>
                </a:solidFill>
                <a:latin typeface="Arial" pitchFamily="34" charset="0"/>
                <a:cs typeface="Arial" pitchFamily="34" charset="0"/>
              </a:rPr>
              <a:t>www.ngahr.com</a:t>
            </a:r>
            <a:endParaRPr lang="en-US" sz="1000" dirty="0">
              <a:solidFill>
                <a:srgbClr val="4D4D4D"/>
              </a:solidFill>
              <a:latin typeface="Arial" pitchFamily="34" charset="0"/>
              <a:cs typeface="Arial" pitchFamily="34" charset="0"/>
            </a:endParaRPr>
          </a:p>
        </p:txBody>
      </p:sp>
    </p:spTree>
    <p:extLst>
      <p:ext uri="{BB962C8B-B14F-4D97-AF65-F5344CB8AC3E}">
        <p14:creationId xmlns:p14="http://schemas.microsoft.com/office/powerpoint/2010/main" xmlns="" val="210739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F3EBE2-F834-4809-9468-70313C6999ED}"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blog.northgatearinso.com/" TargetMode="External"/><Relationship Id="rId13" Type="http://schemas.openxmlformats.org/officeDocument/2006/relationships/image" Target="../media/image7.png"/><Relationship Id="rId3" Type="http://schemas.openxmlformats.org/officeDocument/2006/relationships/hyperlink" Target="https://www.facebook.com/NorthgateArinso&#8206;" TargetMode="External"/><Relationship Id="rId7" Type="http://schemas.openxmlformats.org/officeDocument/2006/relationships/hyperlink" Target="http://www.linkedin.com/company/northgatearinso_4366" TargetMode="External"/><Relationship Id="rId12" Type="http://schemas.openxmlformats.org/officeDocument/2006/relationships/hyperlink" Target="http://www.youtube.com/northgatearinso" TargetMode="External"/><Relationship Id="rId17" Type="http://schemas.openxmlformats.org/officeDocument/2006/relationships/hyperlink" Target="http://www.ngahr.com/blog" TargetMode="External"/><Relationship Id="rId2" Type="http://schemas.openxmlformats.org/officeDocument/2006/relationships/image" Target="../media/image6.emf"/><Relationship Id="rId16" Type="http://schemas.openxmlformats.org/officeDocument/2006/relationships/hyperlink" Target="https://plus.google.com/103072468530204860182" TargetMode="External"/><Relationship Id="rId1" Type="http://schemas.openxmlformats.org/officeDocument/2006/relationships/slideMaster" Target="../slideMasters/slideMaster1.xml"/><Relationship Id="rId6" Type="http://schemas.openxmlformats.org/officeDocument/2006/relationships/hyperlink" Target="https://plus.google.com/103072468530204860182/posts" TargetMode="External"/><Relationship Id="rId11" Type="http://schemas.openxmlformats.org/officeDocument/2006/relationships/hyperlink" Target="http://www.twitter.com/ngahr" TargetMode="External"/><Relationship Id="rId5" Type="http://schemas.openxmlformats.org/officeDocument/2006/relationships/hyperlink" Target="http://www.facebook.com/NorthgateArinso&#8206;" TargetMode="External"/><Relationship Id="rId15" Type="http://schemas.openxmlformats.org/officeDocument/2006/relationships/hyperlink" Target="http://www.ngahr.com/" TargetMode="External"/><Relationship Id="rId10" Type="http://schemas.openxmlformats.org/officeDocument/2006/relationships/hyperlink" Target="http://www.slideshare.net/NorthgateArinso" TargetMode="External"/><Relationship Id="rId4" Type="http://schemas.openxmlformats.org/officeDocument/2006/relationships/hyperlink" Target="http://ngahr.com/" TargetMode="External"/><Relationship Id="rId9" Type="http://schemas.openxmlformats.org/officeDocument/2006/relationships/hyperlink" Target="http://pinterest.com/northgatearinso/" TargetMode="Externa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NG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3688" y="2969883"/>
            <a:ext cx="7780464" cy="495693"/>
          </a:xfrm>
        </p:spPr>
        <p:txBody>
          <a:bodyPr lIns="0" tIns="0" rIns="0" bIns="0" anchor="t" anchorCtr="0">
            <a:noAutofit/>
          </a:bodyPr>
          <a:lstStyle>
            <a:lvl1pPr algn="l">
              <a:lnSpc>
                <a:spcPct val="85000"/>
              </a:lnSpc>
              <a:defRPr sz="3600" b="0">
                <a:solidFill>
                  <a:schemeClr val="accent2"/>
                </a:solidFill>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93688" y="3558148"/>
            <a:ext cx="7780463" cy="369332"/>
          </a:xfrm>
        </p:spPr>
        <p:txBody>
          <a:bodyPr wrap="square">
            <a:spAutoFit/>
          </a:bodyPr>
          <a:lstStyle>
            <a:lvl1pPr marL="0" indent="0" algn="l">
              <a:buNone/>
              <a:defRPr sz="2400" cap="none" baseline="0">
                <a:solidFill>
                  <a:srgbClr val="492A89"/>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style</a:t>
            </a:r>
            <a:endParaRPr lang="en-US" dirty="0"/>
          </a:p>
        </p:txBody>
      </p:sp>
      <p:pic>
        <p:nvPicPr>
          <p:cNvPr id="14" name="Picture 13"/>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a:off x="293688" y="1636776"/>
            <a:ext cx="8551863" cy="1032604"/>
          </a:xfrm>
          <a:prstGeom prst="rect">
            <a:avLst/>
          </a:prstGeom>
        </p:spPr>
      </p:pic>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graphicFrame>
        <p:nvGraphicFramePr>
          <p:cNvPr id="9" name="Group 14"/>
          <p:cNvGraphicFramePr>
            <a:graphicFrameLocks noGrp="1"/>
          </p:cNvGraphicFramePr>
          <p:nvPr>
            <p:extLst>
              <p:ext uri="{D42A27DB-BD31-4B8C-83A1-F6EECF244321}">
                <p14:modId xmlns:p14="http://schemas.microsoft.com/office/powerpoint/2010/main" xmlns="" val="2937478007"/>
              </p:ext>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11" name="Text Box 52"/>
          <p:cNvSpPr txBox="1">
            <a:spLocks noChangeArrowheads="1"/>
          </p:cNvSpPr>
          <p:nvPr/>
        </p:nvSpPr>
        <p:spPr bwMode="auto">
          <a:xfrm>
            <a:off x="-36513" y="7150745"/>
            <a:ext cx="151288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smtClean="0">
                <a:solidFill>
                  <a:srgbClr val="4D4D4D"/>
                </a:solidFill>
                <a:latin typeface="+mj-lt"/>
              </a:rPr>
              <a:t>Primary Corporate Palette</a:t>
            </a:r>
            <a:endParaRPr lang="en-GB" sz="900" b="0" dirty="0" smtClean="0">
              <a:solidFill>
                <a:srgbClr val="4D4D4D"/>
              </a:solidFill>
              <a:latin typeface="+mj-lt"/>
            </a:endParaRPr>
          </a:p>
        </p:txBody>
      </p:sp>
      <p:graphicFrame>
        <p:nvGraphicFramePr>
          <p:cNvPr id="16" name="Group 40"/>
          <p:cNvGraphicFramePr>
            <a:graphicFrameLocks noGrp="1"/>
          </p:cNvGraphicFramePr>
          <p:nvPr>
            <p:extLst>
              <p:ext uri="{D42A27DB-BD31-4B8C-83A1-F6EECF244321}">
                <p14:modId xmlns:p14="http://schemas.microsoft.com/office/powerpoint/2010/main" xmlns="" val="2419562869"/>
              </p:ext>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17" name="Text Box 53"/>
          <p:cNvSpPr txBox="1">
            <a:spLocks noChangeArrowheads="1"/>
          </p:cNvSpPr>
          <p:nvPr/>
        </p:nvSpPr>
        <p:spPr bwMode="auto">
          <a:xfrm>
            <a:off x="1541167" y="7150745"/>
            <a:ext cx="177800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smtClean="0">
                <a:solidFill>
                  <a:srgbClr val="4D4D4D"/>
                </a:solidFill>
                <a:latin typeface="+mj-lt"/>
              </a:rPr>
              <a:t>Gray</a:t>
            </a:r>
            <a:r>
              <a:rPr lang="en-GB" sz="900" dirty="0" smtClean="0">
                <a:solidFill>
                  <a:srgbClr val="4D4D4D"/>
                </a:solidFill>
                <a:latin typeface="+mj-lt"/>
              </a:rPr>
              <a:t> Palette</a:t>
            </a:r>
          </a:p>
        </p:txBody>
      </p:sp>
      <p:sp>
        <p:nvSpPr>
          <p:cNvPr id="4" name="Rectangle 3"/>
          <p:cNvSpPr/>
          <p:nvPr/>
        </p:nvSpPr>
        <p:spPr>
          <a:xfrm>
            <a:off x="0" y="6545"/>
            <a:ext cx="9144000" cy="1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293688" y="1636776"/>
            <a:ext cx="8551863" cy="1032604"/>
          </a:xfrm>
          <a:prstGeom prst="rect">
            <a:avLst/>
          </a:prstGeom>
        </p:spPr>
      </p:pic>
      <p:graphicFrame>
        <p:nvGraphicFramePr>
          <p:cNvPr id="20" name="Group 14"/>
          <p:cNvGraphicFramePr>
            <a:graphicFrameLocks noGrp="1"/>
          </p:cNvGraphicFramePr>
          <p:nvPr userDrawn="1">
            <p:extLst>
              <p:ext uri="{D42A27DB-BD31-4B8C-83A1-F6EECF244321}">
                <p14:modId xmlns:p14="http://schemas.microsoft.com/office/powerpoint/2010/main" xmlns="" val="2937478007"/>
              </p:ext>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21" name="Text Box 52"/>
          <p:cNvSpPr txBox="1">
            <a:spLocks noChangeArrowheads="1"/>
          </p:cNvSpPr>
          <p:nvPr userDrawn="1"/>
        </p:nvSpPr>
        <p:spPr bwMode="auto">
          <a:xfrm>
            <a:off x="-36513" y="7150745"/>
            <a:ext cx="151288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smtClean="0">
                <a:solidFill>
                  <a:srgbClr val="4D4D4D"/>
                </a:solidFill>
                <a:latin typeface="+mj-lt"/>
              </a:rPr>
              <a:t>Primary Corporate Palette</a:t>
            </a:r>
            <a:endParaRPr lang="en-GB" sz="900" b="0" dirty="0" smtClean="0">
              <a:solidFill>
                <a:srgbClr val="4D4D4D"/>
              </a:solidFill>
              <a:latin typeface="+mj-lt"/>
            </a:endParaRPr>
          </a:p>
        </p:txBody>
      </p:sp>
      <p:graphicFrame>
        <p:nvGraphicFramePr>
          <p:cNvPr id="22" name="Group 40"/>
          <p:cNvGraphicFramePr>
            <a:graphicFrameLocks noGrp="1"/>
          </p:cNvGraphicFramePr>
          <p:nvPr userDrawn="1">
            <p:extLst>
              <p:ext uri="{D42A27DB-BD31-4B8C-83A1-F6EECF244321}">
                <p14:modId xmlns:p14="http://schemas.microsoft.com/office/powerpoint/2010/main" xmlns="" val="2419562869"/>
              </p:ext>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23" name="Text Box 53"/>
          <p:cNvSpPr txBox="1">
            <a:spLocks noChangeArrowheads="1"/>
          </p:cNvSpPr>
          <p:nvPr userDrawn="1"/>
        </p:nvSpPr>
        <p:spPr bwMode="auto">
          <a:xfrm>
            <a:off x="1541167" y="7150745"/>
            <a:ext cx="1778000"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smtClean="0">
                <a:solidFill>
                  <a:srgbClr val="4D4D4D"/>
                </a:solidFill>
                <a:latin typeface="+mj-lt"/>
              </a:rPr>
              <a:t>Gray</a:t>
            </a:r>
            <a:r>
              <a:rPr lang="en-GB" sz="900" dirty="0" smtClean="0">
                <a:solidFill>
                  <a:srgbClr val="4D4D4D"/>
                </a:solidFill>
                <a:latin typeface="+mj-lt"/>
              </a:rPr>
              <a:t> Palette</a:t>
            </a:r>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GA Thank You Slide">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512209" y="4733512"/>
            <a:ext cx="4262634" cy="1281651"/>
          </a:xfrm>
          <a:prstGeom prst="rect">
            <a:avLst/>
          </a:prstGeom>
        </p:spPr>
      </p:pic>
      <p:sp>
        <p:nvSpPr>
          <p:cNvPr id="31" name="Rectangle 30">
            <a:hlinkClick r:id="rId3"/>
          </p:cNvPr>
          <p:cNvSpPr/>
          <p:nvPr userDrawn="1"/>
        </p:nvSpPr>
        <p:spPr>
          <a:xfrm>
            <a:off x="195237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itle 2"/>
          <p:cNvSpPr>
            <a:spLocks noGrp="1"/>
          </p:cNvSpPr>
          <p:nvPr>
            <p:ph type="title" hasCustomPrompt="1"/>
          </p:nvPr>
        </p:nvSpPr>
        <p:spPr>
          <a:xfrm>
            <a:off x="486536" y="676657"/>
            <a:ext cx="4860164" cy="936243"/>
          </a:xfrm>
        </p:spPr>
        <p:txBody>
          <a:bodyPr/>
          <a:lstStyle>
            <a:lvl1pPr>
              <a:defRPr lang="en-US" sz="5400" kern="1200" spc="-250" baseline="0" dirty="0">
                <a:solidFill>
                  <a:srgbClr val="DB1635"/>
                </a:solidFill>
                <a:latin typeface="Georgia" pitchFamily="18" charset="0"/>
                <a:ea typeface="+mj-ea"/>
                <a:cs typeface="+mj-cs"/>
              </a:defRPr>
            </a:lvl1pPr>
          </a:lstStyle>
          <a:p>
            <a:r>
              <a:rPr lang="en-US" dirty="0" smtClean="0"/>
              <a:t>Insert Thank You</a:t>
            </a:r>
            <a:endParaRPr lang="en-US" dirty="0"/>
          </a:p>
        </p:txBody>
      </p:sp>
      <p:sp>
        <p:nvSpPr>
          <p:cNvPr id="5" name="Text Placeholder 4"/>
          <p:cNvSpPr>
            <a:spLocks noGrp="1"/>
          </p:cNvSpPr>
          <p:nvPr>
            <p:ph type="body" sz="quarter" idx="13" hasCustomPrompt="1"/>
          </p:nvPr>
        </p:nvSpPr>
        <p:spPr>
          <a:xfrm>
            <a:off x="486536" y="1664991"/>
            <a:ext cx="4860164" cy="1586206"/>
          </a:xfrm>
        </p:spPr>
        <p:txBody>
          <a:bodyPr/>
          <a:lstStyle>
            <a:lvl1pPr marL="0" indent="0">
              <a:spcBef>
                <a:spcPts val="0"/>
              </a:spcBef>
              <a:buNone/>
              <a:defRPr baseline="0"/>
            </a:lvl1pPr>
          </a:lstStyle>
          <a:p>
            <a:pPr lvl="0"/>
            <a:r>
              <a:rPr lang="en-US" dirty="0" smtClean="0"/>
              <a:t>Click to edit your contact details</a:t>
            </a:r>
          </a:p>
        </p:txBody>
      </p:sp>
      <p:pic>
        <p:nvPicPr>
          <p:cNvPr id="15" name="Picture 14"/>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512209" y="4733512"/>
            <a:ext cx="4262634" cy="1281651"/>
          </a:xfrm>
          <a:prstGeom prst="rect">
            <a:avLst/>
          </a:prstGeom>
        </p:spPr>
      </p:pic>
      <p:sp>
        <p:nvSpPr>
          <p:cNvPr id="16" name="Rectangle 15">
            <a:hlinkClick r:id="rId4"/>
          </p:cNvPr>
          <p:cNvSpPr/>
          <p:nvPr/>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hlinkClick r:id="rId5"/>
          </p:cNvPr>
          <p:cNvSpPr/>
          <p:nvPr userDrawn="1"/>
        </p:nvSpPr>
        <p:spPr>
          <a:xfrm>
            <a:off x="202095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a:hlinkClick r:id="rId6"/>
          </p:cNvPr>
          <p:cNvSpPr/>
          <p:nvPr/>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hlinkClick r:id="rId7"/>
          </p:cNvPr>
          <p:cNvSpPr/>
          <p:nvPr/>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hlinkClick r:id="rId8"/>
          </p:cNvPr>
          <p:cNvSpPr/>
          <p:nvPr/>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hlinkClick r:id="rId9"/>
          </p:cNvPr>
          <p:cNvSpPr/>
          <p:nvPr/>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hlinkClick r:id="rId10"/>
          </p:cNvPr>
          <p:cNvSpPr/>
          <p:nvPr/>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Rectangle 22">
            <a:hlinkClick r:id="rId11"/>
          </p:cNvPr>
          <p:cNvSpPr/>
          <p:nvPr/>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23">
            <a:hlinkClick r:id="rId12"/>
          </p:cNvPr>
          <p:cNvSpPr/>
          <p:nvPr/>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5" name="Picture 24"/>
          <p:cNvPicPr>
            <a:picLocks noChangeAspect="1"/>
          </p:cNvPicPr>
          <p:nvPr/>
        </p:nvPicPr>
        <p:blipFill>
          <a:blip r:embed="rId13" cstate="print">
            <a:extLst>
              <a:ext uri="{28A0092B-C50C-407E-A947-70E740481C1C}">
                <a14:useLocalDpi xmlns:a14="http://schemas.microsoft.com/office/drawing/2010/main" xmlns=""/>
              </a:ext>
            </a:extLst>
          </a:blip>
          <a:stretch>
            <a:fillRect/>
          </a:stretch>
        </p:blipFill>
        <p:spPr>
          <a:xfrm>
            <a:off x="5718629" y="3301393"/>
            <a:ext cx="2931885" cy="2925789"/>
          </a:xfrm>
          <a:prstGeom prst="rect">
            <a:avLst/>
          </a:prstGeom>
        </p:spPr>
      </p:pic>
      <p:sp>
        <p:nvSpPr>
          <p:cNvPr id="27" name="Slide Number Placeholder 2"/>
          <p:cNvSpPr>
            <a:spLocks noGrp="1"/>
          </p:cNvSpPr>
          <p:nvPr>
            <p:ph type="sldNum" sz="quarter" idx="10"/>
          </p:nvPr>
        </p:nvSpPr>
        <p:spPr>
          <a:xfrm>
            <a:off x="8457226" y="6584220"/>
            <a:ext cx="386113" cy="107722"/>
          </a:xfrm>
        </p:spPr>
        <p:txBody>
          <a:bodyPr/>
          <a:lstStyle>
            <a:lvl1pPr>
              <a:defRPr b="0"/>
            </a:lvl1pPr>
          </a:lstStyle>
          <a:p>
            <a:fld id="{DB9C3A1C-113A-4311-AD7C-22AABB34C33F}" type="slidenum">
              <a:rPr lang="en-US" smtClean="0"/>
              <a:pPr/>
              <a:t>‹#›</a:t>
            </a:fld>
            <a:endParaRPr lang="en-US" dirty="0"/>
          </a:p>
        </p:txBody>
      </p:sp>
      <p:pic>
        <p:nvPicPr>
          <p:cNvPr id="28" name="Picture 27"/>
          <p:cNvPicPr>
            <a:picLocks noChangeAspect="1"/>
          </p:cNvPicPr>
          <p:nvPr/>
        </p:nvPicPr>
        <p:blipFill>
          <a:blip r:embed="rId14" cstate="screen">
            <a:extLst>
              <a:ext uri="{28A0092B-C50C-407E-A947-70E740481C1C}">
                <a14:useLocalDpi xmlns:a14="http://schemas.microsoft.com/office/drawing/2010/main" xmlns=""/>
              </a:ext>
            </a:extLst>
          </a:blip>
          <a:stretch>
            <a:fillRect/>
          </a:stretch>
        </p:blipFill>
        <p:spPr>
          <a:xfrm>
            <a:off x="7650724" y="378619"/>
            <a:ext cx="1136788" cy="519877"/>
          </a:xfrm>
          <a:prstGeom prst="rect">
            <a:avLst/>
          </a:prstGeom>
        </p:spPr>
      </p:pic>
      <p:sp>
        <p:nvSpPr>
          <p:cNvPr id="30" name="Rectangle 29">
            <a:hlinkClick r:id="rId15"/>
          </p:cNvPr>
          <p:cNvSpPr/>
          <p:nvPr userDrawn="1"/>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31">
            <a:hlinkClick r:id="rId16"/>
          </p:cNvPr>
          <p:cNvSpPr/>
          <p:nvPr userDrawn="1"/>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32">
            <a:hlinkClick r:id="rId7"/>
          </p:cNvPr>
          <p:cNvSpPr/>
          <p:nvPr userDrawn="1"/>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a:hlinkClick r:id="rId17"/>
          </p:cNvPr>
          <p:cNvSpPr/>
          <p:nvPr userDrawn="1"/>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34">
            <a:hlinkClick r:id="rId9"/>
          </p:cNvPr>
          <p:cNvSpPr/>
          <p:nvPr userDrawn="1"/>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35">
            <a:hlinkClick r:id="rId10"/>
          </p:cNvPr>
          <p:cNvSpPr/>
          <p:nvPr userDrawn="1"/>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Rectangle 36">
            <a:hlinkClick r:id="rId11"/>
          </p:cNvPr>
          <p:cNvSpPr/>
          <p:nvPr userDrawn="1"/>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Rectangle 37">
            <a:hlinkClick r:id="rId12"/>
          </p:cNvPr>
          <p:cNvSpPr/>
          <p:nvPr userDrawn="1"/>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9" name="Picture 38"/>
          <p:cNvPicPr>
            <a:picLocks noChangeAspect="1"/>
          </p:cNvPicPr>
          <p:nvPr userDrawn="1"/>
        </p:nvPicPr>
        <p:blipFill>
          <a:blip r:embed="rId13" cstate="print">
            <a:extLst>
              <a:ext uri="{28A0092B-C50C-407E-A947-70E740481C1C}">
                <a14:useLocalDpi xmlns:a14="http://schemas.microsoft.com/office/drawing/2010/main" xmlns=""/>
              </a:ext>
            </a:extLst>
          </a:blip>
          <a:stretch>
            <a:fillRect/>
          </a:stretch>
        </p:blipFill>
        <p:spPr>
          <a:xfrm>
            <a:off x="5718629" y="3301393"/>
            <a:ext cx="2931885" cy="292578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GA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745" y="2852137"/>
            <a:ext cx="8382055"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0" name="Slide Number Placeholder 5"/>
          <p:cNvSpPr txBox="1">
            <a:spLocks/>
          </p:cNvSpPr>
          <p:nvPr/>
        </p:nvSpPr>
        <p:spPr>
          <a:xfrm>
            <a:off x="348441" y="6357783"/>
            <a:ext cx="2133600" cy="230832"/>
          </a:xfrm>
          <a:prstGeom prst="rect">
            <a:avLst/>
          </a:prstGeom>
          <a:noFill/>
        </p:spPr>
        <p:txBody>
          <a:bodyPr wrap="square" lIns="0" rIns="0" rtlCol="0">
            <a:spAutoFit/>
          </a:bodyPr>
          <a:lstStyle>
            <a:lvl1pPr algn="l">
              <a:defRPr lang="en-US" sz="900" smtClean="0">
                <a:solidFill>
                  <a:schemeClr val="accent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B9C3A1C-113A-4311-AD7C-22AABB34C33F}" type="slidenum">
              <a:rPr kumimoji="0" lang="en-US" sz="9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TextBox 11"/>
          <p:cNvSpPr txBox="1"/>
          <p:nvPr/>
        </p:nvSpPr>
        <p:spPr>
          <a:xfrm>
            <a:off x="6867532" y="6353186"/>
            <a:ext cx="1926432" cy="230832"/>
          </a:xfrm>
          <a:prstGeom prst="rect">
            <a:avLst/>
          </a:prstGeom>
          <a:noFill/>
        </p:spPr>
        <p:txBody>
          <a:bodyPr wrap="square" lIns="0" rIns="0" rtlCol="0">
            <a:spAutoFit/>
          </a:bodyPr>
          <a:lstStyle/>
          <a:p>
            <a:pPr algn="r"/>
            <a:r>
              <a:rPr lang="en-US" sz="900" dirty="0" smtClean="0">
                <a:solidFill>
                  <a:schemeClr val="bg1"/>
                </a:solidFill>
              </a:rPr>
              <a:t>15 May 2013</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flipH="1" flipV="1">
            <a:off x="293687" y="1636775"/>
            <a:ext cx="8551863" cy="1032604"/>
          </a:xfrm>
          <a:prstGeom prst="rect">
            <a:avLst/>
          </a:prstGeom>
        </p:spPr>
      </p:pic>
      <p:sp>
        <p:nvSpPr>
          <p:cNvPr id="13" name="TextBox 12"/>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7650724" y="378619"/>
            <a:ext cx="1136788" cy="519877"/>
          </a:xfrm>
          <a:prstGeom prst="rect">
            <a:avLst/>
          </a:prstGeom>
        </p:spPr>
      </p:pic>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flipH="1" flipV="1">
            <a:off x="293687" y="1636775"/>
            <a:ext cx="8551863" cy="1032604"/>
          </a:xfrm>
          <a:prstGeom prst="rect">
            <a:avLst/>
          </a:prstGeom>
        </p:spPr>
      </p:pic>
    </p:spTree>
    <p:extLst>
      <p:ext uri="{BB962C8B-B14F-4D97-AF65-F5344CB8AC3E}">
        <p14:creationId xmlns:p14="http://schemas.microsoft.com/office/powerpoint/2010/main" xmlns="" val="802926274"/>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NGA 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85371" y="1916597"/>
            <a:ext cx="6255658"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p:nvPicPr>
        <p:blipFill rotWithShape="1">
          <a:blip r:embed="rId2" cstate="screen">
            <a:extLst>
              <a:ext uri="{28A0092B-C50C-407E-A947-70E740481C1C}">
                <a14:useLocalDpi xmlns:a14="http://schemas.microsoft.com/office/drawing/2010/main" xmlns=""/>
              </a:ext>
            </a:extLst>
          </a:blip>
          <a:srcRect/>
          <a:stretch/>
        </p:blipFill>
        <p:spPr>
          <a:xfrm rot="10800000" flipH="1" flipV="1">
            <a:off x="885371" y="2465978"/>
            <a:ext cx="6270172" cy="203402"/>
          </a:xfrm>
          <a:prstGeom prst="rect">
            <a:avLst/>
          </a:prstGeom>
        </p:spPr>
      </p:pic>
      <p:sp>
        <p:nvSpPr>
          <p:cNvPr id="15" name="Content Placeholder 6"/>
          <p:cNvSpPr>
            <a:spLocks noGrp="1"/>
          </p:cNvSpPr>
          <p:nvPr>
            <p:ph sz="quarter" idx="11"/>
          </p:nvPr>
        </p:nvSpPr>
        <p:spPr>
          <a:xfrm>
            <a:off x="928914" y="2946400"/>
            <a:ext cx="6183086" cy="3406786"/>
          </a:xfrm>
        </p:spPr>
        <p:txBody>
          <a:bodyPr/>
          <a:lstStyle>
            <a:lvl1pPr marL="0" indent="0">
              <a:lnSpc>
                <a:spcPct val="140000"/>
              </a:lnSpc>
              <a:spcBef>
                <a:spcPts val="0"/>
              </a:spcBef>
              <a:buNone/>
              <a:defRPr>
                <a:solidFill>
                  <a:srgbClr val="4D4D4D"/>
                </a:solidFill>
              </a:defRPr>
            </a:lvl1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7650724" y="378619"/>
            <a:ext cx="1136788" cy="519877"/>
          </a:xfrm>
          <a:prstGeom prst="rect">
            <a:avLst/>
          </a:prstGeom>
        </p:spPr>
      </p:pic>
      <p:sp>
        <p:nvSpPr>
          <p:cNvPr id="17" name="TextBox 16"/>
          <p:cNvSpPr txBox="1"/>
          <p:nvPr userDrawn="1"/>
        </p:nvSpPr>
        <p:spPr>
          <a:xfrm>
            <a:off x="6867532" y="6353186"/>
            <a:ext cx="1926432" cy="230832"/>
          </a:xfrm>
          <a:prstGeom prst="rect">
            <a:avLst/>
          </a:prstGeom>
          <a:noFill/>
        </p:spPr>
        <p:txBody>
          <a:bodyPr wrap="square" lIns="0" rIns="0" rtlCol="0">
            <a:spAutoFit/>
          </a:bodyPr>
          <a:lstStyle/>
          <a:p>
            <a:pPr algn="r"/>
            <a:r>
              <a:rPr lang="en-US" sz="900" dirty="0" smtClean="0">
                <a:solidFill>
                  <a:schemeClr val="bg1"/>
                </a:solidFill>
              </a:rPr>
              <a:t>15 May 2013</a:t>
            </a:r>
          </a:p>
        </p:txBody>
      </p:sp>
      <p:sp>
        <p:nvSpPr>
          <p:cNvPr id="18" name="TextBox 17"/>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pic>
        <p:nvPicPr>
          <p:cNvPr id="19" name="Picture 18"/>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rot="10800000" flipH="1" flipV="1">
            <a:off x="885371" y="2465978"/>
            <a:ext cx="6270172" cy="203402"/>
          </a:xfrm>
          <a:prstGeom prst="rect">
            <a:avLst/>
          </a:prstGeom>
        </p:spPr>
      </p:pic>
    </p:spTree>
    <p:extLst>
      <p:ext uri="{BB962C8B-B14F-4D97-AF65-F5344CB8AC3E}">
        <p14:creationId xmlns:p14="http://schemas.microsoft.com/office/powerpoint/2010/main" xmlns="" val="3664248976"/>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GA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52827"/>
          </a:xfrm>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281784" y="1170431"/>
            <a:ext cx="8566382" cy="5082451"/>
          </a:xfrm>
        </p:spPr>
        <p:txBody>
          <a:bodyPr/>
          <a:lstStyle>
            <a:lvl1pPr>
              <a:defRPr sz="2000"/>
            </a:lvl1pPr>
            <a:lvl2pPr>
              <a:buClrTx/>
              <a:defRPr sz="2000"/>
            </a:lvl2pPr>
            <a:lvl3pPr>
              <a:spcBef>
                <a:spcPts val="600"/>
              </a:spcBef>
              <a:defRPr sz="1800"/>
            </a:lvl3pPr>
            <a:lvl4pPr>
              <a:spcBef>
                <a:spcPts val="600"/>
              </a:spcBef>
              <a:defRPr sz="1600"/>
            </a:lvl4pPr>
            <a:lvl5pPr>
              <a:spcBef>
                <a:spcPts val="60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extLst>
      <p:ext uri="{BB962C8B-B14F-4D97-AF65-F5344CB8AC3E}">
        <p14:creationId xmlns:p14="http://schemas.microsoft.com/office/powerpoint/2010/main" xmlns="" val="3999210373"/>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GA Two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87294" y="1169894"/>
            <a:ext cx="4114800" cy="5082988"/>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8882" y="1169894"/>
            <a:ext cx="4114800" cy="508406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GA Blank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4"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GA 4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b="0"/>
            </a:lvl1pPr>
          </a:lstStyle>
          <a:p>
            <a:fld id="{DB9C3A1C-113A-4311-AD7C-22AABB34C33F}" type="slidenum">
              <a:rPr lang="en-US" smtClean="0"/>
              <a:pPr/>
              <a:t>‹#›</a:t>
            </a:fld>
            <a:endParaRPr lang="en-US" dirty="0"/>
          </a:p>
        </p:txBody>
      </p:sp>
      <p:sp>
        <p:nvSpPr>
          <p:cNvPr id="6" name="Rectangle 5"/>
          <p:cNvSpPr/>
          <p:nvPr/>
        </p:nvSpPr>
        <p:spPr bwMode="auto">
          <a:xfrm>
            <a:off x="2486839"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7" name="Straight Connector 6"/>
          <p:cNvCxnSpPr/>
          <p:nvPr/>
        </p:nvCxnSpPr>
        <p:spPr bwMode="auto">
          <a:xfrm>
            <a:off x="2489834"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0" name="Rectangle 9"/>
          <p:cNvSpPr/>
          <p:nvPr/>
        </p:nvSpPr>
        <p:spPr bwMode="auto">
          <a:xfrm>
            <a:off x="324042" y="2368046"/>
            <a:ext cx="2016224" cy="3867653"/>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1" name="Straight Connector 10"/>
          <p:cNvCxnSpPr/>
          <p:nvPr/>
        </p:nvCxnSpPr>
        <p:spPr bwMode="auto">
          <a:xfrm>
            <a:off x="327037" y="2376972"/>
            <a:ext cx="2010235"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5" name="Rectangle 14"/>
          <p:cNvSpPr/>
          <p:nvPr/>
        </p:nvSpPr>
        <p:spPr bwMode="auto">
          <a:xfrm>
            <a:off x="4649636"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6" name="Straight Connector 15"/>
          <p:cNvCxnSpPr/>
          <p:nvPr/>
        </p:nvCxnSpPr>
        <p:spPr bwMode="auto">
          <a:xfrm>
            <a:off x="4652631"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0" name="Rectangle 19"/>
          <p:cNvSpPr/>
          <p:nvPr/>
        </p:nvSpPr>
        <p:spPr bwMode="auto">
          <a:xfrm>
            <a:off x="6812432" y="2376015"/>
            <a:ext cx="2016224" cy="3859684"/>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21" name="Straight Connector 20"/>
          <p:cNvCxnSpPr/>
          <p:nvPr/>
        </p:nvCxnSpPr>
        <p:spPr bwMode="auto">
          <a:xfrm>
            <a:off x="6815427" y="2359164"/>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4" name="Content Placeholder 29"/>
          <p:cNvSpPr>
            <a:spLocks noGrp="1"/>
          </p:cNvSpPr>
          <p:nvPr>
            <p:ph sz="quarter" idx="15"/>
          </p:nvPr>
        </p:nvSpPr>
        <p:spPr>
          <a:xfrm>
            <a:off x="467185" y="2490736"/>
            <a:ext cx="1782528" cy="36179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6" name="Content Placeholder 29"/>
          <p:cNvSpPr>
            <a:spLocks noGrp="1"/>
          </p:cNvSpPr>
          <p:nvPr>
            <p:ph sz="quarter" idx="16"/>
          </p:nvPr>
        </p:nvSpPr>
        <p:spPr>
          <a:xfrm>
            <a:off x="2635976"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7" name="Content Placeholder 29"/>
          <p:cNvSpPr>
            <a:spLocks noGrp="1"/>
          </p:cNvSpPr>
          <p:nvPr>
            <p:ph sz="quarter" idx="17"/>
          </p:nvPr>
        </p:nvSpPr>
        <p:spPr>
          <a:xfrm>
            <a:off x="4804767"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8" name="Content Placeholder 29"/>
          <p:cNvSpPr>
            <a:spLocks noGrp="1"/>
          </p:cNvSpPr>
          <p:nvPr>
            <p:ph sz="quarter" idx="18"/>
          </p:nvPr>
        </p:nvSpPr>
        <p:spPr>
          <a:xfrm>
            <a:off x="6973558" y="2490736"/>
            <a:ext cx="1782528" cy="36052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9" hasCustomPrompt="1"/>
          </p:nvPr>
        </p:nvSpPr>
        <p:spPr>
          <a:xfrm>
            <a:off x="324042" y="1209463"/>
            <a:ext cx="2016224"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5" name="Content Placeholder 29"/>
          <p:cNvSpPr>
            <a:spLocks noGrp="1"/>
          </p:cNvSpPr>
          <p:nvPr>
            <p:ph sz="quarter" idx="20" hasCustomPrompt="1"/>
          </p:nvPr>
        </p:nvSpPr>
        <p:spPr>
          <a:xfrm>
            <a:off x="2503349" y="1209463"/>
            <a:ext cx="2000712"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6" name="Content Placeholder 29"/>
          <p:cNvSpPr>
            <a:spLocks noGrp="1"/>
          </p:cNvSpPr>
          <p:nvPr>
            <p:ph sz="quarter" idx="21" hasCustomPrompt="1"/>
          </p:nvPr>
        </p:nvSpPr>
        <p:spPr>
          <a:xfrm>
            <a:off x="4667144" y="1209463"/>
            <a:ext cx="1985200"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7" name="Content Placeholder 29"/>
          <p:cNvSpPr>
            <a:spLocks noGrp="1"/>
          </p:cNvSpPr>
          <p:nvPr>
            <p:ph sz="quarter" idx="22" hasCustomPrompt="1"/>
          </p:nvPr>
        </p:nvSpPr>
        <p:spPr>
          <a:xfrm>
            <a:off x="6815426" y="1209463"/>
            <a:ext cx="2013229"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Tree>
    <p:extLst>
      <p:ext uri="{BB962C8B-B14F-4D97-AF65-F5344CB8AC3E}">
        <p14:creationId xmlns:p14="http://schemas.microsoft.com/office/powerpoint/2010/main" xmlns="" val="765606330"/>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GA 6 Box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DB9C3A1C-113A-4311-AD7C-22AABB34C33F}" type="slidenum">
              <a:rPr lang="en-US" smtClean="0"/>
              <a:pPr/>
              <a:t>‹#›</a:t>
            </a:fld>
            <a:endParaRPr lang="en-US" dirty="0"/>
          </a:p>
        </p:txBody>
      </p:sp>
      <p:sp>
        <p:nvSpPr>
          <p:cNvPr id="6" name="Rectangle 5"/>
          <p:cNvSpPr/>
          <p:nvPr/>
        </p:nvSpPr>
        <p:spPr bwMode="auto">
          <a:xfrm>
            <a:off x="485399"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485399"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3356791"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3356791"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6228183"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6" name="Rectangle 15"/>
          <p:cNvSpPr/>
          <p:nvPr/>
        </p:nvSpPr>
        <p:spPr bwMode="auto">
          <a:xfrm>
            <a:off x="6228184"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8" name="Rectangle 17"/>
          <p:cNvSpPr/>
          <p:nvPr/>
        </p:nvSpPr>
        <p:spPr bwMode="auto">
          <a:xfrm>
            <a:off x="485399" y="4213013"/>
            <a:ext cx="2631927" cy="20393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0" name="Rectangle 19"/>
          <p:cNvSpPr/>
          <p:nvPr/>
        </p:nvSpPr>
        <p:spPr bwMode="auto">
          <a:xfrm>
            <a:off x="48539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2" name="Rectangle 21"/>
          <p:cNvSpPr/>
          <p:nvPr/>
        </p:nvSpPr>
        <p:spPr bwMode="auto">
          <a:xfrm>
            <a:off x="6244369" y="4213013"/>
            <a:ext cx="2631927" cy="202299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4" name="Rectangle 23"/>
          <p:cNvSpPr/>
          <p:nvPr/>
        </p:nvSpPr>
        <p:spPr bwMode="auto">
          <a:xfrm>
            <a:off x="624436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6" name="Rectangle 25"/>
          <p:cNvSpPr/>
          <p:nvPr/>
        </p:nvSpPr>
        <p:spPr bwMode="auto">
          <a:xfrm>
            <a:off x="3364884" y="4213013"/>
            <a:ext cx="2631927" cy="204869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8" name="Rectangle 27"/>
          <p:cNvSpPr/>
          <p:nvPr/>
        </p:nvSpPr>
        <p:spPr bwMode="auto">
          <a:xfrm>
            <a:off x="3364884"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31" name="Content Placeholder 29"/>
          <p:cNvSpPr>
            <a:spLocks noGrp="1"/>
          </p:cNvSpPr>
          <p:nvPr>
            <p:ph sz="quarter" idx="12"/>
          </p:nvPr>
        </p:nvSpPr>
        <p:spPr>
          <a:xfrm>
            <a:off x="583298" y="431952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3"/>
          </p:nvPr>
        </p:nvSpPr>
        <p:spPr>
          <a:xfrm>
            <a:off x="3478131" y="432678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5" name="Content Placeholder 29"/>
          <p:cNvSpPr>
            <a:spLocks noGrp="1"/>
          </p:cNvSpPr>
          <p:nvPr>
            <p:ph sz="quarter" idx="14"/>
          </p:nvPr>
        </p:nvSpPr>
        <p:spPr>
          <a:xfrm>
            <a:off x="6342268" y="4319534"/>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7" name="Content Placeholder 29"/>
          <p:cNvSpPr>
            <a:spLocks noGrp="1"/>
          </p:cNvSpPr>
          <p:nvPr>
            <p:ph sz="quarter" idx="15"/>
          </p:nvPr>
        </p:nvSpPr>
        <p:spPr>
          <a:xfrm>
            <a:off x="583298" y="175758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9" name="Content Placeholder 29"/>
          <p:cNvSpPr>
            <a:spLocks noGrp="1"/>
          </p:cNvSpPr>
          <p:nvPr>
            <p:ph sz="quarter" idx="16"/>
          </p:nvPr>
        </p:nvSpPr>
        <p:spPr>
          <a:xfrm>
            <a:off x="3461948" y="176484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1" name="Content Placeholder 29"/>
          <p:cNvSpPr>
            <a:spLocks noGrp="1"/>
          </p:cNvSpPr>
          <p:nvPr>
            <p:ph sz="quarter" idx="17"/>
          </p:nvPr>
        </p:nvSpPr>
        <p:spPr>
          <a:xfrm>
            <a:off x="6326082" y="1757586"/>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2" name="Content Placeholder 29"/>
          <p:cNvSpPr>
            <a:spLocks noGrp="1"/>
          </p:cNvSpPr>
          <p:nvPr>
            <p:ph sz="quarter" idx="19" hasCustomPrompt="1"/>
          </p:nvPr>
        </p:nvSpPr>
        <p:spPr>
          <a:xfrm>
            <a:off x="485398"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3" name="Content Placeholder 29"/>
          <p:cNvSpPr>
            <a:spLocks noGrp="1"/>
          </p:cNvSpPr>
          <p:nvPr>
            <p:ph sz="quarter" idx="20" hasCustomPrompt="1"/>
          </p:nvPr>
        </p:nvSpPr>
        <p:spPr>
          <a:xfrm>
            <a:off x="3356790"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4" name="Content Placeholder 29"/>
          <p:cNvSpPr>
            <a:spLocks noGrp="1"/>
          </p:cNvSpPr>
          <p:nvPr>
            <p:ph sz="quarter" idx="21" hasCustomPrompt="1"/>
          </p:nvPr>
        </p:nvSpPr>
        <p:spPr>
          <a:xfrm>
            <a:off x="6228182"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5" name="Content Placeholder 29"/>
          <p:cNvSpPr>
            <a:spLocks noGrp="1"/>
          </p:cNvSpPr>
          <p:nvPr>
            <p:ph sz="quarter" idx="22" hasCustomPrompt="1"/>
          </p:nvPr>
        </p:nvSpPr>
        <p:spPr>
          <a:xfrm>
            <a:off x="499913" y="3758368"/>
            <a:ext cx="2617414"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6" name="Content Placeholder 29"/>
          <p:cNvSpPr>
            <a:spLocks noGrp="1"/>
          </p:cNvSpPr>
          <p:nvPr>
            <p:ph sz="quarter" idx="23" hasCustomPrompt="1"/>
          </p:nvPr>
        </p:nvSpPr>
        <p:spPr>
          <a:xfrm>
            <a:off x="3371304"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7" name="Content Placeholder 29"/>
          <p:cNvSpPr>
            <a:spLocks noGrp="1"/>
          </p:cNvSpPr>
          <p:nvPr>
            <p:ph sz="quarter" idx="24" hasCustomPrompt="1"/>
          </p:nvPr>
        </p:nvSpPr>
        <p:spPr>
          <a:xfrm>
            <a:off x="6242696"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Tree>
    <p:extLst>
      <p:ext uri="{BB962C8B-B14F-4D97-AF65-F5344CB8AC3E}">
        <p14:creationId xmlns:p14="http://schemas.microsoft.com/office/powerpoint/2010/main" xmlns="" val="1660065410"/>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C453D74F-C707-4AE6-8C41-7A6D0CF4FD60}" type="slidenum">
              <a:rPr lang="en-US"/>
              <a:pPr>
                <a:defRPr/>
              </a:pPr>
              <a:t>‹#›</a:t>
            </a:fld>
            <a:endParaRPr lang="en-US" dirty="0"/>
          </a:p>
        </p:txBody>
      </p:sp>
    </p:spTree>
    <p:extLst>
      <p:ext uri="{BB962C8B-B14F-4D97-AF65-F5344CB8AC3E}">
        <p14:creationId xmlns:p14="http://schemas.microsoft.com/office/powerpoint/2010/main" xmlns="" val="6847402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046" y="466039"/>
            <a:ext cx="7140336" cy="332399"/>
          </a:xfrm>
          <a:prstGeom prst="rect">
            <a:avLst/>
          </a:prstGeom>
        </p:spPr>
        <p:txBody>
          <a:bodyPr vert="horz" wrap="square" lIns="0" tIns="0" rIns="0" bIns="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281783" y="1170866"/>
            <a:ext cx="8551863" cy="5066422"/>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7" name="TextBox 6"/>
          <p:cNvSpPr txBox="1"/>
          <p:nvPr/>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pic>
        <p:nvPicPr>
          <p:cNvPr id="5" name="Picture 4"/>
          <p:cNvPicPr>
            <a:picLocks noChangeAspect="1"/>
          </p:cNvPicPr>
          <p:nvPr/>
        </p:nvPicPr>
        <p:blipFill rotWithShape="1">
          <a:blip r:embed="rId12" cstate="screen">
            <a:extLst>
              <a:ext uri="{28A0092B-C50C-407E-A947-70E740481C1C}">
                <a14:useLocalDpi xmlns:a14="http://schemas.microsoft.com/office/drawing/2010/main" xmlns=""/>
              </a:ext>
            </a:extLst>
          </a:blip>
          <a:srcRect/>
          <a:stretch/>
        </p:blipFill>
        <p:spPr>
          <a:xfrm flipH="1" flipV="1">
            <a:off x="0" y="0"/>
            <a:ext cx="9144000" cy="188121"/>
          </a:xfrm>
          <a:prstGeom prst="rect">
            <a:avLst/>
          </a:prstGeom>
        </p:spPr>
      </p:pic>
      <p:sp>
        <p:nvSpPr>
          <p:cNvPr id="8"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9"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1"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2"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3"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5"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6"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8"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21" name="Straight Connector 2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screen">
            <a:extLst>
              <a:ext uri="{28A0092B-C50C-407E-A947-70E740481C1C}">
                <a14:useLocalDpi xmlns:a14="http://schemas.microsoft.com/office/drawing/2010/main" xmlns=""/>
              </a:ext>
            </a:extLst>
          </a:blip>
          <a:stretch>
            <a:fillRect/>
          </a:stretch>
        </p:blipFill>
        <p:spPr>
          <a:xfrm>
            <a:off x="7650724" y="378619"/>
            <a:ext cx="1136788" cy="519877"/>
          </a:xfrm>
          <a:prstGeom prst="rect">
            <a:avLst/>
          </a:prstGeom>
        </p:spPr>
      </p:pic>
      <p:sp>
        <p:nvSpPr>
          <p:cNvPr id="22"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3"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4"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5"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6"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7"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8"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9"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30" name="Line 17"/>
          <p:cNvSpPr>
            <a:spLocks noChangeShapeType="1"/>
          </p:cNvSpPr>
          <p:nvPr/>
        </p:nvSpPr>
        <p:spPr bwMode="auto">
          <a:xfrm>
            <a:off x="7414094"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31" name="Straight Connector 3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700" r:id="rId7"/>
    <p:sldLayoutId id="2147483699" r:id="rId8"/>
    <p:sldLayoutId id="2147483706" r:id="rId9"/>
    <p:sldLayoutId id="2147483701" r:id="rId10"/>
  </p:sldLayoutIdLst>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accent1"/>
          </a:solidFill>
          <a:latin typeface="Georgia" pitchFamily="18" charset="0"/>
          <a:ea typeface="+mj-ea"/>
          <a:cs typeface="+mj-cs"/>
        </a:defRPr>
      </a:lvl1pPr>
    </p:titleStyle>
    <p:bodyStyle>
      <a:lvl1pPr marL="228600" marR="0" indent="-228600" algn="l" defTabSz="914400" rtl="0" eaLnBrk="1" fontAlgn="base" latinLnBrk="0" hangingPunct="1">
        <a:lnSpc>
          <a:spcPct val="100000"/>
        </a:lnSpc>
        <a:spcBef>
          <a:spcPct val="20000"/>
        </a:spcBef>
        <a:spcAft>
          <a:spcPct val="0"/>
        </a:spcAft>
        <a:buClrTx/>
        <a:buSzTx/>
        <a:buFontTx/>
        <a:buChar char="•"/>
        <a:tabLst/>
        <a:defRPr lang="en-US" sz="1800" kern="1200" noProof="0" dirty="0" smtClean="0">
          <a:solidFill>
            <a:schemeClr val="tx1"/>
          </a:solidFill>
          <a:latin typeface="+mn-lt"/>
          <a:ea typeface="+mn-ea"/>
          <a:cs typeface="+mn-cs"/>
        </a:defRPr>
      </a:lvl1pPr>
      <a:lvl2pPr marL="685800" marR="0" indent="-228600" algn="l" defTabSz="914400" rtl="0" eaLnBrk="1" fontAlgn="base" latinLnBrk="0" hangingPunct="1">
        <a:lnSpc>
          <a:spcPct val="100000"/>
        </a:lnSpc>
        <a:spcBef>
          <a:spcPct val="20000"/>
        </a:spcBef>
        <a:spcAft>
          <a:spcPct val="0"/>
        </a:spcAft>
        <a:buClrTx/>
        <a:buSzTx/>
        <a:buFontTx/>
        <a:buChar char="•"/>
        <a:tabLst/>
        <a:defRPr sz="1800" b="0"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Tx/>
        <a:buChar char="•"/>
        <a:tabLst/>
        <a:defRPr sz="16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600"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berto.galman@ngahr.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robotframework.googlecode.com/hg/doc/libraries/BuiltIn.html?r=2.7.6" TargetMode="External"/><Relationship Id="rId2" Type="http://schemas.openxmlformats.org/officeDocument/2006/relationships/hyperlink" Target="http://rtomac.github.io/robotframework-selenium2library/doc/Selenium2Library.html?r=1.1.0"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bdonline.sqe.com/newaccount.asp" TargetMode="External"/><Relationship Id="rId2" Type="http://schemas.openxmlformats.org/officeDocument/2006/relationships/hyperlink" Target="http://rtomac.github.io/robotframework-selenium2library/doc/Selenium2Library.html" TargetMode="Externa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www.grr.org/ParkCalc.php" TargetMode="External"/><Relationship Id="rId5" Type="http://schemas.openxmlformats.org/officeDocument/2006/relationships/hyperlink" Target="http://adam.goucher.ca/parkcalc/" TargetMode="Externa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mailto:roberto.galman@ngahr.com"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obotframework.googlecode.com/hg-history/2.1.3/doc/libraries/String.html" TargetMode="External"/><Relationship Id="rId2" Type="http://schemas.openxmlformats.org/officeDocument/2006/relationships/hyperlink" Target="http://robotframework.googlecode.com/hg/doc/libraries/BuiltIn.html?r=2.7.6" TargetMode="External"/><Relationship Id="rId1" Type="http://schemas.openxmlformats.org/officeDocument/2006/relationships/slideLayout" Target="../slideLayouts/slideLayout6.xml"/><Relationship Id="rId5" Type="http://schemas.openxmlformats.org/officeDocument/2006/relationships/hyperlink" Target="http://rtomac.github.io/robotframework-selenium2library/doc/Selenium2Library.html?r=1.1.0" TargetMode="External"/><Relationship Id="rId4" Type="http://schemas.openxmlformats.org/officeDocument/2006/relationships/hyperlink" Target="http://robotframework.googlecode.com/svn/trunk/doc/libraries/OperatingSystem.html"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youtube.com/watch?v=DO8KVe00kcU" TargetMode="External"/><Relationship Id="rId3" Type="http://schemas.openxmlformats.org/officeDocument/2006/relationships/hyperlink" Target="https://twiki.cern.ch/twiki/bin/view/EMI/RobotFrameworkAdvancedGuide" TargetMode="External"/><Relationship Id="rId7" Type="http://schemas.openxmlformats.org/officeDocument/2006/relationships/hyperlink" Target="http://robotframework.googlecode.com/" TargetMode="External"/><Relationship Id="rId2" Type="http://schemas.openxmlformats.org/officeDocument/2006/relationships/hyperlink" Target="http://www.ranorex.com/blog/keyword-driven-test-automation-framework" TargetMode="External"/><Relationship Id="rId1" Type="http://schemas.openxmlformats.org/officeDocument/2006/relationships/slideLayout" Target="../slideLayouts/slideLayout6.xml"/><Relationship Id="rId6" Type="http://schemas.openxmlformats.org/officeDocument/2006/relationships/hyperlink" Target="http://www.shino.de/2010/06/20/parkcalc-automation-getting-started/" TargetMode="External"/><Relationship Id="rId5" Type="http://schemas.openxmlformats.org/officeDocument/2006/relationships/hyperlink" Target="http://www.virtuousprogrammer.com/?p=264" TargetMode="External"/><Relationship Id="rId4" Type="http://schemas.openxmlformats.org/officeDocument/2006/relationships/hyperlink" Target="https://blog.codecentric.de/en/2012/03/robot-framework-tutorial-over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8386" y="1680885"/>
            <a:ext cx="7002499" cy="549381"/>
          </a:xfrm>
        </p:spPr>
        <p:txBody>
          <a:bodyPr/>
          <a:lstStyle/>
          <a:p>
            <a:r>
              <a:rPr lang="en-US" sz="5400" dirty="0" smtClean="0"/>
              <a:t>    Robot Framework</a:t>
            </a:r>
            <a:endParaRPr lang="en-US" sz="5400" dirty="0">
              <a:solidFill>
                <a:schemeClr val="tx1">
                  <a:lumMod val="60000"/>
                  <a:lumOff val="40000"/>
                </a:schemeClr>
              </a:solidFill>
            </a:endParaRPr>
          </a:p>
        </p:txBody>
      </p:sp>
      <p:sp>
        <p:nvSpPr>
          <p:cNvPr id="4" name="Slide Number Placeholder 3"/>
          <p:cNvSpPr>
            <a:spLocks noGrp="1"/>
          </p:cNvSpPr>
          <p:nvPr>
            <p:ph type="sldNum" sz="quarter" idx="4"/>
          </p:nvPr>
        </p:nvSpPr>
        <p:spPr/>
        <p:txBody>
          <a:bodyPr/>
          <a:lstStyle/>
          <a:p>
            <a:fld id="{DB9C3A1C-113A-4311-AD7C-22AABB34C33F}" type="slidenum">
              <a:rPr lang="en-US" smtClean="0"/>
              <a:pPr/>
              <a:t>1</a:t>
            </a:fld>
            <a:endParaRPr lang="en-US" dirty="0"/>
          </a:p>
        </p:txBody>
      </p:sp>
      <p:sp>
        <p:nvSpPr>
          <p:cNvPr id="11" name="Content Placeholder 10"/>
          <p:cNvSpPr>
            <a:spLocks noGrp="1"/>
          </p:cNvSpPr>
          <p:nvPr>
            <p:ph sz="quarter" idx="11"/>
          </p:nvPr>
        </p:nvSpPr>
        <p:spPr/>
        <p:txBody>
          <a:bodyPr/>
          <a:lstStyle/>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r>
              <a:rPr lang="en-US" sz="1200" dirty="0" smtClean="0">
                <a:hlinkClick r:id="rId2"/>
              </a:rPr>
              <a:t>roberto.galman@ngahr.com</a:t>
            </a:r>
            <a:endParaRPr lang="en-US" sz="1200" dirty="0" smtClean="0"/>
          </a:p>
          <a:p>
            <a:pPr marL="342900" indent="-342900"/>
            <a:r>
              <a:rPr lang="en-US" sz="1200" dirty="0" smtClean="0"/>
              <a:t>March 2, 2015</a:t>
            </a:r>
          </a:p>
        </p:txBody>
      </p:sp>
    </p:spTree>
    <p:extLst>
      <p:ext uri="{BB962C8B-B14F-4D97-AF65-F5344CB8AC3E}">
        <p14:creationId xmlns:p14="http://schemas.microsoft.com/office/powerpoint/2010/main" xmlns="" val="719319406"/>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Test Automation Framework Architecture</a:t>
            </a:r>
            <a:endParaRPr lang="en-US" dirty="0"/>
          </a:p>
        </p:txBody>
      </p:sp>
      <p:sp>
        <p:nvSpPr>
          <p:cNvPr id="4" name="Rounded Rectangle 3"/>
          <p:cNvSpPr/>
          <p:nvPr/>
        </p:nvSpPr>
        <p:spPr>
          <a:xfrm>
            <a:off x="2559784" y="2443715"/>
            <a:ext cx="4391247" cy="861238"/>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smtClean="0"/>
              <a:t>Test Automation Framework</a:t>
            </a:r>
            <a:endParaRPr lang="en-US" dirty="0"/>
          </a:p>
        </p:txBody>
      </p:sp>
      <p:sp>
        <p:nvSpPr>
          <p:cNvPr id="5" name="Rounded Rectangle 4"/>
          <p:cNvSpPr/>
          <p:nvPr/>
        </p:nvSpPr>
        <p:spPr>
          <a:xfrm>
            <a:off x="2585184" y="1567415"/>
            <a:ext cx="4391247" cy="861238"/>
          </a:xfrm>
          <a:prstGeom prst="roundRect">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smtClean="0"/>
              <a:t>Tests</a:t>
            </a:r>
            <a:endParaRPr lang="en-US" dirty="0"/>
          </a:p>
        </p:txBody>
      </p:sp>
      <p:sp>
        <p:nvSpPr>
          <p:cNvPr id="6" name="Rounded Rectangle 5"/>
          <p:cNvSpPr/>
          <p:nvPr/>
        </p:nvSpPr>
        <p:spPr>
          <a:xfrm>
            <a:off x="2559784" y="3307315"/>
            <a:ext cx="4391247" cy="861238"/>
          </a:xfrm>
          <a:prstGeom prst="roundRect">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smtClean="0"/>
              <a:t>Selenium</a:t>
            </a:r>
            <a:endParaRPr lang="en-US" dirty="0"/>
          </a:p>
        </p:txBody>
      </p:sp>
      <p:sp>
        <p:nvSpPr>
          <p:cNvPr id="7" name="Rounded Rectangle 6"/>
          <p:cNvSpPr/>
          <p:nvPr/>
        </p:nvSpPr>
        <p:spPr>
          <a:xfrm>
            <a:off x="2572484" y="4170915"/>
            <a:ext cx="4391247" cy="861238"/>
          </a:xfrm>
          <a:prstGeom prst="roundRect">
            <a:avLst/>
          </a:prstGeom>
          <a:solidFill>
            <a:srgbClr val="FF0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smtClean="0"/>
              <a:t>WebApp</a:t>
            </a:r>
            <a:endParaRPr lang="en-US" dirty="0"/>
          </a:p>
        </p:txBody>
      </p:sp>
      <p:sp>
        <p:nvSpPr>
          <p:cNvPr id="8" name="TextBox 7"/>
          <p:cNvSpPr txBox="1"/>
          <p:nvPr/>
        </p:nvSpPr>
        <p:spPr>
          <a:xfrm>
            <a:off x="1955800" y="5270500"/>
            <a:ext cx="6045245" cy="369332"/>
          </a:xfrm>
          <a:prstGeom prst="rect">
            <a:avLst/>
          </a:prstGeom>
          <a:noFill/>
        </p:spPr>
        <p:txBody>
          <a:bodyPr wrap="none" rtlCol="0">
            <a:spAutoFit/>
          </a:bodyPr>
          <a:lstStyle/>
          <a:p>
            <a:r>
              <a:rPr lang="en-US" dirty="0" smtClean="0"/>
              <a:t>Each layer only interacts to the layer immediately below it</a:t>
            </a:r>
            <a:endParaRPr lang="en-US" dirty="0"/>
          </a:p>
        </p:txBody>
      </p:sp>
      <p:cxnSp>
        <p:nvCxnSpPr>
          <p:cNvPr id="10" name="Straight Arrow Connector 9"/>
          <p:cNvCxnSpPr/>
          <p:nvPr/>
        </p:nvCxnSpPr>
        <p:spPr>
          <a:xfrm>
            <a:off x="2019300" y="2120900"/>
            <a:ext cx="0" cy="2870200"/>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11</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TEST AUTOMATION FRAMEWORK</a:t>
            </a:r>
            <a:endParaRPr lang="en-US" dirty="0"/>
          </a:p>
        </p:txBody>
      </p:sp>
      <p:sp>
        <p:nvSpPr>
          <p:cNvPr id="15" name="Rounded Rectangle 14"/>
          <p:cNvSpPr/>
          <p:nvPr/>
        </p:nvSpPr>
        <p:spPr>
          <a:xfrm>
            <a:off x="425006" y="2442531"/>
            <a:ext cx="844994" cy="2009553"/>
          </a:xfrm>
          <a:prstGeom prst="roundRect">
            <a:avLst/>
          </a:prstGeom>
          <a:solidFill>
            <a:schemeClr val="accent1">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Defined Format</a:t>
            </a:r>
            <a:endParaRPr lang="en-US" sz="1400" dirty="0"/>
          </a:p>
        </p:txBody>
      </p:sp>
      <p:sp>
        <p:nvSpPr>
          <p:cNvPr id="16" name="Rounded Rectangle 15"/>
          <p:cNvSpPr/>
          <p:nvPr/>
        </p:nvSpPr>
        <p:spPr>
          <a:xfrm>
            <a:off x="349985" y="1580115"/>
            <a:ext cx="3421916" cy="861238"/>
          </a:xfrm>
          <a:prstGeom prst="roundRect">
            <a:avLst/>
          </a:prstGeom>
          <a:solidFill>
            <a:schemeClr val="accent1"/>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smtClean="0"/>
              <a:t>Test Automation Framework</a:t>
            </a:r>
            <a:endParaRPr lang="en-US" dirty="0"/>
          </a:p>
        </p:txBody>
      </p:sp>
      <p:sp>
        <p:nvSpPr>
          <p:cNvPr id="20" name="Rounded Rectangle 19"/>
          <p:cNvSpPr/>
          <p:nvPr/>
        </p:nvSpPr>
        <p:spPr>
          <a:xfrm>
            <a:off x="2047359" y="2435442"/>
            <a:ext cx="886341" cy="2009553"/>
          </a:xfrm>
          <a:prstGeom prst="roundRect">
            <a:avLst/>
          </a:prstGeom>
          <a:solidFill>
            <a:schemeClr val="accent1">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Drive the Application</a:t>
            </a:r>
            <a:endParaRPr lang="en-US" sz="1400" dirty="0"/>
          </a:p>
        </p:txBody>
      </p:sp>
      <p:sp>
        <p:nvSpPr>
          <p:cNvPr id="21" name="Rounded Rectangle 20"/>
          <p:cNvSpPr/>
          <p:nvPr/>
        </p:nvSpPr>
        <p:spPr>
          <a:xfrm>
            <a:off x="1267343" y="2443121"/>
            <a:ext cx="802757" cy="2009553"/>
          </a:xfrm>
          <a:prstGeom prst="roundRect">
            <a:avLst/>
          </a:prstGeom>
          <a:solidFill>
            <a:schemeClr val="accent1">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Execute the test</a:t>
            </a:r>
            <a:endParaRPr lang="en-US" sz="1400" dirty="0"/>
          </a:p>
        </p:txBody>
      </p:sp>
      <p:sp>
        <p:nvSpPr>
          <p:cNvPr id="22" name="Rounded Rectangle 21"/>
          <p:cNvSpPr/>
          <p:nvPr/>
        </p:nvSpPr>
        <p:spPr>
          <a:xfrm>
            <a:off x="2917162" y="2431898"/>
            <a:ext cx="829338" cy="2009553"/>
          </a:xfrm>
          <a:prstGeom prst="roundRect">
            <a:avLst/>
          </a:prstGeom>
          <a:solidFill>
            <a:schemeClr val="accent1">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Report the results</a:t>
            </a:r>
            <a:endParaRPr lang="en-US" sz="1400" dirty="0"/>
          </a:p>
        </p:txBody>
      </p:sp>
      <p:sp>
        <p:nvSpPr>
          <p:cNvPr id="23" name="Rounded Rectangle 22"/>
          <p:cNvSpPr/>
          <p:nvPr/>
        </p:nvSpPr>
        <p:spPr>
          <a:xfrm>
            <a:off x="360916" y="4462425"/>
            <a:ext cx="3398284" cy="400494"/>
          </a:xfrm>
          <a:prstGeom prst="roundRect">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Libraries</a:t>
            </a:r>
            <a:endParaRPr lang="en-US" dirty="0"/>
          </a:p>
        </p:txBody>
      </p:sp>
      <p:sp>
        <p:nvSpPr>
          <p:cNvPr id="18" name="TextBox 17"/>
          <p:cNvSpPr txBox="1"/>
          <p:nvPr/>
        </p:nvSpPr>
        <p:spPr>
          <a:xfrm>
            <a:off x="3886200" y="1536700"/>
            <a:ext cx="4965700" cy="2862322"/>
          </a:xfrm>
          <a:prstGeom prst="rect">
            <a:avLst/>
          </a:prstGeom>
          <a:noFill/>
        </p:spPr>
        <p:txBody>
          <a:bodyPr wrap="square" rtlCol="0">
            <a:spAutoFit/>
          </a:bodyPr>
          <a:lstStyle/>
          <a:p>
            <a:r>
              <a:rPr lang="en-US" sz="2000" b="1" dirty="0" smtClean="0"/>
              <a:t>Test Automation Frameworks can be:</a:t>
            </a:r>
          </a:p>
          <a:p>
            <a:endParaRPr lang="en-US" sz="3200" dirty="0" smtClean="0"/>
          </a:p>
          <a:p>
            <a:pPr>
              <a:buFont typeface="Arial" pitchFamily="34" charset="0"/>
              <a:buChar char="•"/>
            </a:pPr>
            <a:r>
              <a:rPr lang="en-US" sz="3200" dirty="0" smtClean="0"/>
              <a:t>  Module-Driven</a:t>
            </a:r>
          </a:p>
          <a:p>
            <a:pPr>
              <a:buFont typeface="Arial" pitchFamily="34" charset="0"/>
              <a:buChar char="•"/>
            </a:pPr>
            <a:r>
              <a:rPr lang="en-US" sz="3200" dirty="0" smtClean="0"/>
              <a:t>  Data-Driven</a:t>
            </a:r>
          </a:p>
          <a:p>
            <a:pPr>
              <a:buFont typeface="Arial" pitchFamily="34" charset="0"/>
              <a:buChar char="•"/>
            </a:pPr>
            <a:r>
              <a:rPr lang="en-US" sz="3200" dirty="0" smtClean="0"/>
              <a:t>  </a:t>
            </a:r>
            <a:r>
              <a:rPr lang="en-US" sz="3200" b="1" u="sng" dirty="0" smtClean="0">
                <a:solidFill>
                  <a:srgbClr val="FF0000"/>
                </a:solidFill>
              </a:rPr>
              <a:t>Keyword-Driven</a:t>
            </a:r>
          </a:p>
          <a:p>
            <a:pPr>
              <a:buFont typeface="Arial" pitchFamily="34" charset="0"/>
              <a:buChar char="•"/>
            </a:pPr>
            <a:r>
              <a:rPr lang="en-US" sz="3200" dirty="0" smtClean="0"/>
              <a:t>  Hybrid</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12</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KEYWORD-DRIVEN TEST Framework</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766651" y="1665952"/>
            <a:ext cx="7960945" cy="3083848"/>
          </a:xfrm>
          <a:prstGeom prst="rect">
            <a:avLst/>
          </a:prstGeom>
          <a:noFill/>
          <a:ln w="9525">
            <a:noFill/>
            <a:miter lim="800000"/>
            <a:headEnd/>
            <a:tailEnd/>
          </a:ln>
          <a:effectLst/>
        </p:spPr>
      </p:pic>
      <p:sp>
        <p:nvSpPr>
          <p:cNvPr id="6" name="TextBox 5"/>
          <p:cNvSpPr txBox="1"/>
          <p:nvPr/>
        </p:nvSpPr>
        <p:spPr>
          <a:xfrm>
            <a:off x="182821" y="5202866"/>
            <a:ext cx="8331127" cy="1200329"/>
          </a:xfrm>
          <a:prstGeom prst="rect">
            <a:avLst/>
          </a:prstGeom>
          <a:noFill/>
        </p:spPr>
        <p:txBody>
          <a:bodyPr wrap="none" rtlCol="0">
            <a:spAutoFit/>
          </a:bodyPr>
          <a:lstStyle/>
          <a:p>
            <a:pPr>
              <a:buFont typeface="Arial" pitchFamily="34" charset="0"/>
              <a:buChar char="•"/>
            </a:pPr>
            <a:r>
              <a:rPr lang="en-US" dirty="0" smtClean="0"/>
              <a:t>  </a:t>
            </a:r>
            <a:r>
              <a:rPr lang="en-US" dirty="0" smtClean="0">
                <a:solidFill>
                  <a:srgbClr val="FF0000"/>
                </a:solidFill>
              </a:rPr>
              <a:t>High-Level Keywords </a:t>
            </a:r>
            <a:r>
              <a:rPr lang="en-US" dirty="0" smtClean="0"/>
              <a:t>- keyword to test an aspect of the business logic of SUT</a:t>
            </a:r>
          </a:p>
          <a:p>
            <a:pPr>
              <a:buFont typeface="Arial" pitchFamily="34" charset="0"/>
              <a:buChar char="•"/>
            </a:pPr>
            <a:r>
              <a:rPr lang="en-US" dirty="0" smtClean="0"/>
              <a:t>  </a:t>
            </a:r>
            <a:r>
              <a:rPr lang="en-US" dirty="0" smtClean="0">
                <a:solidFill>
                  <a:schemeClr val="accent1">
                    <a:lumMod val="60000"/>
                    <a:lumOff val="40000"/>
                  </a:schemeClr>
                </a:solidFill>
              </a:rPr>
              <a:t>Lower-level Keywords </a:t>
            </a:r>
            <a:r>
              <a:rPr lang="en-US" dirty="0" smtClean="0"/>
              <a:t>- breakdown High-level to a decent size for modularity</a:t>
            </a:r>
          </a:p>
          <a:p>
            <a:r>
              <a:rPr lang="en-US" dirty="0" smtClean="0"/>
              <a:t>                                          &amp; reusability</a:t>
            </a:r>
          </a:p>
          <a:p>
            <a:pPr>
              <a:buFont typeface="Arial" pitchFamily="34" charset="0"/>
              <a:buChar char="•"/>
            </a:pPr>
            <a:r>
              <a:rPr lang="en-US" dirty="0" smtClean="0"/>
              <a:t>  </a:t>
            </a:r>
            <a:r>
              <a:rPr lang="en-US" dirty="0" smtClean="0">
                <a:solidFill>
                  <a:srgbClr val="00B0F0"/>
                </a:solidFill>
              </a:rPr>
              <a:t>Technical Keywords </a:t>
            </a:r>
            <a:r>
              <a:rPr lang="en-US" dirty="0" smtClean="0"/>
              <a:t>- technical implementation of the keywords  </a:t>
            </a:r>
            <a:endParaRPr lang="en-US" dirty="0"/>
          </a:p>
        </p:txBody>
      </p:sp>
      <p:sp>
        <p:nvSpPr>
          <p:cNvPr id="7" name="TextBox 6"/>
          <p:cNvSpPr txBox="1"/>
          <p:nvPr/>
        </p:nvSpPr>
        <p:spPr>
          <a:xfrm>
            <a:off x="183707" y="4739167"/>
            <a:ext cx="2287806" cy="369332"/>
          </a:xfrm>
          <a:prstGeom prst="rect">
            <a:avLst/>
          </a:prstGeom>
          <a:noFill/>
        </p:spPr>
        <p:txBody>
          <a:bodyPr wrap="none" rtlCol="0">
            <a:spAutoFit/>
          </a:bodyPr>
          <a:lstStyle/>
          <a:p>
            <a:r>
              <a:rPr lang="en-US" b="1" u="sng" dirty="0" smtClean="0"/>
              <a:t>Keyword Hierarchy</a:t>
            </a:r>
            <a:endParaRPr lang="en-US" b="1" u="sng" dirty="0"/>
          </a:p>
        </p:txBody>
      </p:sp>
      <p:sp>
        <p:nvSpPr>
          <p:cNvPr id="8" name="TextBox 7"/>
          <p:cNvSpPr txBox="1"/>
          <p:nvPr/>
        </p:nvSpPr>
        <p:spPr>
          <a:xfrm>
            <a:off x="165100" y="1028700"/>
            <a:ext cx="8153400" cy="646331"/>
          </a:xfrm>
          <a:prstGeom prst="rect">
            <a:avLst/>
          </a:prstGeom>
          <a:noFill/>
        </p:spPr>
        <p:txBody>
          <a:bodyPr wrap="square" rtlCol="0">
            <a:spAutoFit/>
          </a:bodyPr>
          <a:lstStyle/>
          <a:p>
            <a:r>
              <a:rPr lang="en-US" b="1" dirty="0" smtClean="0"/>
              <a:t>Keyword Driven Test Framework </a:t>
            </a:r>
            <a:r>
              <a:rPr lang="en-US" dirty="0" smtClean="0"/>
              <a:t>– uses self-explanatory keywords to describe the action to be performed on the Application under test</a:t>
            </a:r>
            <a:endParaRPr lang="en-US" b="1"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cstate="print"/>
          <a:srcRect/>
          <a:stretch>
            <a:fillRect/>
          </a:stretch>
        </p:blipFill>
        <p:spPr bwMode="auto">
          <a:xfrm>
            <a:off x="4905343" y="4870596"/>
            <a:ext cx="4086257" cy="857104"/>
          </a:xfrm>
          <a:prstGeom prst="rect">
            <a:avLst/>
          </a:prstGeom>
          <a:noFill/>
          <a:ln w="9525">
            <a:solidFill>
              <a:schemeClr val="bg2"/>
            </a:solidFill>
            <a:miter lim="800000"/>
            <a:headEnd/>
            <a:tailEnd/>
          </a:ln>
          <a:effectLst/>
        </p:spPr>
      </p:pic>
      <p:pic>
        <p:nvPicPr>
          <p:cNvPr id="30724" name="Picture 4"/>
          <p:cNvPicPr>
            <a:picLocks noChangeAspect="1" noChangeArrowheads="1"/>
          </p:cNvPicPr>
          <p:nvPr/>
        </p:nvPicPr>
        <p:blipFill>
          <a:blip r:embed="rId3" cstate="print"/>
          <a:srcRect/>
          <a:stretch>
            <a:fillRect/>
          </a:stretch>
        </p:blipFill>
        <p:spPr bwMode="auto">
          <a:xfrm>
            <a:off x="4921693" y="2254122"/>
            <a:ext cx="4120707" cy="1276478"/>
          </a:xfrm>
          <a:prstGeom prst="rect">
            <a:avLst/>
          </a:prstGeom>
          <a:noFill/>
          <a:ln w="9525">
            <a:solidFill>
              <a:schemeClr val="bg2"/>
            </a:solidFill>
            <a:miter lim="800000"/>
            <a:headEnd/>
            <a:tailEnd/>
          </a:ln>
          <a:effectLst/>
        </p:spPr>
      </p:pic>
      <p:sp>
        <p:nvSpPr>
          <p:cNvPr id="2" name="Slide Number Placeholder 1"/>
          <p:cNvSpPr>
            <a:spLocks noGrp="1"/>
          </p:cNvSpPr>
          <p:nvPr>
            <p:ph type="sldNum" sz="quarter" idx="4"/>
          </p:nvPr>
        </p:nvSpPr>
        <p:spPr/>
        <p:txBody>
          <a:bodyPr/>
          <a:lstStyle/>
          <a:p>
            <a:fld id="{DB9C3A1C-113A-4311-AD7C-22AABB34C33F}" type="slidenum">
              <a:rPr lang="en-US" smtClean="0"/>
              <a:pPr/>
              <a:t>13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KEYWORD Hierarchy</a:t>
            </a:r>
            <a:endParaRPr lang="en-US" dirty="0"/>
          </a:p>
        </p:txBody>
      </p:sp>
      <p:sp>
        <p:nvSpPr>
          <p:cNvPr id="4" name="Rounded Rectangle 3"/>
          <p:cNvSpPr/>
          <p:nvPr/>
        </p:nvSpPr>
        <p:spPr>
          <a:xfrm>
            <a:off x="435934" y="1063255"/>
            <a:ext cx="4391247" cy="861238"/>
          </a:xfrm>
          <a:prstGeom prst="roundRect">
            <a:avLst/>
          </a:prstGeom>
          <a:solidFill>
            <a:schemeClr val="accent3">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Login and Navigate</a:t>
            </a:r>
          </a:p>
          <a:p>
            <a:pPr algn="ctr"/>
            <a:r>
              <a:rPr lang="en-US" sz="1100" i="1" dirty="0" err="1" smtClean="0"/>
              <a:t>Params</a:t>
            </a:r>
            <a:r>
              <a:rPr lang="en-US" sz="1100" i="1" dirty="0" smtClean="0"/>
              <a:t>: URL, user, </a:t>
            </a:r>
            <a:r>
              <a:rPr lang="en-US" sz="1100" i="1" dirty="0" err="1" smtClean="0"/>
              <a:t>pword</a:t>
            </a:r>
            <a:r>
              <a:rPr lang="en-US" sz="1100" i="1" dirty="0" smtClean="0"/>
              <a:t>, menu</a:t>
            </a:r>
          </a:p>
          <a:p>
            <a:pPr algn="ctr"/>
            <a:endParaRPr lang="en-US" dirty="0" smtClean="0"/>
          </a:p>
          <a:p>
            <a:pPr algn="ctr"/>
            <a:endParaRPr lang="en-US" dirty="0"/>
          </a:p>
        </p:txBody>
      </p:sp>
      <p:sp>
        <p:nvSpPr>
          <p:cNvPr id="5" name="Rounded Rectangle 4"/>
          <p:cNvSpPr/>
          <p:nvPr/>
        </p:nvSpPr>
        <p:spPr>
          <a:xfrm>
            <a:off x="1640957" y="2257647"/>
            <a:ext cx="3090531" cy="861238"/>
          </a:xfrm>
          <a:prstGeom prst="roundRect">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Login </a:t>
            </a:r>
          </a:p>
          <a:p>
            <a:pPr algn="ctr"/>
            <a:r>
              <a:rPr lang="en-US" sz="1100" i="1" dirty="0" err="1" smtClean="0"/>
              <a:t>Params</a:t>
            </a:r>
            <a:r>
              <a:rPr lang="en-US" sz="1100" i="1" dirty="0" smtClean="0"/>
              <a:t>: URL, user, </a:t>
            </a:r>
            <a:r>
              <a:rPr lang="en-US" sz="1100" i="1" dirty="0" err="1" smtClean="0"/>
              <a:t>pword</a:t>
            </a:r>
            <a:endParaRPr lang="en-US" sz="1100" i="1" dirty="0" smtClean="0"/>
          </a:p>
          <a:p>
            <a:pPr algn="ctr"/>
            <a:endParaRPr lang="en-US" dirty="0" smtClean="0"/>
          </a:p>
          <a:p>
            <a:pPr algn="ctr"/>
            <a:endParaRPr lang="en-US" dirty="0"/>
          </a:p>
        </p:txBody>
      </p:sp>
      <p:sp>
        <p:nvSpPr>
          <p:cNvPr id="6" name="Rounded Rectangle 5"/>
          <p:cNvSpPr/>
          <p:nvPr/>
        </p:nvSpPr>
        <p:spPr>
          <a:xfrm>
            <a:off x="1623236" y="4334538"/>
            <a:ext cx="3090531" cy="861238"/>
          </a:xfrm>
          <a:prstGeom prst="roundRect">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Navigate </a:t>
            </a:r>
          </a:p>
          <a:p>
            <a:pPr algn="ctr"/>
            <a:r>
              <a:rPr lang="en-US" sz="1100" i="1" dirty="0" err="1" smtClean="0"/>
              <a:t>Params</a:t>
            </a:r>
            <a:r>
              <a:rPr lang="en-US" sz="1100" i="1" dirty="0" smtClean="0"/>
              <a:t>: </a:t>
            </a:r>
            <a:r>
              <a:rPr lang="en-US" sz="1100" i="1" dirty="0" err="1" smtClean="0"/>
              <a:t>module,submodule</a:t>
            </a:r>
            <a:endParaRPr lang="en-US" sz="1100" i="1" dirty="0" smtClean="0"/>
          </a:p>
          <a:p>
            <a:pPr algn="ctr"/>
            <a:endParaRPr lang="en-US" dirty="0" smtClean="0"/>
          </a:p>
          <a:p>
            <a:pPr algn="ctr"/>
            <a:endParaRPr lang="en-US" dirty="0"/>
          </a:p>
        </p:txBody>
      </p:sp>
      <p:cxnSp>
        <p:nvCxnSpPr>
          <p:cNvPr id="8" name="Straight Connector 7"/>
          <p:cNvCxnSpPr/>
          <p:nvPr/>
        </p:nvCxnSpPr>
        <p:spPr>
          <a:xfrm>
            <a:off x="669851" y="1913860"/>
            <a:ext cx="0" cy="38489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80484" y="2647507"/>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84028" y="4735033"/>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p:cNvCxnSpPr>
          <p:nvPr/>
        </p:nvCxnSpPr>
        <p:spPr>
          <a:xfrm>
            <a:off x="3186223" y="3118885"/>
            <a:ext cx="1477" cy="6911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150781" y="5192232"/>
            <a:ext cx="3545" cy="10951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93311" y="3586717"/>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40149" y="5915247"/>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111254" y="3218121"/>
            <a:ext cx="2682951" cy="861238"/>
          </a:xfrm>
          <a:prstGeom prst="roundRect">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err="1" smtClean="0"/>
              <a:t>euh</a:t>
            </a:r>
            <a:r>
              <a:rPr lang="en-US" dirty="0" smtClean="0"/>
              <a:t> EWS Logon </a:t>
            </a:r>
          </a:p>
          <a:p>
            <a:pPr algn="ctr"/>
            <a:r>
              <a:rPr lang="en-US" sz="1100" i="1" dirty="0" err="1" smtClean="0"/>
              <a:t>Params</a:t>
            </a:r>
            <a:r>
              <a:rPr lang="en-US" sz="1100" i="1" dirty="0" smtClean="0"/>
              <a:t>: URL, user, </a:t>
            </a:r>
            <a:r>
              <a:rPr lang="en-US" sz="1100" i="1" dirty="0" err="1" smtClean="0"/>
              <a:t>pword</a:t>
            </a:r>
            <a:endParaRPr lang="en-US" sz="1100" i="1" dirty="0" smtClean="0"/>
          </a:p>
          <a:p>
            <a:pPr algn="ctr"/>
            <a:endParaRPr lang="en-US" dirty="0" smtClean="0"/>
          </a:p>
          <a:p>
            <a:pPr algn="ctr"/>
            <a:endParaRPr lang="en-US" dirty="0"/>
          </a:p>
        </p:txBody>
      </p:sp>
      <p:sp>
        <p:nvSpPr>
          <p:cNvPr id="18" name="Rounded Rectangle 17"/>
          <p:cNvSpPr/>
          <p:nvPr/>
        </p:nvSpPr>
        <p:spPr>
          <a:xfrm>
            <a:off x="4072268" y="5475768"/>
            <a:ext cx="3189769" cy="861238"/>
          </a:xfrm>
          <a:prstGeom prst="roundRect">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err="1" smtClean="0"/>
              <a:t>euh</a:t>
            </a:r>
            <a:r>
              <a:rPr lang="en-US" dirty="0" smtClean="0"/>
              <a:t> navigate to specific tab</a:t>
            </a:r>
          </a:p>
          <a:p>
            <a:pPr algn="ctr"/>
            <a:r>
              <a:rPr lang="en-US" sz="1100" i="1" dirty="0" err="1" smtClean="0"/>
              <a:t>Params</a:t>
            </a:r>
            <a:r>
              <a:rPr lang="en-US" sz="1100" i="1" dirty="0" smtClean="0"/>
              <a:t>: </a:t>
            </a:r>
            <a:r>
              <a:rPr lang="en-US" sz="1100" i="1" dirty="0" err="1" smtClean="0"/>
              <a:t>module,submodule</a:t>
            </a:r>
            <a:endParaRPr lang="en-US" sz="1100" i="1" dirty="0" smtClean="0"/>
          </a:p>
          <a:p>
            <a:pPr algn="ctr"/>
            <a:endParaRPr lang="en-US" dirty="0" smtClean="0"/>
          </a:p>
          <a:p>
            <a:pPr algn="ct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a:t>
            </a:r>
            <a:endParaRPr lang="en-US" dirty="0"/>
          </a:p>
        </p:txBody>
      </p:sp>
      <p:pic>
        <p:nvPicPr>
          <p:cNvPr id="22531" name="Picture 3"/>
          <p:cNvPicPr>
            <a:picLocks noChangeAspect="1" noChangeArrowheads="1"/>
          </p:cNvPicPr>
          <p:nvPr/>
        </p:nvPicPr>
        <p:blipFill>
          <a:blip r:embed="rId2" cstate="print"/>
          <a:srcRect/>
          <a:stretch>
            <a:fillRect/>
          </a:stretch>
        </p:blipFill>
        <p:spPr bwMode="auto">
          <a:xfrm>
            <a:off x="6692404" y="3340099"/>
            <a:ext cx="2150079" cy="3238501"/>
          </a:xfrm>
          <a:prstGeom prst="rect">
            <a:avLst/>
          </a:prstGeom>
          <a:noFill/>
          <a:ln w="9525">
            <a:noFill/>
            <a:miter lim="800000"/>
            <a:headEnd/>
            <a:tailEnd/>
          </a:ln>
          <a:effectLst/>
        </p:spPr>
      </p:pic>
      <p:sp>
        <p:nvSpPr>
          <p:cNvPr id="7" name="TextBox 6"/>
          <p:cNvSpPr txBox="1"/>
          <p:nvPr/>
        </p:nvSpPr>
        <p:spPr>
          <a:xfrm>
            <a:off x="215900" y="1219200"/>
            <a:ext cx="8674100" cy="3785652"/>
          </a:xfrm>
          <a:prstGeom prst="rect">
            <a:avLst/>
          </a:prstGeom>
          <a:noFill/>
        </p:spPr>
        <p:txBody>
          <a:bodyPr wrap="square" rtlCol="0">
            <a:spAutoFit/>
          </a:bodyPr>
          <a:lstStyle/>
          <a:p>
            <a:pPr>
              <a:buFont typeface="Arial" pitchFamily="34" charset="0"/>
              <a:buChar char="•"/>
            </a:pPr>
            <a:r>
              <a:rPr lang="en-US" sz="2000" dirty="0" smtClean="0"/>
              <a:t>  </a:t>
            </a:r>
            <a:r>
              <a:rPr lang="en-US" sz="2000" dirty="0" smtClean="0">
                <a:solidFill>
                  <a:srgbClr val="FF0000"/>
                </a:solidFill>
              </a:rPr>
              <a:t>Generic Test Automation Framework </a:t>
            </a:r>
            <a:r>
              <a:rPr lang="en-US" sz="2000" dirty="0" smtClean="0"/>
              <a:t>utilizing </a:t>
            </a:r>
            <a:r>
              <a:rPr lang="en-US" sz="2000" dirty="0" smtClean="0">
                <a:solidFill>
                  <a:srgbClr val="FF0000"/>
                </a:solidFill>
              </a:rPr>
              <a:t>Keyword-driven</a:t>
            </a:r>
            <a:r>
              <a:rPr lang="en-US" sz="2000" dirty="0" smtClean="0"/>
              <a:t> testing approach</a:t>
            </a:r>
          </a:p>
          <a:p>
            <a:pPr>
              <a:buFont typeface="Arial" pitchFamily="34" charset="0"/>
              <a:buChar char="•"/>
            </a:pPr>
            <a:endParaRPr lang="en-US" sz="2000" dirty="0" smtClean="0"/>
          </a:p>
          <a:p>
            <a:pPr>
              <a:buFont typeface="Arial" pitchFamily="34" charset="0"/>
              <a:buChar char="•"/>
            </a:pPr>
            <a:r>
              <a:rPr lang="en-US" sz="2000" dirty="0" smtClean="0"/>
              <a:t>  Operating System &amp; Application Independent</a:t>
            </a:r>
          </a:p>
          <a:p>
            <a:pPr>
              <a:buFont typeface="Arial" pitchFamily="34" charset="0"/>
              <a:buChar char="•"/>
            </a:pPr>
            <a:endParaRPr lang="en-US" sz="2000" dirty="0" smtClean="0"/>
          </a:p>
          <a:p>
            <a:pPr>
              <a:buFont typeface="Arial" pitchFamily="34" charset="0"/>
              <a:buChar char="•"/>
            </a:pPr>
            <a:r>
              <a:rPr lang="en-US" sz="2000" dirty="0" smtClean="0"/>
              <a:t>  Implemented in Python</a:t>
            </a:r>
          </a:p>
          <a:p>
            <a:pPr lvl="1">
              <a:buFont typeface="Wingdings" pitchFamily="2" charset="2"/>
              <a:buChar char="Ø"/>
            </a:pPr>
            <a:r>
              <a:rPr lang="en-US" sz="2000" dirty="0" smtClean="0"/>
              <a:t> Can be extended natively using Java or Python</a:t>
            </a:r>
          </a:p>
          <a:p>
            <a:pPr lvl="1"/>
            <a:endParaRPr lang="en-US" sz="2000" dirty="0" smtClean="0"/>
          </a:p>
          <a:p>
            <a:pPr>
              <a:buFont typeface="Arial" pitchFamily="34" charset="0"/>
              <a:buChar char="•"/>
            </a:pPr>
            <a:r>
              <a:rPr lang="en-US" sz="2000" dirty="0" smtClean="0"/>
              <a:t>  Free and Open Source</a:t>
            </a:r>
          </a:p>
          <a:p>
            <a:pPr lvl="1">
              <a:buFont typeface="Wingdings" pitchFamily="2" charset="2"/>
              <a:buChar char="Ø"/>
            </a:pPr>
            <a:r>
              <a:rPr lang="en-US" sz="2000" dirty="0" smtClean="0"/>
              <a:t> Hosted on </a:t>
            </a:r>
            <a:r>
              <a:rPr lang="en-US" sz="2000" dirty="0" err="1" smtClean="0"/>
              <a:t>GitHub</a:t>
            </a:r>
            <a:endParaRPr lang="en-US" sz="2000" dirty="0" smtClean="0"/>
          </a:p>
          <a:p>
            <a:pPr lvl="1">
              <a:buFont typeface="Wingdings" pitchFamily="2" charset="2"/>
              <a:buChar char="Ø"/>
            </a:pPr>
            <a:r>
              <a:rPr lang="en-US" sz="2000" dirty="0" smtClean="0"/>
              <a:t> Sponsored by Nokia Networks</a:t>
            </a:r>
          </a:p>
          <a:p>
            <a:pPr lvl="1">
              <a:buFont typeface="Wingdings" pitchFamily="2" charset="2"/>
              <a:buChar char="Ø"/>
            </a:pPr>
            <a:endParaRPr lang="en-US" sz="2000" dirty="0" smtClean="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 INSTALLATION</a:t>
            </a:r>
            <a:endParaRPr lang="en-US" dirty="0"/>
          </a:p>
        </p:txBody>
      </p:sp>
      <p:sp>
        <p:nvSpPr>
          <p:cNvPr id="4" name="TextBox 3"/>
          <p:cNvSpPr txBox="1"/>
          <p:nvPr/>
        </p:nvSpPr>
        <p:spPr>
          <a:xfrm>
            <a:off x="340242" y="1020726"/>
            <a:ext cx="2018501" cy="646331"/>
          </a:xfrm>
          <a:prstGeom prst="rect">
            <a:avLst/>
          </a:prstGeom>
          <a:noFill/>
        </p:spPr>
        <p:txBody>
          <a:bodyPr wrap="none" rtlCol="0">
            <a:spAutoFit/>
          </a:bodyPr>
          <a:lstStyle/>
          <a:p>
            <a:r>
              <a:rPr lang="en-US" b="1" dirty="0" smtClean="0"/>
              <a:t>PRECONDITION:</a:t>
            </a:r>
          </a:p>
          <a:p>
            <a:pPr>
              <a:buFont typeface="Arial" pitchFamily="34" charset="0"/>
              <a:buChar char="•"/>
            </a:pPr>
            <a:r>
              <a:rPr lang="en-US" dirty="0" smtClean="0"/>
              <a:t>  Python 2.7.X</a:t>
            </a:r>
            <a:endParaRPr lang="en-US" dirty="0"/>
          </a:p>
        </p:txBody>
      </p:sp>
      <p:sp>
        <p:nvSpPr>
          <p:cNvPr id="5" name="TextBox 4"/>
          <p:cNvSpPr txBox="1"/>
          <p:nvPr/>
        </p:nvSpPr>
        <p:spPr>
          <a:xfrm>
            <a:off x="276447" y="1733107"/>
            <a:ext cx="2488695" cy="369332"/>
          </a:xfrm>
          <a:prstGeom prst="rect">
            <a:avLst/>
          </a:prstGeom>
          <a:noFill/>
        </p:spPr>
        <p:txBody>
          <a:bodyPr wrap="none" rtlCol="0">
            <a:spAutoFit/>
          </a:bodyPr>
          <a:lstStyle/>
          <a:p>
            <a:r>
              <a:rPr lang="en-US" b="1" dirty="0" smtClean="0"/>
              <a:t>To verify Installation:</a:t>
            </a:r>
            <a:endParaRPr lang="en-US" b="1" dirty="0"/>
          </a:p>
        </p:txBody>
      </p:sp>
      <p:sp>
        <p:nvSpPr>
          <p:cNvPr id="6" name="TextBox 5"/>
          <p:cNvSpPr txBox="1"/>
          <p:nvPr/>
        </p:nvSpPr>
        <p:spPr>
          <a:xfrm>
            <a:off x="329609" y="2073349"/>
            <a:ext cx="2037737" cy="369332"/>
          </a:xfrm>
          <a:prstGeom prst="rect">
            <a:avLst/>
          </a:prstGeom>
          <a:noFill/>
        </p:spPr>
        <p:txBody>
          <a:bodyPr wrap="none" rtlCol="0">
            <a:spAutoFit/>
          </a:bodyPr>
          <a:lstStyle/>
          <a:p>
            <a:r>
              <a:rPr lang="en-US" dirty="0" smtClean="0">
                <a:solidFill>
                  <a:srgbClr val="FF0000"/>
                </a:solidFill>
              </a:rPr>
              <a:t>&gt; python --version</a:t>
            </a:r>
            <a:endParaRPr lang="en-US" dirty="0">
              <a:solidFill>
                <a:srgbClr val="FF0000"/>
              </a:solidFill>
            </a:endParaRPr>
          </a:p>
        </p:txBody>
      </p:sp>
      <p:pic>
        <p:nvPicPr>
          <p:cNvPr id="27652" name="Picture 4"/>
          <p:cNvPicPr>
            <a:picLocks noChangeAspect="1" noChangeArrowheads="1"/>
          </p:cNvPicPr>
          <p:nvPr/>
        </p:nvPicPr>
        <p:blipFill>
          <a:blip r:embed="rId2" cstate="print"/>
          <a:srcRect/>
          <a:stretch>
            <a:fillRect/>
          </a:stretch>
        </p:blipFill>
        <p:spPr bwMode="auto">
          <a:xfrm>
            <a:off x="278035" y="2531178"/>
            <a:ext cx="4535266" cy="1198786"/>
          </a:xfrm>
          <a:prstGeom prst="rect">
            <a:avLst/>
          </a:prstGeom>
          <a:noFill/>
          <a:ln w="9525">
            <a:noFill/>
            <a:miter lim="800000"/>
            <a:headEnd/>
            <a:tailEnd/>
          </a:ln>
          <a:effectLst/>
        </p:spPr>
      </p:pic>
      <p:sp>
        <p:nvSpPr>
          <p:cNvPr id="11" name="TextBox 10"/>
          <p:cNvSpPr txBox="1"/>
          <p:nvPr/>
        </p:nvSpPr>
        <p:spPr>
          <a:xfrm>
            <a:off x="339947" y="3841307"/>
            <a:ext cx="3283784" cy="369332"/>
          </a:xfrm>
          <a:prstGeom prst="rect">
            <a:avLst/>
          </a:prstGeom>
          <a:noFill/>
        </p:spPr>
        <p:txBody>
          <a:bodyPr wrap="none" rtlCol="0">
            <a:spAutoFit/>
          </a:bodyPr>
          <a:lstStyle/>
          <a:p>
            <a:r>
              <a:rPr lang="en-US" b="1" dirty="0" smtClean="0"/>
              <a:t>To install Robot Framework:</a:t>
            </a:r>
            <a:endParaRPr lang="en-US" b="1" dirty="0"/>
          </a:p>
        </p:txBody>
      </p:sp>
      <p:sp>
        <p:nvSpPr>
          <p:cNvPr id="12" name="TextBox 11"/>
          <p:cNvSpPr txBox="1"/>
          <p:nvPr/>
        </p:nvSpPr>
        <p:spPr>
          <a:xfrm>
            <a:off x="482009" y="4206949"/>
            <a:ext cx="7853432" cy="2308324"/>
          </a:xfrm>
          <a:prstGeom prst="rect">
            <a:avLst/>
          </a:prstGeom>
          <a:noFill/>
        </p:spPr>
        <p:txBody>
          <a:bodyPr wrap="none" rtlCol="0">
            <a:spAutoFit/>
          </a:bodyPr>
          <a:lstStyle/>
          <a:p>
            <a:r>
              <a:rPr lang="en-US" dirty="0" smtClean="0"/>
              <a:t>If you have “</a:t>
            </a:r>
            <a:r>
              <a:rPr lang="en-US" dirty="0" err="1" smtClean="0"/>
              <a:t>setup_tools</a:t>
            </a:r>
            <a:r>
              <a:rPr lang="en-US" dirty="0" smtClean="0"/>
              <a:t>” installed, you can use “</a:t>
            </a:r>
            <a:r>
              <a:rPr lang="en-US" dirty="0" err="1" smtClean="0"/>
              <a:t>easy_install</a:t>
            </a:r>
            <a:r>
              <a:rPr lang="en-US" dirty="0" smtClean="0"/>
              <a:t>” to install “pip”</a:t>
            </a:r>
            <a:br>
              <a:rPr lang="en-US" dirty="0" smtClean="0"/>
            </a:br>
            <a:r>
              <a:rPr lang="en-US" dirty="0" smtClean="0"/>
              <a:t>then:</a:t>
            </a:r>
          </a:p>
          <a:p>
            <a:endParaRPr lang="en-US" i="1" dirty="0" smtClean="0">
              <a:solidFill>
                <a:srgbClr val="FF0000"/>
              </a:solidFill>
            </a:endParaRPr>
          </a:p>
          <a:p>
            <a:r>
              <a:rPr lang="en-US" i="1" dirty="0" smtClean="0">
                <a:solidFill>
                  <a:srgbClr val="FF0000"/>
                </a:solidFill>
              </a:rPr>
              <a:t>&gt; pip install </a:t>
            </a:r>
            <a:r>
              <a:rPr lang="en-US" i="1" dirty="0" err="1" smtClean="0">
                <a:solidFill>
                  <a:srgbClr val="FF0000"/>
                </a:solidFill>
              </a:rPr>
              <a:t>robotframework</a:t>
            </a:r>
            <a:endParaRPr lang="en-US" i="1" dirty="0" smtClean="0">
              <a:solidFill>
                <a:srgbClr val="FF0000"/>
              </a:solidFill>
            </a:endParaRPr>
          </a:p>
          <a:p>
            <a:endParaRPr lang="en-US" dirty="0" smtClean="0"/>
          </a:p>
          <a:p>
            <a:r>
              <a:rPr lang="en-US" dirty="0" smtClean="0"/>
              <a:t> We’ll also be using Selenium Library:</a:t>
            </a:r>
          </a:p>
          <a:p>
            <a:endParaRPr lang="en-US" dirty="0" smtClean="0"/>
          </a:p>
          <a:p>
            <a:r>
              <a:rPr lang="en-US" i="1" dirty="0" smtClean="0">
                <a:solidFill>
                  <a:srgbClr val="FF0000"/>
                </a:solidFill>
              </a:rPr>
              <a:t>&gt; pip install selenium</a:t>
            </a:r>
            <a:endParaRPr lang="en-US" i="1"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 INSTALLATION</a:t>
            </a:r>
            <a:endParaRPr lang="en-US" dirty="0"/>
          </a:p>
        </p:txBody>
      </p:sp>
      <p:sp>
        <p:nvSpPr>
          <p:cNvPr id="6" name="TextBox 5"/>
          <p:cNvSpPr txBox="1"/>
          <p:nvPr/>
        </p:nvSpPr>
        <p:spPr>
          <a:xfrm>
            <a:off x="346149" y="917648"/>
            <a:ext cx="4044762" cy="646331"/>
          </a:xfrm>
          <a:prstGeom prst="rect">
            <a:avLst/>
          </a:prstGeom>
          <a:noFill/>
        </p:spPr>
        <p:txBody>
          <a:bodyPr wrap="none" rtlCol="0">
            <a:spAutoFit/>
          </a:bodyPr>
          <a:lstStyle/>
          <a:p>
            <a:r>
              <a:rPr lang="en-US" dirty="0" smtClean="0"/>
              <a:t>To check robot framework installation:</a:t>
            </a:r>
          </a:p>
          <a:p>
            <a:r>
              <a:rPr lang="en-US" dirty="0" smtClean="0"/>
              <a:t>&gt; </a:t>
            </a:r>
            <a:r>
              <a:rPr lang="en-US" dirty="0" err="1" smtClean="0"/>
              <a:t>pybot</a:t>
            </a:r>
            <a:r>
              <a:rPr lang="en-US" dirty="0" smtClean="0"/>
              <a:t> --version</a:t>
            </a:r>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407988" y="1751013"/>
            <a:ext cx="5381625" cy="17049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 OVERVIEW</a:t>
            </a:r>
            <a:endParaRPr lang="en-US" dirty="0"/>
          </a:p>
        </p:txBody>
      </p:sp>
      <p:pic>
        <p:nvPicPr>
          <p:cNvPr id="26625" name="Picture 1"/>
          <p:cNvPicPr>
            <a:picLocks noChangeAspect="1" noChangeArrowheads="1"/>
          </p:cNvPicPr>
          <p:nvPr/>
        </p:nvPicPr>
        <p:blipFill>
          <a:blip r:embed="rId2" cstate="print"/>
          <a:srcRect/>
          <a:stretch>
            <a:fillRect/>
          </a:stretch>
        </p:blipFill>
        <p:spPr bwMode="auto">
          <a:xfrm>
            <a:off x="619679" y="1251538"/>
            <a:ext cx="4777826" cy="4334097"/>
          </a:xfrm>
          <a:prstGeom prst="rect">
            <a:avLst/>
          </a:prstGeom>
          <a:noFill/>
          <a:ln w="9525">
            <a:noFill/>
            <a:miter lim="800000"/>
            <a:headEnd/>
            <a:tailEnd/>
          </a:ln>
          <a:effectLst/>
        </p:spPr>
      </p:pic>
      <p:sp>
        <p:nvSpPr>
          <p:cNvPr id="5" name="Rectangle 4"/>
          <p:cNvSpPr/>
          <p:nvPr/>
        </p:nvSpPr>
        <p:spPr>
          <a:xfrm>
            <a:off x="1272362" y="4681870"/>
            <a:ext cx="3976577" cy="776177"/>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5302102" y="5064642"/>
            <a:ext cx="563526"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18791" y="4862623"/>
            <a:ext cx="2027222" cy="369332"/>
          </a:xfrm>
          <a:prstGeom prst="rect">
            <a:avLst/>
          </a:prstGeom>
          <a:noFill/>
        </p:spPr>
        <p:txBody>
          <a:bodyPr wrap="none" rtlCol="0">
            <a:spAutoFit/>
          </a:bodyPr>
          <a:lstStyle/>
          <a:p>
            <a:r>
              <a:rPr lang="en-US" dirty="0" smtClean="0"/>
              <a:t>Actual Test Cases</a:t>
            </a:r>
            <a:endParaRPr lang="en-US" dirty="0"/>
          </a:p>
        </p:txBody>
      </p:sp>
      <p:sp>
        <p:nvSpPr>
          <p:cNvPr id="9" name="Rectangle 8"/>
          <p:cNvSpPr/>
          <p:nvPr/>
        </p:nvSpPr>
        <p:spPr>
          <a:xfrm>
            <a:off x="1293628" y="3746205"/>
            <a:ext cx="3958856" cy="800986"/>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326911" y="4100623"/>
            <a:ext cx="563526"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75498" y="3919869"/>
            <a:ext cx="1868845" cy="369332"/>
          </a:xfrm>
          <a:prstGeom prst="rect">
            <a:avLst/>
          </a:prstGeom>
          <a:noFill/>
        </p:spPr>
        <p:txBody>
          <a:bodyPr wrap="none" rtlCol="0">
            <a:spAutoFit/>
          </a:bodyPr>
          <a:lstStyle/>
          <a:p>
            <a:r>
              <a:rPr lang="en-US" dirty="0" smtClean="0"/>
              <a:t>HL/LL Keywords</a:t>
            </a:r>
            <a:endParaRPr lang="en-US" dirty="0"/>
          </a:p>
        </p:txBody>
      </p:sp>
      <p:sp>
        <p:nvSpPr>
          <p:cNvPr id="12" name="Rectangle 11"/>
          <p:cNvSpPr/>
          <p:nvPr/>
        </p:nvSpPr>
        <p:spPr>
          <a:xfrm>
            <a:off x="1307804" y="2590801"/>
            <a:ext cx="3958856" cy="800986"/>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330455" y="2945219"/>
            <a:ext cx="563526"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62079" y="2732567"/>
            <a:ext cx="2680542" cy="646331"/>
          </a:xfrm>
          <a:prstGeom prst="rect">
            <a:avLst/>
          </a:prstGeom>
          <a:noFill/>
        </p:spPr>
        <p:txBody>
          <a:bodyPr wrap="none" rtlCol="0">
            <a:spAutoFit/>
          </a:bodyPr>
          <a:lstStyle/>
          <a:p>
            <a:r>
              <a:rPr lang="en-US" dirty="0" smtClean="0"/>
              <a:t>Technical Keywords</a:t>
            </a:r>
          </a:p>
          <a:p>
            <a:r>
              <a:rPr lang="en-US" dirty="0" smtClean="0"/>
              <a:t>3</a:t>
            </a:r>
            <a:r>
              <a:rPr lang="en-US" baseline="30000" dirty="0" smtClean="0"/>
              <a:t>rd</a:t>
            </a:r>
            <a:r>
              <a:rPr lang="en-US" dirty="0" smtClean="0"/>
              <a:t> Party , User Libraries</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 STRUCTURE</a:t>
            </a:r>
            <a:endParaRPr lang="en-US" dirty="0"/>
          </a:p>
        </p:txBody>
      </p:sp>
      <p:graphicFrame>
        <p:nvGraphicFramePr>
          <p:cNvPr id="4" name="Table 3"/>
          <p:cNvGraphicFramePr>
            <a:graphicFrameLocks noGrp="1"/>
          </p:cNvGraphicFramePr>
          <p:nvPr/>
        </p:nvGraphicFramePr>
        <p:xfrm>
          <a:off x="457200" y="1384300"/>
          <a:ext cx="7874000" cy="3733800"/>
        </p:xfrm>
        <a:graphic>
          <a:graphicData uri="http://schemas.openxmlformats.org/drawingml/2006/table">
            <a:tbl>
              <a:tblPr firstRow="1" bandRow="1">
                <a:tableStyleId>{5C22544A-7EE6-4342-B048-85BDC9FD1C3A}</a:tableStyleId>
              </a:tblPr>
              <a:tblGrid>
                <a:gridCol w="2054687"/>
                <a:gridCol w="5819313"/>
              </a:tblGrid>
              <a:tr h="460886">
                <a:tc>
                  <a:txBody>
                    <a:bodyPr/>
                    <a:lstStyle/>
                    <a:p>
                      <a:r>
                        <a:rPr lang="en-US" sz="1800" dirty="0" smtClean="0"/>
                        <a:t>Item</a:t>
                      </a:r>
                      <a:endParaRPr lang="en-US" sz="1800" dirty="0"/>
                    </a:p>
                  </a:txBody>
                  <a:tcPr/>
                </a:tc>
                <a:tc>
                  <a:txBody>
                    <a:bodyPr/>
                    <a:lstStyle/>
                    <a:p>
                      <a:r>
                        <a:rPr lang="en-US" sz="1800" dirty="0" smtClean="0"/>
                        <a:t>Description</a:t>
                      </a:r>
                      <a:endParaRPr lang="en-US" sz="1800" dirty="0"/>
                    </a:p>
                  </a:txBody>
                  <a:tcPr/>
                </a:tc>
              </a:tr>
              <a:tr h="795503">
                <a:tc>
                  <a:txBody>
                    <a:bodyPr/>
                    <a:lstStyle/>
                    <a:p>
                      <a:r>
                        <a:rPr lang="en-US" sz="1800" b="1" dirty="0" err="1" smtClean="0"/>
                        <a:t>Testsuite</a:t>
                      </a:r>
                      <a:endParaRPr lang="en-US" sz="1800" dirty="0"/>
                    </a:p>
                  </a:txBody>
                  <a:tcPr/>
                </a:tc>
                <a:tc>
                  <a:txBody>
                    <a:bodyPr/>
                    <a:lstStyle/>
                    <a:p>
                      <a:r>
                        <a:rPr lang="en-US" sz="1800" dirty="0" smtClean="0"/>
                        <a:t>Tests are created</a:t>
                      </a:r>
                      <a:r>
                        <a:rPr lang="en-US" sz="1800" baseline="0" dirty="0" smtClean="0"/>
                        <a:t> from </a:t>
                      </a:r>
                      <a:r>
                        <a:rPr lang="en-US" sz="1800" baseline="0" dirty="0" err="1" smtClean="0"/>
                        <a:t>Testsuites</a:t>
                      </a:r>
                      <a:r>
                        <a:rPr lang="en-US" sz="1800" baseline="0" dirty="0" smtClean="0"/>
                        <a:t>. </a:t>
                      </a:r>
                      <a:r>
                        <a:rPr lang="en-US" sz="1800" baseline="0" dirty="0" err="1" smtClean="0"/>
                        <a:t>Testsuites</a:t>
                      </a:r>
                      <a:r>
                        <a:rPr lang="en-US" sz="1800" baseline="0" dirty="0" smtClean="0"/>
                        <a:t> are created from Tables</a:t>
                      </a:r>
                      <a:endParaRPr lang="en-US" sz="1800" dirty="0"/>
                    </a:p>
                  </a:txBody>
                  <a:tcPr/>
                </a:tc>
              </a:tr>
              <a:tr h="1077135">
                <a:tc>
                  <a:txBody>
                    <a:bodyPr/>
                    <a:lstStyle/>
                    <a:p>
                      <a:r>
                        <a:rPr lang="en-US" sz="1800" b="1" dirty="0" smtClean="0"/>
                        <a:t>Resource Files</a:t>
                      </a:r>
                      <a:endParaRPr lang="en-US" sz="1800" dirty="0"/>
                    </a:p>
                  </a:txBody>
                  <a:tcPr/>
                </a:tc>
                <a:tc>
                  <a:txBody>
                    <a:bodyPr/>
                    <a:lstStyle/>
                    <a:p>
                      <a:pPr fontAlgn="base">
                        <a:buFont typeface="Arial" pitchFamily="34" charset="0"/>
                        <a:buNone/>
                      </a:pPr>
                      <a:r>
                        <a:rPr lang="en-US" sz="1800" dirty="0" smtClean="0"/>
                        <a:t>This is where High-level/Low-level keywords can</a:t>
                      </a:r>
                      <a:r>
                        <a:rPr lang="en-US" sz="1800" baseline="0" dirty="0" smtClean="0"/>
                        <a:t> </a:t>
                      </a:r>
                      <a:r>
                        <a:rPr lang="en-US" sz="1800" dirty="0" smtClean="0"/>
                        <a:t>be defined for modularity and reusability</a:t>
                      </a:r>
                    </a:p>
                    <a:p>
                      <a:endParaRPr lang="en-US" sz="1800" dirty="0"/>
                    </a:p>
                  </a:txBody>
                  <a:tcPr/>
                </a:tc>
              </a:tr>
              <a:tr h="1400276">
                <a:tc>
                  <a:txBody>
                    <a:bodyPr/>
                    <a:lstStyle/>
                    <a:p>
                      <a:r>
                        <a:rPr lang="en-US" sz="1800" b="1" dirty="0" smtClean="0"/>
                        <a:t>Test Library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This is where technical keywords are defined. It can refer to</a:t>
                      </a:r>
                      <a:r>
                        <a:rPr lang="en-US" sz="1800" baseline="0" dirty="0" smtClean="0"/>
                        <a:t> </a:t>
                      </a:r>
                      <a:r>
                        <a:rPr lang="en-US" sz="1800" baseline="0" dirty="0" err="1" smtClean="0"/>
                        <a:t>builtIn</a:t>
                      </a:r>
                      <a:r>
                        <a:rPr lang="en-US" sz="1800" baseline="0" dirty="0" smtClean="0"/>
                        <a:t>, third-party, &amp; user developed libraries.</a:t>
                      </a:r>
                      <a:endParaRPr lang="en-US" sz="1800" dirty="0" smtClean="0"/>
                    </a:p>
                    <a:p>
                      <a:endParaRPr lang="en-US" sz="180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19</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318977" y="1049886"/>
            <a:ext cx="8027582" cy="4524315"/>
          </a:xfrm>
          <a:prstGeom prst="rect">
            <a:avLst/>
          </a:prstGeom>
        </p:spPr>
        <p:txBody>
          <a:bodyPr wrap="square">
            <a:spAutoFit/>
          </a:bodyPr>
          <a:lstStyle/>
          <a:p>
            <a:r>
              <a:rPr lang="en-US" sz="2400" dirty="0" smtClean="0">
                <a:solidFill>
                  <a:schemeClr val="accent2"/>
                </a:solidFill>
              </a:rPr>
              <a:t>Supported File Formats</a:t>
            </a:r>
          </a:p>
          <a:p>
            <a:endParaRPr lang="en-US" sz="2400" dirty="0" smtClean="0"/>
          </a:p>
          <a:p>
            <a:r>
              <a:rPr lang="en-US" sz="2400" dirty="0" smtClean="0"/>
              <a:t>Robot Framework test data is defined in tabular format, using:</a:t>
            </a:r>
          </a:p>
          <a:p>
            <a:pPr>
              <a:buFont typeface="Arial" pitchFamily="34" charset="0"/>
              <a:buChar char="•"/>
            </a:pPr>
            <a:r>
              <a:rPr lang="en-US" sz="2400" dirty="0" smtClean="0"/>
              <a:t>  hypertext markup language (HTML)</a:t>
            </a:r>
          </a:p>
          <a:p>
            <a:pPr>
              <a:buFont typeface="Arial" pitchFamily="34" charset="0"/>
              <a:buChar char="•"/>
            </a:pPr>
            <a:r>
              <a:rPr lang="en-US" sz="2400" dirty="0" smtClean="0"/>
              <a:t>  tab-separated values (TSV)</a:t>
            </a:r>
          </a:p>
          <a:p>
            <a:pPr>
              <a:buFont typeface="Arial" pitchFamily="34" charset="0"/>
              <a:buChar char="•"/>
            </a:pPr>
            <a:r>
              <a:rPr lang="en-US" sz="2400" dirty="0" smtClean="0"/>
              <a:t>  </a:t>
            </a:r>
            <a:r>
              <a:rPr lang="en-US" sz="2400" u="sng" dirty="0" smtClean="0">
                <a:solidFill>
                  <a:schemeClr val="accent2"/>
                </a:solidFill>
              </a:rPr>
              <a:t>plain text(TXT)</a:t>
            </a:r>
          </a:p>
          <a:p>
            <a:pPr>
              <a:buFont typeface="Arial" pitchFamily="34" charset="0"/>
              <a:buChar char="•"/>
            </a:pPr>
            <a:endParaRPr lang="en-US" sz="2400" dirty="0" smtClean="0"/>
          </a:p>
          <a:p>
            <a:r>
              <a:rPr lang="en-US" sz="2400" dirty="0" smtClean="0"/>
              <a:t>Robot Framework selects a parser for the test data based on the file extension. The extension is case-insensitive, and the recognized extensions are .html, .</a:t>
            </a:r>
            <a:r>
              <a:rPr lang="en-US" sz="2400" dirty="0" err="1" smtClean="0"/>
              <a:t>htm</a:t>
            </a:r>
            <a:r>
              <a:rPr lang="en-US" sz="2400" dirty="0" smtClean="0"/>
              <a:t> and .</a:t>
            </a:r>
            <a:r>
              <a:rPr lang="en-US" sz="2400" dirty="0" err="1" smtClean="0"/>
              <a:t>xhtml</a:t>
            </a:r>
            <a:r>
              <a:rPr lang="en-US" sz="2400" dirty="0" smtClean="0"/>
              <a:t> for HTML, .</a:t>
            </a:r>
            <a:r>
              <a:rPr lang="en-US" sz="2400" dirty="0" err="1" smtClean="0"/>
              <a:t>tsv</a:t>
            </a:r>
            <a:r>
              <a:rPr lang="en-US" sz="2400" dirty="0" smtClean="0"/>
              <a:t> for TSV, and .txt for plain text</a:t>
            </a:r>
            <a:endParaRPr lang="en-US" sz="2400"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a:t>
            </a:fld>
            <a:endParaRPr lang="en-US" dirty="0"/>
          </a:p>
        </p:txBody>
      </p:sp>
      <p:sp>
        <p:nvSpPr>
          <p:cNvPr id="3" name="Title 2"/>
          <p:cNvSpPr>
            <a:spLocks noGrp="1"/>
          </p:cNvSpPr>
          <p:nvPr>
            <p:ph type="title"/>
          </p:nvPr>
        </p:nvSpPr>
        <p:spPr>
          <a:xfrm>
            <a:off x="284046" y="466038"/>
            <a:ext cx="7123176" cy="664797"/>
          </a:xfrm>
        </p:spPr>
        <p:txBody>
          <a:bodyPr/>
          <a:lstStyle/>
          <a:p>
            <a:r>
              <a:rPr lang="en-US" dirty="0" smtClean="0"/>
              <a:t>Course Overview</a:t>
            </a:r>
            <a:br>
              <a:rPr lang="en-US" dirty="0" smtClean="0"/>
            </a:br>
            <a:endParaRPr lang="en-US" dirty="0"/>
          </a:p>
        </p:txBody>
      </p:sp>
      <p:sp>
        <p:nvSpPr>
          <p:cNvPr id="4" name="TextBox 3"/>
          <p:cNvSpPr txBox="1"/>
          <p:nvPr/>
        </p:nvSpPr>
        <p:spPr>
          <a:xfrm>
            <a:off x="331973" y="1091315"/>
            <a:ext cx="8489696" cy="1754326"/>
          </a:xfrm>
          <a:prstGeom prst="rect">
            <a:avLst/>
          </a:prstGeom>
          <a:noFill/>
        </p:spPr>
        <p:txBody>
          <a:bodyPr wrap="square" rtlCol="0">
            <a:spAutoFit/>
          </a:bodyPr>
          <a:lstStyle/>
          <a:p>
            <a:r>
              <a:rPr lang="en-US" dirty="0" smtClean="0">
                <a:solidFill>
                  <a:srgbClr val="FF0000"/>
                </a:solidFill>
              </a:rPr>
              <a:t>At the end of this presentation, you should be familiar with:</a:t>
            </a:r>
            <a:endParaRPr lang="en-US" dirty="0" smtClean="0"/>
          </a:p>
          <a:p>
            <a:pPr>
              <a:buFont typeface="Arial" pitchFamily="34" charset="0"/>
              <a:buChar char="•"/>
            </a:pPr>
            <a:r>
              <a:rPr lang="en-US" dirty="0" smtClean="0"/>
              <a:t>  Basic understanding of Test Automation Frameworks</a:t>
            </a:r>
          </a:p>
          <a:p>
            <a:pPr>
              <a:buFont typeface="Arial" pitchFamily="34" charset="0"/>
              <a:buChar char="•"/>
            </a:pPr>
            <a:r>
              <a:rPr lang="en-US" dirty="0" smtClean="0"/>
              <a:t>  Functional knowledge of Robot Framework(RF) including its architecture</a:t>
            </a:r>
          </a:p>
          <a:p>
            <a:pPr>
              <a:buFont typeface="Arial" pitchFamily="34" charset="0"/>
              <a:buChar char="•"/>
            </a:pPr>
            <a:r>
              <a:rPr lang="en-US" dirty="0" smtClean="0"/>
              <a:t>  How to use BuiltIn RF &amp; Selenium Library to Automate Web Application Testing</a:t>
            </a:r>
          </a:p>
          <a:p>
            <a:endParaRPr lang="en-US" dirty="0" smtClean="0"/>
          </a:p>
          <a:p>
            <a:endParaRPr lang="en-US" dirty="0" smtClean="0"/>
          </a:p>
        </p:txBody>
      </p:sp>
      <p:pic>
        <p:nvPicPr>
          <p:cNvPr id="2050" name="Picture 2" descr="http://www.crowdcontent.com/blog/wp-content/uploads/target-market.png"/>
          <p:cNvPicPr>
            <a:picLocks noChangeAspect="1" noChangeArrowheads="1"/>
          </p:cNvPicPr>
          <p:nvPr/>
        </p:nvPicPr>
        <p:blipFill>
          <a:blip r:embed="rId2" cstate="print"/>
          <a:srcRect/>
          <a:stretch>
            <a:fillRect/>
          </a:stretch>
        </p:blipFill>
        <p:spPr bwMode="auto">
          <a:xfrm>
            <a:off x="5398017" y="3496081"/>
            <a:ext cx="3238500" cy="2800351"/>
          </a:xfrm>
          <a:prstGeom prst="rect">
            <a:avLst/>
          </a:prstGeom>
          <a:noFill/>
        </p:spPr>
      </p:pic>
      <p:sp>
        <p:nvSpPr>
          <p:cNvPr id="6" name="TextBox 5"/>
          <p:cNvSpPr txBox="1"/>
          <p:nvPr/>
        </p:nvSpPr>
        <p:spPr>
          <a:xfrm>
            <a:off x="308050" y="2661683"/>
            <a:ext cx="5288627" cy="923330"/>
          </a:xfrm>
          <a:prstGeom prst="rect">
            <a:avLst/>
          </a:prstGeom>
          <a:noFill/>
        </p:spPr>
        <p:txBody>
          <a:bodyPr wrap="none" rtlCol="0">
            <a:spAutoFit/>
          </a:bodyPr>
          <a:lstStyle/>
          <a:p>
            <a:r>
              <a:rPr lang="en-US" dirty="0" smtClean="0">
                <a:solidFill>
                  <a:srgbClr val="FF0000"/>
                </a:solidFill>
              </a:rPr>
              <a:t>For your practice:</a:t>
            </a:r>
            <a:endParaRPr lang="en-US" dirty="0" smtClean="0"/>
          </a:p>
          <a:p>
            <a:pPr>
              <a:buFont typeface="Arial" pitchFamily="34" charset="0"/>
              <a:buChar char="•"/>
            </a:pPr>
            <a:r>
              <a:rPr lang="en-US" dirty="0" smtClean="0"/>
              <a:t>  Automate the test cases identified by </a:t>
            </a:r>
          </a:p>
          <a:p>
            <a:r>
              <a:rPr lang="en-US" dirty="0" smtClean="0"/>
              <a:t>manual exploratory testing of a Parking Calculator</a:t>
            </a:r>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TextBox 3"/>
          <p:cNvSpPr txBox="1"/>
          <p:nvPr/>
        </p:nvSpPr>
        <p:spPr>
          <a:xfrm>
            <a:off x="329905" y="785333"/>
            <a:ext cx="2604111" cy="369332"/>
          </a:xfrm>
          <a:prstGeom prst="rect">
            <a:avLst/>
          </a:prstGeom>
          <a:noFill/>
        </p:spPr>
        <p:txBody>
          <a:bodyPr wrap="none" rtlCol="0">
            <a:spAutoFit/>
          </a:bodyPr>
          <a:lstStyle/>
          <a:p>
            <a:r>
              <a:rPr lang="en-US" b="1" dirty="0" smtClean="0"/>
              <a:t>Sample Test Case File</a:t>
            </a:r>
            <a:endParaRPr lang="en-US" b="1" dirty="0"/>
          </a:p>
        </p:txBody>
      </p:sp>
      <p:pic>
        <p:nvPicPr>
          <p:cNvPr id="32772" name="Picture 4"/>
          <p:cNvPicPr>
            <a:picLocks noChangeAspect="1" noChangeArrowheads="1"/>
          </p:cNvPicPr>
          <p:nvPr/>
        </p:nvPicPr>
        <p:blipFill>
          <a:blip r:embed="rId2" cstate="print"/>
          <a:srcRect/>
          <a:stretch>
            <a:fillRect/>
          </a:stretch>
        </p:blipFill>
        <p:spPr bwMode="auto">
          <a:xfrm>
            <a:off x="2464538" y="1132884"/>
            <a:ext cx="4012462" cy="534291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21</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287079" y="882250"/>
            <a:ext cx="7581014" cy="1754326"/>
          </a:xfrm>
          <a:prstGeom prst="rect">
            <a:avLst/>
          </a:prstGeom>
        </p:spPr>
        <p:txBody>
          <a:bodyPr wrap="square">
            <a:spAutoFit/>
          </a:bodyPr>
          <a:lstStyle/>
          <a:p>
            <a:r>
              <a:rPr lang="en-US" dirty="0" smtClean="0">
                <a:solidFill>
                  <a:schemeClr val="accent2"/>
                </a:solidFill>
              </a:rPr>
              <a:t>Test Data Tables</a:t>
            </a:r>
          </a:p>
          <a:p>
            <a:endParaRPr lang="en-US" dirty="0" smtClean="0"/>
          </a:p>
          <a:p>
            <a:r>
              <a:rPr lang="en-US" dirty="0" smtClean="0"/>
              <a:t>Test data is structured in four types of tables listed below. These test data tables are identified by the first cell of the table, and the last column in the table below lists different aliases that can be used as a table name. </a:t>
            </a:r>
            <a:endParaRPr lang="en-US" dirty="0"/>
          </a:p>
        </p:txBody>
      </p:sp>
      <p:graphicFrame>
        <p:nvGraphicFramePr>
          <p:cNvPr id="5" name="Table 4"/>
          <p:cNvGraphicFramePr>
            <a:graphicFrameLocks noGrp="1"/>
          </p:cNvGraphicFramePr>
          <p:nvPr/>
        </p:nvGraphicFramePr>
        <p:xfrm>
          <a:off x="609598" y="2736700"/>
          <a:ext cx="7577472" cy="3150902"/>
        </p:xfrm>
        <a:graphic>
          <a:graphicData uri="http://schemas.openxmlformats.org/drawingml/2006/table">
            <a:tbl>
              <a:tblPr firstRow="1" bandRow="1">
                <a:tableStyleId>{5C22544A-7EE6-4342-B048-85BDC9FD1C3A}</a:tableStyleId>
              </a:tblPr>
              <a:tblGrid>
                <a:gridCol w="2057991"/>
                <a:gridCol w="3541825"/>
                <a:gridCol w="1977656"/>
              </a:tblGrid>
              <a:tr h="346742">
                <a:tc>
                  <a:txBody>
                    <a:bodyPr/>
                    <a:lstStyle/>
                    <a:p>
                      <a:pPr algn="ctr"/>
                      <a:r>
                        <a:rPr lang="en-US" sz="1600" dirty="0" smtClean="0"/>
                        <a:t>Table</a:t>
                      </a:r>
                      <a:r>
                        <a:rPr lang="en-US" sz="1600" baseline="0" dirty="0" smtClean="0"/>
                        <a:t> name</a:t>
                      </a:r>
                      <a:endParaRPr lang="en-US" sz="1600" dirty="0"/>
                    </a:p>
                  </a:txBody>
                  <a:tcPr/>
                </a:tc>
                <a:tc>
                  <a:txBody>
                    <a:bodyPr/>
                    <a:lstStyle/>
                    <a:p>
                      <a:pPr algn="ctr"/>
                      <a:r>
                        <a:rPr lang="en-US" sz="1600" dirty="0" smtClean="0"/>
                        <a:t>Used for</a:t>
                      </a:r>
                      <a:endParaRPr lang="en-US" sz="1600" dirty="0"/>
                    </a:p>
                  </a:txBody>
                  <a:tcPr/>
                </a:tc>
                <a:tc>
                  <a:txBody>
                    <a:bodyPr/>
                    <a:lstStyle/>
                    <a:p>
                      <a:pPr algn="ctr"/>
                      <a:r>
                        <a:rPr lang="en-US" sz="1600" dirty="0" smtClean="0"/>
                        <a:t>Aliases</a:t>
                      </a:r>
                      <a:endParaRPr lang="en-US" sz="1600" dirty="0"/>
                    </a:p>
                  </a:txBody>
                  <a:tcPr/>
                </a:tc>
              </a:tr>
              <a:tr h="509536">
                <a:tc>
                  <a:txBody>
                    <a:bodyPr/>
                    <a:lstStyle/>
                    <a:p>
                      <a:r>
                        <a:rPr lang="en-US" sz="1600" dirty="0" smtClean="0"/>
                        <a:t>Settings</a:t>
                      </a:r>
                      <a:endParaRPr lang="en-US" sz="1600" dirty="0"/>
                    </a:p>
                  </a:txBody>
                  <a:tcPr/>
                </a:tc>
                <a:tc>
                  <a:txBody>
                    <a:bodyPr/>
                    <a:lstStyle/>
                    <a:p>
                      <a:r>
                        <a:rPr lang="en-US" sz="1600" dirty="0" smtClean="0"/>
                        <a:t>Importing test libraries, resource files</a:t>
                      </a:r>
                      <a:endParaRPr lang="en-US" sz="1600" dirty="0"/>
                    </a:p>
                  </a:txBody>
                  <a:tcPr/>
                </a:tc>
                <a:tc>
                  <a:txBody>
                    <a:bodyPr/>
                    <a:lstStyle/>
                    <a:p>
                      <a:r>
                        <a:rPr lang="en-US" sz="1600" dirty="0" smtClean="0"/>
                        <a:t>Setting, Settings, Metadata</a:t>
                      </a:r>
                      <a:endParaRPr lang="en-US" sz="1600" dirty="0"/>
                    </a:p>
                  </a:txBody>
                  <a:tcPr/>
                </a:tc>
              </a:tr>
              <a:tr h="509536">
                <a:tc>
                  <a:txBody>
                    <a:bodyPr/>
                    <a:lstStyle/>
                    <a:p>
                      <a:r>
                        <a:rPr lang="en-US" sz="1600" dirty="0" smtClean="0"/>
                        <a:t>Variable</a:t>
                      </a:r>
                      <a:endParaRPr lang="en-US" sz="1600" dirty="0"/>
                    </a:p>
                  </a:txBody>
                  <a:tcPr/>
                </a:tc>
                <a:tc>
                  <a:txBody>
                    <a:bodyPr/>
                    <a:lstStyle/>
                    <a:p>
                      <a:r>
                        <a:rPr lang="en-US" sz="1600" dirty="0" smtClean="0"/>
                        <a:t>Defining variables that can be used elsewhere in the test data</a:t>
                      </a:r>
                      <a:endParaRPr lang="en-US" sz="1600" dirty="0"/>
                    </a:p>
                  </a:txBody>
                  <a:tcPr/>
                </a:tc>
                <a:tc>
                  <a:txBody>
                    <a:bodyPr/>
                    <a:lstStyle/>
                    <a:p>
                      <a:r>
                        <a:rPr lang="en-US" sz="1600" dirty="0" smtClean="0"/>
                        <a:t>Variable, Variables</a:t>
                      </a:r>
                      <a:endParaRPr lang="en-US" sz="1600" dirty="0"/>
                    </a:p>
                  </a:txBody>
                  <a:tcPr/>
                </a:tc>
              </a:tr>
              <a:tr h="509536">
                <a:tc>
                  <a:txBody>
                    <a:bodyPr/>
                    <a:lstStyle/>
                    <a:p>
                      <a:r>
                        <a:rPr lang="en-US" sz="1600" dirty="0" smtClean="0"/>
                        <a:t>Test cases</a:t>
                      </a:r>
                      <a:endParaRPr lang="en-US" sz="1600" dirty="0"/>
                    </a:p>
                  </a:txBody>
                  <a:tcPr/>
                </a:tc>
                <a:tc>
                  <a:txBody>
                    <a:bodyPr/>
                    <a:lstStyle/>
                    <a:p>
                      <a:r>
                        <a:rPr lang="en-US" sz="1600" dirty="0" smtClean="0"/>
                        <a:t>Creating test cases from available keywords</a:t>
                      </a:r>
                      <a:endParaRPr lang="en-US" sz="1600" dirty="0"/>
                    </a:p>
                  </a:txBody>
                  <a:tcPr/>
                </a:tc>
                <a:tc>
                  <a:txBody>
                    <a:bodyPr/>
                    <a:lstStyle/>
                    <a:p>
                      <a:r>
                        <a:rPr lang="en-US" sz="1600" dirty="0" smtClean="0"/>
                        <a:t>Test Case, Test Cases</a:t>
                      </a:r>
                      <a:endParaRPr lang="en-US" sz="1600" dirty="0"/>
                    </a:p>
                  </a:txBody>
                  <a:tcPr/>
                </a:tc>
              </a:tr>
              <a:tr h="509536">
                <a:tc>
                  <a:txBody>
                    <a:bodyPr/>
                    <a:lstStyle/>
                    <a:p>
                      <a:r>
                        <a:rPr lang="en-US" sz="1600" dirty="0" smtClean="0"/>
                        <a:t>Keyword</a:t>
                      </a:r>
                      <a:endParaRPr lang="en-US" sz="1600" dirty="0"/>
                    </a:p>
                  </a:txBody>
                  <a:tcPr/>
                </a:tc>
                <a:tc>
                  <a:txBody>
                    <a:bodyPr/>
                    <a:lstStyle/>
                    <a:p>
                      <a:r>
                        <a:rPr lang="en-US" sz="1600" dirty="0" smtClean="0"/>
                        <a:t>Creating user keywords from existing lower-level keywords</a:t>
                      </a:r>
                      <a:endParaRPr lang="en-US" sz="1600" dirty="0"/>
                    </a:p>
                  </a:txBody>
                  <a:tcPr/>
                </a:tc>
                <a:tc>
                  <a:txBody>
                    <a:bodyPr/>
                    <a:lstStyle/>
                    <a:p>
                      <a:r>
                        <a:rPr lang="en-US" sz="1600" dirty="0" smtClean="0"/>
                        <a:t>Keyword, Keywords, User Keyword, User Keywords</a:t>
                      </a:r>
                      <a:endParaRPr lang="en-US" sz="1600" dirty="0"/>
                    </a:p>
                  </a:txBody>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22</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308345" y="1244586"/>
            <a:ext cx="7963786" cy="923330"/>
          </a:xfrm>
          <a:prstGeom prst="rect">
            <a:avLst/>
          </a:prstGeom>
        </p:spPr>
        <p:txBody>
          <a:bodyPr wrap="square">
            <a:spAutoFit/>
          </a:bodyPr>
          <a:lstStyle/>
          <a:p>
            <a:r>
              <a:rPr lang="en-US" dirty="0" smtClean="0"/>
              <a:t>For the </a:t>
            </a:r>
            <a:r>
              <a:rPr lang="en-US" b="1" i="1" dirty="0" smtClean="0"/>
              <a:t>plain text format</a:t>
            </a:r>
            <a:r>
              <a:rPr lang="en-US" dirty="0" smtClean="0"/>
              <a:t>, test data tables are recognized from one or more asterisks ( ), followed by a normal table name and an optional closing asterisks. </a:t>
            </a:r>
            <a:endParaRPr lang="en-US" dirty="0"/>
          </a:p>
        </p:txBody>
      </p:sp>
      <p:sp>
        <p:nvSpPr>
          <p:cNvPr id="5" name="TextBox 4"/>
          <p:cNvSpPr txBox="1"/>
          <p:nvPr/>
        </p:nvSpPr>
        <p:spPr>
          <a:xfrm>
            <a:off x="318977" y="2222205"/>
            <a:ext cx="4579010" cy="369332"/>
          </a:xfrm>
          <a:prstGeom prst="rect">
            <a:avLst/>
          </a:prstGeom>
          <a:noFill/>
        </p:spPr>
        <p:txBody>
          <a:bodyPr wrap="none" rtlCol="0">
            <a:spAutoFit/>
          </a:bodyPr>
          <a:lstStyle/>
          <a:p>
            <a:r>
              <a:rPr lang="en-US" b="1" dirty="0" smtClean="0"/>
              <a:t>Executing Robot Framework Test Cases</a:t>
            </a:r>
            <a:endParaRPr lang="en-US" b="1" dirty="0"/>
          </a:p>
        </p:txBody>
      </p:sp>
      <p:sp>
        <p:nvSpPr>
          <p:cNvPr id="6" name="Rectangle 5"/>
          <p:cNvSpPr/>
          <p:nvPr/>
        </p:nvSpPr>
        <p:spPr>
          <a:xfrm>
            <a:off x="308343" y="2701521"/>
            <a:ext cx="7272670" cy="646331"/>
          </a:xfrm>
          <a:prstGeom prst="rect">
            <a:avLst/>
          </a:prstGeom>
        </p:spPr>
        <p:txBody>
          <a:bodyPr wrap="square">
            <a:spAutoFit/>
          </a:bodyPr>
          <a:lstStyle/>
          <a:p>
            <a:r>
              <a:rPr lang="en-US" dirty="0" smtClean="0"/>
              <a:t>To run the tests in “demo.txt" navigate to the directory that contains it in the command line and type:</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465286" y="3610529"/>
            <a:ext cx="5534025" cy="19335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191385" y="861813"/>
            <a:ext cx="7623543" cy="1200329"/>
          </a:xfrm>
          <a:prstGeom prst="rect">
            <a:avLst/>
          </a:prstGeom>
        </p:spPr>
        <p:txBody>
          <a:bodyPr wrap="square">
            <a:spAutoFit/>
          </a:bodyPr>
          <a:lstStyle/>
          <a:p>
            <a:pPr fontAlgn="base"/>
            <a:r>
              <a:rPr lang="en-US" b="1" dirty="0" smtClean="0"/>
              <a:t>Reading the Results</a:t>
            </a:r>
          </a:p>
          <a:p>
            <a:pPr fontAlgn="base"/>
            <a:endParaRPr lang="en-US" b="1" dirty="0" smtClean="0"/>
          </a:p>
          <a:p>
            <a:pPr fontAlgn="base"/>
            <a:r>
              <a:rPr lang="en-US" dirty="0" smtClean="0"/>
              <a:t>Robot Framework will generate report.html &amp; log.html in the current directory showing the results of the execution</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297712" y="2317898"/>
            <a:ext cx="4172518" cy="278584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596212" y="2328530"/>
            <a:ext cx="4154744" cy="3466213"/>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255181" y="867474"/>
            <a:ext cx="7506586" cy="3416320"/>
          </a:xfrm>
          <a:prstGeom prst="rect">
            <a:avLst/>
          </a:prstGeom>
        </p:spPr>
        <p:txBody>
          <a:bodyPr wrap="square">
            <a:spAutoFit/>
          </a:bodyPr>
          <a:lstStyle/>
          <a:p>
            <a:r>
              <a:rPr lang="en-US" b="1" dirty="0" smtClean="0">
                <a:solidFill>
                  <a:schemeClr val="accent2"/>
                </a:solidFill>
              </a:rPr>
              <a:t>Structure</a:t>
            </a:r>
          </a:p>
          <a:p>
            <a:endParaRPr lang="en-US" b="1" dirty="0" smtClean="0"/>
          </a:p>
          <a:p>
            <a:r>
              <a:rPr lang="en-US" dirty="0" smtClean="0"/>
              <a:t>The hierarchical structure for arranging test cases is built as follows:</a:t>
            </a:r>
          </a:p>
          <a:p>
            <a:endParaRPr lang="en-US" dirty="0" smtClean="0"/>
          </a:p>
          <a:p>
            <a:pPr>
              <a:buFont typeface="Wingdings" pitchFamily="2" charset="2"/>
              <a:buChar char="v"/>
            </a:pPr>
            <a:r>
              <a:rPr lang="en-US" dirty="0" smtClean="0"/>
              <a:t>  Test cases are created in test case files.</a:t>
            </a:r>
          </a:p>
          <a:p>
            <a:pPr>
              <a:buFont typeface="Wingdings" pitchFamily="2" charset="2"/>
              <a:buChar char="v"/>
            </a:pPr>
            <a:r>
              <a:rPr lang="en-US" dirty="0" smtClean="0"/>
              <a:t>  A test case file automatically creates a test suite containing the test cases in that file.</a:t>
            </a:r>
          </a:p>
          <a:p>
            <a:pPr>
              <a:buFont typeface="Wingdings" pitchFamily="2" charset="2"/>
              <a:buChar char="v"/>
            </a:pPr>
            <a:r>
              <a:rPr lang="en-US" dirty="0" smtClean="0"/>
              <a:t>  A directory containing test case files forms a higher-level test suite. Such a test suite directory has suites created from test case files as its sub test suites</a:t>
            </a:r>
          </a:p>
          <a:p>
            <a:pPr>
              <a:buFont typeface="Wingdings" pitchFamily="2" charset="2"/>
              <a:buChar char="v"/>
            </a:pPr>
            <a:r>
              <a:rPr lang="en-US" dirty="0" smtClean="0"/>
              <a:t>  A test suite directory can also contain other test suite directories, and this hierarchical structure can be as deeply nested as needed</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27976" y="1137682"/>
            <a:ext cx="5289015" cy="4412511"/>
          </a:xfrm>
          <a:prstGeom prst="rect">
            <a:avLst/>
          </a:prstGeom>
          <a:noFill/>
          <a:ln w="9525">
            <a:noFill/>
            <a:miter lim="800000"/>
            <a:headEnd/>
            <a:tailEnd/>
          </a:ln>
          <a:effectLst/>
        </p:spPr>
      </p:pic>
      <p:pic>
        <p:nvPicPr>
          <p:cNvPr id="36866" name="Picture 2"/>
          <p:cNvPicPr>
            <a:picLocks noChangeAspect="1" noChangeArrowheads="1"/>
          </p:cNvPicPr>
          <p:nvPr/>
        </p:nvPicPr>
        <p:blipFill>
          <a:blip r:embed="rId3" cstate="print"/>
          <a:srcRect/>
          <a:stretch>
            <a:fillRect/>
          </a:stretch>
        </p:blipFill>
        <p:spPr bwMode="auto">
          <a:xfrm>
            <a:off x="5236312" y="1052624"/>
            <a:ext cx="3417061" cy="4897178"/>
          </a:xfrm>
          <a:prstGeom prst="rect">
            <a:avLst/>
          </a:prstGeom>
          <a:noFill/>
          <a:ln w="9525">
            <a:noFill/>
            <a:miter lim="800000"/>
            <a:headEnd/>
            <a:tailEnd/>
          </a:ln>
          <a:effectLst/>
        </p:spPr>
      </p:pic>
      <p:sp>
        <p:nvSpPr>
          <p:cNvPr id="6" name="Rectangle 5"/>
          <p:cNvSpPr/>
          <p:nvPr/>
        </p:nvSpPr>
        <p:spPr>
          <a:xfrm>
            <a:off x="138222" y="2704216"/>
            <a:ext cx="1010093" cy="16657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9357" y="3462671"/>
            <a:ext cx="1102243" cy="1842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Using Test Libraries in Settings Table</a:t>
            </a:r>
            <a:endParaRPr lang="en-US" dirty="0"/>
          </a:p>
        </p:txBody>
      </p:sp>
      <p:sp>
        <p:nvSpPr>
          <p:cNvPr id="6" name="Rectangle 5"/>
          <p:cNvSpPr/>
          <p:nvPr/>
        </p:nvSpPr>
        <p:spPr>
          <a:xfrm>
            <a:off x="276446" y="787108"/>
            <a:ext cx="7719238" cy="2831544"/>
          </a:xfrm>
          <a:prstGeom prst="rect">
            <a:avLst/>
          </a:prstGeom>
        </p:spPr>
        <p:txBody>
          <a:bodyPr wrap="square">
            <a:spAutoFit/>
          </a:bodyPr>
          <a:lstStyle/>
          <a:p>
            <a:r>
              <a:rPr lang="en-US" b="1" dirty="0" smtClean="0"/>
              <a:t>Using Custom Libraries</a:t>
            </a:r>
          </a:p>
          <a:p>
            <a:endParaRPr lang="en-US" b="1" dirty="0" smtClean="0"/>
          </a:p>
          <a:p>
            <a:r>
              <a:rPr lang="en-US" dirty="0" smtClean="0"/>
              <a:t>Test libraries contain those lowest-level keywords, often called technical keywords, which actually interact with the system under test. </a:t>
            </a:r>
          </a:p>
          <a:p>
            <a:endParaRPr lang="en-US" dirty="0" smtClean="0"/>
          </a:p>
          <a:p>
            <a:r>
              <a:rPr lang="en-US" dirty="0" smtClean="0"/>
              <a:t>To import a Library in the Test Data:</a:t>
            </a:r>
          </a:p>
          <a:p>
            <a:endParaRPr lang="en-US" sz="1400" dirty="0" smtClean="0"/>
          </a:p>
          <a:p>
            <a:r>
              <a:rPr lang="en-US" sz="1400" dirty="0" smtClean="0"/>
              <a:t>** Settings **</a:t>
            </a:r>
          </a:p>
          <a:p>
            <a:r>
              <a:rPr lang="en-US" sz="1400" dirty="0" smtClean="0"/>
              <a:t>Library </a:t>
            </a:r>
            <a:r>
              <a:rPr lang="en-US" sz="1400" dirty="0" smtClean="0">
                <a:solidFill>
                  <a:schemeClr val="accent2"/>
                </a:solidFill>
              </a:rPr>
              <a:t>| </a:t>
            </a:r>
            <a:r>
              <a:rPr lang="en-US" sz="1400" dirty="0" smtClean="0">
                <a:hlinkClick r:id="rId2"/>
              </a:rPr>
              <a:t>Selenium2Library</a:t>
            </a:r>
            <a:endParaRPr lang="en-US" sz="1400" dirty="0" smtClean="0"/>
          </a:p>
          <a:p>
            <a:endParaRPr lang="en-US" sz="1400" dirty="0" smtClean="0"/>
          </a:p>
          <a:p>
            <a:r>
              <a:rPr lang="en-US" sz="1400" dirty="0" smtClean="0"/>
              <a:t># Here “|” or pipe character represents a tab for plain txt format</a:t>
            </a:r>
            <a:endParaRPr lang="en-US" sz="1400" dirty="0"/>
          </a:p>
        </p:txBody>
      </p:sp>
      <p:sp>
        <p:nvSpPr>
          <p:cNvPr id="7" name="Rectangle 6"/>
          <p:cNvSpPr/>
          <p:nvPr/>
        </p:nvSpPr>
        <p:spPr>
          <a:xfrm>
            <a:off x="297711" y="3636334"/>
            <a:ext cx="8155172" cy="2585323"/>
          </a:xfrm>
          <a:prstGeom prst="rect">
            <a:avLst/>
          </a:prstGeom>
        </p:spPr>
        <p:txBody>
          <a:bodyPr wrap="square">
            <a:spAutoFit/>
          </a:bodyPr>
          <a:lstStyle/>
          <a:p>
            <a:r>
              <a:rPr lang="en-US" b="1" dirty="0" smtClean="0"/>
              <a:t>Standard Libraries</a:t>
            </a:r>
          </a:p>
          <a:p>
            <a:endParaRPr lang="en-US" b="1" dirty="0" smtClean="0"/>
          </a:p>
          <a:p>
            <a:r>
              <a:rPr lang="en-US" dirty="0" smtClean="0"/>
              <a:t>Some test libraries are distributed with Robot Framework and these libraries are called standard libraries. These are the available standard libraries:</a:t>
            </a:r>
          </a:p>
          <a:p>
            <a:endParaRPr lang="en-US" dirty="0" smtClean="0"/>
          </a:p>
          <a:p>
            <a:pPr>
              <a:buFont typeface="Arial" pitchFamily="34" charset="0"/>
              <a:buChar char="•"/>
            </a:pPr>
            <a:r>
              <a:rPr lang="en-US" dirty="0" smtClean="0"/>
              <a:t>  </a:t>
            </a:r>
            <a:r>
              <a:rPr lang="en-US" dirty="0" smtClean="0">
                <a:hlinkClick r:id="rId3"/>
              </a:rPr>
              <a:t>BuiltIn </a:t>
            </a:r>
            <a:endParaRPr lang="en-US" sz="1600" dirty="0" smtClean="0"/>
          </a:p>
          <a:p>
            <a:pPr>
              <a:buFont typeface="Arial" pitchFamily="34" charset="0"/>
              <a:buChar char="•"/>
            </a:pPr>
            <a:r>
              <a:rPr lang="en-US" dirty="0" smtClean="0"/>
              <a:t>  </a:t>
            </a:r>
            <a:r>
              <a:rPr lang="en-US" dirty="0" err="1" smtClean="0"/>
              <a:t>OperatingSystem</a:t>
            </a:r>
            <a:endParaRPr lang="en-US" dirty="0" smtClean="0"/>
          </a:p>
          <a:p>
            <a:pPr>
              <a:buFont typeface="Arial" pitchFamily="34" charset="0"/>
              <a:buChar char="•"/>
            </a:pPr>
            <a:r>
              <a:rPr lang="en-US" dirty="0" smtClean="0"/>
              <a:t>  String</a:t>
            </a:r>
          </a:p>
          <a:p>
            <a:pPr>
              <a:buFont typeface="Arial" pitchFamily="34" charset="0"/>
              <a:buChar char="•"/>
            </a:pPr>
            <a:r>
              <a:rPr lang="en-US" dirty="0" smtClean="0"/>
              <a:t>  Dialogs</a:t>
            </a:r>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Using Scalar Variables</a:t>
            </a:r>
            <a:endParaRPr lang="en-US" dirty="0"/>
          </a:p>
        </p:txBody>
      </p:sp>
      <p:sp>
        <p:nvSpPr>
          <p:cNvPr id="4" name="Rectangle 3"/>
          <p:cNvSpPr/>
          <p:nvPr/>
        </p:nvSpPr>
        <p:spPr>
          <a:xfrm>
            <a:off x="231730" y="1063379"/>
            <a:ext cx="7759875" cy="646331"/>
          </a:xfrm>
          <a:prstGeom prst="rect">
            <a:avLst/>
          </a:prstGeom>
        </p:spPr>
        <p:txBody>
          <a:bodyPr wrap="square">
            <a:spAutoFit/>
          </a:bodyPr>
          <a:lstStyle/>
          <a:p>
            <a:r>
              <a:rPr lang="en-US" dirty="0" smtClean="0"/>
              <a:t>When scalar variables are used in the test data, they are replaced with the value they are assigned to.</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154346" y="1954822"/>
            <a:ext cx="4133850" cy="37814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a Test Case</a:t>
            </a:r>
            <a:endParaRPr lang="en-US" dirty="0"/>
          </a:p>
        </p:txBody>
      </p:sp>
      <p:sp>
        <p:nvSpPr>
          <p:cNvPr id="4" name="Rectangle 3"/>
          <p:cNvSpPr/>
          <p:nvPr/>
        </p:nvSpPr>
        <p:spPr>
          <a:xfrm>
            <a:off x="276446" y="882525"/>
            <a:ext cx="8165805" cy="2308324"/>
          </a:xfrm>
          <a:prstGeom prst="rect">
            <a:avLst/>
          </a:prstGeom>
        </p:spPr>
        <p:txBody>
          <a:bodyPr wrap="square">
            <a:spAutoFit/>
          </a:bodyPr>
          <a:lstStyle/>
          <a:p>
            <a:r>
              <a:rPr lang="en-US" b="1" dirty="0" smtClean="0"/>
              <a:t>Basic Syntax</a:t>
            </a:r>
          </a:p>
          <a:p>
            <a:endParaRPr lang="en-US" b="1" dirty="0" smtClean="0"/>
          </a:p>
          <a:p>
            <a:r>
              <a:rPr lang="en-US" dirty="0" smtClean="0"/>
              <a:t>Test cases are constructed in test case tables from the available keywords. Keywords can be imported from:</a:t>
            </a:r>
          </a:p>
          <a:p>
            <a:pPr>
              <a:buFont typeface="Wingdings" pitchFamily="2" charset="2"/>
              <a:buChar char="v"/>
            </a:pPr>
            <a:endParaRPr lang="en-US" dirty="0" smtClean="0"/>
          </a:p>
          <a:p>
            <a:pPr>
              <a:buFont typeface="Wingdings" pitchFamily="2" charset="2"/>
              <a:buChar char="v"/>
            </a:pPr>
            <a:r>
              <a:rPr lang="en-US" dirty="0" smtClean="0"/>
              <a:t>  test libraries </a:t>
            </a:r>
          </a:p>
          <a:p>
            <a:pPr>
              <a:buFont typeface="Wingdings" pitchFamily="2" charset="2"/>
              <a:buChar char="v"/>
            </a:pPr>
            <a:r>
              <a:rPr lang="en-US" dirty="0" smtClean="0"/>
              <a:t>  resource files </a:t>
            </a:r>
          </a:p>
          <a:p>
            <a:pPr>
              <a:buFont typeface="Wingdings" pitchFamily="2" charset="2"/>
              <a:buChar char="v"/>
            </a:pPr>
            <a:r>
              <a:rPr lang="en-US" dirty="0" smtClean="0"/>
              <a:t>  or created in the keyword table of the test case file itself.</a:t>
            </a:r>
            <a:endParaRPr lang="en-US" dirty="0"/>
          </a:p>
        </p:txBody>
      </p:sp>
      <p:sp>
        <p:nvSpPr>
          <p:cNvPr id="9" name="Rectangle 8"/>
          <p:cNvSpPr/>
          <p:nvPr/>
        </p:nvSpPr>
        <p:spPr>
          <a:xfrm>
            <a:off x="206678" y="3260115"/>
            <a:ext cx="8373649" cy="3139321"/>
          </a:xfrm>
          <a:prstGeom prst="rect">
            <a:avLst/>
          </a:prstGeom>
        </p:spPr>
        <p:txBody>
          <a:bodyPr wrap="square">
            <a:spAutoFit/>
          </a:bodyPr>
          <a:lstStyle/>
          <a:p>
            <a:r>
              <a:rPr lang="en-US" b="1" dirty="0" smtClean="0"/>
              <a:t>Tagging Test Cases</a:t>
            </a:r>
          </a:p>
          <a:p>
            <a:endParaRPr lang="en-US" dirty="0" smtClean="0"/>
          </a:p>
          <a:p>
            <a:r>
              <a:rPr lang="en-US" dirty="0" smtClean="0"/>
              <a:t>Using tags in Robot Framework is a simple, yet powerful mechanism for classifying test cases. </a:t>
            </a:r>
          </a:p>
          <a:p>
            <a:endParaRPr lang="en-US" dirty="0" smtClean="0"/>
          </a:p>
          <a:p>
            <a:pPr>
              <a:buFont typeface="Arial" pitchFamily="34" charset="0"/>
              <a:buChar char="•"/>
            </a:pPr>
            <a:r>
              <a:rPr lang="en-US" dirty="0" smtClean="0"/>
              <a:t>  Tags are shown in test reports, logs and, of course, in the test data</a:t>
            </a:r>
          </a:p>
          <a:p>
            <a:pPr>
              <a:buFont typeface="Arial" pitchFamily="34" charset="0"/>
              <a:buChar char="•"/>
            </a:pPr>
            <a:r>
              <a:rPr lang="en-US" dirty="0" smtClean="0"/>
              <a:t>  Statistics about test cases (total, passed, failed are automatically collected based on tags).</a:t>
            </a:r>
          </a:p>
          <a:p>
            <a:pPr>
              <a:buFont typeface="Arial" pitchFamily="34" charset="0"/>
              <a:buChar char="•"/>
            </a:pPr>
            <a:r>
              <a:rPr lang="en-US" dirty="0" smtClean="0"/>
              <a:t>  With tags, you can include or exclude test cases to be executed.</a:t>
            </a:r>
          </a:p>
          <a:p>
            <a:pPr>
              <a:buFont typeface="Arial" pitchFamily="34" charset="0"/>
              <a:buChar char="•"/>
            </a:pPr>
            <a:endParaRPr lang="en-US" dirty="0" smtClean="0"/>
          </a:p>
          <a:p>
            <a:r>
              <a:rPr lang="en-US" dirty="0" smtClean="0"/>
              <a:t>To use tags, Add </a:t>
            </a:r>
            <a:r>
              <a:rPr lang="en-US" b="1" i="1" dirty="0" smtClean="0">
                <a:solidFill>
                  <a:srgbClr val="FF0000"/>
                </a:solidFill>
              </a:rPr>
              <a:t>[TAGS] &lt;</a:t>
            </a:r>
            <a:r>
              <a:rPr lang="en-US" b="1" i="1" dirty="0" err="1" smtClean="0">
                <a:solidFill>
                  <a:srgbClr val="FF0000"/>
                </a:solidFill>
              </a:rPr>
              <a:t>tagname</a:t>
            </a:r>
            <a:r>
              <a:rPr lang="en-US" b="1" i="1" dirty="0" smtClean="0">
                <a:solidFill>
                  <a:srgbClr val="FF0000"/>
                </a:solidFill>
              </a:rPr>
              <a:t>&gt; </a:t>
            </a:r>
            <a:r>
              <a:rPr lang="en-US" dirty="0" smtClean="0"/>
              <a:t>in your </a:t>
            </a:r>
            <a:r>
              <a:rPr lang="en-US" dirty="0" err="1" smtClean="0"/>
              <a:t>TestCase</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29</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sp>
        <p:nvSpPr>
          <p:cNvPr id="5" name="TextBox 4"/>
          <p:cNvSpPr txBox="1"/>
          <p:nvPr/>
        </p:nvSpPr>
        <p:spPr>
          <a:xfrm>
            <a:off x="212943" y="876822"/>
            <a:ext cx="4771627" cy="646331"/>
          </a:xfrm>
          <a:prstGeom prst="rect">
            <a:avLst/>
          </a:prstGeom>
          <a:noFill/>
        </p:spPr>
        <p:txBody>
          <a:bodyPr wrap="none" rtlCol="0">
            <a:spAutoFit/>
          </a:bodyPr>
          <a:lstStyle/>
          <a:p>
            <a:r>
              <a:rPr lang="en-US" dirty="0" smtClean="0"/>
              <a:t>Test Case Table Only (Using BuiltIn Library) :</a:t>
            </a:r>
          </a:p>
          <a:p>
            <a:r>
              <a:rPr lang="en-US" i="1" dirty="0" smtClean="0"/>
              <a:t>tconly.txt</a:t>
            </a:r>
            <a:endParaRPr lang="en-US" i="1" dirty="0"/>
          </a:p>
        </p:txBody>
      </p:sp>
      <p:pic>
        <p:nvPicPr>
          <p:cNvPr id="2051" name="Picture 3"/>
          <p:cNvPicPr>
            <a:picLocks noChangeAspect="1" noChangeArrowheads="1"/>
          </p:cNvPicPr>
          <p:nvPr/>
        </p:nvPicPr>
        <p:blipFill>
          <a:blip r:embed="rId2" cstate="print"/>
          <a:srcRect/>
          <a:stretch>
            <a:fillRect/>
          </a:stretch>
        </p:blipFill>
        <p:spPr bwMode="auto">
          <a:xfrm>
            <a:off x="152552" y="2419089"/>
            <a:ext cx="8662642" cy="1275937"/>
          </a:xfrm>
          <a:prstGeom prst="rect">
            <a:avLst/>
          </a:prstGeom>
          <a:noFill/>
          <a:ln w="9525">
            <a:noFill/>
            <a:miter lim="800000"/>
            <a:headEnd/>
            <a:tailEnd/>
          </a:ln>
          <a:effectLst/>
        </p:spPr>
      </p:pic>
      <p:sp>
        <p:nvSpPr>
          <p:cNvPr id="8" name="TextBox 7"/>
          <p:cNvSpPr txBox="1"/>
          <p:nvPr/>
        </p:nvSpPr>
        <p:spPr>
          <a:xfrm>
            <a:off x="302713" y="3786340"/>
            <a:ext cx="1941557" cy="646331"/>
          </a:xfrm>
          <a:prstGeom prst="rect">
            <a:avLst/>
          </a:prstGeom>
          <a:noFill/>
        </p:spPr>
        <p:txBody>
          <a:bodyPr wrap="none" rtlCol="0">
            <a:spAutoFit/>
          </a:bodyPr>
          <a:lstStyle/>
          <a:p>
            <a:r>
              <a:rPr lang="en-US" dirty="0" smtClean="0"/>
              <a:t>Including Library:</a:t>
            </a:r>
          </a:p>
          <a:p>
            <a:r>
              <a:rPr lang="en-US" i="1" dirty="0" smtClean="0"/>
              <a:t>UseLibrary.txt</a:t>
            </a:r>
            <a:endParaRPr lang="en-US" i="1" dirty="0"/>
          </a:p>
        </p:txBody>
      </p:sp>
      <p:pic>
        <p:nvPicPr>
          <p:cNvPr id="7170" name="Picture 2"/>
          <p:cNvPicPr>
            <a:picLocks noChangeAspect="1" noChangeArrowheads="1"/>
          </p:cNvPicPr>
          <p:nvPr/>
        </p:nvPicPr>
        <p:blipFill>
          <a:blip r:embed="rId3" cstate="print"/>
          <a:srcRect/>
          <a:stretch>
            <a:fillRect/>
          </a:stretch>
        </p:blipFill>
        <p:spPr bwMode="auto">
          <a:xfrm>
            <a:off x="309563" y="5888038"/>
            <a:ext cx="7050087" cy="390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365125" y="4664074"/>
            <a:ext cx="4281382" cy="10763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cstate="print"/>
          <a:srcRect/>
          <a:stretch>
            <a:fillRect/>
          </a:stretch>
        </p:blipFill>
        <p:spPr bwMode="auto">
          <a:xfrm>
            <a:off x="255588" y="1646238"/>
            <a:ext cx="3407712" cy="63976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Course Overview</a:t>
            </a:r>
            <a:endParaRPr lang="en-US" dirty="0"/>
          </a:p>
        </p:txBody>
      </p:sp>
      <p:sp>
        <p:nvSpPr>
          <p:cNvPr id="22" name="Rounded Rectangle 21"/>
          <p:cNvSpPr/>
          <p:nvPr/>
        </p:nvSpPr>
        <p:spPr>
          <a:xfrm>
            <a:off x="361506" y="1169581"/>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0.  Course Overview</a:t>
            </a:r>
            <a:endParaRPr lang="en-US" dirty="0"/>
          </a:p>
        </p:txBody>
      </p:sp>
      <p:sp>
        <p:nvSpPr>
          <p:cNvPr id="23" name="Rounded Rectangle 22"/>
          <p:cNvSpPr/>
          <p:nvPr/>
        </p:nvSpPr>
        <p:spPr>
          <a:xfrm>
            <a:off x="333152" y="1906772"/>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“Buggy” Parking Calculator</a:t>
            </a:r>
            <a:endParaRPr lang="en-US" dirty="0"/>
          </a:p>
        </p:txBody>
      </p:sp>
      <p:sp>
        <p:nvSpPr>
          <p:cNvPr id="24" name="Rounded Rectangle 23"/>
          <p:cNvSpPr/>
          <p:nvPr/>
        </p:nvSpPr>
        <p:spPr>
          <a:xfrm>
            <a:off x="336697" y="2601432"/>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2. Test Automation Framework</a:t>
            </a:r>
            <a:endParaRPr lang="en-US" dirty="0"/>
          </a:p>
        </p:txBody>
      </p:sp>
      <p:sp>
        <p:nvSpPr>
          <p:cNvPr id="25" name="Rounded Rectangle 24"/>
          <p:cNvSpPr/>
          <p:nvPr/>
        </p:nvSpPr>
        <p:spPr>
          <a:xfrm>
            <a:off x="361507" y="3317359"/>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3. Keyword-Driven Framework</a:t>
            </a:r>
            <a:endParaRPr lang="en-US" dirty="0"/>
          </a:p>
        </p:txBody>
      </p:sp>
      <p:sp>
        <p:nvSpPr>
          <p:cNvPr id="26" name="Rounded Rectangle 25"/>
          <p:cNvSpPr/>
          <p:nvPr/>
        </p:nvSpPr>
        <p:spPr>
          <a:xfrm>
            <a:off x="365051" y="4043918"/>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4. Robot Framework Overview</a:t>
            </a:r>
            <a:endParaRPr lang="en-US" dirty="0"/>
          </a:p>
        </p:txBody>
      </p:sp>
      <p:sp>
        <p:nvSpPr>
          <p:cNvPr id="27" name="Rounded Rectangle 26"/>
          <p:cNvSpPr/>
          <p:nvPr/>
        </p:nvSpPr>
        <p:spPr>
          <a:xfrm>
            <a:off x="368596" y="4738579"/>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5. Creating Test Data</a:t>
            </a:r>
            <a:endParaRPr lang="en-US" dirty="0"/>
          </a:p>
        </p:txBody>
      </p:sp>
      <p:sp>
        <p:nvSpPr>
          <p:cNvPr id="28" name="Rounded Rectangle 27"/>
          <p:cNvSpPr/>
          <p:nvPr/>
        </p:nvSpPr>
        <p:spPr>
          <a:xfrm>
            <a:off x="318977" y="5475770"/>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6.  Creating Test Cases</a:t>
            </a:r>
            <a:endParaRPr lang="en-US" dirty="0"/>
          </a:p>
        </p:txBody>
      </p:sp>
      <p:sp>
        <p:nvSpPr>
          <p:cNvPr id="31" name="Rounded Rectangle 30"/>
          <p:cNvSpPr/>
          <p:nvPr/>
        </p:nvSpPr>
        <p:spPr>
          <a:xfrm>
            <a:off x="4281375" y="1187273"/>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7.  Settings &amp; Variables</a:t>
            </a:r>
            <a:endParaRPr lang="en-US" dirty="0"/>
          </a:p>
        </p:txBody>
      </p:sp>
      <p:sp>
        <p:nvSpPr>
          <p:cNvPr id="32" name="Rounded Rectangle 31"/>
          <p:cNvSpPr/>
          <p:nvPr/>
        </p:nvSpPr>
        <p:spPr>
          <a:xfrm>
            <a:off x="4284920" y="1881933"/>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8. User Keywords</a:t>
            </a:r>
            <a:endParaRPr lang="en-US" dirty="0"/>
          </a:p>
        </p:txBody>
      </p:sp>
      <p:sp>
        <p:nvSpPr>
          <p:cNvPr id="33" name="Rounded Rectangle 32"/>
          <p:cNvSpPr/>
          <p:nvPr/>
        </p:nvSpPr>
        <p:spPr>
          <a:xfrm>
            <a:off x="4309730" y="2597860"/>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9. Resource Files</a:t>
            </a:r>
            <a:endParaRPr lang="en-US" dirty="0"/>
          </a:p>
        </p:txBody>
      </p:sp>
      <p:sp>
        <p:nvSpPr>
          <p:cNvPr id="36" name="Rounded Rectangle 35"/>
          <p:cNvSpPr/>
          <p:nvPr/>
        </p:nvSpPr>
        <p:spPr>
          <a:xfrm>
            <a:off x="4277833" y="3283958"/>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10.  Selenium2Library</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sp>
        <p:nvSpPr>
          <p:cNvPr id="4" name="TextBox 3"/>
          <p:cNvSpPr txBox="1"/>
          <p:nvPr/>
        </p:nvSpPr>
        <p:spPr>
          <a:xfrm>
            <a:off x="365691" y="815062"/>
            <a:ext cx="1386020" cy="646331"/>
          </a:xfrm>
          <a:prstGeom prst="rect">
            <a:avLst/>
          </a:prstGeom>
          <a:noFill/>
        </p:spPr>
        <p:txBody>
          <a:bodyPr wrap="none" rtlCol="0">
            <a:spAutoFit/>
          </a:bodyPr>
          <a:lstStyle/>
          <a:p>
            <a:r>
              <a:rPr lang="en-US" dirty="0" smtClean="0"/>
              <a:t>Using Tags:</a:t>
            </a:r>
          </a:p>
          <a:p>
            <a:r>
              <a:rPr lang="en-US" i="1" dirty="0" smtClean="0"/>
              <a:t>Tag.txt</a:t>
            </a:r>
          </a:p>
        </p:txBody>
      </p:sp>
      <p:pic>
        <p:nvPicPr>
          <p:cNvPr id="8195" name="Picture 3"/>
          <p:cNvPicPr>
            <a:picLocks noChangeAspect="1" noChangeArrowheads="1"/>
          </p:cNvPicPr>
          <p:nvPr/>
        </p:nvPicPr>
        <p:blipFill>
          <a:blip r:embed="rId2" cstate="print"/>
          <a:srcRect/>
          <a:stretch>
            <a:fillRect/>
          </a:stretch>
        </p:blipFill>
        <p:spPr bwMode="auto">
          <a:xfrm>
            <a:off x="392113" y="1495425"/>
            <a:ext cx="4408487" cy="1905686"/>
          </a:xfrm>
          <a:prstGeom prst="rect">
            <a:avLst/>
          </a:prstGeom>
          <a:noFill/>
          <a:ln w="9525">
            <a:noFill/>
            <a:miter lim="800000"/>
            <a:headEnd/>
            <a:tailEnd/>
          </a:ln>
          <a:effectLst/>
        </p:spPr>
      </p:pic>
      <p:pic>
        <p:nvPicPr>
          <p:cNvPr id="8196" name="Picture 4"/>
          <p:cNvPicPr>
            <a:picLocks noChangeAspect="1" noChangeArrowheads="1"/>
          </p:cNvPicPr>
          <p:nvPr/>
        </p:nvPicPr>
        <p:blipFill>
          <a:blip r:embed="rId3" cstate="print"/>
          <a:srcRect/>
          <a:stretch>
            <a:fillRect/>
          </a:stretch>
        </p:blipFill>
        <p:spPr bwMode="auto">
          <a:xfrm>
            <a:off x="355600" y="3571875"/>
            <a:ext cx="6450013" cy="29146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31</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17501" y="866775"/>
            <a:ext cx="5981700" cy="2703027"/>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342901" y="3688007"/>
            <a:ext cx="6108700" cy="276041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32</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User Keywords</a:t>
            </a:r>
            <a:endParaRPr lang="en-US" dirty="0"/>
          </a:p>
        </p:txBody>
      </p:sp>
      <p:sp>
        <p:nvSpPr>
          <p:cNvPr id="4" name="Rectangle 3"/>
          <p:cNvSpPr/>
          <p:nvPr/>
        </p:nvSpPr>
        <p:spPr>
          <a:xfrm>
            <a:off x="206680" y="1023661"/>
            <a:ext cx="8073024" cy="1477328"/>
          </a:xfrm>
          <a:prstGeom prst="rect">
            <a:avLst/>
          </a:prstGeom>
        </p:spPr>
        <p:txBody>
          <a:bodyPr wrap="square">
            <a:spAutoFit/>
          </a:bodyPr>
          <a:lstStyle/>
          <a:p>
            <a:r>
              <a:rPr lang="en-US" dirty="0" smtClean="0"/>
              <a:t>In many ways, the overall user keyword syntax is identical to the test case syntax. User keywords are created in keyword tables which differ from test case tables only by the name that is used to identify them. You can define Keywords from the </a:t>
            </a:r>
            <a:r>
              <a:rPr lang="en-US" dirty="0" smtClean="0">
                <a:solidFill>
                  <a:srgbClr val="FF0000"/>
                </a:solidFill>
              </a:rPr>
              <a:t>Resource File</a:t>
            </a:r>
            <a:r>
              <a:rPr lang="en-US" dirty="0" smtClean="0"/>
              <a:t> or from the </a:t>
            </a:r>
            <a:r>
              <a:rPr lang="en-US" dirty="0" err="1" smtClean="0">
                <a:solidFill>
                  <a:srgbClr val="FF0000"/>
                </a:solidFill>
              </a:rPr>
              <a:t>TestCase</a:t>
            </a:r>
            <a:r>
              <a:rPr lang="en-US" dirty="0" smtClean="0"/>
              <a:t> itself.</a:t>
            </a:r>
          </a:p>
          <a:p>
            <a:endParaRPr lang="en-US" dirty="0"/>
          </a:p>
        </p:txBody>
      </p:sp>
      <p:sp>
        <p:nvSpPr>
          <p:cNvPr id="5" name="Rectangle 4"/>
          <p:cNvSpPr/>
          <p:nvPr/>
        </p:nvSpPr>
        <p:spPr>
          <a:xfrm>
            <a:off x="231905" y="2413443"/>
            <a:ext cx="7960291" cy="1200329"/>
          </a:xfrm>
          <a:prstGeom prst="rect">
            <a:avLst/>
          </a:prstGeom>
        </p:spPr>
        <p:txBody>
          <a:bodyPr wrap="square">
            <a:spAutoFit/>
          </a:bodyPr>
          <a:lstStyle/>
          <a:p>
            <a:r>
              <a:rPr lang="en-US" b="1" dirty="0" smtClean="0"/>
              <a:t>User Keyword Arguments</a:t>
            </a:r>
          </a:p>
          <a:p>
            <a:endParaRPr lang="en-US" b="1" dirty="0" smtClean="0"/>
          </a:p>
          <a:p>
            <a:r>
              <a:rPr lang="en-US" dirty="0" smtClean="0"/>
              <a:t>Arguments are normally specified with the </a:t>
            </a:r>
            <a:r>
              <a:rPr lang="en-US" dirty="0" smtClean="0">
                <a:solidFill>
                  <a:srgbClr val="FF0000"/>
                </a:solidFill>
              </a:rPr>
              <a:t>[Arguments] </a:t>
            </a:r>
            <a:r>
              <a:rPr lang="en-US" dirty="0" smtClean="0"/>
              <a:t>setting, and argument names use the same syntax as variables, for example ${</a:t>
            </a:r>
            <a:r>
              <a:rPr lang="en-US" dirty="0" err="1" smtClean="0"/>
              <a:t>arg</a:t>
            </a:r>
            <a:r>
              <a:rPr lang="en-US" dirty="0" smtClean="0"/>
              <a:t>}.</a:t>
            </a:r>
            <a:endParaRPr lang="en-US" dirty="0"/>
          </a:p>
        </p:txBody>
      </p:sp>
      <p:sp>
        <p:nvSpPr>
          <p:cNvPr id="6" name="Rectangle 5"/>
          <p:cNvSpPr/>
          <p:nvPr/>
        </p:nvSpPr>
        <p:spPr>
          <a:xfrm>
            <a:off x="244256" y="3791913"/>
            <a:ext cx="7997869" cy="1200329"/>
          </a:xfrm>
          <a:prstGeom prst="rect">
            <a:avLst/>
          </a:prstGeom>
        </p:spPr>
        <p:txBody>
          <a:bodyPr wrap="square">
            <a:spAutoFit/>
          </a:bodyPr>
          <a:lstStyle/>
          <a:p>
            <a:r>
              <a:rPr lang="en-US" b="1" dirty="0" smtClean="0"/>
              <a:t>Return Values</a:t>
            </a:r>
          </a:p>
          <a:p>
            <a:endParaRPr lang="en-US" dirty="0" smtClean="0"/>
          </a:p>
          <a:p>
            <a:r>
              <a:rPr lang="en-US" dirty="0" smtClean="0"/>
              <a:t>Return values are defined with the </a:t>
            </a:r>
            <a:r>
              <a:rPr lang="en-US" dirty="0" smtClean="0">
                <a:solidFill>
                  <a:srgbClr val="FF0000"/>
                </a:solidFill>
              </a:rPr>
              <a:t>[Return] </a:t>
            </a:r>
            <a:r>
              <a:rPr lang="en-US" dirty="0" smtClean="0"/>
              <a:t>setting. The values can then be assigned to variables in test cases or other user keywords.</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sp>
        <p:nvSpPr>
          <p:cNvPr id="5" name="TextBox 4"/>
          <p:cNvSpPr txBox="1"/>
          <p:nvPr/>
        </p:nvSpPr>
        <p:spPr>
          <a:xfrm>
            <a:off x="215030" y="841332"/>
            <a:ext cx="2326278" cy="646331"/>
          </a:xfrm>
          <a:prstGeom prst="rect">
            <a:avLst/>
          </a:prstGeom>
          <a:noFill/>
        </p:spPr>
        <p:txBody>
          <a:bodyPr wrap="none" rtlCol="0">
            <a:spAutoFit/>
          </a:bodyPr>
          <a:lstStyle/>
          <a:p>
            <a:r>
              <a:rPr lang="en-US" dirty="0" smtClean="0"/>
              <a:t>Using user keywords</a:t>
            </a:r>
          </a:p>
          <a:p>
            <a:r>
              <a:rPr lang="en-US" i="1" dirty="0" smtClean="0"/>
              <a:t>keyword.txt:</a:t>
            </a:r>
          </a:p>
        </p:txBody>
      </p:sp>
      <p:pic>
        <p:nvPicPr>
          <p:cNvPr id="10242" name="Picture 2"/>
          <p:cNvPicPr>
            <a:picLocks noChangeAspect="1" noChangeArrowheads="1"/>
          </p:cNvPicPr>
          <p:nvPr/>
        </p:nvPicPr>
        <p:blipFill>
          <a:blip r:embed="rId2" cstate="print"/>
          <a:srcRect/>
          <a:stretch>
            <a:fillRect/>
          </a:stretch>
        </p:blipFill>
        <p:spPr bwMode="auto">
          <a:xfrm>
            <a:off x="258763" y="1624013"/>
            <a:ext cx="5879308" cy="353218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Resource File</a:t>
            </a:r>
            <a:endParaRPr lang="en-US" dirty="0"/>
          </a:p>
        </p:txBody>
      </p:sp>
      <p:sp>
        <p:nvSpPr>
          <p:cNvPr id="4" name="Rectangle 3"/>
          <p:cNvSpPr/>
          <p:nvPr/>
        </p:nvSpPr>
        <p:spPr>
          <a:xfrm>
            <a:off x="256784" y="1036900"/>
            <a:ext cx="7784926" cy="923330"/>
          </a:xfrm>
          <a:prstGeom prst="rect">
            <a:avLst/>
          </a:prstGeom>
        </p:spPr>
        <p:txBody>
          <a:bodyPr wrap="square">
            <a:spAutoFit/>
          </a:bodyPr>
          <a:lstStyle/>
          <a:p>
            <a:r>
              <a:rPr lang="en-US" dirty="0" smtClean="0"/>
              <a:t>User keywords and variables in test case files and test suite initialization files can only be used in files where they are created, but resource files provide a mechanism for sharing them. </a:t>
            </a:r>
            <a:endParaRPr lang="en-US" dirty="0"/>
          </a:p>
        </p:txBody>
      </p:sp>
      <p:pic>
        <p:nvPicPr>
          <p:cNvPr id="5" name="Picture 1"/>
          <p:cNvPicPr>
            <a:picLocks noChangeAspect="1" noChangeArrowheads="1"/>
          </p:cNvPicPr>
          <p:nvPr/>
        </p:nvPicPr>
        <p:blipFill>
          <a:blip r:embed="rId2" cstate="print"/>
          <a:srcRect/>
          <a:stretch>
            <a:fillRect/>
          </a:stretch>
        </p:blipFill>
        <p:spPr bwMode="auto">
          <a:xfrm>
            <a:off x="0" y="2006600"/>
            <a:ext cx="3996474" cy="3625311"/>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cstate="print"/>
          <a:srcRect/>
          <a:stretch>
            <a:fillRect/>
          </a:stretch>
        </p:blipFill>
        <p:spPr bwMode="auto">
          <a:xfrm>
            <a:off x="3964271" y="2324100"/>
            <a:ext cx="4989229" cy="2214563"/>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cstate="print"/>
          <a:srcRect/>
          <a:stretch>
            <a:fillRect/>
          </a:stretch>
        </p:blipFill>
        <p:spPr bwMode="auto">
          <a:xfrm>
            <a:off x="3975100" y="5137150"/>
            <a:ext cx="2286000" cy="571500"/>
          </a:xfrm>
          <a:prstGeom prst="rect">
            <a:avLst/>
          </a:prstGeom>
          <a:noFill/>
          <a:ln w="9525">
            <a:noFill/>
            <a:miter lim="800000"/>
            <a:headEnd/>
            <a:tailEnd/>
          </a:ln>
          <a:effectLst/>
        </p:spPr>
      </p:pic>
      <p:sp>
        <p:nvSpPr>
          <p:cNvPr id="10" name="TextBox 9"/>
          <p:cNvSpPr txBox="1"/>
          <p:nvPr/>
        </p:nvSpPr>
        <p:spPr>
          <a:xfrm>
            <a:off x="4025900" y="1930400"/>
            <a:ext cx="1800493" cy="369332"/>
          </a:xfrm>
          <a:prstGeom prst="rect">
            <a:avLst/>
          </a:prstGeom>
          <a:noFill/>
        </p:spPr>
        <p:txBody>
          <a:bodyPr wrap="none" rtlCol="0">
            <a:spAutoFit/>
          </a:bodyPr>
          <a:lstStyle/>
          <a:p>
            <a:r>
              <a:rPr lang="en-US" i="1" dirty="0" smtClean="0"/>
              <a:t>res_keyword.txt</a:t>
            </a:r>
            <a:endParaRPr lang="en-US" i="1" dirty="0"/>
          </a:p>
        </p:txBody>
      </p:sp>
      <p:sp>
        <p:nvSpPr>
          <p:cNvPr id="11" name="TextBox 10"/>
          <p:cNvSpPr txBox="1"/>
          <p:nvPr/>
        </p:nvSpPr>
        <p:spPr>
          <a:xfrm>
            <a:off x="3924300" y="4711700"/>
            <a:ext cx="813043" cy="369332"/>
          </a:xfrm>
          <a:prstGeom prst="rect">
            <a:avLst/>
          </a:prstGeom>
          <a:noFill/>
        </p:spPr>
        <p:txBody>
          <a:bodyPr wrap="none" rtlCol="0">
            <a:spAutoFit/>
          </a:bodyPr>
          <a:lstStyle/>
          <a:p>
            <a:r>
              <a:rPr lang="en-US" i="1" dirty="0" smtClean="0"/>
              <a:t>res.txt</a:t>
            </a:r>
            <a:endParaRPr lang="en-US" i="1"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128" y="2430482"/>
            <a:ext cx="8325293" cy="2862322"/>
          </a:xfrm>
          <a:prstGeom prst="rect">
            <a:avLst/>
          </a:prstGeom>
        </p:spPr>
        <p:txBody>
          <a:bodyPr wrap="square">
            <a:spAutoFit/>
          </a:bodyPr>
          <a:lstStyle/>
          <a:p>
            <a:r>
              <a:rPr lang="en-US" b="1" dirty="0" smtClean="0"/>
              <a:t>Before running tests</a:t>
            </a:r>
            <a:endParaRPr lang="en-US" dirty="0" smtClean="0"/>
          </a:p>
          <a:p>
            <a:r>
              <a:rPr lang="en-US" dirty="0" smtClean="0"/>
              <a:t>Prior to running test cases using Selenium2Library, Selenium2Library must be imported into your Robot test suite.</a:t>
            </a:r>
          </a:p>
          <a:p>
            <a:endParaRPr lang="en-US" dirty="0" smtClean="0"/>
          </a:p>
          <a:p>
            <a:pPr lvl="5"/>
            <a:r>
              <a:rPr lang="en-US" dirty="0" smtClean="0">
                <a:solidFill>
                  <a:schemeClr val="accent2"/>
                </a:solidFill>
                <a:latin typeface="Arial Unicode MS" pitchFamily="34" charset="-128"/>
                <a:ea typeface="Arial Unicode MS" pitchFamily="34" charset="-128"/>
                <a:cs typeface="Arial Unicode MS" pitchFamily="34" charset="-128"/>
              </a:rPr>
              <a:t>** Settings **</a:t>
            </a:r>
          </a:p>
          <a:p>
            <a:pPr lvl="5"/>
            <a:r>
              <a:rPr lang="en-US" dirty="0" smtClean="0">
                <a:solidFill>
                  <a:schemeClr val="accent2"/>
                </a:solidFill>
                <a:latin typeface="Arial Unicode MS" pitchFamily="34" charset="-128"/>
                <a:ea typeface="Arial Unicode MS" pitchFamily="34" charset="-128"/>
                <a:cs typeface="Arial Unicode MS" pitchFamily="34" charset="-128"/>
              </a:rPr>
              <a:t>Library -&gt; Selenium2Library </a:t>
            </a:r>
          </a:p>
          <a:p>
            <a:endParaRPr lang="en-US" dirty="0" smtClean="0"/>
          </a:p>
          <a:p>
            <a:endParaRPr lang="en-US" i="1" dirty="0" smtClean="0">
              <a:solidFill>
                <a:srgbClr val="0070C0"/>
              </a:solidFill>
            </a:endParaRPr>
          </a:p>
          <a:p>
            <a:r>
              <a:rPr lang="en-US" i="1" dirty="0" smtClean="0">
                <a:solidFill>
                  <a:srgbClr val="0070C0"/>
                </a:solidFill>
              </a:rPr>
              <a:t>Open Browser</a:t>
            </a:r>
            <a:r>
              <a:rPr lang="en-US" dirty="0" smtClean="0">
                <a:solidFill>
                  <a:srgbClr val="0070C0"/>
                </a:solidFill>
              </a:rPr>
              <a:t> </a:t>
            </a:r>
            <a:r>
              <a:rPr lang="en-US" dirty="0" smtClean="0"/>
              <a:t>keyword must be used to open a browser to the desired location.</a:t>
            </a:r>
          </a:p>
          <a:p>
            <a:endParaRPr lang="en-US" b="1" dirty="0" smtClean="0"/>
          </a:p>
        </p:txBody>
      </p:sp>
      <p:sp>
        <p:nvSpPr>
          <p:cNvPr id="7" name="Rectangle 6"/>
          <p:cNvSpPr/>
          <p:nvPr/>
        </p:nvSpPr>
        <p:spPr>
          <a:xfrm>
            <a:off x="2498652" y="3530010"/>
            <a:ext cx="2966483" cy="7017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DB9C3A1C-113A-4311-AD7C-22AABB34C33F}" type="slidenum">
              <a:rPr lang="en-US" smtClean="0"/>
              <a:pPr/>
              <a:t>35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Selenium2Library</a:t>
            </a:r>
            <a:endParaRPr lang="en-US" dirty="0"/>
          </a:p>
        </p:txBody>
      </p:sp>
      <p:pic>
        <p:nvPicPr>
          <p:cNvPr id="4098" name="Picture 2" descr="http://www.seleniumhq.org/images/big-logo.png"/>
          <p:cNvPicPr>
            <a:picLocks noChangeAspect="1" noChangeArrowheads="1"/>
          </p:cNvPicPr>
          <p:nvPr/>
        </p:nvPicPr>
        <p:blipFill>
          <a:blip r:embed="rId2" cstate="print"/>
          <a:srcRect/>
          <a:stretch>
            <a:fillRect/>
          </a:stretch>
        </p:blipFill>
        <p:spPr bwMode="auto">
          <a:xfrm>
            <a:off x="261900" y="804457"/>
            <a:ext cx="1905000" cy="1724025"/>
          </a:xfrm>
          <a:prstGeom prst="rect">
            <a:avLst/>
          </a:prstGeom>
          <a:noFill/>
        </p:spPr>
      </p:pic>
      <p:sp>
        <p:nvSpPr>
          <p:cNvPr id="5" name="TextBox 4"/>
          <p:cNvSpPr txBox="1"/>
          <p:nvPr/>
        </p:nvSpPr>
        <p:spPr>
          <a:xfrm>
            <a:off x="2138408" y="886047"/>
            <a:ext cx="6699270" cy="1477328"/>
          </a:xfrm>
          <a:prstGeom prst="rect">
            <a:avLst/>
          </a:prstGeom>
          <a:noFill/>
        </p:spPr>
        <p:txBody>
          <a:bodyPr wrap="none" rtlCol="0">
            <a:spAutoFit/>
          </a:bodyPr>
          <a:lstStyle/>
          <a:p>
            <a:r>
              <a:rPr lang="en-US" b="1" dirty="0" smtClean="0"/>
              <a:t>Selenium2Library</a:t>
            </a:r>
            <a:r>
              <a:rPr lang="en-US" dirty="0" smtClean="0"/>
              <a:t> is a web testing library for Robot Framework</a:t>
            </a:r>
          </a:p>
          <a:p>
            <a:endParaRPr lang="en-US" dirty="0" smtClean="0"/>
          </a:p>
          <a:p>
            <a:pPr>
              <a:buFont typeface="Arial" pitchFamily="34" charset="0"/>
              <a:buChar char="•"/>
            </a:pPr>
            <a:r>
              <a:rPr lang="en-US" dirty="0" smtClean="0"/>
              <a:t>  Uses the </a:t>
            </a:r>
            <a:r>
              <a:rPr lang="en-US" dirty="0" smtClean="0">
                <a:solidFill>
                  <a:srgbClr val="FF0000"/>
                </a:solidFill>
              </a:rPr>
              <a:t>Selenium </a:t>
            </a:r>
            <a:r>
              <a:rPr lang="en-US" dirty="0" err="1" smtClean="0">
                <a:solidFill>
                  <a:srgbClr val="FF0000"/>
                </a:solidFill>
              </a:rPr>
              <a:t>WebDriver</a:t>
            </a:r>
            <a:r>
              <a:rPr lang="en-US" dirty="0" smtClean="0"/>
              <a:t> library internally to control a </a:t>
            </a:r>
          </a:p>
          <a:p>
            <a:r>
              <a:rPr lang="en-US" dirty="0" smtClean="0"/>
              <a:t>   web browser</a:t>
            </a:r>
          </a:p>
          <a:p>
            <a:endParaRPr lang="en-US" dirty="0"/>
          </a:p>
        </p:txBody>
      </p:sp>
      <p:sp>
        <p:nvSpPr>
          <p:cNvPr id="8" name="Rectangle 7"/>
          <p:cNvSpPr/>
          <p:nvPr/>
        </p:nvSpPr>
        <p:spPr>
          <a:xfrm>
            <a:off x="2023732" y="5011478"/>
            <a:ext cx="5131980" cy="127236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accent2"/>
                </a:solidFill>
              </a:rPr>
              <a:t>** Test Case **</a:t>
            </a:r>
          </a:p>
          <a:p>
            <a:r>
              <a:rPr lang="en-US" dirty="0" smtClean="0">
                <a:solidFill>
                  <a:schemeClr val="accent2"/>
                </a:solidFill>
              </a:rPr>
              <a:t>Launch Browser</a:t>
            </a:r>
          </a:p>
          <a:p>
            <a:r>
              <a:rPr lang="en-US" dirty="0" smtClean="0">
                <a:solidFill>
                  <a:schemeClr val="accent2"/>
                </a:solidFill>
              </a:rPr>
              <a:t>-&gt; Open Browser-&gt; https://www.google.com.ph</a:t>
            </a:r>
            <a:endParaRPr 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Selenium2Library</a:t>
            </a:r>
            <a:endParaRPr lang="en-US" dirty="0"/>
          </a:p>
        </p:txBody>
      </p:sp>
      <p:sp>
        <p:nvSpPr>
          <p:cNvPr id="4" name="TextBox 3"/>
          <p:cNvSpPr txBox="1"/>
          <p:nvPr/>
        </p:nvSpPr>
        <p:spPr>
          <a:xfrm>
            <a:off x="184861" y="2700669"/>
            <a:ext cx="7866256" cy="2308324"/>
          </a:xfrm>
          <a:prstGeom prst="rect">
            <a:avLst/>
          </a:prstGeom>
          <a:noFill/>
        </p:spPr>
        <p:txBody>
          <a:bodyPr wrap="none" rtlCol="0">
            <a:spAutoFit/>
          </a:bodyPr>
          <a:lstStyle/>
          <a:p>
            <a:r>
              <a:rPr lang="en-US" b="1" dirty="0" smtClean="0">
                <a:solidFill>
                  <a:srgbClr val="0070C0"/>
                </a:solidFill>
              </a:rPr>
              <a:t>Locators </a:t>
            </a:r>
            <a:r>
              <a:rPr lang="en-US" dirty="0" smtClean="0"/>
              <a:t>can be determined by launching Firebug/</a:t>
            </a:r>
            <a:r>
              <a:rPr lang="en-US" dirty="0" err="1" smtClean="0"/>
              <a:t>Firepath</a:t>
            </a:r>
            <a:r>
              <a:rPr lang="en-US" dirty="0" smtClean="0"/>
              <a:t> and inspecting </a:t>
            </a:r>
          </a:p>
          <a:p>
            <a:r>
              <a:rPr lang="en-US" dirty="0" smtClean="0"/>
              <a:t>                the Element or by using Selenium IDE</a:t>
            </a:r>
          </a:p>
          <a:p>
            <a:endParaRPr lang="en-US" dirty="0" smtClean="0"/>
          </a:p>
          <a:p>
            <a:r>
              <a:rPr lang="en-US" b="1" dirty="0" smtClean="0"/>
              <a:t>Common Locators:</a:t>
            </a:r>
          </a:p>
          <a:p>
            <a:pPr>
              <a:buFont typeface="Arial" pitchFamily="34" charset="0"/>
              <a:buChar char="•"/>
            </a:pPr>
            <a:r>
              <a:rPr lang="en-US" dirty="0" smtClean="0"/>
              <a:t> id</a:t>
            </a:r>
          </a:p>
          <a:p>
            <a:pPr>
              <a:buFont typeface="Arial" pitchFamily="34" charset="0"/>
              <a:buChar char="•"/>
            </a:pPr>
            <a:r>
              <a:rPr lang="en-US" dirty="0" smtClean="0"/>
              <a:t> name</a:t>
            </a:r>
          </a:p>
          <a:p>
            <a:pPr>
              <a:buFont typeface="Arial" pitchFamily="34" charset="0"/>
              <a:buChar char="•"/>
            </a:pPr>
            <a:r>
              <a:rPr lang="en-US" dirty="0" smtClean="0"/>
              <a:t> </a:t>
            </a:r>
            <a:r>
              <a:rPr lang="en-US" dirty="0" err="1" smtClean="0"/>
              <a:t>css</a:t>
            </a:r>
            <a:endParaRPr lang="en-US" dirty="0" smtClean="0"/>
          </a:p>
          <a:p>
            <a:pPr>
              <a:buFont typeface="Arial" pitchFamily="34" charset="0"/>
              <a:buChar char="•"/>
            </a:pPr>
            <a:r>
              <a:rPr lang="en-US" dirty="0" smtClean="0"/>
              <a:t> </a:t>
            </a:r>
            <a:r>
              <a:rPr lang="en-US" dirty="0" err="1" smtClean="0"/>
              <a:t>xpath</a:t>
            </a:r>
            <a:endParaRPr lang="en-US" dirty="0"/>
          </a:p>
        </p:txBody>
      </p:sp>
      <p:sp>
        <p:nvSpPr>
          <p:cNvPr id="5" name="Rectangle 4"/>
          <p:cNvSpPr/>
          <p:nvPr/>
        </p:nvSpPr>
        <p:spPr>
          <a:xfrm>
            <a:off x="138222" y="1084269"/>
            <a:ext cx="8293396" cy="1477328"/>
          </a:xfrm>
          <a:prstGeom prst="rect">
            <a:avLst/>
          </a:prstGeom>
        </p:spPr>
        <p:txBody>
          <a:bodyPr wrap="square">
            <a:spAutoFit/>
          </a:bodyPr>
          <a:lstStyle/>
          <a:p>
            <a:r>
              <a:rPr lang="en-US" b="1" dirty="0" smtClean="0"/>
              <a:t>Locating elements</a:t>
            </a:r>
          </a:p>
          <a:p>
            <a:endParaRPr lang="en-US" b="1" dirty="0" smtClean="0"/>
          </a:p>
          <a:p>
            <a:r>
              <a:rPr lang="en-US" dirty="0" smtClean="0"/>
              <a:t>All keywords in Selenium2Library that need to find an element on the page take an argument,</a:t>
            </a:r>
            <a:r>
              <a:rPr lang="en-US" dirty="0" smtClean="0">
                <a:solidFill>
                  <a:srgbClr val="FF0000"/>
                </a:solidFill>
              </a:rPr>
              <a:t> </a:t>
            </a:r>
            <a:r>
              <a:rPr lang="en-US" i="1" dirty="0" smtClean="0">
                <a:solidFill>
                  <a:srgbClr val="FF0000"/>
                </a:solidFill>
              </a:rPr>
              <a:t>locator</a:t>
            </a:r>
            <a:r>
              <a:rPr lang="en-US" dirty="0" smtClean="0"/>
              <a:t>. By default, when a locator value is provided, it is matched against the key attributes of the particular element type – e.g. </a:t>
            </a:r>
            <a:r>
              <a:rPr lang="en-US" dirty="0" smtClean="0">
                <a:solidFill>
                  <a:srgbClr val="FF0000"/>
                </a:solidFill>
              </a:rPr>
              <a:t>id, name</a:t>
            </a:r>
            <a:endParaRPr lang="en-US" dirty="0">
              <a:solidFill>
                <a:srgbClr val="FF0000"/>
              </a:solidFill>
            </a:endParaRPr>
          </a:p>
        </p:txBody>
      </p:sp>
      <p:pic>
        <p:nvPicPr>
          <p:cNvPr id="1025" name="Picture 1"/>
          <p:cNvPicPr>
            <a:picLocks noChangeAspect="1" noChangeArrowheads="1"/>
          </p:cNvPicPr>
          <p:nvPr/>
        </p:nvPicPr>
        <p:blipFill>
          <a:blip r:embed="rId2" cstate="print"/>
          <a:srcRect/>
          <a:stretch>
            <a:fillRect/>
          </a:stretch>
        </p:blipFill>
        <p:spPr bwMode="auto">
          <a:xfrm>
            <a:off x="3054865" y="3769352"/>
            <a:ext cx="4629150" cy="11906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Selenium2Library</a:t>
            </a:r>
            <a:endParaRPr lang="en-US" dirty="0"/>
          </a:p>
        </p:txBody>
      </p:sp>
      <p:sp>
        <p:nvSpPr>
          <p:cNvPr id="4" name="TextBox 3"/>
          <p:cNvSpPr txBox="1"/>
          <p:nvPr/>
        </p:nvSpPr>
        <p:spPr>
          <a:xfrm>
            <a:off x="255182" y="1275908"/>
            <a:ext cx="8605754" cy="923330"/>
          </a:xfrm>
          <a:prstGeom prst="rect">
            <a:avLst/>
          </a:prstGeom>
          <a:noFill/>
        </p:spPr>
        <p:txBody>
          <a:bodyPr wrap="none" rtlCol="0">
            <a:spAutoFit/>
          </a:bodyPr>
          <a:lstStyle/>
          <a:p>
            <a:r>
              <a:rPr lang="en-US" b="1" dirty="0" smtClean="0"/>
              <a:t>Selenium Keywords : </a:t>
            </a:r>
          </a:p>
          <a:p>
            <a:r>
              <a:rPr lang="en-US" dirty="0" smtClean="0">
                <a:hlinkClick r:id="rId2"/>
              </a:rPr>
              <a:t>http://rtomac.github.io/robotframework-selenium2library/doc/Selenium2Library.html</a:t>
            </a:r>
            <a:endParaRPr lang="en-US" dirty="0" smtClean="0"/>
          </a:p>
          <a:p>
            <a:endParaRPr lang="en-US" dirty="0"/>
          </a:p>
        </p:txBody>
      </p:sp>
      <p:sp>
        <p:nvSpPr>
          <p:cNvPr id="5" name="TextBox 4"/>
          <p:cNvSpPr txBox="1"/>
          <p:nvPr/>
        </p:nvSpPr>
        <p:spPr>
          <a:xfrm>
            <a:off x="404037" y="2254102"/>
            <a:ext cx="6666614" cy="1754326"/>
          </a:xfrm>
          <a:prstGeom prst="rect">
            <a:avLst/>
          </a:prstGeom>
          <a:noFill/>
        </p:spPr>
        <p:txBody>
          <a:bodyPr wrap="square" rtlCol="0">
            <a:spAutoFit/>
          </a:bodyPr>
          <a:lstStyle/>
          <a:p>
            <a:r>
              <a:rPr lang="en-US" dirty="0" smtClean="0"/>
              <a:t>Example:</a:t>
            </a:r>
          </a:p>
          <a:p>
            <a:endParaRPr lang="en-US" dirty="0" smtClean="0"/>
          </a:p>
          <a:p>
            <a:pPr marL="342900" indent="-342900">
              <a:buAutoNum type="arabicPeriod"/>
            </a:pPr>
            <a:r>
              <a:rPr lang="en-US" dirty="0" smtClean="0"/>
              <a:t>Go to </a:t>
            </a:r>
            <a:r>
              <a:rPr lang="en-US" dirty="0" smtClean="0">
                <a:hlinkClick r:id="rId3"/>
              </a:rPr>
              <a:t>http://bdonline.sqe.com/newaccount.asp</a:t>
            </a:r>
            <a:endParaRPr lang="en-US" dirty="0" smtClean="0"/>
          </a:p>
          <a:p>
            <a:pPr marL="342900" indent="-342900">
              <a:buAutoNum type="arabicPeriod"/>
            </a:pPr>
            <a:r>
              <a:rPr lang="en-US" dirty="0" smtClean="0"/>
              <a:t>Set All the fields. You may assign a value for each field from a variable.</a:t>
            </a:r>
          </a:p>
          <a:p>
            <a:endParaRPr lang="en-US" dirty="0"/>
          </a:p>
        </p:txBody>
      </p:sp>
      <p:pic>
        <p:nvPicPr>
          <p:cNvPr id="32771" name="Picture 3"/>
          <p:cNvPicPr>
            <a:picLocks noChangeAspect="1" noChangeArrowheads="1"/>
          </p:cNvPicPr>
          <p:nvPr/>
        </p:nvPicPr>
        <p:blipFill>
          <a:blip r:embed="rId4" cstate="print"/>
          <a:srcRect/>
          <a:stretch>
            <a:fillRect/>
          </a:stretch>
        </p:blipFill>
        <p:spPr bwMode="auto">
          <a:xfrm>
            <a:off x="4951561" y="3726379"/>
            <a:ext cx="2962275" cy="191452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5" cstate="print"/>
          <a:srcRect/>
          <a:stretch>
            <a:fillRect/>
          </a:stretch>
        </p:blipFill>
        <p:spPr bwMode="auto">
          <a:xfrm>
            <a:off x="754911" y="3726149"/>
            <a:ext cx="3883985" cy="247252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Locators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87080" y="1052622"/>
            <a:ext cx="5079183" cy="3794051"/>
          </a:xfrm>
          <a:prstGeom prst="rect">
            <a:avLst/>
          </a:prstGeom>
          <a:noFill/>
          <a:ln w="9525">
            <a:noFill/>
            <a:miter lim="800000"/>
            <a:headEnd/>
            <a:tailEnd/>
          </a:ln>
          <a:effectLst/>
        </p:spPr>
      </p:pic>
      <p:pic>
        <p:nvPicPr>
          <p:cNvPr id="33794" name="Picture 2"/>
          <p:cNvPicPr>
            <a:picLocks noChangeAspect="1" noChangeArrowheads="1"/>
          </p:cNvPicPr>
          <p:nvPr/>
        </p:nvPicPr>
        <p:blipFill>
          <a:blip r:embed="rId3" cstate="print"/>
          <a:srcRect/>
          <a:stretch>
            <a:fillRect/>
          </a:stretch>
        </p:blipFill>
        <p:spPr bwMode="auto">
          <a:xfrm>
            <a:off x="5695840" y="1025710"/>
            <a:ext cx="2962275" cy="1914525"/>
          </a:xfrm>
          <a:prstGeom prst="rect">
            <a:avLst/>
          </a:prstGeom>
          <a:noFill/>
          <a:ln w="9525">
            <a:noFill/>
            <a:miter lim="800000"/>
            <a:headEnd/>
            <a:tailEnd/>
          </a:ln>
          <a:effectLst/>
        </p:spPr>
      </p:pic>
      <p:pic>
        <p:nvPicPr>
          <p:cNvPr id="33795" name="Picture 3"/>
          <p:cNvPicPr>
            <a:picLocks noChangeAspect="1" noChangeArrowheads="1"/>
          </p:cNvPicPr>
          <p:nvPr/>
        </p:nvPicPr>
        <p:blipFill>
          <a:blip r:embed="rId4" cstate="print"/>
          <a:srcRect/>
          <a:stretch>
            <a:fillRect/>
          </a:stretch>
        </p:blipFill>
        <p:spPr bwMode="auto">
          <a:xfrm>
            <a:off x="712012" y="5384505"/>
            <a:ext cx="7612063" cy="5334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39</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Exercises</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996100" y="1882295"/>
            <a:ext cx="7469187" cy="4029075"/>
          </a:xfrm>
          <a:prstGeom prst="rect">
            <a:avLst/>
          </a:prstGeom>
          <a:noFill/>
          <a:ln w="9525">
            <a:noFill/>
            <a:miter lim="800000"/>
            <a:headEnd/>
            <a:tailEnd/>
          </a:ln>
          <a:effectLst/>
        </p:spPr>
      </p:pic>
      <p:sp>
        <p:nvSpPr>
          <p:cNvPr id="5" name="TextBox 4"/>
          <p:cNvSpPr txBox="1"/>
          <p:nvPr/>
        </p:nvSpPr>
        <p:spPr>
          <a:xfrm>
            <a:off x="308345" y="861237"/>
            <a:ext cx="8366393" cy="923330"/>
          </a:xfrm>
          <a:prstGeom prst="rect">
            <a:avLst/>
          </a:prstGeom>
          <a:noFill/>
        </p:spPr>
        <p:txBody>
          <a:bodyPr wrap="none" rtlCol="0">
            <a:spAutoFit/>
          </a:bodyPr>
          <a:lstStyle/>
          <a:p>
            <a:pPr marL="342900" indent="-342900">
              <a:buAutoNum type="arabicPeriod"/>
            </a:pPr>
            <a:r>
              <a:rPr lang="en-US" dirty="0" smtClean="0"/>
              <a:t>Create test script that will verify the error message on Login. Use the values </a:t>
            </a:r>
          </a:p>
          <a:p>
            <a:pPr marL="342900" indent="-342900"/>
            <a:r>
              <a:rPr lang="en-US" dirty="0" smtClean="0"/>
              <a:t>	below for each field. Use variables &amp; add “Capture Page Screenshot” to get</a:t>
            </a:r>
          </a:p>
          <a:p>
            <a:pPr marL="342900" indent="-342900"/>
            <a:r>
              <a:rPr lang="en-US" dirty="0" smtClean="0"/>
              <a:t>	screenshot during run time</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“BUGGY” PARKING CALCULATOR</a:t>
            </a:r>
            <a:endParaRPr lang="en-US" dirty="0"/>
          </a:p>
        </p:txBody>
      </p:sp>
      <p:pic>
        <p:nvPicPr>
          <p:cNvPr id="20482" name="Picture 2"/>
          <p:cNvPicPr>
            <a:picLocks noChangeAspect="1" noChangeArrowheads="1"/>
          </p:cNvPicPr>
          <p:nvPr/>
        </p:nvPicPr>
        <p:blipFill>
          <a:blip r:embed="rId3" cstate="print"/>
          <a:srcRect/>
          <a:stretch>
            <a:fillRect/>
          </a:stretch>
        </p:blipFill>
        <p:spPr bwMode="auto">
          <a:xfrm>
            <a:off x="324109" y="2049609"/>
            <a:ext cx="5305425" cy="231457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4" cstate="print"/>
          <a:srcRect/>
          <a:stretch>
            <a:fillRect/>
          </a:stretch>
        </p:blipFill>
        <p:spPr bwMode="auto">
          <a:xfrm>
            <a:off x="5914139" y="1519902"/>
            <a:ext cx="2800350" cy="3800475"/>
          </a:xfrm>
          <a:prstGeom prst="rect">
            <a:avLst/>
          </a:prstGeom>
          <a:noFill/>
          <a:ln w="9525">
            <a:noFill/>
            <a:miter lim="800000"/>
            <a:headEnd/>
            <a:tailEnd/>
          </a:ln>
          <a:effectLst/>
        </p:spPr>
      </p:pic>
      <p:sp>
        <p:nvSpPr>
          <p:cNvPr id="6" name="TextBox 5"/>
          <p:cNvSpPr txBox="1"/>
          <p:nvPr/>
        </p:nvSpPr>
        <p:spPr>
          <a:xfrm>
            <a:off x="393700" y="1357718"/>
            <a:ext cx="3518977" cy="923330"/>
          </a:xfrm>
          <a:prstGeom prst="rect">
            <a:avLst/>
          </a:prstGeom>
          <a:noFill/>
        </p:spPr>
        <p:txBody>
          <a:bodyPr wrap="square" rtlCol="0">
            <a:spAutoFit/>
          </a:bodyPr>
          <a:lstStyle/>
          <a:p>
            <a:r>
              <a:rPr lang="en-US" dirty="0" smtClean="0">
                <a:hlinkClick r:id="rId5"/>
              </a:rPr>
              <a:t>http://adam.goucher.ca/parkcalc/</a:t>
            </a:r>
            <a:endParaRPr lang="en-US" dirty="0" smtClean="0"/>
          </a:p>
          <a:p>
            <a:endParaRPr lang="en-US" dirty="0" smtClean="0"/>
          </a:p>
          <a:p>
            <a:endParaRPr lang="en-US" dirty="0"/>
          </a:p>
        </p:txBody>
      </p:sp>
      <p:sp>
        <p:nvSpPr>
          <p:cNvPr id="7" name="Rectangle 6"/>
          <p:cNvSpPr/>
          <p:nvPr/>
        </p:nvSpPr>
        <p:spPr>
          <a:xfrm>
            <a:off x="177800" y="913442"/>
            <a:ext cx="6164893" cy="646331"/>
          </a:xfrm>
          <a:prstGeom prst="rect">
            <a:avLst/>
          </a:prstGeom>
        </p:spPr>
        <p:txBody>
          <a:bodyPr wrap="none">
            <a:spAutoFit/>
          </a:bodyPr>
          <a:lstStyle/>
          <a:p>
            <a:r>
              <a:rPr lang="en-US" b="1" i="1" dirty="0" smtClean="0">
                <a:hlinkClick r:id="rId6"/>
              </a:rPr>
              <a:t>Gerald R. Ford International Airport Parking Calculator</a:t>
            </a:r>
            <a:endParaRPr lang="en-US" b="1" i="1" dirty="0" smtClean="0"/>
          </a:p>
          <a:p>
            <a:endParaRPr lang="en-US" b="1" i="1"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Exercise</a:t>
            </a:r>
            <a:endParaRPr lang="en-US" dirty="0"/>
          </a:p>
        </p:txBody>
      </p:sp>
      <p:sp>
        <p:nvSpPr>
          <p:cNvPr id="4" name="TextBox 3"/>
          <p:cNvSpPr txBox="1"/>
          <p:nvPr/>
        </p:nvSpPr>
        <p:spPr>
          <a:xfrm>
            <a:off x="244549" y="956930"/>
            <a:ext cx="8366393" cy="923330"/>
          </a:xfrm>
          <a:prstGeom prst="rect">
            <a:avLst/>
          </a:prstGeom>
          <a:noFill/>
        </p:spPr>
        <p:txBody>
          <a:bodyPr wrap="none" rtlCol="0">
            <a:spAutoFit/>
          </a:bodyPr>
          <a:lstStyle/>
          <a:p>
            <a:pPr marL="342900" indent="-342900"/>
            <a:r>
              <a:rPr lang="en-US" dirty="0" smtClean="0"/>
              <a:t>2.  Create test script that will verify the error message on Login. Use the values </a:t>
            </a:r>
          </a:p>
          <a:p>
            <a:pPr marL="342900" indent="-342900"/>
            <a:r>
              <a:rPr lang="en-US" dirty="0" smtClean="0"/>
              <a:t>	below for each field. Use variables &amp; add “Capture Page Screenshot” to get</a:t>
            </a:r>
          </a:p>
          <a:p>
            <a:pPr marL="342900" indent="-342900"/>
            <a:r>
              <a:rPr lang="en-US" dirty="0" smtClean="0"/>
              <a:t>	screenshot during run time</a:t>
            </a:r>
            <a:endParaRPr lang="en-US" dirty="0"/>
          </a:p>
        </p:txBody>
      </p:sp>
      <p:pic>
        <p:nvPicPr>
          <p:cNvPr id="35843" name="Picture 3"/>
          <p:cNvPicPr>
            <a:picLocks noChangeAspect="1" noChangeArrowheads="1"/>
          </p:cNvPicPr>
          <p:nvPr/>
        </p:nvPicPr>
        <p:blipFill>
          <a:blip r:embed="rId2" cstate="print"/>
          <a:srcRect/>
          <a:stretch>
            <a:fillRect/>
          </a:stretch>
        </p:blipFill>
        <p:spPr bwMode="auto">
          <a:xfrm>
            <a:off x="2123965" y="2075011"/>
            <a:ext cx="4619625" cy="36861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41</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Exercise</a:t>
            </a:r>
            <a:endParaRPr lang="en-US" dirty="0"/>
          </a:p>
        </p:txBody>
      </p:sp>
      <p:sp>
        <p:nvSpPr>
          <p:cNvPr id="4" name="TextBox 3"/>
          <p:cNvSpPr txBox="1"/>
          <p:nvPr/>
        </p:nvSpPr>
        <p:spPr>
          <a:xfrm>
            <a:off x="0" y="1129119"/>
            <a:ext cx="8866530" cy="2585323"/>
          </a:xfrm>
          <a:prstGeom prst="rect">
            <a:avLst/>
          </a:prstGeom>
          <a:noFill/>
        </p:spPr>
        <p:txBody>
          <a:bodyPr wrap="none" rtlCol="0">
            <a:spAutoFit/>
          </a:bodyPr>
          <a:lstStyle/>
          <a:p>
            <a:pPr marL="342900" indent="-342900">
              <a:buAutoNum type="arabicPeriod" startAt="3"/>
            </a:pPr>
            <a:r>
              <a:rPr lang="en-US" dirty="0" smtClean="0"/>
              <a:t>Create a keyword – “Fill-in Registration Form”. This function will have </a:t>
            </a:r>
          </a:p>
          <a:p>
            <a:pPr marL="342900" indent="-342900"/>
            <a:r>
              <a:rPr lang="en-US" dirty="0" smtClean="0"/>
              <a:t>     10 input arguments representing each field in the form including the 2 checkboxes</a:t>
            </a:r>
          </a:p>
          <a:p>
            <a:pPr marL="342900" indent="-342900"/>
            <a:r>
              <a:rPr lang="en-US" dirty="0" smtClean="0"/>
              <a:t>	(ON/OFF)</a:t>
            </a:r>
          </a:p>
          <a:p>
            <a:pPr marL="342900" indent="-342900"/>
            <a:r>
              <a:rPr lang="en-US" dirty="0" smtClean="0"/>
              <a:t>	3.1 Create the Keyword</a:t>
            </a:r>
          </a:p>
          <a:p>
            <a:pPr marL="342900" indent="-342900"/>
            <a:r>
              <a:rPr lang="en-US" dirty="0" smtClean="0"/>
              <a:t>	3.2 Create Test Case name “No Authorization Code”</a:t>
            </a:r>
          </a:p>
          <a:p>
            <a:pPr marL="342900" indent="-342900"/>
            <a:r>
              <a:rPr lang="en-US" dirty="0" smtClean="0"/>
              <a:t>	3.3  In the Test Case in 3.2, call the keyword and set Authorization Code value to </a:t>
            </a:r>
          </a:p>
          <a:p>
            <a:pPr marL="342900" indent="-342900"/>
            <a:r>
              <a:rPr lang="en-US" dirty="0" smtClean="0"/>
              <a:t>	      ${EMPTY} while setting the other field values similar to exercise 2.</a:t>
            </a:r>
          </a:p>
          <a:p>
            <a:pPr marL="342900" indent="-342900"/>
            <a:r>
              <a:rPr lang="en-US" dirty="0" smtClean="0"/>
              <a:t>	      Use variables to assign value to the fields </a:t>
            </a:r>
          </a:p>
          <a:p>
            <a:pPr marL="342900" indent="-342900"/>
            <a:r>
              <a:rPr lang="en-US" dirty="0" smtClean="0"/>
              <a:t>	3.4  Verify that the Error is displayed</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42</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Course Overview</a:t>
            </a:r>
            <a:endParaRPr lang="en-US" dirty="0"/>
          </a:p>
        </p:txBody>
      </p:sp>
      <p:sp>
        <p:nvSpPr>
          <p:cNvPr id="22" name="Rounded Rectangle 21"/>
          <p:cNvSpPr/>
          <p:nvPr/>
        </p:nvSpPr>
        <p:spPr>
          <a:xfrm>
            <a:off x="361506" y="1169581"/>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0.  Course Overview</a:t>
            </a:r>
            <a:endParaRPr lang="en-US" dirty="0"/>
          </a:p>
        </p:txBody>
      </p:sp>
      <p:sp>
        <p:nvSpPr>
          <p:cNvPr id="23" name="Rounded Rectangle 22"/>
          <p:cNvSpPr/>
          <p:nvPr/>
        </p:nvSpPr>
        <p:spPr>
          <a:xfrm>
            <a:off x="333152" y="1906772"/>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“Buggy” Parking Calculator</a:t>
            </a:r>
            <a:endParaRPr lang="en-US" dirty="0"/>
          </a:p>
        </p:txBody>
      </p:sp>
      <p:sp>
        <p:nvSpPr>
          <p:cNvPr id="24" name="Rounded Rectangle 23"/>
          <p:cNvSpPr/>
          <p:nvPr/>
        </p:nvSpPr>
        <p:spPr>
          <a:xfrm>
            <a:off x="336697" y="2601432"/>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2. Test Automation Framework</a:t>
            </a:r>
            <a:endParaRPr lang="en-US" dirty="0"/>
          </a:p>
        </p:txBody>
      </p:sp>
      <p:sp>
        <p:nvSpPr>
          <p:cNvPr id="25" name="Rounded Rectangle 24"/>
          <p:cNvSpPr/>
          <p:nvPr/>
        </p:nvSpPr>
        <p:spPr>
          <a:xfrm>
            <a:off x="361507" y="3317359"/>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3. Keyword-Driven Framework</a:t>
            </a:r>
            <a:endParaRPr lang="en-US" dirty="0"/>
          </a:p>
        </p:txBody>
      </p:sp>
      <p:sp>
        <p:nvSpPr>
          <p:cNvPr id="26" name="Rounded Rectangle 25"/>
          <p:cNvSpPr/>
          <p:nvPr/>
        </p:nvSpPr>
        <p:spPr>
          <a:xfrm>
            <a:off x="365051" y="4043918"/>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4. Robot Framework Overview</a:t>
            </a:r>
            <a:endParaRPr lang="en-US" dirty="0"/>
          </a:p>
        </p:txBody>
      </p:sp>
      <p:sp>
        <p:nvSpPr>
          <p:cNvPr id="27" name="Rounded Rectangle 26"/>
          <p:cNvSpPr/>
          <p:nvPr/>
        </p:nvSpPr>
        <p:spPr>
          <a:xfrm>
            <a:off x="368596" y="4738579"/>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5. Creating Test Data</a:t>
            </a:r>
            <a:endParaRPr lang="en-US" dirty="0"/>
          </a:p>
        </p:txBody>
      </p:sp>
      <p:sp>
        <p:nvSpPr>
          <p:cNvPr id="28" name="Rounded Rectangle 27"/>
          <p:cNvSpPr/>
          <p:nvPr/>
        </p:nvSpPr>
        <p:spPr>
          <a:xfrm>
            <a:off x="318977" y="5475770"/>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6.  Creating Test Cases</a:t>
            </a:r>
            <a:endParaRPr lang="en-US" dirty="0"/>
          </a:p>
        </p:txBody>
      </p:sp>
      <p:sp>
        <p:nvSpPr>
          <p:cNvPr id="31" name="Rounded Rectangle 30"/>
          <p:cNvSpPr/>
          <p:nvPr/>
        </p:nvSpPr>
        <p:spPr>
          <a:xfrm>
            <a:off x="4281375" y="1187273"/>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7.  Settings &amp; Variables</a:t>
            </a:r>
            <a:endParaRPr lang="en-US" dirty="0"/>
          </a:p>
        </p:txBody>
      </p:sp>
      <p:sp>
        <p:nvSpPr>
          <p:cNvPr id="32" name="Rounded Rectangle 31"/>
          <p:cNvSpPr/>
          <p:nvPr/>
        </p:nvSpPr>
        <p:spPr>
          <a:xfrm>
            <a:off x="4284920" y="1881933"/>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8. User Keywords</a:t>
            </a:r>
            <a:endParaRPr lang="en-US" dirty="0"/>
          </a:p>
        </p:txBody>
      </p:sp>
      <p:sp>
        <p:nvSpPr>
          <p:cNvPr id="33" name="Rounded Rectangle 32"/>
          <p:cNvSpPr/>
          <p:nvPr/>
        </p:nvSpPr>
        <p:spPr>
          <a:xfrm>
            <a:off x="4309730" y="2597860"/>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9. Resource Files</a:t>
            </a:r>
            <a:endParaRPr lang="en-US" dirty="0"/>
          </a:p>
        </p:txBody>
      </p:sp>
      <p:sp>
        <p:nvSpPr>
          <p:cNvPr id="36" name="Rounded Rectangle 35"/>
          <p:cNvSpPr/>
          <p:nvPr/>
        </p:nvSpPr>
        <p:spPr>
          <a:xfrm>
            <a:off x="4277833" y="3283958"/>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10.  Selenium2Library</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536" y="676657"/>
            <a:ext cx="4860164" cy="747897"/>
          </a:xfrm>
        </p:spPr>
        <p:txBody>
          <a:bodyPr/>
          <a:lstStyle/>
          <a:p>
            <a:r>
              <a:rPr lang="en-US" dirty="0" smtClean="0"/>
              <a:t>Thank you</a:t>
            </a:r>
            <a:endParaRPr lang="en-US" dirty="0"/>
          </a:p>
        </p:txBody>
      </p:sp>
      <p:sp>
        <p:nvSpPr>
          <p:cNvPr id="5" name="Text Placeholder 4"/>
          <p:cNvSpPr>
            <a:spLocks noGrp="1"/>
          </p:cNvSpPr>
          <p:nvPr>
            <p:ph type="body" sz="quarter" idx="13"/>
          </p:nvPr>
        </p:nvSpPr>
        <p:spPr/>
        <p:txBody>
          <a:bodyPr/>
          <a:lstStyle/>
          <a:p>
            <a:r>
              <a:rPr lang="en-US" sz="1200" dirty="0" smtClean="0"/>
              <a:t>Roberto </a:t>
            </a:r>
            <a:r>
              <a:rPr lang="en-US" sz="1200" dirty="0" err="1" smtClean="0"/>
              <a:t>Galman</a:t>
            </a:r>
            <a:endParaRPr lang="en-US" sz="1200" dirty="0" smtClean="0"/>
          </a:p>
          <a:p>
            <a:r>
              <a:rPr lang="en-US" sz="1200" dirty="0" smtClean="0">
                <a:hlinkClick r:id="rId2"/>
              </a:rPr>
              <a:t>roberto.galman@ngahr.com</a:t>
            </a:r>
            <a:endParaRPr lang="en-US" sz="1200" dirty="0" smtClean="0"/>
          </a:p>
          <a:p>
            <a:endParaRPr lang="en-US" sz="1200" dirty="0"/>
          </a:p>
        </p:txBody>
      </p:sp>
      <p:sp>
        <p:nvSpPr>
          <p:cNvPr id="2" name="Slide Number Placeholder 1"/>
          <p:cNvSpPr>
            <a:spLocks noGrp="1"/>
          </p:cNvSpPr>
          <p:nvPr>
            <p:ph type="sldNum" sz="quarter" idx="10"/>
          </p:nvPr>
        </p:nvSpPr>
        <p:spPr/>
        <p:txBody>
          <a:bodyPr/>
          <a:lstStyle/>
          <a:p>
            <a:fld id="{DB9C3A1C-113A-4311-AD7C-22AABB34C33F}" type="slidenum">
              <a:rPr lang="en-US" smtClean="0"/>
              <a:pPr/>
              <a:t>43</a:t>
            </a:fld>
            <a:endParaRPr lang="en-US" dirty="0"/>
          </a:p>
        </p:txBody>
      </p:sp>
    </p:spTree>
    <p:extLst>
      <p:ext uri="{BB962C8B-B14F-4D97-AF65-F5344CB8AC3E}">
        <p14:creationId xmlns:p14="http://schemas.microsoft.com/office/powerpoint/2010/main" xmlns="" val="338134439"/>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Appendix</a:t>
            </a:r>
            <a:endParaRPr lang="en-US" dirty="0"/>
          </a:p>
        </p:txBody>
      </p:sp>
      <p:sp>
        <p:nvSpPr>
          <p:cNvPr id="3" name="Slide Number Placeholder 2"/>
          <p:cNvSpPr>
            <a:spLocks noGrp="1"/>
          </p:cNvSpPr>
          <p:nvPr>
            <p:ph type="sldNum" sz="quarter" idx="4"/>
          </p:nvPr>
        </p:nvSpPr>
        <p:spPr/>
        <p:txBody>
          <a:bodyPr/>
          <a:lstStyle/>
          <a:p>
            <a:fld id="{DB9C3A1C-113A-4311-AD7C-22AABB34C33F}" type="slidenum">
              <a:rPr lang="en-US" smtClean="0"/>
              <a:pPr/>
              <a:t>44</a:t>
            </a:fld>
            <a:endParaRPr lang="en-US" dirty="0"/>
          </a:p>
        </p:txBody>
      </p:sp>
    </p:spTree>
    <p:extLst>
      <p:ext uri="{BB962C8B-B14F-4D97-AF65-F5344CB8AC3E}">
        <p14:creationId xmlns:p14="http://schemas.microsoft.com/office/powerpoint/2010/main" xmlns="" val="1909462186"/>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Test Libraries</a:t>
            </a:r>
            <a:endParaRPr lang="en-US" dirty="0"/>
          </a:p>
        </p:txBody>
      </p:sp>
      <p:sp>
        <p:nvSpPr>
          <p:cNvPr id="4" name="TextBox 3"/>
          <p:cNvSpPr txBox="1"/>
          <p:nvPr/>
        </p:nvSpPr>
        <p:spPr>
          <a:xfrm>
            <a:off x="200417" y="1114816"/>
            <a:ext cx="8638783" cy="2893100"/>
          </a:xfrm>
          <a:prstGeom prst="rect">
            <a:avLst/>
          </a:prstGeom>
          <a:noFill/>
        </p:spPr>
        <p:txBody>
          <a:bodyPr wrap="square" rtlCol="0">
            <a:spAutoFit/>
          </a:bodyPr>
          <a:lstStyle/>
          <a:p>
            <a:r>
              <a:rPr lang="en-US" sz="1400" b="1" dirty="0" smtClean="0"/>
              <a:t>BuiltIn</a:t>
            </a:r>
          </a:p>
          <a:p>
            <a:r>
              <a:rPr lang="en-US" sz="1400" dirty="0" smtClean="0">
                <a:hlinkClick r:id="rId2"/>
              </a:rPr>
              <a:t>http://robotframework.googlecode.com/hg/doc/libraries/BuiltIn.html?r=2.7.6</a:t>
            </a:r>
            <a:endParaRPr lang="en-US" sz="1400" dirty="0" smtClean="0"/>
          </a:p>
          <a:p>
            <a:endParaRPr lang="en-US" sz="1400" dirty="0" smtClean="0"/>
          </a:p>
          <a:p>
            <a:r>
              <a:rPr lang="en-US" sz="1400" b="1" dirty="0" smtClean="0"/>
              <a:t>String</a:t>
            </a:r>
          </a:p>
          <a:p>
            <a:r>
              <a:rPr lang="en-US" sz="1400" dirty="0" smtClean="0">
                <a:hlinkClick r:id="rId3"/>
              </a:rPr>
              <a:t>https://robotframework.googlecode.com/hg-history/2.1.3/doc/libraries/String.html</a:t>
            </a:r>
            <a:endParaRPr lang="en-US" sz="1400" dirty="0" smtClean="0"/>
          </a:p>
          <a:p>
            <a:endParaRPr lang="en-US" sz="1400" b="1" dirty="0" smtClean="0"/>
          </a:p>
          <a:p>
            <a:r>
              <a:rPr lang="en-US" sz="1400" b="1" dirty="0" smtClean="0"/>
              <a:t>Operating System</a:t>
            </a:r>
          </a:p>
          <a:p>
            <a:r>
              <a:rPr lang="en-US" sz="1400" dirty="0" smtClean="0">
                <a:hlinkClick r:id="rId4"/>
              </a:rPr>
              <a:t>http://robotframework.googlecode.com/svn/trunk/doc/libraries/OperatingSystem.html</a:t>
            </a:r>
            <a:endParaRPr lang="en-US" sz="1400" dirty="0" smtClean="0"/>
          </a:p>
          <a:p>
            <a:endParaRPr lang="en-US" sz="1400" b="1" dirty="0" smtClean="0"/>
          </a:p>
          <a:p>
            <a:r>
              <a:rPr lang="en-US" sz="1400" b="1" dirty="0" smtClean="0"/>
              <a:t>Selenium</a:t>
            </a:r>
          </a:p>
          <a:p>
            <a:r>
              <a:rPr lang="en-US" sz="1400" dirty="0" smtClean="0">
                <a:hlinkClick r:id="rId5"/>
              </a:rPr>
              <a:t>http://rtomac.github.io/robotframework-selenium2library/doc/Selenium2Library.html?r=1.1.0#Introduction</a:t>
            </a:r>
            <a:endParaRPr lang="en-US" sz="1400" dirty="0" smtClean="0">
              <a:hlinkClick r:id="rId4"/>
            </a:endParaRPr>
          </a:p>
          <a:p>
            <a:endParaRPr lang="en-US" sz="1400" dirty="0" smtClean="0"/>
          </a:p>
          <a:p>
            <a:endParaRPr lang="en-US" sz="1400"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References</a:t>
            </a:r>
            <a:endParaRPr lang="en-US" dirty="0"/>
          </a:p>
        </p:txBody>
      </p:sp>
      <p:sp>
        <p:nvSpPr>
          <p:cNvPr id="4" name="TextBox 3"/>
          <p:cNvSpPr txBox="1"/>
          <p:nvPr/>
        </p:nvSpPr>
        <p:spPr>
          <a:xfrm>
            <a:off x="138224" y="1180214"/>
            <a:ext cx="7869462" cy="2862322"/>
          </a:xfrm>
          <a:prstGeom prst="rect">
            <a:avLst/>
          </a:prstGeom>
          <a:noFill/>
        </p:spPr>
        <p:txBody>
          <a:bodyPr wrap="none" rtlCol="0">
            <a:spAutoFit/>
          </a:bodyPr>
          <a:lstStyle/>
          <a:p>
            <a:pPr>
              <a:buFont typeface="Arial" pitchFamily="34" charset="0"/>
              <a:buChar char="•"/>
            </a:pPr>
            <a:r>
              <a:rPr lang="en-US" dirty="0" smtClean="0"/>
              <a:t>  </a:t>
            </a:r>
            <a:r>
              <a:rPr lang="en-US" dirty="0" smtClean="0">
                <a:hlinkClick r:id="rId2"/>
              </a:rPr>
              <a:t>http://www.ranorex.com/blog/keyword-driven-test-automation-framework</a:t>
            </a:r>
            <a:endParaRPr lang="en-US" dirty="0" smtClean="0"/>
          </a:p>
          <a:p>
            <a:pPr>
              <a:buFont typeface="Arial" pitchFamily="34" charset="0"/>
              <a:buChar char="•"/>
            </a:pPr>
            <a:r>
              <a:rPr lang="en-US" dirty="0" smtClean="0"/>
              <a:t>  </a:t>
            </a:r>
            <a:r>
              <a:rPr lang="en-US" dirty="0" smtClean="0">
                <a:hlinkClick r:id="rId3"/>
              </a:rPr>
              <a:t>https://twiki.cern.ch/twiki/bin/view/EMI/RobotFrameworkAdvancedGuide</a:t>
            </a:r>
            <a:endParaRPr lang="en-US" dirty="0" smtClean="0"/>
          </a:p>
          <a:p>
            <a:pPr>
              <a:buFont typeface="Arial" pitchFamily="34" charset="0"/>
              <a:buChar char="•"/>
            </a:pPr>
            <a:r>
              <a:rPr lang="en-US" dirty="0" smtClean="0"/>
              <a:t>  </a:t>
            </a:r>
            <a:r>
              <a:rPr lang="en-US" dirty="0" smtClean="0">
                <a:hlinkClick r:id="rId4"/>
              </a:rPr>
              <a:t>https://blog.codecentric.de/en/2012/03/robot-framework-tutorial-overview/</a:t>
            </a:r>
            <a:endParaRPr lang="en-US" dirty="0" smtClean="0"/>
          </a:p>
          <a:p>
            <a:pPr>
              <a:buFont typeface="Arial" pitchFamily="34" charset="0"/>
              <a:buChar char="•"/>
            </a:pPr>
            <a:r>
              <a:rPr lang="en-US" dirty="0" smtClean="0"/>
              <a:t>  </a:t>
            </a:r>
            <a:r>
              <a:rPr lang="en-US" dirty="0" smtClean="0">
                <a:hlinkClick r:id="rId5"/>
              </a:rPr>
              <a:t>http://www.virtuousprogrammer.com/?p=264</a:t>
            </a:r>
            <a:endParaRPr lang="en-US" dirty="0" smtClean="0"/>
          </a:p>
          <a:p>
            <a:pPr>
              <a:buFont typeface="Arial" pitchFamily="34" charset="0"/>
              <a:buChar char="•"/>
            </a:pPr>
            <a:r>
              <a:rPr lang="en-US" dirty="0" smtClean="0"/>
              <a:t>  </a:t>
            </a:r>
            <a:r>
              <a:rPr lang="en-US" dirty="0" smtClean="0">
                <a:hlinkClick r:id="rId6"/>
              </a:rPr>
              <a:t>http://www.shino.de/2010/06/20/parkcalc-automation-getting-started/</a:t>
            </a:r>
            <a:endParaRPr lang="en-US" dirty="0" smtClean="0"/>
          </a:p>
          <a:p>
            <a:pPr>
              <a:buFont typeface="Arial" pitchFamily="34" charset="0"/>
              <a:buChar char="•"/>
            </a:pPr>
            <a:r>
              <a:rPr lang="en-US" dirty="0" smtClean="0"/>
              <a:t>  </a:t>
            </a:r>
            <a:r>
              <a:rPr lang="en-US" dirty="0" smtClean="0">
                <a:hlinkClick r:id="rId7"/>
              </a:rPr>
              <a:t>http://robotframework.googlecode.com</a:t>
            </a:r>
            <a:endParaRPr lang="en-US" dirty="0" smtClean="0"/>
          </a:p>
          <a:p>
            <a:pPr>
              <a:buFont typeface="Arial" pitchFamily="34" charset="0"/>
              <a:buChar char="•"/>
            </a:pPr>
            <a:r>
              <a:rPr lang="en-US" dirty="0" smtClean="0"/>
              <a:t>  </a:t>
            </a:r>
            <a:r>
              <a:rPr lang="en-US" dirty="0" smtClean="0">
                <a:hlinkClick r:id="rId8"/>
              </a:rPr>
              <a:t>https://www.youtube.com/watch?v=DO8KVe00kcU</a:t>
            </a:r>
            <a:endParaRPr lang="en-US" dirty="0" smtClean="0"/>
          </a:p>
          <a:p>
            <a:pPr>
              <a:buFont typeface="Arial" pitchFamily="34" charset="0"/>
              <a:buChar char="•"/>
            </a:pPr>
            <a:endParaRPr lang="en-US" dirty="0" smtClean="0"/>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How do you Automate the </a:t>
            </a:r>
            <a:r>
              <a:rPr lang="en-US" dirty="0" err="1" smtClean="0"/>
              <a:t>ParkingCalc</a:t>
            </a:r>
            <a:r>
              <a:rPr lang="en-US" dirty="0" smtClean="0"/>
              <a:t> Tests?</a:t>
            </a:r>
            <a:endParaRPr lang="en-US" dirty="0"/>
          </a:p>
        </p:txBody>
      </p:sp>
      <p:pic>
        <p:nvPicPr>
          <p:cNvPr id="4" name="Picture 2"/>
          <p:cNvPicPr>
            <a:picLocks noChangeAspect="1" noChangeArrowheads="1"/>
          </p:cNvPicPr>
          <p:nvPr/>
        </p:nvPicPr>
        <p:blipFill>
          <a:blip r:embed="rId2" cstate="print"/>
          <a:srcRect/>
          <a:stretch>
            <a:fillRect/>
          </a:stretch>
        </p:blipFill>
        <p:spPr bwMode="auto">
          <a:xfrm rot="1065166">
            <a:off x="428606" y="1354862"/>
            <a:ext cx="3239953" cy="1413480"/>
          </a:xfrm>
          <a:prstGeom prst="rect">
            <a:avLst/>
          </a:prstGeom>
          <a:noFill/>
          <a:ln w="9525">
            <a:solidFill>
              <a:schemeClr val="bg2"/>
            </a:solid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0" y="2921000"/>
            <a:ext cx="2153102" cy="30324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232400" y="2143338"/>
            <a:ext cx="2895600" cy="3993490"/>
          </a:xfrm>
          <a:prstGeom prst="rect">
            <a:avLst/>
          </a:prstGeom>
          <a:noFill/>
          <a:ln w="9525">
            <a:noFill/>
            <a:miter lim="800000"/>
            <a:headEnd/>
            <a:tailEnd/>
          </a:ln>
          <a:effectLst/>
        </p:spPr>
      </p:pic>
      <p:sp>
        <p:nvSpPr>
          <p:cNvPr id="7" name="TextBox 6"/>
          <p:cNvSpPr txBox="1"/>
          <p:nvPr/>
        </p:nvSpPr>
        <p:spPr>
          <a:xfrm>
            <a:off x="4299404" y="1473200"/>
            <a:ext cx="4844596" cy="584775"/>
          </a:xfrm>
          <a:prstGeom prst="rect">
            <a:avLst/>
          </a:prstGeom>
          <a:noFill/>
        </p:spPr>
        <p:txBody>
          <a:bodyPr wrap="none" rtlCol="0">
            <a:spAutoFit/>
          </a:bodyPr>
          <a:lstStyle/>
          <a:p>
            <a:r>
              <a:rPr lang="en-US" sz="3200" b="1" dirty="0" smtClean="0">
                <a:solidFill>
                  <a:srgbClr val="FF0000"/>
                </a:solidFill>
              </a:rPr>
              <a:t>Record &amp; Playback Tool</a:t>
            </a:r>
            <a:endParaRPr lang="en-US" sz="3200" b="1" dirty="0">
              <a:solidFill>
                <a:srgbClr val="FF0000"/>
              </a:solidFill>
            </a:endParaRPr>
          </a:p>
        </p:txBody>
      </p:sp>
      <p:pic>
        <p:nvPicPr>
          <p:cNvPr id="1028" name="Picture 4"/>
          <p:cNvPicPr>
            <a:picLocks noChangeAspect="1" noChangeArrowheads="1"/>
          </p:cNvPicPr>
          <p:nvPr/>
        </p:nvPicPr>
        <p:blipFill>
          <a:blip r:embed="rId5" cstate="print"/>
          <a:srcRect/>
          <a:stretch>
            <a:fillRect/>
          </a:stretch>
        </p:blipFill>
        <p:spPr bwMode="auto">
          <a:xfrm>
            <a:off x="3060700" y="3399536"/>
            <a:ext cx="1538288" cy="1826514"/>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5239894" y="3225800"/>
            <a:ext cx="2900806" cy="1738313"/>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29"/>
                                        </p:tgtEl>
                                        <p:attrNameLst>
                                          <p:attrName>style.visibility</p:attrName>
                                        </p:attrNameLst>
                                      </p:cBhvr>
                                      <p:to>
                                        <p:strVal val="visible"/>
                                      </p:to>
                                    </p:set>
                                    <p:animEffect transition="in" filter="wipe(down)">
                                      <p:cBhvr>
                                        <p:cTn id="24"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Learn the Recording Tool Language</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28600" y="914400"/>
            <a:ext cx="2431048" cy="3352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rcRect/>
          <a:stretch>
            <a:fillRect/>
          </a:stretch>
        </p:blipFill>
        <p:spPr bwMode="auto">
          <a:xfrm>
            <a:off x="4111625" y="965200"/>
            <a:ext cx="4181475" cy="3458576"/>
          </a:xfrm>
          <a:prstGeom prst="rect">
            <a:avLst/>
          </a:prstGeom>
          <a:noFill/>
          <a:ln w="9525">
            <a:noFill/>
            <a:miter lim="800000"/>
            <a:headEnd/>
            <a:tailEnd/>
          </a:ln>
          <a:effectLst/>
        </p:spPr>
      </p:pic>
      <p:sp>
        <p:nvSpPr>
          <p:cNvPr id="9" name="Right Arrow 8"/>
          <p:cNvSpPr/>
          <p:nvPr/>
        </p:nvSpPr>
        <p:spPr>
          <a:xfrm>
            <a:off x="2870200" y="2108200"/>
            <a:ext cx="1028700" cy="469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Callout 9"/>
          <p:cNvSpPr/>
          <p:nvPr/>
        </p:nvSpPr>
        <p:spPr>
          <a:xfrm>
            <a:off x="3848100" y="4457700"/>
            <a:ext cx="4660900" cy="1955800"/>
          </a:xfrm>
          <a:prstGeom prst="up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Convert the Recorded Tests to a Code</a:t>
            </a:r>
            <a:endParaRPr lang="en-US" dirty="0" smtClean="0">
              <a:solidFill>
                <a:srgbClr val="FF0000"/>
              </a:solidFill>
            </a:endParaRPr>
          </a:p>
        </p:txBody>
      </p:sp>
      <p:pic>
        <p:nvPicPr>
          <p:cNvPr id="2052" name="Picture 4"/>
          <p:cNvPicPr>
            <a:picLocks noChangeAspect="1" noChangeArrowheads="1"/>
          </p:cNvPicPr>
          <p:nvPr/>
        </p:nvPicPr>
        <p:blipFill>
          <a:blip r:embed="rId4" cstate="print"/>
          <a:srcRect/>
          <a:stretch>
            <a:fillRect/>
          </a:stretch>
        </p:blipFill>
        <p:spPr bwMode="auto">
          <a:xfrm>
            <a:off x="261938" y="4432300"/>
            <a:ext cx="3065462" cy="1931414"/>
          </a:xfrm>
          <a:prstGeom prst="rect">
            <a:avLst/>
          </a:prstGeom>
          <a:noFill/>
          <a:ln w="9525">
            <a:noFill/>
            <a:miter lim="800000"/>
            <a:headEnd/>
            <a:tailEnd/>
          </a:ln>
          <a:effectLst/>
        </p:spPr>
      </p:pic>
      <p:pic>
        <p:nvPicPr>
          <p:cNvPr id="14" name="Picture 2"/>
          <p:cNvPicPr>
            <a:picLocks noChangeAspect="1" noChangeArrowheads="1"/>
          </p:cNvPicPr>
          <p:nvPr/>
        </p:nvPicPr>
        <p:blipFill>
          <a:blip r:embed="rId5" cstate="print"/>
          <a:srcRect/>
          <a:stretch>
            <a:fillRect/>
          </a:stretch>
        </p:blipFill>
        <p:spPr bwMode="auto">
          <a:xfrm rot="1065166">
            <a:off x="290751" y="2408962"/>
            <a:ext cx="3239953" cy="1413480"/>
          </a:xfrm>
          <a:prstGeom prst="rect">
            <a:avLst/>
          </a:prstGeom>
          <a:noFill/>
          <a:ln w="9525">
            <a:solidFill>
              <a:schemeClr val="bg2"/>
            </a:solid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fade">
                                      <p:cBhvr>
                                        <p:cTn id="17" dur="2000"/>
                                        <p:tgtEl>
                                          <p:spTgt spid="10">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Learn the Recording Tool Language</a:t>
            </a:r>
            <a:endParaRPr lang="en-US" dirty="0"/>
          </a:p>
        </p:txBody>
      </p:sp>
      <p:pic>
        <p:nvPicPr>
          <p:cNvPr id="3074" name="Picture 2"/>
          <p:cNvPicPr>
            <a:picLocks noChangeAspect="1" noChangeArrowheads="1"/>
          </p:cNvPicPr>
          <p:nvPr/>
        </p:nvPicPr>
        <p:blipFill>
          <a:blip r:embed="rId2" cstate="print">
            <a:lum bright="-28000" contrast="39000"/>
          </a:blip>
          <a:stretch>
            <a:fillRect/>
          </a:stretch>
        </p:blipFill>
        <p:spPr bwMode="auto">
          <a:xfrm>
            <a:off x="455613" y="1112838"/>
            <a:ext cx="8071184" cy="4856162"/>
          </a:xfrm>
          <a:prstGeom prst="rect">
            <a:avLst/>
          </a:prstGeom>
          <a:noFill/>
          <a:ln>
            <a:noFill/>
          </a:ln>
        </p:spPr>
      </p:pic>
      <p:sp>
        <p:nvSpPr>
          <p:cNvPr id="5" name="TextBox 4"/>
          <p:cNvSpPr txBox="1"/>
          <p:nvPr/>
        </p:nvSpPr>
        <p:spPr>
          <a:xfrm>
            <a:off x="660400" y="1422400"/>
            <a:ext cx="7531100" cy="830997"/>
          </a:xfrm>
          <a:prstGeom prst="rect">
            <a:avLst/>
          </a:prstGeom>
          <a:noFill/>
        </p:spPr>
        <p:txBody>
          <a:bodyPr wrap="square" rtlCol="0">
            <a:spAutoFit/>
          </a:bodyPr>
          <a:lstStyle/>
          <a:p>
            <a:pPr>
              <a:buFont typeface="Arial" pitchFamily="34" charset="0"/>
              <a:buChar char="•"/>
            </a:pPr>
            <a:r>
              <a:rPr lang="en-US" sz="2400" dirty="0" smtClean="0">
                <a:solidFill>
                  <a:schemeClr val="bg1"/>
                </a:solidFill>
              </a:rPr>
              <a:t>  Page changes, build breaks! e.g. Workflow</a:t>
            </a:r>
          </a:p>
          <a:p>
            <a:pPr>
              <a:buFont typeface="Arial" pitchFamily="34" charset="0"/>
              <a:buChar char="•"/>
            </a:pPr>
            <a:r>
              <a:rPr lang="en-US" sz="2400" dirty="0" smtClean="0">
                <a:solidFill>
                  <a:schemeClr val="bg1"/>
                </a:solidFill>
              </a:rPr>
              <a:t>  Test code is written like Production Code</a:t>
            </a:r>
            <a:endParaRPr lang="en-US" sz="2400" dirty="0">
              <a:solidFill>
                <a:schemeClr val="bg1"/>
              </a:solidFill>
            </a:endParaRPr>
          </a:p>
        </p:txBody>
      </p:sp>
      <p:pic>
        <p:nvPicPr>
          <p:cNvPr id="3075" name="Picture 3"/>
          <p:cNvPicPr>
            <a:picLocks noChangeAspect="1" noChangeArrowheads="1"/>
          </p:cNvPicPr>
          <p:nvPr/>
        </p:nvPicPr>
        <p:blipFill>
          <a:blip r:embed="rId3" cstate="print"/>
          <a:srcRect/>
          <a:stretch>
            <a:fillRect/>
          </a:stretch>
        </p:blipFill>
        <p:spPr bwMode="auto">
          <a:xfrm>
            <a:off x="1093015" y="2362199"/>
            <a:ext cx="1535885" cy="2838840"/>
          </a:xfrm>
          <a:prstGeom prst="rect">
            <a:avLst/>
          </a:prstGeom>
          <a:noFill/>
          <a:ln w="9525">
            <a:noFill/>
            <a:miter lim="800000"/>
            <a:headEnd/>
            <a:tailEnd/>
          </a:ln>
          <a:effectLst/>
        </p:spPr>
      </p:pic>
      <p:sp>
        <p:nvSpPr>
          <p:cNvPr id="7" name="TextBox 6"/>
          <p:cNvSpPr txBox="1"/>
          <p:nvPr/>
        </p:nvSpPr>
        <p:spPr>
          <a:xfrm>
            <a:off x="3009900" y="2425700"/>
            <a:ext cx="5207000" cy="1938992"/>
          </a:xfrm>
          <a:prstGeom prst="rect">
            <a:avLst/>
          </a:prstGeom>
          <a:noFill/>
        </p:spPr>
        <p:txBody>
          <a:bodyPr wrap="square" rtlCol="0">
            <a:spAutoFit/>
          </a:bodyPr>
          <a:lstStyle/>
          <a:p>
            <a:r>
              <a:rPr lang="en-US" sz="2400" dirty="0" smtClean="0">
                <a:solidFill>
                  <a:schemeClr val="bg1"/>
                </a:solidFill>
              </a:rPr>
              <a:t>If Build breaks, it will be difficult to</a:t>
            </a:r>
          </a:p>
          <a:p>
            <a:r>
              <a:rPr lang="en-US" sz="2400" dirty="0" smtClean="0">
                <a:solidFill>
                  <a:schemeClr val="bg1"/>
                </a:solidFill>
              </a:rPr>
              <a:t>maintain &amp; probably, end up dropping the automated test script!</a:t>
            </a:r>
          </a:p>
          <a:p>
            <a:endParaRPr lang="en-US" sz="2400" dirty="0" smtClean="0">
              <a:solidFill>
                <a:schemeClr val="bg1"/>
              </a:solidFill>
            </a:endParaRPr>
          </a:p>
          <a:p>
            <a:endParaRPr lang="en-US" sz="2400" dirty="0" smtClean="0">
              <a:solidFill>
                <a:schemeClr val="bg1"/>
              </a:solidFill>
            </a:endParaRPr>
          </a:p>
        </p:txBody>
      </p:sp>
      <p:pic>
        <p:nvPicPr>
          <p:cNvPr id="3077" name="Picture 5"/>
          <p:cNvPicPr>
            <a:picLocks noChangeAspect="1" noChangeArrowheads="1"/>
          </p:cNvPicPr>
          <p:nvPr/>
        </p:nvPicPr>
        <p:blipFill>
          <a:blip r:embed="rId4" cstate="print"/>
          <a:srcRect/>
          <a:stretch>
            <a:fillRect/>
          </a:stretch>
        </p:blipFill>
        <p:spPr bwMode="auto">
          <a:xfrm>
            <a:off x="3048000" y="3887788"/>
            <a:ext cx="5257800" cy="17240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wipe(down)">
                                      <p:cBhvr>
                                        <p:cTn id="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What can we do?</a:t>
            </a:r>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720725" y="2155825"/>
            <a:ext cx="1047750" cy="1123950"/>
          </a:xfrm>
          <a:prstGeom prst="rect">
            <a:avLst/>
          </a:prstGeom>
          <a:noFill/>
          <a:ln w="9525">
            <a:noFill/>
            <a:miter lim="800000"/>
            <a:headEnd/>
            <a:tailEnd/>
          </a:ln>
          <a:effectLst/>
        </p:spPr>
      </p:pic>
      <p:sp>
        <p:nvSpPr>
          <p:cNvPr id="6" name="TextBox 5"/>
          <p:cNvSpPr txBox="1"/>
          <p:nvPr/>
        </p:nvSpPr>
        <p:spPr>
          <a:xfrm>
            <a:off x="825500" y="3162300"/>
            <a:ext cx="770275" cy="369332"/>
          </a:xfrm>
          <a:prstGeom prst="rect">
            <a:avLst/>
          </a:prstGeom>
          <a:noFill/>
        </p:spPr>
        <p:txBody>
          <a:bodyPr wrap="none" rtlCol="0">
            <a:spAutoFit/>
          </a:bodyPr>
          <a:lstStyle/>
          <a:p>
            <a:r>
              <a:rPr lang="en-US" b="1" dirty="0" smtClean="0"/>
              <a:t>Tests</a:t>
            </a:r>
            <a:endParaRPr lang="en-US" b="1" dirty="0"/>
          </a:p>
        </p:txBody>
      </p:sp>
      <p:pic>
        <p:nvPicPr>
          <p:cNvPr id="7" name="Picture 2"/>
          <p:cNvPicPr>
            <a:picLocks noChangeAspect="1" noChangeArrowheads="1"/>
          </p:cNvPicPr>
          <p:nvPr/>
        </p:nvPicPr>
        <p:blipFill>
          <a:blip r:embed="rId3" cstate="print"/>
          <a:srcRect/>
          <a:stretch>
            <a:fillRect/>
          </a:stretch>
        </p:blipFill>
        <p:spPr bwMode="auto">
          <a:xfrm>
            <a:off x="5586653" y="1977163"/>
            <a:ext cx="3239953" cy="1413480"/>
          </a:xfrm>
          <a:prstGeom prst="rect">
            <a:avLst/>
          </a:prstGeom>
          <a:noFill/>
          <a:ln w="9525">
            <a:solidFill>
              <a:schemeClr val="bg2"/>
            </a:solid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2482850" y="1449388"/>
            <a:ext cx="2171700" cy="2600325"/>
          </a:xfrm>
          <a:prstGeom prst="rect">
            <a:avLst/>
          </a:prstGeom>
          <a:noFill/>
          <a:ln w="9525">
            <a:noFill/>
            <a:miter lim="800000"/>
            <a:headEnd/>
            <a:tailEnd/>
          </a:ln>
          <a:effectLst/>
        </p:spPr>
      </p:pic>
      <p:sp>
        <p:nvSpPr>
          <p:cNvPr id="11" name="Rounded Rectangle 10"/>
          <p:cNvSpPr/>
          <p:nvPr/>
        </p:nvSpPr>
        <p:spPr>
          <a:xfrm>
            <a:off x="2387600" y="1231900"/>
            <a:ext cx="2400300" cy="2997200"/>
          </a:xfrm>
          <a:prstGeom prst="round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701800" y="2667000"/>
            <a:ext cx="596900" cy="203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902200" y="2603500"/>
            <a:ext cx="596900" cy="203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968500" y="838200"/>
            <a:ext cx="3275192" cy="369332"/>
          </a:xfrm>
          <a:prstGeom prst="rect">
            <a:avLst/>
          </a:prstGeom>
          <a:noFill/>
        </p:spPr>
        <p:txBody>
          <a:bodyPr wrap="none" rtlCol="0">
            <a:spAutoFit/>
          </a:bodyPr>
          <a:lstStyle/>
          <a:p>
            <a:r>
              <a:rPr lang="en-US" b="1" dirty="0" smtClean="0"/>
              <a:t>Test Automation Framework</a:t>
            </a:r>
            <a:endParaRPr lang="en-US" b="1" dirty="0"/>
          </a:p>
        </p:txBody>
      </p:sp>
      <p:sp>
        <p:nvSpPr>
          <p:cNvPr id="17" name="TextBox 16"/>
          <p:cNvSpPr txBox="1"/>
          <p:nvPr/>
        </p:nvSpPr>
        <p:spPr>
          <a:xfrm>
            <a:off x="6540500" y="1485900"/>
            <a:ext cx="1116652" cy="369332"/>
          </a:xfrm>
          <a:prstGeom prst="rect">
            <a:avLst/>
          </a:prstGeom>
          <a:noFill/>
        </p:spPr>
        <p:txBody>
          <a:bodyPr wrap="none" rtlCol="0">
            <a:spAutoFit/>
          </a:bodyPr>
          <a:lstStyle/>
          <a:p>
            <a:r>
              <a:rPr lang="en-US" b="1" dirty="0" smtClean="0"/>
              <a:t>WebApp</a:t>
            </a:r>
            <a:endParaRPr lang="en-US" b="1" dirty="0"/>
          </a:p>
        </p:txBody>
      </p:sp>
      <p:pic>
        <p:nvPicPr>
          <p:cNvPr id="4102" name="Picture 6"/>
          <p:cNvPicPr>
            <a:picLocks noChangeAspect="1" noChangeArrowheads="1"/>
          </p:cNvPicPr>
          <p:nvPr/>
        </p:nvPicPr>
        <p:blipFill>
          <a:blip r:embed="rId5" cstate="print"/>
          <a:srcRect/>
          <a:stretch>
            <a:fillRect/>
          </a:stretch>
        </p:blipFill>
        <p:spPr bwMode="auto">
          <a:xfrm>
            <a:off x="303072" y="4330700"/>
            <a:ext cx="949465" cy="2228850"/>
          </a:xfrm>
          <a:prstGeom prst="rect">
            <a:avLst/>
          </a:prstGeom>
          <a:noFill/>
          <a:ln w="9525">
            <a:noFill/>
            <a:miter lim="800000"/>
            <a:headEnd/>
            <a:tailEnd/>
          </a:ln>
          <a:effectLst/>
        </p:spPr>
      </p:pic>
      <p:sp>
        <p:nvSpPr>
          <p:cNvPr id="20" name="Cloud Callout 19"/>
          <p:cNvSpPr/>
          <p:nvPr/>
        </p:nvSpPr>
        <p:spPr>
          <a:xfrm>
            <a:off x="622300" y="3606800"/>
            <a:ext cx="1574800" cy="8509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 can Fix it!!</a:t>
            </a:r>
            <a:endParaRPr lang="en-US" sz="1200" dirty="0"/>
          </a:p>
        </p:txBody>
      </p:sp>
      <p:sp>
        <p:nvSpPr>
          <p:cNvPr id="22" name="TextBox 21"/>
          <p:cNvSpPr txBox="1"/>
          <p:nvPr/>
        </p:nvSpPr>
        <p:spPr>
          <a:xfrm>
            <a:off x="1524000" y="4724400"/>
            <a:ext cx="7433510" cy="1200329"/>
          </a:xfrm>
          <a:prstGeom prst="rect">
            <a:avLst/>
          </a:prstGeom>
          <a:noFill/>
        </p:spPr>
        <p:txBody>
          <a:bodyPr wrap="none" rtlCol="0">
            <a:spAutoFit/>
          </a:bodyPr>
          <a:lstStyle/>
          <a:p>
            <a:r>
              <a:rPr lang="en-US" dirty="0" smtClean="0">
                <a:solidFill>
                  <a:srgbClr val="FF0000"/>
                </a:solidFill>
              </a:rPr>
              <a:t>Reduce Complexity of Test Script:</a:t>
            </a:r>
          </a:p>
          <a:p>
            <a:pPr>
              <a:buFont typeface="Arial" pitchFamily="34" charset="0"/>
              <a:buChar char="•"/>
            </a:pPr>
            <a:r>
              <a:rPr lang="en-US" dirty="0" smtClean="0"/>
              <a:t>  Non-Technical members of the organization can understand the tests</a:t>
            </a:r>
          </a:p>
          <a:p>
            <a:pPr>
              <a:buFont typeface="Arial" pitchFamily="34" charset="0"/>
              <a:buChar char="•"/>
            </a:pPr>
            <a:r>
              <a:rPr lang="en-US" dirty="0" smtClean="0"/>
              <a:t>  If the Build breaks, it is easier to identify &amp; fix the issue  </a:t>
            </a:r>
          </a:p>
          <a:p>
            <a:pPr>
              <a:buFont typeface="Arial" pitchFamily="34" charset="0"/>
              <a:buChar char="•"/>
            </a:pPr>
            <a:r>
              <a:rPr lang="en-US" dirty="0" smtClean="0"/>
              <a:t>  Easy to increase number of Test scripts &amp; Automation coverage</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nodeType="withEffect">
                                  <p:stCondLst>
                                    <p:cond delay="0"/>
                                  </p:stCondLst>
                                  <p:childTnLst>
                                    <p:set>
                                      <p:cBhvr>
                                        <p:cTn id="30" dur="1" fill="hold">
                                          <p:stCondLst>
                                            <p:cond delay="0"/>
                                          </p:stCondLst>
                                        </p:cTn>
                                        <p:tgtEl>
                                          <p:spTgt spid="4102"/>
                                        </p:tgtEl>
                                        <p:attrNameLst>
                                          <p:attrName>style.visibility</p:attrName>
                                        </p:attrNameLst>
                                      </p:cBhvr>
                                      <p:to>
                                        <p:strVal val="visible"/>
                                      </p:to>
                                    </p:set>
                                    <p:animEffect transition="in" filter="wipe(down)">
                                      <p:cBhvr>
                                        <p:cTn id="31"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p:bldP spid="20"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9</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Test Script Comparison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61925" y="1587500"/>
            <a:ext cx="4637061" cy="38354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4956175" y="1577975"/>
            <a:ext cx="3981450" cy="2000250"/>
          </a:xfrm>
          <a:prstGeom prst="rect">
            <a:avLst/>
          </a:prstGeom>
          <a:noFill/>
          <a:ln w="9525">
            <a:noFill/>
            <a:miter lim="800000"/>
            <a:headEnd/>
            <a:tailEnd/>
          </a:ln>
          <a:effectLst/>
        </p:spPr>
      </p:pic>
      <p:sp>
        <p:nvSpPr>
          <p:cNvPr id="7" name="TextBox 6"/>
          <p:cNvSpPr txBox="1"/>
          <p:nvPr/>
        </p:nvSpPr>
        <p:spPr>
          <a:xfrm>
            <a:off x="330200" y="1181100"/>
            <a:ext cx="1906997" cy="369332"/>
          </a:xfrm>
          <a:prstGeom prst="rect">
            <a:avLst/>
          </a:prstGeom>
          <a:noFill/>
        </p:spPr>
        <p:txBody>
          <a:bodyPr wrap="none" rtlCol="0">
            <a:spAutoFit/>
          </a:bodyPr>
          <a:lstStyle/>
          <a:p>
            <a:r>
              <a:rPr lang="en-US" dirty="0" smtClean="0"/>
              <a:t>Test </a:t>
            </a:r>
            <a:r>
              <a:rPr lang="en-US" dirty="0" smtClean="0">
                <a:sym typeface="Wingdings" pitchFamily="2" charset="2"/>
              </a:rPr>
              <a:t> WebApp:</a:t>
            </a:r>
            <a:endParaRPr lang="en-US" dirty="0"/>
          </a:p>
        </p:txBody>
      </p:sp>
      <p:sp>
        <p:nvSpPr>
          <p:cNvPr id="8" name="TextBox 7"/>
          <p:cNvSpPr txBox="1"/>
          <p:nvPr/>
        </p:nvSpPr>
        <p:spPr>
          <a:xfrm>
            <a:off x="4813300" y="1219200"/>
            <a:ext cx="2674386" cy="369332"/>
          </a:xfrm>
          <a:prstGeom prst="rect">
            <a:avLst/>
          </a:prstGeom>
          <a:noFill/>
        </p:spPr>
        <p:txBody>
          <a:bodyPr wrap="none" rtlCol="0">
            <a:spAutoFit/>
          </a:bodyPr>
          <a:lstStyle/>
          <a:p>
            <a:r>
              <a:rPr lang="en-US" dirty="0" smtClean="0"/>
              <a:t>Test </a:t>
            </a:r>
            <a:r>
              <a:rPr lang="en-US" dirty="0" smtClean="0">
                <a:sym typeface="Wingdings" pitchFamily="2" charset="2"/>
              </a:rPr>
              <a:t> TAF  WebApp:</a:t>
            </a:r>
            <a:endParaRPr lang="en-US" dirty="0"/>
          </a:p>
        </p:txBody>
      </p:sp>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GA_HR_Powerpoint_Template_1.0">
  <a:themeElements>
    <a:clrScheme name="NGA Human Resources">
      <a:dk1>
        <a:srgbClr val="4D4F53"/>
      </a:dk1>
      <a:lt1>
        <a:sysClr val="window" lastClr="FFFFFF"/>
      </a:lt1>
      <a:dk2>
        <a:srgbClr val="4C3549"/>
      </a:dk2>
      <a:lt2>
        <a:srgbClr val="000000"/>
      </a:lt2>
      <a:accent1>
        <a:srgbClr val="492A89"/>
      </a:accent1>
      <a:accent2>
        <a:srgbClr val="DB1736"/>
      </a:accent2>
      <a:accent3>
        <a:srgbClr val="4E0000"/>
      </a:accent3>
      <a:accent4>
        <a:srgbClr val="781D7E"/>
      </a:accent4>
      <a:accent5>
        <a:srgbClr val="7A1315"/>
      </a:accent5>
      <a:accent6>
        <a:srgbClr val="DA426E"/>
      </a:accent6>
      <a:hlink>
        <a:srgbClr val="650360"/>
      </a:hlink>
      <a:folHlink>
        <a:srgbClr val="A20473"/>
      </a:folHlink>
    </a:clrScheme>
    <a:fontScheme name="NGA Human Resourc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NGA_HR_Powerpoint_Template_1.0</Template>
  <TotalTime>10837</TotalTime>
  <Words>1757</Words>
  <Application>Microsoft Office PowerPoint</Application>
  <PresentationFormat>On-screen Show (4:3)</PresentationFormat>
  <Paragraphs>393</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NGA_HR_Powerpoint_Template_1.0</vt:lpstr>
      <vt:lpstr>    Robot Framework</vt:lpstr>
      <vt:lpstr>Course Overview </vt:lpstr>
      <vt:lpstr>Course Overview</vt:lpstr>
      <vt:lpstr>“BUGGY” PARKING CALCULATOR</vt:lpstr>
      <vt:lpstr>How do you Automate the ParkingCalc Tests?</vt:lpstr>
      <vt:lpstr>Learn the Recording Tool Language</vt:lpstr>
      <vt:lpstr>Learn the Recording Tool Language</vt:lpstr>
      <vt:lpstr>What can we do?</vt:lpstr>
      <vt:lpstr>Test Script Comparison</vt:lpstr>
      <vt:lpstr>Test Automation Framework Architecture</vt:lpstr>
      <vt:lpstr>TEST AUTOMATION FRAMEWORK</vt:lpstr>
      <vt:lpstr>KEYWORD-DRIVEN TEST Framework</vt:lpstr>
      <vt:lpstr>KEYWORD Hierarchy</vt:lpstr>
      <vt:lpstr>ROBOT FRAMEWORK</vt:lpstr>
      <vt:lpstr>ROBOT FRAMEWORK INSTALLATION</vt:lpstr>
      <vt:lpstr>ROBOT FRAMEWORK INSTALLATION</vt:lpstr>
      <vt:lpstr>ROBOT FRAMEWORK OVERVIEW</vt:lpstr>
      <vt:lpstr>ROBOT FRAMEWORK STRUCTURE</vt:lpstr>
      <vt:lpstr>Creating Test Data</vt:lpstr>
      <vt:lpstr>Creating Test Data</vt:lpstr>
      <vt:lpstr>Creating Test Data</vt:lpstr>
      <vt:lpstr>Creating Test Data</vt:lpstr>
      <vt:lpstr>Creating Test Data</vt:lpstr>
      <vt:lpstr>Creating Test Data</vt:lpstr>
      <vt:lpstr>Creating Test Data</vt:lpstr>
      <vt:lpstr>Using Test Libraries in Settings Table</vt:lpstr>
      <vt:lpstr>Using Scalar Variables</vt:lpstr>
      <vt:lpstr>Creating a Test Case</vt:lpstr>
      <vt:lpstr>Examples</vt:lpstr>
      <vt:lpstr>Examples</vt:lpstr>
      <vt:lpstr>Examples</vt:lpstr>
      <vt:lpstr>User Keywords</vt:lpstr>
      <vt:lpstr>Examples</vt:lpstr>
      <vt:lpstr>Resource File</vt:lpstr>
      <vt:lpstr>Selenium2Library</vt:lpstr>
      <vt:lpstr>Selenium2Library</vt:lpstr>
      <vt:lpstr>Selenium2Library</vt:lpstr>
      <vt:lpstr>Locators</vt:lpstr>
      <vt:lpstr>Exercises</vt:lpstr>
      <vt:lpstr>Exercise</vt:lpstr>
      <vt:lpstr>Exercise</vt:lpstr>
      <vt:lpstr>Course Overview</vt:lpstr>
      <vt:lpstr>Thank you</vt:lpstr>
      <vt:lpstr>Appendix</vt:lpstr>
      <vt:lpstr>Test Libraries</vt:lpstr>
      <vt:lpstr>References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maanabigaela</dc:creator>
  <cp:lastModifiedBy>robertoga</cp:lastModifiedBy>
  <cp:revision>324</cp:revision>
  <cp:lastPrinted>2013-08-02T21:24:50Z</cp:lastPrinted>
  <dcterms:created xsi:type="dcterms:W3CDTF">2013-09-25T07:07:25Z</dcterms:created>
  <dcterms:modified xsi:type="dcterms:W3CDTF">2015-03-02T05:58:13Z</dcterms:modified>
</cp:coreProperties>
</file>