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FA4AF-3F76-4C70-BAB9-76E0F86A1216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D248-F4D2-4B61-8D05-31F890ABA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5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EB73-4E24-479B-86F8-41C156B012F9}" type="datetime1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10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5C99-07F2-49EB-B81A-EA0690794CA3}" type="datetime1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85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D68B-9DEF-403F-AE4C-F4F07F534330}" type="datetime1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9B73-5EA2-4E94-B703-401A751AB848}" type="datetime1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52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DA5B-617B-43F4-8182-A8DA401204CC}" type="datetime1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59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2E9B-667F-42DD-B93C-083BDF8E4945}" type="datetime1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46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8FE1-E234-4992-8A7C-DB56B7D5E736}" type="datetime1">
              <a:rPr lang="en-IN" smtClean="0"/>
              <a:t>05-02-2019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8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DDB8-4C15-4FB2-8BFB-1A1C7787DA50}" type="datetime1">
              <a:rPr lang="en-IN" smtClean="0"/>
              <a:t>05-02-2019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14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4188-58D5-4416-80D7-1766953AD0E2}" type="datetime1">
              <a:rPr lang="en-IN" smtClean="0"/>
              <a:t>05-02-2019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3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2729-1F89-4800-A93D-80F09E5761D4}" type="datetime1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4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E668-6429-4A45-90B8-F6AB6C9BF9EA}" type="datetime1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81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DE7DB-9FBB-41E4-9E83-A568BA5D3656}" type="datetime1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F4220-7200-4766-BCF7-B7128F8B6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4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7440" y="1676400"/>
            <a:ext cx="7543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pPr algn="ctr"/>
            <a:r>
              <a:rPr lang="en-US" sz="3200" b="1" dirty="0" smtClean="0"/>
              <a:t>POLLUTION AND WEATHER MONITORING USING LORA</a:t>
            </a:r>
            <a:endParaRPr lang="en-US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981" y="214634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37889" y="4262497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Domain – Embedded system design 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7889" y="4795897"/>
            <a:ext cx="80229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Team Members :</a:t>
            </a:r>
            <a:r>
              <a:rPr lang="en-US" dirty="0"/>
              <a:t>		                                                  </a:t>
            </a:r>
            <a:r>
              <a:rPr lang="en-US" sz="2000" b="1" dirty="0"/>
              <a:t>Supervisor:</a:t>
            </a:r>
          </a:p>
          <a:p>
            <a:r>
              <a:rPr lang="en-US" dirty="0" err="1"/>
              <a:t>Y.Aravind</a:t>
            </a:r>
            <a:r>
              <a:rPr lang="en-US" dirty="0"/>
              <a:t> Kumar </a:t>
            </a:r>
            <a:r>
              <a:rPr lang="en-US" dirty="0" smtClean="0"/>
              <a:t>Reddy  - RA1511004010083	                 </a:t>
            </a:r>
            <a:r>
              <a:rPr lang="en-US" dirty="0" err="1" smtClean="0"/>
              <a:t>Mrs.K.Suganthi</a:t>
            </a:r>
            <a:endParaRPr lang="en-US" dirty="0"/>
          </a:p>
          <a:p>
            <a:r>
              <a:rPr lang="en-US" dirty="0" err="1"/>
              <a:t>P.Mohan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  	</a:t>
            </a:r>
            <a:r>
              <a:rPr lang="en-US" dirty="0" smtClean="0"/>
              <a:t>        - RA1511004010077   	                 </a:t>
            </a:r>
            <a:r>
              <a:rPr lang="en-IN" dirty="0"/>
              <a:t>Assistant Professor (S.G</a:t>
            </a:r>
            <a:r>
              <a:rPr lang="en-IN" dirty="0" smtClean="0"/>
              <a:t>),</a:t>
            </a:r>
            <a:endParaRPr lang="en-US" dirty="0"/>
          </a:p>
          <a:p>
            <a:r>
              <a:rPr lang="en-US" dirty="0" err="1"/>
              <a:t>P.Afjal</a:t>
            </a:r>
            <a:r>
              <a:rPr lang="en-US" dirty="0"/>
              <a:t> Ali Khan              </a:t>
            </a:r>
            <a:r>
              <a:rPr lang="en-US" dirty="0" smtClean="0"/>
              <a:t>   - RA1511004010108		Dept</a:t>
            </a:r>
            <a:r>
              <a:rPr lang="en-US" dirty="0"/>
              <a:t>. of </a:t>
            </a:r>
            <a:r>
              <a:rPr lang="en-US" dirty="0" smtClean="0"/>
              <a:t>ECE,</a:t>
            </a:r>
            <a:r>
              <a:rPr lang="en-US" dirty="0"/>
              <a:t> SRMIST</a:t>
            </a:r>
          </a:p>
          <a:p>
            <a:r>
              <a:rPr lang="en-US" dirty="0" err="1" smtClean="0"/>
              <a:t>K.Sai</a:t>
            </a:r>
            <a:r>
              <a:rPr lang="en-US" dirty="0" smtClean="0"/>
              <a:t> </a:t>
            </a:r>
            <a:r>
              <a:rPr lang="en-US" dirty="0" err="1" smtClean="0"/>
              <a:t>Pavan</a:t>
            </a:r>
            <a:r>
              <a:rPr lang="en-US" dirty="0" smtClean="0"/>
              <a:t>	        - RA1511004010087		</a:t>
            </a:r>
            <a:r>
              <a:rPr lang="en-US" dirty="0" err="1" smtClean="0"/>
              <a:t>Kattankullathur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249782" y="444520"/>
            <a:ext cx="357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15EC496L – MAJOR PROJECT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511040" y="1424186"/>
            <a:ext cx="248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latin typeface="Calibri Light" pitchFamily="34" charset="0"/>
                <a:cs typeface="Calibri Light" pitchFamily="34" charset="0"/>
              </a:rPr>
              <a:t>First Review</a:t>
            </a:r>
            <a:endParaRPr lang="en-IN" sz="36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0329-9228-4EAA-8EB4-CE7D16307D49}" type="datetime1">
              <a:rPr lang="en-IN" smtClean="0"/>
              <a:t>05-02-2019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9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94" y="704336"/>
            <a:ext cx="10515600" cy="57458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Development of an Intelligent System for Particulate Matter Air Pollution Monitoring, Analysis and Forecasting in Urban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NAME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Mihaela Oprea1*, Cornel Ianache1 , Sanda Florentina, Daniel Dunea, Stefania 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Iordache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PUBLISHED YEAR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conference,IEEE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2017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presents details on the development of an intelligent system for particulate matter (PM) air pollution monitoring, analysis and forecasting in two pilot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PM10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2715" y="99560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6261-DA97-43A0-85BC-A678272A9126}" type="datetime1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574" y="356499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This project is supposed to work in remote areas to monitor pollution levels in the atmosphere by using some sort of sensor network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400" dirty="0" smtClean="0"/>
              <a:t>Till now this project is done by using </a:t>
            </a:r>
            <a:r>
              <a:rPr lang="en-IN" sz="2400" dirty="0" err="1" smtClean="0"/>
              <a:t>wifi,sigFox</a:t>
            </a:r>
            <a:r>
              <a:rPr lang="en-IN" sz="2400" dirty="0" smtClean="0"/>
              <a:t> </a:t>
            </a:r>
            <a:r>
              <a:rPr lang="en-IN" sz="2400" dirty="0" err="1" smtClean="0"/>
              <a:t>etc</a:t>
            </a:r>
            <a:r>
              <a:rPr lang="en-IN" sz="2400" dirty="0"/>
              <a:t> </a:t>
            </a:r>
            <a:r>
              <a:rPr lang="en-IN" sz="2400" dirty="0" smtClean="0"/>
              <a:t>.but the range or data rate is less compared to </a:t>
            </a:r>
            <a:r>
              <a:rPr lang="en-IN" sz="2400" dirty="0" err="1" smtClean="0"/>
              <a:t>LoRa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9B73-5EA2-4E94-B703-401A751AB848}" type="datetime1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3892" y="230188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623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63" y="4797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SYSTEM/ARCHITECTURE DESIGN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85854" y="1521334"/>
            <a:ext cx="4191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IOT SENSORS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38055" y="3347402"/>
            <a:ext cx="2362200" cy="74525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INTERNET</a:t>
            </a:r>
          </a:p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(using RPI)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95754" y="4729270"/>
            <a:ext cx="2362200" cy="69979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THE THINGS NETWORK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85854" y="5982946"/>
            <a:ext cx="2362200" cy="53599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MONITORING WEB SERVER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85854" y="4912622"/>
            <a:ext cx="2362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INTERNET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0" name="Curved Connector 49"/>
          <p:cNvCxnSpPr>
            <a:stCxn id="45" idx="2"/>
            <a:endCxn id="46" idx="0"/>
          </p:cNvCxnSpPr>
          <p:nvPr/>
        </p:nvCxnSpPr>
        <p:spPr>
          <a:xfrm rot="5400000">
            <a:off x="4330121" y="1596169"/>
            <a:ext cx="1140268" cy="23621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6" idx="2"/>
            <a:endCxn id="49" idx="0"/>
          </p:cNvCxnSpPr>
          <p:nvPr/>
        </p:nvCxnSpPr>
        <p:spPr>
          <a:xfrm rot="16200000" flipH="1">
            <a:off x="4033074" y="3778741"/>
            <a:ext cx="819961" cy="14477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566901" y="3255909"/>
            <a:ext cx="2362200" cy="74525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INTERNET</a:t>
            </a:r>
          </a:p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(using LORAWAN)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3" name="Curved Connector 52"/>
          <p:cNvCxnSpPr>
            <a:stCxn id="45" idx="2"/>
            <a:endCxn id="52" idx="0"/>
          </p:cNvCxnSpPr>
          <p:nvPr/>
        </p:nvCxnSpPr>
        <p:spPr>
          <a:xfrm rot="16200000" flipH="1">
            <a:off x="6890290" y="1398197"/>
            <a:ext cx="1048775" cy="26666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1"/>
            <a:endCxn id="49" idx="3"/>
          </p:cNvCxnSpPr>
          <p:nvPr/>
        </p:nvCxnSpPr>
        <p:spPr>
          <a:xfrm flipH="1">
            <a:off x="6348054" y="5079169"/>
            <a:ext cx="647700" cy="2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2" idx="2"/>
            <a:endCxn id="47" idx="0"/>
          </p:cNvCxnSpPr>
          <p:nvPr/>
        </p:nvCxnSpPr>
        <p:spPr>
          <a:xfrm rot="5400000">
            <a:off x="8098377" y="4079646"/>
            <a:ext cx="728102" cy="5711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9" idx="2"/>
            <a:endCxn id="48" idx="0"/>
          </p:cNvCxnSpPr>
          <p:nvPr/>
        </p:nvCxnSpPr>
        <p:spPr>
          <a:xfrm>
            <a:off x="5166954" y="5293622"/>
            <a:ext cx="0" cy="68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3892" y="230188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4076-9CC2-46AD-97F5-03919D8933F2}" type="datetime1">
              <a:rPr lang="en-IN" smtClean="0"/>
              <a:t>05-02-2019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3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175921" y="1786737"/>
            <a:ext cx="1788459" cy="374903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039497" y="1946366"/>
            <a:ext cx="2743200" cy="34094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SYSTEM/ARCHITECTURE DESIGN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841224" y="3466106"/>
            <a:ext cx="1084118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13937" y="2240195"/>
            <a:ext cx="2703234" cy="2842122"/>
          </a:xfrm>
          <a:prstGeom prst="roundRect">
            <a:avLst>
              <a:gd name="adj" fmla="val 6467"/>
            </a:avLst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0810" y="1885280"/>
            <a:ext cx="1444215" cy="389185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76594" y="3978690"/>
            <a:ext cx="1491155" cy="453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LORA RECIEVER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76594" y="2557783"/>
            <a:ext cx="1510561" cy="553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02183" y="2260352"/>
            <a:ext cx="2362200" cy="699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THINGS NETWORK</a:t>
            </a:r>
            <a:endParaRPr lang="en-IN" sz="1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202183" y="4353062"/>
            <a:ext cx="2362200" cy="535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WEB SERVER</a:t>
            </a:r>
            <a:endParaRPr lang="en-IN" sz="1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urved Connector 28"/>
          <p:cNvCxnSpPr>
            <a:stCxn id="11" idx="3"/>
            <a:endCxn id="20" idx="1"/>
          </p:cNvCxnSpPr>
          <p:nvPr/>
        </p:nvCxnSpPr>
        <p:spPr>
          <a:xfrm flipV="1">
            <a:off x="7567749" y="2610251"/>
            <a:ext cx="1634434" cy="15950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4" idx="3"/>
            <a:endCxn id="12" idx="1"/>
          </p:cNvCxnSpPr>
          <p:nvPr/>
        </p:nvCxnSpPr>
        <p:spPr>
          <a:xfrm flipV="1">
            <a:off x="5117171" y="2834689"/>
            <a:ext cx="959423" cy="8265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2"/>
            <a:endCxn id="19" idx="0"/>
          </p:cNvCxnSpPr>
          <p:nvPr/>
        </p:nvCxnSpPr>
        <p:spPr>
          <a:xfrm>
            <a:off x="10383283" y="2960150"/>
            <a:ext cx="0" cy="505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21" idx="0"/>
          </p:cNvCxnSpPr>
          <p:nvPr/>
        </p:nvCxnSpPr>
        <p:spPr>
          <a:xfrm>
            <a:off x="10383283" y="3847106"/>
            <a:ext cx="0" cy="505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20810" y="2531575"/>
            <a:ext cx="1444216" cy="32291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0809" y="3111596"/>
            <a:ext cx="1444215" cy="389185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Co2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20809" y="3757891"/>
            <a:ext cx="1444216" cy="32291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7573" y="4274567"/>
            <a:ext cx="1444215" cy="389185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 Direction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17573" y="4920862"/>
            <a:ext cx="1444216" cy="32291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Rain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Guage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6" idx="3"/>
            <a:endCxn id="4" idx="1"/>
          </p:cNvCxnSpPr>
          <p:nvPr/>
        </p:nvCxnSpPr>
        <p:spPr>
          <a:xfrm>
            <a:off x="1964380" y="3661256"/>
            <a:ext cx="449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98696" y="2260353"/>
            <a:ext cx="5790" cy="2821964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8815" y="3170015"/>
            <a:ext cx="449739" cy="118304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982225" y="5528043"/>
            <a:ext cx="1425389" cy="484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481497" y="2250274"/>
            <a:ext cx="5790" cy="2821964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87290" y="3001378"/>
            <a:ext cx="449739" cy="153586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569513" y="3565614"/>
            <a:ext cx="322729" cy="252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69513" y="3565614"/>
            <a:ext cx="335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88919" y="3343275"/>
            <a:ext cx="315632" cy="222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3892" y="230188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116-A19C-47C5-B33A-2284C1747498}" type="datetime1">
              <a:rPr lang="en-IN" smtClean="0"/>
              <a:t>05-02-2019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Project Review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13</a:t>
            </a:fld>
            <a:endParaRPr lang="en-IN"/>
          </a:p>
        </p:txBody>
      </p:sp>
      <p:cxnSp>
        <p:nvCxnSpPr>
          <p:cNvPr id="15" name="Straight Arrow Connector 14"/>
          <p:cNvCxnSpPr>
            <a:stCxn id="40" idx="0"/>
          </p:cNvCxnSpPr>
          <p:nvPr/>
        </p:nvCxnSpPr>
        <p:spPr>
          <a:xfrm flipH="1" flipV="1">
            <a:off x="3694919" y="5072238"/>
            <a:ext cx="1" cy="455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8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68" y="1825624"/>
            <a:ext cx="6604392" cy="40265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LORA module – SX1278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/>
              <a:t>Supply voltage Max - 3.9v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/>
              <a:t>Temperature Max - </a:t>
            </a:r>
            <a:r>
              <a:rPr lang="en-IN" sz="2000" dirty="0"/>
              <a:t>+115°C</a:t>
            </a:r>
            <a:endParaRPr lang="en-IN" sz="2000" dirty="0" smtClean="0"/>
          </a:p>
          <a:p>
            <a:pPr lvl="1" algn="just">
              <a:lnSpc>
                <a:spcPct val="150000"/>
              </a:lnSpc>
            </a:pPr>
            <a:r>
              <a:rPr lang="en-IN" sz="2000" dirty="0"/>
              <a:t> It have four pins namely, </a:t>
            </a:r>
            <a:r>
              <a:rPr lang="en-IN" sz="2000" dirty="0" err="1"/>
              <a:t>Vcc</a:t>
            </a:r>
            <a:r>
              <a:rPr lang="en-IN" sz="2000" dirty="0"/>
              <a:t> for power supply, RX for receiving the data and </a:t>
            </a:r>
            <a:r>
              <a:rPr lang="en-IN" sz="2000" dirty="0" err="1"/>
              <a:t>Tx</a:t>
            </a:r>
            <a:r>
              <a:rPr lang="en-IN" sz="2000" dirty="0"/>
              <a:t> is to transmit the data and finally fourth is ground.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0" y="37375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DESCRIPTION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3892" y="230188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WELCOME\Pictures\Saved Pictures\sku_362295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399" y="2560666"/>
            <a:ext cx="2480394" cy="25532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LCOME\Pictures\Saved Pictures\lora ra-01-8-750x7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793" y="2449480"/>
            <a:ext cx="2189242" cy="28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47F0-3093-41FB-A533-D7E721C17D9C}" type="datetime1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67" y="1439740"/>
            <a:ext cx="11136703" cy="45556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high sensitivity using a cheap crystal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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low power transmissions over long distances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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of Chirp spread spectrum.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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encoded using the frequency increase/decrease rate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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and link condition determines the frequency bandwidth required 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transmissions with different data rates on the same frequency 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signals 19.5 dB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belownoise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floor with forward error correction 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FEC) 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90" y="172182"/>
            <a:ext cx="10515600" cy="1325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3892" y="230188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F26B-D754-46C8-98CC-59FD30B745F0}" type="datetime1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8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90" y="1333942"/>
            <a:ext cx="6604392" cy="40265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Uno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A</a:t>
            </a:r>
            <a:r>
              <a:rPr lang="en-IN" sz="2000" dirty="0" smtClean="0"/>
              <a:t> </a:t>
            </a:r>
            <a:r>
              <a:rPr lang="en-IN" sz="2000" dirty="0"/>
              <a:t>microcontroller board based on the </a:t>
            </a:r>
            <a:r>
              <a:rPr lang="en-IN" sz="2000" dirty="0" smtClean="0"/>
              <a:t>ATmega328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/>
              <a:t> </a:t>
            </a:r>
            <a:r>
              <a:rPr lang="en-IN" sz="2000" dirty="0"/>
              <a:t> It has 14 digital input/output </a:t>
            </a:r>
            <a:r>
              <a:rPr lang="en-IN" sz="2000" dirty="0" smtClean="0"/>
              <a:t>pins,6 </a:t>
            </a:r>
            <a:r>
              <a:rPr lang="en-IN" sz="2000" dirty="0" err="1"/>
              <a:t>analog</a:t>
            </a:r>
            <a:r>
              <a:rPr lang="en-IN" sz="2000" dirty="0"/>
              <a:t> inputs, a 16 MHz crystal oscillator, a USB connection, a power jack, an ICSP header, and a reset button</a:t>
            </a:r>
            <a:r>
              <a:rPr lang="en-IN" sz="20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Operating Voltage </a:t>
            </a:r>
            <a:r>
              <a:rPr lang="en-IN" sz="2000" dirty="0" smtClean="0"/>
              <a:t>- 5V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Clock Speed 16 MHz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3892" y="230188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WELCOME\Pictures\Saved Pictures\ArduinoUnoSm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41" y="2433697"/>
            <a:ext cx="4042702" cy="285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755-8ED7-47E3-BF45-6688D77F3198}" type="datetime1">
              <a:rPr lang="en-IN" smtClean="0"/>
              <a:t>05-02-2019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9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3892" y="230188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7312" y="100590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TEMPERATURE SENSOR(LM35)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9788" y="2071235"/>
            <a:ext cx="5157787" cy="36845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 smtClean="0">
                <a:cs typeface="Times New Roman" pitchFamily="18" charset="0"/>
              </a:rPr>
              <a:t>Calibrated Directly in Celsius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cs typeface="Times New Roman" pitchFamily="18" charset="0"/>
              </a:rPr>
              <a:t>Linear + 10-mV/°C Scale Factor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cs typeface="Times New Roman" pitchFamily="18" charset="0"/>
              </a:rPr>
              <a:t>0.5°C Ensured Accuracy (at 25°C)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cs typeface="Times New Roman" pitchFamily="18" charset="0"/>
              </a:rPr>
              <a:t>Rated for Full −55°C to 150°C Range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cs typeface="Times New Roman" pitchFamily="18" charset="0"/>
              </a:rPr>
              <a:t>Operates from 4 V to 30 V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cs typeface="Times New Roman" pitchFamily="18" charset="0"/>
              </a:rPr>
              <a:t>Low Self-Heating, 0.08°C in Still Air</a:t>
            </a:r>
            <a:endParaRPr lang="en-IN" sz="2400" dirty="0">
              <a:cs typeface="Times New Roman" pitchFamily="18" charset="0"/>
            </a:endParaRPr>
          </a:p>
        </p:txBody>
      </p:sp>
      <p:pic>
        <p:nvPicPr>
          <p:cNvPr id="8" name="Picture 2" descr="C:\Users\Admin\Desktop\FE0DHQ4HV2AIB01.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751" y="1975448"/>
            <a:ext cx="2437239" cy="309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D9BF-404E-40B3-ABD5-F31ECB407185}" type="datetime1">
              <a:rPr lang="en-IN" smtClean="0"/>
              <a:t>05-02-2019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90" y="1333942"/>
            <a:ext cx="6604392" cy="40265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Sensor – DHT11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 </a:t>
            </a:r>
            <a:r>
              <a:rPr lang="en-IN" sz="2000" dirty="0" smtClean="0"/>
              <a:t>Ultra-low </a:t>
            </a:r>
            <a:r>
              <a:rPr lang="en-IN" sz="2000" dirty="0"/>
              <a:t>cost digital </a:t>
            </a:r>
            <a:r>
              <a:rPr lang="en-IN" sz="2000" dirty="0" smtClean="0"/>
              <a:t>humidity sensor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/>
              <a:t>New data can be collected for every 2 seconds </a:t>
            </a:r>
            <a:endParaRPr lang="en-IN" sz="2000" dirty="0"/>
          </a:p>
          <a:p>
            <a:pPr lvl="1">
              <a:lnSpc>
                <a:spcPct val="150000"/>
              </a:lnSpc>
            </a:pPr>
            <a:r>
              <a:rPr lang="en-IN" sz="2000" dirty="0" smtClean="0"/>
              <a:t>It </a:t>
            </a:r>
            <a:r>
              <a:rPr lang="en-IN" sz="2000" dirty="0"/>
              <a:t>have three </a:t>
            </a:r>
            <a:r>
              <a:rPr lang="en-IN" sz="2000" dirty="0" smtClean="0"/>
              <a:t>pins,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/>
              <a:t>	</a:t>
            </a:r>
            <a:r>
              <a:rPr lang="en-IN" sz="2000" dirty="0" smtClean="0"/>
              <a:t>	Pin 1 connected </a:t>
            </a:r>
            <a:r>
              <a:rPr lang="en-IN" sz="2000" dirty="0"/>
              <a:t>to </a:t>
            </a:r>
            <a:r>
              <a:rPr lang="en-IN" sz="2000" dirty="0" smtClean="0"/>
              <a:t>ground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/>
              <a:t>	</a:t>
            </a:r>
            <a:r>
              <a:rPr lang="en-IN" sz="2000" dirty="0" smtClean="0"/>
              <a:t>	Pin 2 connected </a:t>
            </a:r>
            <a:r>
              <a:rPr lang="en-IN" sz="2000" dirty="0"/>
              <a:t>to </a:t>
            </a:r>
            <a:r>
              <a:rPr lang="en-IN" sz="2000" dirty="0" err="1"/>
              <a:t>Vcc</a:t>
            </a:r>
            <a:r>
              <a:rPr lang="en-IN" sz="2000" dirty="0"/>
              <a:t> </a:t>
            </a:r>
            <a:endParaRPr lang="en-I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/>
              <a:t>	</a:t>
            </a:r>
            <a:r>
              <a:rPr lang="en-IN" sz="2000" dirty="0" smtClean="0"/>
              <a:t>	Pin 3 connected </a:t>
            </a:r>
            <a:r>
              <a:rPr lang="en-IN" sz="2000" dirty="0" err="1" smtClean="0"/>
              <a:t>analog</a:t>
            </a:r>
            <a:r>
              <a:rPr lang="en-IN" sz="2000" dirty="0" smtClean="0"/>
              <a:t> data line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IN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IN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3892" y="230188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C:\Users\WELCOME\Pictures\Saved Pictures\225px-SEN_H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604" y="1629520"/>
            <a:ext cx="21431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607F-4048-45E9-A71F-94B20E187CC3}" type="datetime1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2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3892" y="230188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09" y="1612260"/>
            <a:ext cx="5762445" cy="40265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CO2 Sensor – MQ135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/>
              <a:t>Suitable </a:t>
            </a:r>
            <a:r>
              <a:rPr lang="en-IN" sz="2000" dirty="0"/>
              <a:t>for </a:t>
            </a:r>
            <a:r>
              <a:rPr lang="en-IN" sz="2000" dirty="0" smtClean="0"/>
              <a:t>detecting CO2,NH3, </a:t>
            </a:r>
            <a:r>
              <a:rPr lang="en-IN" sz="2000" dirty="0" err="1" smtClean="0"/>
              <a:t>NOx</a:t>
            </a:r>
            <a:r>
              <a:rPr lang="en-IN" sz="2000" dirty="0" smtClean="0"/>
              <a:t>, alcohol, benzene, smoke.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/>
              <a:t>It has </a:t>
            </a:r>
            <a:r>
              <a:rPr lang="en-IN" sz="2000" dirty="0"/>
              <a:t>three pins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/>
              <a:t>		Pin 1 connected </a:t>
            </a:r>
            <a:r>
              <a:rPr lang="en-IN" sz="2000" dirty="0" smtClean="0"/>
              <a:t>to </a:t>
            </a:r>
            <a:r>
              <a:rPr lang="en-IN" sz="2000" dirty="0" err="1" smtClean="0"/>
              <a:t>Vcc</a:t>
            </a:r>
            <a:endParaRPr lang="en-I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/>
              <a:t>		Pin 2 connected to </a:t>
            </a:r>
            <a:r>
              <a:rPr lang="en-IN" sz="2000" dirty="0" smtClean="0"/>
              <a:t>ground</a:t>
            </a:r>
            <a:endParaRPr lang="en-IN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/>
              <a:t>		Pin 3 </a:t>
            </a:r>
            <a:r>
              <a:rPr lang="en-IN" sz="2000" dirty="0" smtClean="0"/>
              <a:t>connected data line</a:t>
            </a:r>
            <a:endParaRPr lang="en-IN" sz="2000" dirty="0"/>
          </a:p>
          <a:p>
            <a:pPr lvl="1">
              <a:lnSpc>
                <a:spcPct val="150000"/>
              </a:lnSpc>
            </a:pPr>
            <a:endParaRPr lang="en-IN" sz="2000" dirty="0"/>
          </a:p>
        </p:txBody>
      </p:sp>
      <p:pic>
        <p:nvPicPr>
          <p:cNvPr id="3074" name="Picture 2" descr="C:\Users\WELCOME\Pictures\Saved Pictures\MQ-135-GAS-SENS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09" y="4015324"/>
            <a:ext cx="1643062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578415" y="1553482"/>
            <a:ext cx="6418051" cy="402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Sensor – MQ2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/>
              <a:t>It have three pins namely, pin </a:t>
            </a:r>
            <a:r>
              <a:rPr lang="en-IN" sz="2000" dirty="0" smtClean="0"/>
              <a:t>one </a:t>
            </a:r>
            <a:r>
              <a:rPr lang="en-IN" sz="2000" dirty="0"/>
              <a:t>is </a:t>
            </a:r>
            <a:r>
              <a:rPr lang="en-IN" sz="2000" dirty="0" err="1"/>
              <a:t>Vcc</a:t>
            </a:r>
            <a:r>
              <a:rPr lang="en-IN" sz="2000" dirty="0"/>
              <a:t> pin which is connected to power supply, pin </a:t>
            </a:r>
            <a:r>
              <a:rPr lang="en-IN" sz="2000" dirty="0" smtClean="0"/>
              <a:t>two is </a:t>
            </a:r>
            <a:r>
              <a:rPr lang="en-IN" sz="2000" dirty="0"/>
              <a:t>ground and finally pin three </a:t>
            </a:r>
            <a:r>
              <a:rPr lang="en-IN" sz="2000" dirty="0" smtClean="0"/>
              <a:t>works </a:t>
            </a:r>
            <a:r>
              <a:rPr lang="en-IN" sz="2000" dirty="0"/>
              <a:t>as signal carrier </a:t>
            </a:r>
          </a:p>
        </p:txBody>
      </p:sp>
      <p:pic>
        <p:nvPicPr>
          <p:cNvPr id="3075" name="Picture 3" descr="C:\Users\WELCOME\Pictures\Saved Pictures\375px-MQ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782" y="3974884"/>
            <a:ext cx="2205316" cy="16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C1CF-77FD-4DEB-991D-85D21A3A68FF}" type="datetime1">
              <a:rPr lang="en-IN" smtClean="0"/>
              <a:t>05-02-2019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54480" y="12409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IN" sz="2800" b="1" dirty="0" smtClean="0"/>
              <a:t> </a:t>
            </a:r>
            <a:endParaRPr lang="en-IN" sz="28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4062" y="1267095"/>
            <a:ext cx="8547052" cy="5357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1.ABSTRACT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2.OBJECTIVE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3.PROBLEM STATEMENT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4.PROPOSED MODEL AND EXISTING MODEL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5.LITERATURE REVIEW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IN" b="1" dirty="0"/>
              <a:t> </a:t>
            </a:r>
            <a:r>
              <a:rPr lang="en-IN" dirty="0" smtClean="0"/>
              <a:t>NOVELITY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.BLOCK DIAGRAM &amp; FLOW CHART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.HARDWARE DESCRIPTION &amp; SPECIFICATIONS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.WORK PROGRESS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10.APPLICATIONS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11.FUTURE WORK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12.CONCLUSION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478" y="178345"/>
            <a:ext cx="1791173" cy="108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8397-9BC1-4937-AF69-F2CCB9A2E104}" type="datetime1">
              <a:rPr lang="en-IN" smtClean="0"/>
              <a:t>05-02-2019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5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115"/>
            <a:ext cx="10515600" cy="49017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3892" y="230188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4C8-AEC1-410B-9844-44240E38F4FB}" type="datetime1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22141"/>
              </p:ext>
            </p:extLst>
          </p:nvPr>
        </p:nvGraphicFramePr>
        <p:xfrm>
          <a:off x="1477431" y="1694451"/>
          <a:ext cx="8128000" cy="4102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0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dirty="0" smtClean="0"/>
                        <a:t>Work</a:t>
                      </a:r>
                      <a:r>
                        <a:rPr lang="en-IN" sz="1800" baseline="0" dirty="0" smtClean="0"/>
                        <a:t> Completed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800" dirty="0" smtClean="0"/>
                        <a:t>Work Planning</a:t>
                      </a:r>
                      <a:r>
                        <a:rPr lang="en-IN" sz="1800" baseline="0" dirty="0" smtClean="0"/>
                        <a:t> to do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07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Literature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Sensor</a:t>
                      </a:r>
                      <a:r>
                        <a:rPr lang="en-IN" sz="1800" baseline="0" dirty="0" smtClean="0"/>
                        <a:t> Interfacing with </a:t>
                      </a:r>
                      <a:r>
                        <a:rPr lang="en-IN" sz="1800" baseline="0" dirty="0" err="1" smtClean="0"/>
                        <a:t>Arduino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07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Component Selection &amp; Acquisition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Lora Transmission</a:t>
                      </a:r>
                      <a:r>
                        <a:rPr lang="en-IN" sz="1800" baseline="0" dirty="0" smtClean="0"/>
                        <a:t> testing 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07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/>
                        <a:t>TheThingsNetwork</a:t>
                      </a:r>
                      <a:r>
                        <a:rPr lang="en-IN" sz="1800" dirty="0" smtClean="0"/>
                        <a:t> Cloud Application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Data collection of data 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07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SQL for Data management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u="none" dirty="0" err="1" smtClean="0"/>
                        <a:t>Updatation</a:t>
                      </a:r>
                      <a:r>
                        <a:rPr lang="en-IN" sz="1800" u="none" dirty="0" smtClean="0"/>
                        <a:t> to TTN </a:t>
                      </a:r>
                      <a:endParaRPr lang="en-IN" sz="1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07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 smtClean="0"/>
                        <a:t>Arduino</a:t>
                      </a:r>
                      <a:r>
                        <a:rPr lang="en-IN" sz="1800" baseline="0" dirty="0" smtClean="0"/>
                        <a:t> Interface Programming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071"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9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APPLICTIONS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115"/>
            <a:ext cx="10515600" cy="4901747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of Weather and pollution with high range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device with limited energy transmits few bytes every time.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LORAWAN protocols to decide the actions of security checks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ADR(Adaptive Data Rate).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Spreading factor devices.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3892" y="230188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4563-E30C-45C0-86C0-E5C4D6734D52}" type="datetime1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23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9211574" cy="4351338"/>
          </a:xfrm>
        </p:spPr>
        <p:txBody>
          <a:bodyPr/>
          <a:lstStyle/>
          <a:p>
            <a:pPr algn="just"/>
            <a:r>
              <a:rPr lang="en-IN" dirty="0" smtClean="0"/>
              <a:t>By this we conclude that </a:t>
            </a:r>
            <a:r>
              <a:rPr lang="en-IN" dirty="0"/>
              <a:t>the theoretical </a:t>
            </a:r>
            <a:r>
              <a:rPr lang="en-IN" dirty="0" smtClean="0"/>
              <a:t>analysis about </a:t>
            </a:r>
            <a:r>
              <a:rPr lang="en-IN" dirty="0" err="1" smtClean="0"/>
              <a:t>LoRa</a:t>
            </a:r>
            <a:r>
              <a:rPr lang="en-IN" dirty="0" smtClean="0"/>
              <a:t> and about the project has done and we will be doing </a:t>
            </a:r>
            <a:r>
              <a:rPr lang="en-IN" dirty="0"/>
              <a:t>our </a:t>
            </a:r>
            <a:r>
              <a:rPr lang="en-IN" dirty="0" smtClean="0"/>
              <a:t>implementation part.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895D-FC13-41CF-9FBE-FDFFE2B72F3D}" type="datetime1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22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3892" y="230188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21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109" y="114177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046" y="1280407"/>
            <a:ext cx="10957561" cy="5394960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JANUARY LAST WEEK: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 work for components, testing individual components for accuracy and better performance.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FEBRAURY FIRST WEEK: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of cloud storage with the help of The Things Network for monitoring of data.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FEBRAURY SECOND WEEK: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LORAWAN Interfacing with Arduino and The Things Network with required software consideration.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SECOND REVIEW: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completion of 70% work by connecting all sensors which are required to monitor and if any errors occurs, Replaceable of components.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3892" y="230188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721-1378-4C63-8BED-5CCBBA45CE93}" type="datetime1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9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88" y="1182804"/>
            <a:ext cx="10515600" cy="5158060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FIRST WEEK: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connections and interfacing problems has to clear for betterment of Project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SECOND WEEK: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project with partial output with monitoring of weather and pollution with Real time constraints.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THIRD REVIEW: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work will be finished and we will store the data with different dates periodically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 WORK: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Poster presentation work will be prepared.</a:t>
            </a:r>
          </a:p>
          <a:p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3892" y="230188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F9EF-E569-4425-9FC0-3CA02DC48FED}" type="datetime1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067"/>
            <a:ext cx="10515600" cy="125403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4779237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Area Networks from an Internet of things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Perspective,Alexandru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Larvic,Valentin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Popa,IEEE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network architecture, Bogdan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Oiga,Vasile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Dadalat,Elie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Poorter,Adrian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Munteaun,IEEE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secure Device to Device Link Establishment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Schemefor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LoRaWAN,Jaecyu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Kim,JooSeok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song,IEEE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sensors journal,IEEE2018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low power WAN protocol for Internet of things: A review and opportunities,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jonathan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carvalho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silva,joel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J.P.C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Rodrigues,Antonino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Alberti,petar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solic,Andre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L.L Aquino, National Institute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telecommunication,IEEE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Wireless self powered Environmental monitoring system for smart cities based on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konstanitinos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tzrtzakis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konstantinos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papa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paul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p.sotiriadis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PANHELLENIC conference on electronics and telecommunication,IEEE2017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12087" y="188174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5BA-061B-47ED-AA40-26713907B712}" type="datetime1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63" y="2769326"/>
            <a:ext cx="10515600" cy="10711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77400" y="99559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15B7-2345-43C0-8B88-CAC22C32EE7E}" type="datetime1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4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44016"/>
            <a:ext cx="10515600" cy="4351338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 is one of the major environmental issues that cannot be ignored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of communication takes place an important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while monitoring air pollution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 is based on technology of wireless systems and it is designed to transmit and receive desired data from a point to another point even in remote areas in absence of Internet.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18552" y="365125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B167-DDF3-42E0-8A1F-BB64A790521C}" type="datetime1">
              <a:rPr lang="en-IN" smtClean="0"/>
              <a:t>05-02-2019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 a smarter equipment which is smaller in size, economical, has a better accuracy, compact and less complex in operation.</a:t>
            </a:r>
          </a:p>
          <a:p>
            <a:pPr algn="just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Power-efficient, long-range communication enabled, automated, and decentralized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pollution monitoring system 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3892" y="230188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550A-4054-4367-8EF6-DC90D214B126}" type="datetime1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96096" y="931683"/>
            <a:ext cx="5157787" cy="823912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96096" y="2034812"/>
            <a:ext cx="5157787" cy="3684588"/>
          </a:xfrm>
        </p:spPr>
        <p:txBody>
          <a:bodyPr/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not received accurately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storage devices used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only short Range distances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high power consumption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931683"/>
            <a:ext cx="5183188" cy="823912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021749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receiving is very high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control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is used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for Long Range distances.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 is low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secured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3892" y="243251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2F00-84D1-4FEC-B7CF-08819D881725}" type="datetime1">
              <a:rPr lang="en-IN" smtClean="0"/>
              <a:t>05-02-2019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00177" y="237958"/>
            <a:ext cx="10515600" cy="1201782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3892" y="230188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3C3E-FD99-4F89-9FCD-89BA247F5A23}" type="datetime1">
              <a:rPr lang="en-IN" smtClean="0"/>
              <a:t>05-02-2019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700177" y="671627"/>
            <a:ext cx="10515600" cy="585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NAME 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self powered Environmental monitoring system for smart cities based on LORA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 NAME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konstanitinos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tzrtzakis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konstantinos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papa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fotis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paul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p.sotiriadis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AND PUBLISHED YEAR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PANHELLENIC conference on electronics and telecommunication(PACET),IEEE2017 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completely reliable and also ensured that there is no packet loss between connectivity of the system  and that energy provided is sufficient.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storage and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processing,Network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cannot be done.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0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057" y="1216614"/>
            <a:ext cx="10515600" cy="5641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LORAWAN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 low power WAN protocol for Internet of things: A review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jonathan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carvalho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silva,joel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J.P.C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Rodrigues,Antonino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Alberti,petar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solic,Andre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L.L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Aquino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PUBLISHED YEAR :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 ,IEEE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elaborates an analysis about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LORAWAN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based on its architecture includes save energy, Latency, Range coverage and bandwidth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LORA module .This model helps to extend battery lifetime and energy sufficiency in WSN(Wireless Sensor Networks).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: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the expected nodes in IOT lot of sensors have to connect ,Limited energy ,Transmits few bytes every time.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3161" y="125685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C0D0-01F8-4350-987A-A6BCFB43D04B}" type="datetime1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9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441" y="647457"/>
            <a:ext cx="10515600" cy="56936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secure Device to Device Link Establishment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Schemefor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LORAWAN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 NAME :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Jaecyu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Kim,JooSeok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song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AND PUBLISHED YEAR :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sensors journal,IEEE2018 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proposes a secured device to device link establishment scheme to protect device to device communication in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Device to Device communication can satisfy mutual authentication, confidentiality and message integrity. 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DRAWBACK :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security can impact on battery consumption up to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5% and for mutual authentication 4-5% battery drain.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12086" y="38130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DB9C-6E09-4D8B-A291-7A881859C01D}" type="datetime1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4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694" y="704336"/>
            <a:ext cx="10515600" cy="57458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fast prototyping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cheap and open platform for daily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NAME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Mariano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Pulpito,Paolo Fornarelli,Claudio Pomo,Pietro Boccadoro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AND PUBLISHED YEAR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conference,IEEE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its shows that a clear example of the noticeable possibilities offered by rapid prototyping. this also gives  a wide solutions in low cost embedded boards and open source software solutions to accessibility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DRAWBACK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seeks different trade off between modulation scheme, bandwidth occupation, latency, downlink and uplink, Closed source and property.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2715" y="99560"/>
            <a:ext cx="1989908" cy="120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B0A4-7C7E-45B2-A3F0-FC0E5D88244A}" type="datetime1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1st Project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F4220-7200-4766-BCF7-B7128F8B6FB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1533</Words>
  <Application>Microsoft Office PowerPoint</Application>
  <PresentationFormat>Widescreen</PresentationFormat>
  <Paragraphs>272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Abstract</vt:lpstr>
      <vt:lpstr>Objectives</vt:lpstr>
      <vt:lpstr>PowerPoint Presentation</vt:lpstr>
      <vt:lpstr>LITERATURE REVIEW</vt:lpstr>
      <vt:lpstr>PowerPoint Presentation</vt:lpstr>
      <vt:lpstr>PowerPoint Presentation</vt:lpstr>
      <vt:lpstr>PowerPoint Presentation</vt:lpstr>
      <vt:lpstr>PowerPoint Presentation</vt:lpstr>
      <vt:lpstr>Novelty</vt:lpstr>
      <vt:lpstr>SYSTEM/ARCHITECTURE DESIGN</vt:lpstr>
      <vt:lpstr>SYSTEM/ARCHITECTURE DESIGN</vt:lpstr>
      <vt:lpstr>HARDWARE DESCRIPTION</vt:lpstr>
      <vt:lpstr>LoRa Modulation</vt:lpstr>
      <vt:lpstr>PowerPoint Presentation</vt:lpstr>
      <vt:lpstr>TEMPERATURE SENSOR(LM35)</vt:lpstr>
      <vt:lpstr>PowerPoint Presentation</vt:lpstr>
      <vt:lpstr>PowerPoint Presentation</vt:lpstr>
      <vt:lpstr>Work Progress </vt:lpstr>
      <vt:lpstr>APPLICTIONS</vt:lpstr>
      <vt:lpstr>CONCLUSION </vt:lpstr>
      <vt:lpstr>FUTURE WORK</vt:lpstr>
      <vt:lpstr>PowerPoint Presentation</vt:lpstr>
      <vt:lpstr>REFERENCES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</dc:creator>
  <cp:lastModifiedBy>Paluru, Mohan Kumar (Contractor)</cp:lastModifiedBy>
  <cp:revision>62</cp:revision>
  <dcterms:created xsi:type="dcterms:W3CDTF">2019-01-20T06:32:21Z</dcterms:created>
  <dcterms:modified xsi:type="dcterms:W3CDTF">2019-02-05T07:07:28Z</dcterms:modified>
</cp:coreProperties>
</file>