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81"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94660"/>
  </p:normalViewPr>
  <p:slideViewPr>
    <p:cSldViewPr snapToGrid="0">
      <p:cViewPr varScale="1">
        <p:scale>
          <a:sx n="86" d="100"/>
          <a:sy n="86" d="100"/>
        </p:scale>
        <p:origin x="108" y="2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DFA4AF-3F76-4C70-BAB9-76E0F86A1216}" type="datetimeFigureOut">
              <a:rPr lang="en-IN" smtClean="0"/>
              <a:t>09-02-2019</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D8D248-F4D2-4B61-8D05-31F890ABA491}" type="slidenum">
              <a:rPr lang="en-IN" smtClean="0"/>
              <a:t>‹#›</a:t>
            </a:fld>
            <a:endParaRPr lang="en-IN"/>
          </a:p>
        </p:txBody>
      </p:sp>
    </p:spTree>
    <p:extLst>
      <p:ext uri="{BB962C8B-B14F-4D97-AF65-F5344CB8AC3E}">
        <p14:creationId xmlns:p14="http://schemas.microsoft.com/office/powerpoint/2010/main" val="243154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912EB73-4E24-479B-86F8-41C156B012F9}" type="datetime1">
              <a:rPr lang="en-IN" smtClean="0"/>
              <a:t>09-02-2019</a:t>
            </a:fld>
            <a:endParaRPr lang="en-IN"/>
          </a:p>
        </p:txBody>
      </p:sp>
      <p:sp>
        <p:nvSpPr>
          <p:cNvPr id="5" name="Footer Placeholder 4"/>
          <p:cNvSpPr>
            <a:spLocks noGrp="1"/>
          </p:cNvSpPr>
          <p:nvPr>
            <p:ph type="ftr" sz="quarter" idx="11"/>
          </p:nvPr>
        </p:nvSpPr>
        <p:spPr/>
        <p:txBody>
          <a:bodyPr/>
          <a:lstStyle/>
          <a:p>
            <a:r>
              <a:rPr lang="en-IN"/>
              <a:t>1st Project Review</a:t>
            </a:r>
          </a:p>
        </p:txBody>
      </p:sp>
      <p:sp>
        <p:nvSpPr>
          <p:cNvPr id="6" name="Slide Number Placeholder 5"/>
          <p:cNvSpPr>
            <a:spLocks noGrp="1"/>
          </p:cNvSpPr>
          <p:nvPr>
            <p:ph type="sldNum" sz="quarter" idx="12"/>
          </p:nvPr>
        </p:nvSpPr>
        <p:spPr/>
        <p:txBody>
          <a:bodyPr/>
          <a:lstStyle/>
          <a:p>
            <a:fld id="{3D8F4220-7200-4766-BCF7-B7128F8B6FB8}" type="slidenum">
              <a:rPr lang="en-IN" smtClean="0"/>
              <a:t>‹#›</a:t>
            </a:fld>
            <a:endParaRPr lang="en-IN"/>
          </a:p>
        </p:txBody>
      </p:sp>
    </p:spTree>
    <p:extLst>
      <p:ext uri="{BB962C8B-B14F-4D97-AF65-F5344CB8AC3E}">
        <p14:creationId xmlns:p14="http://schemas.microsoft.com/office/powerpoint/2010/main" val="2509107825"/>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14D5C99-07F2-49EB-B81A-EA0690794CA3}" type="datetime1">
              <a:rPr lang="en-IN" smtClean="0"/>
              <a:t>09-02-2019</a:t>
            </a:fld>
            <a:endParaRPr lang="en-IN"/>
          </a:p>
        </p:txBody>
      </p:sp>
      <p:sp>
        <p:nvSpPr>
          <p:cNvPr id="5" name="Footer Placeholder 4"/>
          <p:cNvSpPr>
            <a:spLocks noGrp="1"/>
          </p:cNvSpPr>
          <p:nvPr>
            <p:ph type="ftr" sz="quarter" idx="11"/>
          </p:nvPr>
        </p:nvSpPr>
        <p:spPr/>
        <p:txBody>
          <a:bodyPr/>
          <a:lstStyle/>
          <a:p>
            <a:r>
              <a:rPr lang="en-IN"/>
              <a:t>1st Project Review</a:t>
            </a:r>
          </a:p>
        </p:txBody>
      </p:sp>
      <p:sp>
        <p:nvSpPr>
          <p:cNvPr id="6" name="Slide Number Placeholder 5"/>
          <p:cNvSpPr>
            <a:spLocks noGrp="1"/>
          </p:cNvSpPr>
          <p:nvPr>
            <p:ph type="sldNum" sz="quarter" idx="12"/>
          </p:nvPr>
        </p:nvSpPr>
        <p:spPr/>
        <p:txBody>
          <a:bodyPr/>
          <a:lstStyle/>
          <a:p>
            <a:fld id="{3D8F4220-7200-4766-BCF7-B7128F8B6FB8}" type="slidenum">
              <a:rPr lang="en-IN" smtClean="0"/>
              <a:t>‹#›</a:t>
            </a:fld>
            <a:endParaRPr lang="en-IN"/>
          </a:p>
        </p:txBody>
      </p:sp>
    </p:spTree>
    <p:extLst>
      <p:ext uri="{BB962C8B-B14F-4D97-AF65-F5344CB8AC3E}">
        <p14:creationId xmlns:p14="http://schemas.microsoft.com/office/powerpoint/2010/main" val="4112859477"/>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A47D68B-9DEF-403F-AE4C-F4F07F534330}" type="datetime1">
              <a:rPr lang="en-IN" smtClean="0"/>
              <a:t>09-02-2019</a:t>
            </a:fld>
            <a:endParaRPr lang="en-IN"/>
          </a:p>
        </p:txBody>
      </p:sp>
      <p:sp>
        <p:nvSpPr>
          <p:cNvPr id="5" name="Footer Placeholder 4"/>
          <p:cNvSpPr>
            <a:spLocks noGrp="1"/>
          </p:cNvSpPr>
          <p:nvPr>
            <p:ph type="ftr" sz="quarter" idx="11"/>
          </p:nvPr>
        </p:nvSpPr>
        <p:spPr/>
        <p:txBody>
          <a:bodyPr/>
          <a:lstStyle/>
          <a:p>
            <a:r>
              <a:rPr lang="en-IN"/>
              <a:t>1st Project Review</a:t>
            </a:r>
          </a:p>
        </p:txBody>
      </p:sp>
      <p:sp>
        <p:nvSpPr>
          <p:cNvPr id="6" name="Slide Number Placeholder 5"/>
          <p:cNvSpPr>
            <a:spLocks noGrp="1"/>
          </p:cNvSpPr>
          <p:nvPr>
            <p:ph type="sldNum" sz="quarter" idx="12"/>
          </p:nvPr>
        </p:nvSpPr>
        <p:spPr/>
        <p:txBody>
          <a:bodyPr/>
          <a:lstStyle/>
          <a:p>
            <a:fld id="{3D8F4220-7200-4766-BCF7-B7128F8B6FB8}" type="slidenum">
              <a:rPr lang="en-IN" smtClean="0"/>
              <a:t>‹#›</a:t>
            </a:fld>
            <a:endParaRPr lang="en-IN"/>
          </a:p>
        </p:txBody>
      </p:sp>
    </p:spTree>
    <p:extLst>
      <p:ext uri="{BB962C8B-B14F-4D97-AF65-F5344CB8AC3E}">
        <p14:creationId xmlns:p14="http://schemas.microsoft.com/office/powerpoint/2010/main" val="692668947"/>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F139B73-5EA2-4E94-B703-401A751AB848}" type="datetime1">
              <a:rPr lang="en-IN" smtClean="0"/>
              <a:t>09-02-2019</a:t>
            </a:fld>
            <a:endParaRPr lang="en-IN"/>
          </a:p>
        </p:txBody>
      </p:sp>
      <p:sp>
        <p:nvSpPr>
          <p:cNvPr id="5" name="Footer Placeholder 4"/>
          <p:cNvSpPr>
            <a:spLocks noGrp="1"/>
          </p:cNvSpPr>
          <p:nvPr>
            <p:ph type="ftr" sz="quarter" idx="11"/>
          </p:nvPr>
        </p:nvSpPr>
        <p:spPr/>
        <p:txBody>
          <a:bodyPr/>
          <a:lstStyle/>
          <a:p>
            <a:r>
              <a:rPr lang="en-IN"/>
              <a:t>1st Project Review</a:t>
            </a:r>
          </a:p>
        </p:txBody>
      </p:sp>
      <p:sp>
        <p:nvSpPr>
          <p:cNvPr id="6" name="Slide Number Placeholder 5"/>
          <p:cNvSpPr>
            <a:spLocks noGrp="1"/>
          </p:cNvSpPr>
          <p:nvPr>
            <p:ph type="sldNum" sz="quarter" idx="12"/>
          </p:nvPr>
        </p:nvSpPr>
        <p:spPr/>
        <p:txBody>
          <a:bodyPr/>
          <a:lstStyle/>
          <a:p>
            <a:fld id="{3D8F4220-7200-4766-BCF7-B7128F8B6FB8}" type="slidenum">
              <a:rPr lang="en-IN" smtClean="0"/>
              <a:t>‹#›</a:t>
            </a:fld>
            <a:endParaRPr lang="en-IN"/>
          </a:p>
        </p:txBody>
      </p:sp>
    </p:spTree>
    <p:extLst>
      <p:ext uri="{BB962C8B-B14F-4D97-AF65-F5344CB8AC3E}">
        <p14:creationId xmlns:p14="http://schemas.microsoft.com/office/powerpoint/2010/main" val="675524698"/>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F8DA5B-617B-43F4-8182-A8DA401204CC}" type="datetime1">
              <a:rPr lang="en-IN" smtClean="0"/>
              <a:t>09-02-2019</a:t>
            </a:fld>
            <a:endParaRPr lang="en-IN"/>
          </a:p>
        </p:txBody>
      </p:sp>
      <p:sp>
        <p:nvSpPr>
          <p:cNvPr id="5" name="Footer Placeholder 4"/>
          <p:cNvSpPr>
            <a:spLocks noGrp="1"/>
          </p:cNvSpPr>
          <p:nvPr>
            <p:ph type="ftr" sz="quarter" idx="11"/>
          </p:nvPr>
        </p:nvSpPr>
        <p:spPr/>
        <p:txBody>
          <a:bodyPr/>
          <a:lstStyle/>
          <a:p>
            <a:r>
              <a:rPr lang="en-IN"/>
              <a:t>1st Project Review</a:t>
            </a:r>
          </a:p>
        </p:txBody>
      </p:sp>
      <p:sp>
        <p:nvSpPr>
          <p:cNvPr id="6" name="Slide Number Placeholder 5"/>
          <p:cNvSpPr>
            <a:spLocks noGrp="1"/>
          </p:cNvSpPr>
          <p:nvPr>
            <p:ph type="sldNum" sz="quarter" idx="12"/>
          </p:nvPr>
        </p:nvSpPr>
        <p:spPr/>
        <p:txBody>
          <a:bodyPr/>
          <a:lstStyle/>
          <a:p>
            <a:fld id="{3D8F4220-7200-4766-BCF7-B7128F8B6FB8}" type="slidenum">
              <a:rPr lang="en-IN" smtClean="0"/>
              <a:t>‹#›</a:t>
            </a:fld>
            <a:endParaRPr lang="en-IN"/>
          </a:p>
        </p:txBody>
      </p:sp>
    </p:spTree>
    <p:extLst>
      <p:ext uri="{BB962C8B-B14F-4D97-AF65-F5344CB8AC3E}">
        <p14:creationId xmlns:p14="http://schemas.microsoft.com/office/powerpoint/2010/main" val="3478594436"/>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2D32E9B-667F-42DD-B93C-083BDF8E4945}" type="datetime1">
              <a:rPr lang="en-IN" smtClean="0"/>
              <a:t>09-02-2019</a:t>
            </a:fld>
            <a:endParaRPr lang="en-IN"/>
          </a:p>
        </p:txBody>
      </p:sp>
      <p:sp>
        <p:nvSpPr>
          <p:cNvPr id="6" name="Footer Placeholder 5"/>
          <p:cNvSpPr>
            <a:spLocks noGrp="1"/>
          </p:cNvSpPr>
          <p:nvPr>
            <p:ph type="ftr" sz="quarter" idx="11"/>
          </p:nvPr>
        </p:nvSpPr>
        <p:spPr/>
        <p:txBody>
          <a:bodyPr/>
          <a:lstStyle/>
          <a:p>
            <a:r>
              <a:rPr lang="en-IN"/>
              <a:t>1st Project Review</a:t>
            </a:r>
          </a:p>
        </p:txBody>
      </p:sp>
      <p:sp>
        <p:nvSpPr>
          <p:cNvPr id="7" name="Slide Number Placeholder 6"/>
          <p:cNvSpPr>
            <a:spLocks noGrp="1"/>
          </p:cNvSpPr>
          <p:nvPr>
            <p:ph type="sldNum" sz="quarter" idx="12"/>
          </p:nvPr>
        </p:nvSpPr>
        <p:spPr/>
        <p:txBody>
          <a:bodyPr/>
          <a:lstStyle/>
          <a:p>
            <a:fld id="{3D8F4220-7200-4766-BCF7-B7128F8B6FB8}" type="slidenum">
              <a:rPr lang="en-IN" smtClean="0"/>
              <a:t>‹#›</a:t>
            </a:fld>
            <a:endParaRPr lang="en-IN"/>
          </a:p>
        </p:txBody>
      </p:sp>
    </p:spTree>
    <p:extLst>
      <p:ext uri="{BB962C8B-B14F-4D97-AF65-F5344CB8AC3E}">
        <p14:creationId xmlns:p14="http://schemas.microsoft.com/office/powerpoint/2010/main" val="1240469041"/>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51E8FE1-E234-4992-8A7C-DB56B7D5E736}" type="datetime1">
              <a:rPr lang="en-IN" smtClean="0"/>
              <a:t>09-02-2019</a:t>
            </a:fld>
            <a:endParaRPr lang="en-IN"/>
          </a:p>
        </p:txBody>
      </p:sp>
      <p:sp>
        <p:nvSpPr>
          <p:cNvPr id="8" name="Footer Placeholder 7"/>
          <p:cNvSpPr>
            <a:spLocks noGrp="1"/>
          </p:cNvSpPr>
          <p:nvPr>
            <p:ph type="ftr" sz="quarter" idx="11"/>
          </p:nvPr>
        </p:nvSpPr>
        <p:spPr/>
        <p:txBody>
          <a:bodyPr/>
          <a:lstStyle/>
          <a:p>
            <a:r>
              <a:rPr lang="en-IN"/>
              <a:t>1st Project Review</a:t>
            </a:r>
          </a:p>
        </p:txBody>
      </p:sp>
      <p:sp>
        <p:nvSpPr>
          <p:cNvPr id="9" name="Slide Number Placeholder 8"/>
          <p:cNvSpPr>
            <a:spLocks noGrp="1"/>
          </p:cNvSpPr>
          <p:nvPr>
            <p:ph type="sldNum" sz="quarter" idx="12"/>
          </p:nvPr>
        </p:nvSpPr>
        <p:spPr/>
        <p:txBody>
          <a:bodyPr/>
          <a:lstStyle/>
          <a:p>
            <a:fld id="{3D8F4220-7200-4766-BCF7-B7128F8B6FB8}" type="slidenum">
              <a:rPr lang="en-IN" smtClean="0"/>
              <a:t>‹#›</a:t>
            </a:fld>
            <a:endParaRPr lang="en-IN"/>
          </a:p>
        </p:txBody>
      </p:sp>
    </p:spTree>
    <p:extLst>
      <p:ext uri="{BB962C8B-B14F-4D97-AF65-F5344CB8AC3E}">
        <p14:creationId xmlns:p14="http://schemas.microsoft.com/office/powerpoint/2010/main" val="386082608"/>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C3DDDB8-4C15-4FB2-8BFB-1A1C7787DA50}" type="datetime1">
              <a:rPr lang="en-IN" smtClean="0"/>
              <a:t>09-02-2019</a:t>
            </a:fld>
            <a:endParaRPr lang="en-IN"/>
          </a:p>
        </p:txBody>
      </p:sp>
      <p:sp>
        <p:nvSpPr>
          <p:cNvPr id="4" name="Footer Placeholder 3"/>
          <p:cNvSpPr>
            <a:spLocks noGrp="1"/>
          </p:cNvSpPr>
          <p:nvPr>
            <p:ph type="ftr" sz="quarter" idx="11"/>
          </p:nvPr>
        </p:nvSpPr>
        <p:spPr/>
        <p:txBody>
          <a:bodyPr/>
          <a:lstStyle/>
          <a:p>
            <a:r>
              <a:rPr lang="en-IN"/>
              <a:t>1st Project Review</a:t>
            </a:r>
          </a:p>
        </p:txBody>
      </p:sp>
      <p:sp>
        <p:nvSpPr>
          <p:cNvPr id="5" name="Slide Number Placeholder 4"/>
          <p:cNvSpPr>
            <a:spLocks noGrp="1"/>
          </p:cNvSpPr>
          <p:nvPr>
            <p:ph type="sldNum" sz="quarter" idx="12"/>
          </p:nvPr>
        </p:nvSpPr>
        <p:spPr/>
        <p:txBody>
          <a:bodyPr/>
          <a:lstStyle/>
          <a:p>
            <a:fld id="{3D8F4220-7200-4766-BCF7-B7128F8B6FB8}" type="slidenum">
              <a:rPr lang="en-IN" smtClean="0"/>
              <a:t>‹#›</a:t>
            </a:fld>
            <a:endParaRPr lang="en-IN"/>
          </a:p>
        </p:txBody>
      </p:sp>
    </p:spTree>
    <p:extLst>
      <p:ext uri="{BB962C8B-B14F-4D97-AF65-F5344CB8AC3E}">
        <p14:creationId xmlns:p14="http://schemas.microsoft.com/office/powerpoint/2010/main" val="3377144842"/>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DD4188-58D5-4416-80D7-1766953AD0E2}" type="datetime1">
              <a:rPr lang="en-IN" smtClean="0"/>
              <a:t>09-02-2019</a:t>
            </a:fld>
            <a:endParaRPr lang="en-IN"/>
          </a:p>
        </p:txBody>
      </p:sp>
      <p:sp>
        <p:nvSpPr>
          <p:cNvPr id="3" name="Footer Placeholder 2"/>
          <p:cNvSpPr>
            <a:spLocks noGrp="1"/>
          </p:cNvSpPr>
          <p:nvPr>
            <p:ph type="ftr" sz="quarter" idx="11"/>
          </p:nvPr>
        </p:nvSpPr>
        <p:spPr/>
        <p:txBody>
          <a:bodyPr/>
          <a:lstStyle/>
          <a:p>
            <a:r>
              <a:rPr lang="en-IN"/>
              <a:t>1st Project Review</a:t>
            </a:r>
          </a:p>
        </p:txBody>
      </p:sp>
      <p:sp>
        <p:nvSpPr>
          <p:cNvPr id="4" name="Slide Number Placeholder 3"/>
          <p:cNvSpPr>
            <a:spLocks noGrp="1"/>
          </p:cNvSpPr>
          <p:nvPr>
            <p:ph type="sldNum" sz="quarter" idx="12"/>
          </p:nvPr>
        </p:nvSpPr>
        <p:spPr/>
        <p:txBody>
          <a:bodyPr/>
          <a:lstStyle/>
          <a:p>
            <a:fld id="{3D8F4220-7200-4766-BCF7-B7128F8B6FB8}" type="slidenum">
              <a:rPr lang="en-IN" smtClean="0"/>
              <a:t>‹#›</a:t>
            </a:fld>
            <a:endParaRPr lang="en-IN"/>
          </a:p>
        </p:txBody>
      </p:sp>
    </p:spTree>
    <p:extLst>
      <p:ext uri="{BB962C8B-B14F-4D97-AF65-F5344CB8AC3E}">
        <p14:creationId xmlns:p14="http://schemas.microsoft.com/office/powerpoint/2010/main" val="1853034768"/>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2CA2729-1F89-4800-A93D-80F09E5761D4}" type="datetime1">
              <a:rPr lang="en-IN" smtClean="0"/>
              <a:t>09-02-2019</a:t>
            </a:fld>
            <a:endParaRPr lang="en-IN"/>
          </a:p>
        </p:txBody>
      </p:sp>
      <p:sp>
        <p:nvSpPr>
          <p:cNvPr id="6" name="Footer Placeholder 5"/>
          <p:cNvSpPr>
            <a:spLocks noGrp="1"/>
          </p:cNvSpPr>
          <p:nvPr>
            <p:ph type="ftr" sz="quarter" idx="11"/>
          </p:nvPr>
        </p:nvSpPr>
        <p:spPr/>
        <p:txBody>
          <a:bodyPr/>
          <a:lstStyle/>
          <a:p>
            <a:r>
              <a:rPr lang="en-IN"/>
              <a:t>1st Project Review</a:t>
            </a:r>
          </a:p>
        </p:txBody>
      </p:sp>
      <p:sp>
        <p:nvSpPr>
          <p:cNvPr id="7" name="Slide Number Placeholder 6"/>
          <p:cNvSpPr>
            <a:spLocks noGrp="1"/>
          </p:cNvSpPr>
          <p:nvPr>
            <p:ph type="sldNum" sz="quarter" idx="12"/>
          </p:nvPr>
        </p:nvSpPr>
        <p:spPr/>
        <p:txBody>
          <a:bodyPr/>
          <a:lstStyle/>
          <a:p>
            <a:fld id="{3D8F4220-7200-4766-BCF7-B7128F8B6FB8}" type="slidenum">
              <a:rPr lang="en-IN" smtClean="0"/>
              <a:t>‹#›</a:t>
            </a:fld>
            <a:endParaRPr lang="en-IN"/>
          </a:p>
        </p:txBody>
      </p:sp>
    </p:spTree>
    <p:extLst>
      <p:ext uri="{BB962C8B-B14F-4D97-AF65-F5344CB8AC3E}">
        <p14:creationId xmlns:p14="http://schemas.microsoft.com/office/powerpoint/2010/main" val="2986945593"/>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916E668-6429-4A45-90B8-F6AB6C9BF9EA}" type="datetime1">
              <a:rPr lang="en-IN" smtClean="0"/>
              <a:t>09-02-2019</a:t>
            </a:fld>
            <a:endParaRPr lang="en-IN"/>
          </a:p>
        </p:txBody>
      </p:sp>
      <p:sp>
        <p:nvSpPr>
          <p:cNvPr id="6" name="Footer Placeholder 5"/>
          <p:cNvSpPr>
            <a:spLocks noGrp="1"/>
          </p:cNvSpPr>
          <p:nvPr>
            <p:ph type="ftr" sz="quarter" idx="11"/>
          </p:nvPr>
        </p:nvSpPr>
        <p:spPr/>
        <p:txBody>
          <a:bodyPr/>
          <a:lstStyle/>
          <a:p>
            <a:r>
              <a:rPr lang="en-IN"/>
              <a:t>1st Project Review</a:t>
            </a:r>
          </a:p>
        </p:txBody>
      </p:sp>
      <p:sp>
        <p:nvSpPr>
          <p:cNvPr id="7" name="Slide Number Placeholder 6"/>
          <p:cNvSpPr>
            <a:spLocks noGrp="1"/>
          </p:cNvSpPr>
          <p:nvPr>
            <p:ph type="sldNum" sz="quarter" idx="12"/>
          </p:nvPr>
        </p:nvSpPr>
        <p:spPr/>
        <p:txBody>
          <a:bodyPr/>
          <a:lstStyle/>
          <a:p>
            <a:fld id="{3D8F4220-7200-4766-BCF7-B7128F8B6FB8}" type="slidenum">
              <a:rPr lang="en-IN" smtClean="0"/>
              <a:t>‹#›</a:t>
            </a:fld>
            <a:endParaRPr lang="en-IN"/>
          </a:p>
        </p:txBody>
      </p:sp>
    </p:spTree>
    <p:extLst>
      <p:ext uri="{BB962C8B-B14F-4D97-AF65-F5344CB8AC3E}">
        <p14:creationId xmlns:p14="http://schemas.microsoft.com/office/powerpoint/2010/main" val="657811452"/>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3DE7DB-9FBB-41E4-9E83-A568BA5D3656}" type="datetime1">
              <a:rPr lang="en-IN" smtClean="0"/>
              <a:t>09-02-2019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1st Project Review</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F4220-7200-4766-BCF7-B7128F8B6FB8}" type="slidenum">
              <a:rPr lang="en-IN" smtClean="0"/>
              <a:t>‹#›</a:t>
            </a:fld>
            <a:endParaRPr lang="en-IN"/>
          </a:p>
        </p:txBody>
      </p:sp>
    </p:spTree>
    <p:extLst>
      <p:ext uri="{BB962C8B-B14F-4D97-AF65-F5344CB8AC3E}">
        <p14:creationId xmlns:p14="http://schemas.microsoft.com/office/powerpoint/2010/main" val="2530485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77440" y="1676400"/>
            <a:ext cx="7543800" cy="1723549"/>
          </a:xfrm>
          <a:prstGeom prst="rect">
            <a:avLst/>
          </a:prstGeom>
          <a:noFill/>
        </p:spPr>
        <p:txBody>
          <a:bodyPr wrap="square" rtlCol="0">
            <a:spAutoFit/>
          </a:bodyPr>
          <a:lstStyle/>
          <a:p>
            <a:pPr algn="ctr"/>
            <a:endParaRPr lang="en-US" sz="2400" dirty="0">
              <a:solidFill>
                <a:schemeClr val="accent1"/>
              </a:solidFill>
            </a:endParaRPr>
          </a:p>
          <a:p>
            <a:endParaRPr lang="en-US" dirty="0"/>
          </a:p>
          <a:p>
            <a:pPr algn="ctr"/>
            <a:r>
              <a:rPr lang="en-US" sz="3200" b="1" dirty="0"/>
              <a:t>POLLUTION AND WEATHER MONITORING USING LORA</a:t>
            </a:r>
          </a:p>
        </p:txBody>
      </p:sp>
      <p:pic>
        <p:nvPicPr>
          <p:cNvPr id="5" name="Picture 2"/>
          <p:cNvPicPr>
            <a:picLocks noChangeAspect="1" noChangeArrowheads="1"/>
          </p:cNvPicPr>
          <p:nvPr/>
        </p:nvPicPr>
        <p:blipFill>
          <a:blip r:embed="rId2"/>
          <a:srcRect/>
          <a:stretch>
            <a:fillRect/>
          </a:stretch>
        </p:blipFill>
        <p:spPr bwMode="auto">
          <a:xfrm>
            <a:off x="147981" y="214634"/>
            <a:ext cx="1989908" cy="1209552"/>
          </a:xfrm>
          <a:prstGeom prst="rect">
            <a:avLst/>
          </a:prstGeom>
          <a:noFill/>
          <a:ln w="9525">
            <a:noFill/>
            <a:miter lim="800000"/>
            <a:headEnd/>
            <a:tailEnd/>
          </a:ln>
        </p:spPr>
      </p:pic>
      <p:sp>
        <p:nvSpPr>
          <p:cNvPr id="6" name="TextBox 5"/>
          <p:cNvSpPr txBox="1"/>
          <p:nvPr/>
        </p:nvSpPr>
        <p:spPr>
          <a:xfrm>
            <a:off x="2137889" y="4262497"/>
            <a:ext cx="4419600" cy="400110"/>
          </a:xfrm>
          <a:prstGeom prst="rect">
            <a:avLst/>
          </a:prstGeom>
          <a:noFill/>
        </p:spPr>
        <p:txBody>
          <a:bodyPr wrap="square" rtlCol="0">
            <a:spAutoFit/>
          </a:bodyPr>
          <a:lstStyle/>
          <a:p>
            <a:r>
              <a:rPr lang="en-US" sz="2000" b="1" dirty="0">
                <a:solidFill>
                  <a:schemeClr val="tx1">
                    <a:lumMod val="95000"/>
                    <a:lumOff val="5000"/>
                  </a:schemeClr>
                </a:solidFill>
              </a:rPr>
              <a:t>Domain – Embedded system design </a:t>
            </a:r>
          </a:p>
        </p:txBody>
      </p:sp>
      <p:sp>
        <p:nvSpPr>
          <p:cNvPr id="7" name="TextBox 6"/>
          <p:cNvSpPr txBox="1"/>
          <p:nvPr/>
        </p:nvSpPr>
        <p:spPr>
          <a:xfrm>
            <a:off x="2137889" y="4795897"/>
            <a:ext cx="8022902" cy="2062103"/>
          </a:xfrm>
          <a:prstGeom prst="rect">
            <a:avLst/>
          </a:prstGeom>
          <a:noFill/>
        </p:spPr>
        <p:txBody>
          <a:bodyPr wrap="none" rtlCol="0">
            <a:spAutoFit/>
          </a:bodyPr>
          <a:lstStyle/>
          <a:p>
            <a:r>
              <a:rPr lang="en-US" sz="2000" b="1" dirty="0"/>
              <a:t>Team Members :</a:t>
            </a:r>
            <a:r>
              <a:rPr lang="en-US" dirty="0"/>
              <a:t>		                                                  </a:t>
            </a:r>
            <a:r>
              <a:rPr lang="en-US" sz="2000" b="1" dirty="0"/>
              <a:t>Supervisor:</a:t>
            </a:r>
          </a:p>
          <a:p>
            <a:r>
              <a:rPr lang="en-US" dirty="0" err="1"/>
              <a:t>Y.Aravind</a:t>
            </a:r>
            <a:r>
              <a:rPr lang="en-US" dirty="0"/>
              <a:t> Kumar Reddy  - RA1511004010083	                 </a:t>
            </a:r>
            <a:r>
              <a:rPr lang="en-US" dirty="0" err="1"/>
              <a:t>Mrs.K.Suganthi</a:t>
            </a:r>
            <a:endParaRPr lang="en-US" dirty="0"/>
          </a:p>
          <a:p>
            <a:r>
              <a:rPr lang="en-US" dirty="0" err="1"/>
              <a:t>P.Mohan</a:t>
            </a:r>
            <a:r>
              <a:rPr lang="en-US" dirty="0"/>
              <a:t> </a:t>
            </a:r>
            <a:r>
              <a:rPr lang="en-US" dirty="0" err="1"/>
              <a:t>kumar</a:t>
            </a:r>
            <a:r>
              <a:rPr lang="en-US" dirty="0"/>
              <a:t>  	        - RA1511004010077   	                 </a:t>
            </a:r>
            <a:r>
              <a:rPr lang="en-IN" dirty="0"/>
              <a:t>Assistant Professor (S.G),</a:t>
            </a:r>
            <a:endParaRPr lang="en-US" dirty="0"/>
          </a:p>
          <a:p>
            <a:r>
              <a:rPr lang="en-US" dirty="0" err="1"/>
              <a:t>P.Afjal</a:t>
            </a:r>
            <a:r>
              <a:rPr lang="en-US" dirty="0"/>
              <a:t> Ali Khan                 - RA1511004010108		Dept. of ECE, SRMIST</a:t>
            </a:r>
          </a:p>
          <a:p>
            <a:r>
              <a:rPr lang="en-US" dirty="0" err="1"/>
              <a:t>K.Sai</a:t>
            </a:r>
            <a:r>
              <a:rPr lang="en-US" dirty="0"/>
              <a:t> </a:t>
            </a:r>
            <a:r>
              <a:rPr lang="en-US" dirty="0" err="1"/>
              <a:t>Pavan</a:t>
            </a:r>
            <a:r>
              <a:rPr lang="en-US" dirty="0"/>
              <a:t>	        - RA1511004010087		</a:t>
            </a:r>
            <a:r>
              <a:rPr lang="en-US" dirty="0" err="1"/>
              <a:t>Kattankullathur</a:t>
            </a:r>
            <a:endParaRPr lang="en-US" dirty="0"/>
          </a:p>
          <a:p>
            <a:endParaRPr lang="en-US" dirty="0"/>
          </a:p>
          <a:p>
            <a:endParaRPr lang="en-IN" dirty="0"/>
          </a:p>
        </p:txBody>
      </p:sp>
      <p:sp>
        <p:nvSpPr>
          <p:cNvPr id="8" name="TextBox 7"/>
          <p:cNvSpPr txBox="1"/>
          <p:nvPr/>
        </p:nvSpPr>
        <p:spPr>
          <a:xfrm>
            <a:off x="4249782" y="444520"/>
            <a:ext cx="3574870" cy="369332"/>
          </a:xfrm>
          <a:prstGeom prst="rect">
            <a:avLst/>
          </a:prstGeom>
          <a:noFill/>
        </p:spPr>
        <p:txBody>
          <a:bodyPr wrap="square" rtlCol="0">
            <a:spAutoFit/>
          </a:bodyPr>
          <a:lstStyle/>
          <a:p>
            <a:r>
              <a:rPr lang="en-IN" dirty="0"/>
              <a:t>15EC496L – MAJOR PROJECT </a:t>
            </a:r>
          </a:p>
        </p:txBody>
      </p:sp>
      <p:sp>
        <p:nvSpPr>
          <p:cNvPr id="9" name="TextBox 8"/>
          <p:cNvSpPr txBox="1"/>
          <p:nvPr/>
        </p:nvSpPr>
        <p:spPr>
          <a:xfrm>
            <a:off x="4511040" y="1424186"/>
            <a:ext cx="2486899" cy="646331"/>
          </a:xfrm>
          <a:prstGeom prst="rect">
            <a:avLst/>
          </a:prstGeom>
          <a:noFill/>
        </p:spPr>
        <p:txBody>
          <a:bodyPr wrap="none" rtlCol="0">
            <a:spAutoFit/>
          </a:bodyPr>
          <a:lstStyle/>
          <a:p>
            <a:r>
              <a:rPr lang="en-IN" sz="3600" dirty="0">
                <a:latin typeface="Calibri Light" pitchFamily="34" charset="0"/>
                <a:cs typeface="Calibri Light" pitchFamily="34" charset="0"/>
              </a:rPr>
              <a:t>First Review</a:t>
            </a:r>
          </a:p>
        </p:txBody>
      </p:sp>
      <p:sp>
        <p:nvSpPr>
          <p:cNvPr id="2" name="Date Placeholder 1"/>
          <p:cNvSpPr>
            <a:spLocks noGrp="1"/>
          </p:cNvSpPr>
          <p:nvPr>
            <p:ph type="dt" sz="half" idx="10"/>
          </p:nvPr>
        </p:nvSpPr>
        <p:spPr/>
        <p:txBody>
          <a:bodyPr/>
          <a:lstStyle/>
          <a:p>
            <a:fld id="{9B480329-9228-4EAA-8EB4-CE7D16307D49}" type="datetime1">
              <a:rPr lang="en-IN" smtClean="0"/>
              <a:t>09-02-2019</a:t>
            </a:fld>
            <a:endParaRPr lang="en-IN"/>
          </a:p>
        </p:txBody>
      </p:sp>
      <p:sp>
        <p:nvSpPr>
          <p:cNvPr id="3" name="Footer Placeholder 2"/>
          <p:cNvSpPr>
            <a:spLocks noGrp="1"/>
          </p:cNvSpPr>
          <p:nvPr>
            <p:ph type="ftr" sz="quarter" idx="11"/>
          </p:nvPr>
        </p:nvSpPr>
        <p:spPr/>
        <p:txBody>
          <a:bodyPr/>
          <a:lstStyle/>
          <a:p>
            <a:r>
              <a:rPr lang="en-IN"/>
              <a:t>1st Project Review</a:t>
            </a:r>
          </a:p>
        </p:txBody>
      </p:sp>
      <p:sp>
        <p:nvSpPr>
          <p:cNvPr id="10" name="Slide Number Placeholder 9"/>
          <p:cNvSpPr>
            <a:spLocks noGrp="1"/>
          </p:cNvSpPr>
          <p:nvPr>
            <p:ph type="sldNum" sz="quarter" idx="12"/>
          </p:nvPr>
        </p:nvSpPr>
        <p:spPr/>
        <p:txBody>
          <a:bodyPr/>
          <a:lstStyle/>
          <a:p>
            <a:fld id="{3D8F4220-7200-4766-BCF7-B7128F8B6FB8}" type="slidenum">
              <a:rPr lang="en-IN" smtClean="0"/>
              <a:t>1</a:t>
            </a:fld>
            <a:endParaRPr lang="en-IN"/>
          </a:p>
        </p:txBody>
      </p:sp>
    </p:spTree>
    <p:extLst>
      <p:ext uri="{BB962C8B-B14F-4D97-AF65-F5344CB8AC3E}">
        <p14:creationId xmlns:p14="http://schemas.microsoft.com/office/powerpoint/2010/main" val="1415978374"/>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3694" y="704336"/>
            <a:ext cx="10515600" cy="5745889"/>
          </a:xfrm>
        </p:spPr>
        <p:txBody>
          <a:bodyPr>
            <a:normAutofit/>
          </a:bodyPr>
          <a:lstStyle/>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[5]</a:t>
            </a:r>
            <a:r>
              <a:rPr lang="en-IN" sz="2400" b="1" dirty="0">
                <a:latin typeface="Times New Roman" panose="02020603050405020304" pitchFamily="18" charset="0"/>
                <a:cs typeface="Times New Roman" panose="02020603050405020304" pitchFamily="18" charset="0"/>
              </a:rPr>
              <a:t>TITLE NAME : </a:t>
            </a:r>
            <a:r>
              <a:rPr lang="en-IN" sz="2000" dirty="0">
                <a:latin typeface="Times New Roman" panose="02020603050405020304" pitchFamily="18" charset="0"/>
                <a:cs typeface="Times New Roman" panose="02020603050405020304" pitchFamily="18" charset="0"/>
              </a:rPr>
              <a:t>On the Development of an Intelligent System for Particulate Matter Air Pollution Monitoring, Analysis and Forecasting in Urban Regions.</a:t>
            </a:r>
          </a:p>
          <a:p>
            <a:pPr marL="0" indent="0">
              <a:buNone/>
            </a:pPr>
            <a:r>
              <a:rPr lang="en-IN" sz="2400" b="1" dirty="0">
                <a:latin typeface="Times New Roman" panose="02020603050405020304" pitchFamily="18" charset="0"/>
                <a:cs typeface="Times New Roman" panose="02020603050405020304" pitchFamily="18" charset="0"/>
              </a:rPr>
              <a:t>AUTHOR NAME :</a:t>
            </a:r>
            <a:r>
              <a:rPr lang="en-IN" sz="2400" dirty="0">
                <a:latin typeface="Times New Roman" panose="02020603050405020304" pitchFamily="18" charset="0"/>
                <a:cs typeface="Times New Roman" panose="02020603050405020304" pitchFamily="18" charset="0"/>
              </a:rPr>
              <a:t> </a:t>
            </a:r>
            <a:r>
              <a:rPr lang="it-IT" sz="2000" dirty="0">
                <a:latin typeface="Times New Roman" panose="02020603050405020304" pitchFamily="18" charset="0"/>
                <a:cs typeface="Times New Roman" panose="02020603050405020304" pitchFamily="18" charset="0"/>
              </a:rPr>
              <a:t>Mihaela Oprea1*, Cornel Ianache1 , Sanda Florentina, Daniel Dunea, Stefania Iordache</a:t>
            </a:r>
          </a:p>
          <a:p>
            <a:pPr marL="0" indent="0">
              <a:buNone/>
            </a:pPr>
            <a:r>
              <a:rPr lang="en-IN" sz="2400" b="1" dirty="0">
                <a:latin typeface="Times New Roman" panose="02020603050405020304" pitchFamily="18" charset="0"/>
                <a:cs typeface="Times New Roman" panose="02020603050405020304" pitchFamily="18" charset="0"/>
              </a:rPr>
              <a:t>CONFERENCE AND PUBLISHED YEAR : </a:t>
            </a:r>
            <a:r>
              <a:rPr lang="en-IN" sz="2000" dirty="0">
                <a:latin typeface="Times New Roman" panose="02020603050405020304" pitchFamily="18" charset="0"/>
                <a:cs typeface="Times New Roman" panose="02020603050405020304" pitchFamily="18" charset="0"/>
              </a:rPr>
              <a:t>IEEE wireless sensor systems </a:t>
            </a:r>
            <a:r>
              <a:rPr lang="en-IN" sz="2000" dirty="0" err="1">
                <a:latin typeface="Times New Roman" panose="02020603050405020304" pitchFamily="18" charset="0"/>
                <a:cs typeface="Times New Roman" panose="02020603050405020304" pitchFamily="18" charset="0"/>
              </a:rPr>
              <a:t>conference,IEEE</a:t>
            </a:r>
            <a:r>
              <a:rPr lang="en-IN" sz="2000" dirty="0">
                <a:latin typeface="Times New Roman" panose="02020603050405020304" pitchFamily="18" charset="0"/>
                <a:cs typeface="Times New Roman" panose="02020603050405020304" pitchFamily="18" charset="0"/>
              </a:rPr>
              <a:t> 2017 </a:t>
            </a:r>
          </a:p>
          <a:p>
            <a:pPr marL="0" indent="0">
              <a:buNone/>
            </a:pPr>
            <a:r>
              <a:rPr lang="en-IN" sz="2400" b="1" dirty="0">
                <a:latin typeface="Times New Roman" panose="02020603050405020304" pitchFamily="18" charset="0"/>
                <a:cs typeface="Times New Roman" panose="02020603050405020304" pitchFamily="18" charset="0"/>
              </a:rPr>
              <a:t>DESCRIPTION :</a:t>
            </a:r>
            <a:r>
              <a:rPr lang="en-IN" sz="2000" dirty="0">
                <a:latin typeface="Times New Roman" panose="02020603050405020304" pitchFamily="18" charset="0"/>
                <a:cs typeface="Times New Roman" panose="02020603050405020304" pitchFamily="18" charset="0"/>
              </a:rPr>
              <a:t>The paper presents details on the development of an intelligent system for particulate matter (PM) air pollution monitoring, analysis and forecasting in two pilot cities. An in-situ PM10</a:t>
            </a:r>
          </a:p>
        </p:txBody>
      </p:sp>
      <p:sp>
        <p:nvSpPr>
          <p:cNvPr id="2" name="Date Placeholder 1"/>
          <p:cNvSpPr>
            <a:spLocks noGrp="1"/>
          </p:cNvSpPr>
          <p:nvPr>
            <p:ph type="dt" sz="half" idx="10"/>
          </p:nvPr>
        </p:nvSpPr>
        <p:spPr/>
        <p:txBody>
          <a:bodyPr/>
          <a:lstStyle/>
          <a:p>
            <a:fld id="{A5826261-DA97-43A0-85BC-A678272A9126}" type="datetime1">
              <a:rPr lang="en-IN" smtClean="0"/>
              <a:t>09-02-2019</a:t>
            </a:fld>
            <a:endParaRPr lang="en-IN"/>
          </a:p>
        </p:txBody>
      </p:sp>
      <p:sp>
        <p:nvSpPr>
          <p:cNvPr id="5" name="Footer Placeholder 4"/>
          <p:cNvSpPr>
            <a:spLocks noGrp="1"/>
          </p:cNvSpPr>
          <p:nvPr>
            <p:ph type="ftr" sz="quarter" idx="11"/>
          </p:nvPr>
        </p:nvSpPr>
        <p:spPr/>
        <p:txBody>
          <a:bodyPr/>
          <a:lstStyle/>
          <a:p>
            <a:r>
              <a:rPr lang="en-IN"/>
              <a:t>1st Project Review</a:t>
            </a:r>
          </a:p>
        </p:txBody>
      </p:sp>
      <p:sp>
        <p:nvSpPr>
          <p:cNvPr id="6" name="Slide Number Placeholder 5"/>
          <p:cNvSpPr>
            <a:spLocks noGrp="1"/>
          </p:cNvSpPr>
          <p:nvPr>
            <p:ph type="sldNum" sz="quarter" idx="12"/>
          </p:nvPr>
        </p:nvSpPr>
        <p:spPr/>
        <p:txBody>
          <a:bodyPr/>
          <a:lstStyle/>
          <a:p>
            <a:fld id="{3D8F4220-7200-4766-BCF7-B7128F8B6FB8}" type="slidenum">
              <a:rPr lang="en-IN" smtClean="0"/>
              <a:t>10</a:t>
            </a:fld>
            <a:endParaRPr lang="en-IN"/>
          </a:p>
        </p:txBody>
      </p:sp>
      <p:pic>
        <p:nvPicPr>
          <p:cNvPr id="7" name="Picture 2">
            <a:extLst>
              <a:ext uri="{FF2B5EF4-FFF2-40B4-BE49-F238E27FC236}">
                <a16:creationId xmlns:a16="http://schemas.microsoft.com/office/drawing/2014/main" id="{ADBC9617-AAE3-44BE-99BD-5BFAF78F8570}"/>
              </a:ext>
            </a:extLst>
          </p:cNvPr>
          <p:cNvPicPr>
            <a:picLocks noChangeAspect="1" noChangeArrowheads="1"/>
          </p:cNvPicPr>
          <p:nvPr/>
        </p:nvPicPr>
        <p:blipFill>
          <a:blip r:embed="rId2"/>
          <a:srcRect/>
          <a:stretch>
            <a:fillRect/>
          </a:stretch>
        </p:blipFill>
        <p:spPr bwMode="auto">
          <a:xfrm>
            <a:off x="9613292" y="214634"/>
            <a:ext cx="1989908" cy="1209552"/>
          </a:xfrm>
          <a:prstGeom prst="rect">
            <a:avLst/>
          </a:prstGeom>
          <a:noFill/>
          <a:ln w="9525">
            <a:noFill/>
            <a:miter lim="800000"/>
            <a:headEnd/>
            <a:tailEnd/>
          </a:ln>
        </p:spPr>
      </p:pic>
    </p:spTree>
    <p:extLst>
      <p:ext uri="{BB962C8B-B14F-4D97-AF65-F5344CB8AC3E}">
        <p14:creationId xmlns:p14="http://schemas.microsoft.com/office/powerpoint/2010/main" val="470570696"/>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574" y="356499"/>
            <a:ext cx="10515600" cy="1325563"/>
          </a:xfrm>
        </p:spPr>
        <p:txBody>
          <a:bodyPr>
            <a:normAutofit/>
          </a:bodyPr>
          <a:lstStyle/>
          <a:p>
            <a:r>
              <a:rPr lang="en-IN" sz="3200" b="1" dirty="0">
                <a:latin typeface="Times New Roman" panose="02020603050405020304" pitchFamily="18" charset="0"/>
                <a:cs typeface="Times New Roman" panose="02020603050405020304" pitchFamily="18" charset="0"/>
              </a:rPr>
              <a:t>Novelty</a:t>
            </a:r>
          </a:p>
        </p:txBody>
      </p:sp>
      <p:sp>
        <p:nvSpPr>
          <p:cNvPr id="3" name="Content Placeholder 2"/>
          <p:cNvSpPr>
            <a:spLocks noGrp="1"/>
          </p:cNvSpPr>
          <p:nvPr>
            <p:ph idx="1"/>
          </p:nvPr>
        </p:nvSpPr>
        <p:spPr/>
        <p:txBody>
          <a:bodyPr/>
          <a:lstStyle/>
          <a:p>
            <a:r>
              <a:rPr lang="en-IN" sz="2400" dirty="0"/>
              <a:t>This project is supposed to work in remote areas to monitor pollution levels in the atmosphere by using some sort of sensor network</a:t>
            </a:r>
            <a:r>
              <a:rPr lang="en-IN" dirty="0"/>
              <a:t>. </a:t>
            </a:r>
          </a:p>
          <a:p>
            <a:r>
              <a:rPr lang="en-IN" sz="2400" dirty="0"/>
              <a:t>Till now this project is done by using </a:t>
            </a:r>
            <a:r>
              <a:rPr lang="en-IN" sz="2400" dirty="0" err="1"/>
              <a:t>wifi,sigFox</a:t>
            </a:r>
            <a:r>
              <a:rPr lang="en-IN" sz="2400" dirty="0"/>
              <a:t> </a:t>
            </a:r>
            <a:r>
              <a:rPr lang="en-IN" sz="2400" dirty="0" err="1"/>
              <a:t>etc</a:t>
            </a:r>
            <a:r>
              <a:rPr lang="en-IN" sz="2400" dirty="0"/>
              <a:t> .but the range or data rate is less compared to </a:t>
            </a:r>
            <a:r>
              <a:rPr lang="en-IN" sz="2400" dirty="0" err="1"/>
              <a:t>LoRa</a:t>
            </a:r>
            <a:r>
              <a:rPr lang="en-IN" sz="2400" dirty="0"/>
              <a:t>.</a:t>
            </a:r>
          </a:p>
        </p:txBody>
      </p:sp>
      <p:sp>
        <p:nvSpPr>
          <p:cNvPr id="4" name="Date Placeholder 3"/>
          <p:cNvSpPr>
            <a:spLocks noGrp="1"/>
          </p:cNvSpPr>
          <p:nvPr>
            <p:ph type="dt" sz="half" idx="10"/>
          </p:nvPr>
        </p:nvSpPr>
        <p:spPr/>
        <p:txBody>
          <a:bodyPr/>
          <a:lstStyle/>
          <a:p>
            <a:fld id="{7F139B73-5EA2-4E94-B703-401A751AB848}" type="datetime1">
              <a:rPr lang="en-IN" smtClean="0"/>
              <a:t>09-02-2019</a:t>
            </a:fld>
            <a:endParaRPr lang="en-IN"/>
          </a:p>
        </p:txBody>
      </p:sp>
      <p:sp>
        <p:nvSpPr>
          <p:cNvPr id="5" name="Footer Placeholder 4"/>
          <p:cNvSpPr>
            <a:spLocks noGrp="1"/>
          </p:cNvSpPr>
          <p:nvPr>
            <p:ph type="ftr" sz="quarter" idx="11"/>
          </p:nvPr>
        </p:nvSpPr>
        <p:spPr/>
        <p:txBody>
          <a:bodyPr/>
          <a:lstStyle/>
          <a:p>
            <a:r>
              <a:rPr lang="en-IN"/>
              <a:t>1st Project Review</a:t>
            </a:r>
          </a:p>
        </p:txBody>
      </p:sp>
      <p:sp>
        <p:nvSpPr>
          <p:cNvPr id="6" name="Slide Number Placeholder 5"/>
          <p:cNvSpPr>
            <a:spLocks noGrp="1"/>
          </p:cNvSpPr>
          <p:nvPr>
            <p:ph type="sldNum" sz="quarter" idx="12"/>
          </p:nvPr>
        </p:nvSpPr>
        <p:spPr/>
        <p:txBody>
          <a:bodyPr/>
          <a:lstStyle/>
          <a:p>
            <a:fld id="{3D8F4220-7200-4766-BCF7-B7128F8B6FB8}" type="slidenum">
              <a:rPr lang="en-IN" smtClean="0"/>
              <a:t>11</a:t>
            </a:fld>
            <a:endParaRPr lang="en-IN"/>
          </a:p>
        </p:txBody>
      </p:sp>
      <p:pic>
        <p:nvPicPr>
          <p:cNvPr id="8" name="Picture 2">
            <a:extLst>
              <a:ext uri="{FF2B5EF4-FFF2-40B4-BE49-F238E27FC236}">
                <a16:creationId xmlns:a16="http://schemas.microsoft.com/office/drawing/2014/main" id="{09F49969-872D-4077-9F59-CBBADFB6D023}"/>
              </a:ext>
            </a:extLst>
          </p:cNvPr>
          <p:cNvPicPr>
            <a:picLocks noChangeAspect="1" noChangeArrowheads="1"/>
          </p:cNvPicPr>
          <p:nvPr/>
        </p:nvPicPr>
        <p:blipFill>
          <a:blip r:embed="rId2"/>
          <a:srcRect/>
          <a:stretch>
            <a:fillRect/>
          </a:stretch>
        </p:blipFill>
        <p:spPr bwMode="auto">
          <a:xfrm>
            <a:off x="9613292" y="214634"/>
            <a:ext cx="1989908" cy="1209552"/>
          </a:xfrm>
          <a:prstGeom prst="rect">
            <a:avLst/>
          </a:prstGeom>
          <a:noFill/>
          <a:ln w="9525">
            <a:noFill/>
            <a:miter lim="800000"/>
            <a:headEnd/>
            <a:tailEnd/>
          </a:ln>
        </p:spPr>
      </p:pic>
    </p:spTree>
    <p:extLst>
      <p:ext uri="{BB962C8B-B14F-4D97-AF65-F5344CB8AC3E}">
        <p14:creationId xmlns:p14="http://schemas.microsoft.com/office/powerpoint/2010/main" val="1826237956"/>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563" y="47972"/>
            <a:ext cx="10515600" cy="1325563"/>
          </a:xfrm>
        </p:spPr>
        <p:txBody>
          <a:bodyPr>
            <a:normAutofit/>
          </a:bodyPr>
          <a:lstStyle/>
          <a:p>
            <a:r>
              <a:rPr lang="en-IN" sz="3200" b="1" dirty="0">
                <a:latin typeface="Times New Roman" panose="02020603050405020304" pitchFamily="18" charset="0"/>
                <a:cs typeface="Times New Roman" panose="02020603050405020304" pitchFamily="18" charset="0"/>
              </a:rPr>
              <a:t>SYSTEM/ARCHITECTURE DESIGN</a:t>
            </a:r>
          </a:p>
        </p:txBody>
      </p:sp>
      <p:sp>
        <p:nvSpPr>
          <p:cNvPr id="45" name="Rectangle 44"/>
          <p:cNvSpPr/>
          <p:nvPr/>
        </p:nvSpPr>
        <p:spPr>
          <a:xfrm>
            <a:off x="3985854" y="1521334"/>
            <a:ext cx="4191000" cy="685800"/>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2">
                    <a:lumMod val="10000"/>
                  </a:schemeClr>
                </a:solidFill>
              </a:rPr>
              <a:t>IOT SENSORS</a:t>
            </a:r>
          </a:p>
        </p:txBody>
      </p:sp>
      <p:sp>
        <p:nvSpPr>
          <p:cNvPr id="46" name="Rectangle 45"/>
          <p:cNvSpPr/>
          <p:nvPr/>
        </p:nvSpPr>
        <p:spPr>
          <a:xfrm>
            <a:off x="2538055" y="3347402"/>
            <a:ext cx="2362200" cy="74525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2">
                    <a:lumMod val="10000"/>
                  </a:schemeClr>
                </a:solidFill>
              </a:rPr>
              <a:t>INTERNET</a:t>
            </a:r>
          </a:p>
          <a:p>
            <a:pPr algn="ctr"/>
            <a:r>
              <a:rPr lang="en-IN" dirty="0">
                <a:solidFill>
                  <a:schemeClr val="bg2">
                    <a:lumMod val="10000"/>
                  </a:schemeClr>
                </a:solidFill>
              </a:rPr>
              <a:t>(using RPI)</a:t>
            </a:r>
          </a:p>
        </p:txBody>
      </p:sp>
      <p:sp>
        <p:nvSpPr>
          <p:cNvPr id="47" name="Rectangle 46"/>
          <p:cNvSpPr/>
          <p:nvPr/>
        </p:nvSpPr>
        <p:spPr>
          <a:xfrm>
            <a:off x="6995754" y="4729270"/>
            <a:ext cx="2362200" cy="699798"/>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2">
                    <a:lumMod val="10000"/>
                  </a:schemeClr>
                </a:solidFill>
              </a:rPr>
              <a:t>THE THINGS NETWORK</a:t>
            </a:r>
          </a:p>
        </p:txBody>
      </p:sp>
      <p:sp>
        <p:nvSpPr>
          <p:cNvPr id="48" name="Rectangle 47"/>
          <p:cNvSpPr/>
          <p:nvPr/>
        </p:nvSpPr>
        <p:spPr>
          <a:xfrm>
            <a:off x="3985854" y="5982946"/>
            <a:ext cx="2362200" cy="535997"/>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2">
                    <a:lumMod val="10000"/>
                  </a:schemeClr>
                </a:solidFill>
              </a:rPr>
              <a:t>MONITORING WEB SERVER</a:t>
            </a:r>
          </a:p>
        </p:txBody>
      </p:sp>
      <p:sp>
        <p:nvSpPr>
          <p:cNvPr id="49" name="Rectangle 48"/>
          <p:cNvSpPr/>
          <p:nvPr/>
        </p:nvSpPr>
        <p:spPr>
          <a:xfrm>
            <a:off x="3985854" y="4912622"/>
            <a:ext cx="2362200" cy="381000"/>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2">
                    <a:lumMod val="10000"/>
                  </a:schemeClr>
                </a:solidFill>
              </a:rPr>
              <a:t>INTERNET</a:t>
            </a:r>
          </a:p>
        </p:txBody>
      </p:sp>
      <p:cxnSp>
        <p:nvCxnSpPr>
          <p:cNvPr id="50" name="Curved Connector 49"/>
          <p:cNvCxnSpPr>
            <a:stCxn id="45" idx="2"/>
            <a:endCxn id="46" idx="0"/>
          </p:cNvCxnSpPr>
          <p:nvPr/>
        </p:nvCxnSpPr>
        <p:spPr>
          <a:xfrm rot="5400000">
            <a:off x="4330121" y="1596169"/>
            <a:ext cx="1140268" cy="236219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urved Connector 50"/>
          <p:cNvCxnSpPr>
            <a:stCxn id="46" idx="2"/>
            <a:endCxn id="49" idx="0"/>
          </p:cNvCxnSpPr>
          <p:nvPr/>
        </p:nvCxnSpPr>
        <p:spPr>
          <a:xfrm rot="16200000" flipH="1">
            <a:off x="4033074" y="3778741"/>
            <a:ext cx="819961" cy="144779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7566901" y="3255909"/>
            <a:ext cx="2362200" cy="74525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2">
                    <a:lumMod val="10000"/>
                  </a:schemeClr>
                </a:solidFill>
              </a:rPr>
              <a:t>INTERNET</a:t>
            </a:r>
          </a:p>
          <a:p>
            <a:pPr algn="ctr"/>
            <a:r>
              <a:rPr lang="en-IN" dirty="0">
                <a:solidFill>
                  <a:schemeClr val="bg2">
                    <a:lumMod val="10000"/>
                  </a:schemeClr>
                </a:solidFill>
              </a:rPr>
              <a:t>(using LORAWAN)</a:t>
            </a:r>
          </a:p>
        </p:txBody>
      </p:sp>
      <p:cxnSp>
        <p:nvCxnSpPr>
          <p:cNvPr id="53" name="Curved Connector 52"/>
          <p:cNvCxnSpPr>
            <a:stCxn id="45" idx="2"/>
            <a:endCxn id="52" idx="0"/>
          </p:cNvCxnSpPr>
          <p:nvPr/>
        </p:nvCxnSpPr>
        <p:spPr>
          <a:xfrm rot="16200000" flipH="1">
            <a:off x="6890290" y="1398197"/>
            <a:ext cx="1048775" cy="266664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7" idx="1"/>
            <a:endCxn id="49" idx="3"/>
          </p:cNvCxnSpPr>
          <p:nvPr/>
        </p:nvCxnSpPr>
        <p:spPr>
          <a:xfrm flipH="1">
            <a:off x="6348054" y="5079169"/>
            <a:ext cx="647700" cy="23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52" idx="2"/>
            <a:endCxn id="47" idx="0"/>
          </p:cNvCxnSpPr>
          <p:nvPr/>
        </p:nvCxnSpPr>
        <p:spPr>
          <a:xfrm rot="5400000">
            <a:off x="8098377" y="4079646"/>
            <a:ext cx="728102" cy="57114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49" idx="2"/>
            <a:endCxn id="48" idx="0"/>
          </p:cNvCxnSpPr>
          <p:nvPr/>
        </p:nvCxnSpPr>
        <p:spPr>
          <a:xfrm>
            <a:off x="5166954" y="5293622"/>
            <a:ext cx="0" cy="689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3D5F4076-9CC2-46AD-97F5-03919D8933F2}" type="datetime1">
              <a:rPr lang="en-IN" smtClean="0"/>
              <a:t>09-02-2019</a:t>
            </a:fld>
            <a:endParaRPr lang="en-IN"/>
          </a:p>
        </p:txBody>
      </p:sp>
      <p:sp>
        <p:nvSpPr>
          <p:cNvPr id="4" name="Footer Placeholder 3"/>
          <p:cNvSpPr>
            <a:spLocks noGrp="1"/>
          </p:cNvSpPr>
          <p:nvPr>
            <p:ph type="ftr" sz="quarter" idx="11"/>
          </p:nvPr>
        </p:nvSpPr>
        <p:spPr>
          <a:xfrm>
            <a:off x="3786546" y="6569335"/>
            <a:ext cx="4114800" cy="365125"/>
          </a:xfrm>
        </p:spPr>
        <p:txBody>
          <a:bodyPr/>
          <a:lstStyle/>
          <a:p>
            <a:r>
              <a:rPr lang="en-IN"/>
              <a:t>1st Project Review</a:t>
            </a:r>
          </a:p>
        </p:txBody>
      </p:sp>
      <p:sp>
        <p:nvSpPr>
          <p:cNvPr id="5" name="Slide Number Placeholder 4"/>
          <p:cNvSpPr>
            <a:spLocks noGrp="1"/>
          </p:cNvSpPr>
          <p:nvPr>
            <p:ph type="sldNum" sz="quarter" idx="12"/>
          </p:nvPr>
        </p:nvSpPr>
        <p:spPr/>
        <p:txBody>
          <a:bodyPr/>
          <a:lstStyle/>
          <a:p>
            <a:fld id="{3D8F4220-7200-4766-BCF7-B7128F8B6FB8}" type="slidenum">
              <a:rPr lang="en-IN" smtClean="0"/>
              <a:t>12</a:t>
            </a:fld>
            <a:endParaRPr lang="en-IN"/>
          </a:p>
        </p:txBody>
      </p:sp>
      <p:pic>
        <p:nvPicPr>
          <p:cNvPr id="19" name="Picture 2">
            <a:extLst>
              <a:ext uri="{FF2B5EF4-FFF2-40B4-BE49-F238E27FC236}">
                <a16:creationId xmlns:a16="http://schemas.microsoft.com/office/drawing/2014/main" id="{1638EBF0-85A2-4D5E-9ABC-41F2CFFDDA95}"/>
              </a:ext>
            </a:extLst>
          </p:cNvPr>
          <p:cNvPicPr>
            <a:picLocks noChangeAspect="1" noChangeArrowheads="1"/>
          </p:cNvPicPr>
          <p:nvPr/>
        </p:nvPicPr>
        <p:blipFill>
          <a:blip r:embed="rId2"/>
          <a:srcRect/>
          <a:stretch>
            <a:fillRect/>
          </a:stretch>
        </p:blipFill>
        <p:spPr bwMode="auto">
          <a:xfrm>
            <a:off x="9613292" y="214634"/>
            <a:ext cx="1989908" cy="1209552"/>
          </a:xfrm>
          <a:prstGeom prst="rect">
            <a:avLst/>
          </a:prstGeom>
          <a:noFill/>
          <a:ln w="9525">
            <a:noFill/>
            <a:miter lim="800000"/>
            <a:headEnd/>
            <a:tailEnd/>
          </a:ln>
        </p:spPr>
      </p:pic>
    </p:spTree>
    <p:extLst>
      <p:ext uri="{BB962C8B-B14F-4D97-AF65-F5344CB8AC3E}">
        <p14:creationId xmlns:p14="http://schemas.microsoft.com/office/powerpoint/2010/main" val="3474357304"/>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Process 5"/>
          <p:cNvSpPr/>
          <p:nvPr/>
        </p:nvSpPr>
        <p:spPr>
          <a:xfrm>
            <a:off x="175921" y="1786737"/>
            <a:ext cx="1788459" cy="3749038"/>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27" name="Rounded Rectangle 26"/>
          <p:cNvSpPr/>
          <p:nvPr/>
        </p:nvSpPr>
        <p:spPr>
          <a:xfrm>
            <a:off x="9039497" y="1946366"/>
            <a:ext cx="2743200" cy="340940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SYSTEM/ARCHITECTURE DESIGN</a:t>
            </a:r>
          </a:p>
        </p:txBody>
      </p:sp>
      <p:sp>
        <p:nvSpPr>
          <p:cNvPr id="19" name="Rectangle 18"/>
          <p:cNvSpPr/>
          <p:nvPr/>
        </p:nvSpPr>
        <p:spPr>
          <a:xfrm>
            <a:off x="9841224" y="3466106"/>
            <a:ext cx="1084118"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INTERNET</a:t>
            </a:r>
          </a:p>
        </p:txBody>
      </p:sp>
      <p:sp>
        <p:nvSpPr>
          <p:cNvPr id="4" name="Rounded Rectangle 3"/>
          <p:cNvSpPr/>
          <p:nvPr/>
        </p:nvSpPr>
        <p:spPr>
          <a:xfrm>
            <a:off x="2413937" y="2240195"/>
            <a:ext cx="2703234" cy="2842122"/>
          </a:xfrm>
          <a:prstGeom prst="roundRect">
            <a:avLst>
              <a:gd name="adj" fmla="val 6467"/>
            </a:avLst>
          </a:prstGeom>
          <a:ln w="12700">
            <a:solidFill>
              <a:schemeClr val="accent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Arduino</a:t>
            </a:r>
          </a:p>
        </p:txBody>
      </p:sp>
      <p:sp>
        <p:nvSpPr>
          <p:cNvPr id="5" name="Rounded Rectangle 4"/>
          <p:cNvSpPr/>
          <p:nvPr/>
        </p:nvSpPr>
        <p:spPr>
          <a:xfrm>
            <a:off x="320810" y="1885280"/>
            <a:ext cx="1444215" cy="389185"/>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Temperature</a:t>
            </a:r>
          </a:p>
        </p:txBody>
      </p:sp>
      <p:sp>
        <p:nvSpPr>
          <p:cNvPr id="11" name="Rectangle 10"/>
          <p:cNvSpPr/>
          <p:nvPr/>
        </p:nvSpPr>
        <p:spPr>
          <a:xfrm>
            <a:off x="6076594" y="3978690"/>
            <a:ext cx="1491155" cy="4531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a:latin typeface="Times New Roman" panose="02020603050405020304" pitchFamily="18" charset="0"/>
                <a:cs typeface="Times New Roman" panose="02020603050405020304" pitchFamily="18" charset="0"/>
              </a:rPr>
              <a:t>LORA RECIEVER</a:t>
            </a:r>
            <a:endParaRPr lang="en-IN" sz="1400" dirty="0">
              <a:latin typeface="Times New Roman" panose="02020603050405020304" pitchFamily="18" charset="0"/>
              <a:cs typeface="Times New Roman" panose="02020603050405020304" pitchFamily="18" charset="0"/>
            </a:endParaRPr>
          </a:p>
        </p:txBody>
      </p:sp>
      <p:sp>
        <p:nvSpPr>
          <p:cNvPr id="12" name="Rectangle 11"/>
          <p:cNvSpPr/>
          <p:nvPr/>
        </p:nvSpPr>
        <p:spPr>
          <a:xfrm>
            <a:off x="6076594" y="2557783"/>
            <a:ext cx="1510561" cy="5538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latin typeface="Times New Roman" panose="02020603050405020304" pitchFamily="18" charset="0"/>
                <a:cs typeface="Times New Roman" panose="02020603050405020304" pitchFamily="18" charset="0"/>
              </a:rPr>
              <a:t>LORA TRANSMITTER</a:t>
            </a:r>
          </a:p>
        </p:txBody>
      </p:sp>
      <p:sp>
        <p:nvSpPr>
          <p:cNvPr id="20" name="Rectangle 19"/>
          <p:cNvSpPr/>
          <p:nvPr/>
        </p:nvSpPr>
        <p:spPr>
          <a:xfrm>
            <a:off x="9202183" y="2260352"/>
            <a:ext cx="2362200" cy="6997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bg2">
                    <a:lumMod val="10000"/>
                  </a:schemeClr>
                </a:solidFill>
                <a:latin typeface="Times New Roman" panose="02020603050405020304" pitchFamily="18" charset="0"/>
                <a:cs typeface="Times New Roman" panose="02020603050405020304" pitchFamily="18" charset="0"/>
              </a:rPr>
              <a:t>THE THINGS NETWORK</a:t>
            </a:r>
          </a:p>
        </p:txBody>
      </p:sp>
      <p:sp>
        <p:nvSpPr>
          <p:cNvPr id="21" name="Rectangle 20"/>
          <p:cNvSpPr/>
          <p:nvPr/>
        </p:nvSpPr>
        <p:spPr>
          <a:xfrm>
            <a:off x="9202183" y="4353062"/>
            <a:ext cx="2362200" cy="5359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bg2">
                    <a:lumMod val="10000"/>
                  </a:schemeClr>
                </a:solidFill>
                <a:latin typeface="Times New Roman" panose="02020603050405020304" pitchFamily="18" charset="0"/>
                <a:cs typeface="Times New Roman" panose="02020603050405020304" pitchFamily="18" charset="0"/>
              </a:rPr>
              <a:t>MONITORING WEB SERVER</a:t>
            </a:r>
          </a:p>
        </p:txBody>
      </p:sp>
      <p:cxnSp>
        <p:nvCxnSpPr>
          <p:cNvPr id="29" name="Curved Connector 28"/>
          <p:cNvCxnSpPr>
            <a:stCxn id="11" idx="3"/>
            <a:endCxn id="20" idx="1"/>
          </p:cNvCxnSpPr>
          <p:nvPr/>
        </p:nvCxnSpPr>
        <p:spPr>
          <a:xfrm flipV="1">
            <a:off x="7567749" y="2610251"/>
            <a:ext cx="1634434" cy="159500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4" idx="3"/>
            <a:endCxn id="12" idx="1"/>
          </p:cNvCxnSpPr>
          <p:nvPr/>
        </p:nvCxnSpPr>
        <p:spPr>
          <a:xfrm flipV="1">
            <a:off x="5117171" y="2834689"/>
            <a:ext cx="959423" cy="82656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2"/>
            <a:endCxn id="19" idx="0"/>
          </p:cNvCxnSpPr>
          <p:nvPr/>
        </p:nvCxnSpPr>
        <p:spPr>
          <a:xfrm>
            <a:off x="10383283" y="2960150"/>
            <a:ext cx="0" cy="5059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9" idx="2"/>
            <a:endCxn id="21" idx="0"/>
          </p:cNvCxnSpPr>
          <p:nvPr/>
        </p:nvCxnSpPr>
        <p:spPr>
          <a:xfrm>
            <a:off x="10383283" y="3847106"/>
            <a:ext cx="0" cy="5059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320810" y="2531575"/>
            <a:ext cx="1444216" cy="322911"/>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Humidity</a:t>
            </a:r>
          </a:p>
        </p:txBody>
      </p:sp>
      <p:sp>
        <p:nvSpPr>
          <p:cNvPr id="22" name="Rounded Rectangle 21"/>
          <p:cNvSpPr/>
          <p:nvPr/>
        </p:nvSpPr>
        <p:spPr>
          <a:xfrm>
            <a:off x="320809" y="3111596"/>
            <a:ext cx="1444215" cy="389185"/>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Co2</a:t>
            </a:r>
          </a:p>
        </p:txBody>
      </p:sp>
      <p:sp>
        <p:nvSpPr>
          <p:cNvPr id="23" name="Rounded Rectangle 22"/>
          <p:cNvSpPr/>
          <p:nvPr/>
        </p:nvSpPr>
        <p:spPr>
          <a:xfrm>
            <a:off x="320809" y="3757891"/>
            <a:ext cx="1444216" cy="322911"/>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NO</a:t>
            </a:r>
          </a:p>
        </p:txBody>
      </p:sp>
      <p:sp>
        <p:nvSpPr>
          <p:cNvPr id="24" name="Rounded Rectangle 23"/>
          <p:cNvSpPr/>
          <p:nvPr/>
        </p:nvSpPr>
        <p:spPr>
          <a:xfrm>
            <a:off x="317573" y="4274567"/>
            <a:ext cx="1444215" cy="389185"/>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latin typeface="Times New Roman" panose="02020603050405020304" pitchFamily="18" charset="0"/>
                <a:cs typeface="Times New Roman" panose="02020603050405020304" pitchFamily="18" charset="0"/>
              </a:rPr>
              <a:t>Wind Direction</a:t>
            </a:r>
          </a:p>
        </p:txBody>
      </p:sp>
      <p:sp>
        <p:nvSpPr>
          <p:cNvPr id="25" name="Rounded Rectangle 24"/>
          <p:cNvSpPr/>
          <p:nvPr/>
        </p:nvSpPr>
        <p:spPr>
          <a:xfrm>
            <a:off x="317573" y="4920862"/>
            <a:ext cx="1444216" cy="322911"/>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Rain </a:t>
            </a:r>
            <a:r>
              <a:rPr lang="en-IN" sz="1600" dirty="0" err="1">
                <a:latin typeface="Times New Roman" panose="02020603050405020304" pitchFamily="18" charset="0"/>
                <a:cs typeface="Times New Roman" panose="02020603050405020304" pitchFamily="18" charset="0"/>
              </a:rPr>
              <a:t>Guage</a:t>
            </a:r>
            <a:endParaRPr lang="en-IN" sz="1600" dirty="0">
              <a:latin typeface="Times New Roman" panose="02020603050405020304" pitchFamily="18" charset="0"/>
              <a:cs typeface="Times New Roman" panose="02020603050405020304" pitchFamily="18" charset="0"/>
            </a:endParaRPr>
          </a:p>
        </p:txBody>
      </p:sp>
      <p:cxnSp>
        <p:nvCxnSpPr>
          <p:cNvPr id="8" name="Straight Arrow Connector 7"/>
          <p:cNvCxnSpPr>
            <a:stCxn id="6" idx="3"/>
            <a:endCxn id="4" idx="1"/>
          </p:cNvCxnSpPr>
          <p:nvPr/>
        </p:nvCxnSpPr>
        <p:spPr>
          <a:xfrm>
            <a:off x="1964380" y="3661256"/>
            <a:ext cx="4495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998696" y="2260353"/>
            <a:ext cx="5790" cy="2821964"/>
          </a:xfrm>
          <a:prstGeom prst="line">
            <a:avLst/>
          </a:prstGeom>
          <a:ln w="31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468815" y="3170015"/>
            <a:ext cx="449739" cy="1183048"/>
          </a:xfrm>
          <a:prstGeom prst="rect">
            <a:avLst/>
          </a:prstGeom>
          <a:noFill/>
        </p:spPr>
        <p:txBody>
          <a:bodyPr vert="wordArtVert" wrap="square" rtlCol="0">
            <a:spAutoFit/>
          </a:bodyPr>
          <a:lstStyle/>
          <a:p>
            <a:r>
              <a:rPr lang="en-IN" sz="1600" dirty="0">
                <a:latin typeface="Times New Roman" panose="02020603050405020304" pitchFamily="18" charset="0"/>
                <a:cs typeface="Times New Roman" panose="02020603050405020304" pitchFamily="18" charset="0"/>
              </a:rPr>
              <a:t>ADC</a:t>
            </a:r>
          </a:p>
        </p:txBody>
      </p:sp>
      <p:sp>
        <p:nvSpPr>
          <p:cNvPr id="40" name="Rounded Rectangle 39"/>
          <p:cNvSpPr/>
          <p:nvPr/>
        </p:nvSpPr>
        <p:spPr>
          <a:xfrm>
            <a:off x="2982225" y="5528043"/>
            <a:ext cx="1425389" cy="4840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Power Supply</a:t>
            </a:r>
          </a:p>
        </p:txBody>
      </p:sp>
      <p:cxnSp>
        <p:nvCxnSpPr>
          <p:cNvPr id="42" name="Straight Connector 41"/>
          <p:cNvCxnSpPr/>
          <p:nvPr/>
        </p:nvCxnSpPr>
        <p:spPr>
          <a:xfrm>
            <a:off x="4481497" y="2250274"/>
            <a:ext cx="5790" cy="2821964"/>
          </a:xfrm>
          <a:prstGeom prst="line">
            <a:avLst/>
          </a:prstGeom>
          <a:ln w="31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587290" y="3001378"/>
            <a:ext cx="449739" cy="1535868"/>
          </a:xfrm>
          <a:prstGeom prst="rect">
            <a:avLst/>
          </a:prstGeom>
          <a:noFill/>
        </p:spPr>
        <p:txBody>
          <a:bodyPr vert="wordArtVert" wrap="square" rtlCol="0">
            <a:spAutoFit/>
          </a:bodyPr>
          <a:lstStyle/>
          <a:p>
            <a:r>
              <a:rPr lang="en-IN" sz="1600" dirty="0">
                <a:latin typeface="Times New Roman" panose="02020603050405020304" pitchFamily="18" charset="0"/>
                <a:cs typeface="Times New Roman" panose="02020603050405020304" pitchFamily="18" charset="0"/>
              </a:rPr>
              <a:t>UART</a:t>
            </a:r>
          </a:p>
        </p:txBody>
      </p:sp>
      <p:cxnSp>
        <p:nvCxnSpPr>
          <p:cNvPr id="50" name="Straight Arrow Connector 49"/>
          <p:cNvCxnSpPr/>
          <p:nvPr/>
        </p:nvCxnSpPr>
        <p:spPr>
          <a:xfrm>
            <a:off x="6569513" y="3565614"/>
            <a:ext cx="322729" cy="252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569513" y="3565614"/>
            <a:ext cx="3350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88919" y="3343275"/>
            <a:ext cx="315632" cy="222339"/>
          </a:xfrm>
          <a:prstGeom prst="line">
            <a:avLst/>
          </a:prstGeom>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D9838116-A19C-47C5-B33A-2284C1747498}" type="datetime1">
              <a:rPr lang="en-IN" smtClean="0"/>
              <a:t>09-02-2019</a:t>
            </a:fld>
            <a:endParaRPr lang="en-IN"/>
          </a:p>
        </p:txBody>
      </p:sp>
      <p:sp>
        <p:nvSpPr>
          <p:cNvPr id="9" name="Footer Placeholder 8"/>
          <p:cNvSpPr>
            <a:spLocks noGrp="1"/>
          </p:cNvSpPr>
          <p:nvPr>
            <p:ph type="ftr" sz="quarter" idx="11"/>
          </p:nvPr>
        </p:nvSpPr>
        <p:spPr/>
        <p:txBody>
          <a:bodyPr/>
          <a:lstStyle/>
          <a:p>
            <a:r>
              <a:rPr lang="en-IN" dirty="0"/>
              <a:t>1</a:t>
            </a:r>
            <a:r>
              <a:rPr lang="en-IN" baseline="30000" dirty="0"/>
              <a:t>st</a:t>
            </a:r>
            <a:r>
              <a:rPr lang="en-IN" dirty="0"/>
              <a:t> Project Review</a:t>
            </a:r>
          </a:p>
        </p:txBody>
      </p:sp>
      <p:sp>
        <p:nvSpPr>
          <p:cNvPr id="10" name="Slide Number Placeholder 9"/>
          <p:cNvSpPr>
            <a:spLocks noGrp="1"/>
          </p:cNvSpPr>
          <p:nvPr>
            <p:ph type="sldNum" sz="quarter" idx="12"/>
          </p:nvPr>
        </p:nvSpPr>
        <p:spPr/>
        <p:txBody>
          <a:bodyPr/>
          <a:lstStyle/>
          <a:p>
            <a:fld id="{3D8F4220-7200-4766-BCF7-B7128F8B6FB8}" type="slidenum">
              <a:rPr lang="en-IN" smtClean="0"/>
              <a:t>13</a:t>
            </a:fld>
            <a:endParaRPr lang="en-IN"/>
          </a:p>
        </p:txBody>
      </p:sp>
      <p:cxnSp>
        <p:nvCxnSpPr>
          <p:cNvPr id="15" name="Straight Arrow Connector 14"/>
          <p:cNvCxnSpPr>
            <a:stCxn id="40" idx="0"/>
          </p:cNvCxnSpPr>
          <p:nvPr/>
        </p:nvCxnSpPr>
        <p:spPr>
          <a:xfrm flipH="1" flipV="1">
            <a:off x="3694919" y="5072238"/>
            <a:ext cx="1" cy="4558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6" name="Picture 2">
            <a:extLst>
              <a:ext uri="{FF2B5EF4-FFF2-40B4-BE49-F238E27FC236}">
                <a16:creationId xmlns:a16="http://schemas.microsoft.com/office/drawing/2014/main" id="{F3C24117-514B-42DF-B5DC-D75E6EE2D786}"/>
              </a:ext>
            </a:extLst>
          </p:cNvPr>
          <p:cNvPicPr>
            <a:picLocks noChangeAspect="1" noChangeArrowheads="1"/>
          </p:cNvPicPr>
          <p:nvPr/>
        </p:nvPicPr>
        <p:blipFill>
          <a:blip r:embed="rId2"/>
          <a:srcRect/>
          <a:stretch>
            <a:fillRect/>
          </a:stretch>
        </p:blipFill>
        <p:spPr bwMode="auto">
          <a:xfrm>
            <a:off x="9613292" y="214634"/>
            <a:ext cx="1989908" cy="1209552"/>
          </a:xfrm>
          <a:prstGeom prst="rect">
            <a:avLst/>
          </a:prstGeom>
          <a:noFill/>
          <a:ln w="9525">
            <a:noFill/>
            <a:miter lim="800000"/>
            <a:headEnd/>
            <a:tailEnd/>
          </a:ln>
        </p:spPr>
      </p:pic>
    </p:spTree>
    <p:extLst>
      <p:ext uri="{BB962C8B-B14F-4D97-AF65-F5344CB8AC3E}">
        <p14:creationId xmlns:p14="http://schemas.microsoft.com/office/powerpoint/2010/main" val="3908883580"/>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4068" y="1825624"/>
            <a:ext cx="6604392" cy="4026535"/>
          </a:xfrm>
        </p:spPr>
        <p:txBody>
          <a:bodyPr>
            <a:normAutofit/>
          </a:bodyPr>
          <a:lstStyle/>
          <a:p>
            <a:pPr marL="0" indent="0">
              <a:lnSpc>
                <a:spcPct val="150000"/>
              </a:lnSpc>
              <a:buNone/>
            </a:pPr>
            <a:r>
              <a:rPr lang="en-US" sz="2400" b="1" dirty="0">
                <a:latin typeface="Times New Roman" panose="02020603050405020304" pitchFamily="18" charset="0"/>
                <a:cs typeface="Times New Roman" panose="02020603050405020304" pitchFamily="18" charset="0"/>
              </a:rPr>
              <a:t>LORA module – SX1278</a:t>
            </a:r>
          </a:p>
          <a:p>
            <a:pPr lvl="1">
              <a:lnSpc>
                <a:spcPct val="150000"/>
              </a:lnSpc>
            </a:pPr>
            <a:r>
              <a:rPr lang="en-IN" sz="2000" dirty="0"/>
              <a:t>Supply voltage Max - 3.9v</a:t>
            </a:r>
          </a:p>
          <a:p>
            <a:pPr lvl="1">
              <a:lnSpc>
                <a:spcPct val="150000"/>
              </a:lnSpc>
            </a:pPr>
            <a:r>
              <a:rPr lang="en-IN" sz="2000" dirty="0"/>
              <a:t>Temperature Max - +115°C</a:t>
            </a:r>
          </a:p>
          <a:p>
            <a:pPr lvl="1" algn="just">
              <a:lnSpc>
                <a:spcPct val="150000"/>
              </a:lnSpc>
            </a:pPr>
            <a:r>
              <a:rPr lang="en-IN" sz="2000" dirty="0"/>
              <a:t> It have four pins namely, </a:t>
            </a:r>
            <a:r>
              <a:rPr lang="en-IN" sz="2000" dirty="0" err="1"/>
              <a:t>Vcc</a:t>
            </a:r>
            <a:r>
              <a:rPr lang="en-IN" sz="2000" dirty="0"/>
              <a:t> for power supply, RX for receiving the data and </a:t>
            </a:r>
            <a:r>
              <a:rPr lang="en-IN" sz="2000" dirty="0" err="1"/>
              <a:t>Tx</a:t>
            </a:r>
            <a:r>
              <a:rPr lang="en-IN" sz="2000" dirty="0"/>
              <a:t> is to transmit the data and finally fourth is ground. </a:t>
            </a:r>
          </a:p>
        </p:txBody>
      </p:sp>
      <p:sp>
        <p:nvSpPr>
          <p:cNvPr id="2" name="Title 1"/>
          <p:cNvSpPr>
            <a:spLocks noGrp="1"/>
          </p:cNvSpPr>
          <p:nvPr>
            <p:ph type="title"/>
          </p:nvPr>
        </p:nvSpPr>
        <p:spPr>
          <a:xfrm>
            <a:off x="165340" y="373752"/>
            <a:ext cx="10515600" cy="1325563"/>
          </a:xfrm>
        </p:spPr>
        <p:txBody>
          <a:bodyPr>
            <a:normAutofit/>
          </a:bodyPr>
          <a:lstStyle/>
          <a:p>
            <a:r>
              <a:rPr lang="en-IN" sz="3200" dirty="0">
                <a:latin typeface="Times New Roman" panose="02020603050405020304" pitchFamily="18" charset="0"/>
                <a:cs typeface="Times New Roman" panose="02020603050405020304" pitchFamily="18" charset="0"/>
              </a:rPr>
              <a:t>HARDWARE DESCRIPTION</a:t>
            </a:r>
          </a:p>
        </p:txBody>
      </p:sp>
      <p:pic>
        <p:nvPicPr>
          <p:cNvPr id="1027" name="Picture 3" descr="C:\Users\WELCOME\Pictures\Saved Pictures\sku_362295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9399" y="2560666"/>
            <a:ext cx="2480394" cy="255320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28" name="Picture 4" descr="C:\Users\WELCOME\Pictures\Saved Pictures\lora ra-01-8-750x75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89793" y="2449480"/>
            <a:ext cx="2189242" cy="2827338"/>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fld id="{41A647F0-3093-41FB-A533-D7E721C17D9C}" type="datetime1">
              <a:rPr lang="en-IN" smtClean="0"/>
              <a:t>09-02-2019</a:t>
            </a:fld>
            <a:endParaRPr lang="en-IN"/>
          </a:p>
        </p:txBody>
      </p:sp>
      <p:sp>
        <p:nvSpPr>
          <p:cNvPr id="6" name="Footer Placeholder 5"/>
          <p:cNvSpPr>
            <a:spLocks noGrp="1"/>
          </p:cNvSpPr>
          <p:nvPr>
            <p:ph type="ftr" sz="quarter" idx="11"/>
          </p:nvPr>
        </p:nvSpPr>
        <p:spPr/>
        <p:txBody>
          <a:bodyPr/>
          <a:lstStyle/>
          <a:p>
            <a:r>
              <a:rPr lang="en-IN"/>
              <a:t>1st Project Review</a:t>
            </a:r>
          </a:p>
        </p:txBody>
      </p:sp>
      <p:sp>
        <p:nvSpPr>
          <p:cNvPr id="7" name="Slide Number Placeholder 6"/>
          <p:cNvSpPr>
            <a:spLocks noGrp="1"/>
          </p:cNvSpPr>
          <p:nvPr>
            <p:ph type="sldNum" sz="quarter" idx="12"/>
          </p:nvPr>
        </p:nvSpPr>
        <p:spPr/>
        <p:txBody>
          <a:bodyPr/>
          <a:lstStyle/>
          <a:p>
            <a:fld id="{3D8F4220-7200-4766-BCF7-B7128F8B6FB8}" type="slidenum">
              <a:rPr lang="en-IN" smtClean="0"/>
              <a:t>14</a:t>
            </a:fld>
            <a:endParaRPr lang="en-IN"/>
          </a:p>
        </p:txBody>
      </p:sp>
      <p:pic>
        <p:nvPicPr>
          <p:cNvPr id="10" name="Picture 2">
            <a:extLst>
              <a:ext uri="{FF2B5EF4-FFF2-40B4-BE49-F238E27FC236}">
                <a16:creationId xmlns:a16="http://schemas.microsoft.com/office/drawing/2014/main" id="{C831DF93-5D38-4222-83EB-C7A46D1CF1AB}"/>
              </a:ext>
            </a:extLst>
          </p:cNvPr>
          <p:cNvPicPr>
            <a:picLocks noChangeAspect="1" noChangeArrowheads="1"/>
          </p:cNvPicPr>
          <p:nvPr/>
        </p:nvPicPr>
        <p:blipFill>
          <a:blip r:embed="rId4"/>
          <a:srcRect/>
          <a:stretch>
            <a:fillRect/>
          </a:stretch>
        </p:blipFill>
        <p:spPr bwMode="auto">
          <a:xfrm>
            <a:off x="9613292" y="214634"/>
            <a:ext cx="1989908" cy="1209552"/>
          </a:xfrm>
          <a:prstGeom prst="rect">
            <a:avLst/>
          </a:prstGeom>
          <a:noFill/>
          <a:ln w="9525">
            <a:noFill/>
            <a:miter lim="800000"/>
            <a:headEnd/>
            <a:tailEnd/>
          </a:ln>
        </p:spPr>
      </p:pic>
    </p:spTree>
    <p:extLst>
      <p:ext uri="{BB962C8B-B14F-4D97-AF65-F5344CB8AC3E}">
        <p14:creationId xmlns:p14="http://schemas.microsoft.com/office/powerpoint/2010/main" val="1490725009"/>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4067" y="1439740"/>
            <a:ext cx="11136703" cy="4555618"/>
          </a:xfrm>
        </p:spPr>
        <p:txBody>
          <a:bodyPr>
            <a:noAutofit/>
          </a:bodyPr>
          <a:lstStyle/>
          <a:p>
            <a:pPr>
              <a:lnSpc>
                <a:spcPct val="150000"/>
              </a:lnSpc>
            </a:pPr>
            <a:r>
              <a:rPr lang="en-IN" sz="2400" dirty="0">
                <a:latin typeface="Times New Roman" panose="02020603050405020304" pitchFamily="18" charset="0"/>
                <a:cs typeface="Times New Roman" panose="02020603050405020304" pitchFamily="18" charset="0"/>
              </a:rPr>
              <a:t>Designed to achieve high sensitivity using a cheap crystal </a:t>
            </a:r>
          </a:p>
          <a:p>
            <a:pPr>
              <a:lnSpc>
                <a:spcPct val="150000"/>
              </a:lnSpc>
            </a:pPr>
            <a:r>
              <a:rPr lang="en-IN" sz="2400" dirty="0">
                <a:latin typeface="Times New Roman" panose="02020603050405020304" pitchFamily="18" charset="0"/>
                <a:cs typeface="Times New Roman" panose="02020603050405020304" pitchFamily="18" charset="0"/>
              </a:rPr>
              <a:t> Allows low power transmissions over long distances </a:t>
            </a:r>
          </a:p>
          <a:p>
            <a:pPr>
              <a:lnSpc>
                <a:spcPct val="150000"/>
              </a:lnSpc>
            </a:pPr>
            <a:r>
              <a:rPr lang="en-IN" sz="2400" dirty="0">
                <a:latin typeface="Times New Roman" panose="02020603050405020304" pitchFamily="18" charset="0"/>
                <a:cs typeface="Times New Roman" panose="02020603050405020304" pitchFamily="18" charset="0"/>
              </a:rPr>
              <a:t>A form of Chirp spread spectrum. </a:t>
            </a:r>
          </a:p>
          <a:p>
            <a:pPr>
              <a:lnSpc>
                <a:spcPct val="150000"/>
              </a:lnSpc>
            </a:pPr>
            <a:r>
              <a:rPr lang="en-IN" sz="2400" dirty="0">
                <a:latin typeface="Times New Roman" panose="02020603050405020304" pitchFamily="18" charset="0"/>
                <a:cs typeface="Times New Roman" panose="02020603050405020304" pitchFamily="18" charset="0"/>
              </a:rPr>
              <a:t>Data is encoded using the frequency increase/decrease rate </a:t>
            </a:r>
          </a:p>
          <a:p>
            <a:pPr>
              <a:lnSpc>
                <a:spcPct val="150000"/>
              </a:lnSpc>
            </a:pPr>
            <a:r>
              <a:rPr lang="en-IN" sz="2400" dirty="0">
                <a:latin typeface="Times New Roman" panose="02020603050405020304" pitchFamily="18" charset="0"/>
                <a:cs typeface="Times New Roman" panose="02020603050405020304" pitchFamily="18" charset="0"/>
              </a:rPr>
              <a:t>Data rate and link condition determines the frequency bandwidth required </a:t>
            </a:r>
          </a:p>
          <a:p>
            <a:pPr>
              <a:lnSpc>
                <a:spcPct val="150000"/>
              </a:lnSpc>
            </a:pPr>
            <a:r>
              <a:rPr lang="en-IN" sz="2400" dirty="0">
                <a:latin typeface="Times New Roman" panose="02020603050405020304" pitchFamily="18" charset="0"/>
                <a:cs typeface="Times New Roman" panose="02020603050405020304" pitchFamily="18" charset="0"/>
              </a:rPr>
              <a:t>Multiple parallel transmissions with different data rates on the same frequency  </a:t>
            </a:r>
          </a:p>
          <a:p>
            <a:pPr>
              <a:lnSpc>
                <a:spcPct val="150000"/>
              </a:lnSpc>
            </a:pPr>
            <a:r>
              <a:rPr lang="en-IN" sz="2400" dirty="0">
                <a:latin typeface="Times New Roman" panose="02020603050405020304" pitchFamily="18" charset="0"/>
                <a:cs typeface="Times New Roman" panose="02020603050405020304" pitchFamily="18" charset="0"/>
              </a:rPr>
              <a:t>Can receive signals 19.5 dB </a:t>
            </a:r>
            <a:r>
              <a:rPr lang="en-IN" sz="2400" dirty="0" err="1">
                <a:latin typeface="Times New Roman" panose="02020603050405020304" pitchFamily="18" charset="0"/>
                <a:cs typeface="Times New Roman" panose="02020603050405020304" pitchFamily="18" charset="0"/>
              </a:rPr>
              <a:t>belownoise</a:t>
            </a:r>
            <a:r>
              <a:rPr lang="en-IN" sz="2400" dirty="0">
                <a:latin typeface="Times New Roman" panose="02020603050405020304" pitchFamily="18" charset="0"/>
                <a:cs typeface="Times New Roman" panose="02020603050405020304" pitchFamily="18" charset="0"/>
              </a:rPr>
              <a:t> floor with forward error correction (FEC) </a:t>
            </a:r>
          </a:p>
        </p:txBody>
      </p:sp>
      <p:sp>
        <p:nvSpPr>
          <p:cNvPr id="2" name="Title 1"/>
          <p:cNvSpPr>
            <a:spLocks noGrp="1"/>
          </p:cNvSpPr>
          <p:nvPr>
            <p:ph type="title"/>
          </p:nvPr>
        </p:nvSpPr>
        <p:spPr>
          <a:xfrm>
            <a:off x="311990" y="172182"/>
            <a:ext cx="10515600" cy="1325563"/>
          </a:xfrm>
        </p:spPr>
        <p:txBody>
          <a:bodyPr>
            <a:normAutofit/>
          </a:bodyPr>
          <a:lstStyle/>
          <a:p>
            <a:pPr marL="0" indent="0">
              <a:lnSpc>
                <a:spcPct val="150000"/>
              </a:lnSpc>
            </a:pPr>
            <a:r>
              <a:rPr lang="en-IN" sz="3200" dirty="0" err="1">
                <a:latin typeface="Times New Roman" panose="02020603050405020304" pitchFamily="18" charset="0"/>
                <a:cs typeface="Times New Roman" panose="02020603050405020304" pitchFamily="18" charset="0"/>
              </a:rPr>
              <a:t>LoRa</a:t>
            </a:r>
            <a:r>
              <a:rPr lang="en-IN" sz="3200" dirty="0">
                <a:latin typeface="Times New Roman" panose="02020603050405020304" pitchFamily="18" charset="0"/>
                <a:cs typeface="Times New Roman" panose="02020603050405020304" pitchFamily="18" charset="0"/>
              </a:rPr>
              <a:t> Modulation</a:t>
            </a:r>
          </a:p>
        </p:txBody>
      </p:sp>
      <p:sp>
        <p:nvSpPr>
          <p:cNvPr id="5" name="Date Placeholder 4"/>
          <p:cNvSpPr>
            <a:spLocks noGrp="1"/>
          </p:cNvSpPr>
          <p:nvPr>
            <p:ph type="dt" sz="half" idx="10"/>
          </p:nvPr>
        </p:nvSpPr>
        <p:spPr/>
        <p:txBody>
          <a:bodyPr/>
          <a:lstStyle/>
          <a:p>
            <a:fld id="{EE69F26B-D754-46C8-98CC-59FD30B745F0}" type="datetime1">
              <a:rPr lang="en-IN" smtClean="0"/>
              <a:t>09-02-2019</a:t>
            </a:fld>
            <a:endParaRPr lang="en-IN"/>
          </a:p>
        </p:txBody>
      </p:sp>
      <p:sp>
        <p:nvSpPr>
          <p:cNvPr id="6" name="Footer Placeholder 5"/>
          <p:cNvSpPr>
            <a:spLocks noGrp="1"/>
          </p:cNvSpPr>
          <p:nvPr>
            <p:ph type="ftr" sz="quarter" idx="11"/>
          </p:nvPr>
        </p:nvSpPr>
        <p:spPr/>
        <p:txBody>
          <a:bodyPr/>
          <a:lstStyle/>
          <a:p>
            <a:r>
              <a:rPr lang="en-IN"/>
              <a:t>1st Project Review</a:t>
            </a:r>
          </a:p>
        </p:txBody>
      </p:sp>
      <p:sp>
        <p:nvSpPr>
          <p:cNvPr id="7" name="Slide Number Placeholder 6"/>
          <p:cNvSpPr>
            <a:spLocks noGrp="1"/>
          </p:cNvSpPr>
          <p:nvPr>
            <p:ph type="sldNum" sz="quarter" idx="12"/>
          </p:nvPr>
        </p:nvSpPr>
        <p:spPr/>
        <p:txBody>
          <a:bodyPr/>
          <a:lstStyle/>
          <a:p>
            <a:fld id="{3D8F4220-7200-4766-BCF7-B7128F8B6FB8}" type="slidenum">
              <a:rPr lang="en-IN" smtClean="0"/>
              <a:t>15</a:t>
            </a:fld>
            <a:endParaRPr lang="en-IN"/>
          </a:p>
        </p:txBody>
      </p:sp>
      <p:pic>
        <p:nvPicPr>
          <p:cNvPr id="8" name="Picture 2">
            <a:extLst>
              <a:ext uri="{FF2B5EF4-FFF2-40B4-BE49-F238E27FC236}">
                <a16:creationId xmlns:a16="http://schemas.microsoft.com/office/drawing/2014/main" id="{575EB618-C3AD-433E-B171-88EBBEB02B20}"/>
              </a:ext>
            </a:extLst>
          </p:cNvPr>
          <p:cNvPicPr>
            <a:picLocks noChangeAspect="1" noChangeArrowheads="1"/>
          </p:cNvPicPr>
          <p:nvPr/>
        </p:nvPicPr>
        <p:blipFill>
          <a:blip r:embed="rId2"/>
          <a:srcRect/>
          <a:stretch>
            <a:fillRect/>
          </a:stretch>
        </p:blipFill>
        <p:spPr bwMode="auto">
          <a:xfrm>
            <a:off x="9613292" y="214634"/>
            <a:ext cx="1989908" cy="1209552"/>
          </a:xfrm>
          <a:prstGeom prst="rect">
            <a:avLst/>
          </a:prstGeom>
          <a:noFill/>
          <a:ln w="9525">
            <a:noFill/>
            <a:miter lim="800000"/>
            <a:headEnd/>
            <a:tailEnd/>
          </a:ln>
        </p:spPr>
      </p:pic>
    </p:spTree>
    <p:extLst>
      <p:ext uri="{BB962C8B-B14F-4D97-AF65-F5344CB8AC3E}">
        <p14:creationId xmlns:p14="http://schemas.microsoft.com/office/powerpoint/2010/main" val="1743825205"/>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190" y="1333942"/>
            <a:ext cx="6604392" cy="4026535"/>
          </a:xfrm>
        </p:spPr>
        <p:txBody>
          <a:bodyPr>
            <a:normAutofit/>
          </a:bodyPr>
          <a:lstStyle/>
          <a:p>
            <a:pPr marL="0" indent="0">
              <a:lnSpc>
                <a:spcPct val="150000"/>
              </a:lnSpc>
              <a:buNone/>
            </a:pPr>
            <a:r>
              <a:rPr lang="en-US" sz="2400" b="1" dirty="0" err="1">
                <a:latin typeface="Times New Roman" panose="02020603050405020304" pitchFamily="18" charset="0"/>
                <a:cs typeface="Times New Roman" panose="02020603050405020304" pitchFamily="18" charset="0"/>
              </a:rPr>
              <a:t>Arduino</a:t>
            </a:r>
            <a:r>
              <a:rPr lang="en-US" sz="2400" b="1" dirty="0">
                <a:latin typeface="Times New Roman" panose="02020603050405020304" pitchFamily="18" charset="0"/>
                <a:cs typeface="Times New Roman" panose="02020603050405020304" pitchFamily="18" charset="0"/>
              </a:rPr>
              <a:t> Uno</a:t>
            </a:r>
          </a:p>
          <a:p>
            <a:pPr lvl="1">
              <a:lnSpc>
                <a:spcPct val="150000"/>
              </a:lnSpc>
            </a:pPr>
            <a:r>
              <a:rPr lang="en-IN" sz="2000" dirty="0"/>
              <a:t>A microcontroller board based on the ATmega328</a:t>
            </a:r>
          </a:p>
          <a:p>
            <a:pPr lvl="1">
              <a:lnSpc>
                <a:spcPct val="150000"/>
              </a:lnSpc>
            </a:pPr>
            <a:r>
              <a:rPr lang="en-IN" sz="2000" dirty="0"/>
              <a:t>  It has 14 digital input/output pins,6 </a:t>
            </a:r>
            <a:r>
              <a:rPr lang="en-IN" sz="2000" dirty="0" err="1"/>
              <a:t>analog</a:t>
            </a:r>
            <a:r>
              <a:rPr lang="en-IN" sz="2000" dirty="0"/>
              <a:t> inputs, a 16 MHz crystal oscillator, a USB connection, a power jack, an ICSP header, and a reset button. </a:t>
            </a:r>
          </a:p>
          <a:p>
            <a:pPr lvl="1">
              <a:lnSpc>
                <a:spcPct val="150000"/>
              </a:lnSpc>
            </a:pPr>
            <a:r>
              <a:rPr lang="en-IN" sz="2000" dirty="0"/>
              <a:t>Operating Voltage - 5V</a:t>
            </a:r>
          </a:p>
          <a:p>
            <a:pPr lvl="1">
              <a:lnSpc>
                <a:spcPct val="150000"/>
              </a:lnSpc>
            </a:pPr>
            <a:r>
              <a:rPr lang="en-IN" sz="2000" dirty="0"/>
              <a:t>Clock Speed 16 MHz</a:t>
            </a:r>
          </a:p>
        </p:txBody>
      </p:sp>
      <p:pic>
        <p:nvPicPr>
          <p:cNvPr id="2050" name="Picture 2" descr="C:\Users\WELCOME\Pictures\Saved Pictures\ArduinoUnoSm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2541" y="2433697"/>
            <a:ext cx="4042702" cy="2856094"/>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fld id="{B49D8755-8ED7-47E3-BF45-6688D77F3198}" type="datetime1">
              <a:rPr lang="en-IN" smtClean="0"/>
              <a:t>09-02-2019</a:t>
            </a:fld>
            <a:endParaRPr lang="en-IN"/>
          </a:p>
        </p:txBody>
      </p:sp>
      <p:sp>
        <p:nvSpPr>
          <p:cNvPr id="9" name="Footer Placeholder 8"/>
          <p:cNvSpPr>
            <a:spLocks noGrp="1"/>
          </p:cNvSpPr>
          <p:nvPr>
            <p:ph type="ftr" sz="quarter" idx="11"/>
          </p:nvPr>
        </p:nvSpPr>
        <p:spPr/>
        <p:txBody>
          <a:bodyPr/>
          <a:lstStyle/>
          <a:p>
            <a:r>
              <a:rPr lang="en-IN"/>
              <a:t>1st Project Review</a:t>
            </a:r>
          </a:p>
        </p:txBody>
      </p:sp>
      <p:sp>
        <p:nvSpPr>
          <p:cNvPr id="10" name="Slide Number Placeholder 9"/>
          <p:cNvSpPr>
            <a:spLocks noGrp="1"/>
          </p:cNvSpPr>
          <p:nvPr>
            <p:ph type="sldNum" sz="quarter" idx="12"/>
          </p:nvPr>
        </p:nvSpPr>
        <p:spPr/>
        <p:txBody>
          <a:bodyPr/>
          <a:lstStyle/>
          <a:p>
            <a:fld id="{3D8F4220-7200-4766-BCF7-B7128F8B6FB8}" type="slidenum">
              <a:rPr lang="en-IN" smtClean="0"/>
              <a:t>16</a:t>
            </a:fld>
            <a:endParaRPr lang="en-IN"/>
          </a:p>
        </p:txBody>
      </p:sp>
      <p:pic>
        <p:nvPicPr>
          <p:cNvPr id="11" name="Picture 2">
            <a:extLst>
              <a:ext uri="{FF2B5EF4-FFF2-40B4-BE49-F238E27FC236}">
                <a16:creationId xmlns:a16="http://schemas.microsoft.com/office/drawing/2014/main" id="{7B011F7D-1D2D-4254-9865-D90141AC9599}"/>
              </a:ext>
            </a:extLst>
          </p:cNvPr>
          <p:cNvPicPr>
            <a:picLocks noChangeAspect="1" noChangeArrowheads="1"/>
          </p:cNvPicPr>
          <p:nvPr/>
        </p:nvPicPr>
        <p:blipFill>
          <a:blip r:embed="rId3"/>
          <a:srcRect/>
          <a:stretch>
            <a:fillRect/>
          </a:stretch>
        </p:blipFill>
        <p:spPr bwMode="auto">
          <a:xfrm>
            <a:off x="9613292" y="214634"/>
            <a:ext cx="1989908" cy="1209552"/>
          </a:xfrm>
          <a:prstGeom prst="rect">
            <a:avLst/>
          </a:prstGeom>
          <a:noFill/>
          <a:ln w="9525">
            <a:noFill/>
            <a:miter lim="800000"/>
            <a:headEnd/>
            <a:tailEnd/>
          </a:ln>
        </p:spPr>
      </p:pic>
    </p:spTree>
    <p:extLst>
      <p:ext uri="{BB962C8B-B14F-4D97-AF65-F5344CB8AC3E}">
        <p14:creationId xmlns:p14="http://schemas.microsoft.com/office/powerpoint/2010/main" val="2958990361"/>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27312" y="1005900"/>
            <a:ext cx="10515600" cy="1325563"/>
          </a:xfrm>
        </p:spPr>
        <p:txBody>
          <a:bodyPr>
            <a:normAutofit/>
          </a:bodyPr>
          <a:lstStyle/>
          <a:p>
            <a:r>
              <a:rPr lang="en-US" sz="2400" b="1" dirty="0">
                <a:latin typeface="Times New Roman" pitchFamily="18" charset="0"/>
                <a:cs typeface="Times New Roman" pitchFamily="18" charset="0"/>
              </a:rPr>
              <a:t>TEMPERATURE SENSOR(LM35)</a:t>
            </a:r>
            <a:endParaRPr lang="en-IN" sz="2400" b="1" dirty="0">
              <a:latin typeface="Times New Roman" pitchFamily="18" charset="0"/>
              <a:cs typeface="Times New Roman" pitchFamily="18" charset="0"/>
            </a:endParaRPr>
          </a:p>
        </p:txBody>
      </p:sp>
      <p:sp>
        <p:nvSpPr>
          <p:cNvPr id="7" name="Content Placeholder 3"/>
          <p:cNvSpPr txBox="1">
            <a:spLocks/>
          </p:cNvSpPr>
          <p:nvPr/>
        </p:nvSpPr>
        <p:spPr>
          <a:xfrm>
            <a:off x="839788" y="2071235"/>
            <a:ext cx="5157787" cy="368458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sz="2400" dirty="0">
                <a:cs typeface="Times New Roman" pitchFamily="18" charset="0"/>
              </a:rPr>
              <a:t>Calibrated Directly in Celsius</a:t>
            </a:r>
          </a:p>
          <a:p>
            <a:pPr>
              <a:lnSpc>
                <a:spcPct val="150000"/>
              </a:lnSpc>
            </a:pPr>
            <a:r>
              <a:rPr lang="en-IN" sz="2400" dirty="0">
                <a:cs typeface="Times New Roman" pitchFamily="18" charset="0"/>
              </a:rPr>
              <a:t>Linear + 10-mV/°C Scale Factor</a:t>
            </a:r>
          </a:p>
          <a:p>
            <a:pPr>
              <a:lnSpc>
                <a:spcPct val="150000"/>
              </a:lnSpc>
            </a:pPr>
            <a:r>
              <a:rPr lang="en-IN" sz="2400" dirty="0">
                <a:cs typeface="Times New Roman" pitchFamily="18" charset="0"/>
              </a:rPr>
              <a:t>0.5°C Ensured Accuracy (at 25°C)</a:t>
            </a:r>
          </a:p>
          <a:p>
            <a:pPr>
              <a:lnSpc>
                <a:spcPct val="150000"/>
              </a:lnSpc>
            </a:pPr>
            <a:r>
              <a:rPr lang="en-IN" sz="2400" dirty="0">
                <a:cs typeface="Times New Roman" pitchFamily="18" charset="0"/>
              </a:rPr>
              <a:t>Rated for Full −55°C to 150°C Range</a:t>
            </a:r>
          </a:p>
          <a:p>
            <a:pPr>
              <a:lnSpc>
                <a:spcPct val="150000"/>
              </a:lnSpc>
            </a:pPr>
            <a:r>
              <a:rPr lang="en-IN" sz="2400" dirty="0">
                <a:cs typeface="Times New Roman" pitchFamily="18" charset="0"/>
              </a:rPr>
              <a:t>Operates from 4 V to 30 V</a:t>
            </a:r>
          </a:p>
          <a:p>
            <a:pPr>
              <a:lnSpc>
                <a:spcPct val="150000"/>
              </a:lnSpc>
            </a:pPr>
            <a:r>
              <a:rPr lang="en-IN" sz="2400" dirty="0">
                <a:cs typeface="Times New Roman" pitchFamily="18" charset="0"/>
              </a:rPr>
              <a:t>Low Self-Heating, 0.08°C in Still Air</a:t>
            </a:r>
          </a:p>
        </p:txBody>
      </p:sp>
      <p:pic>
        <p:nvPicPr>
          <p:cNvPr id="8" name="Picture 2" descr="C:\Users\Admin\Desktop\FE0DHQ4HV2AIB01.MEDIU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5751" y="1975448"/>
            <a:ext cx="2437239" cy="3091132"/>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8"/>
          <p:cNvSpPr>
            <a:spLocks noGrp="1"/>
          </p:cNvSpPr>
          <p:nvPr>
            <p:ph type="dt" sz="half" idx="10"/>
          </p:nvPr>
        </p:nvSpPr>
        <p:spPr/>
        <p:txBody>
          <a:bodyPr/>
          <a:lstStyle/>
          <a:p>
            <a:fld id="{A708D9BF-404E-40B3-ABD5-F31ECB407185}" type="datetime1">
              <a:rPr lang="en-IN" smtClean="0"/>
              <a:t>09-02-2019</a:t>
            </a:fld>
            <a:endParaRPr lang="en-IN"/>
          </a:p>
        </p:txBody>
      </p:sp>
      <p:sp>
        <p:nvSpPr>
          <p:cNvPr id="10" name="Footer Placeholder 9"/>
          <p:cNvSpPr>
            <a:spLocks noGrp="1"/>
          </p:cNvSpPr>
          <p:nvPr>
            <p:ph type="ftr" sz="quarter" idx="11"/>
          </p:nvPr>
        </p:nvSpPr>
        <p:spPr/>
        <p:txBody>
          <a:bodyPr/>
          <a:lstStyle/>
          <a:p>
            <a:r>
              <a:rPr lang="en-IN"/>
              <a:t>1st Project Review</a:t>
            </a:r>
          </a:p>
        </p:txBody>
      </p:sp>
      <p:sp>
        <p:nvSpPr>
          <p:cNvPr id="11" name="Slide Number Placeholder 10"/>
          <p:cNvSpPr>
            <a:spLocks noGrp="1"/>
          </p:cNvSpPr>
          <p:nvPr>
            <p:ph type="sldNum" sz="quarter" idx="12"/>
          </p:nvPr>
        </p:nvSpPr>
        <p:spPr/>
        <p:txBody>
          <a:bodyPr/>
          <a:lstStyle/>
          <a:p>
            <a:fld id="{3D8F4220-7200-4766-BCF7-B7128F8B6FB8}" type="slidenum">
              <a:rPr lang="en-IN" smtClean="0"/>
              <a:t>17</a:t>
            </a:fld>
            <a:endParaRPr lang="en-IN"/>
          </a:p>
        </p:txBody>
      </p:sp>
      <p:pic>
        <p:nvPicPr>
          <p:cNvPr id="12" name="Picture 2">
            <a:extLst>
              <a:ext uri="{FF2B5EF4-FFF2-40B4-BE49-F238E27FC236}">
                <a16:creationId xmlns:a16="http://schemas.microsoft.com/office/drawing/2014/main" id="{CA5C28A4-9D26-441E-8695-3ECFC18A69E7}"/>
              </a:ext>
            </a:extLst>
          </p:cNvPr>
          <p:cNvPicPr>
            <a:picLocks noChangeAspect="1" noChangeArrowheads="1"/>
          </p:cNvPicPr>
          <p:nvPr/>
        </p:nvPicPr>
        <p:blipFill>
          <a:blip r:embed="rId3"/>
          <a:srcRect/>
          <a:stretch>
            <a:fillRect/>
          </a:stretch>
        </p:blipFill>
        <p:spPr bwMode="auto">
          <a:xfrm>
            <a:off x="9613292" y="214634"/>
            <a:ext cx="1989908" cy="1209552"/>
          </a:xfrm>
          <a:prstGeom prst="rect">
            <a:avLst/>
          </a:prstGeom>
          <a:noFill/>
          <a:ln w="9525">
            <a:noFill/>
            <a:miter lim="800000"/>
            <a:headEnd/>
            <a:tailEnd/>
          </a:ln>
        </p:spPr>
      </p:pic>
    </p:spTree>
    <p:extLst>
      <p:ext uri="{BB962C8B-B14F-4D97-AF65-F5344CB8AC3E}">
        <p14:creationId xmlns:p14="http://schemas.microsoft.com/office/powerpoint/2010/main" val="3894239763"/>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190" y="1333942"/>
            <a:ext cx="6604392" cy="4026535"/>
          </a:xfrm>
        </p:spPr>
        <p:txBody>
          <a:bodyPr>
            <a:normAutofit/>
          </a:bodyPr>
          <a:lstStyle/>
          <a:p>
            <a:pPr marL="0" indent="0">
              <a:lnSpc>
                <a:spcPct val="150000"/>
              </a:lnSpc>
              <a:buNone/>
            </a:pPr>
            <a:r>
              <a:rPr lang="en-US" sz="2400" b="1" dirty="0">
                <a:latin typeface="Times New Roman" panose="02020603050405020304" pitchFamily="18" charset="0"/>
                <a:cs typeface="Times New Roman" panose="02020603050405020304" pitchFamily="18" charset="0"/>
              </a:rPr>
              <a:t>Humidity Sensor – DHT11</a:t>
            </a:r>
          </a:p>
          <a:p>
            <a:pPr lvl="1">
              <a:lnSpc>
                <a:spcPct val="150000"/>
              </a:lnSpc>
            </a:pPr>
            <a:r>
              <a:rPr lang="en-IN" sz="2000" dirty="0"/>
              <a:t> Ultra-low cost digital humidity sensor</a:t>
            </a:r>
          </a:p>
          <a:p>
            <a:pPr lvl="1">
              <a:lnSpc>
                <a:spcPct val="150000"/>
              </a:lnSpc>
            </a:pPr>
            <a:r>
              <a:rPr lang="en-IN" sz="2000" dirty="0"/>
              <a:t>New data can be collected for every 2 seconds </a:t>
            </a:r>
          </a:p>
          <a:p>
            <a:pPr lvl="1">
              <a:lnSpc>
                <a:spcPct val="150000"/>
              </a:lnSpc>
            </a:pPr>
            <a:r>
              <a:rPr lang="en-IN" sz="2000" dirty="0"/>
              <a:t>It have three pins, </a:t>
            </a:r>
          </a:p>
          <a:p>
            <a:pPr marL="457200" lvl="1" indent="0">
              <a:lnSpc>
                <a:spcPct val="150000"/>
              </a:lnSpc>
              <a:buNone/>
            </a:pPr>
            <a:r>
              <a:rPr lang="en-IN" sz="2000" dirty="0"/>
              <a:t>		Pin 1 connected to ground </a:t>
            </a:r>
          </a:p>
          <a:p>
            <a:pPr marL="457200" lvl="1" indent="0">
              <a:lnSpc>
                <a:spcPct val="150000"/>
              </a:lnSpc>
              <a:buNone/>
            </a:pPr>
            <a:r>
              <a:rPr lang="en-IN" sz="2000" dirty="0"/>
              <a:t>		Pin 2 connected to </a:t>
            </a:r>
            <a:r>
              <a:rPr lang="en-IN" sz="2000" dirty="0" err="1"/>
              <a:t>Vcc</a:t>
            </a:r>
            <a:r>
              <a:rPr lang="en-IN" sz="2000" dirty="0"/>
              <a:t> </a:t>
            </a:r>
          </a:p>
          <a:p>
            <a:pPr marL="457200" lvl="1" indent="0">
              <a:lnSpc>
                <a:spcPct val="150000"/>
              </a:lnSpc>
              <a:buNone/>
            </a:pPr>
            <a:r>
              <a:rPr lang="en-IN" sz="2000" dirty="0"/>
              <a:t>		Pin 3 connected </a:t>
            </a:r>
            <a:r>
              <a:rPr lang="en-IN" sz="2000" dirty="0" err="1"/>
              <a:t>analog</a:t>
            </a:r>
            <a:r>
              <a:rPr lang="en-IN" sz="2000" dirty="0"/>
              <a:t> data line</a:t>
            </a:r>
          </a:p>
          <a:p>
            <a:pPr marL="457200" lvl="1" indent="0">
              <a:lnSpc>
                <a:spcPct val="150000"/>
              </a:lnSpc>
              <a:buNone/>
            </a:pPr>
            <a:endParaRPr lang="en-IN" sz="2000" dirty="0"/>
          </a:p>
          <a:p>
            <a:pPr marL="457200" lvl="1" indent="0">
              <a:lnSpc>
                <a:spcPct val="150000"/>
              </a:lnSpc>
              <a:buNone/>
            </a:pPr>
            <a:endParaRPr lang="en-IN" sz="2000" dirty="0"/>
          </a:p>
          <a:p>
            <a:pPr marL="457200" lvl="1" indent="0">
              <a:lnSpc>
                <a:spcPct val="150000"/>
              </a:lnSpc>
              <a:buNone/>
            </a:pPr>
            <a:endParaRPr lang="en-IN" sz="2000" dirty="0"/>
          </a:p>
        </p:txBody>
      </p:sp>
      <p:pic>
        <p:nvPicPr>
          <p:cNvPr id="4098" name="Picture 2" descr="C:\Users\WELCOME\Pictures\Saved Pictures\225px-SEN_Hu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1604" y="1629520"/>
            <a:ext cx="2143125" cy="354330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660A607F-4048-45E9-A71F-94B20E187CC3}" type="datetime1">
              <a:rPr lang="en-IN" smtClean="0"/>
              <a:t>09-02-2019</a:t>
            </a:fld>
            <a:endParaRPr lang="en-IN"/>
          </a:p>
        </p:txBody>
      </p:sp>
      <p:sp>
        <p:nvSpPr>
          <p:cNvPr id="5" name="Footer Placeholder 4"/>
          <p:cNvSpPr>
            <a:spLocks noGrp="1"/>
          </p:cNvSpPr>
          <p:nvPr>
            <p:ph type="ftr" sz="quarter" idx="11"/>
          </p:nvPr>
        </p:nvSpPr>
        <p:spPr/>
        <p:txBody>
          <a:bodyPr/>
          <a:lstStyle/>
          <a:p>
            <a:r>
              <a:rPr lang="en-IN"/>
              <a:t>1st Project Review</a:t>
            </a:r>
          </a:p>
        </p:txBody>
      </p:sp>
      <p:sp>
        <p:nvSpPr>
          <p:cNvPr id="6" name="Slide Number Placeholder 5"/>
          <p:cNvSpPr>
            <a:spLocks noGrp="1"/>
          </p:cNvSpPr>
          <p:nvPr>
            <p:ph type="sldNum" sz="quarter" idx="12"/>
          </p:nvPr>
        </p:nvSpPr>
        <p:spPr/>
        <p:txBody>
          <a:bodyPr/>
          <a:lstStyle/>
          <a:p>
            <a:fld id="{3D8F4220-7200-4766-BCF7-B7128F8B6FB8}" type="slidenum">
              <a:rPr lang="en-IN" smtClean="0"/>
              <a:t>18</a:t>
            </a:fld>
            <a:endParaRPr lang="en-IN"/>
          </a:p>
        </p:txBody>
      </p:sp>
      <p:pic>
        <p:nvPicPr>
          <p:cNvPr id="9" name="Picture 2">
            <a:extLst>
              <a:ext uri="{FF2B5EF4-FFF2-40B4-BE49-F238E27FC236}">
                <a16:creationId xmlns:a16="http://schemas.microsoft.com/office/drawing/2014/main" id="{39ED8880-7967-4875-9169-9D4520C83284}"/>
              </a:ext>
            </a:extLst>
          </p:cNvPr>
          <p:cNvPicPr>
            <a:picLocks noChangeAspect="1" noChangeArrowheads="1"/>
          </p:cNvPicPr>
          <p:nvPr/>
        </p:nvPicPr>
        <p:blipFill>
          <a:blip r:embed="rId3"/>
          <a:srcRect/>
          <a:stretch>
            <a:fillRect/>
          </a:stretch>
        </p:blipFill>
        <p:spPr bwMode="auto">
          <a:xfrm>
            <a:off x="9613292" y="214634"/>
            <a:ext cx="1989908" cy="1209552"/>
          </a:xfrm>
          <a:prstGeom prst="rect">
            <a:avLst/>
          </a:prstGeom>
          <a:noFill/>
          <a:ln w="9525">
            <a:noFill/>
            <a:miter lim="800000"/>
            <a:headEnd/>
            <a:tailEnd/>
          </a:ln>
        </p:spPr>
      </p:pic>
    </p:spTree>
    <p:extLst>
      <p:ext uri="{BB962C8B-B14F-4D97-AF65-F5344CB8AC3E}">
        <p14:creationId xmlns:p14="http://schemas.microsoft.com/office/powerpoint/2010/main" val="3800272500"/>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322009" y="1612260"/>
            <a:ext cx="5762445" cy="4026535"/>
          </a:xfrm>
        </p:spPr>
        <p:txBody>
          <a:bodyPr>
            <a:normAutofit/>
          </a:bodyPr>
          <a:lstStyle/>
          <a:p>
            <a:pPr marL="0" indent="0">
              <a:lnSpc>
                <a:spcPct val="150000"/>
              </a:lnSpc>
              <a:buNone/>
            </a:pPr>
            <a:r>
              <a:rPr lang="en-US" sz="2400" b="1" dirty="0">
                <a:latin typeface="Times New Roman" panose="02020603050405020304" pitchFamily="18" charset="0"/>
                <a:cs typeface="Times New Roman" panose="02020603050405020304" pitchFamily="18" charset="0"/>
              </a:rPr>
              <a:t>CO2 Sensor – MQ135</a:t>
            </a:r>
          </a:p>
          <a:p>
            <a:pPr lvl="1">
              <a:lnSpc>
                <a:spcPct val="150000"/>
              </a:lnSpc>
            </a:pPr>
            <a:r>
              <a:rPr lang="en-IN" sz="2000" dirty="0"/>
              <a:t>Suitable for detecting CO2,NH3, </a:t>
            </a:r>
            <a:r>
              <a:rPr lang="en-IN" sz="2000" dirty="0" err="1"/>
              <a:t>NOx</a:t>
            </a:r>
            <a:r>
              <a:rPr lang="en-IN" sz="2000" dirty="0"/>
              <a:t>, alcohol, benzene, smoke.</a:t>
            </a:r>
          </a:p>
          <a:p>
            <a:pPr lvl="1">
              <a:lnSpc>
                <a:spcPct val="150000"/>
              </a:lnSpc>
            </a:pPr>
            <a:r>
              <a:rPr lang="en-IN" sz="2000" dirty="0"/>
              <a:t>It has three pins</a:t>
            </a:r>
          </a:p>
          <a:p>
            <a:pPr marL="457200" lvl="1" indent="0">
              <a:lnSpc>
                <a:spcPct val="150000"/>
              </a:lnSpc>
              <a:buNone/>
            </a:pPr>
            <a:r>
              <a:rPr lang="en-IN" sz="2000" dirty="0"/>
              <a:t>		Pin 1 connected to </a:t>
            </a:r>
            <a:r>
              <a:rPr lang="en-IN" sz="2000" dirty="0" err="1"/>
              <a:t>Vcc</a:t>
            </a:r>
            <a:endParaRPr lang="en-IN" sz="2000" dirty="0"/>
          </a:p>
          <a:p>
            <a:pPr marL="457200" lvl="1" indent="0">
              <a:lnSpc>
                <a:spcPct val="150000"/>
              </a:lnSpc>
              <a:buNone/>
            </a:pPr>
            <a:r>
              <a:rPr lang="en-IN" sz="2000" dirty="0"/>
              <a:t>		Pin 2 connected to ground</a:t>
            </a:r>
          </a:p>
          <a:p>
            <a:pPr marL="457200" lvl="1" indent="0">
              <a:lnSpc>
                <a:spcPct val="150000"/>
              </a:lnSpc>
              <a:buNone/>
            </a:pPr>
            <a:r>
              <a:rPr lang="en-IN" sz="2000" dirty="0"/>
              <a:t>		Pin 3 connected data line</a:t>
            </a:r>
          </a:p>
          <a:p>
            <a:pPr lvl="1">
              <a:lnSpc>
                <a:spcPct val="150000"/>
              </a:lnSpc>
            </a:pPr>
            <a:endParaRPr lang="en-IN" sz="2000" dirty="0"/>
          </a:p>
        </p:txBody>
      </p:sp>
      <p:pic>
        <p:nvPicPr>
          <p:cNvPr id="3074" name="Picture 2" descr="C:\Users\WELCOME\Pictures\Saved Pictures\MQ-135-GAS-SENSO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009" y="4015324"/>
            <a:ext cx="1643062" cy="1343025"/>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p:cNvSpPr txBox="1">
            <a:spLocks/>
          </p:cNvSpPr>
          <p:nvPr/>
        </p:nvSpPr>
        <p:spPr>
          <a:xfrm>
            <a:off x="5578415" y="1553482"/>
            <a:ext cx="6418051" cy="40265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400" b="1" dirty="0">
                <a:latin typeface="Times New Roman" panose="02020603050405020304" pitchFamily="18" charset="0"/>
                <a:cs typeface="Times New Roman" panose="02020603050405020304" pitchFamily="18" charset="0"/>
              </a:rPr>
              <a:t>NO Sensor – MQ2</a:t>
            </a:r>
          </a:p>
          <a:p>
            <a:pPr lvl="1" algn="just">
              <a:lnSpc>
                <a:spcPct val="150000"/>
              </a:lnSpc>
            </a:pPr>
            <a:r>
              <a:rPr lang="en-IN" sz="2000" dirty="0"/>
              <a:t>It have three pins namely, pin one is </a:t>
            </a:r>
            <a:r>
              <a:rPr lang="en-IN" sz="2000" dirty="0" err="1"/>
              <a:t>Vcc</a:t>
            </a:r>
            <a:r>
              <a:rPr lang="en-IN" sz="2000" dirty="0"/>
              <a:t> pin which is connected to power supply, pin two is ground and finally pin three works as signal carrier </a:t>
            </a:r>
          </a:p>
        </p:txBody>
      </p:sp>
      <p:pic>
        <p:nvPicPr>
          <p:cNvPr id="3075" name="Picture 3" descr="C:\Users\WELCOME\Pictures\Saved Pictures\375px-MQ-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4782" y="3974884"/>
            <a:ext cx="2205316" cy="1611351"/>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p:cNvSpPr>
            <a:spLocks noGrp="1"/>
          </p:cNvSpPr>
          <p:nvPr>
            <p:ph type="dt" sz="half" idx="10"/>
          </p:nvPr>
        </p:nvSpPr>
        <p:spPr/>
        <p:txBody>
          <a:bodyPr/>
          <a:lstStyle/>
          <a:p>
            <a:fld id="{D541C1CF-77FD-4DEB-991D-85D21A3A68FF}" type="datetime1">
              <a:rPr lang="en-IN" smtClean="0"/>
              <a:t>09-02-2019</a:t>
            </a:fld>
            <a:endParaRPr lang="en-IN"/>
          </a:p>
        </p:txBody>
      </p:sp>
      <p:sp>
        <p:nvSpPr>
          <p:cNvPr id="13" name="Footer Placeholder 12"/>
          <p:cNvSpPr>
            <a:spLocks noGrp="1"/>
          </p:cNvSpPr>
          <p:nvPr>
            <p:ph type="ftr" sz="quarter" idx="11"/>
          </p:nvPr>
        </p:nvSpPr>
        <p:spPr/>
        <p:txBody>
          <a:bodyPr/>
          <a:lstStyle/>
          <a:p>
            <a:r>
              <a:rPr lang="en-IN"/>
              <a:t>1st Project Review</a:t>
            </a:r>
          </a:p>
        </p:txBody>
      </p:sp>
      <p:sp>
        <p:nvSpPr>
          <p:cNvPr id="14" name="Slide Number Placeholder 13"/>
          <p:cNvSpPr>
            <a:spLocks noGrp="1"/>
          </p:cNvSpPr>
          <p:nvPr>
            <p:ph type="sldNum" sz="quarter" idx="12"/>
          </p:nvPr>
        </p:nvSpPr>
        <p:spPr/>
        <p:txBody>
          <a:bodyPr/>
          <a:lstStyle/>
          <a:p>
            <a:fld id="{3D8F4220-7200-4766-BCF7-B7128F8B6FB8}" type="slidenum">
              <a:rPr lang="en-IN" smtClean="0"/>
              <a:t>19</a:t>
            </a:fld>
            <a:endParaRPr lang="en-IN"/>
          </a:p>
        </p:txBody>
      </p:sp>
      <p:pic>
        <p:nvPicPr>
          <p:cNvPr id="10" name="Picture 2">
            <a:extLst>
              <a:ext uri="{FF2B5EF4-FFF2-40B4-BE49-F238E27FC236}">
                <a16:creationId xmlns:a16="http://schemas.microsoft.com/office/drawing/2014/main" id="{D959FB4F-0D52-4821-964C-18A92202C783}"/>
              </a:ext>
            </a:extLst>
          </p:cNvPr>
          <p:cNvPicPr>
            <a:picLocks noChangeAspect="1" noChangeArrowheads="1"/>
          </p:cNvPicPr>
          <p:nvPr/>
        </p:nvPicPr>
        <p:blipFill>
          <a:blip r:embed="rId4"/>
          <a:srcRect/>
          <a:stretch>
            <a:fillRect/>
          </a:stretch>
        </p:blipFill>
        <p:spPr bwMode="auto">
          <a:xfrm>
            <a:off x="9613292" y="214634"/>
            <a:ext cx="1989908" cy="1209552"/>
          </a:xfrm>
          <a:prstGeom prst="rect">
            <a:avLst/>
          </a:prstGeom>
          <a:noFill/>
          <a:ln w="9525">
            <a:noFill/>
            <a:miter lim="800000"/>
            <a:headEnd/>
            <a:tailEnd/>
          </a:ln>
        </p:spPr>
      </p:pic>
    </p:spTree>
    <p:extLst>
      <p:ext uri="{BB962C8B-B14F-4D97-AF65-F5344CB8AC3E}">
        <p14:creationId xmlns:p14="http://schemas.microsoft.com/office/powerpoint/2010/main" val="2177849780"/>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54480" y="124097"/>
            <a:ext cx="8229600"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latin typeface="Times New Roman" panose="02020603050405020304" pitchFamily="18" charset="0"/>
                <a:cs typeface="Times New Roman" panose="02020603050405020304" pitchFamily="18" charset="0"/>
              </a:rPr>
              <a:t>INDEX</a:t>
            </a:r>
            <a:r>
              <a:rPr lang="en-IN" sz="2800" b="1" dirty="0"/>
              <a:t> </a:t>
            </a:r>
          </a:p>
        </p:txBody>
      </p:sp>
      <p:sp>
        <p:nvSpPr>
          <p:cNvPr id="5" name="Content Placeholder 2"/>
          <p:cNvSpPr txBox="1">
            <a:spLocks/>
          </p:cNvSpPr>
          <p:nvPr/>
        </p:nvSpPr>
        <p:spPr>
          <a:xfrm>
            <a:off x="1444062" y="1267095"/>
            <a:ext cx="8547052" cy="535799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itchFamily="34" charset="0"/>
              <a:buChar char="•"/>
            </a:pPr>
            <a:r>
              <a:rPr lang="en-IN" dirty="0">
                <a:latin typeface="Times New Roman" panose="02020603050405020304" pitchFamily="18" charset="0"/>
                <a:cs typeface="Times New Roman" panose="02020603050405020304" pitchFamily="18" charset="0"/>
              </a:rPr>
              <a:t>1.ABSTRACT </a:t>
            </a:r>
          </a:p>
          <a:p>
            <a:pPr marL="342900" indent="-342900" algn="l">
              <a:buFont typeface="Arial" pitchFamily="34" charset="0"/>
              <a:buChar char="•"/>
            </a:pPr>
            <a:r>
              <a:rPr lang="en-IN" dirty="0">
                <a:latin typeface="Times New Roman" panose="02020603050405020304" pitchFamily="18" charset="0"/>
                <a:cs typeface="Times New Roman" panose="02020603050405020304" pitchFamily="18" charset="0"/>
              </a:rPr>
              <a:t>2.OBJECTIVE</a:t>
            </a:r>
          </a:p>
          <a:p>
            <a:pPr marL="342900" indent="-342900" algn="l">
              <a:buFont typeface="Arial" pitchFamily="34" charset="0"/>
              <a:buChar char="•"/>
            </a:pPr>
            <a:r>
              <a:rPr lang="en-IN" dirty="0">
                <a:latin typeface="Times New Roman" panose="02020603050405020304" pitchFamily="18" charset="0"/>
                <a:cs typeface="Times New Roman" panose="02020603050405020304" pitchFamily="18" charset="0"/>
              </a:rPr>
              <a:t>3.PROBLEM STATEMENT </a:t>
            </a:r>
          </a:p>
          <a:p>
            <a:pPr marL="342900" indent="-342900" algn="l">
              <a:buFont typeface="Arial" pitchFamily="34" charset="0"/>
              <a:buChar char="•"/>
            </a:pPr>
            <a:r>
              <a:rPr lang="en-IN" dirty="0">
                <a:latin typeface="Times New Roman" panose="02020603050405020304" pitchFamily="18" charset="0"/>
                <a:cs typeface="Times New Roman" panose="02020603050405020304" pitchFamily="18" charset="0"/>
              </a:rPr>
              <a:t>4.PROPOSED MODEL AND EXISTING MODEL</a:t>
            </a:r>
          </a:p>
          <a:p>
            <a:pPr marL="342900" indent="-342900" algn="l">
              <a:buFont typeface="Arial" pitchFamily="34" charset="0"/>
              <a:buChar char="•"/>
            </a:pPr>
            <a:r>
              <a:rPr lang="en-IN" dirty="0">
                <a:latin typeface="Times New Roman" panose="02020603050405020304" pitchFamily="18" charset="0"/>
                <a:cs typeface="Times New Roman" panose="02020603050405020304" pitchFamily="18" charset="0"/>
              </a:rPr>
              <a:t>5.LITERATURE REVIEW</a:t>
            </a:r>
          </a:p>
          <a:p>
            <a:pPr marL="342900" indent="-342900" algn="l">
              <a:buFont typeface="Arial" pitchFamily="34" charset="0"/>
              <a:buChar char="•"/>
            </a:pPr>
            <a:r>
              <a:rPr lang="en-IN" dirty="0">
                <a:latin typeface="Times New Roman" panose="02020603050405020304" pitchFamily="18" charset="0"/>
                <a:cs typeface="Times New Roman" panose="02020603050405020304" pitchFamily="18" charset="0"/>
              </a:rPr>
              <a:t>6.</a:t>
            </a:r>
            <a:r>
              <a:rPr lang="en-IN" b="1" dirty="0"/>
              <a:t> </a:t>
            </a:r>
            <a:r>
              <a:rPr lang="en-IN" dirty="0"/>
              <a:t>NOVELITY</a:t>
            </a:r>
            <a:endParaRPr lang="en-IN" dirty="0">
              <a:latin typeface="Times New Roman" panose="02020603050405020304" pitchFamily="18" charset="0"/>
              <a:cs typeface="Times New Roman" panose="02020603050405020304" pitchFamily="18" charset="0"/>
            </a:endParaRPr>
          </a:p>
          <a:p>
            <a:pPr marL="342900" indent="-342900" algn="l">
              <a:buFont typeface="Arial" pitchFamily="34" charset="0"/>
              <a:buChar char="•"/>
            </a:pPr>
            <a:r>
              <a:rPr lang="en-IN" dirty="0">
                <a:latin typeface="Times New Roman" panose="02020603050405020304" pitchFamily="18" charset="0"/>
                <a:cs typeface="Times New Roman" panose="02020603050405020304" pitchFamily="18" charset="0"/>
              </a:rPr>
              <a:t>7.BLOCK DIAGRAM &amp; FLOW CHART </a:t>
            </a:r>
          </a:p>
          <a:p>
            <a:pPr marL="342900" indent="-342900" algn="l">
              <a:buFont typeface="Arial" pitchFamily="34" charset="0"/>
              <a:buChar char="•"/>
            </a:pPr>
            <a:r>
              <a:rPr lang="en-IN" dirty="0">
                <a:latin typeface="Times New Roman" panose="02020603050405020304" pitchFamily="18" charset="0"/>
                <a:cs typeface="Times New Roman" panose="02020603050405020304" pitchFamily="18" charset="0"/>
              </a:rPr>
              <a:t>8.HARDWARE DESCRIPTION &amp; SPECIFICATIONS</a:t>
            </a:r>
          </a:p>
          <a:p>
            <a:pPr marL="342900" indent="-342900" algn="l">
              <a:buFont typeface="Arial" pitchFamily="34" charset="0"/>
              <a:buChar char="•"/>
            </a:pPr>
            <a:r>
              <a:rPr lang="en-IN" dirty="0">
                <a:latin typeface="Times New Roman" panose="02020603050405020304" pitchFamily="18" charset="0"/>
                <a:cs typeface="Times New Roman" panose="02020603050405020304" pitchFamily="18" charset="0"/>
              </a:rPr>
              <a:t>9.WORK PROGRESS</a:t>
            </a:r>
          </a:p>
          <a:p>
            <a:pPr marL="342900" indent="-342900" algn="l">
              <a:buFont typeface="Arial" pitchFamily="34" charset="0"/>
              <a:buChar char="•"/>
            </a:pPr>
            <a:r>
              <a:rPr lang="en-IN" dirty="0">
                <a:latin typeface="Times New Roman" panose="02020603050405020304" pitchFamily="18" charset="0"/>
                <a:cs typeface="Times New Roman" panose="02020603050405020304" pitchFamily="18" charset="0"/>
              </a:rPr>
              <a:t>10.APPLICATIONS</a:t>
            </a:r>
          </a:p>
          <a:p>
            <a:pPr marL="342900" indent="-342900" algn="l">
              <a:buFont typeface="Arial" pitchFamily="34" charset="0"/>
              <a:buChar char="•"/>
            </a:pPr>
            <a:r>
              <a:rPr lang="en-IN" dirty="0">
                <a:latin typeface="Times New Roman" panose="02020603050405020304" pitchFamily="18" charset="0"/>
                <a:cs typeface="Times New Roman" panose="02020603050405020304" pitchFamily="18" charset="0"/>
              </a:rPr>
              <a:t>11.FUTURE WORK</a:t>
            </a:r>
          </a:p>
          <a:p>
            <a:pPr marL="342900" indent="-342900" algn="l">
              <a:buFont typeface="Arial" pitchFamily="34" charset="0"/>
              <a:buChar char="•"/>
            </a:pPr>
            <a:r>
              <a:rPr lang="en-IN" dirty="0">
                <a:latin typeface="Times New Roman" panose="02020603050405020304" pitchFamily="18" charset="0"/>
                <a:cs typeface="Times New Roman" panose="02020603050405020304" pitchFamily="18" charset="0"/>
              </a:rPr>
              <a:t>12.CONCLUSION</a:t>
            </a:r>
          </a:p>
          <a:p>
            <a:pPr marL="342900" indent="-342900">
              <a:buFont typeface="Arial" pitchFamily="34" charset="0"/>
              <a:buChar char="•"/>
            </a:pPr>
            <a:endParaRPr lang="en-IN" sz="2000" dirty="0"/>
          </a:p>
        </p:txBody>
      </p:sp>
      <p:sp>
        <p:nvSpPr>
          <p:cNvPr id="3" name="Date Placeholder 2"/>
          <p:cNvSpPr>
            <a:spLocks noGrp="1"/>
          </p:cNvSpPr>
          <p:nvPr>
            <p:ph type="dt" sz="half" idx="10"/>
          </p:nvPr>
        </p:nvSpPr>
        <p:spPr/>
        <p:txBody>
          <a:bodyPr/>
          <a:lstStyle/>
          <a:p>
            <a:fld id="{4E2F8397-9BC1-4937-AF69-F2CCB9A2E104}" type="datetime1">
              <a:rPr lang="en-IN" smtClean="0"/>
              <a:t>09-02-2019</a:t>
            </a:fld>
            <a:endParaRPr lang="en-IN"/>
          </a:p>
        </p:txBody>
      </p:sp>
      <p:sp>
        <p:nvSpPr>
          <p:cNvPr id="9" name="Footer Placeholder 8"/>
          <p:cNvSpPr>
            <a:spLocks noGrp="1"/>
          </p:cNvSpPr>
          <p:nvPr>
            <p:ph type="ftr" sz="quarter" idx="11"/>
          </p:nvPr>
        </p:nvSpPr>
        <p:spPr/>
        <p:txBody>
          <a:bodyPr/>
          <a:lstStyle/>
          <a:p>
            <a:r>
              <a:rPr lang="en-IN"/>
              <a:t>1st Project Review</a:t>
            </a:r>
          </a:p>
        </p:txBody>
      </p:sp>
      <p:sp>
        <p:nvSpPr>
          <p:cNvPr id="10" name="Slide Number Placeholder 9"/>
          <p:cNvSpPr>
            <a:spLocks noGrp="1"/>
          </p:cNvSpPr>
          <p:nvPr>
            <p:ph type="sldNum" sz="quarter" idx="12"/>
          </p:nvPr>
        </p:nvSpPr>
        <p:spPr/>
        <p:txBody>
          <a:bodyPr/>
          <a:lstStyle/>
          <a:p>
            <a:fld id="{3D8F4220-7200-4766-BCF7-B7128F8B6FB8}" type="slidenum">
              <a:rPr lang="en-IN" smtClean="0"/>
              <a:t>2</a:t>
            </a:fld>
            <a:endParaRPr lang="en-IN"/>
          </a:p>
        </p:txBody>
      </p:sp>
      <p:pic>
        <p:nvPicPr>
          <p:cNvPr id="12" name="Picture 2">
            <a:extLst>
              <a:ext uri="{FF2B5EF4-FFF2-40B4-BE49-F238E27FC236}">
                <a16:creationId xmlns:a16="http://schemas.microsoft.com/office/drawing/2014/main" id="{6F87E966-D367-4B1E-A18F-6A40D8125D87}"/>
              </a:ext>
            </a:extLst>
          </p:cNvPr>
          <p:cNvPicPr>
            <a:picLocks noChangeAspect="1" noChangeArrowheads="1"/>
          </p:cNvPicPr>
          <p:nvPr/>
        </p:nvPicPr>
        <p:blipFill>
          <a:blip r:embed="rId2"/>
          <a:srcRect/>
          <a:stretch>
            <a:fillRect/>
          </a:stretch>
        </p:blipFill>
        <p:spPr bwMode="auto">
          <a:xfrm>
            <a:off x="147981" y="214634"/>
            <a:ext cx="1989908" cy="1209552"/>
          </a:xfrm>
          <a:prstGeom prst="rect">
            <a:avLst/>
          </a:prstGeom>
          <a:noFill/>
          <a:ln w="9525">
            <a:noFill/>
            <a:miter lim="800000"/>
            <a:headEnd/>
            <a:tailEnd/>
          </a:ln>
        </p:spPr>
      </p:pic>
    </p:spTree>
    <p:extLst>
      <p:ext uri="{BB962C8B-B14F-4D97-AF65-F5344CB8AC3E}">
        <p14:creationId xmlns:p14="http://schemas.microsoft.com/office/powerpoint/2010/main" val="2768585123"/>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Work Progress </a:t>
            </a:r>
          </a:p>
        </p:txBody>
      </p:sp>
      <p:sp>
        <p:nvSpPr>
          <p:cNvPr id="3" name="Content Placeholder 2"/>
          <p:cNvSpPr>
            <a:spLocks noGrp="1"/>
          </p:cNvSpPr>
          <p:nvPr>
            <p:ph idx="1"/>
          </p:nvPr>
        </p:nvSpPr>
        <p:spPr>
          <a:xfrm>
            <a:off x="838200" y="1512115"/>
            <a:ext cx="10515600" cy="4901747"/>
          </a:xfrm>
        </p:spPr>
        <p:txBody>
          <a:bodyPr>
            <a:normAutofit/>
          </a:bodyPr>
          <a:lstStyle/>
          <a:p>
            <a:pPr marL="0" indent="0">
              <a:buNone/>
            </a:pPr>
            <a:endParaRPr lang="en-IN" sz="2600" dirty="0">
              <a:latin typeface="Times New Roman" panose="02020603050405020304" pitchFamily="18" charset="0"/>
              <a:cs typeface="Times New Roman" panose="02020603050405020304" pitchFamily="18" charset="0"/>
            </a:endParaRPr>
          </a:p>
          <a:p>
            <a:endParaRPr lang="en-IN" sz="2600" dirty="0">
              <a:latin typeface="Times New Roman" panose="02020603050405020304" pitchFamily="18" charset="0"/>
              <a:cs typeface="Times New Roman" panose="02020603050405020304" pitchFamily="18" charset="0"/>
            </a:endParaRPr>
          </a:p>
          <a:p>
            <a:pPr marL="0" indent="0">
              <a:buNone/>
            </a:pPr>
            <a:endParaRPr lang="en-IN" sz="4400" dirty="0">
              <a:latin typeface="Times New Roman" panose="02020603050405020304" pitchFamily="18" charset="0"/>
              <a:cs typeface="Times New Roman" panose="02020603050405020304" pitchFamily="18" charset="0"/>
            </a:endParaRPr>
          </a:p>
          <a:p>
            <a:pPr marL="0" indent="0">
              <a:buNone/>
            </a:pPr>
            <a:endParaRPr lang="en-IN" sz="4300" b="1" dirty="0">
              <a:latin typeface="Times New Roman" panose="02020603050405020304" pitchFamily="18" charset="0"/>
              <a:cs typeface="Times New Roman" panose="02020603050405020304" pitchFamily="18" charset="0"/>
            </a:endParaRPr>
          </a:p>
          <a:p>
            <a:pPr marL="0" indent="0">
              <a:buNone/>
            </a:pPr>
            <a:endParaRPr lang="en-IN" sz="40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02FB14C8-AEC1-410B-9844-44240E38F4FB}" type="datetime1">
              <a:rPr lang="en-IN" smtClean="0"/>
              <a:t>09-02-2019</a:t>
            </a:fld>
            <a:endParaRPr lang="en-IN"/>
          </a:p>
        </p:txBody>
      </p:sp>
      <p:sp>
        <p:nvSpPr>
          <p:cNvPr id="6" name="Footer Placeholder 5"/>
          <p:cNvSpPr>
            <a:spLocks noGrp="1"/>
          </p:cNvSpPr>
          <p:nvPr>
            <p:ph type="ftr" sz="quarter" idx="11"/>
          </p:nvPr>
        </p:nvSpPr>
        <p:spPr/>
        <p:txBody>
          <a:bodyPr/>
          <a:lstStyle/>
          <a:p>
            <a:r>
              <a:rPr lang="en-IN"/>
              <a:t>1st Project Review</a:t>
            </a:r>
          </a:p>
        </p:txBody>
      </p:sp>
      <p:graphicFrame>
        <p:nvGraphicFramePr>
          <p:cNvPr id="7" name="Table 6"/>
          <p:cNvGraphicFramePr>
            <a:graphicFrameLocks noGrp="1"/>
          </p:cNvGraphicFramePr>
          <p:nvPr>
            <p:extLst>
              <p:ext uri="{D42A27DB-BD31-4B8C-83A1-F6EECF244321}">
                <p14:modId xmlns:p14="http://schemas.microsoft.com/office/powerpoint/2010/main" val="1695822141"/>
              </p:ext>
            </p:extLst>
          </p:nvPr>
        </p:nvGraphicFramePr>
        <p:xfrm>
          <a:off x="1477431" y="1694451"/>
          <a:ext cx="8128000" cy="4102497"/>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586071">
                <a:tc>
                  <a:txBody>
                    <a:bodyPr/>
                    <a:lstStyle/>
                    <a:p>
                      <a:pPr algn="ctr">
                        <a:lnSpc>
                          <a:spcPct val="150000"/>
                        </a:lnSpc>
                      </a:pPr>
                      <a:r>
                        <a:rPr lang="en-IN" sz="1800" dirty="0"/>
                        <a:t>Work</a:t>
                      </a:r>
                      <a:r>
                        <a:rPr lang="en-IN" sz="1800" baseline="0" dirty="0"/>
                        <a:t> Completed</a:t>
                      </a:r>
                      <a:endParaRPr lang="en-IN" sz="1800" dirty="0"/>
                    </a:p>
                  </a:txBody>
                  <a:tcPr/>
                </a:tc>
                <a:tc>
                  <a:txBody>
                    <a:bodyPr/>
                    <a:lstStyle/>
                    <a:p>
                      <a:pPr algn="ctr">
                        <a:lnSpc>
                          <a:spcPct val="150000"/>
                        </a:lnSpc>
                      </a:pPr>
                      <a:r>
                        <a:rPr lang="en-IN" sz="1800" dirty="0"/>
                        <a:t>Work Planning</a:t>
                      </a:r>
                      <a:r>
                        <a:rPr lang="en-IN" sz="1800" baseline="0" dirty="0"/>
                        <a:t> to do</a:t>
                      </a:r>
                      <a:endParaRPr lang="en-IN" sz="1800" dirty="0"/>
                    </a:p>
                  </a:txBody>
                  <a:tcPr/>
                </a:tc>
                <a:extLst>
                  <a:ext uri="{0D108BD9-81ED-4DB2-BD59-A6C34878D82A}">
                    <a16:rowId xmlns:a16="http://schemas.microsoft.com/office/drawing/2014/main" val="10000"/>
                  </a:ext>
                </a:extLst>
              </a:tr>
              <a:tr h="586071">
                <a:tc>
                  <a:txBody>
                    <a:bodyPr/>
                    <a:lstStyle/>
                    <a:p>
                      <a:pPr algn="ctr"/>
                      <a:r>
                        <a:rPr lang="en-IN" sz="1800" dirty="0"/>
                        <a:t>Literature Survey</a:t>
                      </a:r>
                    </a:p>
                  </a:txBody>
                  <a:tcPr/>
                </a:tc>
                <a:tc>
                  <a:txBody>
                    <a:bodyPr/>
                    <a:lstStyle/>
                    <a:p>
                      <a:pPr algn="ctr"/>
                      <a:r>
                        <a:rPr lang="en-IN" sz="1800" dirty="0"/>
                        <a:t>Sensor</a:t>
                      </a:r>
                      <a:r>
                        <a:rPr lang="en-IN" sz="1800" baseline="0" dirty="0"/>
                        <a:t> Interfacing with </a:t>
                      </a:r>
                      <a:r>
                        <a:rPr lang="en-IN" sz="1800" baseline="0" dirty="0" err="1"/>
                        <a:t>Arduino</a:t>
                      </a:r>
                      <a:endParaRPr lang="en-IN" sz="1800" dirty="0"/>
                    </a:p>
                  </a:txBody>
                  <a:tcPr/>
                </a:tc>
                <a:extLst>
                  <a:ext uri="{0D108BD9-81ED-4DB2-BD59-A6C34878D82A}">
                    <a16:rowId xmlns:a16="http://schemas.microsoft.com/office/drawing/2014/main" val="10001"/>
                  </a:ext>
                </a:extLst>
              </a:tr>
              <a:tr h="586071">
                <a:tc>
                  <a:txBody>
                    <a:bodyPr/>
                    <a:lstStyle/>
                    <a:p>
                      <a:pPr algn="ctr"/>
                      <a:r>
                        <a:rPr lang="en-IN" sz="1800" dirty="0"/>
                        <a:t>Component Selection &amp; Acquisition</a:t>
                      </a:r>
                    </a:p>
                  </a:txBody>
                  <a:tcPr/>
                </a:tc>
                <a:tc>
                  <a:txBody>
                    <a:bodyPr/>
                    <a:lstStyle/>
                    <a:p>
                      <a:pPr algn="ctr"/>
                      <a:r>
                        <a:rPr lang="en-IN" sz="1800" dirty="0"/>
                        <a:t>Lora Transmission</a:t>
                      </a:r>
                      <a:r>
                        <a:rPr lang="en-IN" sz="1800" baseline="0" dirty="0"/>
                        <a:t> testing </a:t>
                      </a:r>
                      <a:endParaRPr lang="en-IN" sz="1800" dirty="0"/>
                    </a:p>
                  </a:txBody>
                  <a:tcPr/>
                </a:tc>
                <a:extLst>
                  <a:ext uri="{0D108BD9-81ED-4DB2-BD59-A6C34878D82A}">
                    <a16:rowId xmlns:a16="http://schemas.microsoft.com/office/drawing/2014/main" val="10002"/>
                  </a:ext>
                </a:extLst>
              </a:tr>
              <a:tr h="586071">
                <a:tc>
                  <a:txBody>
                    <a:bodyPr/>
                    <a:lstStyle/>
                    <a:p>
                      <a:pPr algn="ctr"/>
                      <a:r>
                        <a:rPr lang="en-IN" sz="1800" dirty="0" err="1"/>
                        <a:t>TheThingsNetwork</a:t>
                      </a:r>
                      <a:r>
                        <a:rPr lang="en-IN" sz="1800" dirty="0"/>
                        <a:t> Cloud Application</a:t>
                      </a:r>
                    </a:p>
                  </a:txBody>
                  <a:tcPr/>
                </a:tc>
                <a:tc>
                  <a:txBody>
                    <a:bodyPr/>
                    <a:lstStyle/>
                    <a:p>
                      <a:pPr algn="ctr"/>
                      <a:r>
                        <a:rPr lang="en-IN" sz="1800" dirty="0"/>
                        <a:t>Data collection of data </a:t>
                      </a:r>
                    </a:p>
                  </a:txBody>
                  <a:tcPr/>
                </a:tc>
                <a:extLst>
                  <a:ext uri="{0D108BD9-81ED-4DB2-BD59-A6C34878D82A}">
                    <a16:rowId xmlns:a16="http://schemas.microsoft.com/office/drawing/2014/main" val="10003"/>
                  </a:ext>
                </a:extLst>
              </a:tr>
              <a:tr h="586071">
                <a:tc>
                  <a:txBody>
                    <a:bodyPr/>
                    <a:lstStyle/>
                    <a:p>
                      <a:pPr algn="ctr"/>
                      <a:r>
                        <a:rPr lang="en-IN" sz="1800" dirty="0"/>
                        <a:t>SQL for Data management</a:t>
                      </a:r>
                    </a:p>
                  </a:txBody>
                  <a:tcPr/>
                </a:tc>
                <a:tc>
                  <a:txBody>
                    <a:bodyPr/>
                    <a:lstStyle/>
                    <a:p>
                      <a:pPr algn="ctr"/>
                      <a:r>
                        <a:rPr lang="en-IN" sz="1800" u="none" dirty="0" err="1"/>
                        <a:t>Updatation</a:t>
                      </a:r>
                      <a:r>
                        <a:rPr lang="en-IN" sz="1800" u="none" dirty="0"/>
                        <a:t> to TTN </a:t>
                      </a:r>
                    </a:p>
                  </a:txBody>
                  <a:tcPr/>
                </a:tc>
                <a:extLst>
                  <a:ext uri="{0D108BD9-81ED-4DB2-BD59-A6C34878D82A}">
                    <a16:rowId xmlns:a16="http://schemas.microsoft.com/office/drawing/2014/main" val="10004"/>
                  </a:ext>
                </a:extLst>
              </a:tr>
              <a:tr h="586071">
                <a:tc>
                  <a:txBody>
                    <a:bodyPr/>
                    <a:lstStyle/>
                    <a:p>
                      <a:pPr algn="ctr"/>
                      <a:r>
                        <a:rPr lang="en-IN" sz="1800" dirty="0"/>
                        <a:t>Arduino</a:t>
                      </a:r>
                      <a:r>
                        <a:rPr lang="en-IN" sz="1800" baseline="0" dirty="0"/>
                        <a:t> Interface Programming</a:t>
                      </a:r>
                      <a:endParaRPr lang="en-IN" sz="1800" dirty="0"/>
                    </a:p>
                  </a:txBody>
                  <a:tcPr/>
                </a:tc>
                <a:tc>
                  <a:txBody>
                    <a:bodyPr/>
                    <a:lstStyle/>
                    <a:p>
                      <a:pPr algn="ctr"/>
                      <a:endParaRPr lang="en-IN" sz="1800" dirty="0"/>
                    </a:p>
                  </a:txBody>
                  <a:tcPr/>
                </a:tc>
                <a:extLst>
                  <a:ext uri="{0D108BD9-81ED-4DB2-BD59-A6C34878D82A}">
                    <a16:rowId xmlns:a16="http://schemas.microsoft.com/office/drawing/2014/main" val="10005"/>
                  </a:ext>
                </a:extLst>
              </a:tr>
              <a:tr h="586071">
                <a:tc>
                  <a:txBody>
                    <a:bodyPr/>
                    <a:lstStyle/>
                    <a:p>
                      <a:pPr algn="ctr"/>
                      <a:endParaRPr lang="en-IN" sz="1800" dirty="0"/>
                    </a:p>
                  </a:txBody>
                  <a:tcPr/>
                </a:tc>
                <a:tc>
                  <a:txBody>
                    <a:bodyPr/>
                    <a:lstStyle/>
                    <a:p>
                      <a:pPr algn="ctr"/>
                      <a:endParaRPr lang="en-IN" sz="1800" dirty="0"/>
                    </a:p>
                  </a:txBody>
                  <a:tcPr/>
                </a:tc>
                <a:extLst>
                  <a:ext uri="{0D108BD9-81ED-4DB2-BD59-A6C34878D82A}">
                    <a16:rowId xmlns:a16="http://schemas.microsoft.com/office/drawing/2014/main" val="10006"/>
                  </a:ext>
                </a:extLst>
              </a:tr>
            </a:tbl>
          </a:graphicData>
        </a:graphic>
      </p:graphicFrame>
      <p:sp>
        <p:nvSpPr>
          <p:cNvPr id="8" name="Slide Number Placeholder 7"/>
          <p:cNvSpPr>
            <a:spLocks noGrp="1"/>
          </p:cNvSpPr>
          <p:nvPr>
            <p:ph type="sldNum" sz="quarter" idx="12"/>
          </p:nvPr>
        </p:nvSpPr>
        <p:spPr/>
        <p:txBody>
          <a:bodyPr/>
          <a:lstStyle/>
          <a:p>
            <a:fld id="{3D8F4220-7200-4766-BCF7-B7128F8B6FB8}" type="slidenum">
              <a:rPr lang="en-IN" smtClean="0"/>
              <a:t>20</a:t>
            </a:fld>
            <a:endParaRPr lang="en-IN"/>
          </a:p>
        </p:txBody>
      </p:sp>
      <p:pic>
        <p:nvPicPr>
          <p:cNvPr id="9" name="Picture 2">
            <a:extLst>
              <a:ext uri="{FF2B5EF4-FFF2-40B4-BE49-F238E27FC236}">
                <a16:creationId xmlns:a16="http://schemas.microsoft.com/office/drawing/2014/main" id="{A1C28FDF-64CA-4008-9139-87E0F0C12558}"/>
              </a:ext>
            </a:extLst>
          </p:cNvPr>
          <p:cNvPicPr>
            <a:picLocks noChangeAspect="1" noChangeArrowheads="1"/>
          </p:cNvPicPr>
          <p:nvPr/>
        </p:nvPicPr>
        <p:blipFill>
          <a:blip r:embed="rId2"/>
          <a:srcRect/>
          <a:stretch>
            <a:fillRect/>
          </a:stretch>
        </p:blipFill>
        <p:spPr bwMode="auto">
          <a:xfrm>
            <a:off x="9613292" y="214634"/>
            <a:ext cx="1989908" cy="1209552"/>
          </a:xfrm>
          <a:prstGeom prst="rect">
            <a:avLst/>
          </a:prstGeom>
          <a:noFill/>
          <a:ln w="9525">
            <a:noFill/>
            <a:miter lim="800000"/>
            <a:headEnd/>
            <a:tailEnd/>
          </a:ln>
        </p:spPr>
      </p:pic>
    </p:spTree>
    <p:extLst>
      <p:ext uri="{BB962C8B-B14F-4D97-AF65-F5344CB8AC3E}">
        <p14:creationId xmlns:p14="http://schemas.microsoft.com/office/powerpoint/2010/main" val="3404990823"/>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APPLICTIONS</a:t>
            </a:r>
          </a:p>
        </p:txBody>
      </p:sp>
      <p:sp>
        <p:nvSpPr>
          <p:cNvPr id="3" name="Content Placeholder 2"/>
          <p:cNvSpPr>
            <a:spLocks noGrp="1"/>
          </p:cNvSpPr>
          <p:nvPr>
            <p:ph idx="1"/>
          </p:nvPr>
        </p:nvSpPr>
        <p:spPr>
          <a:xfrm>
            <a:off x="838200" y="1512115"/>
            <a:ext cx="10515600" cy="4901747"/>
          </a:xfrm>
        </p:spPr>
        <p:txBody>
          <a:bodyPr>
            <a:normAutofit/>
          </a:bodyPr>
          <a:lstStyle/>
          <a:p>
            <a:r>
              <a:rPr lang="en-IN" sz="2400" dirty="0">
                <a:latin typeface="Times New Roman" panose="02020603050405020304" pitchFamily="18" charset="0"/>
                <a:cs typeface="Times New Roman" panose="02020603050405020304" pitchFamily="18" charset="0"/>
              </a:rPr>
              <a:t>Monitoring of Weather and pollution with high range</a:t>
            </a:r>
          </a:p>
          <a:p>
            <a:r>
              <a:rPr lang="en-IN" sz="2400" dirty="0">
                <a:latin typeface="Times New Roman" panose="02020603050405020304" pitchFamily="18" charset="0"/>
                <a:cs typeface="Times New Roman" panose="02020603050405020304" pitchFamily="18" charset="0"/>
              </a:rPr>
              <a:t>End-to-end device with limited energy transmits few bytes every time.</a:t>
            </a:r>
          </a:p>
          <a:p>
            <a:r>
              <a:rPr lang="en-IN" sz="2400" dirty="0">
                <a:latin typeface="Times New Roman" panose="02020603050405020304" pitchFamily="18" charset="0"/>
                <a:cs typeface="Times New Roman" panose="02020603050405020304" pitchFamily="18" charset="0"/>
              </a:rPr>
              <a:t>LORAWAN protocols to decide the actions of security checks</a:t>
            </a:r>
          </a:p>
          <a:p>
            <a:r>
              <a:rPr lang="en-IN" sz="2400" dirty="0">
                <a:latin typeface="Times New Roman" panose="02020603050405020304" pitchFamily="18" charset="0"/>
                <a:cs typeface="Times New Roman" panose="02020603050405020304" pitchFamily="18" charset="0"/>
              </a:rPr>
              <a:t>High ADR(Adaptive Data Rate).</a:t>
            </a:r>
          </a:p>
          <a:p>
            <a:r>
              <a:rPr lang="en-IN" sz="2400" dirty="0">
                <a:latin typeface="Times New Roman" panose="02020603050405020304" pitchFamily="18" charset="0"/>
                <a:cs typeface="Times New Roman" panose="02020603050405020304" pitchFamily="18" charset="0"/>
              </a:rPr>
              <a:t>Spreading factor devices.</a:t>
            </a:r>
          </a:p>
          <a:p>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b="1"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2AD64563-E30C-45C0-86C0-E5C4D6734D52}" type="datetime1">
              <a:rPr lang="en-IN" smtClean="0"/>
              <a:t>09-02-2019</a:t>
            </a:fld>
            <a:endParaRPr lang="en-IN"/>
          </a:p>
        </p:txBody>
      </p:sp>
      <p:sp>
        <p:nvSpPr>
          <p:cNvPr id="6" name="Footer Placeholder 5"/>
          <p:cNvSpPr>
            <a:spLocks noGrp="1"/>
          </p:cNvSpPr>
          <p:nvPr>
            <p:ph type="ftr" sz="quarter" idx="11"/>
          </p:nvPr>
        </p:nvSpPr>
        <p:spPr/>
        <p:txBody>
          <a:bodyPr/>
          <a:lstStyle/>
          <a:p>
            <a:r>
              <a:rPr lang="en-IN"/>
              <a:t>1st Project Review</a:t>
            </a:r>
          </a:p>
        </p:txBody>
      </p:sp>
      <p:sp>
        <p:nvSpPr>
          <p:cNvPr id="7" name="Slide Number Placeholder 6"/>
          <p:cNvSpPr>
            <a:spLocks noGrp="1"/>
          </p:cNvSpPr>
          <p:nvPr>
            <p:ph type="sldNum" sz="quarter" idx="12"/>
          </p:nvPr>
        </p:nvSpPr>
        <p:spPr/>
        <p:txBody>
          <a:bodyPr/>
          <a:lstStyle/>
          <a:p>
            <a:fld id="{3D8F4220-7200-4766-BCF7-B7128F8B6FB8}" type="slidenum">
              <a:rPr lang="en-IN" smtClean="0"/>
              <a:t>21</a:t>
            </a:fld>
            <a:endParaRPr lang="en-IN"/>
          </a:p>
        </p:txBody>
      </p:sp>
      <p:pic>
        <p:nvPicPr>
          <p:cNvPr id="8" name="Picture 2">
            <a:extLst>
              <a:ext uri="{FF2B5EF4-FFF2-40B4-BE49-F238E27FC236}">
                <a16:creationId xmlns:a16="http://schemas.microsoft.com/office/drawing/2014/main" id="{CFF6E0BB-B833-4830-B59B-2FCC1DCA0607}"/>
              </a:ext>
            </a:extLst>
          </p:cNvPr>
          <p:cNvPicPr>
            <a:picLocks noChangeAspect="1" noChangeArrowheads="1"/>
          </p:cNvPicPr>
          <p:nvPr/>
        </p:nvPicPr>
        <p:blipFill>
          <a:blip r:embed="rId2"/>
          <a:srcRect/>
          <a:stretch>
            <a:fillRect/>
          </a:stretch>
        </p:blipFill>
        <p:spPr bwMode="auto">
          <a:xfrm>
            <a:off x="9613292" y="214634"/>
            <a:ext cx="1989908" cy="1209552"/>
          </a:xfrm>
          <a:prstGeom prst="rect">
            <a:avLst/>
          </a:prstGeom>
          <a:noFill/>
          <a:ln w="9525">
            <a:noFill/>
            <a:miter lim="800000"/>
            <a:headEnd/>
            <a:tailEnd/>
          </a:ln>
        </p:spPr>
      </p:pic>
    </p:spTree>
    <p:extLst>
      <p:ext uri="{BB962C8B-B14F-4D97-AF65-F5344CB8AC3E}">
        <p14:creationId xmlns:p14="http://schemas.microsoft.com/office/powerpoint/2010/main" val="132601757"/>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22325"/>
            <a:ext cx="10515600" cy="1325563"/>
          </a:xfrm>
        </p:spPr>
        <p:txBody>
          <a:bodyPr>
            <a:normAutofit/>
          </a:bodyPr>
          <a:lstStyle/>
          <a:p>
            <a:r>
              <a:rPr lang="en-IN" sz="3200" b="1" dirty="0">
                <a:latin typeface="Times New Roman" panose="02020603050405020304" pitchFamily="18" charset="0"/>
                <a:cs typeface="Times New Roman" panose="02020603050405020304" pitchFamily="18" charset="0"/>
              </a:rPr>
              <a:t>CONCLUSION</a:t>
            </a:r>
            <a:br>
              <a:rPr lang="en-IN" sz="3200" b="1" dirty="0">
                <a:latin typeface="Times New Roman" panose="02020603050405020304" pitchFamily="18" charset="0"/>
                <a:cs typeface="Times New Roman" panose="02020603050405020304" pitchFamily="18" charset="0"/>
              </a:rPr>
            </a:br>
            <a:endParaRPr lang="en-IN" sz="3200" dirty="0"/>
          </a:p>
        </p:txBody>
      </p:sp>
      <p:sp>
        <p:nvSpPr>
          <p:cNvPr id="3" name="Content Placeholder 2"/>
          <p:cNvSpPr>
            <a:spLocks noGrp="1"/>
          </p:cNvSpPr>
          <p:nvPr>
            <p:ph idx="1"/>
          </p:nvPr>
        </p:nvSpPr>
        <p:spPr>
          <a:xfrm>
            <a:off x="838201" y="1825625"/>
            <a:ext cx="9211574" cy="4351338"/>
          </a:xfrm>
        </p:spPr>
        <p:txBody>
          <a:bodyPr/>
          <a:lstStyle/>
          <a:p>
            <a:pPr algn="just"/>
            <a:r>
              <a:rPr lang="en-IN" dirty="0"/>
              <a:t>By this we conclude that the theoretical analysis about </a:t>
            </a:r>
            <a:r>
              <a:rPr lang="en-IN" dirty="0" err="1"/>
              <a:t>LoRa</a:t>
            </a:r>
            <a:r>
              <a:rPr lang="en-IN" dirty="0"/>
              <a:t> and about the project has done and we will be doing our implementation part.</a:t>
            </a:r>
          </a:p>
        </p:txBody>
      </p:sp>
      <p:sp>
        <p:nvSpPr>
          <p:cNvPr id="4" name="Date Placeholder 3"/>
          <p:cNvSpPr>
            <a:spLocks noGrp="1"/>
          </p:cNvSpPr>
          <p:nvPr>
            <p:ph type="dt" sz="half" idx="10"/>
          </p:nvPr>
        </p:nvSpPr>
        <p:spPr/>
        <p:txBody>
          <a:bodyPr/>
          <a:lstStyle/>
          <a:p>
            <a:fld id="{23E9895D-FC13-41CF-9FBE-FDFFE2B72F3D}" type="datetime1">
              <a:rPr lang="en-IN" smtClean="0"/>
              <a:t>09-02-2019</a:t>
            </a:fld>
            <a:endParaRPr lang="en-IN"/>
          </a:p>
        </p:txBody>
      </p:sp>
      <p:sp>
        <p:nvSpPr>
          <p:cNvPr id="5" name="Footer Placeholder 4"/>
          <p:cNvSpPr>
            <a:spLocks noGrp="1"/>
          </p:cNvSpPr>
          <p:nvPr>
            <p:ph type="ftr" sz="quarter" idx="11"/>
          </p:nvPr>
        </p:nvSpPr>
        <p:spPr/>
        <p:txBody>
          <a:bodyPr/>
          <a:lstStyle/>
          <a:p>
            <a:r>
              <a:rPr lang="en-IN"/>
              <a:t>1st Project Review</a:t>
            </a:r>
          </a:p>
        </p:txBody>
      </p:sp>
      <p:sp>
        <p:nvSpPr>
          <p:cNvPr id="6" name="Slide Number Placeholder 5"/>
          <p:cNvSpPr>
            <a:spLocks noGrp="1"/>
          </p:cNvSpPr>
          <p:nvPr>
            <p:ph type="sldNum" sz="quarter" idx="12"/>
          </p:nvPr>
        </p:nvSpPr>
        <p:spPr/>
        <p:txBody>
          <a:bodyPr/>
          <a:lstStyle/>
          <a:p>
            <a:fld id="{3D8F4220-7200-4766-BCF7-B7128F8B6FB8}" type="slidenum">
              <a:rPr lang="en-IN" smtClean="0"/>
              <a:t>22</a:t>
            </a:fld>
            <a:endParaRPr lang="en-IN"/>
          </a:p>
        </p:txBody>
      </p:sp>
      <p:pic>
        <p:nvPicPr>
          <p:cNvPr id="8" name="Picture 2">
            <a:extLst>
              <a:ext uri="{FF2B5EF4-FFF2-40B4-BE49-F238E27FC236}">
                <a16:creationId xmlns:a16="http://schemas.microsoft.com/office/drawing/2014/main" id="{DD1966DC-BC4F-4A5B-8679-8FA163559169}"/>
              </a:ext>
            </a:extLst>
          </p:cNvPr>
          <p:cNvPicPr>
            <a:picLocks noChangeAspect="1" noChangeArrowheads="1"/>
          </p:cNvPicPr>
          <p:nvPr/>
        </p:nvPicPr>
        <p:blipFill>
          <a:blip r:embed="rId2"/>
          <a:srcRect/>
          <a:stretch>
            <a:fillRect/>
          </a:stretch>
        </p:blipFill>
        <p:spPr bwMode="auto">
          <a:xfrm>
            <a:off x="9613292" y="214634"/>
            <a:ext cx="1989908" cy="1209552"/>
          </a:xfrm>
          <a:prstGeom prst="rect">
            <a:avLst/>
          </a:prstGeom>
          <a:noFill/>
          <a:ln w="9525">
            <a:noFill/>
            <a:miter lim="800000"/>
            <a:headEnd/>
            <a:tailEnd/>
          </a:ln>
        </p:spPr>
      </p:pic>
    </p:spTree>
    <p:extLst>
      <p:ext uri="{BB962C8B-B14F-4D97-AF65-F5344CB8AC3E}">
        <p14:creationId xmlns:p14="http://schemas.microsoft.com/office/powerpoint/2010/main" val="3742106929"/>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109" y="114177"/>
            <a:ext cx="10515600" cy="1325563"/>
          </a:xfrm>
        </p:spPr>
        <p:txBody>
          <a:bodyPr>
            <a:normAutofit/>
          </a:bodyPr>
          <a:lstStyle/>
          <a:p>
            <a:r>
              <a:rPr lang="en-IN" sz="3200" dirty="0">
                <a:latin typeface="Times New Roman" panose="02020603050405020304" pitchFamily="18" charset="0"/>
                <a:cs typeface="Times New Roman" panose="02020603050405020304" pitchFamily="18" charset="0"/>
              </a:rPr>
              <a:t>FUTURE WORK</a:t>
            </a:r>
          </a:p>
        </p:txBody>
      </p:sp>
      <p:sp>
        <p:nvSpPr>
          <p:cNvPr id="3" name="Content Placeholder 2"/>
          <p:cNvSpPr>
            <a:spLocks noGrp="1"/>
          </p:cNvSpPr>
          <p:nvPr>
            <p:ph idx="1"/>
          </p:nvPr>
        </p:nvSpPr>
        <p:spPr>
          <a:xfrm>
            <a:off x="657046" y="1280407"/>
            <a:ext cx="10957561" cy="5394960"/>
          </a:xfrm>
        </p:spPr>
        <p:txBody>
          <a:bodyPr>
            <a:noAutofit/>
          </a:bodyPr>
          <a:lstStyle/>
          <a:p>
            <a:r>
              <a:rPr lang="en-IN" sz="2400" b="1" dirty="0">
                <a:latin typeface="Times New Roman" panose="02020603050405020304" pitchFamily="18" charset="0"/>
                <a:cs typeface="Times New Roman" panose="02020603050405020304" pitchFamily="18" charset="0"/>
              </a:rPr>
              <a:t>JANUARY LAST WEEK:</a:t>
            </a:r>
          </a:p>
          <a:p>
            <a:pPr marL="0" indent="0">
              <a:buNone/>
            </a:pPr>
            <a:r>
              <a:rPr lang="en-IN" sz="2400" dirty="0">
                <a:latin typeface="Times New Roman" panose="02020603050405020304" pitchFamily="18" charset="0"/>
                <a:cs typeface="Times New Roman" panose="02020603050405020304" pitchFamily="18" charset="0"/>
              </a:rPr>
              <a:t>Ground work for components, testing individual components for accuracy and better performance.</a:t>
            </a:r>
            <a:endParaRPr lang="en-IN"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FEBRAURY FIRST WEEK:</a:t>
            </a:r>
          </a:p>
          <a:p>
            <a:pPr marL="0" indent="0">
              <a:buNone/>
            </a:pPr>
            <a:r>
              <a:rPr lang="en-IN" sz="2400" dirty="0">
                <a:latin typeface="Times New Roman" panose="02020603050405020304" pitchFamily="18" charset="0"/>
                <a:cs typeface="Times New Roman" panose="02020603050405020304" pitchFamily="18" charset="0"/>
              </a:rPr>
              <a:t>Setting up of cloud storage with the help of The Things Network for monitoring of data.</a:t>
            </a:r>
            <a:endParaRPr lang="en-IN"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FEBRAURY SECOND WEEK:</a:t>
            </a:r>
          </a:p>
          <a:p>
            <a:pPr marL="0" indent="0">
              <a:buNone/>
            </a:pPr>
            <a:r>
              <a:rPr lang="en-IN" sz="2400" dirty="0">
                <a:latin typeface="Times New Roman" panose="02020603050405020304" pitchFamily="18" charset="0"/>
                <a:cs typeface="Times New Roman" panose="02020603050405020304" pitchFamily="18" charset="0"/>
              </a:rPr>
              <a:t>LORAWAN Interfacing with Arduino and The Things Network with required software consideration.</a:t>
            </a:r>
            <a:endParaRPr lang="en-IN"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BEFORE SECOND REVIEW:</a:t>
            </a:r>
          </a:p>
          <a:p>
            <a:pPr marL="0" indent="0">
              <a:buNone/>
            </a:pPr>
            <a:r>
              <a:rPr lang="en-IN" sz="2400" dirty="0">
                <a:latin typeface="Times New Roman" panose="02020603050405020304" pitchFamily="18" charset="0"/>
                <a:cs typeface="Times New Roman" panose="02020603050405020304" pitchFamily="18" charset="0"/>
              </a:rPr>
              <a:t>With the completion of 70% work by connecting all sensors which are required to monitor and if any errors occurs, Replaceable of components.</a:t>
            </a:r>
            <a:endParaRPr lang="en-IN" sz="2400" b="1" dirty="0">
              <a:latin typeface="Times New Roman" panose="02020603050405020304" pitchFamily="18" charset="0"/>
              <a:cs typeface="Times New Roman" panose="02020603050405020304" pitchFamily="18" charset="0"/>
            </a:endParaRPr>
          </a:p>
          <a:p>
            <a:pPr marL="0" indent="0">
              <a:buNone/>
            </a:pPr>
            <a:endParaRPr lang="en-IN" sz="2400" b="1"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CFFCB721-1378-4C63-8BED-5CCBBA45CE93}" type="datetime1">
              <a:rPr lang="en-IN" smtClean="0"/>
              <a:t>09-02-2019</a:t>
            </a:fld>
            <a:endParaRPr lang="en-IN"/>
          </a:p>
        </p:txBody>
      </p:sp>
      <p:sp>
        <p:nvSpPr>
          <p:cNvPr id="6" name="Footer Placeholder 5"/>
          <p:cNvSpPr>
            <a:spLocks noGrp="1"/>
          </p:cNvSpPr>
          <p:nvPr>
            <p:ph type="ftr" sz="quarter" idx="11"/>
          </p:nvPr>
        </p:nvSpPr>
        <p:spPr/>
        <p:txBody>
          <a:bodyPr/>
          <a:lstStyle/>
          <a:p>
            <a:r>
              <a:rPr lang="en-IN"/>
              <a:t>1st Project Review</a:t>
            </a:r>
          </a:p>
        </p:txBody>
      </p:sp>
      <p:sp>
        <p:nvSpPr>
          <p:cNvPr id="7" name="Slide Number Placeholder 6"/>
          <p:cNvSpPr>
            <a:spLocks noGrp="1"/>
          </p:cNvSpPr>
          <p:nvPr>
            <p:ph type="sldNum" sz="quarter" idx="12"/>
          </p:nvPr>
        </p:nvSpPr>
        <p:spPr/>
        <p:txBody>
          <a:bodyPr/>
          <a:lstStyle/>
          <a:p>
            <a:fld id="{3D8F4220-7200-4766-BCF7-B7128F8B6FB8}" type="slidenum">
              <a:rPr lang="en-IN" smtClean="0"/>
              <a:t>23</a:t>
            </a:fld>
            <a:endParaRPr lang="en-IN"/>
          </a:p>
        </p:txBody>
      </p:sp>
      <p:pic>
        <p:nvPicPr>
          <p:cNvPr id="8" name="Picture 2">
            <a:extLst>
              <a:ext uri="{FF2B5EF4-FFF2-40B4-BE49-F238E27FC236}">
                <a16:creationId xmlns:a16="http://schemas.microsoft.com/office/drawing/2014/main" id="{1FA59D5B-7BE0-4448-8A3E-B09BF3695992}"/>
              </a:ext>
            </a:extLst>
          </p:cNvPr>
          <p:cNvPicPr>
            <a:picLocks noChangeAspect="1" noChangeArrowheads="1"/>
          </p:cNvPicPr>
          <p:nvPr/>
        </p:nvPicPr>
        <p:blipFill>
          <a:blip r:embed="rId2"/>
          <a:srcRect/>
          <a:stretch>
            <a:fillRect/>
          </a:stretch>
        </p:blipFill>
        <p:spPr bwMode="auto">
          <a:xfrm>
            <a:off x="9613292" y="214634"/>
            <a:ext cx="1989908" cy="1209552"/>
          </a:xfrm>
          <a:prstGeom prst="rect">
            <a:avLst/>
          </a:prstGeom>
          <a:noFill/>
          <a:ln w="9525">
            <a:noFill/>
            <a:miter lim="800000"/>
            <a:headEnd/>
            <a:tailEnd/>
          </a:ln>
        </p:spPr>
      </p:pic>
    </p:spTree>
    <p:extLst>
      <p:ext uri="{BB962C8B-B14F-4D97-AF65-F5344CB8AC3E}">
        <p14:creationId xmlns:p14="http://schemas.microsoft.com/office/powerpoint/2010/main" val="1758929138"/>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9188" y="1182804"/>
            <a:ext cx="10515600" cy="5158060"/>
          </a:xfrm>
        </p:spPr>
        <p:txBody>
          <a:bodyPr>
            <a:noAutofit/>
          </a:bodyPr>
          <a:lstStyle/>
          <a:p>
            <a:r>
              <a:rPr lang="en-IN" sz="2400" b="1" dirty="0">
                <a:latin typeface="Times New Roman" panose="02020603050405020304" pitchFamily="18" charset="0"/>
                <a:cs typeface="Times New Roman" panose="02020603050405020304" pitchFamily="18" charset="0"/>
              </a:rPr>
              <a:t>MARCH FIRST WEEK:</a:t>
            </a:r>
          </a:p>
          <a:p>
            <a:pPr marL="0" indent="0">
              <a:buNone/>
            </a:pPr>
            <a:r>
              <a:rPr lang="en-IN" sz="2400" dirty="0">
                <a:latin typeface="Times New Roman" panose="02020603050405020304" pitchFamily="18" charset="0"/>
                <a:cs typeface="Times New Roman" panose="02020603050405020304" pitchFamily="18" charset="0"/>
              </a:rPr>
              <a:t>All connections and interfacing problems has to clear for betterment of Project </a:t>
            </a:r>
            <a:endParaRPr lang="en-IN"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MARCH SECOND WEEK:</a:t>
            </a:r>
          </a:p>
          <a:p>
            <a:pPr marL="0" indent="0">
              <a:buNone/>
            </a:pPr>
            <a:r>
              <a:rPr lang="en-IN" sz="2400" dirty="0">
                <a:latin typeface="Times New Roman" panose="02020603050405020304" pitchFamily="18" charset="0"/>
                <a:cs typeface="Times New Roman" panose="02020603050405020304" pitchFamily="18" charset="0"/>
              </a:rPr>
              <a:t>Testing of project with partial output with monitoring of weather and pollution with Real time constraints.</a:t>
            </a:r>
            <a:endParaRPr lang="en-IN"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BEFORE THIRD REVIEW:</a:t>
            </a:r>
          </a:p>
          <a:p>
            <a:pPr marL="0" indent="0">
              <a:buNone/>
            </a:pPr>
            <a:r>
              <a:rPr lang="en-IN" sz="2400" dirty="0">
                <a:latin typeface="Times New Roman" panose="02020603050405020304" pitchFamily="18" charset="0"/>
                <a:cs typeface="Times New Roman" panose="02020603050405020304" pitchFamily="18" charset="0"/>
              </a:rPr>
              <a:t>100% work will be finished and we will store the data with different dates periodically</a:t>
            </a:r>
          </a:p>
          <a:p>
            <a:r>
              <a:rPr lang="en-IN" sz="2400" b="1" dirty="0">
                <a:latin typeface="Times New Roman" panose="02020603050405020304" pitchFamily="18" charset="0"/>
                <a:cs typeface="Times New Roman" panose="02020603050405020304" pitchFamily="18" charset="0"/>
              </a:rPr>
              <a:t>APRIL WORK:</a:t>
            </a:r>
          </a:p>
          <a:p>
            <a:pPr marL="0" indent="0">
              <a:buNone/>
            </a:pPr>
            <a:r>
              <a:rPr lang="en-IN" sz="2400" dirty="0">
                <a:latin typeface="Times New Roman" panose="02020603050405020304" pitchFamily="18" charset="0"/>
                <a:cs typeface="Times New Roman" panose="02020603050405020304" pitchFamily="18" charset="0"/>
              </a:rPr>
              <a:t>All Poster presentation work will be prepared.</a:t>
            </a:r>
          </a:p>
          <a:p>
            <a:endParaRPr lang="en-IN" sz="2400" dirty="0"/>
          </a:p>
        </p:txBody>
      </p:sp>
      <p:sp>
        <p:nvSpPr>
          <p:cNvPr id="2" name="Date Placeholder 1"/>
          <p:cNvSpPr>
            <a:spLocks noGrp="1"/>
          </p:cNvSpPr>
          <p:nvPr>
            <p:ph type="dt" sz="half" idx="10"/>
          </p:nvPr>
        </p:nvSpPr>
        <p:spPr/>
        <p:txBody>
          <a:bodyPr/>
          <a:lstStyle/>
          <a:p>
            <a:fld id="{7957F9EF-E569-4425-9FC0-3CA02DC48FED}" type="datetime1">
              <a:rPr lang="en-IN" smtClean="0"/>
              <a:t>09-02-2019</a:t>
            </a:fld>
            <a:endParaRPr lang="en-IN"/>
          </a:p>
        </p:txBody>
      </p:sp>
      <p:sp>
        <p:nvSpPr>
          <p:cNvPr id="5" name="Footer Placeholder 4"/>
          <p:cNvSpPr>
            <a:spLocks noGrp="1"/>
          </p:cNvSpPr>
          <p:nvPr>
            <p:ph type="ftr" sz="quarter" idx="11"/>
          </p:nvPr>
        </p:nvSpPr>
        <p:spPr/>
        <p:txBody>
          <a:bodyPr/>
          <a:lstStyle/>
          <a:p>
            <a:r>
              <a:rPr lang="en-IN"/>
              <a:t>1st Project Review</a:t>
            </a:r>
          </a:p>
        </p:txBody>
      </p:sp>
      <p:sp>
        <p:nvSpPr>
          <p:cNvPr id="6" name="Slide Number Placeholder 5"/>
          <p:cNvSpPr>
            <a:spLocks noGrp="1"/>
          </p:cNvSpPr>
          <p:nvPr>
            <p:ph type="sldNum" sz="quarter" idx="12"/>
          </p:nvPr>
        </p:nvSpPr>
        <p:spPr/>
        <p:txBody>
          <a:bodyPr/>
          <a:lstStyle/>
          <a:p>
            <a:fld id="{3D8F4220-7200-4766-BCF7-B7128F8B6FB8}" type="slidenum">
              <a:rPr lang="en-IN" smtClean="0"/>
              <a:t>24</a:t>
            </a:fld>
            <a:endParaRPr lang="en-IN"/>
          </a:p>
        </p:txBody>
      </p:sp>
      <p:pic>
        <p:nvPicPr>
          <p:cNvPr id="7" name="Picture 2">
            <a:extLst>
              <a:ext uri="{FF2B5EF4-FFF2-40B4-BE49-F238E27FC236}">
                <a16:creationId xmlns:a16="http://schemas.microsoft.com/office/drawing/2014/main" id="{A2826227-2CEC-4D57-9150-833C9030B1F6}"/>
              </a:ext>
            </a:extLst>
          </p:cNvPr>
          <p:cNvPicPr>
            <a:picLocks noChangeAspect="1" noChangeArrowheads="1"/>
          </p:cNvPicPr>
          <p:nvPr/>
        </p:nvPicPr>
        <p:blipFill>
          <a:blip r:embed="rId2"/>
          <a:srcRect/>
          <a:stretch>
            <a:fillRect/>
          </a:stretch>
        </p:blipFill>
        <p:spPr bwMode="auto">
          <a:xfrm>
            <a:off x="9613292" y="214634"/>
            <a:ext cx="1989908" cy="1209552"/>
          </a:xfrm>
          <a:prstGeom prst="rect">
            <a:avLst/>
          </a:prstGeom>
          <a:noFill/>
          <a:ln w="9525">
            <a:noFill/>
            <a:miter lim="800000"/>
            <a:headEnd/>
            <a:tailEnd/>
          </a:ln>
        </p:spPr>
      </p:pic>
    </p:spTree>
    <p:extLst>
      <p:ext uri="{BB962C8B-B14F-4D97-AF65-F5344CB8AC3E}">
        <p14:creationId xmlns:p14="http://schemas.microsoft.com/office/powerpoint/2010/main" val="3963859654"/>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5067"/>
            <a:ext cx="10515600" cy="1254033"/>
          </a:xfrm>
        </p:spPr>
        <p:txBody>
          <a:bodyPr>
            <a:normAutofit/>
          </a:bodyPr>
          <a:lstStyle/>
          <a:p>
            <a:r>
              <a:rPr lang="en-IN" sz="3200"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200" y="1397726"/>
            <a:ext cx="10515600" cy="4779237"/>
          </a:xfrm>
        </p:spPr>
        <p:txBody>
          <a:bodyPr>
            <a:noAutofit/>
          </a:bodyPr>
          <a:lstStyle/>
          <a:p>
            <a:r>
              <a:rPr lang="en-IN" sz="2400" dirty="0">
                <a:latin typeface="Times New Roman" panose="02020603050405020304" pitchFamily="18" charset="0"/>
                <a:cs typeface="Times New Roman" panose="02020603050405020304" pitchFamily="18" charset="0"/>
              </a:rPr>
              <a:t>[1]</a:t>
            </a:r>
            <a:r>
              <a:rPr lang="en-IN" sz="2400" dirty="0" err="1">
                <a:latin typeface="Times New Roman" panose="02020603050405020304" pitchFamily="18" charset="0"/>
                <a:cs typeface="Times New Roman" panose="02020603050405020304" pitchFamily="18" charset="0"/>
              </a:rPr>
              <a:t>LoRa</a:t>
            </a:r>
            <a:r>
              <a:rPr lang="en-IN" sz="2400" dirty="0">
                <a:latin typeface="Times New Roman" panose="02020603050405020304" pitchFamily="18" charset="0"/>
                <a:cs typeface="Times New Roman" panose="02020603050405020304" pitchFamily="18" charset="0"/>
              </a:rPr>
              <a:t> Wide Area Networks from an Internet of things </a:t>
            </a:r>
            <a:r>
              <a:rPr lang="en-IN" sz="2400" dirty="0" err="1">
                <a:latin typeface="Times New Roman" panose="02020603050405020304" pitchFamily="18" charset="0"/>
                <a:cs typeface="Times New Roman" panose="02020603050405020304" pitchFamily="18" charset="0"/>
              </a:rPr>
              <a:t>Perspective,Alexandru</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Larvic,Valentin</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Popa,IEEE</a:t>
            </a:r>
            <a:r>
              <a:rPr lang="en-IN" sz="2400" dirty="0">
                <a:latin typeface="Times New Roman" panose="02020603050405020304" pitchFamily="18" charset="0"/>
                <a:cs typeface="Times New Roman" panose="02020603050405020304" pitchFamily="18" charset="0"/>
              </a:rPr>
              <a:t> 2017 </a:t>
            </a:r>
          </a:p>
          <a:p>
            <a:r>
              <a:rPr lang="en-IN" sz="2400" dirty="0">
                <a:latin typeface="Times New Roman" panose="02020603050405020304" pitchFamily="18" charset="0"/>
                <a:cs typeface="Times New Roman" panose="02020603050405020304" pitchFamily="18" charset="0"/>
              </a:rPr>
              <a:t>[2]A secure </a:t>
            </a:r>
            <a:r>
              <a:rPr lang="en-IN" sz="2400" dirty="0" err="1">
                <a:latin typeface="Times New Roman" panose="02020603050405020304" pitchFamily="18" charset="0"/>
                <a:cs typeface="Times New Roman" panose="02020603050405020304" pitchFamily="18" charset="0"/>
              </a:rPr>
              <a:t>LoRaWAN</a:t>
            </a:r>
            <a:r>
              <a:rPr lang="en-IN" sz="2400" dirty="0">
                <a:latin typeface="Times New Roman" panose="02020603050405020304" pitchFamily="18" charset="0"/>
                <a:cs typeface="Times New Roman" panose="02020603050405020304" pitchFamily="18" charset="0"/>
              </a:rPr>
              <a:t> sensor network architecture, Bogdan </a:t>
            </a:r>
            <a:r>
              <a:rPr lang="en-IN" sz="2400" dirty="0" err="1">
                <a:latin typeface="Times New Roman" panose="02020603050405020304" pitchFamily="18" charset="0"/>
                <a:cs typeface="Times New Roman" panose="02020603050405020304" pitchFamily="18" charset="0"/>
              </a:rPr>
              <a:t>Oiga,Vasile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Dadalat,Elie</a:t>
            </a:r>
            <a:r>
              <a:rPr lang="en-IN" sz="2400" dirty="0">
                <a:latin typeface="Times New Roman" panose="02020603050405020304" pitchFamily="18" charset="0"/>
                <a:cs typeface="Times New Roman" panose="02020603050405020304" pitchFamily="18" charset="0"/>
              </a:rPr>
              <a:t> De </a:t>
            </a:r>
            <a:r>
              <a:rPr lang="en-IN" sz="2400" dirty="0" err="1">
                <a:latin typeface="Times New Roman" panose="02020603050405020304" pitchFamily="18" charset="0"/>
                <a:cs typeface="Times New Roman" panose="02020603050405020304" pitchFamily="18" charset="0"/>
              </a:rPr>
              <a:t>Poorter,Adrian</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Munteaun,IEEE</a:t>
            </a:r>
            <a:r>
              <a:rPr lang="en-IN" sz="2400" dirty="0">
                <a:latin typeface="Times New Roman" panose="02020603050405020304" pitchFamily="18" charset="0"/>
                <a:cs typeface="Times New Roman" panose="02020603050405020304" pitchFamily="18" charset="0"/>
              </a:rPr>
              <a:t> 2017 </a:t>
            </a:r>
          </a:p>
          <a:p>
            <a:r>
              <a:rPr lang="en-IN" sz="2400" dirty="0">
                <a:latin typeface="Times New Roman" panose="02020603050405020304" pitchFamily="18" charset="0"/>
                <a:cs typeface="Times New Roman" panose="02020603050405020304" pitchFamily="18" charset="0"/>
              </a:rPr>
              <a:t>[3] A secure Device to Device Link Establishment </a:t>
            </a:r>
            <a:r>
              <a:rPr lang="en-IN" sz="2400" dirty="0" err="1">
                <a:latin typeface="Times New Roman" panose="02020603050405020304" pitchFamily="18" charset="0"/>
                <a:cs typeface="Times New Roman" panose="02020603050405020304" pitchFamily="18" charset="0"/>
              </a:rPr>
              <a:t>Schemefor</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LoRaWAN,Jaecyu</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Kim,JooSeok</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song,IEEE</a:t>
            </a:r>
            <a:r>
              <a:rPr lang="en-IN" sz="2400" dirty="0">
                <a:latin typeface="Times New Roman" panose="02020603050405020304" pitchFamily="18" charset="0"/>
                <a:cs typeface="Times New Roman" panose="02020603050405020304" pitchFamily="18" charset="0"/>
              </a:rPr>
              <a:t> sensors journal,IEEE2018 </a:t>
            </a:r>
          </a:p>
          <a:p>
            <a:r>
              <a:rPr lang="en-IN" sz="2400" dirty="0">
                <a:latin typeface="Times New Roman" panose="02020603050405020304" pitchFamily="18" charset="0"/>
                <a:cs typeface="Times New Roman" panose="02020603050405020304" pitchFamily="18" charset="0"/>
              </a:rPr>
              <a:t>[4] </a:t>
            </a:r>
            <a:r>
              <a:rPr lang="en-IN" sz="2400" dirty="0" err="1">
                <a:latin typeface="Times New Roman" panose="02020603050405020304" pitchFamily="18" charset="0"/>
                <a:cs typeface="Times New Roman" panose="02020603050405020304" pitchFamily="18" charset="0"/>
              </a:rPr>
              <a:t>LoRaWAN</a:t>
            </a:r>
            <a:r>
              <a:rPr lang="en-IN" sz="2400" dirty="0">
                <a:latin typeface="Times New Roman" panose="02020603050405020304" pitchFamily="18" charset="0"/>
                <a:cs typeface="Times New Roman" panose="02020603050405020304" pitchFamily="18" charset="0"/>
              </a:rPr>
              <a:t> – A low power WAN protocol for Internet of things: A review and opportunities, </a:t>
            </a:r>
            <a:r>
              <a:rPr lang="en-IN" sz="2400" dirty="0" err="1">
                <a:latin typeface="Times New Roman" panose="02020603050405020304" pitchFamily="18" charset="0"/>
                <a:cs typeface="Times New Roman" panose="02020603050405020304" pitchFamily="18" charset="0"/>
              </a:rPr>
              <a:t>jonathan</a:t>
            </a:r>
            <a:r>
              <a:rPr lang="en-IN" sz="2400" dirty="0">
                <a:latin typeface="Times New Roman" panose="02020603050405020304" pitchFamily="18" charset="0"/>
                <a:cs typeface="Times New Roman" panose="02020603050405020304" pitchFamily="18" charset="0"/>
              </a:rPr>
              <a:t> d </a:t>
            </a:r>
            <a:r>
              <a:rPr lang="en-IN" sz="2400" dirty="0" err="1">
                <a:latin typeface="Times New Roman" panose="02020603050405020304" pitchFamily="18" charset="0"/>
                <a:cs typeface="Times New Roman" panose="02020603050405020304" pitchFamily="18" charset="0"/>
              </a:rPr>
              <a:t>carvalho</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silva,joel</a:t>
            </a:r>
            <a:r>
              <a:rPr lang="en-IN" sz="2400" dirty="0">
                <a:latin typeface="Times New Roman" panose="02020603050405020304" pitchFamily="18" charset="0"/>
                <a:cs typeface="Times New Roman" panose="02020603050405020304" pitchFamily="18" charset="0"/>
              </a:rPr>
              <a:t> J.P.C </a:t>
            </a:r>
            <a:r>
              <a:rPr lang="en-IN" sz="2400" dirty="0" err="1">
                <a:latin typeface="Times New Roman" panose="02020603050405020304" pitchFamily="18" charset="0"/>
                <a:cs typeface="Times New Roman" panose="02020603050405020304" pitchFamily="18" charset="0"/>
              </a:rPr>
              <a:t>Rodrigues,Antonino</a:t>
            </a:r>
            <a:r>
              <a:rPr lang="en-IN" sz="2400" dirty="0">
                <a:latin typeface="Times New Roman" panose="02020603050405020304" pitchFamily="18" charset="0"/>
                <a:cs typeface="Times New Roman" panose="02020603050405020304" pitchFamily="18" charset="0"/>
              </a:rPr>
              <a:t> M </a:t>
            </a:r>
            <a:r>
              <a:rPr lang="en-IN" sz="2400" dirty="0" err="1">
                <a:latin typeface="Times New Roman" panose="02020603050405020304" pitchFamily="18" charset="0"/>
                <a:cs typeface="Times New Roman" panose="02020603050405020304" pitchFamily="18" charset="0"/>
              </a:rPr>
              <a:t>Alberti,petar</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solic,Andre</a:t>
            </a:r>
            <a:r>
              <a:rPr lang="en-IN" sz="2400" dirty="0">
                <a:latin typeface="Times New Roman" panose="02020603050405020304" pitchFamily="18" charset="0"/>
                <a:cs typeface="Times New Roman" panose="02020603050405020304" pitchFamily="18" charset="0"/>
              </a:rPr>
              <a:t>  L.L Aquino, National Institute of </a:t>
            </a:r>
            <a:r>
              <a:rPr lang="en-IN" sz="2400" dirty="0" err="1">
                <a:latin typeface="Times New Roman" panose="02020603050405020304" pitchFamily="18" charset="0"/>
                <a:cs typeface="Times New Roman" panose="02020603050405020304" pitchFamily="18" charset="0"/>
              </a:rPr>
              <a:t>telecommunication,IEEE</a:t>
            </a:r>
            <a:r>
              <a:rPr lang="en-IN" sz="2400" dirty="0">
                <a:latin typeface="Times New Roman" panose="02020603050405020304" pitchFamily="18" charset="0"/>
                <a:cs typeface="Times New Roman" panose="02020603050405020304" pitchFamily="18" charset="0"/>
              </a:rPr>
              <a:t> 2017.</a:t>
            </a:r>
          </a:p>
          <a:p>
            <a:r>
              <a:rPr lang="en-IN" sz="2400" dirty="0">
                <a:latin typeface="Times New Roman" panose="02020603050405020304" pitchFamily="18" charset="0"/>
                <a:cs typeface="Times New Roman" panose="02020603050405020304" pitchFamily="18" charset="0"/>
              </a:rPr>
              <a:t>[5] Wireless self powered Environmental monitoring system for smart cities based on </a:t>
            </a:r>
            <a:r>
              <a:rPr lang="en-IN" sz="2400" dirty="0" err="1">
                <a:latin typeface="Times New Roman" panose="02020603050405020304" pitchFamily="18" charset="0"/>
                <a:cs typeface="Times New Roman" panose="02020603050405020304" pitchFamily="18" charset="0"/>
              </a:rPr>
              <a:t>LoRa</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konstanitinos</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tzrtzakis</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konstantinos</a:t>
            </a:r>
            <a:r>
              <a:rPr lang="en-IN" sz="2400" dirty="0">
                <a:latin typeface="Times New Roman" panose="02020603050405020304" pitchFamily="18" charset="0"/>
                <a:cs typeface="Times New Roman" panose="02020603050405020304" pitchFamily="18" charset="0"/>
              </a:rPr>
              <a:t> papa </a:t>
            </a:r>
            <a:r>
              <a:rPr lang="en-IN" sz="2400" dirty="0" err="1">
                <a:latin typeface="Times New Roman" panose="02020603050405020304" pitchFamily="18" charset="0"/>
                <a:cs typeface="Times New Roman" panose="02020603050405020304" pitchFamily="18" charset="0"/>
              </a:rPr>
              <a:t>fotis</a:t>
            </a:r>
            <a:r>
              <a:rPr lang="en-IN" sz="2400" dirty="0">
                <a:latin typeface="Times New Roman" panose="02020603050405020304" pitchFamily="18" charset="0"/>
                <a:cs typeface="Times New Roman" panose="02020603050405020304" pitchFamily="18" charset="0"/>
              </a:rPr>
              <a:t> and </a:t>
            </a:r>
            <a:r>
              <a:rPr lang="en-IN" sz="2400" dirty="0" err="1">
                <a:latin typeface="Times New Roman" panose="02020603050405020304" pitchFamily="18" charset="0"/>
                <a:cs typeface="Times New Roman" panose="02020603050405020304" pitchFamily="18" charset="0"/>
              </a:rPr>
              <a:t>paul</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p.sotiriadis</a:t>
            </a:r>
            <a:r>
              <a:rPr lang="en-IN" sz="2400" dirty="0">
                <a:latin typeface="Times New Roman" panose="02020603050405020304" pitchFamily="18" charset="0"/>
                <a:cs typeface="Times New Roman" panose="02020603050405020304" pitchFamily="18" charset="0"/>
              </a:rPr>
              <a:t>, PANHELLENIC conference on electronics and telecommunication,IEEE2017 </a:t>
            </a:r>
          </a:p>
        </p:txBody>
      </p:sp>
      <p:sp>
        <p:nvSpPr>
          <p:cNvPr id="5" name="Date Placeholder 4"/>
          <p:cNvSpPr>
            <a:spLocks noGrp="1"/>
          </p:cNvSpPr>
          <p:nvPr>
            <p:ph type="dt" sz="half" idx="10"/>
          </p:nvPr>
        </p:nvSpPr>
        <p:spPr/>
        <p:txBody>
          <a:bodyPr/>
          <a:lstStyle/>
          <a:p>
            <a:fld id="{A709E5BA-061B-47ED-AA40-26713907B712}" type="datetime1">
              <a:rPr lang="en-IN" smtClean="0"/>
              <a:t>09-02-2019</a:t>
            </a:fld>
            <a:endParaRPr lang="en-IN"/>
          </a:p>
        </p:txBody>
      </p:sp>
      <p:sp>
        <p:nvSpPr>
          <p:cNvPr id="6" name="Footer Placeholder 5"/>
          <p:cNvSpPr>
            <a:spLocks noGrp="1"/>
          </p:cNvSpPr>
          <p:nvPr>
            <p:ph type="ftr" sz="quarter" idx="11"/>
          </p:nvPr>
        </p:nvSpPr>
        <p:spPr/>
        <p:txBody>
          <a:bodyPr/>
          <a:lstStyle/>
          <a:p>
            <a:r>
              <a:rPr lang="en-IN"/>
              <a:t>1st Project Review</a:t>
            </a:r>
          </a:p>
        </p:txBody>
      </p:sp>
      <p:sp>
        <p:nvSpPr>
          <p:cNvPr id="7" name="Slide Number Placeholder 6"/>
          <p:cNvSpPr>
            <a:spLocks noGrp="1"/>
          </p:cNvSpPr>
          <p:nvPr>
            <p:ph type="sldNum" sz="quarter" idx="12"/>
          </p:nvPr>
        </p:nvSpPr>
        <p:spPr/>
        <p:txBody>
          <a:bodyPr/>
          <a:lstStyle/>
          <a:p>
            <a:fld id="{3D8F4220-7200-4766-BCF7-B7128F8B6FB8}" type="slidenum">
              <a:rPr lang="en-IN" smtClean="0"/>
              <a:t>25</a:t>
            </a:fld>
            <a:endParaRPr lang="en-IN"/>
          </a:p>
        </p:txBody>
      </p:sp>
      <p:pic>
        <p:nvPicPr>
          <p:cNvPr id="8" name="Picture 2">
            <a:extLst>
              <a:ext uri="{FF2B5EF4-FFF2-40B4-BE49-F238E27FC236}">
                <a16:creationId xmlns:a16="http://schemas.microsoft.com/office/drawing/2014/main" id="{C48F2EF4-18E0-40B9-981C-9C168A05295E}"/>
              </a:ext>
            </a:extLst>
          </p:cNvPr>
          <p:cNvPicPr>
            <a:picLocks noChangeAspect="1" noChangeArrowheads="1"/>
          </p:cNvPicPr>
          <p:nvPr/>
        </p:nvPicPr>
        <p:blipFill>
          <a:blip r:embed="rId2"/>
          <a:srcRect/>
          <a:stretch>
            <a:fillRect/>
          </a:stretch>
        </p:blipFill>
        <p:spPr bwMode="auto">
          <a:xfrm>
            <a:off x="9613292" y="214634"/>
            <a:ext cx="1989908" cy="1209552"/>
          </a:xfrm>
          <a:prstGeom prst="rect">
            <a:avLst/>
          </a:prstGeom>
          <a:noFill/>
          <a:ln w="9525">
            <a:noFill/>
            <a:miter lim="800000"/>
            <a:headEnd/>
            <a:tailEnd/>
          </a:ln>
        </p:spPr>
      </p:pic>
    </p:spTree>
    <p:extLst>
      <p:ext uri="{BB962C8B-B14F-4D97-AF65-F5344CB8AC3E}">
        <p14:creationId xmlns:p14="http://schemas.microsoft.com/office/powerpoint/2010/main" val="3108416751"/>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1263" y="2769326"/>
            <a:ext cx="10515600" cy="1071153"/>
          </a:xfrm>
        </p:spPr>
        <p:txBody>
          <a:bodyPr>
            <a:noAutofit/>
          </a:bodyPr>
          <a:lstStyle/>
          <a:p>
            <a:pPr marL="0" indent="0" algn="ctr">
              <a:buNone/>
            </a:pPr>
            <a:r>
              <a:rPr lang="en-IN" sz="7200" b="1" dirty="0">
                <a:latin typeface="Times New Roman" panose="02020603050405020304" pitchFamily="18" charset="0"/>
                <a:cs typeface="Times New Roman" panose="02020603050405020304" pitchFamily="18" charset="0"/>
              </a:rPr>
              <a:t>THANK YOU</a:t>
            </a:r>
          </a:p>
        </p:txBody>
      </p:sp>
      <p:sp>
        <p:nvSpPr>
          <p:cNvPr id="2" name="Date Placeholder 1"/>
          <p:cNvSpPr>
            <a:spLocks noGrp="1"/>
          </p:cNvSpPr>
          <p:nvPr>
            <p:ph type="dt" sz="half" idx="10"/>
          </p:nvPr>
        </p:nvSpPr>
        <p:spPr/>
        <p:txBody>
          <a:bodyPr/>
          <a:lstStyle/>
          <a:p>
            <a:fld id="{053315B7-2345-43C0-8B88-CAC22C32EE7E}" type="datetime1">
              <a:rPr lang="en-IN" smtClean="0"/>
              <a:t>09-02-2019</a:t>
            </a:fld>
            <a:endParaRPr lang="en-IN"/>
          </a:p>
        </p:txBody>
      </p:sp>
      <p:sp>
        <p:nvSpPr>
          <p:cNvPr id="5" name="Footer Placeholder 4"/>
          <p:cNvSpPr>
            <a:spLocks noGrp="1"/>
          </p:cNvSpPr>
          <p:nvPr>
            <p:ph type="ftr" sz="quarter" idx="11"/>
          </p:nvPr>
        </p:nvSpPr>
        <p:spPr/>
        <p:txBody>
          <a:bodyPr/>
          <a:lstStyle/>
          <a:p>
            <a:r>
              <a:rPr lang="en-IN"/>
              <a:t>1st Project Review</a:t>
            </a:r>
          </a:p>
        </p:txBody>
      </p:sp>
      <p:sp>
        <p:nvSpPr>
          <p:cNvPr id="6" name="Slide Number Placeholder 5"/>
          <p:cNvSpPr>
            <a:spLocks noGrp="1"/>
          </p:cNvSpPr>
          <p:nvPr>
            <p:ph type="sldNum" sz="quarter" idx="12"/>
          </p:nvPr>
        </p:nvSpPr>
        <p:spPr/>
        <p:txBody>
          <a:bodyPr/>
          <a:lstStyle/>
          <a:p>
            <a:fld id="{3D8F4220-7200-4766-BCF7-B7128F8B6FB8}" type="slidenum">
              <a:rPr lang="en-IN" smtClean="0"/>
              <a:t>26</a:t>
            </a:fld>
            <a:endParaRPr lang="en-IN"/>
          </a:p>
        </p:txBody>
      </p:sp>
      <p:pic>
        <p:nvPicPr>
          <p:cNvPr id="7" name="Picture 2">
            <a:extLst>
              <a:ext uri="{FF2B5EF4-FFF2-40B4-BE49-F238E27FC236}">
                <a16:creationId xmlns:a16="http://schemas.microsoft.com/office/drawing/2014/main" id="{24384473-F2B9-460F-B6C2-DFE1F80B11CF}"/>
              </a:ext>
            </a:extLst>
          </p:cNvPr>
          <p:cNvPicPr>
            <a:picLocks noChangeAspect="1" noChangeArrowheads="1"/>
          </p:cNvPicPr>
          <p:nvPr/>
        </p:nvPicPr>
        <p:blipFill>
          <a:blip r:embed="rId2"/>
          <a:srcRect/>
          <a:stretch>
            <a:fillRect/>
          </a:stretch>
        </p:blipFill>
        <p:spPr bwMode="auto">
          <a:xfrm>
            <a:off x="9613292" y="214634"/>
            <a:ext cx="1989908" cy="1209552"/>
          </a:xfrm>
          <a:prstGeom prst="rect">
            <a:avLst/>
          </a:prstGeom>
          <a:noFill/>
          <a:ln w="9525">
            <a:noFill/>
            <a:miter lim="800000"/>
            <a:headEnd/>
            <a:tailEnd/>
          </a:ln>
        </p:spPr>
      </p:pic>
    </p:spTree>
    <p:extLst>
      <p:ext uri="{BB962C8B-B14F-4D97-AF65-F5344CB8AC3E}">
        <p14:creationId xmlns:p14="http://schemas.microsoft.com/office/powerpoint/2010/main" val="1215425219"/>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Abstract</a:t>
            </a:r>
            <a:endParaRPr lang="en-IN" sz="3200" dirty="0"/>
          </a:p>
        </p:txBody>
      </p:sp>
      <p:sp>
        <p:nvSpPr>
          <p:cNvPr id="5" name="Content Placeholder 4"/>
          <p:cNvSpPr>
            <a:spLocks noGrp="1"/>
          </p:cNvSpPr>
          <p:nvPr>
            <p:ph idx="1"/>
          </p:nvPr>
        </p:nvSpPr>
        <p:spPr>
          <a:xfrm>
            <a:off x="838200" y="1644016"/>
            <a:ext cx="10515600" cy="4351338"/>
          </a:xfrm>
        </p:spPr>
        <p:txBody>
          <a:bodyPr/>
          <a:lstStyle/>
          <a:p>
            <a:pPr algn="just"/>
            <a:r>
              <a:rPr lang="en-US" sz="2400" dirty="0">
                <a:latin typeface="Times New Roman" panose="02020603050405020304" pitchFamily="18" charset="0"/>
                <a:cs typeface="Times New Roman" panose="02020603050405020304" pitchFamily="18" charset="0"/>
              </a:rPr>
              <a:t>Air pollution is one of the major environmental issues that cannot be ignored.</a:t>
            </a:r>
          </a:p>
          <a:p>
            <a:pPr algn="just"/>
            <a:r>
              <a:rPr lang="en-US" sz="2400" dirty="0">
                <a:latin typeface="Times New Roman" panose="02020603050405020304" pitchFamily="18" charset="0"/>
                <a:cs typeface="Times New Roman" panose="02020603050405020304" pitchFamily="18" charset="0"/>
              </a:rPr>
              <a:t>The range of communication takes place an important role while monitoring air pollution .</a:t>
            </a:r>
          </a:p>
          <a:p>
            <a:pPr algn="just"/>
            <a:r>
              <a:rPr lang="en-IN" sz="2400" dirty="0">
                <a:latin typeface="Times New Roman" panose="02020603050405020304" pitchFamily="18" charset="0"/>
                <a:cs typeface="Times New Roman" panose="02020603050405020304" pitchFamily="18" charset="0"/>
              </a:rPr>
              <a:t>LORA is based on technology of wireless systems and it is designed to transmit and receive desired data from a point to another point even in remote areas in absence of Internet.</a:t>
            </a:r>
            <a:endParaRPr lang="en-IN" dirty="0"/>
          </a:p>
        </p:txBody>
      </p:sp>
      <p:sp>
        <p:nvSpPr>
          <p:cNvPr id="2" name="Date Placeholder 1"/>
          <p:cNvSpPr>
            <a:spLocks noGrp="1"/>
          </p:cNvSpPr>
          <p:nvPr>
            <p:ph type="dt" sz="half" idx="10"/>
          </p:nvPr>
        </p:nvSpPr>
        <p:spPr/>
        <p:txBody>
          <a:bodyPr/>
          <a:lstStyle/>
          <a:p>
            <a:fld id="{EE35B167-DDF3-42E0-8A1F-BB64A790521C}" type="datetime1">
              <a:rPr lang="en-IN" smtClean="0"/>
              <a:t>09-02-2019</a:t>
            </a:fld>
            <a:endParaRPr lang="en-IN" dirty="0"/>
          </a:p>
        </p:txBody>
      </p:sp>
      <p:sp>
        <p:nvSpPr>
          <p:cNvPr id="3" name="Footer Placeholder 2"/>
          <p:cNvSpPr>
            <a:spLocks noGrp="1"/>
          </p:cNvSpPr>
          <p:nvPr>
            <p:ph type="ftr" sz="quarter" idx="11"/>
          </p:nvPr>
        </p:nvSpPr>
        <p:spPr/>
        <p:txBody>
          <a:bodyPr/>
          <a:lstStyle/>
          <a:p>
            <a:r>
              <a:rPr lang="en-IN"/>
              <a:t>1st Project Review</a:t>
            </a:r>
          </a:p>
        </p:txBody>
      </p:sp>
      <p:sp>
        <p:nvSpPr>
          <p:cNvPr id="7" name="Slide Number Placeholder 6"/>
          <p:cNvSpPr>
            <a:spLocks noGrp="1"/>
          </p:cNvSpPr>
          <p:nvPr>
            <p:ph type="sldNum" sz="quarter" idx="12"/>
          </p:nvPr>
        </p:nvSpPr>
        <p:spPr/>
        <p:txBody>
          <a:bodyPr/>
          <a:lstStyle/>
          <a:p>
            <a:fld id="{3D8F4220-7200-4766-BCF7-B7128F8B6FB8}" type="slidenum">
              <a:rPr lang="en-IN" smtClean="0"/>
              <a:t>3</a:t>
            </a:fld>
            <a:endParaRPr lang="en-IN"/>
          </a:p>
        </p:txBody>
      </p:sp>
      <p:pic>
        <p:nvPicPr>
          <p:cNvPr id="8" name="Picture 2">
            <a:extLst>
              <a:ext uri="{FF2B5EF4-FFF2-40B4-BE49-F238E27FC236}">
                <a16:creationId xmlns:a16="http://schemas.microsoft.com/office/drawing/2014/main" id="{F187F152-5978-4F8E-B78D-D1F9C1CE9F83}"/>
              </a:ext>
            </a:extLst>
          </p:cNvPr>
          <p:cNvPicPr>
            <a:picLocks noChangeAspect="1" noChangeArrowheads="1"/>
          </p:cNvPicPr>
          <p:nvPr/>
        </p:nvPicPr>
        <p:blipFill>
          <a:blip r:embed="rId2"/>
          <a:srcRect/>
          <a:stretch>
            <a:fillRect/>
          </a:stretch>
        </p:blipFill>
        <p:spPr bwMode="auto">
          <a:xfrm>
            <a:off x="9613292" y="214634"/>
            <a:ext cx="1989908" cy="1209552"/>
          </a:xfrm>
          <a:prstGeom prst="rect">
            <a:avLst/>
          </a:prstGeom>
          <a:noFill/>
          <a:ln w="9525">
            <a:noFill/>
            <a:miter lim="800000"/>
            <a:headEnd/>
            <a:tailEnd/>
          </a:ln>
        </p:spPr>
      </p:pic>
    </p:spTree>
    <p:extLst>
      <p:ext uri="{BB962C8B-B14F-4D97-AF65-F5344CB8AC3E}">
        <p14:creationId xmlns:p14="http://schemas.microsoft.com/office/powerpoint/2010/main" val="2854938326"/>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Objectives</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To design a smarter equipment which is smaller in size, economical, has a better accuracy, compact and less complex in operation.</a:t>
            </a:r>
          </a:p>
          <a:p>
            <a:pPr algn="just"/>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 Power-efficient, long-range communication enabled, automated, and decentralized IOT based pollution monitoring system .</a:t>
            </a:r>
          </a:p>
          <a:p>
            <a:pPr marL="0" indent="0">
              <a:buNone/>
            </a:pPr>
            <a:endParaRPr lang="en-IN" dirty="0"/>
          </a:p>
        </p:txBody>
      </p:sp>
      <p:sp>
        <p:nvSpPr>
          <p:cNvPr id="5" name="Date Placeholder 4"/>
          <p:cNvSpPr>
            <a:spLocks noGrp="1"/>
          </p:cNvSpPr>
          <p:nvPr>
            <p:ph type="dt" sz="half" idx="10"/>
          </p:nvPr>
        </p:nvSpPr>
        <p:spPr/>
        <p:txBody>
          <a:bodyPr/>
          <a:lstStyle/>
          <a:p>
            <a:fld id="{1EA8550A-4054-4367-8EF6-DC90D214B126}" type="datetime1">
              <a:rPr lang="en-IN" smtClean="0"/>
              <a:t>09-02-2019</a:t>
            </a:fld>
            <a:endParaRPr lang="en-IN"/>
          </a:p>
        </p:txBody>
      </p:sp>
      <p:sp>
        <p:nvSpPr>
          <p:cNvPr id="6" name="Footer Placeholder 5"/>
          <p:cNvSpPr>
            <a:spLocks noGrp="1"/>
          </p:cNvSpPr>
          <p:nvPr>
            <p:ph type="ftr" sz="quarter" idx="11"/>
          </p:nvPr>
        </p:nvSpPr>
        <p:spPr/>
        <p:txBody>
          <a:bodyPr/>
          <a:lstStyle/>
          <a:p>
            <a:r>
              <a:rPr lang="en-IN"/>
              <a:t>1st Project Review</a:t>
            </a:r>
          </a:p>
        </p:txBody>
      </p:sp>
      <p:sp>
        <p:nvSpPr>
          <p:cNvPr id="7" name="Slide Number Placeholder 6"/>
          <p:cNvSpPr>
            <a:spLocks noGrp="1"/>
          </p:cNvSpPr>
          <p:nvPr>
            <p:ph type="sldNum" sz="quarter" idx="12"/>
          </p:nvPr>
        </p:nvSpPr>
        <p:spPr/>
        <p:txBody>
          <a:bodyPr/>
          <a:lstStyle/>
          <a:p>
            <a:fld id="{3D8F4220-7200-4766-BCF7-B7128F8B6FB8}" type="slidenum">
              <a:rPr lang="en-IN" smtClean="0"/>
              <a:t>4</a:t>
            </a:fld>
            <a:endParaRPr lang="en-IN"/>
          </a:p>
        </p:txBody>
      </p:sp>
      <p:pic>
        <p:nvPicPr>
          <p:cNvPr id="9" name="Picture 2">
            <a:extLst>
              <a:ext uri="{FF2B5EF4-FFF2-40B4-BE49-F238E27FC236}">
                <a16:creationId xmlns:a16="http://schemas.microsoft.com/office/drawing/2014/main" id="{C60D29A6-BD4E-47A9-877B-41CED7B13C84}"/>
              </a:ext>
            </a:extLst>
          </p:cNvPr>
          <p:cNvPicPr>
            <a:picLocks noChangeAspect="1" noChangeArrowheads="1"/>
          </p:cNvPicPr>
          <p:nvPr/>
        </p:nvPicPr>
        <p:blipFill>
          <a:blip r:embed="rId2"/>
          <a:srcRect/>
          <a:stretch>
            <a:fillRect/>
          </a:stretch>
        </p:blipFill>
        <p:spPr bwMode="auto">
          <a:xfrm>
            <a:off x="9613292" y="214634"/>
            <a:ext cx="1989908" cy="1209552"/>
          </a:xfrm>
          <a:prstGeom prst="rect">
            <a:avLst/>
          </a:prstGeom>
          <a:noFill/>
          <a:ln w="9525">
            <a:noFill/>
            <a:miter lim="800000"/>
            <a:headEnd/>
            <a:tailEnd/>
          </a:ln>
        </p:spPr>
      </p:pic>
    </p:spTree>
    <p:extLst>
      <p:ext uri="{BB962C8B-B14F-4D97-AF65-F5344CB8AC3E}">
        <p14:creationId xmlns:p14="http://schemas.microsoft.com/office/powerpoint/2010/main" val="1099647814"/>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96096" y="931683"/>
            <a:ext cx="5157787" cy="823912"/>
          </a:xfrm>
        </p:spPr>
        <p:txBody>
          <a:bodyPr>
            <a:normAutofit/>
          </a:bodyPr>
          <a:lstStyle/>
          <a:p>
            <a:r>
              <a:rPr lang="en-IN" sz="3200" dirty="0">
                <a:latin typeface="Times New Roman" panose="02020603050405020304" pitchFamily="18" charset="0"/>
                <a:cs typeface="Times New Roman" panose="02020603050405020304" pitchFamily="18" charset="0"/>
              </a:rPr>
              <a:t>EXISTING MODEL</a:t>
            </a:r>
          </a:p>
        </p:txBody>
      </p:sp>
      <p:sp>
        <p:nvSpPr>
          <p:cNvPr id="6" name="Content Placeholder 5"/>
          <p:cNvSpPr>
            <a:spLocks noGrp="1"/>
          </p:cNvSpPr>
          <p:nvPr>
            <p:ph sz="half" idx="2"/>
          </p:nvPr>
        </p:nvSpPr>
        <p:spPr>
          <a:xfrm>
            <a:off x="696096" y="2034812"/>
            <a:ext cx="5157787" cy="3684588"/>
          </a:xfrm>
        </p:spPr>
        <p:txBody>
          <a:bodyPr/>
          <a:lstStyle/>
          <a:p>
            <a:pPr lvl="0"/>
            <a:r>
              <a:rPr lang="en-US" sz="2400" dirty="0">
                <a:latin typeface="Times New Roman" panose="02020603050405020304" pitchFamily="18" charset="0"/>
                <a:cs typeface="Times New Roman" panose="02020603050405020304" pitchFamily="18" charset="0"/>
              </a:rPr>
              <a:t>Data not received accurately</a:t>
            </a:r>
          </a:p>
          <a:p>
            <a:r>
              <a:rPr lang="en-IN" sz="2400" dirty="0">
                <a:latin typeface="Times New Roman" panose="02020603050405020304" pitchFamily="18" charset="0"/>
                <a:cs typeface="Times New Roman" panose="02020603050405020304" pitchFamily="18" charset="0"/>
              </a:rPr>
              <a:t>No storage devices used</a:t>
            </a:r>
          </a:p>
          <a:p>
            <a:r>
              <a:rPr lang="en-IN" sz="2400" dirty="0">
                <a:latin typeface="Times New Roman" panose="02020603050405020304" pitchFamily="18" charset="0"/>
                <a:cs typeface="Times New Roman" panose="02020603050405020304" pitchFamily="18" charset="0"/>
              </a:rPr>
              <a:t>Used for only short Range distances</a:t>
            </a:r>
          </a:p>
          <a:p>
            <a:r>
              <a:rPr lang="en-IN" sz="2400" dirty="0">
                <a:latin typeface="Times New Roman" panose="02020603050405020304" pitchFamily="18" charset="0"/>
                <a:cs typeface="Times New Roman" panose="02020603050405020304" pitchFamily="18" charset="0"/>
              </a:rPr>
              <a:t>Uses high power consumption</a:t>
            </a:r>
          </a:p>
          <a:p>
            <a:endParaRPr lang="en-IN" dirty="0"/>
          </a:p>
        </p:txBody>
      </p:sp>
      <p:sp>
        <p:nvSpPr>
          <p:cNvPr id="7" name="Text Placeholder 6"/>
          <p:cNvSpPr>
            <a:spLocks noGrp="1"/>
          </p:cNvSpPr>
          <p:nvPr>
            <p:ph type="body" sz="quarter" idx="3"/>
          </p:nvPr>
        </p:nvSpPr>
        <p:spPr>
          <a:xfrm>
            <a:off x="6172200" y="931683"/>
            <a:ext cx="5183188" cy="823912"/>
          </a:xfrm>
        </p:spPr>
        <p:txBody>
          <a:bodyPr>
            <a:normAutofit/>
          </a:bodyPr>
          <a:lstStyle/>
          <a:p>
            <a:r>
              <a:rPr lang="en-IN" sz="3200" dirty="0">
                <a:latin typeface="Times New Roman" panose="02020603050405020304" pitchFamily="18" charset="0"/>
                <a:cs typeface="Times New Roman" panose="02020603050405020304" pitchFamily="18" charset="0"/>
              </a:rPr>
              <a:t>PROPOSED MODEL</a:t>
            </a:r>
          </a:p>
        </p:txBody>
      </p:sp>
      <p:sp>
        <p:nvSpPr>
          <p:cNvPr id="8" name="Content Placeholder 7"/>
          <p:cNvSpPr>
            <a:spLocks noGrp="1"/>
          </p:cNvSpPr>
          <p:nvPr>
            <p:ph sz="quarter" idx="4"/>
          </p:nvPr>
        </p:nvSpPr>
        <p:spPr>
          <a:xfrm>
            <a:off x="6172200" y="2021749"/>
            <a:ext cx="5183188" cy="3684588"/>
          </a:xfrm>
        </p:spPr>
        <p:txBody>
          <a:bodyPr>
            <a:normAutofit/>
          </a:bodyPr>
          <a:lstStyle/>
          <a:p>
            <a:pPr lvl="0"/>
            <a:r>
              <a:rPr lang="en-US" sz="2400" dirty="0">
                <a:latin typeface="Times New Roman" panose="02020603050405020304" pitchFamily="18" charset="0"/>
                <a:cs typeface="Times New Roman" panose="02020603050405020304" pitchFamily="18" charset="0"/>
              </a:rPr>
              <a:t>Data receiving is very high</a:t>
            </a:r>
          </a:p>
          <a:p>
            <a:pPr lvl="0"/>
            <a:r>
              <a:rPr lang="en-US" sz="2400" dirty="0">
                <a:latin typeface="Times New Roman" panose="02020603050405020304" pitchFamily="18" charset="0"/>
                <a:cs typeface="Times New Roman" panose="02020603050405020304" pitchFamily="18" charset="0"/>
              </a:rPr>
              <a:t>Automatic control</a:t>
            </a:r>
          </a:p>
          <a:p>
            <a:r>
              <a:rPr lang="en-IN" sz="2400" dirty="0">
                <a:latin typeface="Times New Roman" panose="02020603050405020304" pitchFamily="18" charset="0"/>
                <a:cs typeface="Times New Roman" panose="02020603050405020304" pitchFamily="18" charset="0"/>
              </a:rPr>
              <a:t>Cloud storage is used</a:t>
            </a:r>
          </a:p>
          <a:p>
            <a:r>
              <a:rPr lang="en-IN" sz="2400" dirty="0">
                <a:latin typeface="Times New Roman" panose="02020603050405020304" pitchFamily="18" charset="0"/>
                <a:cs typeface="Times New Roman" panose="02020603050405020304" pitchFamily="18" charset="0"/>
              </a:rPr>
              <a:t>It can be used for Long Range distances.</a:t>
            </a:r>
          </a:p>
          <a:p>
            <a:r>
              <a:rPr lang="en-IN" sz="2400" dirty="0">
                <a:latin typeface="Times New Roman" panose="02020603050405020304" pitchFamily="18" charset="0"/>
                <a:cs typeface="Times New Roman" panose="02020603050405020304" pitchFamily="18" charset="0"/>
              </a:rPr>
              <a:t>Power consumption is low</a:t>
            </a:r>
          </a:p>
          <a:p>
            <a:r>
              <a:rPr lang="en-IN" sz="2400" dirty="0">
                <a:latin typeface="Times New Roman" panose="02020603050405020304" pitchFamily="18" charset="0"/>
                <a:cs typeface="Times New Roman" panose="02020603050405020304" pitchFamily="18" charset="0"/>
              </a:rPr>
              <a:t>Data is secured</a:t>
            </a:r>
          </a:p>
        </p:txBody>
      </p:sp>
      <p:sp>
        <p:nvSpPr>
          <p:cNvPr id="2" name="Date Placeholder 1"/>
          <p:cNvSpPr>
            <a:spLocks noGrp="1"/>
          </p:cNvSpPr>
          <p:nvPr>
            <p:ph type="dt" sz="half" idx="10"/>
          </p:nvPr>
        </p:nvSpPr>
        <p:spPr/>
        <p:txBody>
          <a:bodyPr/>
          <a:lstStyle/>
          <a:p>
            <a:fld id="{CB1D2F00-84D1-4FEC-B7CF-08819D881725}" type="datetime1">
              <a:rPr lang="en-IN" smtClean="0"/>
              <a:t>09-02-2019</a:t>
            </a:fld>
            <a:endParaRPr lang="en-IN"/>
          </a:p>
        </p:txBody>
      </p:sp>
      <p:sp>
        <p:nvSpPr>
          <p:cNvPr id="3" name="Footer Placeholder 2"/>
          <p:cNvSpPr>
            <a:spLocks noGrp="1"/>
          </p:cNvSpPr>
          <p:nvPr>
            <p:ph type="ftr" sz="quarter" idx="11"/>
          </p:nvPr>
        </p:nvSpPr>
        <p:spPr/>
        <p:txBody>
          <a:bodyPr/>
          <a:lstStyle/>
          <a:p>
            <a:r>
              <a:rPr lang="en-IN"/>
              <a:t>1st Project Review</a:t>
            </a:r>
          </a:p>
        </p:txBody>
      </p:sp>
      <p:sp>
        <p:nvSpPr>
          <p:cNvPr id="4" name="Slide Number Placeholder 3"/>
          <p:cNvSpPr>
            <a:spLocks noGrp="1"/>
          </p:cNvSpPr>
          <p:nvPr>
            <p:ph type="sldNum" sz="quarter" idx="12"/>
          </p:nvPr>
        </p:nvSpPr>
        <p:spPr/>
        <p:txBody>
          <a:bodyPr/>
          <a:lstStyle/>
          <a:p>
            <a:fld id="{3D8F4220-7200-4766-BCF7-B7128F8B6FB8}" type="slidenum">
              <a:rPr lang="en-IN" smtClean="0"/>
              <a:t>5</a:t>
            </a:fld>
            <a:endParaRPr lang="en-IN"/>
          </a:p>
        </p:txBody>
      </p:sp>
      <p:pic>
        <p:nvPicPr>
          <p:cNvPr id="10" name="Picture 2">
            <a:extLst>
              <a:ext uri="{FF2B5EF4-FFF2-40B4-BE49-F238E27FC236}">
                <a16:creationId xmlns:a16="http://schemas.microsoft.com/office/drawing/2014/main" id="{79B44235-48BF-45AA-8AF7-1757401DE3D5}"/>
              </a:ext>
            </a:extLst>
          </p:cNvPr>
          <p:cNvPicPr>
            <a:picLocks noChangeAspect="1" noChangeArrowheads="1"/>
          </p:cNvPicPr>
          <p:nvPr/>
        </p:nvPicPr>
        <p:blipFill>
          <a:blip r:embed="rId2"/>
          <a:srcRect/>
          <a:stretch>
            <a:fillRect/>
          </a:stretch>
        </p:blipFill>
        <p:spPr bwMode="auto">
          <a:xfrm>
            <a:off x="9613292" y="214634"/>
            <a:ext cx="1989908" cy="1209552"/>
          </a:xfrm>
          <a:prstGeom prst="rect">
            <a:avLst/>
          </a:prstGeom>
          <a:noFill/>
          <a:ln w="9525">
            <a:noFill/>
            <a:miter lim="800000"/>
            <a:headEnd/>
            <a:tailEnd/>
          </a:ln>
        </p:spPr>
      </p:pic>
    </p:spTree>
    <p:extLst>
      <p:ext uri="{BB962C8B-B14F-4D97-AF65-F5344CB8AC3E}">
        <p14:creationId xmlns:p14="http://schemas.microsoft.com/office/powerpoint/2010/main" val="878325451"/>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00177" y="237958"/>
            <a:ext cx="10515600" cy="1201782"/>
          </a:xfrm>
        </p:spPr>
        <p:txBody>
          <a:bodyPr>
            <a:normAutofit/>
          </a:bodyPr>
          <a:lstStyle/>
          <a:p>
            <a:r>
              <a:rPr lang="en-IN" sz="3200" dirty="0">
                <a:latin typeface="Times New Roman" panose="02020603050405020304" pitchFamily="18" charset="0"/>
                <a:cs typeface="Times New Roman" panose="02020603050405020304" pitchFamily="18" charset="0"/>
              </a:rPr>
              <a:t>LITERATURE REVIEW</a:t>
            </a:r>
          </a:p>
        </p:txBody>
      </p:sp>
      <p:sp>
        <p:nvSpPr>
          <p:cNvPr id="2" name="Date Placeholder 1"/>
          <p:cNvSpPr>
            <a:spLocks noGrp="1"/>
          </p:cNvSpPr>
          <p:nvPr>
            <p:ph type="dt" sz="half" idx="10"/>
          </p:nvPr>
        </p:nvSpPr>
        <p:spPr/>
        <p:txBody>
          <a:bodyPr/>
          <a:lstStyle/>
          <a:p>
            <a:fld id="{04163C3E-FD99-4F89-9FCD-89BA247F5A23}" type="datetime1">
              <a:rPr lang="en-IN" smtClean="0"/>
              <a:t>09-02-2019</a:t>
            </a:fld>
            <a:endParaRPr lang="en-IN"/>
          </a:p>
        </p:txBody>
      </p:sp>
      <p:sp>
        <p:nvSpPr>
          <p:cNvPr id="3" name="Footer Placeholder 2"/>
          <p:cNvSpPr>
            <a:spLocks noGrp="1"/>
          </p:cNvSpPr>
          <p:nvPr>
            <p:ph type="ftr" sz="quarter" idx="11"/>
          </p:nvPr>
        </p:nvSpPr>
        <p:spPr/>
        <p:txBody>
          <a:bodyPr/>
          <a:lstStyle/>
          <a:p>
            <a:r>
              <a:rPr lang="en-IN"/>
              <a:t>1st Project Review</a:t>
            </a:r>
          </a:p>
        </p:txBody>
      </p:sp>
      <p:sp>
        <p:nvSpPr>
          <p:cNvPr id="9" name="Content Placeholder 8"/>
          <p:cNvSpPr txBox="1">
            <a:spLocks/>
          </p:cNvSpPr>
          <p:nvPr/>
        </p:nvSpPr>
        <p:spPr>
          <a:xfrm>
            <a:off x="700177" y="671627"/>
            <a:ext cx="10515600" cy="58503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n-IN" sz="24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IN" sz="24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IN" sz="2400" dirty="0">
                <a:latin typeface="Times New Roman" panose="02020603050405020304" pitchFamily="18" charset="0"/>
                <a:cs typeface="Times New Roman" panose="02020603050405020304" pitchFamily="18" charset="0"/>
              </a:rPr>
              <a:t>[1]</a:t>
            </a:r>
            <a:r>
              <a:rPr lang="en-IN" sz="2400" b="1" dirty="0">
                <a:latin typeface="Times New Roman" panose="02020603050405020304" pitchFamily="18" charset="0"/>
                <a:cs typeface="Times New Roman" panose="02020603050405020304" pitchFamily="18" charset="0"/>
              </a:rPr>
              <a:t>TITLE NAME : </a:t>
            </a:r>
            <a:r>
              <a:rPr lang="en-IN" sz="2000" dirty="0">
                <a:latin typeface="Times New Roman" panose="02020603050405020304" pitchFamily="18" charset="0"/>
                <a:cs typeface="Times New Roman" panose="02020603050405020304" pitchFamily="18" charset="0"/>
              </a:rPr>
              <a:t>Wireless self powered Environmental monitoring system for smart cities based on LORA</a:t>
            </a:r>
          </a:p>
          <a:p>
            <a:pPr marL="0" indent="0" algn="just">
              <a:buFont typeface="Arial" panose="020B0604020202020204" pitchFamily="34" charset="0"/>
              <a:buNone/>
            </a:pPr>
            <a:r>
              <a:rPr lang="en-IN" sz="2400" b="1" dirty="0">
                <a:latin typeface="Times New Roman" panose="02020603050405020304" pitchFamily="18" charset="0"/>
                <a:cs typeface="Times New Roman" panose="02020603050405020304" pitchFamily="18" charset="0"/>
              </a:rPr>
              <a:t>AUTHOR NAME </a:t>
            </a:r>
            <a:r>
              <a:rPr lang="en-IN" sz="2000" b="1"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konstanitinos</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tzrtzakis</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konstantinos</a:t>
            </a:r>
            <a:r>
              <a:rPr lang="en-IN" sz="2000" dirty="0">
                <a:latin typeface="Times New Roman" panose="02020603050405020304" pitchFamily="18" charset="0"/>
                <a:cs typeface="Times New Roman" panose="02020603050405020304" pitchFamily="18" charset="0"/>
              </a:rPr>
              <a:t> papa </a:t>
            </a:r>
            <a:r>
              <a:rPr lang="en-IN" sz="2000" dirty="0" err="1">
                <a:latin typeface="Times New Roman" panose="02020603050405020304" pitchFamily="18" charset="0"/>
                <a:cs typeface="Times New Roman" panose="02020603050405020304" pitchFamily="18" charset="0"/>
              </a:rPr>
              <a:t>fotis</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paul</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p.sotiriadis</a:t>
            </a:r>
            <a:endParaRPr lang="en-IN" sz="20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IN" sz="2400" b="1" dirty="0">
                <a:latin typeface="Times New Roman" panose="02020603050405020304" pitchFamily="18" charset="0"/>
                <a:cs typeface="Times New Roman" panose="02020603050405020304" pitchFamily="18" charset="0"/>
              </a:rPr>
              <a:t>CONFERENCE AND PUBLISHED YEAR </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PANHELLENIC conference on electronics and telecommunication(PACET),IEEE2017 </a:t>
            </a:r>
            <a:endParaRPr lang="en-IN" sz="2000" b="1"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IN" sz="2400" b="1" dirty="0">
                <a:latin typeface="Times New Roman" panose="02020603050405020304" pitchFamily="18" charset="0"/>
                <a:cs typeface="Times New Roman" panose="02020603050405020304" pitchFamily="18" charset="0"/>
              </a:rPr>
              <a:t>DESCRIPTION </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This system is completely reliable and also ensured that there is no packet loss between connectivity of the system  and that energy provided is sufficient.</a:t>
            </a:r>
          </a:p>
          <a:p>
            <a:pPr marL="0" indent="0" algn="just">
              <a:buFont typeface="Arial" panose="020B0604020202020204" pitchFamily="34" charset="0"/>
              <a:buNone/>
            </a:pPr>
            <a:r>
              <a:rPr lang="en-IN" sz="2400" b="1" dirty="0">
                <a:latin typeface="Times New Roman" panose="02020603050405020304" pitchFamily="18" charset="0"/>
                <a:cs typeface="Times New Roman" panose="02020603050405020304" pitchFamily="18" charset="0"/>
              </a:rPr>
              <a:t>DRAWBACK</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Microcontroller handles the data storage and </a:t>
            </a:r>
            <a:r>
              <a:rPr lang="en-IN" sz="2000" dirty="0" err="1">
                <a:latin typeface="Times New Roman" panose="02020603050405020304" pitchFamily="18" charset="0"/>
                <a:cs typeface="Times New Roman" panose="02020603050405020304" pitchFamily="18" charset="0"/>
              </a:rPr>
              <a:t>processing,Network</a:t>
            </a:r>
            <a:r>
              <a:rPr lang="en-IN" sz="2000" dirty="0">
                <a:latin typeface="Times New Roman" panose="02020603050405020304" pitchFamily="18" charset="0"/>
                <a:cs typeface="Times New Roman" panose="02020603050405020304" pitchFamily="18" charset="0"/>
              </a:rPr>
              <a:t> synchronization cannot be done.</a:t>
            </a:r>
          </a:p>
          <a:p>
            <a:pPr marL="0" indent="0" algn="just">
              <a:buFont typeface="Arial" panose="020B0604020202020204" pitchFamily="34" charset="0"/>
              <a:buNone/>
            </a:pPr>
            <a:endParaRPr lang="en-IN" sz="2000" dirty="0"/>
          </a:p>
        </p:txBody>
      </p:sp>
      <p:sp>
        <p:nvSpPr>
          <p:cNvPr id="6" name="Slide Number Placeholder 5"/>
          <p:cNvSpPr>
            <a:spLocks noGrp="1"/>
          </p:cNvSpPr>
          <p:nvPr>
            <p:ph type="sldNum" sz="quarter" idx="12"/>
          </p:nvPr>
        </p:nvSpPr>
        <p:spPr/>
        <p:txBody>
          <a:bodyPr/>
          <a:lstStyle/>
          <a:p>
            <a:fld id="{3D8F4220-7200-4766-BCF7-B7128F8B6FB8}" type="slidenum">
              <a:rPr lang="en-IN" smtClean="0"/>
              <a:t>6</a:t>
            </a:fld>
            <a:endParaRPr lang="en-IN"/>
          </a:p>
        </p:txBody>
      </p:sp>
      <p:pic>
        <p:nvPicPr>
          <p:cNvPr id="8" name="Picture 2">
            <a:extLst>
              <a:ext uri="{FF2B5EF4-FFF2-40B4-BE49-F238E27FC236}">
                <a16:creationId xmlns:a16="http://schemas.microsoft.com/office/drawing/2014/main" id="{D118A978-2D82-46D7-A212-F627AF6CB5C3}"/>
              </a:ext>
            </a:extLst>
          </p:cNvPr>
          <p:cNvPicPr>
            <a:picLocks noChangeAspect="1" noChangeArrowheads="1"/>
          </p:cNvPicPr>
          <p:nvPr/>
        </p:nvPicPr>
        <p:blipFill>
          <a:blip r:embed="rId2"/>
          <a:srcRect/>
          <a:stretch>
            <a:fillRect/>
          </a:stretch>
        </p:blipFill>
        <p:spPr bwMode="auto">
          <a:xfrm>
            <a:off x="9613292" y="214634"/>
            <a:ext cx="1989908" cy="1209552"/>
          </a:xfrm>
          <a:prstGeom prst="rect">
            <a:avLst/>
          </a:prstGeom>
          <a:noFill/>
          <a:ln w="9525">
            <a:noFill/>
            <a:miter lim="800000"/>
            <a:headEnd/>
            <a:tailEnd/>
          </a:ln>
        </p:spPr>
      </p:pic>
    </p:spTree>
    <p:extLst>
      <p:ext uri="{BB962C8B-B14F-4D97-AF65-F5344CB8AC3E}">
        <p14:creationId xmlns:p14="http://schemas.microsoft.com/office/powerpoint/2010/main" val="3559023054"/>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6057" y="1216614"/>
            <a:ext cx="10515600" cy="5641386"/>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[2]</a:t>
            </a:r>
            <a:r>
              <a:rPr lang="en-IN" sz="2400" b="1" dirty="0">
                <a:latin typeface="Times New Roman" panose="02020603050405020304" pitchFamily="18" charset="0"/>
                <a:cs typeface="Times New Roman" panose="02020603050405020304" pitchFamily="18" charset="0"/>
              </a:rPr>
              <a:t>TITLE NAME : </a:t>
            </a:r>
            <a:r>
              <a:rPr lang="en-IN" sz="2000" dirty="0">
                <a:latin typeface="Times New Roman" panose="02020603050405020304" pitchFamily="18" charset="0"/>
                <a:cs typeface="Times New Roman" panose="02020603050405020304" pitchFamily="18" charset="0"/>
              </a:rPr>
              <a:t>LORAWAN – A low power WAN protocol for Internet of things: A review and opportunities</a:t>
            </a:r>
          </a:p>
          <a:p>
            <a:pPr marL="0" indent="0">
              <a:buNone/>
            </a:pPr>
            <a:r>
              <a:rPr lang="en-IN" sz="2400" b="1" dirty="0">
                <a:latin typeface="Times New Roman" panose="02020603050405020304" pitchFamily="18" charset="0"/>
                <a:cs typeface="Times New Roman" panose="02020603050405020304" pitchFamily="18" charset="0"/>
              </a:rPr>
              <a:t>AUTHOR NAME :</a:t>
            </a:r>
            <a:r>
              <a:rPr lang="en-IN" sz="24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jonathan</a:t>
            </a:r>
            <a:r>
              <a:rPr lang="en-IN" sz="2000" dirty="0">
                <a:latin typeface="Times New Roman" panose="02020603050405020304" pitchFamily="18" charset="0"/>
                <a:cs typeface="Times New Roman" panose="02020603050405020304" pitchFamily="18" charset="0"/>
              </a:rPr>
              <a:t> d </a:t>
            </a:r>
            <a:r>
              <a:rPr lang="en-IN" sz="2000" dirty="0" err="1">
                <a:latin typeface="Times New Roman" panose="02020603050405020304" pitchFamily="18" charset="0"/>
                <a:cs typeface="Times New Roman" panose="02020603050405020304" pitchFamily="18" charset="0"/>
              </a:rPr>
              <a:t>carvalho</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silva,joel</a:t>
            </a:r>
            <a:r>
              <a:rPr lang="en-IN" sz="2000" dirty="0">
                <a:latin typeface="Times New Roman" panose="02020603050405020304" pitchFamily="18" charset="0"/>
                <a:cs typeface="Times New Roman" panose="02020603050405020304" pitchFamily="18" charset="0"/>
              </a:rPr>
              <a:t> J.P.C </a:t>
            </a:r>
            <a:r>
              <a:rPr lang="en-IN" sz="2000" dirty="0" err="1">
                <a:latin typeface="Times New Roman" panose="02020603050405020304" pitchFamily="18" charset="0"/>
                <a:cs typeface="Times New Roman" panose="02020603050405020304" pitchFamily="18" charset="0"/>
              </a:rPr>
              <a:t>Rodrigues,Antonino</a:t>
            </a:r>
            <a:r>
              <a:rPr lang="en-IN" sz="2000" dirty="0">
                <a:latin typeface="Times New Roman" panose="02020603050405020304" pitchFamily="18" charset="0"/>
                <a:cs typeface="Times New Roman" panose="02020603050405020304" pitchFamily="18" charset="0"/>
              </a:rPr>
              <a:t> M </a:t>
            </a:r>
            <a:r>
              <a:rPr lang="en-IN" sz="2000" dirty="0" err="1">
                <a:latin typeface="Times New Roman" panose="02020603050405020304" pitchFamily="18" charset="0"/>
                <a:cs typeface="Times New Roman" panose="02020603050405020304" pitchFamily="18" charset="0"/>
              </a:rPr>
              <a:t>Alberti,petar</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solic,Andre</a:t>
            </a:r>
            <a:r>
              <a:rPr lang="en-IN" sz="2000" dirty="0">
                <a:latin typeface="Times New Roman" panose="02020603050405020304" pitchFamily="18" charset="0"/>
                <a:cs typeface="Times New Roman" panose="02020603050405020304" pitchFamily="18" charset="0"/>
              </a:rPr>
              <a:t>  L.L Aquino</a:t>
            </a:r>
          </a:p>
          <a:p>
            <a:pPr marL="0" indent="0">
              <a:buNone/>
            </a:pPr>
            <a:r>
              <a:rPr lang="en-IN" sz="2400" b="1" dirty="0">
                <a:latin typeface="Times New Roman" panose="02020603050405020304" pitchFamily="18" charset="0"/>
                <a:cs typeface="Times New Roman" panose="02020603050405020304" pitchFamily="18" charset="0"/>
              </a:rPr>
              <a:t>CONFERENCE AND PUBLISHED YEAR :</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National Institute of telecommunication ,IEEE 2017</a:t>
            </a:r>
            <a:endParaRPr lang="en-IN" sz="2000" b="1" dirty="0">
              <a:latin typeface="Times New Roman" panose="02020603050405020304" pitchFamily="18" charset="0"/>
              <a:cs typeface="Times New Roman" panose="02020603050405020304" pitchFamily="18" charset="0"/>
            </a:endParaRPr>
          </a:p>
          <a:p>
            <a:pPr marL="0" indent="0">
              <a:buNone/>
            </a:pPr>
            <a:r>
              <a:rPr lang="en-IN" sz="2400" b="1" dirty="0">
                <a:latin typeface="Times New Roman" panose="02020603050405020304" pitchFamily="18" charset="0"/>
                <a:cs typeface="Times New Roman" panose="02020603050405020304" pitchFamily="18" charset="0"/>
              </a:rPr>
              <a:t>DESCRIPTION :</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This paper elaborates an analysis about LORAWAN protocol based on its architecture includes save energy, Latency, Range coverage and bandwidth of LORA module .This model helps to extend battery lifetime and energy sufficiency in WSN(Wireless Sensor Networks).</a:t>
            </a:r>
          </a:p>
          <a:p>
            <a:pPr marL="0" indent="0">
              <a:buNone/>
            </a:pPr>
            <a:r>
              <a:rPr lang="en-IN" sz="2400" b="1" dirty="0">
                <a:latin typeface="Times New Roman" panose="02020603050405020304" pitchFamily="18" charset="0"/>
                <a:cs typeface="Times New Roman" panose="02020603050405020304" pitchFamily="18" charset="0"/>
              </a:rPr>
              <a:t>DRAWBACK :</a:t>
            </a:r>
            <a:r>
              <a:rPr lang="en-IN" sz="2000" dirty="0">
                <a:latin typeface="Times New Roman" panose="02020603050405020304" pitchFamily="18" charset="0"/>
                <a:cs typeface="Times New Roman" panose="02020603050405020304" pitchFamily="18" charset="0"/>
              </a:rPr>
              <a:t>To support the expected nodes in IOT lot of sensors have to connect ,Limited energy ,Transmits few bytes every time.</a:t>
            </a:r>
          </a:p>
          <a:p>
            <a:endParaRPr lang="en-IN" sz="2400" dirty="0"/>
          </a:p>
        </p:txBody>
      </p:sp>
      <p:sp>
        <p:nvSpPr>
          <p:cNvPr id="2" name="Date Placeholder 1"/>
          <p:cNvSpPr>
            <a:spLocks noGrp="1"/>
          </p:cNvSpPr>
          <p:nvPr>
            <p:ph type="dt" sz="half" idx="10"/>
          </p:nvPr>
        </p:nvSpPr>
        <p:spPr/>
        <p:txBody>
          <a:bodyPr/>
          <a:lstStyle/>
          <a:p>
            <a:fld id="{4985C0D0-01F8-4350-987A-A6BCFB43D04B}" type="datetime1">
              <a:rPr lang="en-IN" smtClean="0"/>
              <a:t>09-02-2019</a:t>
            </a:fld>
            <a:endParaRPr lang="en-IN"/>
          </a:p>
        </p:txBody>
      </p:sp>
      <p:sp>
        <p:nvSpPr>
          <p:cNvPr id="5" name="Footer Placeholder 4"/>
          <p:cNvSpPr>
            <a:spLocks noGrp="1"/>
          </p:cNvSpPr>
          <p:nvPr>
            <p:ph type="ftr" sz="quarter" idx="11"/>
          </p:nvPr>
        </p:nvSpPr>
        <p:spPr/>
        <p:txBody>
          <a:bodyPr/>
          <a:lstStyle/>
          <a:p>
            <a:r>
              <a:rPr lang="en-IN"/>
              <a:t>1st Project Review</a:t>
            </a:r>
          </a:p>
        </p:txBody>
      </p:sp>
      <p:sp>
        <p:nvSpPr>
          <p:cNvPr id="6" name="Slide Number Placeholder 5"/>
          <p:cNvSpPr>
            <a:spLocks noGrp="1"/>
          </p:cNvSpPr>
          <p:nvPr>
            <p:ph type="sldNum" sz="quarter" idx="12"/>
          </p:nvPr>
        </p:nvSpPr>
        <p:spPr/>
        <p:txBody>
          <a:bodyPr/>
          <a:lstStyle/>
          <a:p>
            <a:fld id="{3D8F4220-7200-4766-BCF7-B7128F8B6FB8}" type="slidenum">
              <a:rPr lang="en-IN" smtClean="0"/>
              <a:t>7</a:t>
            </a:fld>
            <a:endParaRPr lang="en-IN"/>
          </a:p>
        </p:txBody>
      </p:sp>
      <p:pic>
        <p:nvPicPr>
          <p:cNvPr id="7" name="Picture 2">
            <a:extLst>
              <a:ext uri="{FF2B5EF4-FFF2-40B4-BE49-F238E27FC236}">
                <a16:creationId xmlns:a16="http://schemas.microsoft.com/office/drawing/2014/main" id="{FE5687D6-DE73-464A-9D7E-EAA37551B441}"/>
              </a:ext>
            </a:extLst>
          </p:cNvPr>
          <p:cNvPicPr>
            <a:picLocks noChangeAspect="1" noChangeArrowheads="1"/>
          </p:cNvPicPr>
          <p:nvPr/>
        </p:nvPicPr>
        <p:blipFill>
          <a:blip r:embed="rId2"/>
          <a:srcRect/>
          <a:stretch>
            <a:fillRect/>
          </a:stretch>
        </p:blipFill>
        <p:spPr bwMode="auto">
          <a:xfrm>
            <a:off x="9613292" y="214634"/>
            <a:ext cx="1989908" cy="1209552"/>
          </a:xfrm>
          <a:prstGeom prst="rect">
            <a:avLst/>
          </a:prstGeom>
          <a:noFill/>
          <a:ln w="9525">
            <a:noFill/>
            <a:miter lim="800000"/>
            <a:headEnd/>
            <a:tailEnd/>
          </a:ln>
        </p:spPr>
      </p:pic>
    </p:spTree>
    <p:extLst>
      <p:ext uri="{BB962C8B-B14F-4D97-AF65-F5344CB8AC3E}">
        <p14:creationId xmlns:p14="http://schemas.microsoft.com/office/powerpoint/2010/main" val="1894999920"/>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441" y="647457"/>
            <a:ext cx="10515600" cy="5693637"/>
          </a:xfrm>
        </p:spPr>
        <p:txBody>
          <a:bodyPr>
            <a:normAutofit/>
          </a:bodyPr>
          <a:lstStyle/>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[3]</a:t>
            </a:r>
            <a:r>
              <a:rPr lang="en-IN" sz="2400" b="1" dirty="0">
                <a:latin typeface="Times New Roman" panose="02020603050405020304" pitchFamily="18" charset="0"/>
                <a:cs typeface="Times New Roman" panose="02020603050405020304" pitchFamily="18" charset="0"/>
              </a:rPr>
              <a:t>TITLE NAME :  </a:t>
            </a:r>
            <a:r>
              <a:rPr lang="en-IN" sz="2000" dirty="0">
                <a:latin typeface="Times New Roman" panose="02020603050405020304" pitchFamily="18" charset="0"/>
                <a:cs typeface="Times New Roman" panose="02020603050405020304" pitchFamily="18" charset="0"/>
              </a:rPr>
              <a:t>A secure Device to Device Link Establishment </a:t>
            </a:r>
            <a:r>
              <a:rPr lang="en-IN" sz="2000" dirty="0" err="1">
                <a:latin typeface="Times New Roman" panose="02020603050405020304" pitchFamily="18" charset="0"/>
                <a:cs typeface="Times New Roman" panose="02020603050405020304" pitchFamily="18" charset="0"/>
              </a:rPr>
              <a:t>Schemefor</a:t>
            </a:r>
            <a:r>
              <a:rPr lang="en-IN" sz="2000" dirty="0">
                <a:latin typeface="Times New Roman" panose="02020603050405020304" pitchFamily="18" charset="0"/>
                <a:cs typeface="Times New Roman" panose="02020603050405020304" pitchFamily="18" charset="0"/>
              </a:rPr>
              <a:t> LORAWAN</a:t>
            </a:r>
          </a:p>
          <a:p>
            <a:pPr marL="0" indent="0">
              <a:buNone/>
            </a:pPr>
            <a:r>
              <a:rPr lang="en-IN" sz="2400" b="1" dirty="0">
                <a:latin typeface="Times New Roman" panose="02020603050405020304" pitchFamily="18" charset="0"/>
                <a:cs typeface="Times New Roman" panose="02020603050405020304" pitchFamily="18" charset="0"/>
              </a:rPr>
              <a:t>AUTHOR NAME :</a:t>
            </a:r>
            <a:r>
              <a:rPr lang="en-IN" sz="24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Jaecyu</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Kim,JooSeok</a:t>
            </a:r>
            <a:r>
              <a:rPr lang="en-IN" sz="2000" dirty="0">
                <a:latin typeface="Times New Roman" panose="02020603050405020304" pitchFamily="18" charset="0"/>
                <a:cs typeface="Times New Roman" panose="02020603050405020304" pitchFamily="18" charset="0"/>
              </a:rPr>
              <a:t> song</a:t>
            </a:r>
          </a:p>
          <a:p>
            <a:pPr marL="0" indent="0">
              <a:buNone/>
            </a:pPr>
            <a:r>
              <a:rPr lang="en-IN" sz="2400" b="1" dirty="0">
                <a:latin typeface="Times New Roman" panose="02020603050405020304" pitchFamily="18" charset="0"/>
                <a:cs typeface="Times New Roman" panose="02020603050405020304" pitchFamily="18" charset="0"/>
              </a:rPr>
              <a:t>CONFERENCE AND PUBLISHED YEAR :</a:t>
            </a:r>
            <a:r>
              <a:rPr lang="en-IN" sz="2000" dirty="0">
                <a:latin typeface="Times New Roman" panose="02020603050405020304" pitchFamily="18" charset="0"/>
                <a:cs typeface="Times New Roman" panose="02020603050405020304" pitchFamily="18" charset="0"/>
              </a:rPr>
              <a:t>IEEE sensors journal,IEEE2018 </a:t>
            </a:r>
          </a:p>
          <a:p>
            <a:pPr marL="0" indent="0">
              <a:buNone/>
            </a:pPr>
            <a:r>
              <a:rPr lang="en-IN" sz="2400" b="1" dirty="0">
                <a:latin typeface="Times New Roman" panose="02020603050405020304" pitchFamily="18" charset="0"/>
                <a:cs typeface="Times New Roman" panose="02020603050405020304" pitchFamily="18" charset="0"/>
              </a:rPr>
              <a:t>DESCRIPTION :</a:t>
            </a:r>
            <a:r>
              <a:rPr lang="en-IN" sz="2000" dirty="0">
                <a:latin typeface="Times New Roman" panose="02020603050405020304" pitchFamily="18" charset="0"/>
                <a:cs typeface="Times New Roman" panose="02020603050405020304" pitchFamily="18" charset="0"/>
              </a:rPr>
              <a:t>This paper proposes a secured device to device link establishment scheme to protect device to device communication in </a:t>
            </a:r>
            <a:r>
              <a:rPr lang="en-IN" sz="2000" dirty="0" err="1">
                <a:latin typeface="Times New Roman" panose="02020603050405020304" pitchFamily="18" charset="0"/>
                <a:cs typeface="Times New Roman" panose="02020603050405020304" pitchFamily="18" charset="0"/>
              </a:rPr>
              <a:t>LoRaWAN</a:t>
            </a:r>
            <a:r>
              <a:rPr lang="en-IN" sz="2000" dirty="0">
                <a:latin typeface="Times New Roman" panose="02020603050405020304" pitchFamily="18" charset="0"/>
                <a:cs typeface="Times New Roman" panose="02020603050405020304" pitchFamily="18" charset="0"/>
              </a:rPr>
              <a:t>, Device to Device communication can satisfy mutual authentication, confidentiality and message integrity. </a:t>
            </a:r>
          </a:p>
          <a:p>
            <a:pPr marL="0" indent="0">
              <a:buNone/>
            </a:pPr>
            <a:r>
              <a:rPr lang="en-IN" sz="2400" b="1" dirty="0">
                <a:latin typeface="Times New Roman" panose="02020603050405020304" pitchFamily="18" charset="0"/>
                <a:cs typeface="Times New Roman" panose="02020603050405020304" pitchFamily="18" charset="0"/>
              </a:rPr>
              <a:t> DRAWBACK :</a:t>
            </a:r>
            <a:r>
              <a:rPr lang="en-IN" sz="2000" dirty="0">
                <a:latin typeface="Times New Roman" panose="02020603050405020304" pitchFamily="18" charset="0"/>
                <a:cs typeface="Times New Roman" panose="02020603050405020304" pitchFamily="18" charset="0"/>
              </a:rPr>
              <a:t>This security can impact on battery consumption up to</a:t>
            </a:r>
          </a:p>
          <a:p>
            <a:pPr marL="0" indent="0">
              <a:buNone/>
            </a:pPr>
            <a:r>
              <a:rPr lang="en-IN" sz="2000" dirty="0">
                <a:latin typeface="Times New Roman" panose="02020603050405020304" pitchFamily="18" charset="0"/>
                <a:cs typeface="Times New Roman" panose="02020603050405020304" pitchFamily="18" charset="0"/>
              </a:rPr>
              <a:t> 5% and for mutual authentication 4-5% battery drain.</a:t>
            </a:r>
          </a:p>
        </p:txBody>
      </p:sp>
      <p:sp>
        <p:nvSpPr>
          <p:cNvPr id="2" name="Date Placeholder 1"/>
          <p:cNvSpPr>
            <a:spLocks noGrp="1"/>
          </p:cNvSpPr>
          <p:nvPr>
            <p:ph type="dt" sz="half" idx="10"/>
          </p:nvPr>
        </p:nvSpPr>
        <p:spPr/>
        <p:txBody>
          <a:bodyPr/>
          <a:lstStyle/>
          <a:p>
            <a:fld id="{8856DB9C-6E09-4D8B-A291-7A881859C01D}" type="datetime1">
              <a:rPr lang="en-IN" smtClean="0"/>
              <a:t>09-02-2019</a:t>
            </a:fld>
            <a:endParaRPr lang="en-IN"/>
          </a:p>
        </p:txBody>
      </p:sp>
      <p:sp>
        <p:nvSpPr>
          <p:cNvPr id="5" name="Footer Placeholder 4"/>
          <p:cNvSpPr>
            <a:spLocks noGrp="1"/>
          </p:cNvSpPr>
          <p:nvPr>
            <p:ph type="ftr" sz="quarter" idx="11"/>
          </p:nvPr>
        </p:nvSpPr>
        <p:spPr/>
        <p:txBody>
          <a:bodyPr/>
          <a:lstStyle/>
          <a:p>
            <a:r>
              <a:rPr lang="en-IN"/>
              <a:t>1st Project Review</a:t>
            </a:r>
          </a:p>
        </p:txBody>
      </p:sp>
      <p:sp>
        <p:nvSpPr>
          <p:cNvPr id="6" name="Slide Number Placeholder 5"/>
          <p:cNvSpPr>
            <a:spLocks noGrp="1"/>
          </p:cNvSpPr>
          <p:nvPr>
            <p:ph type="sldNum" sz="quarter" idx="12"/>
          </p:nvPr>
        </p:nvSpPr>
        <p:spPr/>
        <p:txBody>
          <a:bodyPr/>
          <a:lstStyle/>
          <a:p>
            <a:fld id="{3D8F4220-7200-4766-BCF7-B7128F8B6FB8}" type="slidenum">
              <a:rPr lang="en-IN" smtClean="0"/>
              <a:t>8</a:t>
            </a:fld>
            <a:endParaRPr lang="en-IN"/>
          </a:p>
        </p:txBody>
      </p:sp>
      <p:pic>
        <p:nvPicPr>
          <p:cNvPr id="7" name="Picture 2">
            <a:extLst>
              <a:ext uri="{FF2B5EF4-FFF2-40B4-BE49-F238E27FC236}">
                <a16:creationId xmlns:a16="http://schemas.microsoft.com/office/drawing/2014/main" id="{3D7D83BB-B337-49DA-BF1A-23FCED69CE8B}"/>
              </a:ext>
            </a:extLst>
          </p:cNvPr>
          <p:cNvPicPr>
            <a:picLocks noChangeAspect="1" noChangeArrowheads="1"/>
          </p:cNvPicPr>
          <p:nvPr/>
        </p:nvPicPr>
        <p:blipFill>
          <a:blip r:embed="rId2"/>
          <a:srcRect/>
          <a:stretch>
            <a:fillRect/>
          </a:stretch>
        </p:blipFill>
        <p:spPr bwMode="auto">
          <a:xfrm>
            <a:off x="9613292" y="214634"/>
            <a:ext cx="1989908" cy="1209552"/>
          </a:xfrm>
          <a:prstGeom prst="rect">
            <a:avLst/>
          </a:prstGeom>
          <a:noFill/>
          <a:ln w="9525">
            <a:noFill/>
            <a:miter lim="800000"/>
            <a:headEnd/>
            <a:tailEnd/>
          </a:ln>
        </p:spPr>
      </p:pic>
    </p:spTree>
    <p:extLst>
      <p:ext uri="{BB962C8B-B14F-4D97-AF65-F5344CB8AC3E}">
        <p14:creationId xmlns:p14="http://schemas.microsoft.com/office/powerpoint/2010/main" val="2009447127"/>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3694" y="704336"/>
            <a:ext cx="10515600" cy="5745889"/>
          </a:xfrm>
        </p:spPr>
        <p:txBody>
          <a:bodyPr>
            <a:normAutofit/>
          </a:bodyPr>
          <a:lstStyle/>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[4]</a:t>
            </a:r>
            <a:r>
              <a:rPr lang="en-IN" sz="2400" b="1" dirty="0">
                <a:latin typeface="Times New Roman" panose="02020603050405020304" pitchFamily="18" charset="0"/>
                <a:cs typeface="Times New Roman" panose="02020603050405020304" pitchFamily="18" charset="0"/>
              </a:rPr>
              <a:t>TITLE NAME : </a:t>
            </a:r>
            <a:r>
              <a:rPr lang="en-IN" sz="2000" dirty="0">
                <a:latin typeface="Times New Roman" panose="02020603050405020304" pitchFamily="18" charset="0"/>
                <a:cs typeface="Times New Roman" panose="02020603050405020304" pitchFamily="18" charset="0"/>
              </a:rPr>
              <a:t>On fast prototyping LORAWAN: a cheap and open platform for daily experiments.</a:t>
            </a:r>
          </a:p>
          <a:p>
            <a:pPr marL="0" indent="0">
              <a:buNone/>
            </a:pPr>
            <a:r>
              <a:rPr lang="en-IN" sz="2400" b="1" dirty="0">
                <a:latin typeface="Times New Roman" panose="02020603050405020304" pitchFamily="18" charset="0"/>
                <a:cs typeface="Times New Roman" panose="02020603050405020304" pitchFamily="18" charset="0"/>
              </a:rPr>
              <a:t>AUTHOR NAME :</a:t>
            </a:r>
            <a:r>
              <a:rPr lang="en-IN" sz="2400" dirty="0">
                <a:latin typeface="Times New Roman" panose="02020603050405020304" pitchFamily="18" charset="0"/>
                <a:cs typeface="Times New Roman" panose="02020603050405020304" pitchFamily="18" charset="0"/>
              </a:rPr>
              <a:t> </a:t>
            </a:r>
            <a:r>
              <a:rPr lang="it-IT" sz="2000" dirty="0">
                <a:latin typeface="Times New Roman" panose="02020603050405020304" pitchFamily="18" charset="0"/>
                <a:cs typeface="Times New Roman" panose="02020603050405020304" pitchFamily="18" charset="0"/>
              </a:rPr>
              <a:t>Mariano Pulpito,Paolo Fornarelli,Claudio Pomo,Pietro Boccadoro</a:t>
            </a:r>
            <a:endParaRPr lang="en-IN" sz="2000" dirty="0">
              <a:latin typeface="Times New Roman" panose="02020603050405020304" pitchFamily="18" charset="0"/>
              <a:cs typeface="Times New Roman" panose="02020603050405020304" pitchFamily="18" charset="0"/>
            </a:endParaRPr>
          </a:p>
          <a:p>
            <a:pPr marL="0" indent="0">
              <a:buNone/>
            </a:pPr>
            <a:r>
              <a:rPr lang="en-IN" sz="2400" b="1" dirty="0">
                <a:latin typeface="Times New Roman" panose="02020603050405020304" pitchFamily="18" charset="0"/>
                <a:cs typeface="Times New Roman" panose="02020603050405020304" pitchFamily="18" charset="0"/>
              </a:rPr>
              <a:t>CONFERENCE AND PUBLISHED YEAR : </a:t>
            </a:r>
            <a:r>
              <a:rPr lang="en-IN" sz="2000" dirty="0">
                <a:latin typeface="Times New Roman" panose="02020603050405020304" pitchFamily="18" charset="0"/>
                <a:cs typeface="Times New Roman" panose="02020603050405020304" pitchFamily="18" charset="0"/>
              </a:rPr>
              <a:t>IEEE wireless sensor systems </a:t>
            </a:r>
            <a:r>
              <a:rPr lang="en-IN" sz="2000" dirty="0" err="1">
                <a:latin typeface="Times New Roman" panose="02020603050405020304" pitchFamily="18" charset="0"/>
                <a:cs typeface="Times New Roman" panose="02020603050405020304" pitchFamily="18" charset="0"/>
              </a:rPr>
              <a:t>conference,IEEE</a:t>
            </a:r>
            <a:r>
              <a:rPr lang="en-IN" sz="2000" dirty="0">
                <a:latin typeface="Times New Roman" panose="02020603050405020304" pitchFamily="18" charset="0"/>
                <a:cs typeface="Times New Roman" panose="02020603050405020304" pitchFamily="18" charset="0"/>
              </a:rPr>
              <a:t> 2018 </a:t>
            </a:r>
          </a:p>
          <a:p>
            <a:pPr marL="0" indent="0">
              <a:buNone/>
            </a:pPr>
            <a:r>
              <a:rPr lang="en-IN" sz="2400" b="1" dirty="0">
                <a:latin typeface="Times New Roman" panose="02020603050405020304" pitchFamily="18" charset="0"/>
                <a:cs typeface="Times New Roman" panose="02020603050405020304" pitchFamily="18" charset="0"/>
              </a:rPr>
              <a:t>DESCRIPTION :</a:t>
            </a:r>
            <a:r>
              <a:rPr lang="en-IN" sz="2000" dirty="0">
                <a:latin typeface="Times New Roman" panose="02020603050405020304" pitchFamily="18" charset="0"/>
                <a:cs typeface="Times New Roman" panose="02020603050405020304" pitchFamily="18" charset="0"/>
              </a:rPr>
              <a:t>In this paper its shows that a clear example of the noticeable possibilities offered by rapid prototyping. this also gives  a wide solutions in low cost embedded boards and open source software solutions to accessibility</a:t>
            </a:r>
            <a:r>
              <a:rPr lang="en-IN" sz="2000" b="1" dirty="0">
                <a:latin typeface="Times New Roman" panose="02020603050405020304" pitchFamily="18" charset="0"/>
                <a:cs typeface="Times New Roman" panose="02020603050405020304" pitchFamily="18" charset="0"/>
              </a:rPr>
              <a:t> </a:t>
            </a:r>
          </a:p>
          <a:p>
            <a:pPr marL="0" indent="0">
              <a:buNone/>
            </a:pPr>
            <a:r>
              <a:rPr lang="en-IN" sz="2400" b="1" dirty="0">
                <a:latin typeface="Times New Roman" panose="02020603050405020304" pitchFamily="18" charset="0"/>
                <a:cs typeface="Times New Roman" panose="02020603050405020304" pitchFamily="18" charset="0"/>
              </a:rPr>
              <a:t> DRAWBACK : </a:t>
            </a:r>
            <a:r>
              <a:rPr lang="en-IN" sz="2000" dirty="0">
                <a:latin typeface="Times New Roman" panose="02020603050405020304" pitchFamily="18" charset="0"/>
                <a:cs typeface="Times New Roman" panose="02020603050405020304" pitchFamily="18" charset="0"/>
              </a:rPr>
              <a:t>It seeks different trade off between modulation scheme, bandwidth occupation, latency, downlink and uplink, Closed source and property.</a:t>
            </a:r>
          </a:p>
          <a:p>
            <a:endParaRPr lang="en-IN" sz="2400" dirty="0"/>
          </a:p>
        </p:txBody>
      </p:sp>
      <p:sp>
        <p:nvSpPr>
          <p:cNvPr id="2" name="Date Placeholder 1"/>
          <p:cNvSpPr>
            <a:spLocks noGrp="1"/>
          </p:cNvSpPr>
          <p:nvPr>
            <p:ph type="dt" sz="half" idx="10"/>
          </p:nvPr>
        </p:nvSpPr>
        <p:spPr/>
        <p:txBody>
          <a:bodyPr/>
          <a:lstStyle/>
          <a:p>
            <a:fld id="{5D0DB0A4-7C7E-45B2-A3F0-FC0E5D88244A}" type="datetime1">
              <a:rPr lang="en-IN" smtClean="0"/>
              <a:t>09-02-2019</a:t>
            </a:fld>
            <a:endParaRPr lang="en-IN"/>
          </a:p>
        </p:txBody>
      </p:sp>
      <p:sp>
        <p:nvSpPr>
          <p:cNvPr id="5" name="Footer Placeholder 4"/>
          <p:cNvSpPr>
            <a:spLocks noGrp="1"/>
          </p:cNvSpPr>
          <p:nvPr>
            <p:ph type="ftr" sz="quarter" idx="11"/>
          </p:nvPr>
        </p:nvSpPr>
        <p:spPr/>
        <p:txBody>
          <a:bodyPr/>
          <a:lstStyle/>
          <a:p>
            <a:r>
              <a:rPr lang="en-IN"/>
              <a:t>1st Project Review</a:t>
            </a:r>
          </a:p>
        </p:txBody>
      </p:sp>
      <p:sp>
        <p:nvSpPr>
          <p:cNvPr id="6" name="Slide Number Placeholder 5"/>
          <p:cNvSpPr>
            <a:spLocks noGrp="1"/>
          </p:cNvSpPr>
          <p:nvPr>
            <p:ph type="sldNum" sz="quarter" idx="12"/>
          </p:nvPr>
        </p:nvSpPr>
        <p:spPr/>
        <p:txBody>
          <a:bodyPr/>
          <a:lstStyle/>
          <a:p>
            <a:fld id="{3D8F4220-7200-4766-BCF7-B7128F8B6FB8}" type="slidenum">
              <a:rPr lang="en-IN" smtClean="0"/>
              <a:t>9</a:t>
            </a:fld>
            <a:endParaRPr lang="en-IN"/>
          </a:p>
        </p:txBody>
      </p:sp>
      <p:pic>
        <p:nvPicPr>
          <p:cNvPr id="7" name="Picture 2">
            <a:extLst>
              <a:ext uri="{FF2B5EF4-FFF2-40B4-BE49-F238E27FC236}">
                <a16:creationId xmlns:a16="http://schemas.microsoft.com/office/drawing/2014/main" id="{6F56B4E8-8D49-4C9D-B060-A0D23C5E4253}"/>
              </a:ext>
            </a:extLst>
          </p:cNvPr>
          <p:cNvPicPr>
            <a:picLocks noChangeAspect="1" noChangeArrowheads="1"/>
          </p:cNvPicPr>
          <p:nvPr/>
        </p:nvPicPr>
        <p:blipFill>
          <a:blip r:embed="rId2"/>
          <a:srcRect/>
          <a:stretch>
            <a:fillRect/>
          </a:stretch>
        </p:blipFill>
        <p:spPr bwMode="auto">
          <a:xfrm>
            <a:off x="9613292" y="214634"/>
            <a:ext cx="1989908" cy="1209552"/>
          </a:xfrm>
          <a:prstGeom prst="rect">
            <a:avLst/>
          </a:prstGeom>
          <a:noFill/>
          <a:ln w="9525">
            <a:noFill/>
            <a:miter lim="800000"/>
            <a:headEnd/>
            <a:tailEnd/>
          </a:ln>
        </p:spPr>
      </p:pic>
    </p:spTree>
    <p:extLst>
      <p:ext uri="{BB962C8B-B14F-4D97-AF65-F5344CB8AC3E}">
        <p14:creationId xmlns:p14="http://schemas.microsoft.com/office/powerpoint/2010/main" val="3344315690"/>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2777</TotalTime>
  <Words>1666</Words>
  <Application>Microsoft Office PowerPoint</Application>
  <PresentationFormat>Widescreen</PresentationFormat>
  <Paragraphs>272</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Times New Roman</vt:lpstr>
      <vt:lpstr>Office Theme</vt:lpstr>
      <vt:lpstr>PowerPoint Presentation</vt:lpstr>
      <vt:lpstr>PowerPoint Presentation</vt:lpstr>
      <vt:lpstr>Abstract</vt:lpstr>
      <vt:lpstr>Objectives</vt:lpstr>
      <vt:lpstr>PowerPoint Presentation</vt:lpstr>
      <vt:lpstr>LITERATURE REVIEW</vt:lpstr>
      <vt:lpstr>PowerPoint Presentation</vt:lpstr>
      <vt:lpstr>PowerPoint Presentation</vt:lpstr>
      <vt:lpstr>PowerPoint Presentation</vt:lpstr>
      <vt:lpstr>PowerPoint Presentation</vt:lpstr>
      <vt:lpstr>Novelty</vt:lpstr>
      <vt:lpstr>SYSTEM/ARCHITECTURE DESIGN</vt:lpstr>
      <vt:lpstr>SYSTEM/ARCHITECTURE DESIGN</vt:lpstr>
      <vt:lpstr>HARDWARE DESCRIPTION</vt:lpstr>
      <vt:lpstr>LoRa Modulation</vt:lpstr>
      <vt:lpstr>PowerPoint Presentation</vt:lpstr>
      <vt:lpstr>TEMPERATURE SENSOR(LM35)</vt:lpstr>
      <vt:lpstr>PowerPoint Presentation</vt:lpstr>
      <vt:lpstr>PowerPoint Presentation</vt:lpstr>
      <vt:lpstr>Work Progress </vt:lpstr>
      <vt:lpstr>APPLICTIONS</vt:lpstr>
      <vt:lpstr>CONCLUSION </vt:lpstr>
      <vt:lpstr>FUTURE WORK</vt:lpstr>
      <vt:lpstr>PowerPoint Presentation</vt:lpstr>
      <vt:lpstr>REFERENCES</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Mohan</dc:creator>
  <cp:lastModifiedBy>Mohan Kumar Paluru</cp:lastModifiedBy>
  <cp:revision>63</cp:revision>
  <dcterms:created xsi:type="dcterms:W3CDTF">2019-01-20T06:32:21Z</dcterms:created>
  <dcterms:modified xsi:type="dcterms:W3CDTF">2019-02-09T13:54:01Z</dcterms:modified>
</cp:coreProperties>
</file>