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74722"/>
  </p:normalViewPr>
  <p:slideViewPr>
    <p:cSldViewPr snapToGrid="0" snapToObjects="1" showGuides="1">
      <p:cViewPr varScale="1">
        <p:scale>
          <a:sx n="75" d="100"/>
          <a:sy n="75" d="100"/>
        </p:scale>
        <p:origin x="1104" y="1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0459-1B2A-BE4D-B088-7EC389AB660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3CA2-4202-1443-884A-58A19C98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project is to improve the bandwidth of a cross-strip CZT detector, </a:t>
            </a:r>
            <a:r>
              <a:rPr lang="en-US" altLang="zh-CN" dirty="0"/>
              <a:t>as</a:t>
            </a:r>
            <a:r>
              <a:rPr lang="zh-CN" altLang="en-US" baseline="0" dirty="0"/>
              <a:t> </a:t>
            </a:r>
            <a:r>
              <a:rPr lang="en-US" altLang="zh-CN" baseline="0" dirty="0"/>
              <a:t>shown</a:t>
            </a:r>
            <a:r>
              <a:rPr lang="zh-CN" altLang="en-US" baseline="0" dirty="0"/>
              <a:t> </a:t>
            </a:r>
            <a:r>
              <a:rPr lang="en-US" altLang="zh-CN" baseline="0" dirty="0"/>
              <a:t>here.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crystal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dirty="0"/>
              <a:t>39 anodes and 8 cathodes</a:t>
            </a:r>
            <a:r>
              <a:rPr lang="en-US" altLang="zh-CN" dirty="0"/>
              <a:t>,</a:t>
            </a:r>
            <a:r>
              <a:rPr lang="zh-CN" altLang="en-US" baseline="0" dirty="0"/>
              <a:t> </a:t>
            </a:r>
            <a:r>
              <a:rPr lang="en-US" altLang="zh-CN" baseline="0" dirty="0"/>
              <a:t>while</a:t>
            </a:r>
            <a:r>
              <a:rPr lang="zh-CN" altLang="en-US" baseline="0" dirty="0"/>
              <a:t> </a:t>
            </a:r>
            <a:r>
              <a:rPr lang="en-US" altLang="zh-CN" baseline="0" dirty="0"/>
              <a:t>one</a:t>
            </a:r>
            <a:r>
              <a:rPr lang="zh-CN" altLang="en-US" baseline="0" dirty="0"/>
              <a:t> </a:t>
            </a:r>
            <a:r>
              <a:rPr lang="en-US" altLang="zh-CN" baseline="0" dirty="0"/>
              <a:t>RENA-3</a:t>
            </a:r>
            <a:r>
              <a:rPr lang="zh-CN" altLang="en-US" baseline="0" dirty="0"/>
              <a:t> </a:t>
            </a:r>
            <a:r>
              <a:rPr lang="en-US" altLang="zh-CN" baseline="0" dirty="0"/>
              <a:t>ASIC</a:t>
            </a:r>
            <a:r>
              <a:rPr lang="zh-CN" altLang="en-US" baseline="0" dirty="0"/>
              <a:t> </a:t>
            </a:r>
            <a:r>
              <a:rPr lang="en-US" altLang="zh-CN" baseline="0" dirty="0"/>
              <a:t>only</a:t>
            </a:r>
            <a:r>
              <a:rPr lang="zh-CN" altLang="en-US" baseline="0" dirty="0"/>
              <a:t> </a:t>
            </a:r>
            <a:r>
              <a:rPr lang="en-US" altLang="zh-CN" baseline="0" dirty="0"/>
              <a:t>has</a:t>
            </a:r>
            <a:r>
              <a:rPr lang="zh-CN" altLang="en-US" baseline="0" dirty="0"/>
              <a:t> </a:t>
            </a:r>
            <a:r>
              <a:rPr lang="en-US" altLang="zh-CN" baseline="0" dirty="0"/>
              <a:t>36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channels,</a:t>
            </a:r>
            <a:r>
              <a:rPr lang="zh-CN" altLang="en-US" baseline="0" dirty="0"/>
              <a:t> </a:t>
            </a:r>
            <a:r>
              <a:rPr lang="en-US" altLang="zh-CN" baseline="0" dirty="0"/>
              <a:t>thus</a:t>
            </a:r>
            <a:r>
              <a:rPr lang="zh-CN" altLang="en-US" baseline="0" dirty="0"/>
              <a:t> </a:t>
            </a:r>
            <a:r>
              <a:rPr lang="en-US" altLang="zh-CN" baseline="0" dirty="0"/>
              <a:t>two</a:t>
            </a:r>
            <a:r>
              <a:rPr lang="zh-CN" altLang="en-US" baseline="0" dirty="0"/>
              <a:t> </a:t>
            </a:r>
            <a:r>
              <a:rPr lang="en-US" dirty="0"/>
              <a:t>RENA-3 ASIC to readout its signal. I simulated the detector response in GATE and wrote a program to mimic the ASIC performance, taking Compton scattering and charge sharing into consideration. My work showed that half-half anode pattern had a larger bandwidth than alternate anode pattern and cathode pattern could be further optimized based on the load.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3CA2-4202-1443-884A-58A19C985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A38E-1B82-2C4B-8C87-C373B514054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420-97B4-6742-81DF-495D8697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0980" y="254264"/>
            <a:ext cx="7318661" cy="492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bg1"/>
                </a:solidFill>
              </a:rPr>
              <a:t>CZT detector bandwidth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o</a:t>
            </a:r>
            <a:r>
              <a:rPr lang="en-US" altLang="zh-CN" sz="2600">
                <a:solidFill>
                  <a:schemeClr val="bg1"/>
                </a:solidFill>
              </a:rPr>
              <a:t>ptimization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7196" y="708225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CZT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RENA-3</a:t>
            </a:r>
            <a:r>
              <a:rPr lang="zh-CN" altLang="en-US" dirty="0"/>
              <a:t> </a:t>
            </a:r>
            <a:r>
              <a:rPr lang="en-US" altLang="zh-CN" dirty="0"/>
              <a:t>ASIC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4238" y="4153530"/>
            <a:ext cx="225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anode</a:t>
            </a:r>
            <a:r>
              <a:rPr lang="zh-CN" altLang="en-US" dirty="0"/>
              <a:t> </a:t>
            </a:r>
            <a:r>
              <a:rPr lang="en-US" altLang="zh-CN" dirty="0"/>
              <a:t>patterns</a:t>
            </a:r>
            <a:endParaRPr lang="en-US" dirty="0"/>
          </a:p>
        </p:txBody>
      </p:sp>
      <p:pic>
        <p:nvPicPr>
          <p:cNvPr id="37" name="Picture 36" descr="fig2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64" y="1039019"/>
            <a:ext cx="2987378" cy="1573352"/>
          </a:xfrm>
          <a:prstGeom prst="rect">
            <a:avLst/>
          </a:prstGeom>
        </p:spPr>
      </p:pic>
      <p:pic>
        <p:nvPicPr>
          <p:cNvPr id="49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63" y="2638420"/>
            <a:ext cx="2987379" cy="15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48" y="4504084"/>
            <a:ext cx="3000594" cy="1115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21" y="1039962"/>
            <a:ext cx="3635016" cy="2568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0383" y="734799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Results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89" y="3629120"/>
            <a:ext cx="3848977" cy="20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fig2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0" y="1933947"/>
            <a:ext cx="4908450" cy="2585117"/>
          </a:xfrm>
          <a:prstGeom prst="rect">
            <a:avLst/>
          </a:prstGeom>
        </p:spPr>
      </p:pic>
      <p:pic>
        <p:nvPicPr>
          <p:cNvPr id="32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0" y="4589463"/>
            <a:ext cx="4364038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114</Words>
  <Application>Microsoft Macintosh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Li</dc:creator>
  <cp:lastModifiedBy>Li Mohan</cp:lastModifiedBy>
  <cp:revision>23</cp:revision>
  <dcterms:created xsi:type="dcterms:W3CDTF">2018-09-18T21:23:06Z</dcterms:created>
  <dcterms:modified xsi:type="dcterms:W3CDTF">2019-08-27T03:06:44Z</dcterms:modified>
</cp:coreProperties>
</file>