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9"/>
    <p:restoredTop sz="74722"/>
  </p:normalViewPr>
  <p:slideViewPr>
    <p:cSldViewPr snapToGrid="0" snapToObjects="1" showGuides="1">
      <p:cViewPr varScale="1">
        <p:scale>
          <a:sx n="75" d="100"/>
          <a:sy n="75" d="100"/>
        </p:scale>
        <p:origin x="976" y="168"/>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10459-1B2A-BE4D-B088-7EC389AB6606}"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B3CA2-4202-1443-884A-58A19C985BDF}" type="slidenum">
              <a:rPr lang="en-US" smtClean="0"/>
              <a:t>‹#›</a:t>
            </a:fld>
            <a:endParaRPr lang="en-US"/>
          </a:p>
        </p:txBody>
      </p:sp>
    </p:spTree>
    <p:extLst>
      <p:ext uri="{BB962C8B-B14F-4D97-AF65-F5344CB8AC3E}">
        <p14:creationId xmlns:p14="http://schemas.microsoft.com/office/powerpoint/2010/main" val="113727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Water-based liquid scintillator (</a:t>
            </a:r>
            <a:r>
              <a:rPr lang="en-US" sz="1200" b="0" i="0" u="none" strike="noStrike" kern="1200" dirty="0" err="1">
                <a:solidFill>
                  <a:schemeClr val="tx1"/>
                </a:solidFill>
                <a:effectLst/>
                <a:latin typeface="+mn-lt"/>
                <a:ea typeface="+mn-ea"/>
                <a:cs typeface="+mn-cs"/>
              </a:rPr>
              <a:t>WbLS</a:t>
            </a:r>
            <a:r>
              <a:rPr lang="en-US" sz="1200" b="0" i="0" u="none" strike="noStrike" kern="1200" dirty="0">
                <a:solidFill>
                  <a:schemeClr val="tx1"/>
                </a:solidFill>
                <a:effectLst/>
                <a:latin typeface="+mn-lt"/>
                <a:ea typeface="+mn-ea"/>
                <a:cs typeface="+mn-cs"/>
              </a:rPr>
              <a:t>) is a promising detecting material for next generation of neutrino and proton decay experiments. This purpose of this project is to verify the separable measurement of the simultaneous scintillation and Cherenkov lights in linear alkyl benzene (LAB), which is an important component of </a:t>
            </a:r>
            <a:r>
              <a:rPr lang="en-US" sz="1200" b="0" i="0" u="none" strike="noStrike" kern="1200" dirty="0" err="1">
                <a:solidFill>
                  <a:schemeClr val="tx1"/>
                </a:solidFill>
                <a:effectLst/>
                <a:latin typeface="+mn-lt"/>
                <a:ea typeface="+mn-ea"/>
                <a:cs typeface="+mn-cs"/>
              </a:rPr>
              <a:t>WbLS</a:t>
            </a:r>
            <a:r>
              <a:rPr 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source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cosmic-ray</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err="1">
                <a:solidFill>
                  <a:schemeClr val="tx1"/>
                </a:solidFill>
                <a:effectLst/>
                <a:latin typeface="+mn-lt"/>
                <a:ea typeface="+mn-ea"/>
                <a:cs typeface="+mn-cs"/>
              </a:rPr>
              <a:t>muon.</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participated in the mechanical design of a 20-L capacity detector</a:t>
            </a:r>
            <a:r>
              <a:rPr lang="en-US" altLang="zh-CN" sz="1200" b="0" i="0" u="none" strike="noStrike" kern="1200" dirty="0">
                <a:solidFill>
                  <a:schemeClr val="tx1"/>
                </a:solidFill>
                <a:effectLst/>
                <a:latin typeface="+mn-lt"/>
                <a:ea typeface="+mn-ea"/>
                <a:cs typeface="+mn-cs"/>
              </a:rPr>
              <a:t>,</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which</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used</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plastic</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scintillator</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as</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the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trigger</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system.</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A</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err="1">
                <a:solidFill>
                  <a:schemeClr val="tx1"/>
                </a:solidFill>
                <a:effectLst/>
                <a:latin typeface="+mn-lt"/>
                <a:ea typeface="+mn-ea"/>
                <a:cs typeface="+mn-cs"/>
              </a:rPr>
              <a:t>moun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must</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go</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down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vertically</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to</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trigger</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a</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signal.</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Because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muon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goes</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down,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the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bottom</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PMT</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is</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expected</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to</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receive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both</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scintillation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and</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Cherenkov</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lights,</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while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the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top</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PMT</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only</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received</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scintillation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lights.</a:t>
            </a:r>
            <a:r>
              <a:rPr lang="zh-CN" alt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 time </a:t>
            </a:r>
            <a:r>
              <a:rPr lang="en-US" altLang="zh-CN" sz="1200" b="0" i="0" u="none" strike="noStrike" kern="1200" dirty="0">
                <a:solidFill>
                  <a:schemeClr val="tx1"/>
                </a:solidFill>
                <a:effectLst/>
                <a:latin typeface="+mn-lt"/>
                <a:ea typeface="+mn-ea"/>
                <a:cs typeface="+mn-cs"/>
              </a:rPr>
              <a:t>profile</a:t>
            </a:r>
            <a:r>
              <a:rPr lang="en-US" sz="1200" b="0" i="0" u="none" strike="noStrike" kern="1200" dirty="0">
                <a:solidFill>
                  <a:schemeClr val="tx1"/>
                </a:solidFill>
                <a:effectLst/>
                <a:latin typeface="+mn-lt"/>
                <a:ea typeface="+mn-ea"/>
                <a:cs typeface="+mn-cs"/>
              </a:rPr>
              <a:t> of scintillation and Cherenkov lights were fitted by a </a:t>
            </a:r>
            <a:r>
              <a:rPr lang="en-US" sz="1200" b="0" i="0" u="none" strike="noStrike" kern="1200" dirty="0" err="1">
                <a:solidFill>
                  <a:schemeClr val="tx1"/>
                </a:solidFill>
                <a:effectLst/>
                <a:latin typeface="+mn-lt"/>
                <a:ea typeface="+mn-ea"/>
                <a:cs typeface="+mn-cs"/>
              </a:rPr>
              <a:t>biexponential</a:t>
            </a:r>
            <a:r>
              <a:rPr lang="en-US" sz="1200" b="0" i="0" u="none" strike="noStrike" kern="1200" dirty="0">
                <a:solidFill>
                  <a:schemeClr val="tx1"/>
                </a:solidFill>
                <a:effectLst/>
                <a:latin typeface="+mn-lt"/>
                <a:ea typeface="+mn-ea"/>
                <a:cs typeface="+mn-cs"/>
              </a:rPr>
              <a:t> function convoluted with a Gaussian detector response to get the rising and decay constants and light yield of scintillation light of LAB</a:t>
            </a:r>
            <a:r>
              <a:rPr lang="en-US" sz="1200" b="0" i="0" u="none" strike="noStrike" kern="120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4B3CA2-4202-1443-884A-58A19C985BDF}" type="slidenum">
              <a:rPr lang="en-US" smtClean="0"/>
              <a:t>1</a:t>
            </a:fld>
            <a:endParaRPr lang="en-US"/>
          </a:p>
        </p:txBody>
      </p:sp>
    </p:spTree>
    <p:extLst>
      <p:ext uri="{BB962C8B-B14F-4D97-AF65-F5344CB8AC3E}">
        <p14:creationId xmlns:p14="http://schemas.microsoft.com/office/powerpoint/2010/main" val="162482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7EA38E-1B82-2C4B-8C87-C373B5140546}"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185971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EA38E-1B82-2C4B-8C87-C373B5140546}"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38743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EA38E-1B82-2C4B-8C87-C373B5140546}"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4887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EA38E-1B82-2C4B-8C87-C373B5140546}"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18237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EA38E-1B82-2C4B-8C87-C373B5140546}"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1205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7EA38E-1B82-2C4B-8C87-C373B5140546}"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128317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7EA38E-1B82-2C4B-8C87-C373B5140546}" type="datetimeFigureOut">
              <a:rPr lang="en-US" smtClean="0"/>
              <a:t>8/26/19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13553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EA38E-1B82-2C4B-8C87-C373B5140546}" type="datetimeFigureOut">
              <a:rPr lang="en-US" smtClean="0"/>
              <a:t>8/26/19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59214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EA38E-1B82-2C4B-8C87-C373B5140546}" type="datetimeFigureOut">
              <a:rPr lang="en-US" smtClean="0"/>
              <a:t>8/26/19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78048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EA38E-1B82-2C4B-8C87-C373B5140546}"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77314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EA38E-1B82-2C4B-8C87-C373B5140546}"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0C420-97B4-6742-81DF-495D8697A244}" type="slidenum">
              <a:rPr lang="en-US" smtClean="0"/>
              <a:t>‹#›</a:t>
            </a:fld>
            <a:endParaRPr lang="en-US"/>
          </a:p>
        </p:txBody>
      </p:sp>
    </p:spTree>
    <p:extLst>
      <p:ext uri="{BB962C8B-B14F-4D97-AF65-F5344CB8AC3E}">
        <p14:creationId xmlns:p14="http://schemas.microsoft.com/office/powerpoint/2010/main" val="196415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EA38E-1B82-2C4B-8C87-C373B5140546}" type="datetimeFigureOut">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0C420-97B4-6742-81DF-495D8697A244}" type="slidenum">
              <a:rPr lang="en-US" smtClean="0"/>
              <a:t>‹#›</a:t>
            </a:fld>
            <a:endParaRPr lang="en-US"/>
          </a:p>
        </p:txBody>
      </p:sp>
    </p:spTree>
    <p:extLst>
      <p:ext uri="{BB962C8B-B14F-4D97-AF65-F5344CB8AC3E}">
        <p14:creationId xmlns:p14="http://schemas.microsoft.com/office/powerpoint/2010/main" val="146119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7158" y="234762"/>
            <a:ext cx="6753727" cy="492443"/>
          </a:xfrm>
          <a:prstGeom prst="rect">
            <a:avLst/>
          </a:prstGeom>
          <a:solidFill>
            <a:schemeClr val="tx2">
              <a:lumMod val="40000"/>
              <a:lumOff val="60000"/>
            </a:schemeClr>
          </a:solidFill>
        </p:spPr>
        <p:txBody>
          <a:bodyPr wrap="square" rtlCol="0">
            <a:spAutoFit/>
          </a:bodyPr>
          <a:lstStyle/>
          <a:p>
            <a:pPr algn="ctr"/>
            <a:r>
              <a:rPr lang="en-US" altLang="zh-CN" sz="2600" dirty="0">
                <a:solidFill>
                  <a:schemeClr val="bg1"/>
                </a:solidFill>
              </a:rPr>
              <a:t>Separation of</a:t>
            </a:r>
            <a:r>
              <a:rPr lang="zh-CN" altLang="en-US" sz="2600" dirty="0">
                <a:solidFill>
                  <a:schemeClr val="bg1"/>
                </a:solidFill>
              </a:rPr>
              <a:t> </a:t>
            </a:r>
            <a:r>
              <a:rPr lang="en-US" altLang="zh-CN" sz="2600" dirty="0">
                <a:solidFill>
                  <a:schemeClr val="bg1"/>
                </a:solidFill>
              </a:rPr>
              <a:t>scintillation</a:t>
            </a:r>
            <a:r>
              <a:rPr lang="zh-CN" altLang="en-US" sz="2600" dirty="0">
                <a:solidFill>
                  <a:schemeClr val="bg1"/>
                </a:solidFill>
              </a:rPr>
              <a:t> </a:t>
            </a:r>
            <a:r>
              <a:rPr lang="en-US" altLang="zh-CN" sz="2600" dirty="0">
                <a:solidFill>
                  <a:schemeClr val="bg1"/>
                </a:solidFill>
              </a:rPr>
              <a:t>and</a:t>
            </a:r>
            <a:r>
              <a:rPr lang="zh-CN" altLang="en-US" sz="2600" dirty="0">
                <a:solidFill>
                  <a:schemeClr val="bg1"/>
                </a:solidFill>
              </a:rPr>
              <a:t> </a:t>
            </a:r>
            <a:r>
              <a:rPr lang="en-US" altLang="zh-CN" sz="2600" dirty="0">
                <a:solidFill>
                  <a:schemeClr val="bg1"/>
                </a:solidFill>
              </a:rPr>
              <a:t>Cherenkov</a:t>
            </a:r>
            <a:r>
              <a:rPr lang="zh-CN" altLang="en-US" sz="2600" dirty="0">
                <a:solidFill>
                  <a:schemeClr val="bg1"/>
                </a:solidFill>
              </a:rPr>
              <a:t> </a:t>
            </a:r>
            <a:r>
              <a:rPr lang="en-US" altLang="zh-CN" sz="2600" dirty="0">
                <a:solidFill>
                  <a:schemeClr val="bg1"/>
                </a:solidFill>
              </a:rPr>
              <a:t>lights</a:t>
            </a:r>
            <a:endParaRPr lang="en-US" sz="2600" dirty="0">
              <a:solidFill>
                <a:schemeClr val="bg1"/>
              </a:solidFill>
            </a:endParaRPr>
          </a:p>
        </p:txBody>
      </p:sp>
      <p:sp>
        <p:nvSpPr>
          <p:cNvPr id="24" name="TextBox 23"/>
          <p:cNvSpPr txBox="1"/>
          <p:nvPr/>
        </p:nvSpPr>
        <p:spPr>
          <a:xfrm>
            <a:off x="3393949" y="702655"/>
            <a:ext cx="2254918" cy="369332"/>
          </a:xfrm>
          <a:prstGeom prst="rect">
            <a:avLst/>
          </a:prstGeom>
          <a:noFill/>
        </p:spPr>
        <p:txBody>
          <a:bodyPr wrap="square" rtlCol="0">
            <a:spAutoFit/>
          </a:bodyPr>
          <a:lstStyle/>
          <a:p>
            <a:pPr algn="ctr"/>
            <a:r>
              <a:rPr lang="en-US" altLang="zh-CN" dirty="0"/>
              <a:t>Detector</a:t>
            </a:r>
            <a:endParaRPr lang="en-US" dirty="0"/>
          </a:p>
        </p:txBody>
      </p:sp>
      <p:sp>
        <p:nvSpPr>
          <p:cNvPr id="25" name="TextBox 24"/>
          <p:cNvSpPr txBox="1"/>
          <p:nvPr/>
        </p:nvSpPr>
        <p:spPr>
          <a:xfrm>
            <a:off x="2628752" y="3549836"/>
            <a:ext cx="2254918" cy="369332"/>
          </a:xfrm>
          <a:prstGeom prst="rect">
            <a:avLst/>
          </a:prstGeom>
          <a:noFill/>
        </p:spPr>
        <p:txBody>
          <a:bodyPr wrap="square" rtlCol="0">
            <a:spAutoFit/>
          </a:bodyPr>
          <a:lstStyle/>
          <a:p>
            <a:pPr algn="ctr"/>
            <a:r>
              <a:rPr lang="en-US" altLang="zh-CN" dirty="0"/>
              <a:t>Trigger</a:t>
            </a:r>
            <a:r>
              <a:rPr lang="zh-CN" altLang="en-US" dirty="0"/>
              <a:t> </a:t>
            </a:r>
            <a:r>
              <a:rPr lang="en-US" altLang="zh-CN" dirty="0"/>
              <a:t>logic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931" y="3881005"/>
            <a:ext cx="1846386" cy="20515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862" y="1176832"/>
            <a:ext cx="3487023" cy="2622472"/>
          </a:xfrm>
          <a:prstGeom prst="rect">
            <a:avLst/>
          </a:prstGeom>
        </p:spPr>
      </p:pic>
      <p:sp>
        <p:nvSpPr>
          <p:cNvPr id="17" name="TextBox 16"/>
          <p:cNvSpPr txBox="1"/>
          <p:nvPr/>
        </p:nvSpPr>
        <p:spPr>
          <a:xfrm>
            <a:off x="6153412" y="3859085"/>
            <a:ext cx="2254918" cy="369332"/>
          </a:xfrm>
          <a:prstGeom prst="rect">
            <a:avLst/>
          </a:prstGeom>
          <a:noFill/>
        </p:spPr>
        <p:txBody>
          <a:bodyPr wrap="square" rtlCol="0">
            <a:spAutoFit/>
          </a:bodyPr>
          <a:lstStyle/>
          <a:p>
            <a:pPr algn="ctr"/>
            <a:r>
              <a:rPr lang="en-US" altLang="zh-CN" dirty="0"/>
              <a:t>Scintillation</a:t>
            </a:r>
            <a:r>
              <a:rPr lang="zh-CN" altLang="en-US" dirty="0"/>
              <a:t> </a:t>
            </a:r>
            <a:r>
              <a:rPr lang="en-US" altLang="zh-CN" dirty="0"/>
              <a:t>profile</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662" y="4228417"/>
            <a:ext cx="2445779" cy="181311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4409" y="4253371"/>
            <a:ext cx="2376476" cy="1788162"/>
          </a:xfrm>
          <a:prstGeom prst="rect">
            <a:avLst/>
          </a:prstGeom>
        </p:spPr>
      </p:pic>
      <p:sp>
        <p:nvSpPr>
          <p:cNvPr id="18" name="TextBox 17"/>
          <p:cNvSpPr txBox="1"/>
          <p:nvPr/>
        </p:nvSpPr>
        <p:spPr>
          <a:xfrm>
            <a:off x="6754989" y="899317"/>
            <a:ext cx="2254918" cy="369332"/>
          </a:xfrm>
          <a:prstGeom prst="rect">
            <a:avLst/>
          </a:prstGeom>
          <a:noFill/>
        </p:spPr>
        <p:txBody>
          <a:bodyPr wrap="square" rtlCol="0">
            <a:spAutoFit/>
          </a:bodyPr>
          <a:lstStyle/>
          <a:p>
            <a:pPr algn="ctr"/>
            <a:r>
              <a:rPr lang="en-US" altLang="zh-CN"/>
              <a:t>Measurements</a:t>
            </a:r>
            <a:endParaRPr lang="en-US" dirty="0"/>
          </a:p>
        </p:txBody>
      </p:sp>
      <p:pic>
        <p:nvPicPr>
          <p:cNvPr id="6" name="Picture 5">
            <a:extLst>
              <a:ext uri="{FF2B5EF4-FFF2-40B4-BE49-F238E27FC236}">
                <a16:creationId xmlns:a16="http://schemas.microsoft.com/office/drawing/2014/main" id="{F04D2710-FF47-784D-8708-1918DC814770}"/>
              </a:ext>
            </a:extLst>
          </p:cNvPr>
          <p:cNvPicPr>
            <a:picLocks noChangeAspect="1"/>
          </p:cNvPicPr>
          <p:nvPr/>
        </p:nvPicPr>
        <p:blipFill>
          <a:blip r:embed="rId7"/>
          <a:stretch>
            <a:fillRect/>
          </a:stretch>
        </p:blipFill>
        <p:spPr>
          <a:xfrm>
            <a:off x="2736931" y="1045738"/>
            <a:ext cx="3274399" cy="2606154"/>
          </a:xfrm>
          <a:prstGeom prst="rect">
            <a:avLst/>
          </a:prstGeom>
        </p:spPr>
      </p:pic>
    </p:spTree>
    <p:extLst>
      <p:ext uri="{BB962C8B-B14F-4D97-AF65-F5344CB8AC3E}">
        <p14:creationId xmlns:p14="http://schemas.microsoft.com/office/powerpoint/2010/main" val="92834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778" y="595562"/>
            <a:ext cx="7304506" cy="5847767"/>
          </a:xfrm>
          <a:prstGeom prst="rect">
            <a:avLst/>
          </a:prstGeom>
        </p:spPr>
      </p:pic>
      <p:cxnSp>
        <p:nvCxnSpPr>
          <p:cNvPr id="31" name="Straight Connector 30"/>
          <p:cNvCxnSpPr/>
          <p:nvPr/>
        </p:nvCxnSpPr>
        <p:spPr>
          <a:xfrm>
            <a:off x="3882191" y="3449047"/>
            <a:ext cx="88231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66778" y="2747388"/>
            <a:ext cx="3037626" cy="584775"/>
          </a:xfrm>
          <a:prstGeom prst="rect">
            <a:avLst/>
          </a:prstGeom>
          <a:noFill/>
        </p:spPr>
        <p:txBody>
          <a:bodyPr wrap="none" rtlCol="0">
            <a:spAutoFit/>
          </a:bodyPr>
          <a:lstStyle/>
          <a:p>
            <a:r>
              <a:rPr lang="en-US" altLang="zh-CN" sz="3200" dirty="0">
                <a:solidFill>
                  <a:srgbClr val="FF0000"/>
                </a:solidFill>
              </a:rPr>
              <a:t>Liquid scintillator</a:t>
            </a:r>
            <a:endParaRPr lang="en-US" sz="3200" dirty="0">
              <a:solidFill>
                <a:srgbClr val="FF0000"/>
              </a:solidFill>
            </a:endParaRPr>
          </a:p>
        </p:txBody>
      </p:sp>
      <p:cxnSp>
        <p:nvCxnSpPr>
          <p:cNvPr id="12" name="Straight Connector 11"/>
          <p:cNvCxnSpPr/>
          <p:nvPr/>
        </p:nvCxnSpPr>
        <p:spPr>
          <a:xfrm flipV="1">
            <a:off x="3721768" y="5606710"/>
            <a:ext cx="1042738" cy="26470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28313" y="5762043"/>
            <a:ext cx="3090718" cy="584775"/>
          </a:xfrm>
          <a:prstGeom prst="rect">
            <a:avLst/>
          </a:prstGeom>
          <a:noFill/>
        </p:spPr>
        <p:txBody>
          <a:bodyPr wrap="none" rtlCol="0">
            <a:spAutoFit/>
          </a:bodyPr>
          <a:lstStyle/>
          <a:p>
            <a:r>
              <a:rPr lang="en-US" altLang="zh-CN" sz="3200" dirty="0">
                <a:solidFill>
                  <a:srgbClr val="FF0000"/>
                </a:solidFill>
              </a:rPr>
              <a:t>Plastic</a:t>
            </a:r>
            <a:r>
              <a:rPr lang="zh-CN" altLang="en-US" sz="3200" dirty="0">
                <a:solidFill>
                  <a:srgbClr val="FF0000"/>
                </a:solidFill>
              </a:rPr>
              <a:t> </a:t>
            </a:r>
            <a:r>
              <a:rPr lang="en-US" altLang="zh-CN" sz="3200" dirty="0">
                <a:solidFill>
                  <a:srgbClr val="FF0000"/>
                </a:solidFill>
              </a:rPr>
              <a:t>scintillator</a:t>
            </a:r>
            <a:endParaRPr lang="en-US" sz="3200" dirty="0">
              <a:solidFill>
                <a:srgbClr val="FF0000"/>
              </a:solidFill>
            </a:endParaRPr>
          </a:p>
        </p:txBody>
      </p:sp>
      <p:cxnSp>
        <p:nvCxnSpPr>
          <p:cNvPr id="15" name="Straight Connector 14"/>
          <p:cNvCxnSpPr/>
          <p:nvPr/>
        </p:nvCxnSpPr>
        <p:spPr>
          <a:xfrm>
            <a:off x="5219031" y="2343520"/>
            <a:ext cx="668422" cy="1175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19031" y="3662529"/>
            <a:ext cx="668422" cy="11340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1124" y="3251665"/>
            <a:ext cx="947695" cy="584775"/>
          </a:xfrm>
          <a:prstGeom prst="rect">
            <a:avLst/>
          </a:prstGeom>
          <a:noFill/>
        </p:spPr>
        <p:txBody>
          <a:bodyPr wrap="none" rtlCol="0">
            <a:spAutoFit/>
          </a:bodyPr>
          <a:lstStyle/>
          <a:p>
            <a:r>
              <a:rPr lang="en-US" altLang="zh-CN" sz="3200" dirty="0">
                <a:solidFill>
                  <a:srgbClr val="FF0000"/>
                </a:solidFill>
              </a:rPr>
              <a:t>PMT</a:t>
            </a:r>
            <a:endParaRPr lang="en-US" sz="3200" dirty="0">
              <a:solidFill>
                <a:srgbClr val="FF0000"/>
              </a:solidFill>
            </a:endParaRPr>
          </a:p>
        </p:txBody>
      </p:sp>
      <p:cxnSp>
        <p:nvCxnSpPr>
          <p:cNvPr id="22" name="Straight Connector 21"/>
          <p:cNvCxnSpPr/>
          <p:nvPr/>
        </p:nvCxnSpPr>
        <p:spPr>
          <a:xfrm>
            <a:off x="5863391" y="1315899"/>
            <a:ext cx="1010651" cy="5048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23348" y="735870"/>
            <a:ext cx="2197012" cy="584775"/>
          </a:xfrm>
          <a:prstGeom prst="rect">
            <a:avLst/>
          </a:prstGeom>
          <a:noFill/>
        </p:spPr>
        <p:txBody>
          <a:bodyPr wrap="none" rtlCol="0">
            <a:spAutoFit/>
          </a:bodyPr>
          <a:lstStyle/>
          <a:p>
            <a:r>
              <a:rPr lang="en-US" altLang="zh-CN" sz="3200" dirty="0">
                <a:solidFill>
                  <a:srgbClr val="FF0000"/>
                </a:solidFill>
              </a:rPr>
              <a:t>Trigger</a:t>
            </a:r>
            <a:r>
              <a:rPr lang="zh-CN" altLang="en-US" sz="3200" dirty="0">
                <a:solidFill>
                  <a:srgbClr val="FF0000"/>
                </a:solidFill>
              </a:rPr>
              <a:t> </a:t>
            </a:r>
            <a:r>
              <a:rPr lang="en-US" altLang="zh-CN" sz="3200" dirty="0">
                <a:solidFill>
                  <a:srgbClr val="FF0000"/>
                </a:solidFill>
              </a:rPr>
              <a:t>logic</a:t>
            </a:r>
            <a:endParaRPr lang="en-US" sz="3200" dirty="0">
              <a:solidFill>
                <a:srgbClr val="FF0000"/>
              </a:solidFill>
            </a:endParaRPr>
          </a:p>
        </p:txBody>
      </p:sp>
    </p:spTree>
    <p:extLst>
      <p:ext uri="{BB962C8B-B14F-4D97-AF65-F5344CB8AC3E}">
        <p14:creationId xmlns:p14="http://schemas.microsoft.com/office/powerpoint/2010/main" val="54041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4" y="751747"/>
            <a:ext cx="7200900" cy="5194300"/>
          </a:xfrm>
          <a:prstGeom prst="rect">
            <a:avLst/>
          </a:prstGeom>
        </p:spPr>
      </p:pic>
      <p:sp>
        <p:nvSpPr>
          <p:cNvPr id="10" name="Rectangle 9"/>
          <p:cNvSpPr/>
          <p:nvPr/>
        </p:nvSpPr>
        <p:spPr>
          <a:xfrm>
            <a:off x="893969" y="2231439"/>
            <a:ext cx="561084" cy="29355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875" y="1504682"/>
            <a:ext cx="3262084" cy="235307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6284" y="531315"/>
            <a:ext cx="1358900" cy="5969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9717" y="1320940"/>
            <a:ext cx="914400" cy="355600"/>
          </a:xfrm>
          <a:prstGeom prst="rect">
            <a:avLst/>
          </a:prstGeom>
        </p:spPr>
      </p:pic>
    </p:spTree>
    <p:extLst>
      <p:ext uri="{BB962C8B-B14F-4D97-AF65-F5344CB8AC3E}">
        <p14:creationId xmlns:p14="http://schemas.microsoft.com/office/powerpoint/2010/main" val="77729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175</Words>
  <Application>Microsoft Macintosh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DengXian</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Li</dc:creator>
  <cp:lastModifiedBy>Li Mohan</cp:lastModifiedBy>
  <cp:revision>29</cp:revision>
  <dcterms:created xsi:type="dcterms:W3CDTF">2018-09-18T21:23:06Z</dcterms:created>
  <dcterms:modified xsi:type="dcterms:W3CDTF">2019-08-26T20:35:54Z</dcterms:modified>
</cp:coreProperties>
</file>