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12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88" y="2317194"/>
            <a:ext cx="4919305" cy="359521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1606987"/>
            <a:ext cx="7556421" cy="2934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50546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Introduction to Linux Commands for DevOps</a:t>
            </a:r>
            <a:endParaRPr lang="en-US" sz="6162" dirty="0"/>
          </a:p>
        </p:txBody>
      </p:sp>
      <p:sp>
        <p:nvSpPr>
          <p:cNvPr id="7" name="Text 2"/>
          <p:cNvSpPr/>
          <p:nvPr/>
        </p:nvSpPr>
        <p:spPr>
          <a:xfrm>
            <a:off x="6280190" y="4881801"/>
            <a:ext cx="7556421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Linux commands are essential for DevOps professionals. They allow you to manage systems, automate tasks, and streamline workflows. This presentation will cover a range of Linux commands crucial for DevOps.</a:t>
            </a:r>
            <a:endParaRPr lang="en-US" sz="1786" dirty="0"/>
          </a:p>
        </p:txBody>
      </p:sp>
      <p:sp>
        <p:nvSpPr>
          <p:cNvPr id="8" name="Shape 3"/>
          <p:cNvSpPr/>
          <p:nvPr/>
        </p:nvSpPr>
        <p:spPr>
          <a:xfrm>
            <a:off x="6280190" y="624256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88" y="2474952"/>
            <a:ext cx="4919305" cy="327957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1279684"/>
            <a:ext cx="621923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50546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Basic Linux Commands</a:t>
            </a:r>
            <a:endParaRPr lang="en-US" sz="4465" dirty="0"/>
          </a:p>
        </p:txBody>
      </p:sp>
      <p:sp>
        <p:nvSpPr>
          <p:cNvPr id="7" name="Shape 2"/>
          <p:cNvSpPr/>
          <p:nvPr/>
        </p:nvSpPr>
        <p:spPr>
          <a:xfrm>
            <a:off x="6280190" y="25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6469499" y="2668786"/>
            <a:ext cx="13168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4"/>
          <p:cNvSpPr/>
          <p:nvPr/>
        </p:nvSpPr>
        <p:spPr>
          <a:xfrm>
            <a:off x="7017306" y="258377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ls</a:t>
            </a:r>
            <a:endParaRPr lang="en-US" sz="2233" dirty="0"/>
          </a:p>
        </p:txBody>
      </p:sp>
      <p:sp>
        <p:nvSpPr>
          <p:cNvPr id="10" name="Text 5"/>
          <p:cNvSpPr/>
          <p:nvPr/>
        </p:nvSpPr>
        <p:spPr>
          <a:xfrm>
            <a:off x="7017306" y="3074194"/>
            <a:ext cx="2927747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Lists files and directories in a given directory. Use flags like `-l` for detailed information or `-a` to show hidden files.</a:t>
            </a:r>
            <a:endParaRPr lang="en-US" sz="1786" dirty="0"/>
          </a:p>
        </p:txBody>
      </p:sp>
      <p:sp>
        <p:nvSpPr>
          <p:cNvPr id="11" name="Shape 6"/>
          <p:cNvSpPr/>
          <p:nvPr/>
        </p:nvSpPr>
        <p:spPr>
          <a:xfrm>
            <a:off x="10171867" y="25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7"/>
          <p:cNvSpPr/>
          <p:nvPr/>
        </p:nvSpPr>
        <p:spPr>
          <a:xfrm>
            <a:off x="10332244" y="2668786"/>
            <a:ext cx="189548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8"/>
          <p:cNvSpPr/>
          <p:nvPr/>
        </p:nvSpPr>
        <p:spPr>
          <a:xfrm>
            <a:off x="10908983" y="258377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cd</a:t>
            </a:r>
            <a:endParaRPr lang="en-US" sz="2233" dirty="0"/>
          </a:p>
        </p:txBody>
      </p:sp>
      <p:sp>
        <p:nvSpPr>
          <p:cNvPr id="14" name="Text 9"/>
          <p:cNvSpPr/>
          <p:nvPr/>
        </p:nvSpPr>
        <p:spPr>
          <a:xfrm>
            <a:off x="10908983" y="3074194"/>
            <a:ext cx="2927747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Changes the current working directory. Use `cd ..` to move to the parent directory or `cd /` to go to the root directory.</a:t>
            </a:r>
            <a:endParaRPr lang="en-US" sz="1786" dirty="0"/>
          </a:p>
        </p:txBody>
      </p:sp>
      <p:sp>
        <p:nvSpPr>
          <p:cNvPr id="15" name="Shape 10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1"/>
          <p:cNvSpPr/>
          <p:nvPr/>
        </p:nvSpPr>
        <p:spPr>
          <a:xfrm>
            <a:off x="6436757" y="5455682"/>
            <a:ext cx="197048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2"/>
          <p:cNvSpPr/>
          <p:nvPr/>
        </p:nvSpPr>
        <p:spPr>
          <a:xfrm>
            <a:off x="7017306" y="537067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pwd</a:t>
            </a:r>
            <a:endParaRPr lang="en-US" sz="2233" dirty="0"/>
          </a:p>
        </p:txBody>
      </p:sp>
      <p:sp>
        <p:nvSpPr>
          <p:cNvPr id="18" name="Text 13"/>
          <p:cNvSpPr/>
          <p:nvPr/>
        </p:nvSpPr>
        <p:spPr>
          <a:xfrm>
            <a:off x="7017306" y="5861090"/>
            <a:ext cx="2927747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Prints the current working directory.</a:t>
            </a:r>
            <a:endParaRPr lang="en-US" sz="1786" dirty="0"/>
          </a:p>
        </p:txBody>
      </p:sp>
      <p:sp>
        <p:nvSpPr>
          <p:cNvPr id="19" name="Shape 14"/>
          <p:cNvSpPr/>
          <p:nvPr/>
        </p:nvSpPr>
        <p:spPr>
          <a:xfrm>
            <a:off x="10171867" y="53706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5"/>
          <p:cNvSpPr/>
          <p:nvPr/>
        </p:nvSpPr>
        <p:spPr>
          <a:xfrm>
            <a:off x="10322362" y="5455682"/>
            <a:ext cx="20931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4</a:t>
            </a:r>
            <a:endParaRPr lang="en-US" sz="2679" dirty="0"/>
          </a:p>
        </p:txBody>
      </p:sp>
      <p:sp>
        <p:nvSpPr>
          <p:cNvPr id="21" name="Text 16"/>
          <p:cNvSpPr/>
          <p:nvPr/>
        </p:nvSpPr>
        <p:spPr>
          <a:xfrm>
            <a:off x="10908983" y="537067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mkdir</a:t>
            </a:r>
            <a:endParaRPr lang="en-US" sz="2233" dirty="0"/>
          </a:p>
        </p:txBody>
      </p:sp>
      <p:sp>
        <p:nvSpPr>
          <p:cNvPr id="22" name="Text 17"/>
          <p:cNvSpPr/>
          <p:nvPr/>
        </p:nvSpPr>
        <p:spPr>
          <a:xfrm>
            <a:off x="10908983" y="5861090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Creates a new directory. Use `mkdir -p` to create nested directories.</a:t>
            </a:r>
            <a:endParaRPr lang="en-US" sz="178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793790" y="2358509"/>
            <a:ext cx="7863959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50546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File Management Commands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634264"/>
            <a:ext cx="3407569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50546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Creating and Editing Files</a:t>
            </a: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21540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`touch` to create a new empty file, `cat` to view file contents, and `nano` or `vim` for text editing.</a:t>
            </a: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634264"/>
            <a:ext cx="3403283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50546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Copying and Moving Files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21540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`cp` to copy files and directories. Use `mv` to move files or rename them.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634264"/>
            <a:ext cx="390715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50546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Deleting Files and Directories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`rm` to remove files and `rmdir` to remove empty directories. Use the `-r` flag with `rm` to recursively delete directories.</a:t>
            </a:r>
            <a:endParaRPr lang="en-US" sz="17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00" y="2255520"/>
            <a:ext cx="4957882" cy="371844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26135" y="750689"/>
            <a:ext cx="7664529" cy="13208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01"/>
              </a:lnSpc>
              <a:buNone/>
            </a:pPr>
            <a:r>
              <a:rPr lang="en-US" sz="4161" b="1" dirty="0">
                <a:solidFill>
                  <a:srgbClr val="50546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Process Management Commands</a:t>
            </a:r>
            <a:endParaRPr lang="en-US" sz="4161" dirty="0"/>
          </a:p>
        </p:txBody>
      </p:sp>
      <p:sp>
        <p:nvSpPr>
          <p:cNvPr id="7" name="Shape 2"/>
          <p:cNvSpPr/>
          <p:nvPr/>
        </p:nvSpPr>
        <p:spPr>
          <a:xfrm>
            <a:off x="6531650" y="2388513"/>
            <a:ext cx="22860" cy="5090398"/>
          </a:xfrm>
          <a:prstGeom prst="roundRect">
            <a:avLst>
              <a:gd name="adj" fmla="val 388338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3"/>
          <p:cNvSpPr/>
          <p:nvPr/>
        </p:nvSpPr>
        <p:spPr>
          <a:xfrm>
            <a:off x="6757988" y="2852618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4"/>
          <p:cNvSpPr/>
          <p:nvPr/>
        </p:nvSpPr>
        <p:spPr>
          <a:xfrm>
            <a:off x="6305312" y="2626281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5"/>
          <p:cNvSpPr/>
          <p:nvPr/>
        </p:nvSpPr>
        <p:spPr>
          <a:xfrm>
            <a:off x="6481643" y="2705457"/>
            <a:ext cx="122753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6"/>
              </a:lnSpc>
              <a:buNone/>
            </a:pPr>
            <a:r>
              <a:rPr lang="en-US" sz="2496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6" dirty="0"/>
          </a:p>
        </p:txBody>
      </p:sp>
      <p:sp>
        <p:nvSpPr>
          <p:cNvPr id="11" name="Text 6"/>
          <p:cNvSpPr/>
          <p:nvPr/>
        </p:nvSpPr>
        <p:spPr>
          <a:xfrm>
            <a:off x="7705487" y="2599849"/>
            <a:ext cx="2641997" cy="330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ps</a:t>
            </a:r>
            <a:endParaRPr lang="en-US" sz="2080" dirty="0"/>
          </a:p>
        </p:txBody>
      </p:sp>
      <p:sp>
        <p:nvSpPr>
          <p:cNvPr id="12" name="Text 7"/>
          <p:cNvSpPr/>
          <p:nvPr/>
        </p:nvSpPr>
        <p:spPr>
          <a:xfrm>
            <a:off x="7705487" y="3056811"/>
            <a:ext cx="618517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3"/>
              </a:lnSpc>
              <a:buNone/>
            </a:pPr>
            <a:r>
              <a:rPr lang="en-US" sz="166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Displays running processes. Use flags like `aux` for more detailed information.</a:t>
            </a:r>
            <a:endParaRPr lang="en-US" sz="1664" dirty="0"/>
          </a:p>
        </p:txBody>
      </p:sp>
      <p:sp>
        <p:nvSpPr>
          <p:cNvPr id="13" name="Shape 8"/>
          <p:cNvSpPr/>
          <p:nvPr/>
        </p:nvSpPr>
        <p:spPr>
          <a:xfrm>
            <a:off x="6757988" y="4619863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9"/>
          <p:cNvSpPr/>
          <p:nvPr/>
        </p:nvSpPr>
        <p:spPr>
          <a:xfrm>
            <a:off x="6305312" y="4393525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0"/>
          <p:cNvSpPr/>
          <p:nvPr/>
        </p:nvSpPr>
        <p:spPr>
          <a:xfrm>
            <a:off x="6454735" y="4472702"/>
            <a:ext cx="176570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6"/>
              </a:lnSpc>
              <a:buNone/>
            </a:pPr>
            <a:r>
              <a:rPr lang="en-US" sz="2496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6" dirty="0"/>
          </a:p>
        </p:txBody>
      </p:sp>
      <p:sp>
        <p:nvSpPr>
          <p:cNvPr id="16" name="Text 11"/>
          <p:cNvSpPr/>
          <p:nvPr/>
        </p:nvSpPr>
        <p:spPr>
          <a:xfrm>
            <a:off x="7705487" y="4367093"/>
            <a:ext cx="2641997" cy="330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top</a:t>
            </a:r>
            <a:endParaRPr lang="en-US" sz="2080" dirty="0"/>
          </a:p>
        </p:txBody>
      </p:sp>
      <p:sp>
        <p:nvSpPr>
          <p:cNvPr id="17" name="Text 12"/>
          <p:cNvSpPr/>
          <p:nvPr/>
        </p:nvSpPr>
        <p:spPr>
          <a:xfrm>
            <a:off x="7705487" y="4824055"/>
            <a:ext cx="618517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3"/>
              </a:lnSpc>
              <a:buNone/>
            </a:pPr>
            <a:r>
              <a:rPr lang="en-US" sz="166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Provides a dynamic view of processes, showing CPU usage, memory consumption, and more.</a:t>
            </a:r>
            <a:endParaRPr lang="en-US" sz="1664" dirty="0"/>
          </a:p>
        </p:txBody>
      </p:sp>
      <p:sp>
        <p:nvSpPr>
          <p:cNvPr id="18" name="Shape 13"/>
          <p:cNvSpPr/>
          <p:nvPr/>
        </p:nvSpPr>
        <p:spPr>
          <a:xfrm>
            <a:off x="6757988" y="6387108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4"/>
          <p:cNvSpPr/>
          <p:nvPr/>
        </p:nvSpPr>
        <p:spPr>
          <a:xfrm>
            <a:off x="6305312" y="6160770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5"/>
          <p:cNvSpPr/>
          <p:nvPr/>
        </p:nvSpPr>
        <p:spPr>
          <a:xfrm>
            <a:off x="6451283" y="6239947"/>
            <a:ext cx="183594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6"/>
              </a:lnSpc>
              <a:buNone/>
            </a:pPr>
            <a:r>
              <a:rPr lang="en-US" sz="2496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6" dirty="0"/>
          </a:p>
        </p:txBody>
      </p:sp>
      <p:sp>
        <p:nvSpPr>
          <p:cNvPr id="21" name="Text 16"/>
          <p:cNvSpPr/>
          <p:nvPr/>
        </p:nvSpPr>
        <p:spPr>
          <a:xfrm>
            <a:off x="7705487" y="6134338"/>
            <a:ext cx="2641997" cy="330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kill</a:t>
            </a:r>
            <a:endParaRPr lang="en-US" sz="2080" dirty="0"/>
          </a:p>
        </p:txBody>
      </p:sp>
      <p:sp>
        <p:nvSpPr>
          <p:cNvPr id="22" name="Text 17"/>
          <p:cNvSpPr/>
          <p:nvPr/>
        </p:nvSpPr>
        <p:spPr>
          <a:xfrm>
            <a:off x="7705487" y="6591300"/>
            <a:ext cx="618517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3"/>
              </a:lnSpc>
              <a:buNone/>
            </a:pPr>
            <a:r>
              <a:rPr lang="en-US" sz="166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Terminates a process using its process ID (PID). You can specify the signal to send, like `SIGKILL` for immediate termination.</a:t>
            </a:r>
            <a:endParaRPr lang="en-US" sz="166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29151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047" y="272891"/>
            <a:ext cx="3212187" cy="218336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64143" y="3330297"/>
            <a:ext cx="8852059" cy="682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2"/>
              </a:lnSpc>
              <a:buNone/>
            </a:pPr>
            <a:r>
              <a:rPr lang="en-US" sz="4298" b="1" dirty="0">
                <a:solidFill>
                  <a:srgbClr val="50546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Network Management Commands</a:t>
            </a:r>
            <a:endParaRPr lang="en-US" sz="4298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143" y="4340066"/>
            <a:ext cx="3275528" cy="873323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982385" y="5540812"/>
            <a:ext cx="2729151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ifconfig</a:t>
            </a:r>
            <a:endParaRPr lang="en-US" sz="2149" dirty="0"/>
          </a:p>
        </p:txBody>
      </p:sp>
      <p:sp>
        <p:nvSpPr>
          <p:cNvPr id="9" name="Text 3"/>
          <p:cNvSpPr/>
          <p:nvPr/>
        </p:nvSpPr>
        <p:spPr>
          <a:xfrm>
            <a:off x="982385" y="6012894"/>
            <a:ext cx="2839045" cy="698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Displays network interface configuration information.</a:t>
            </a:r>
            <a:endParaRPr lang="en-US" sz="1719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9672" y="4340066"/>
            <a:ext cx="3275528" cy="873323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4257913" y="5540812"/>
            <a:ext cx="2729151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ping</a:t>
            </a:r>
            <a:endParaRPr lang="en-US" sz="2149" dirty="0"/>
          </a:p>
        </p:txBody>
      </p:sp>
      <p:sp>
        <p:nvSpPr>
          <p:cNvPr id="12" name="Text 5"/>
          <p:cNvSpPr/>
          <p:nvPr/>
        </p:nvSpPr>
        <p:spPr>
          <a:xfrm>
            <a:off x="4257913" y="6012894"/>
            <a:ext cx="2839045" cy="1047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Sends ICMP echo requests to a host to test connectivity.</a:t>
            </a:r>
            <a:endParaRPr lang="en-US" sz="1719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4340066"/>
            <a:ext cx="3275528" cy="873323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533442" y="5540812"/>
            <a:ext cx="2729151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netstat</a:t>
            </a:r>
            <a:endParaRPr lang="en-US" sz="2149" dirty="0"/>
          </a:p>
        </p:txBody>
      </p:sp>
      <p:sp>
        <p:nvSpPr>
          <p:cNvPr id="15" name="Text 7"/>
          <p:cNvSpPr/>
          <p:nvPr/>
        </p:nvSpPr>
        <p:spPr>
          <a:xfrm>
            <a:off x="7533442" y="6012894"/>
            <a:ext cx="2839045" cy="1047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Displays network connections and listening ports.</a:t>
            </a:r>
            <a:endParaRPr lang="en-US" sz="1719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90728" y="4340066"/>
            <a:ext cx="3275528" cy="873323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10808970" y="5540812"/>
            <a:ext cx="2729151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traceroute</a:t>
            </a:r>
            <a:endParaRPr lang="en-US" sz="2149" dirty="0"/>
          </a:p>
        </p:txBody>
      </p:sp>
      <p:sp>
        <p:nvSpPr>
          <p:cNvPr id="18" name="Text 9"/>
          <p:cNvSpPr/>
          <p:nvPr/>
        </p:nvSpPr>
        <p:spPr>
          <a:xfrm>
            <a:off x="10808970" y="6012894"/>
            <a:ext cx="2839045" cy="1397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Tracks the path of network packets to a destination host, identifying routers along the way.</a:t>
            </a:r>
            <a:endParaRPr lang="en-US" sz="171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66749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100" y="256580"/>
            <a:ext cx="2738080" cy="205359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18661" y="3293745"/>
            <a:ext cx="8320326" cy="641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53"/>
              </a:lnSpc>
              <a:buNone/>
            </a:pPr>
            <a:r>
              <a:rPr lang="en-US" sz="4042" b="1" dirty="0">
                <a:solidFill>
                  <a:srgbClr val="50546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Package Management Commands</a:t>
            </a:r>
            <a:endParaRPr lang="en-US" sz="4042" dirty="0"/>
          </a:p>
        </p:txBody>
      </p:sp>
      <p:sp>
        <p:nvSpPr>
          <p:cNvPr id="7" name="Shape 2"/>
          <p:cNvSpPr/>
          <p:nvPr/>
        </p:nvSpPr>
        <p:spPr>
          <a:xfrm>
            <a:off x="718661" y="4243388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931545" y="4456271"/>
            <a:ext cx="3424595" cy="320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6"/>
              </a:lnSpc>
              <a:buNone/>
            </a:pPr>
            <a:r>
              <a:rPr lang="en-US" sz="2021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apt (Debian-based systems)</a:t>
            </a:r>
            <a:endParaRPr lang="en-US" sz="2021" dirty="0"/>
          </a:p>
        </p:txBody>
      </p:sp>
      <p:sp>
        <p:nvSpPr>
          <p:cNvPr id="9" name="Text 4"/>
          <p:cNvSpPr/>
          <p:nvPr/>
        </p:nvSpPr>
        <p:spPr>
          <a:xfrm>
            <a:off x="931545" y="4900255"/>
            <a:ext cx="6068139" cy="657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7"/>
              </a:lnSpc>
              <a:buNone/>
            </a:pPr>
            <a:r>
              <a:rPr lang="en-US" sz="1617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`apt update` to update package lists, `apt install` to install packages, and `apt remove` to uninstall packages.</a:t>
            </a:r>
            <a:endParaRPr lang="en-US" sz="1617" dirty="0"/>
          </a:p>
        </p:txBody>
      </p:sp>
      <p:sp>
        <p:nvSpPr>
          <p:cNvPr id="10" name="Shape 5"/>
          <p:cNvSpPr/>
          <p:nvPr/>
        </p:nvSpPr>
        <p:spPr>
          <a:xfrm>
            <a:off x="7417832" y="4243388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6"/>
          <p:cNvSpPr/>
          <p:nvPr/>
        </p:nvSpPr>
        <p:spPr>
          <a:xfrm>
            <a:off x="7630716" y="4456271"/>
            <a:ext cx="3619381" cy="320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6"/>
              </a:lnSpc>
              <a:buNone/>
            </a:pPr>
            <a:r>
              <a:rPr lang="en-US" sz="2021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yum (Red Hat-based systems)</a:t>
            </a:r>
            <a:endParaRPr lang="en-US" sz="2021" dirty="0"/>
          </a:p>
        </p:txBody>
      </p:sp>
      <p:sp>
        <p:nvSpPr>
          <p:cNvPr id="12" name="Text 7"/>
          <p:cNvSpPr/>
          <p:nvPr/>
        </p:nvSpPr>
        <p:spPr>
          <a:xfrm>
            <a:off x="7630716" y="4900255"/>
            <a:ext cx="6068139" cy="657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7"/>
              </a:lnSpc>
              <a:buNone/>
            </a:pPr>
            <a:r>
              <a:rPr lang="en-US" sz="1617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`yum update` to update package lists, `yum install` to install packages, and `yum remove` to uninstall packages.</a:t>
            </a:r>
            <a:endParaRPr lang="en-US" sz="1617" dirty="0"/>
          </a:p>
        </p:txBody>
      </p:sp>
      <p:sp>
        <p:nvSpPr>
          <p:cNvPr id="13" name="Shape 8"/>
          <p:cNvSpPr/>
          <p:nvPr/>
        </p:nvSpPr>
        <p:spPr>
          <a:xfrm>
            <a:off x="718661" y="5975628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9"/>
          <p:cNvSpPr/>
          <p:nvPr/>
        </p:nvSpPr>
        <p:spPr>
          <a:xfrm>
            <a:off x="931545" y="6188512"/>
            <a:ext cx="3229928" cy="320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6"/>
              </a:lnSpc>
              <a:buNone/>
            </a:pPr>
            <a:r>
              <a:rPr lang="en-US" sz="2021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dnf (Fedora and CentOS 8)</a:t>
            </a:r>
            <a:endParaRPr lang="en-US" sz="2021" dirty="0"/>
          </a:p>
        </p:txBody>
      </p:sp>
      <p:sp>
        <p:nvSpPr>
          <p:cNvPr id="15" name="Text 10"/>
          <p:cNvSpPr/>
          <p:nvPr/>
        </p:nvSpPr>
        <p:spPr>
          <a:xfrm>
            <a:off x="931545" y="6632496"/>
            <a:ext cx="6068139" cy="657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7"/>
              </a:lnSpc>
              <a:buNone/>
            </a:pPr>
            <a:r>
              <a:rPr lang="en-US" sz="1617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`dnf update` to update package lists, `dnf install` to install packages, and `dnf remove` to uninstall packages.</a:t>
            </a:r>
            <a:endParaRPr lang="en-US" sz="1617" dirty="0"/>
          </a:p>
        </p:txBody>
      </p:sp>
      <p:sp>
        <p:nvSpPr>
          <p:cNvPr id="16" name="Shape 11"/>
          <p:cNvSpPr/>
          <p:nvPr/>
        </p:nvSpPr>
        <p:spPr>
          <a:xfrm>
            <a:off x="7417832" y="5975628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2"/>
          <p:cNvSpPr/>
          <p:nvPr/>
        </p:nvSpPr>
        <p:spPr>
          <a:xfrm>
            <a:off x="7630716" y="6188512"/>
            <a:ext cx="2566749" cy="320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6"/>
              </a:lnSpc>
              <a:buNone/>
            </a:pPr>
            <a:r>
              <a:rPr lang="en-US" sz="2021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pacman (Arch Linux)</a:t>
            </a:r>
            <a:endParaRPr lang="en-US" sz="2021" dirty="0"/>
          </a:p>
        </p:txBody>
      </p:sp>
      <p:sp>
        <p:nvSpPr>
          <p:cNvPr id="18" name="Text 13"/>
          <p:cNvSpPr/>
          <p:nvPr/>
        </p:nvSpPr>
        <p:spPr>
          <a:xfrm>
            <a:off x="7630716" y="6632496"/>
            <a:ext cx="6068139" cy="657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7"/>
              </a:lnSpc>
              <a:buNone/>
            </a:pPr>
            <a:r>
              <a:rPr lang="en-US" sz="1617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`pacman -Syu` to update package lists and install packages, and `pacman -Rs` to uninstall packages.</a:t>
            </a:r>
            <a:endParaRPr lang="en-US" sz="161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02" y="2275761"/>
            <a:ext cx="5004078" cy="367807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61484" y="829985"/>
            <a:ext cx="7793831" cy="12053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46"/>
              </a:lnSpc>
              <a:buNone/>
            </a:pPr>
            <a:r>
              <a:rPr lang="en-US" sz="3797" b="1" dirty="0">
                <a:solidFill>
                  <a:srgbClr val="50546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System Administration Commands</a:t>
            </a:r>
            <a:endParaRPr lang="en-US" sz="3797" dirty="0"/>
          </a:p>
        </p:txBody>
      </p:sp>
      <p:sp>
        <p:nvSpPr>
          <p:cNvPr id="7" name="Shape 2"/>
          <p:cNvSpPr/>
          <p:nvPr/>
        </p:nvSpPr>
        <p:spPr>
          <a:xfrm>
            <a:off x="6161484" y="2324695"/>
            <a:ext cx="7793831" cy="5074920"/>
          </a:xfrm>
          <a:prstGeom prst="roundRect">
            <a:avLst>
              <a:gd name="adj" fmla="val 159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Shape 3"/>
          <p:cNvSpPr/>
          <p:nvPr/>
        </p:nvSpPr>
        <p:spPr>
          <a:xfrm>
            <a:off x="6169104" y="2332315"/>
            <a:ext cx="7778591" cy="5553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4"/>
          <p:cNvSpPr/>
          <p:nvPr/>
        </p:nvSpPr>
        <p:spPr>
          <a:xfrm>
            <a:off x="6361986" y="2455664"/>
            <a:ext cx="349972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Command</a:t>
            </a:r>
            <a:endParaRPr lang="en-US" sz="1519" dirty="0"/>
          </a:p>
        </p:txBody>
      </p:sp>
      <p:sp>
        <p:nvSpPr>
          <p:cNvPr id="10" name="Text 5"/>
          <p:cNvSpPr/>
          <p:nvPr/>
        </p:nvSpPr>
        <p:spPr>
          <a:xfrm>
            <a:off x="10255091" y="2455664"/>
            <a:ext cx="349972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Description</a:t>
            </a:r>
            <a:endParaRPr lang="en-US" sz="1519" dirty="0"/>
          </a:p>
        </p:txBody>
      </p:sp>
      <p:sp>
        <p:nvSpPr>
          <p:cNvPr id="11" name="Shape 6"/>
          <p:cNvSpPr/>
          <p:nvPr/>
        </p:nvSpPr>
        <p:spPr>
          <a:xfrm>
            <a:off x="6169104" y="2887623"/>
            <a:ext cx="7778591" cy="555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7"/>
          <p:cNvSpPr/>
          <p:nvPr/>
        </p:nvSpPr>
        <p:spPr>
          <a:xfrm>
            <a:off x="6361986" y="3010972"/>
            <a:ext cx="349972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date</a:t>
            </a:r>
            <a:endParaRPr lang="en-US" sz="1519" dirty="0"/>
          </a:p>
        </p:txBody>
      </p:sp>
      <p:sp>
        <p:nvSpPr>
          <p:cNvPr id="13" name="Text 8"/>
          <p:cNvSpPr/>
          <p:nvPr/>
        </p:nvSpPr>
        <p:spPr>
          <a:xfrm>
            <a:off x="10255091" y="3010972"/>
            <a:ext cx="349972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Displays the current date and time.</a:t>
            </a:r>
            <a:endParaRPr lang="en-US" sz="1519" dirty="0"/>
          </a:p>
        </p:txBody>
      </p:sp>
      <p:sp>
        <p:nvSpPr>
          <p:cNvPr id="14" name="Shape 9"/>
          <p:cNvSpPr/>
          <p:nvPr/>
        </p:nvSpPr>
        <p:spPr>
          <a:xfrm>
            <a:off x="6169104" y="3442930"/>
            <a:ext cx="7778591" cy="8639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0"/>
          <p:cNvSpPr/>
          <p:nvPr/>
        </p:nvSpPr>
        <p:spPr>
          <a:xfrm>
            <a:off x="6361986" y="3566279"/>
            <a:ext cx="349972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cal</a:t>
            </a:r>
            <a:endParaRPr lang="en-US" sz="1519" dirty="0"/>
          </a:p>
        </p:txBody>
      </p:sp>
      <p:sp>
        <p:nvSpPr>
          <p:cNvPr id="16" name="Text 11"/>
          <p:cNvSpPr/>
          <p:nvPr/>
        </p:nvSpPr>
        <p:spPr>
          <a:xfrm>
            <a:off x="10255091" y="3566279"/>
            <a:ext cx="3499723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Shows the calendar for a specified month or year.</a:t>
            </a:r>
            <a:endParaRPr lang="en-US" sz="1519" dirty="0"/>
          </a:p>
        </p:txBody>
      </p:sp>
      <p:sp>
        <p:nvSpPr>
          <p:cNvPr id="17" name="Shape 12"/>
          <p:cNvSpPr/>
          <p:nvPr/>
        </p:nvSpPr>
        <p:spPr>
          <a:xfrm>
            <a:off x="6169104" y="4306848"/>
            <a:ext cx="7778591" cy="8639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3"/>
          <p:cNvSpPr/>
          <p:nvPr/>
        </p:nvSpPr>
        <p:spPr>
          <a:xfrm>
            <a:off x="6361986" y="4430197"/>
            <a:ext cx="349972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uptime</a:t>
            </a:r>
            <a:endParaRPr lang="en-US" sz="1519" dirty="0"/>
          </a:p>
        </p:txBody>
      </p:sp>
      <p:sp>
        <p:nvSpPr>
          <p:cNvPr id="19" name="Text 14"/>
          <p:cNvSpPr/>
          <p:nvPr/>
        </p:nvSpPr>
        <p:spPr>
          <a:xfrm>
            <a:off x="10255091" y="4430197"/>
            <a:ext cx="3499723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Shows how long the system has been running.</a:t>
            </a:r>
            <a:endParaRPr lang="en-US" sz="1519" dirty="0"/>
          </a:p>
        </p:txBody>
      </p:sp>
      <p:sp>
        <p:nvSpPr>
          <p:cNvPr id="20" name="Shape 15"/>
          <p:cNvSpPr/>
          <p:nvPr/>
        </p:nvSpPr>
        <p:spPr>
          <a:xfrm>
            <a:off x="6169104" y="5170765"/>
            <a:ext cx="7778591" cy="5553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1" name="Text 16"/>
          <p:cNvSpPr/>
          <p:nvPr/>
        </p:nvSpPr>
        <p:spPr>
          <a:xfrm>
            <a:off x="6361986" y="5294114"/>
            <a:ext cx="349972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whoami</a:t>
            </a:r>
            <a:endParaRPr lang="en-US" sz="1519" dirty="0"/>
          </a:p>
        </p:txBody>
      </p:sp>
      <p:sp>
        <p:nvSpPr>
          <p:cNvPr id="22" name="Text 17"/>
          <p:cNvSpPr/>
          <p:nvPr/>
        </p:nvSpPr>
        <p:spPr>
          <a:xfrm>
            <a:off x="10255091" y="5294114"/>
            <a:ext cx="349972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Displays the current user's username.</a:t>
            </a:r>
            <a:endParaRPr lang="en-US" sz="1519" dirty="0"/>
          </a:p>
        </p:txBody>
      </p:sp>
      <p:sp>
        <p:nvSpPr>
          <p:cNvPr id="23" name="Shape 18"/>
          <p:cNvSpPr/>
          <p:nvPr/>
        </p:nvSpPr>
        <p:spPr>
          <a:xfrm>
            <a:off x="6169104" y="5726073"/>
            <a:ext cx="7778591" cy="555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4" name="Text 19"/>
          <p:cNvSpPr/>
          <p:nvPr/>
        </p:nvSpPr>
        <p:spPr>
          <a:xfrm>
            <a:off x="6361986" y="5849422"/>
            <a:ext cx="349972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passwd</a:t>
            </a:r>
            <a:endParaRPr lang="en-US" sz="1519" dirty="0"/>
          </a:p>
        </p:txBody>
      </p:sp>
      <p:sp>
        <p:nvSpPr>
          <p:cNvPr id="25" name="Text 20"/>
          <p:cNvSpPr/>
          <p:nvPr/>
        </p:nvSpPr>
        <p:spPr>
          <a:xfrm>
            <a:off x="10255091" y="5849422"/>
            <a:ext cx="349972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Changes the user's password.</a:t>
            </a:r>
            <a:endParaRPr lang="en-US" sz="1519" dirty="0"/>
          </a:p>
        </p:txBody>
      </p:sp>
      <p:sp>
        <p:nvSpPr>
          <p:cNvPr id="26" name="Shape 21"/>
          <p:cNvSpPr/>
          <p:nvPr/>
        </p:nvSpPr>
        <p:spPr>
          <a:xfrm>
            <a:off x="6169104" y="6281380"/>
            <a:ext cx="7778591" cy="5553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Text 22"/>
          <p:cNvSpPr/>
          <p:nvPr/>
        </p:nvSpPr>
        <p:spPr>
          <a:xfrm>
            <a:off x="6361986" y="6404729"/>
            <a:ext cx="349972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shutdown</a:t>
            </a:r>
            <a:endParaRPr lang="en-US" sz="1519" dirty="0"/>
          </a:p>
        </p:txBody>
      </p:sp>
      <p:sp>
        <p:nvSpPr>
          <p:cNvPr id="28" name="Text 23"/>
          <p:cNvSpPr/>
          <p:nvPr/>
        </p:nvSpPr>
        <p:spPr>
          <a:xfrm>
            <a:off x="10255091" y="6404729"/>
            <a:ext cx="349972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Shuts down the system.</a:t>
            </a:r>
            <a:endParaRPr lang="en-US" sz="1519" dirty="0"/>
          </a:p>
        </p:txBody>
      </p:sp>
      <p:sp>
        <p:nvSpPr>
          <p:cNvPr id="29" name="Shape 24"/>
          <p:cNvSpPr/>
          <p:nvPr/>
        </p:nvSpPr>
        <p:spPr>
          <a:xfrm>
            <a:off x="6169104" y="6836688"/>
            <a:ext cx="7778591" cy="555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0" name="Text 25"/>
          <p:cNvSpPr/>
          <p:nvPr/>
        </p:nvSpPr>
        <p:spPr>
          <a:xfrm>
            <a:off x="6361986" y="6960037"/>
            <a:ext cx="349972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reboot</a:t>
            </a:r>
            <a:endParaRPr lang="en-US" sz="1519" dirty="0"/>
          </a:p>
        </p:txBody>
      </p:sp>
      <p:sp>
        <p:nvSpPr>
          <p:cNvPr id="31" name="Text 26"/>
          <p:cNvSpPr/>
          <p:nvPr/>
        </p:nvSpPr>
        <p:spPr>
          <a:xfrm>
            <a:off x="10255091" y="6960037"/>
            <a:ext cx="349972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Restarts the system.</a:t>
            </a:r>
            <a:endParaRPr lang="en-US" sz="151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24064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967" y="283488"/>
            <a:ext cx="3344347" cy="226826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3639979"/>
            <a:ext cx="10100667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50546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Scripting and Automation Commands</a:t>
            </a:r>
            <a:endParaRPr lang="en-US" sz="4465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688919"/>
            <a:ext cx="566976" cy="566976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93790" y="5482709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Bash Scripting</a:t>
            </a:r>
            <a:endParaRPr lang="en-US" sz="2233" dirty="0"/>
          </a:p>
        </p:txBody>
      </p:sp>
      <p:sp>
        <p:nvSpPr>
          <p:cNvPr id="9" name="Text 3"/>
          <p:cNvSpPr/>
          <p:nvPr/>
        </p:nvSpPr>
        <p:spPr>
          <a:xfrm>
            <a:off x="793790" y="5973128"/>
            <a:ext cx="4120753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Write shell scripts to automate repetitive tasks. Bash is a powerful scripting language widely used in Linux.</a:t>
            </a:r>
            <a:endParaRPr lang="en-US" sz="1786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704" y="4688919"/>
            <a:ext cx="566976" cy="56697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254704" y="5482709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Ansible</a:t>
            </a:r>
            <a:endParaRPr lang="en-US" sz="2233" dirty="0"/>
          </a:p>
        </p:txBody>
      </p:sp>
      <p:sp>
        <p:nvSpPr>
          <p:cNvPr id="12" name="Text 5"/>
          <p:cNvSpPr/>
          <p:nvPr/>
        </p:nvSpPr>
        <p:spPr>
          <a:xfrm>
            <a:off x="5254704" y="5973128"/>
            <a:ext cx="4120872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Ansible is a configuration management and automation tool that simplifies infrastructure provisioning and application deployment.</a:t>
            </a:r>
            <a:endParaRPr lang="en-US" sz="1786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738" y="4688919"/>
            <a:ext cx="566976" cy="566976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9715738" y="5482709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Python</a:t>
            </a:r>
            <a:endParaRPr lang="en-US" sz="2233" dirty="0"/>
          </a:p>
        </p:txBody>
      </p:sp>
      <p:sp>
        <p:nvSpPr>
          <p:cNvPr id="15" name="Text 7"/>
          <p:cNvSpPr/>
          <p:nvPr/>
        </p:nvSpPr>
        <p:spPr>
          <a:xfrm>
            <a:off x="9715738" y="5973128"/>
            <a:ext cx="4120753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Python is a versatile scripting language suitable for a wide range of DevOps tasks, including system administration, data analysis, and automation.</a:t>
            </a:r>
            <a:endParaRPr lang="en-US" sz="178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606</Words>
  <Application>Microsoft Office PowerPoint</Application>
  <PresentationFormat>Custom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Instrument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ISS - Ram Mohan</cp:lastModifiedBy>
  <cp:revision>3</cp:revision>
  <dcterms:created xsi:type="dcterms:W3CDTF">2024-08-19T11:32:50Z</dcterms:created>
  <dcterms:modified xsi:type="dcterms:W3CDTF">2024-08-19T14:17:27Z</dcterms:modified>
</cp:coreProperties>
</file>