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71" r:id="rId15"/>
    <p:sldId id="269" r:id="rId16"/>
    <p:sldId id="270"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07F7-888D-3FE3-F49A-B5E8433A4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E8F9BE-659C-6745-0822-0D6E88E07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2BD71-1210-B068-0DBD-E9CB04827DBC}"/>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5" name="Footer Placeholder 4">
            <a:extLst>
              <a:ext uri="{FF2B5EF4-FFF2-40B4-BE49-F238E27FC236}">
                <a16:creationId xmlns:a16="http://schemas.microsoft.com/office/drawing/2014/main" id="{C815EE8E-1A27-06A7-4EB0-114D30D7B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001CC-3846-2E5D-A203-2DB5C48825A5}"/>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377307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1DA5-F68B-3AF8-0AFF-983695187F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F7E995-2FEF-9A00-B514-19AEAFE49E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C3ECB-0269-7D0E-52A0-090859B552B5}"/>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5" name="Footer Placeholder 4">
            <a:extLst>
              <a:ext uri="{FF2B5EF4-FFF2-40B4-BE49-F238E27FC236}">
                <a16:creationId xmlns:a16="http://schemas.microsoft.com/office/drawing/2014/main" id="{4E2C66D8-621E-6B31-6735-D85629B5F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F7647-3167-7324-D692-450A08FF5878}"/>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78212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9AEF6-E65F-BC72-D1B9-03F5887EAA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97A8FA-F419-DE6D-1C1A-8078947458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608A3-8CE3-30C2-E505-8039C22F92B6}"/>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5" name="Footer Placeholder 4">
            <a:extLst>
              <a:ext uri="{FF2B5EF4-FFF2-40B4-BE49-F238E27FC236}">
                <a16:creationId xmlns:a16="http://schemas.microsoft.com/office/drawing/2014/main" id="{019EA16F-0AC1-E063-8098-220DCCED6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C2EB9-861D-3618-A84C-DA5B0C9C765D}"/>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314973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521C-2020-A241-E5C6-BE88F08240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40854-CD82-CADD-5E0F-9C9B1C9A7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D4CD8-4AEA-8F28-C801-795E87AC1898}"/>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5" name="Footer Placeholder 4">
            <a:extLst>
              <a:ext uri="{FF2B5EF4-FFF2-40B4-BE49-F238E27FC236}">
                <a16:creationId xmlns:a16="http://schemas.microsoft.com/office/drawing/2014/main" id="{609A03B7-F0DA-9EB7-2B25-5E6E8C944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3F5CD-36EB-1583-3E59-1A58FB3C23D9}"/>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301468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2E16-6207-8E9F-55F1-70A9BAC0F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ADD3DF-ACBA-675A-02B1-50631515A1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14DE2A-7F48-4DA6-54C0-19C36368DB1F}"/>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5" name="Footer Placeholder 4">
            <a:extLst>
              <a:ext uri="{FF2B5EF4-FFF2-40B4-BE49-F238E27FC236}">
                <a16:creationId xmlns:a16="http://schemas.microsoft.com/office/drawing/2014/main" id="{89327BF5-BFB6-F826-02CC-7B1F7767F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97F89-92F9-60F7-9D33-7C8C66481BC2}"/>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393762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4EAA-537C-97C2-B29F-449C2C74A7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58F7BC-F66C-6E8D-8A7D-E86290635F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C8A5B4-179B-70CE-496F-65D41A1703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5724E6-0ABA-29C3-7E31-31EA6D321202}"/>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6" name="Footer Placeholder 5">
            <a:extLst>
              <a:ext uri="{FF2B5EF4-FFF2-40B4-BE49-F238E27FC236}">
                <a16:creationId xmlns:a16="http://schemas.microsoft.com/office/drawing/2014/main" id="{26AA780F-F175-821D-D593-63388266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00E3B-77D9-8AC9-0028-38045E875449}"/>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333875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67BD-C82C-5688-685B-2A62B01C66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BF83C2-D251-6C1C-8328-494AC95B6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8EB208-F4D7-60F3-1E67-D67F171CFE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C44443-6773-B50E-F398-575C7ED32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81B12D-DC12-E412-10DE-5603D499A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F15F64-203E-3F5B-E1BA-500B82F67C08}"/>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8" name="Footer Placeholder 7">
            <a:extLst>
              <a:ext uri="{FF2B5EF4-FFF2-40B4-BE49-F238E27FC236}">
                <a16:creationId xmlns:a16="http://schemas.microsoft.com/office/drawing/2014/main" id="{158F9E09-5DC7-D7B1-8C94-D51AEA6D55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729FBF-CF9F-3723-4BA9-A484586D63C1}"/>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290373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6108-1781-C08B-3072-CA4E9C820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CFFF1A-E5D2-69A0-FD9E-8C34E5F4BFE4}"/>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4" name="Footer Placeholder 3">
            <a:extLst>
              <a:ext uri="{FF2B5EF4-FFF2-40B4-BE49-F238E27FC236}">
                <a16:creationId xmlns:a16="http://schemas.microsoft.com/office/drawing/2014/main" id="{A080D955-EA5F-0144-D5A1-E43CCD019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793B9-42D8-7F29-C224-D6E5DB554158}"/>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380058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69AD85-C1C9-0CA3-033D-57F45F850ADF}"/>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3" name="Footer Placeholder 2">
            <a:extLst>
              <a:ext uri="{FF2B5EF4-FFF2-40B4-BE49-F238E27FC236}">
                <a16:creationId xmlns:a16="http://schemas.microsoft.com/office/drawing/2014/main" id="{E0A2E7DD-BA4F-6233-5946-D27B84954B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71324-9C8D-A385-6298-4169FE3594F7}"/>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107832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8D9-11FC-429B-2DAB-83D97B556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D21DC4-1BC3-4BA3-0660-1EE996FF5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03761B-2651-FB5D-A16A-7C2582BAB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03BAE-EA53-4351-034A-6BE282BB8051}"/>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6" name="Footer Placeholder 5">
            <a:extLst>
              <a:ext uri="{FF2B5EF4-FFF2-40B4-BE49-F238E27FC236}">
                <a16:creationId xmlns:a16="http://schemas.microsoft.com/office/drawing/2014/main" id="{1177A8F7-2A1B-F9EB-4037-232D9AD42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740AB-49A7-376A-8900-4B102CE6BC9B}"/>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331942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411B-5886-7E72-0E88-C17A113A9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28F68D-799F-49E5-3F7C-32D5D7105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FD2AC4-EEBE-384E-E5C8-43DD925D3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7A33F-B9CF-5CA9-56BF-23F4D5C55E3B}"/>
              </a:ext>
            </a:extLst>
          </p:cNvPr>
          <p:cNvSpPr>
            <a:spLocks noGrp="1"/>
          </p:cNvSpPr>
          <p:nvPr>
            <p:ph type="dt" sz="half" idx="10"/>
          </p:nvPr>
        </p:nvSpPr>
        <p:spPr/>
        <p:txBody>
          <a:bodyPr/>
          <a:lstStyle/>
          <a:p>
            <a:fld id="{FB6693C1-DB2E-464B-9034-7BD261235CE5}" type="datetimeFigureOut">
              <a:rPr lang="en-US" smtClean="0"/>
              <a:t>8/27/2023</a:t>
            </a:fld>
            <a:endParaRPr lang="en-US"/>
          </a:p>
        </p:txBody>
      </p:sp>
      <p:sp>
        <p:nvSpPr>
          <p:cNvPr id="6" name="Footer Placeholder 5">
            <a:extLst>
              <a:ext uri="{FF2B5EF4-FFF2-40B4-BE49-F238E27FC236}">
                <a16:creationId xmlns:a16="http://schemas.microsoft.com/office/drawing/2014/main" id="{5EBF2008-8096-835D-C6FF-AADA7AF2E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FD997-C384-EC32-7368-D004C0D6BC7C}"/>
              </a:ext>
            </a:extLst>
          </p:cNvPr>
          <p:cNvSpPr>
            <a:spLocks noGrp="1"/>
          </p:cNvSpPr>
          <p:nvPr>
            <p:ph type="sldNum" sz="quarter" idx="12"/>
          </p:nvPr>
        </p:nvSpPr>
        <p:spPr/>
        <p:txBody>
          <a:bodyPr/>
          <a:lstStyle/>
          <a:p>
            <a:fld id="{1F9C1737-897E-4842-935D-10D00DFE0E5D}" type="slidenum">
              <a:rPr lang="en-US" smtClean="0"/>
              <a:t>‹#›</a:t>
            </a:fld>
            <a:endParaRPr lang="en-US"/>
          </a:p>
        </p:txBody>
      </p:sp>
    </p:spTree>
    <p:extLst>
      <p:ext uri="{BB962C8B-B14F-4D97-AF65-F5344CB8AC3E}">
        <p14:creationId xmlns:p14="http://schemas.microsoft.com/office/powerpoint/2010/main" val="350970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B6839B-AC68-C4AF-236E-ED12D01F2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54A49C-3A1E-7C0A-A907-7891AA6A5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754EE-5FF7-648D-18B0-221C2B0D3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693C1-DB2E-464B-9034-7BD261235CE5}" type="datetimeFigureOut">
              <a:rPr lang="en-US" smtClean="0"/>
              <a:t>8/27/2023</a:t>
            </a:fld>
            <a:endParaRPr lang="en-US"/>
          </a:p>
        </p:txBody>
      </p:sp>
      <p:sp>
        <p:nvSpPr>
          <p:cNvPr id="5" name="Footer Placeholder 4">
            <a:extLst>
              <a:ext uri="{FF2B5EF4-FFF2-40B4-BE49-F238E27FC236}">
                <a16:creationId xmlns:a16="http://schemas.microsoft.com/office/drawing/2014/main" id="{EDB80573-9A66-B6C1-694B-75F5AAC9B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A40047-57E2-37DE-E5DF-02B34DEC2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C1737-897E-4842-935D-10D00DFE0E5D}" type="slidenum">
              <a:rPr lang="en-US" smtClean="0"/>
              <a:t>‹#›</a:t>
            </a:fld>
            <a:endParaRPr lang="en-US"/>
          </a:p>
        </p:txBody>
      </p:sp>
    </p:spTree>
    <p:extLst>
      <p:ext uri="{BB962C8B-B14F-4D97-AF65-F5344CB8AC3E}">
        <p14:creationId xmlns:p14="http://schemas.microsoft.com/office/powerpoint/2010/main" val="1010188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DC22-EAE5-F34D-33D4-EE51F84E23CD}"/>
              </a:ext>
            </a:extLst>
          </p:cNvPr>
          <p:cNvSpPr>
            <a:spLocks noGrp="1"/>
          </p:cNvSpPr>
          <p:nvPr>
            <p:ph type="ctrTitle"/>
          </p:nvPr>
        </p:nvSpPr>
        <p:spPr/>
        <p:txBody>
          <a:bodyPr/>
          <a:lstStyle/>
          <a:p>
            <a:r>
              <a:rPr lang="en-US" dirty="0"/>
              <a:t>LINUX</a:t>
            </a:r>
          </a:p>
        </p:txBody>
      </p:sp>
      <p:sp>
        <p:nvSpPr>
          <p:cNvPr id="3" name="Subtitle 2">
            <a:extLst>
              <a:ext uri="{FF2B5EF4-FFF2-40B4-BE49-F238E27FC236}">
                <a16:creationId xmlns:a16="http://schemas.microsoft.com/office/drawing/2014/main" id="{A6D0FB06-B885-4028-C001-8DFF48FB9B33}"/>
              </a:ext>
            </a:extLst>
          </p:cNvPr>
          <p:cNvSpPr>
            <a:spLocks noGrp="1"/>
          </p:cNvSpPr>
          <p:nvPr>
            <p:ph type="subTitle" idx="1"/>
          </p:nvPr>
        </p:nvSpPr>
        <p:spPr/>
        <p:txBody>
          <a:bodyPr/>
          <a:lstStyle/>
          <a:p>
            <a:r>
              <a:rPr lang="en-US" dirty="0"/>
              <a:t>INTRODUCTION AND BASIC COMMANDS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8446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EDDC0-4EE1-90BB-3109-10306D3D762A}"/>
              </a:ext>
            </a:extLst>
          </p:cNvPr>
          <p:cNvSpPr>
            <a:spLocks noGrp="1"/>
          </p:cNvSpPr>
          <p:nvPr>
            <p:ph idx="1"/>
          </p:nvPr>
        </p:nvSpPr>
        <p:spPr>
          <a:xfrm>
            <a:off x="838200" y="195943"/>
            <a:ext cx="10515600" cy="5981020"/>
          </a:xfrm>
        </p:spPr>
        <p:txBody>
          <a:bodyPr>
            <a:normAutofit/>
          </a:bodyPr>
          <a:lstStyle/>
          <a:p>
            <a:pPr marL="0" indent="0">
              <a:buNone/>
            </a:pPr>
            <a:r>
              <a:rPr lang="en-US" b="1" dirty="0">
                <a:solidFill>
                  <a:srgbClr val="1F2328"/>
                </a:solidFill>
                <a:latin typeface="-apple-system"/>
              </a:rPr>
              <a:t>A</a:t>
            </a:r>
            <a:r>
              <a:rPr lang="en-US" b="1" i="0" dirty="0">
                <a:solidFill>
                  <a:srgbClr val="1F2328"/>
                </a:solidFill>
                <a:effectLst/>
                <a:latin typeface="-apple-system"/>
              </a:rPr>
              <a:t>bsolute mode:</a:t>
            </a:r>
            <a:endParaRPr lang="en-US" b="1" dirty="0"/>
          </a:p>
          <a:p>
            <a:r>
              <a:rPr lang="en-US" dirty="0"/>
              <a:t>The possible permissions types represented in a number format as below.</a:t>
            </a:r>
          </a:p>
          <a:p>
            <a:pPr marL="0" indent="0">
              <a:buNone/>
            </a:pPr>
            <a:endParaRPr lang="en-US" dirty="0"/>
          </a:p>
        </p:txBody>
      </p:sp>
      <p:graphicFrame>
        <p:nvGraphicFramePr>
          <p:cNvPr id="2" name="Table 3">
            <a:extLst>
              <a:ext uri="{FF2B5EF4-FFF2-40B4-BE49-F238E27FC236}">
                <a16:creationId xmlns:a16="http://schemas.microsoft.com/office/drawing/2014/main" id="{D694144C-0CC2-7EE9-27B2-5CC01375097E}"/>
              </a:ext>
            </a:extLst>
          </p:cNvPr>
          <p:cNvGraphicFramePr>
            <a:graphicFrameLocks noGrp="1"/>
          </p:cNvGraphicFramePr>
          <p:nvPr>
            <p:extLst>
              <p:ext uri="{D42A27DB-BD31-4B8C-83A1-F6EECF244321}">
                <p14:modId xmlns:p14="http://schemas.microsoft.com/office/powerpoint/2010/main" val="168661063"/>
              </p:ext>
            </p:extLst>
          </p:nvPr>
        </p:nvGraphicFramePr>
        <p:xfrm>
          <a:off x="1970314" y="1765060"/>
          <a:ext cx="8189685" cy="4774338"/>
        </p:xfrm>
        <a:graphic>
          <a:graphicData uri="http://schemas.openxmlformats.org/drawingml/2006/table">
            <a:tbl>
              <a:tblPr firstRow="1" bandRow="1">
                <a:tableStyleId>{073A0DAA-6AF3-43AB-8588-CEC1D06C72B9}</a:tableStyleId>
              </a:tblPr>
              <a:tblGrid>
                <a:gridCol w="2771019">
                  <a:extLst>
                    <a:ext uri="{9D8B030D-6E8A-4147-A177-3AD203B41FA5}">
                      <a16:colId xmlns:a16="http://schemas.microsoft.com/office/drawing/2014/main" val="1912646128"/>
                    </a:ext>
                  </a:extLst>
                </a:gridCol>
                <a:gridCol w="2709333">
                  <a:extLst>
                    <a:ext uri="{9D8B030D-6E8A-4147-A177-3AD203B41FA5}">
                      <a16:colId xmlns:a16="http://schemas.microsoft.com/office/drawing/2014/main" val="43696228"/>
                    </a:ext>
                  </a:extLst>
                </a:gridCol>
                <a:gridCol w="2709333">
                  <a:extLst>
                    <a:ext uri="{9D8B030D-6E8A-4147-A177-3AD203B41FA5}">
                      <a16:colId xmlns:a16="http://schemas.microsoft.com/office/drawing/2014/main" val="2923482794"/>
                    </a:ext>
                  </a:extLst>
                </a:gridCol>
              </a:tblGrid>
              <a:tr h="530482">
                <a:tc>
                  <a:txBody>
                    <a:bodyPr/>
                    <a:lstStyle/>
                    <a:p>
                      <a:r>
                        <a:rPr lang="en-US" dirty="0">
                          <a:effectLst/>
                        </a:rPr>
                        <a:t>Permission Type</a:t>
                      </a:r>
                    </a:p>
                  </a:txBody>
                  <a:tcPr marL="82550" marR="82550" marT="38100" marB="38100" anchor="ctr"/>
                </a:tc>
                <a:tc>
                  <a:txBody>
                    <a:bodyPr/>
                    <a:lstStyle/>
                    <a:p>
                      <a:r>
                        <a:rPr lang="en-US">
                          <a:effectLst/>
                        </a:rPr>
                        <a:t>Number</a:t>
                      </a:r>
                    </a:p>
                  </a:txBody>
                  <a:tcPr marL="82550" marR="82550" marT="38100" marB="38100" anchor="ctr"/>
                </a:tc>
                <a:tc>
                  <a:txBody>
                    <a:bodyPr/>
                    <a:lstStyle/>
                    <a:p>
                      <a:r>
                        <a:rPr lang="en-US">
                          <a:effectLst/>
                        </a:rPr>
                        <a:t>Symbol</a:t>
                      </a:r>
                    </a:p>
                  </a:txBody>
                  <a:tcPr marL="82550" marR="82550" marT="38100" marB="38100" anchor="ctr"/>
                </a:tc>
                <a:extLst>
                  <a:ext uri="{0D108BD9-81ED-4DB2-BD59-A6C34878D82A}">
                    <a16:rowId xmlns:a16="http://schemas.microsoft.com/office/drawing/2014/main" val="3830380223"/>
                  </a:ext>
                </a:extLst>
              </a:tr>
              <a:tr h="530482">
                <a:tc>
                  <a:txBody>
                    <a:bodyPr/>
                    <a:lstStyle/>
                    <a:p>
                      <a:r>
                        <a:rPr lang="en-US">
                          <a:effectLst/>
                        </a:rPr>
                        <a:t>No Permission</a:t>
                      </a:r>
                    </a:p>
                  </a:txBody>
                  <a:tcPr marL="82550" marR="82550" marT="38100" marB="38100" anchor="ctr"/>
                </a:tc>
                <a:tc>
                  <a:txBody>
                    <a:bodyPr/>
                    <a:lstStyle/>
                    <a:p>
                      <a:r>
                        <a:rPr lang="en-US">
                          <a:effectLst/>
                        </a:rPr>
                        <a:t>0</a:t>
                      </a:r>
                    </a:p>
                  </a:txBody>
                  <a:tcPr marL="82550" marR="82550" marT="38100" marB="38100" anchor="ctr"/>
                </a:tc>
                <a:tc>
                  <a:txBody>
                    <a:bodyPr/>
                    <a:lstStyle/>
                    <a:p>
                      <a:r>
                        <a:rPr lang="en-US">
                          <a:effectLst/>
                        </a:rPr>
                        <a:t>---</a:t>
                      </a:r>
                    </a:p>
                  </a:txBody>
                  <a:tcPr marL="82550" marR="82550" marT="38100" marB="38100" anchor="ctr"/>
                </a:tc>
                <a:extLst>
                  <a:ext uri="{0D108BD9-81ED-4DB2-BD59-A6C34878D82A}">
                    <a16:rowId xmlns:a16="http://schemas.microsoft.com/office/drawing/2014/main" val="4088679177"/>
                  </a:ext>
                </a:extLst>
              </a:tr>
              <a:tr h="530482">
                <a:tc>
                  <a:txBody>
                    <a:bodyPr/>
                    <a:lstStyle/>
                    <a:p>
                      <a:r>
                        <a:rPr lang="en-US">
                          <a:effectLst/>
                        </a:rPr>
                        <a:t>Execute</a:t>
                      </a:r>
                    </a:p>
                  </a:txBody>
                  <a:tcPr marL="82550" marR="82550" marT="38100" marB="38100" anchor="ctr"/>
                </a:tc>
                <a:tc>
                  <a:txBody>
                    <a:bodyPr/>
                    <a:lstStyle/>
                    <a:p>
                      <a:r>
                        <a:rPr lang="en-US">
                          <a:effectLst/>
                        </a:rPr>
                        <a:t>1</a:t>
                      </a:r>
                    </a:p>
                  </a:txBody>
                  <a:tcPr marL="82550" marR="82550" marT="38100" marB="38100" anchor="ctr"/>
                </a:tc>
                <a:tc>
                  <a:txBody>
                    <a:bodyPr/>
                    <a:lstStyle/>
                    <a:p>
                      <a:r>
                        <a:rPr lang="en-US">
                          <a:effectLst/>
                        </a:rPr>
                        <a:t>--x</a:t>
                      </a:r>
                    </a:p>
                  </a:txBody>
                  <a:tcPr marL="82550" marR="82550" marT="38100" marB="38100" anchor="ctr"/>
                </a:tc>
                <a:extLst>
                  <a:ext uri="{0D108BD9-81ED-4DB2-BD59-A6C34878D82A}">
                    <a16:rowId xmlns:a16="http://schemas.microsoft.com/office/drawing/2014/main" val="12498283"/>
                  </a:ext>
                </a:extLst>
              </a:tr>
              <a:tr h="530482">
                <a:tc>
                  <a:txBody>
                    <a:bodyPr/>
                    <a:lstStyle/>
                    <a:p>
                      <a:r>
                        <a:rPr lang="en-US">
                          <a:effectLst/>
                        </a:rPr>
                        <a:t>Write</a:t>
                      </a:r>
                    </a:p>
                  </a:txBody>
                  <a:tcPr marL="82550" marR="82550" marT="38100" marB="38100" anchor="ctr"/>
                </a:tc>
                <a:tc>
                  <a:txBody>
                    <a:bodyPr/>
                    <a:lstStyle/>
                    <a:p>
                      <a:r>
                        <a:rPr lang="en-US">
                          <a:effectLst/>
                        </a:rPr>
                        <a:t>2</a:t>
                      </a:r>
                    </a:p>
                  </a:txBody>
                  <a:tcPr marL="82550" marR="82550" marT="38100" marB="38100" anchor="ctr"/>
                </a:tc>
                <a:tc>
                  <a:txBody>
                    <a:bodyPr/>
                    <a:lstStyle/>
                    <a:p>
                      <a:r>
                        <a:rPr lang="en-US">
                          <a:effectLst/>
                        </a:rPr>
                        <a:t>-w-</a:t>
                      </a:r>
                    </a:p>
                  </a:txBody>
                  <a:tcPr marL="82550" marR="82550" marT="38100" marB="38100" anchor="ctr"/>
                </a:tc>
                <a:extLst>
                  <a:ext uri="{0D108BD9-81ED-4DB2-BD59-A6C34878D82A}">
                    <a16:rowId xmlns:a16="http://schemas.microsoft.com/office/drawing/2014/main" val="3619555734"/>
                  </a:ext>
                </a:extLst>
              </a:tr>
              <a:tr h="530482">
                <a:tc>
                  <a:txBody>
                    <a:bodyPr/>
                    <a:lstStyle/>
                    <a:p>
                      <a:r>
                        <a:rPr lang="en-US">
                          <a:effectLst/>
                        </a:rPr>
                        <a:t>Execute + Write</a:t>
                      </a:r>
                    </a:p>
                  </a:txBody>
                  <a:tcPr marL="82550" marR="82550" marT="38100" marB="38100" anchor="ctr"/>
                </a:tc>
                <a:tc>
                  <a:txBody>
                    <a:bodyPr/>
                    <a:lstStyle/>
                    <a:p>
                      <a:r>
                        <a:rPr lang="en-US">
                          <a:effectLst/>
                        </a:rPr>
                        <a:t>3</a:t>
                      </a:r>
                    </a:p>
                  </a:txBody>
                  <a:tcPr marL="82550" marR="82550" marT="38100" marB="38100" anchor="ctr"/>
                </a:tc>
                <a:tc>
                  <a:txBody>
                    <a:bodyPr/>
                    <a:lstStyle/>
                    <a:p>
                      <a:r>
                        <a:rPr lang="en-US">
                          <a:effectLst/>
                        </a:rPr>
                        <a:t>-wx</a:t>
                      </a:r>
                    </a:p>
                  </a:txBody>
                  <a:tcPr marL="82550" marR="82550" marT="38100" marB="38100" anchor="ctr"/>
                </a:tc>
                <a:extLst>
                  <a:ext uri="{0D108BD9-81ED-4DB2-BD59-A6C34878D82A}">
                    <a16:rowId xmlns:a16="http://schemas.microsoft.com/office/drawing/2014/main" val="1925728683"/>
                  </a:ext>
                </a:extLst>
              </a:tr>
              <a:tr h="530482">
                <a:tc>
                  <a:txBody>
                    <a:bodyPr/>
                    <a:lstStyle/>
                    <a:p>
                      <a:r>
                        <a:rPr lang="en-US">
                          <a:effectLst/>
                        </a:rPr>
                        <a:t>Read</a:t>
                      </a:r>
                    </a:p>
                  </a:txBody>
                  <a:tcPr marL="82550" marR="82550" marT="38100" marB="38100" anchor="ctr"/>
                </a:tc>
                <a:tc>
                  <a:txBody>
                    <a:bodyPr/>
                    <a:lstStyle/>
                    <a:p>
                      <a:r>
                        <a:rPr lang="en-US">
                          <a:effectLst/>
                        </a:rPr>
                        <a:t>4</a:t>
                      </a:r>
                    </a:p>
                  </a:txBody>
                  <a:tcPr marL="82550" marR="82550" marT="38100" marB="38100" anchor="ctr"/>
                </a:tc>
                <a:tc>
                  <a:txBody>
                    <a:bodyPr/>
                    <a:lstStyle/>
                    <a:p>
                      <a:r>
                        <a:rPr lang="en-US">
                          <a:effectLst/>
                        </a:rPr>
                        <a:t>r--</a:t>
                      </a:r>
                    </a:p>
                  </a:txBody>
                  <a:tcPr marL="82550" marR="82550" marT="38100" marB="38100" anchor="ctr"/>
                </a:tc>
                <a:extLst>
                  <a:ext uri="{0D108BD9-81ED-4DB2-BD59-A6C34878D82A}">
                    <a16:rowId xmlns:a16="http://schemas.microsoft.com/office/drawing/2014/main" val="3763548362"/>
                  </a:ext>
                </a:extLst>
              </a:tr>
              <a:tr h="530482">
                <a:tc>
                  <a:txBody>
                    <a:bodyPr/>
                    <a:lstStyle/>
                    <a:p>
                      <a:r>
                        <a:rPr lang="en-US">
                          <a:effectLst/>
                        </a:rPr>
                        <a:t>Read + Execute</a:t>
                      </a:r>
                    </a:p>
                  </a:txBody>
                  <a:tcPr marL="82550" marR="82550" marT="38100" marB="38100" anchor="ctr"/>
                </a:tc>
                <a:tc>
                  <a:txBody>
                    <a:bodyPr/>
                    <a:lstStyle/>
                    <a:p>
                      <a:r>
                        <a:rPr lang="en-US">
                          <a:effectLst/>
                        </a:rPr>
                        <a:t>5</a:t>
                      </a:r>
                    </a:p>
                  </a:txBody>
                  <a:tcPr marL="82550" marR="82550" marT="38100" marB="38100" anchor="ctr"/>
                </a:tc>
                <a:tc>
                  <a:txBody>
                    <a:bodyPr/>
                    <a:lstStyle/>
                    <a:p>
                      <a:r>
                        <a:rPr lang="en-US">
                          <a:effectLst/>
                        </a:rPr>
                        <a:t>r-x</a:t>
                      </a:r>
                    </a:p>
                  </a:txBody>
                  <a:tcPr marL="82550" marR="82550" marT="38100" marB="38100" anchor="ctr"/>
                </a:tc>
                <a:extLst>
                  <a:ext uri="{0D108BD9-81ED-4DB2-BD59-A6C34878D82A}">
                    <a16:rowId xmlns:a16="http://schemas.microsoft.com/office/drawing/2014/main" val="1654285224"/>
                  </a:ext>
                </a:extLst>
              </a:tr>
              <a:tr h="530482">
                <a:tc>
                  <a:txBody>
                    <a:bodyPr/>
                    <a:lstStyle/>
                    <a:p>
                      <a:r>
                        <a:rPr lang="en-US">
                          <a:effectLst/>
                        </a:rPr>
                        <a:t>Read + Write</a:t>
                      </a:r>
                    </a:p>
                  </a:txBody>
                  <a:tcPr marL="82550" marR="82550" marT="38100" marB="38100" anchor="ctr"/>
                </a:tc>
                <a:tc>
                  <a:txBody>
                    <a:bodyPr/>
                    <a:lstStyle/>
                    <a:p>
                      <a:r>
                        <a:rPr lang="en-US">
                          <a:effectLst/>
                        </a:rPr>
                        <a:t>6</a:t>
                      </a:r>
                    </a:p>
                  </a:txBody>
                  <a:tcPr marL="82550" marR="82550" marT="38100" marB="38100" anchor="ctr"/>
                </a:tc>
                <a:tc>
                  <a:txBody>
                    <a:bodyPr/>
                    <a:lstStyle/>
                    <a:p>
                      <a:r>
                        <a:rPr lang="en-US">
                          <a:effectLst/>
                        </a:rPr>
                        <a:t>rw-</a:t>
                      </a:r>
                    </a:p>
                  </a:txBody>
                  <a:tcPr marL="82550" marR="82550" marT="38100" marB="38100" anchor="ctr"/>
                </a:tc>
                <a:extLst>
                  <a:ext uri="{0D108BD9-81ED-4DB2-BD59-A6C34878D82A}">
                    <a16:rowId xmlns:a16="http://schemas.microsoft.com/office/drawing/2014/main" val="3920155778"/>
                  </a:ext>
                </a:extLst>
              </a:tr>
              <a:tr h="530482">
                <a:tc>
                  <a:txBody>
                    <a:bodyPr/>
                    <a:lstStyle/>
                    <a:p>
                      <a:r>
                        <a:rPr lang="en-US">
                          <a:effectLst/>
                        </a:rPr>
                        <a:t>Read + Write + Execute</a:t>
                      </a:r>
                    </a:p>
                  </a:txBody>
                  <a:tcPr marL="82550" marR="82550" marT="38100" marB="38100" anchor="ctr"/>
                </a:tc>
                <a:tc>
                  <a:txBody>
                    <a:bodyPr/>
                    <a:lstStyle/>
                    <a:p>
                      <a:r>
                        <a:rPr lang="en-US">
                          <a:effectLst/>
                        </a:rPr>
                        <a:t>7</a:t>
                      </a:r>
                    </a:p>
                  </a:txBody>
                  <a:tcPr marL="82550" marR="82550" marT="38100" marB="38100" anchor="ctr"/>
                </a:tc>
                <a:tc>
                  <a:txBody>
                    <a:bodyPr/>
                    <a:lstStyle/>
                    <a:p>
                      <a:r>
                        <a:rPr lang="en-US" dirty="0" err="1">
                          <a:effectLst/>
                        </a:rPr>
                        <a:t>rwx</a:t>
                      </a:r>
                      <a:endParaRPr lang="en-US" dirty="0">
                        <a:effectLst/>
                      </a:endParaRPr>
                    </a:p>
                  </a:txBody>
                  <a:tcPr marL="82550" marR="82550" marT="38100" marB="38100" anchor="ctr"/>
                </a:tc>
                <a:extLst>
                  <a:ext uri="{0D108BD9-81ED-4DB2-BD59-A6C34878D82A}">
                    <a16:rowId xmlns:a16="http://schemas.microsoft.com/office/drawing/2014/main" val="3618231583"/>
                  </a:ext>
                </a:extLst>
              </a:tr>
            </a:tbl>
          </a:graphicData>
        </a:graphic>
      </p:graphicFrame>
    </p:spTree>
    <p:extLst>
      <p:ext uri="{BB962C8B-B14F-4D97-AF65-F5344CB8AC3E}">
        <p14:creationId xmlns:p14="http://schemas.microsoft.com/office/powerpoint/2010/main" val="366743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A733A-7904-213B-92C0-17AAABA557A7}"/>
              </a:ext>
            </a:extLst>
          </p:cNvPr>
          <p:cNvSpPr>
            <a:spLocks noGrp="1"/>
          </p:cNvSpPr>
          <p:nvPr>
            <p:ph type="subTitle" idx="1"/>
          </p:nvPr>
        </p:nvSpPr>
        <p:spPr>
          <a:xfrm>
            <a:off x="1763713" y="511629"/>
            <a:ext cx="9144000" cy="4703309"/>
          </a:xfrm>
        </p:spPr>
        <p:txBody>
          <a:bodyPr/>
          <a:lstStyle/>
          <a:p>
            <a:pPr algn="l"/>
            <a:r>
              <a:rPr lang="en-US" b="1" i="0" dirty="0">
                <a:solidFill>
                  <a:srgbClr val="1F2328"/>
                </a:solidFill>
                <a:effectLst/>
                <a:latin typeface="-apple-system"/>
              </a:rPr>
              <a:t>Symbolic mode:</a:t>
            </a:r>
            <a:r>
              <a:rPr lang="en-US" b="0" i="0" dirty="0">
                <a:solidFill>
                  <a:srgbClr val="1F2328"/>
                </a:solidFill>
                <a:effectLst/>
                <a:latin typeface="-apple-system"/>
              </a:rPr>
              <a:t> In the symbolic mode, you can modify permissions of a specific owner unlike absolute mode.</a:t>
            </a:r>
          </a:p>
          <a:p>
            <a:pPr algn="l"/>
            <a:r>
              <a:rPr lang="en-US" b="0" i="0" dirty="0">
                <a:solidFill>
                  <a:srgbClr val="1F2328"/>
                </a:solidFill>
                <a:effectLst/>
                <a:latin typeface="-apple-system"/>
              </a:rPr>
              <a:t>The owners are represented as below,</a:t>
            </a:r>
          </a:p>
          <a:p>
            <a:endParaRPr lang="en-US" dirty="0"/>
          </a:p>
        </p:txBody>
      </p:sp>
      <p:graphicFrame>
        <p:nvGraphicFramePr>
          <p:cNvPr id="5" name="Table 5">
            <a:extLst>
              <a:ext uri="{FF2B5EF4-FFF2-40B4-BE49-F238E27FC236}">
                <a16:creationId xmlns:a16="http://schemas.microsoft.com/office/drawing/2014/main" id="{BEA9D7C0-B387-A3F5-F230-C0A598299226}"/>
              </a:ext>
            </a:extLst>
          </p:cNvPr>
          <p:cNvGraphicFramePr>
            <a:graphicFrameLocks noGrp="1"/>
          </p:cNvGraphicFramePr>
          <p:nvPr>
            <p:extLst>
              <p:ext uri="{D42A27DB-BD31-4B8C-83A1-F6EECF244321}">
                <p14:modId xmlns:p14="http://schemas.microsoft.com/office/powerpoint/2010/main" val="194278654"/>
              </p:ext>
            </p:extLst>
          </p:nvPr>
        </p:nvGraphicFramePr>
        <p:xfrm>
          <a:off x="2032000" y="1905000"/>
          <a:ext cx="8128000" cy="310243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9306346"/>
                    </a:ext>
                  </a:extLst>
                </a:gridCol>
                <a:gridCol w="4064000">
                  <a:extLst>
                    <a:ext uri="{9D8B030D-6E8A-4147-A177-3AD203B41FA5}">
                      <a16:colId xmlns:a16="http://schemas.microsoft.com/office/drawing/2014/main" val="2885411798"/>
                    </a:ext>
                  </a:extLst>
                </a:gridCol>
              </a:tblGrid>
              <a:tr h="620486">
                <a:tc>
                  <a:txBody>
                    <a:bodyPr/>
                    <a:lstStyle/>
                    <a:p>
                      <a:pPr algn="ctr"/>
                      <a:r>
                        <a:rPr lang="en-US" dirty="0"/>
                        <a:t>owner</a:t>
                      </a:r>
                    </a:p>
                  </a:txBody>
                  <a:tcPr/>
                </a:tc>
                <a:tc>
                  <a:txBody>
                    <a:bodyPr/>
                    <a:lstStyle/>
                    <a:p>
                      <a:pPr algn="ctr"/>
                      <a:r>
                        <a:rPr lang="en-US" sz="1800"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val="32537729"/>
                  </a:ext>
                </a:extLst>
              </a:tr>
              <a:tr h="620486">
                <a:tc>
                  <a:txBody>
                    <a:bodyPr/>
                    <a:lstStyle/>
                    <a:p>
                      <a:pPr algn="ctr"/>
                      <a:r>
                        <a:rPr lang="en-US" dirty="0">
                          <a:effectLst/>
                        </a:rPr>
                        <a:t>u</a:t>
                      </a:r>
                    </a:p>
                  </a:txBody>
                  <a:tcPr marL="82550" marR="82550" marT="38100" marB="38100" anchor="ctr"/>
                </a:tc>
                <a:tc>
                  <a:txBody>
                    <a:bodyPr/>
                    <a:lstStyle/>
                    <a:p>
                      <a:pPr algn="ctr"/>
                      <a:r>
                        <a:rPr lang="en-US" dirty="0">
                          <a:effectLst/>
                        </a:rPr>
                        <a:t>user/owner</a:t>
                      </a:r>
                    </a:p>
                  </a:txBody>
                  <a:tcPr marL="82550" marR="82550" marT="38100" marB="38100" anchor="ctr"/>
                </a:tc>
                <a:extLst>
                  <a:ext uri="{0D108BD9-81ED-4DB2-BD59-A6C34878D82A}">
                    <a16:rowId xmlns:a16="http://schemas.microsoft.com/office/drawing/2014/main" val="4259012172"/>
                  </a:ext>
                </a:extLst>
              </a:tr>
              <a:tr h="620486">
                <a:tc>
                  <a:txBody>
                    <a:bodyPr/>
                    <a:lstStyle/>
                    <a:p>
                      <a:pPr algn="ctr"/>
                      <a:r>
                        <a:rPr lang="en-US" dirty="0">
                          <a:effectLst/>
                        </a:rPr>
                        <a:t>g</a:t>
                      </a:r>
                    </a:p>
                  </a:txBody>
                  <a:tcPr marL="82550" marR="82550" marT="38100" marB="38100" anchor="ctr"/>
                </a:tc>
                <a:tc>
                  <a:txBody>
                    <a:bodyPr/>
                    <a:lstStyle/>
                    <a:p>
                      <a:pPr algn="ctr"/>
                      <a:r>
                        <a:rPr lang="en-US">
                          <a:effectLst/>
                        </a:rPr>
                        <a:t>group</a:t>
                      </a:r>
                    </a:p>
                  </a:txBody>
                  <a:tcPr marL="82550" marR="82550" marT="38100" marB="38100" anchor="ctr"/>
                </a:tc>
                <a:extLst>
                  <a:ext uri="{0D108BD9-81ED-4DB2-BD59-A6C34878D82A}">
                    <a16:rowId xmlns:a16="http://schemas.microsoft.com/office/drawing/2014/main" val="3118593256"/>
                  </a:ext>
                </a:extLst>
              </a:tr>
              <a:tr h="620486">
                <a:tc>
                  <a:txBody>
                    <a:bodyPr/>
                    <a:lstStyle/>
                    <a:p>
                      <a:pPr algn="ctr"/>
                      <a:r>
                        <a:rPr lang="en-US" dirty="0">
                          <a:effectLst/>
                        </a:rPr>
                        <a:t>o</a:t>
                      </a:r>
                    </a:p>
                  </a:txBody>
                  <a:tcPr marL="82550" marR="82550" marT="38100" marB="38100" anchor="ctr"/>
                </a:tc>
                <a:tc>
                  <a:txBody>
                    <a:bodyPr/>
                    <a:lstStyle/>
                    <a:p>
                      <a:pPr algn="ctr"/>
                      <a:r>
                        <a:rPr lang="en-US">
                          <a:effectLst/>
                        </a:rPr>
                        <a:t>other</a:t>
                      </a:r>
                    </a:p>
                  </a:txBody>
                  <a:tcPr marL="82550" marR="82550" marT="38100" marB="38100" anchor="ctr"/>
                </a:tc>
                <a:extLst>
                  <a:ext uri="{0D108BD9-81ED-4DB2-BD59-A6C34878D82A}">
                    <a16:rowId xmlns:a16="http://schemas.microsoft.com/office/drawing/2014/main" val="3559982832"/>
                  </a:ext>
                </a:extLst>
              </a:tr>
              <a:tr h="620486">
                <a:tc>
                  <a:txBody>
                    <a:bodyPr/>
                    <a:lstStyle/>
                    <a:p>
                      <a:pPr algn="ctr"/>
                      <a:r>
                        <a:rPr lang="en-US">
                          <a:effectLst/>
                        </a:rPr>
                        <a:t>a</a:t>
                      </a:r>
                    </a:p>
                  </a:txBody>
                  <a:tcPr marL="82550" marR="82550" marT="38100" marB="38100" anchor="ctr"/>
                </a:tc>
                <a:tc>
                  <a:txBody>
                    <a:bodyPr/>
                    <a:lstStyle/>
                    <a:p>
                      <a:pPr algn="ctr"/>
                      <a:r>
                        <a:rPr lang="en-US" dirty="0">
                          <a:effectLst/>
                        </a:rPr>
                        <a:t>all</a:t>
                      </a:r>
                    </a:p>
                  </a:txBody>
                  <a:tcPr marL="82550" marR="82550" marT="38100" marB="38100" anchor="ctr"/>
                </a:tc>
                <a:extLst>
                  <a:ext uri="{0D108BD9-81ED-4DB2-BD59-A6C34878D82A}">
                    <a16:rowId xmlns:a16="http://schemas.microsoft.com/office/drawing/2014/main" val="1754041209"/>
                  </a:ext>
                </a:extLst>
              </a:tr>
            </a:tbl>
          </a:graphicData>
        </a:graphic>
      </p:graphicFrame>
    </p:spTree>
    <p:extLst>
      <p:ext uri="{BB962C8B-B14F-4D97-AF65-F5344CB8AC3E}">
        <p14:creationId xmlns:p14="http://schemas.microsoft.com/office/powerpoint/2010/main" val="320102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A8F7BD-0FEB-F57A-220C-565EBA677039}"/>
              </a:ext>
            </a:extLst>
          </p:cNvPr>
          <p:cNvSpPr>
            <a:spLocks noGrp="1"/>
          </p:cNvSpPr>
          <p:nvPr>
            <p:ph type="subTitle" idx="1"/>
          </p:nvPr>
        </p:nvSpPr>
        <p:spPr>
          <a:xfrm>
            <a:off x="1524000" y="1077686"/>
            <a:ext cx="9144000" cy="4180114"/>
          </a:xfrm>
        </p:spPr>
        <p:txBody>
          <a:bodyPr/>
          <a:lstStyle/>
          <a:p>
            <a:pPr algn="l"/>
            <a:r>
              <a:rPr lang="en-US" b="1" dirty="0"/>
              <a:t>Mathematical symbol method:</a:t>
            </a:r>
          </a:p>
          <a:p>
            <a:pPr algn="l"/>
            <a:endParaRPr lang="en-US" b="1" dirty="0"/>
          </a:p>
        </p:txBody>
      </p:sp>
      <p:graphicFrame>
        <p:nvGraphicFramePr>
          <p:cNvPr id="5" name="Table 5">
            <a:extLst>
              <a:ext uri="{FF2B5EF4-FFF2-40B4-BE49-F238E27FC236}">
                <a16:creationId xmlns:a16="http://schemas.microsoft.com/office/drawing/2014/main" id="{82507AD4-AC9B-6AB6-A152-16B2EA159FCF}"/>
              </a:ext>
            </a:extLst>
          </p:cNvPr>
          <p:cNvGraphicFramePr>
            <a:graphicFrameLocks noGrp="1"/>
          </p:cNvGraphicFramePr>
          <p:nvPr>
            <p:extLst>
              <p:ext uri="{D42A27DB-BD31-4B8C-83A1-F6EECF244321}">
                <p14:modId xmlns:p14="http://schemas.microsoft.com/office/powerpoint/2010/main" val="1625958134"/>
              </p:ext>
            </p:extLst>
          </p:nvPr>
        </p:nvGraphicFramePr>
        <p:xfrm>
          <a:off x="2032000" y="2449285"/>
          <a:ext cx="8128000" cy="354874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0176682"/>
                    </a:ext>
                  </a:extLst>
                </a:gridCol>
                <a:gridCol w="4064000">
                  <a:extLst>
                    <a:ext uri="{9D8B030D-6E8A-4147-A177-3AD203B41FA5}">
                      <a16:colId xmlns:a16="http://schemas.microsoft.com/office/drawing/2014/main" val="144186595"/>
                    </a:ext>
                  </a:extLst>
                </a:gridCol>
              </a:tblGrid>
              <a:tr h="887186">
                <a:tc>
                  <a:txBody>
                    <a:bodyPr/>
                    <a:lstStyle/>
                    <a:p>
                      <a:pPr algn="ctr"/>
                      <a:r>
                        <a:rPr lang="en-US" dirty="0">
                          <a:effectLst/>
                        </a:rPr>
                        <a:t>Operator</a:t>
                      </a:r>
                    </a:p>
                  </a:txBody>
                  <a:tcPr marL="82550" marR="82550" marT="38100" marB="38100" anchor="ctr"/>
                </a:tc>
                <a:tc>
                  <a:txBody>
                    <a:bodyPr/>
                    <a:lstStyle/>
                    <a:p>
                      <a:pPr algn="ctr"/>
                      <a:r>
                        <a:rPr lang="en-US">
                          <a:effectLst/>
                        </a:rPr>
                        <a:t>Description</a:t>
                      </a:r>
                    </a:p>
                  </a:txBody>
                  <a:tcPr marL="82550" marR="82550" marT="38100" marB="38100" anchor="ctr"/>
                </a:tc>
                <a:extLst>
                  <a:ext uri="{0D108BD9-81ED-4DB2-BD59-A6C34878D82A}">
                    <a16:rowId xmlns:a16="http://schemas.microsoft.com/office/drawing/2014/main" val="259028987"/>
                  </a:ext>
                </a:extLst>
              </a:tr>
              <a:tr h="887186">
                <a:tc>
                  <a:txBody>
                    <a:bodyPr/>
                    <a:lstStyle/>
                    <a:p>
                      <a:pPr algn="ctr"/>
                      <a:r>
                        <a:rPr lang="en-US" sz="1400" dirty="0">
                          <a:effectLst/>
                        </a:rPr>
                        <a:t>+</a:t>
                      </a:r>
                    </a:p>
                  </a:txBody>
                  <a:tcPr marL="82550" marR="82550" marT="38100" marB="38100" anchor="ctr"/>
                </a:tc>
                <a:tc>
                  <a:txBody>
                    <a:bodyPr/>
                    <a:lstStyle/>
                    <a:p>
                      <a:pPr algn="ctr"/>
                      <a:r>
                        <a:rPr lang="en-US">
                          <a:effectLst/>
                        </a:rPr>
                        <a:t>Adds permission</a:t>
                      </a:r>
                    </a:p>
                  </a:txBody>
                  <a:tcPr marL="82550" marR="82550" marT="38100" marB="38100" anchor="ctr"/>
                </a:tc>
                <a:extLst>
                  <a:ext uri="{0D108BD9-81ED-4DB2-BD59-A6C34878D82A}">
                    <a16:rowId xmlns:a16="http://schemas.microsoft.com/office/drawing/2014/main" val="268345500"/>
                  </a:ext>
                </a:extLst>
              </a:tr>
              <a:tr h="887186">
                <a:tc>
                  <a:txBody>
                    <a:bodyPr/>
                    <a:lstStyle/>
                    <a:p>
                      <a:pPr algn="ctr"/>
                      <a:r>
                        <a:rPr lang="en-US" sz="1400" dirty="0">
                          <a:effectLst/>
                        </a:rPr>
                        <a:t>-</a:t>
                      </a:r>
                    </a:p>
                  </a:txBody>
                  <a:tcPr marL="82550" marR="82550" marT="38100" marB="38100" anchor="ctr"/>
                </a:tc>
                <a:tc>
                  <a:txBody>
                    <a:bodyPr/>
                    <a:lstStyle/>
                    <a:p>
                      <a:pPr algn="ctr"/>
                      <a:r>
                        <a:rPr lang="en-US">
                          <a:effectLst/>
                        </a:rPr>
                        <a:t>Removes the permission</a:t>
                      </a:r>
                    </a:p>
                  </a:txBody>
                  <a:tcPr marL="82550" marR="82550" marT="38100" marB="38100" anchor="ctr"/>
                </a:tc>
                <a:extLst>
                  <a:ext uri="{0D108BD9-81ED-4DB2-BD59-A6C34878D82A}">
                    <a16:rowId xmlns:a16="http://schemas.microsoft.com/office/drawing/2014/main" val="1253451742"/>
                  </a:ext>
                </a:extLst>
              </a:tr>
              <a:tr h="887186">
                <a:tc>
                  <a:txBody>
                    <a:bodyPr/>
                    <a:lstStyle/>
                    <a:p>
                      <a:pPr algn="ctr"/>
                      <a:r>
                        <a:rPr lang="en-US" sz="1400" dirty="0">
                          <a:effectLst/>
                        </a:rPr>
                        <a:t>=</a:t>
                      </a:r>
                    </a:p>
                  </a:txBody>
                  <a:tcPr marL="82550" marR="82550" marT="38100" marB="38100" anchor="ctr"/>
                </a:tc>
                <a:tc>
                  <a:txBody>
                    <a:bodyPr/>
                    <a:lstStyle/>
                    <a:p>
                      <a:pPr algn="ctr"/>
                      <a:r>
                        <a:rPr lang="en-US" dirty="0">
                          <a:effectLst/>
                        </a:rPr>
                        <a:t>Assign the permission</a:t>
                      </a:r>
                    </a:p>
                  </a:txBody>
                  <a:tcPr marL="82550" marR="82550" marT="38100" marB="38100" anchor="ctr"/>
                </a:tc>
                <a:extLst>
                  <a:ext uri="{0D108BD9-81ED-4DB2-BD59-A6C34878D82A}">
                    <a16:rowId xmlns:a16="http://schemas.microsoft.com/office/drawing/2014/main" val="1973434954"/>
                  </a:ext>
                </a:extLst>
              </a:tr>
            </a:tbl>
          </a:graphicData>
        </a:graphic>
      </p:graphicFrame>
    </p:spTree>
    <p:extLst>
      <p:ext uri="{BB962C8B-B14F-4D97-AF65-F5344CB8AC3E}">
        <p14:creationId xmlns:p14="http://schemas.microsoft.com/office/powerpoint/2010/main" val="139420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45BF3-E19A-DE0D-642A-E5DEECECD63F}"/>
              </a:ext>
            </a:extLst>
          </p:cNvPr>
          <p:cNvSpPr>
            <a:spLocks noGrp="1"/>
          </p:cNvSpPr>
          <p:nvPr>
            <p:ph idx="1"/>
          </p:nvPr>
        </p:nvSpPr>
        <p:spPr/>
        <p:txBody>
          <a:bodyPr/>
          <a:lstStyle/>
          <a:p>
            <a:r>
              <a:rPr lang="en-US" b="1" dirty="0"/>
              <a:t>Changing Ownership and Group</a:t>
            </a:r>
            <a:r>
              <a:rPr lang="en-US" dirty="0"/>
              <a:t>: It is possible to change the </a:t>
            </a:r>
            <a:r>
              <a:rPr lang="en-US" dirty="0" err="1"/>
              <a:t>the</a:t>
            </a:r>
            <a:r>
              <a:rPr lang="en-US" dirty="0"/>
              <a:t> ownership and group of a file/directory using </a:t>
            </a:r>
            <a:r>
              <a:rPr lang="en-US" dirty="0" err="1"/>
              <a:t>chown</a:t>
            </a:r>
            <a:r>
              <a:rPr lang="en-US" dirty="0"/>
              <a:t> command.</a:t>
            </a:r>
          </a:p>
          <a:p>
            <a:pPr marL="0" indent="0">
              <a:buNone/>
            </a:pPr>
            <a:r>
              <a:rPr lang="en-US" dirty="0"/>
              <a:t>       </a:t>
            </a:r>
            <a:r>
              <a:rPr lang="en-US" dirty="0" err="1"/>
              <a:t>chown</a:t>
            </a:r>
            <a:r>
              <a:rPr lang="en-US" dirty="0"/>
              <a:t> user filename</a:t>
            </a:r>
          </a:p>
          <a:p>
            <a:pPr marL="0" indent="0">
              <a:buNone/>
            </a:pPr>
            <a:r>
              <a:rPr lang="en-US" dirty="0"/>
              <a:t>      </a:t>
            </a:r>
            <a:r>
              <a:rPr lang="en-US" dirty="0" err="1"/>
              <a:t>chown</a:t>
            </a:r>
            <a:r>
              <a:rPr lang="en-US" dirty="0"/>
              <a:t> </a:t>
            </a:r>
            <a:r>
              <a:rPr lang="en-US" dirty="0" err="1"/>
              <a:t>user:group</a:t>
            </a:r>
            <a:r>
              <a:rPr lang="en-US" dirty="0"/>
              <a:t> filename</a:t>
            </a:r>
          </a:p>
          <a:p>
            <a:pPr marL="0" indent="0">
              <a:buNone/>
            </a:pPr>
            <a:r>
              <a:rPr lang="en-US" dirty="0"/>
              <a:t>Example:</a:t>
            </a:r>
          </a:p>
          <a:p>
            <a:pPr marL="0" indent="0">
              <a:buNone/>
            </a:pPr>
            <a:r>
              <a:rPr lang="en-US" dirty="0" err="1"/>
              <a:t>chown</a:t>
            </a:r>
            <a:r>
              <a:rPr lang="en-US" dirty="0"/>
              <a:t> John test.txt</a:t>
            </a:r>
          </a:p>
          <a:p>
            <a:pPr marL="0" indent="0">
              <a:buNone/>
            </a:pPr>
            <a:r>
              <a:rPr lang="en-US" dirty="0" err="1"/>
              <a:t>chown</a:t>
            </a:r>
            <a:r>
              <a:rPr lang="en-US" dirty="0"/>
              <a:t> </a:t>
            </a:r>
            <a:r>
              <a:rPr lang="en-US" dirty="0" err="1"/>
              <a:t>John:Admin</a:t>
            </a:r>
            <a:r>
              <a:rPr lang="en-US" dirty="0"/>
              <a:t> test.txt</a:t>
            </a:r>
          </a:p>
        </p:txBody>
      </p:sp>
      <p:sp>
        <p:nvSpPr>
          <p:cNvPr id="4" name="Rectangle 1">
            <a:extLst>
              <a:ext uri="{FF2B5EF4-FFF2-40B4-BE49-F238E27FC236}">
                <a16:creationId xmlns:a16="http://schemas.microsoft.com/office/drawing/2014/main" id="{5E994DE0-4BD3-8091-E50D-CD65629581D1}"/>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F2328"/>
                </a:solidFill>
                <a:effectLst/>
                <a:latin typeface="ui-monospace"/>
              </a:rPr>
              <a:t>chown user filename chown user:group filename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733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74695-1F65-7882-860B-6D9EF2F2228B}"/>
              </a:ext>
            </a:extLst>
          </p:cNvPr>
          <p:cNvSpPr>
            <a:spLocks noGrp="1"/>
          </p:cNvSpPr>
          <p:nvPr>
            <p:ph idx="1"/>
          </p:nvPr>
        </p:nvSpPr>
        <p:spPr>
          <a:xfrm>
            <a:off x="838200" y="947057"/>
            <a:ext cx="10515600" cy="5229906"/>
          </a:xfrm>
        </p:spPr>
        <p:txBody>
          <a:bodyPr/>
          <a:lstStyle/>
          <a:p>
            <a:r>
              <a:rPr lang="en-US" dirty="0"/>
              <a:t>Change group-owner only: Sometimes you may need to change group owner only. In this case, </a:t>
            </a:r>
            <a:r>
              <a:rPr lang="en-US" dirty="0" err="1"/>
              <a:t>chgrp</a:t>
            </a:r>
            <a:r>
              <a:rPr lang="en-US" dirty="0"/>
              <a:t> command need to be used</a:t>
            </a:r>
          </a:p>
          <a:p>
            <a:endParaRPr lang="en-US" dirty="0"/>
          </a:p>
          <a:p>
            <a:pPr marL="0" indent="0">
              <a:buNone/>
            </a:pPr>
            <a:r>
              <a:rPr lang="en-US" dirty="0"/>
              <a:t>          </a:t>
            </a:r>
            <a:r>
              <a:rPr lang="en-US" dirty="0" err="1"/>
              <a:t>chgrp</a:t>
            </a:r>
            <a:r>
              <a:rPr lang="en-US" dirty="0"/>
              <a:t> </a:t>
            </a:r>
            <a:r>
              <a:rPr lang="en-US" dirty="0" err="1"/>
              <a:t>group_name</a:t>
            </a:r>
            <a:r>
              <a:rPr lang="en-US" dirty="0"/>
              <a:t> filename</a:t>
            </a:r>
          </a:p>
          <a:p>
            <a:endParaRPr lang="en-US" dirty="0"/>
          </a:p>
          <a:p>
            <a:r>
              <a:rPr lang="en-US" dirty="0"/>
              <a:t>Example:</a:t>
            </a:r>
          </a:p>
          <a:p>
            <a:r>
              <a:rPr lang="en-US" dirty="0" err="1"/>
              <a:t>sudo</a:t>
            </a:r>
            <a:r>
              <a:rPr lang="en-US" dirty="0"/>
              <a:t> </a:t>
            </a:r>
            <a:r>
              <a:rPr lang="en-US" dirty="0" err="1"/>
              <a:t>chgrp</a:t>
            </a:r>
            <a:r>
              <a:rPr lang="en-US" dirty="0"/>
              <a:t> Administrator test.txt</a:t>
            </a:r>
          </a:p>
        </p:txBody>
      </p:sp>
    </p:spTree>
    <p:extLst>
      <p:ext uri="{BB962C8B-B14F-4D97-AF65-F5344CB8AC3E}">
        <p14:creationId xmlns:p14="http://schemas.microsoft.com/office/powerpoint/2010/main" val="177986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FCBE58-411B-3E95-5BDE-F2EEE5C4D736}"/>
              </a:ext>
            </a:extLst>
          </p:cNvPr>
          <p:cNvSpPr>
            <a:spLocks noGrp="1"/>
          </p:cNvSpPr>
          <p:nvPr>
            <p:ph type="subTitle" idx="1"/>
          </p:nvPr>
        </p:nvSpPr>
        <p:spPr>
          <a:xfrm>
            <a:off x="1524000" y="979714"/>
            <a:ext cx="9144000" cy="5050972"/>
          </a:xfrm>
        </p:spPr>
        <p:txBody>
          <a:bodyPr>
            <a:normAutofit fontScale="92500" lnSpcReduction="20000"/>
          </a:bodyPr>
          <a:lstStyle/>
          <a:p>
            <a:pPr algn="l"/>
            <a:r>
              <a:rPr lang="en-US" b="1" dirty="0"/>
              <a:t>Networking:</a:t>
            </a:r>
          </a:p>
          <a:p>
            <a:pPr marL="342900" indent="-342900" algn="l">
              <a:buFont typeface="Arial" panose="020B0604020202020204" pitchFamily="34" charset="0"/>
              <a:buChar char="•"/>
            </a:pPr>
            <a:r>
              <a:rPr lang="en-US" b="1" dirty="0"/>
              <a:t>Display network information</a:t>
            </a:r>
            <a:r>
              <a:rPr lang="en-US" dirty="0"/>
              <a:t>: </a:t>
            </a:r>
            <a:r>
              <a:rPr lang="en-US" dirty="0" err="1"/>
              <a:t>ifconfig</a:t>
            </a:r>
            <a:r>
              <a:rPr lang="en-US" dirty="0"/>
              <a:t> command is used to display all network information(</a:t>
            </a:r>
            <a:r>
              <a:rPr lang="en-US" dirty="0" err="1"/>
              <a:t>ip</a:t>
            </a:r>
            <a:r>
              <a:rPr lang="en-US" dirty="0"/>
              <a:t> address, ports </a:t>
            </a:r>
            <a:r>
              <a:rPr lang="en-US" dirty="0" err="1"/>
              <a:t>etc</a:t>
            </a:r>
            <a:r>
              <a:rPr lang="en-US" dirty="0"/>
              <a:t>)</a:t>
            </a:r>
          </a:p>
          <a:p>
            <a:pPr algn="l"/>
            <a:r>
              <a:rPr lang="en-US" dirty="0"/>
              <a:t>               </a:t>
            </a:r>
            <a:r>
              <a:rPr lang="en-US" dirty="0" err="1"/>
              <a:t>ifconfig</a:t>
            </a:r>
            <a:r>
              <a:rPr lang="en-US" dirty="0"/>
              <a:t>  -a</a:t>
            </a:r>
          </a:p>
          <a:p>
            <a:pPr marL="342900" indent="-342900" algn="l">
              <a:buFont typeface="Arial" panose="020B0604020202020204" pitchFamily="34" charset="0"/>
              <a:buChar char="•"/>
            </a:pPr>
            <a:r>
              <a:rPr lang="en-US" dirty="0"/>
              <a:t>Test connection to a remote machine: Send an echo request to test connection of a </a:t>
            </a:r>
            <a:r>
              <a:rPr lang="en-US" dirty="0" err="1"/>
              <a:t>rehostname</a:t>
            </a:r>
            <a:r>
              <a:rPr lang="en-US" dirty="0"/>
              <a:t> -I</a:t>
            </a:r>
          </a:p>
          <a:p>
            <a:pPr marL="342900" indent="-342900" algn="l">
              <a:buFont typeface="Arial" panose="020B0604020202020204" pitchFamily="34" charset="0"/>
              <a:buChar char="•"/>
            </a:pPr>
            <a:r>
              <a:rPr lang="en-US" dirty="0"/>
              <a:t>(OR)</a:t>
            </a:r>
          </a:p>
          <a:p>
            <a:pPr marL="342900" indent="-342900" algn="l">
              <a:buFont typeface="Arial" panose="020B0604020202020204" pitchFamily="34" charset="0"/>
              <a:buChar char="•"/>
            </a:pPr>
            <a:r>
              <a:rPr lang="en-US" dirty="0" err="1"/>
              <a:t>ip</a:t>
            </a:r>
            <a:r>
              <a:rPr lang="en-US" dirty="0"/>
              <a:t> </a:t>
            </a:r>
            <a:r>
              <a:rPr lang="en-US" dirty="0" err="1"/>
              <a:t>addr</a:t>
            </a:r>
            <a:r>
              <a:rPr lang="en-US" dirty="0"/>
              <a:t> </a:t>
            </a:r>
            <a:r>
              <a:rPr lang="en-US" dirty="0" err="1"/>
              <a:t>showmote</a:t>
            </a:r>
            <a:r>
              <a:rPr lang="en-US" dirty="0"/>
              <a:t> machine.</a:t>
            </a:r>
          </a:p>
          <a:p>
            <a:pPr algn="l"/>
            <a:r>
              <a:rPr lang="en-US" dirty="0"/>
              <a:t>                ping &lt;</a:t>
            </a:r>
            <a:r>
              <a:rPr lang="en-US" dirty="0" err="1"/>
              <a:t>ip</a:t>
            </a:r>
            <a:r>
              <a:rPr lang="en-US" dirty="0"/>
              <a:t>-address&gt; or hostname</a:t>
            </a:r>
          </a:p>
          <a:p>
            <a:pPr marL="457200" indent="-457200" algn="l">
              <a:buFont typeface="Arial" panose="020B0604020202020204" pitchFamily="34" charset="0"/>
              <a:buChar char="•"/>
            </a:pPr>
            <a:r>
              <a:rPr lang="en-US" b="1" i="0" dirty="0">
                <a:solidFill>
                  <a:srgbClr val="1F2328"/>
                </a:solidFill>
                <a:effectLst/>
                <a:latin typeface="-apple-system"/>
              </a:rPr>
              <a:t>Show IP Address:</a:t>
            </a:r>
            <a:r>
              <a:rPr lang="en-US" b="0" i="0" dirty="0">
                <a:solidFill>
                  <a:srgbClr val="1F2328"/>
                </a:solidFill>
                <a:effectLst/>
                <a:latin typeface="-apple-system"/>
              </a:rPr>
              <a:t> Display </a:t>
            </a:r>
            <a:r>
              <a:rPr lang="en-US" b="0" i="0" dirty="0" err="1">
                <a:solidFill>
                  <a:srgbClr val="1F2328"/>
                </a:solidFill>
                <a:effectLst/>
                <a:latin typeface="-apple-system"/>
              </a:rPr>
              <a:t>ip</a:t>
            </a:r>
            <a:r>
              <a:rPr lang="en-US" b="0" i="0" dirty="0">
                <a:solidFill>
                  <a:srgbClr val="1F2328"/>
                </a:solidFill>
                <a:effectLst/>
                <a:latin typeface="-apple-system"/>
              </a:rPr>
              <a:t> address of a </a:t>
            </a:r>
            <a:r>
              <a:rPr lang="en-US" b="0" i="0" dirty="0" err="1">
                <a:solidFill>
                  <a:srgbClr val="1F2328"/>
                </a:solidFill>
                <a:effectLst/>
                <a:latin typeface="-apple-system"/>
              </a:rPr>
              <a:t>currennt</a:t>
            </a:r>
            <a:r>
              <a:rPr lang="en-US" b="0" i="0" dirty="0">
                <a:solidFill>
                  <a:srgbClr val="1F2328"/>
                </a:solidFill>
                <a:effectLst/>
                <a:latin typeface="-apple-system"/>
              </a:rPr>
              <a:t> machine</a:t>
            </a:r>
          </a:p>
          <a:p>
            <a:pPr marL="457200" indent="-457200" algn="l">
              <a:buFont typeface="Arial" panose="020B0604020202020204" pitchFamily="34" charset="0"/>
              <a:buChar char="•"/>
            </a:pPr>
            <a:endParaRPr lang="en-US" b="0" i="0" dirty="0">
              <a:solidFill>
                <a:srgbClr val="1F2328"/>
              </a:solidFill>
              <a:effectLst/>
              <a:latin typeface="-apple-system"/>
            </a:endParaRPr>
          </a:p>
          <a:p>
            <a:pPr algn="l"/>
            <a:r>
              <a:rPr lang="en-US" dirty="0">
                <a:solidFill>
                  <a:srgbClr val="1F2328"/>
                </a:solidFill>
                <a:latin typeface="-apple-system"/>
              </a:rPr>
              <a:t>       hostname -I</a:t>
            </a:r>
          </a:p>
          <a:p>
            <a:pPr algn="l"/>
            <a:r>
              <a:rPr lang="en-US" dirty="0">
                <a:solidFill>
                  <a:srgbClr val="1F2328"/>
                </a:solidFill>
                <a:latin typeface="-apple-system"/>
              </a:rPr>
              <a:t>          (OR)</a:t>
            </a:r>
          </a:p>
          <a:p>
            <a:pPr algn="l"/>
            <a:r>
              <a:rPr lang="en-US" dirty="0">
                <a:solidFill>
                  <a:srgbClr val="1F2328"/>
                </a:solidFill>
                <a:latin typeface="-apple-system"/>
              </a:rPr>
              <a:t>       </a:t>
            </a:r>
            <a:r>
              <a:rPr lang="en-US" dirty="0" err="1">
                <a:solidFill>
                  <a:srgbClr val="1F2328"/>
                </a:solidFill>
                <a:latin typeface="-apple-system"/>
              </a:rPr>
              <a:t>ip</a:t>
            </a:r>
            <a:r>
              <a:rPr lang="en-US" dirty="0">
                <a:solidFill>
                  <a:srgbClr val="1F2328"/>
                </a:solidFill>
                <a:latin typeface="-apple-system"/>
              </a:rPr>
              <a:t> </a:t>
            </a:r>
            <a:r>
              <a:rPr lang="en-US" dirty="0" err="1">
                <a:solidFill>
                  <a:srgbClr val="1F2328"/>
                </a:solidFill>
                <a:latin typeface="-apple-system"/>
              </a:rPr>
              <a:t>addr</a:t>
            </a:r>
            <a:r>
              <a:rPr lang="en-US" dirty="0">
                <a:solidFill>
                  <a:srgbClr val="1F2328"/>
                </a:solidFill>
                <a:latin typeface="-apple-system"/>
              </a:rPr>
              <a:t> show</a:t>
            </a:r>
            <a:endParaRPr lang="en-US" dirty="0"/>
          </a:p>
          <a:p>
            <a:pPr algn="l"/>
            <a:endParaRPr lang="en-US" b="1" dirty="0"/>
          </a:p>
        </p:txBody>
      </p:sp>
    </p:spTree>
    <p:extLst>
      <p:ext uri="{BB962C8B-B14F-4D97-AF65-F5344CB8AC3E}">
        <p14:creationId xmlns:p14="http://schemas.microsoft.com/office/powerpoint/2010/main" val="324533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F9319-359A-0B01-E568-2968C58A6C3C}"/>
              </a:ext>
            </a:extLst>
          </p:cNvPr>
          <p:cNvSpPr>
            <a:spLocks noGrp="1"/>
          </p:cNvSpPr>
          <p:nvPr>
            <p:ph idx="1"/>
          </p:nvPr>
        </p:nvSpPr>
        <p:spPr>
          <a:xfrm>
            <a:off x="838200" y="979714"/>
            <a:ext cx="10515600" cy="5197249"/>
          </a:xfrm>
        </p:spPr>
        <p:txBody>
          <a:bodyPr/>
          <a:lstStyle/>
          <a:p>
            <a:r>
              <a:rPr lang="en-US" b="1" dirty="0"/>
              <a:t>Active ports</a:t>
            </a:r>
            <a:r>
              <a:rPr lang="en-US" dirty="0"/>
              <a:t>: Shows active or listening ports</a:t>
            </a:r>
          </a:p>
          <a:p>
            <a:pPr marL="0" indent="0">
              <a:buNone/>
            </a:pPr>
            <a:r>
              <a:rPr lang="en-US" dirty="0"/>
              <a:t>          netstat –</a:t>
            </a:r>
            <a:r>
              <a:rPr lang="en-US" dirty="0" err="1"/>
              <a:t>pnltu</a:t>
            </a:r>
            <a:endParaRPr lang="en-US" dirty="0"/>
          </a:p>
          <a:p>
            <a:pPr marL="0" indent="0">
              <a:buNone/>
            </a:pPr>
            <a:r>
              <a:rPr lang="en-US" b="1" i="0" dirty="0">
                <a:solidFill>
                  <a:srgbClr val="1F2328"/>
                </a:solidFill>
                <a:effectLst/>
                <a:latin typeface="-apple-system"/>
              </a:rPr>
              <a:t>Synopsis: </a:t>
            </a:r>
          </a:p>
          <a:p>
            <a:pPr marL="0" indent="0">
              <a:buNone/>
            </a:pPr>
            <a:r>
              <a:rPr lang="en-US" i="0" dirty="0">
                <a:solidFill>
                  <a:srgbClr val="1F2328"/>
                </a:solidFill>
                <a:effectLst/>
                <a:latin typeface="-apple-system"/>
              </a:rPr>
              <a:t>du command is used to check the information of disk usage of files and directories on a machine</a:t>
            </a:r>
          </a:p>
          <a:p>
            <a:pPr marL="0" indent="0">
              <a:buNone/>
            </a:pPr>
            <a:r>
              <a:rPr lang="en-US" b="1" i="0" dirty="0">
                <a:solidFill>
                  <a:srgbClr val="1F2328"/>
                </a:solidFill>
                <a:effectLst/>
                <a:latin typeface="-apple-system"/>
              </a:rPr>
              <a:t>Disk usage of a directory: </a:t>
            </a:r>
          </a:p>
          <a:p>
            <a:pPr marL="0" indent="0">
              <a:buNone/>
            </a:pPr>
            <a:r>
              <a:rPr lang="en-US" i="0" dirty="0">
                <a:solidFill>
                  <a:srgbClr val="1F2328"/>
                </a:solidFill>
                <a:effectLst/>
                <a:latin typeface="-apple-system"/>
              </a:rPr>
              <a:t>To find out the disk usage summary of a /home/ directory tree and each of its sub directories</a:t>
            </a:r>
          </a:p>
          <a:p>
            <a:pPr marL="0" indent="0">
              <a:buNone/>
            </a:pPr>
            <a:endParaRPr lang="en-US" dirty="0">
              <a:solidFill>
                <a:srgbClr val="1F2328"/>
              </a:solidFill>
              <a:latin typeface="-apple-system"/>
            </a:endParaRPr>
          </a:p>
          <a:p>
            <a:pPr marL="0" indent="0">
              <a:buNone/>
            </a:pPr>
            <a:r>
              <a:rPr lang="en-US" i="0" dirty="0">
                <a:solidFill>
                  <a:srgbClr val="1F2328"/>
                </a:solidFill>
                <a:effectLst/>
                <a:latin typeface="-apple-system"/>
              </a:rPr>
              <a:t> du /home/</a:t>
            </a:r>
          </a:p>
          <a:p>
            <a:pPr marL="0" indent="0">
              <a:buNone/>
            </a:pPr>
            <a:endParaRPr lang="en-US" dirty="0"/>
          </a:p>
        </p:txBody>
      </p:sp>
    </p:spTree>
    <p:extLst>
      <p:ext uri="{BB962C8B-B14F-4D97-AF65-F5344CB8AC3E}">
        <p14:creationId xmlns:p14="http://schemas.microsoft.com/office/powerpoint/2010/main" val="3419349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0741B-203C-D66A-268E-090CFD5544E2}"/>
              </a:ext>
            </a:extLst>
          </p:cNvPr>
          <p:cNvSpPr>
            <a:spLocks noGrp="1"/>
          </p:cNvSpPr>
          <p:nvPr>
            <p:ph idx="1"/>
          </p:nvPr>
        </p:nvSpPr>
        <p:spPr>
          <a:xfrm>
            <a:off x="838200" y="1023257"/>
            <a:ext cx="10515600" cy="5153706"/>
          </a:xfrm>
        </p:spPr>
        <p:txBody>
          <a:bodyPr/>
          <a:lstStyle/>
          <a:p>
            <a:r>
              <a:rPr lang="en-US" b="1" dirty="0"/>
              <a:t>Disk usage in human readable format</a:t>
            </a:r>
            <a:r>
              <a:rPr lang="en-US" dirty="0"/>
              <a:t>: To find out the disk usage in human readable format</a:t>
            </a:r>
          </a:p>
          <a:p>
            <a:r>
              <a:rPr lang="en-US" dirty="0"/>
              <a:t>du  -h /home/</a:t>
            </a:r>
          </a:p>
          <a:p>
            <a:endParaRPr lang="en-US" b="1" dirty="0"/>
          </a:p>
          <a:p>
            <a:r>
              <a:rPr lang="en-US" b="1" dirty="0"/>
              <a:t>Total disk usage of a directory</a:t>
            </a:r>
            <a:r>
              <a:rPr lang="en-US" dirty="0"/>
              <a:t>: To find out the total disk usage</a:t>
            </a:r>
          </a:p>
          <a:p>
            <a:r>
              <a:rPr lang="en-US" dirty="0"/>
              <a:t>du  -</a:t>
            </a:r>
            <a:r>
              <a:rPr lang="en-US" dirty="0" err="1"/>
              <a:t>sh</a:t>
            </a:r>
            <a:r>
              <a:rPr lang="en-US" dirty="0"/>
              <a:t> /home/</a:t>
            </a:r>
          </a:p>
          <a:p>
            <a:endParaRPr lang="en-US" dirty="0"/>
          </a:p>
          <a:p>
            <a:r>
              <a:rPr lang="en-US" b="1" dirty="0"/>
              <a:t>Total disk usage of all files and directories</a:t>
            </a:r>
            <a:r>
              <a:rPr lang="en-US" dirty="0"/>
              <a:t>: To find out the total disk usage of files and directories</a:t>
            </a:r>
          </a:p>
          <a:p>
            <a:r>
              <a:rPr lang="en-US" dirty="0"/>
              <a:t>du  -ah /home/</a:t>
            </a:r>
          </a:p>
        </p:txBody>
      </p:sp>
    </p:spTree>
    <p:extLst>
      <p:ext uri="{BB962C8B-B14F-4D97-AF65-F5344CB8AC3E}">
        <p14:creationId xmlns:p14="http://schemas.microsoft.com/office/powerpoint/2010/main" val="12587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DF52A-7DEE-2A9C-F781-D38B4BDA9EFD}"/>
              </a:ext>
            </a:extLst>
          </p:cNvPr>
          <p:cNvSpPr>
            <a:spLocks noGrp="1"/>
          </p:cNvSpPr>
          <p:nvPr>
            <p:ph idx="1"/>
          </p:nvPr>
        </p:nvSpPr>
        <p:spPr/>
        <p:txBody>
          <a:bodyPr/>
          <a:lstStyle/>
          <a:p>
            <a:r>
              <a:rPr lang="en-US" dirty="0"/>
              <a:t>Help: This command gives information about du</a:t>
            </a:r>
          </a:p>
          <a:p>
            <a:r>
              <a:rPr lang="en-US" dirty="0"/>
              <a:t>du  --help</a:t>
            </a:r>
          </a:p>
          <a:p>
            <a:pPr marL="0" indent="0">
              <a:buNone/>
            </a:pPr>
            <a:endParaRPr lang="en-US" dirty="0"/>
          </a:p>
        </p:txBody>
      </p:sp>
    </p:spTree>
    <p:extLst>
      <p:ext uri="{BB962C8B-B14F-4D97-AF65-F5344CB8AC3E}">
        <p14:creationId xmlns:p14="http://schemas.microsoft.com/office/powerpoint/2010/main" val="1580315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A35D7-64D3-64DD-7CEA-A82B1934F88E}"/>
              </a:ext>
            </a:extLst>
          </p:cNvPr>
          <p:cNvSpPr>
            <a:spLocks noGrp="1"/>
          </p:cNvSpPr>
          <p:nvPr>
            <p:ph idx="1"/>
          </p:nvPr>
        </p:nvSpPr>
        <p:spPr>
          <a:xfrm>
            <a:off x="838200" y="870857"/>
            <a:ext cx="10515600" cy="5306106"/>
          </a:xfrm>
        </p:spPr>
        <p:txBody>
          <a:bodyPr>
            <a:normAutofit fontScale="92500"/>
          </a:bodyPr>
          <a:lstStyle/>
          <a:p>
            <a:r>
              <a:rPr lang="en-US" b="1" i="0" dirty="0">
                <a:solidFill>
                  <a:srgbClr val="1F2328"/>
                </a:solidFill>
                <a:effectLst/>
                <a:latin typeface="-apple-system"/>
              </a:rPr>
              <a:t>System and Hardware information:</a:t>
            </a:r>
          </a:p>
          <a:p>
            <a:r>
              <a:rPr lang="en-US" dirty="0"/>
              <a:t>Print all information: </a:t>
            </a:r>
            <a:r>
              <a:rPr lang="en-US" dirty="0" err="1"/>
              <a:t>uname</a:t>
            </a:r>
            <a:r>
              <a:rPr lang="en-US" dirty="0"/>
              <a:t> is mainly used to print system information.</a:t>
            </a:r>
          </a:p>
          <a:p>
            <a:pPr marL="0" indent="0">
              <a:buNone/>
            </a:pPr>
            <a:r>
              <a:rPr lang="en-US" dirty="0"/>
              <a:t>       $ </a:t>
            </a:r>
            <a:r>
              <a:rPr lang="en-US" dirty="0" err="1"/>
              <a:t>uname</a:t>
            </a:r>
            <a:r>
              <a:rPr lang="en-US" dirty="0"/>
              <a:t> -a</a:t>
            </a:r>
          </a:p>
          <a:p>
            <a:r>
              <a:rPr lang="en-US" dirty="0"/>
              <a:t>Print kernel name:</a:t>
            </a:r>
          </a:p>
          <a:p>
            <a:pPr marL="0" indent="0">
              <a:buNone/>
            </a:pPr>
            <a:r>
              <a:rPr lang="en-US" dirty="0"/>
              <a:t>       $ </a:t>
            </a:r>
            <a:r>
              <a:rPr lang="en-US" dirty="0" err="1"/>
              <a:t>uname</a:t>
            </a:r>
            <a:r>
              <a:rPr lang="en-US" dirty="0"/>
              <a:t> -s</a:t>
            </a:r>
          </a:p>
          <a:p>
            <a:r>
              <a:rPr lang="en-US" dirty="0"/>
              <a:t>Print kernel release:</a:t>
            </a:r>
          </a:p>
          <a:p>
            <a:pPr marL="0" indent="0">
              <a:buNone/>
            </a:pPr>
            <a:r>
              <a:rPr lang="en-US" dirty="0"/>
              <a:t>       $ </a:t>
            </a:r>
            <a:r>
              <a:rPr lang="en-US" dirty="0" err="1"/>
              <a:t>uname</a:t>
            </a:r>
            <a:r>
              <a:rPr lang="en-US" dirty="0"/>
              <a:t> -r</a:t>
            </a:r>
          </a:p>
          <a:p>
            <a:r>
              <a:rPr lang="en-US" dirty="0"/>
              <a:t>Print Architecture:</a:t>
            </a:r>
          </a:p>
          <a:p>
            <a:pPr marL="0" indent="0">
              <a:buNone/>
            </a:pPr>
            <a:r>
              <a:rPr lang="en-US" dirty="0"/>
              <a:t>       $ </a:t>
            </a:r>
            <a:r>
              <a:rPr lang="en-US" dirty="0" err="1"/>
              <a:t>uname</a:t>
            </a:r>
            <a:r>
              <a:rPr lang="en-US" dirty="0"/>
              <a:t> -m</a:t>
            </a:r>
          </a:p>
          <a:p>
            <a:r>
              <a:rPr lang="en-US" dirty="0"/>
              <a:t>Print Operating System:</a:t>
            </a:r>
          </a:p>
          <a:p>
            <a:pPr marL="0" indent="0">
              <a:buNone/>
            </a:pPr>
            <a:r>
              <a:rPr lang="en-US" dirty="0"/>
              <a:t>      $ </a:t>
            </a:r>
            <a:r>
              <a:rPr lang="en-US" dirty="0" err="1"/>
              <a:t>uname</a:t>
            </a:r>
            <a:r>
              <a:rPr lang="en-US" dirty="0"/>
              <a:t> -o</a:t>
            </a:r>
          </a:p>
        </p:txBody>
      </p:sp>
    </p:spTree>
    <p:extLst>
      <p:ext uri="{BB962C8B-B14F-4D97-AF65-F5344CB8AC3E}">
        <p14:creationId xmlns:p14="http://schemas.microsoft.com/office/powerpoint/2010/main" val="141469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ECB2-71E4-15A0-3F0E-54D895B991B6}"/>
              </a:ext>
            </a:extLst>
          </p:cNvPr>
          <p:cNvSpPr>
            <a:spLocks noGrp="1"/>
          </p:cNvSpPr>
          <p:nvPr>
            <p:ph type="title"/>
          </p:nvPr>
        </p:nvSpPr>
        <p:spPr>
          <a:xfrm>
            <a:off x="838200" y="299811"/>
            <a:ext cx="10515600" cy="1325563"/>
          </a:xfrm>
        </p:spPr>
        <p:txBody>
          <a:bodyPr/>
          <a:lstStyle/>
          <a:p>
            <a:pPr algn="ctr"/>
            <a:r>
              <a:rPr lang="en-US" b="1" i="0" dirty="0">
                <a:solidFill>
                  <a:srgbClr val="1F2328"/>
                </a:solidFill>
                <a:effectLst/>
                <a:latin typeface="-apple-system"/>
              </a:rPr>
              <a:t>File and directory commands</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DE194AC0-DAEF-CB7F-1A5B-F27D527A0F44}"/>
              </a:ext>
            </a:extLst>
          </p:cNvPr>
          <p:cNvSpPr>
            <a:spLocks noGrp="1"/>
          </p:cNvSpPr>
          <p:nvPr>
            <p:ph idx="1"/>
          </p:nvPr>
        </p:nvSpPr>
        <p:spPr/>
        <p:txBody>
          <a:bodyPr>
            <a:normAutofit/>
          </a:bodyPr>
          <a:lstStyle/>
          <a:p>
            <a:r>
              <a:rPr lang="en-US" b="1" i="0" dirty="0" err="1">
                <a:solidFill>
                  <a:srgbClr val="1F2328"/>
                </a:solidFill>
                <a:effectLst/>
                <a:latin typeface="-apple-system"/>
              </a:rPr>
              <a:t>pwd</a:t>
            </a:r>
            <a:r>
              <a:rPr lang="en-US" b="0" i="0" dirty="0">
                <a:solidFill>
                  <a:srgbClr val="1F2328"/>
                </a:solidFill>
                <a:effectLst/>
                <a:latin typeface="-apple-system"/>
              </a:rPr>
              <a:t> </a:t>
            </a:r>
            <a:r>
              <a:rPr lang="en-US" i="0" dirty="0">
                <a:solidFill>
                  <a:srgbClr val="1F2328"/>
                </a:solidFill>
                <a:effectLst/>
                <a:latin typeface="-apple-system"/>
              </a:rPr>
              <a:t>The </a:t>
            </a:r>
            <a:r>
              <a:rPr lang="en-US" i="0" dirty="0" err="1">
                <a:solidFill>
                  <a:srgbClr val="1F2328"/>
                </a:solidFill>
                <a:effectLst/>
                <a:latin typeface="-apple-system"/>
              </a:rPr>
              <a:t>pwd</a:t>
            </a:r>
            <a:r>
              <a:rPr lang="en-US" i="0" dirty="0">
                <a:solidFill>
                  <a:srgbClr val="1F2328"/>
                </a:solidFill>
                <a:effectLst/>
                <a:latin typeface="-apple-system"/>
              </a:rPr>
              <a:t>(Present Working Directory) command is used to print the name of the present/current working directory starting from the root.</a:t>
            </a:r>
          </a:p>
          <a:p>
            <a:r>
              <a:rPr lang="en-US" b="1" i="0" dirty="0">
                <a:solidFill>
                  <a:srgbClr val="1F2328"/>
                </a:solidFill>
                <a:effectLst/>
                <a:latin typeface="-apple-system"/>
              </a:rPr>
              <a:t> ls: </a:t>
            </a:r>
            <a:r>
              <a:rPr lang="en-US" b="0" i="0" dirty="0">
                <a:solidFill>
                  <a:srgbClr val="1F2328"/>
                </a:solidFill>
                <a:effectLst/>
                <a:latin typeface="-apple-system"/>
              </a:rPr>
              <a:t>The ls command is used to list files or directories. It also accepts some flags or options that changes how files or directories are listed in your terminal.</a:t>
            </a:r>
          </a:p>
          <a:p>
            <a:r>
              <a:rPr lang="en-US" b="1" i="0" dirty="0" err="1">
                <a:solidFill>
                  <a:srgbClr val="1F2328"/>
                </a:solidFill>
                <a:effectLst/>
                <a:latin typeface="-apple-system"/>
              </a:rPr>
              <a:t>mkdir</a:t>
            </a:r>
            <a:r>
              <a:rPr lang="en-US" b="1" i="0" dirty="0">
                <a:solidFill>
                  <a:srgbClr val="1F2328"/>
                </a:solidFill>
                <a:effectLst/>
                <a:latin typeface="-apple-system"/>
              </a:rPr>
              <a:t>:</a:t>
            </a:r>
            <a:r>
              <a:rPr lang="en-US" b="0" i="0" dirty="0">
                <a:solidFill>
                  <a:srgbClr val="1F2328"/>
                </a:solidFill>
                <a:effectLst/>
                <a:latin typeface="-apple-system"/>
              </a:rPr>
              <a:t> The </a:t>
            </a:r>
            <a:r>
              <a:rPr lang="en-US" b="0" i="0" dirty="0" err="1">
                <a:solidFill>
                  <a:srgbClr val="1F2328"/>
                </a:solidFill>
                <a:effectLst/>
                <a:latin typeface="-apple-system"/>
              </a:rPr>
              <a:t>mkdir</a:t>
            </a:r>
            <a:r>
              <a:rPr lang="en-US" b="0" i="0" dirty="0">
                <a:solidFill>
                  <a:srgbClr val="1F2328"/>
                </a:solidFill>
                <a:effectLst/>
                <a:latin typeface="-apple-system"/>
              </a:rPr>
              <a:t>(make directory) command allows users to create directories or folders. The option '-p' is used to create multiple directories or parent directories      at once.</a:t>
            </a:r>
          </a:p>
          <a:p>
            <a:pPr marL="0" indent="0">
              <a:buNone/>
            </a:pPr>
            <a:r>
              <a:rPr lang="en-US" b="0" i="0" dirty="0">
                <a:solidFill>
                  <a:srgbClr val="1F2328"/>
                </a:solidFill>
                <a:effectLst/>
                <a:latin typeface="-apple-system"/>
              </a:rPr>
              <a:t>            $ </a:t>
            </a:r>
            <a:r>
              <a:rPr lang="en-US" b="0" i="0" dirty="0" err="1">
                <a:solidFill>
                  <a:srgbClr val="1F2328"/>
                </a:solidFill>
                <a:effectLst/>
                <a:latin typeface="-apple-system"/>
              </a:rPr>
              <a:t>mkdir</a:t>
            </a:r>
            <a:r>
              <a:rPr lang="en-US" b="0" i="0" dirty="0">
                <a:solidFill>
                  <a:srgbClr val="1F2328"/>
                </a:solidFill>
                <a:effectLst/>
                <a:latin typeface="-apple-system"/>
              </a:rPr>
              <a:t> -p dir1/dir2/dir3</a:t>
            </a:r>
          </a:p>
          <a:p>
            <a:endParaRPr lang="en-US" b="0" i="0" dirty="0">
              <a:solidFill>
                <a:srgbClr val="1F2328"/>
              </a:solidFill>
              <a:effectLst/>
              <a:latin typeface="-apple-system"/>
            </a:endParaRPr>
          </a:p>
          <a:p>
            <a:endParaRPr lang="en-US" b="0" i="0" dirty="0">
              <a:solidFill>
                <a:srgbClr val="1F2328"/>
              </a:solidFill>
              <a:effectLst/>
              <a:latin typeface="-apple-system"/>
            </a:endParaRPr>
          </a:p>
          <a:p>
            <a:endParaRPr lang="en-US" b="0" i="0" dirty="0">
              <a:solidFill>
                <a:srgbClr val="1F2328"/>
              </a:solidFill>
              <a:effectLst/>
              <a:latin typeface="-apple-system"/>
            </a:endParaRPr>
          </a:p>
          <a:p>
            <a:endParaRPr lang="en-US" dirty="0"/>
          </a:p>
        </p:txBody>
      </p:sp>
      <p:sp>
        <p:nvSpPr>
          <p:cNvPr id="4" name="Rectangle 1">
            <a:extLst>
              <a:ext uri="{FF2B5EF4-FFF2-40B4-BE49-F238E27FC236}">
                <a16:creationId xmlns:a16="http://schemas.microsoft.com/office/drawing/2014/main" id="{73C32C84-33F5-8C8A-6CE6-B3F1BA8CBE5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F2328"/>
                </a:solidFill>
                <a:effectLst/>
                <a:latin typeface="-apple-system"/>
              </a:rPr>
              <a:t>ls</a:t>
            </a:r>
            <a:r>
              <a:rPr kumimoji="0" lang="en-US" altLang="en-US" sz="1200" b="0" i="0" u="none" strike="noStrike" cap="none" normalizeH="0" baseline="0">
                <a:ln>
                  <a:noFill/>
                </a:ln>
                <a:solidFill>
                  <a:srgbClr val="1F2328"/>
                </a:solidFill>
                <a:effectLst/>
                <a:latin typeface="-apple-system"/>
              </a:rPr>
              <a:t>: The </a:t>
            </a:r>
            <a:r>
              <a:rPr kumimoji="0" lang="en-US" altLang="en-US" sz="900" b="0" i="0" u="none" strike="noStrike" cap="none" normalizeH="0" baseline="0">
                <a:ln>
                  <a:noFill/>
                </a:ln>
                <a:solidFill>
                  <a:srgbClr val="1F2328"/>
                </a:solidFill>
                <a:effectLst/>
                <a:latin typeface="ui-monospace"/>
              </a:rPr>
              <a:t>ls</a:t>
            </a:r>
            <a:r>
              <a:rPr kumimoji="0" lang="en-US" altLang="en-US" sz="1200" b="0" i="0" u="none" strike="noStrike" cap="none" normalizeH="0" baseline="0">
                <a:ln>
                  <a:noFill/>
                </a:ln>
                <a:solidFill>
                  <a:srgbClr val="1F2328"/>
                </a:solidFill>
                <a:effectLst/>
                <a:latin typeface="-apple-system"/>
              </a:rPr>
              <a:t> command is used to list files or directories. It also accepts some flags or options that changes how files or directories are listed in your terminal.</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3768C82-C5FA-4708-7124-481BB1436095}"/>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F2328"/>
                </a:solidFill>
                <a:effectLst/>
                <a:latin typeface="-apple-system"/>
              </a:rPr>
              <a:t>ls</a:t>
            </a:r>
            <a:r>
              <a:rPr kumimoji="0" lang="en-US" altLang="en-US" sz="1200" b="0" i="0" u="none" strike="noStrike" cap="none" normalizeH="0" baseline="0">
                <a:ln>
                  <a:noFill/>
                </a:ln>
                <a:solidFill>
                  <a:srgbClr val="1F2328"/>
                </a:solidFill>
                <a:effectLst/>
                <a:latin typeface="-apple-system"/>
              </a:rPr>
              <a:t>: The </a:t>
            </a:r>
            <a:r>
              <a:rPr kumimoji="0" lang="en-US" altLang="en-US" sz="900" b="0" i="0" u="none" strike="noStrike" cap="none" normalizeH="0" baseline="0">
                <a:ln>
                  <a:noFill/>
                </a:ln>
                <a:solidFill>
                  <a:srgbClr val="1F2328"/>
                </a:solidFill>
                <a:effectLst/>
                <a:latin typeface="ui-monospace"/>
              </a:rPr>
              <a:t>ls</a:t>
            </a:r>
            <a:r>
              <a:rPr kumimoji="0" lang="en-US" altLang="en-US" sz="1200" b="0" i="0" u="none" strike="noStrike" cap="none" normalizeH="0" baseline="0">
                <a:ln>
                  <a:noFill/>
                </a:ln>
                <a:solidFill>
                  <a:srgbClr val="1F2328"/>
                </a:solidFill>
                <a:effectLst/>
                <a:latin typeface="-apple-system"/>
              </a:rPr>
              <a:t> command is used to list files or directories. It also accepts some flags or options that changes how files or directories are listed in your terminal.</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ED357BC-3DD2-0598-FADA-458954F84021}"/>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2328"/>
                </a:solidFill>
                <a:effectLst/>
                <a:latin typeface="-apple-system"/>
              </a:rPr>
              <a:t>The option '-p' is used to create multiple directories or parent directories at once.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F2328"/>
                </a:solidFill>
                <a:effectLst/>
                <a:latin typeface="ui-monospace"/>
              </a:rPr>
              <a:t>$ mkdir -p dir1/dir2/dir3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759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03CB1-2701-4271-6E21-2FACA060D3B0}"/>
              </a:ext>
            </a:extLst>
          </p:cNvPr>
          <p:cNvSpPr>
            <a:spLocks noGrp="1"/>
          </p:cNvSpPr>
          <p:nvPr>
            <p:ph idx="1"/>
          </p:nvPr>
        </p:nvSpPr>
        <p:spPr>
          <a:xfrm>
            <a:off x="838200" y="936171"/>
            <a:ext cx="10515600" cy="5240792"/>
          </a:xfrm>
        </p:spPr>
        <p:txBody>
          <a:bodyPr>
            <a:normAutofit/>
          </a:bodyPr>
          <a:lstStyle/>
          <a:p>
            <a:r>
              <a:rPr lang="en-US" b="1" dirty="0"/>
              <a:t>Search Files</a:t>
            </a:r>
          </a:p>
          <a:p>
            <a:r>
              <a:rPr lang="en-US" b="1" dirty="0"/>
              <a:t>Pattern search</a:t>
            </a:r>
            <a:r>
              <a:rPr lang="en-US" dirty="0"/>
              <a:t>: The grep command is used to search patterns in files.</a:t>
            </a:r>
          </a:p>
          <a:p>
            <a:r>
              <a:rPr lang="en-US" dirty="0"/>
              <a:t>grep pattern files</a:t>
            </a:r>
          </a:p>
          <a:p>
            <a:pPr marL="0" indent="0">
              <a:buNone/>
            </a:pPr>
            <a:r>
              <a:rPr lang="en-US" dirty="0"/>
              <a:t>     grep -</a:t>
            </a:r>
            <a:r>
              <a:rPr lang="en-US" dirty="0" err="1"/>
              <a:t>i</a:t>
            </a:r>
            <a:r>
              <a:rPr lang="en-US" dirty="0"/>
              <a:t> // Case sensitive</a:t>
            </a:r>
          </a:p>
          <a:p>
            <a:pPr marL="0" indent="0">
              <a:buNone/>
            </a:pPr>
            <a:r>
              <a:rPr lang="en-US" dirty="0"/>
              <a:t>     grep -r // Recursive</a:t>
            </a:r>
          </a:p>
          <a:p>
            <a:pPr marL="0" indent="0">
              <a:buNone/>
            </a:pPr>
            <a:r>
              <a:rPr lang="en-US" dirty="0"/>
              <a:t>     grep -v // Inverted search</a:t>
            </a:r>
          </a:p>
          <a:p>
            <a:endParaRPr lang="en-US" dirty="0"/>
          </a:p>
          <a:p>
            <a:r>
              <a:rPr lang="en-US" dirty="0"/>
              <a:t>Example:</a:t>
            </a:r>
          </a:p>
          <a:p>
            <a:pPr marL="0" indent="0">
              <a:buNone/>
            </a:pPr>
            <a:r>
              <a:rPr lang="en-US" dirty="0"/>
              <a:t>   grep "^hello" test.txt // Hello John</a:t>
            </a:r>
          </a:p>
          <a:p>
            <a:pPr marL="0" indent="0">
              <a:buNone/>
            </a:pPr>
            <a:r>
              <a:rPr lang="en-US" dirty="0"/>
              <a:t>   grep -</a:t>
            </a:r>
            <a:r>
              <a:rPr lang="en-US" dirty="0" err="1"/>
              <a:t>i</a:t>
            </a:r>
            <a:r>
              <a:rPr lang="en-US" dirty="0"/>
              <a:t> "</a:t>
            </a:r>
            <a:r>
              <a:rPr lang="en-US" dirty="0" err="1"/>
              <a:t>hELLo</a:t>
            </a:r>
            <a:r>
              <a:rPr lang="en-US" dirty="0"/>
              <a:t>" text.txt // Hello John</a:t>
            </a:r>
          </a:p>
        </p:txBody>
      </p:sp>
    </p:spTree>
    <p:extLst>
      <p:ext uri="{BB962C8B-B14F-4D97-AF65-F5344CB8AC3E}">
        <p14:creationId xmlns:p14="http://schemas.microsoft.com/office/powerpoint/2010/main" val="2879876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FA921-150D-269A-5614-B1A8AD6BC910}"/>
              </a:ext>
            </a:extLst>
          </p:cNvPr>
          <p:cNvSpPr>
            <a:spLocks noGrp="1"/>
          </p:cNvSpPr>
          <p:nvPr>
            <p:ph idx="1"/>
          </p:nvPr>
        </p:nvSpPr>
        <p:spPr>
          <a:xfrm>
            <a:off x="838200" y="892629"/>
            <a:ext cx="10515600" cy="5284334"/>
          </a:xfrm>
        </p:spPr>
        <p:txBody>
          <a:bodyPr>
            <a:normAutofit lnSpcReduction="10000"/>
          </a:bodyPr>
          <a:lstStyle/>
          <a:p>
            <a:r>
              <a:rPr lang="en-US" b="1" dirty="0"/>
              <a:t>Find files and directories:</a:t>
            </a:r>
          </a:p>
          <a:p>
            <a:pPr marL="0" indent="0">
              <a:buNone/>
            </a:pPr>
            <a:r>
              <a:rPr lang="en-US" dirty="0"/>
              <a:t>    The find command is used to find or search files and directories by file name, folder name, creation date, modification date, owner and permissions </a:t>
            </a:r>
            <a:r>
              <a:rPr lang="en-US" dirty="0" err="1"/>
              <a:t>etc</a:t>
            </a:r>
            <a:r>
              <a:rPr lang="en-US" dirty="0"/>
              <a:t> and perform subsequent operations on them.</a:t>
            </a:r>
          </a:p>
          <a:p>
            <a:pPr marL="0" indent="0">
              <a:buNone/>
            </a:pPr>
            <a:r>
              <a:rPr lang="en-US" dirty="0"/>
              <a:t> </a:t>
            </a:r>
          </a:p>
          <a:p>
            <a:pPr marL="0" indent="0">
              <a:buNone/>
            </a:pPr>
            <a:r>
              <a:rPr lang="en-US" dirty="0"/>
              <a:t>. Search file with name:</a:t>
            </a:r>
          </a:p>
          <a:p>
            <a:pPr marL="0" indent="0">
              <a:buNone/>
            </a:pPr>
            <a:endParaRPr lang="en-US" dirty="0"/>
          </a:p>
          <a:p>
            <a:pPr marL="0" indent="0">
              <a:buNone/>
            </a:pPr>
            <a:r>
              <a:rPr lang="en-US" dirty="0"/>
              <a:t>find ./</a:t>
            </a:r>
            <a:r>
              <a:rPr lang="en-US" dirty="0" err="1"/>
              <a:t>directory_name</a:t>
            </a:r>
            <a:r>
              <a:rPr lang="en-US" dirty="0"/>
              <a:t> -name </a:t>
            </a:r>
            <a:r>
              <a:rPr lang="en-US" dirty="0" err="1"/>
              <a:t>file_name</a:t>
            </a:r>
            <a:endParaRPr lang="en-US" dirty="0"/>
          </a:p>
          <a:p>
            <a:pPr marL="0" indent="0">
              <a:buNone/>
            </a:pPr>
            <a:endParaRPr lang="en-US" dirty="0"/>
          </a:p>
          <a:p>
            <a:pPr marL="0" indent="0">
              <a:buNone/>
            </a:pPr>
            <a:r>
              <a:rPr lang="en-US" dirty="0"/>
              <a:t>Example:</a:t>
            </a:r>
          </a:p>
          <a:p>
            <a:pPr marL="0" indent="0">
              <a:buNone/>
            </a:pPr>
            <a:r>
              <a:rPr lang="en-US" dirty="0"/>
              <a:t>find ./test -name test.txt // ./test/test.txt</a:t>
            </a:r>
          </a:p>
          <a:p>
            <a:pPr marL="0" indent="0">
              <a:buNone/>
            </a:pPr>
            <a:endParaRPr lang="en-US" dirty="0"/>
          </a:p>
        </p:txBody>
      </p:sp>
    </p:spTree>
    <p:extLst>
      <p:ext uri="{BB962C8B-B14F-4D97-AF65-F5344CB8AC3E}">
        <p14:creationId xmlns:p14="http://schemas.microsoft.com/office/powerpoint/2010/main" val="3968202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518E8-1BE9-0F72-3B37-74DBD43E060C}"/>
              </a:ext>
            </a:extLst>
          </p:cNvPr>
          <p:cNvSpPr>
            <a:spLocks noGrp="1"/>
          </p:cNvSpPr>
          <p:nvPr>
            <p:ph idx="1"/>
          </p:nvPr>
        </p:nvSpPr>
        <p:spPr>
          <a:xfrm>
            <a:off x="838200" y="457200"/>
            <a:ext cx="10515600" cy="5719763"/>
          </a:xfrm>
        </p:spPr>
        <p:txBody>
          <a:bodyPr>
            <a:normAutofit fontScale="92500" lnSpcReduction="20000"/>
          </a:bodyPr>
          <a:lstStyle/>
          <a:p>
            <a:r>
              <a:rPr lang="en-US" dirty="0"/>
              <a:t>Search for empty files or directories:</a:t>
            </a:r>
          </a:p>
          <a:p>
            <a:pPr marL="0" indent="0">
              <a:buNone/>
            </a:pPr>
            <a:r>
              <a:rPr lang="en-US" dirty="0"/>
              <a:t>    find ./</a:t>
            </a:r>
            <a:r>
              <a:rPr lang="en-US" dirty="0" err="1"/>
              <a:t>directory_name</a:t>
            </a:r>
            <a:r>
              <a:rPr lang="en-US" dirty="0"/>
              <a:t> -empty</a:t>
            </a:r>
          </a:p>
          <a:p>
            <a:r>
              <a:rPr lang="en-US" dirty="0"/>
              <a:t>The find command is used to search all empty folders and files in the entered directory or sub-directories.</a:t>
            </a:r>
          </a:p>
          <a:p>
            <a:r>
              <a:rPr lang="en-US" dirty="0"/>
              <a:t>find ./</a:t>
            </a:r>
            <a:r>
              <a:rPr lang="en-US" dirty="0" err="1"/>
              <a:t>directory_name</a:t>
            </a:r>
            <a:r>
              <a:rPr lang="en-US" dirty="0"/>
              <a:t> –empty</a:t>
            </a:r>
          </a:p>
          <a:p>
            <a:pPr marL="0" indent="0">
              <a:buNone/>
            </a:pPr>
            <a:r>
              <a:rPr lang="en-US" dirty="0"/>
              <a:t>   Example:</a:t>
            </a:r>
          </a:p>
          <a:p>
            <a:pPr marL="0" indent="0">
              <a:buNone/>
            </a:pPr>
            <a:r>
              <a:rPr lang="en-US" dirty="0"/>
              <a:t>      find ./test –empty</a:t>
            </a:r>
          </a:p>
          <a:p>
            <a:r>
              <a:rPr lang="en-US" dirty="0"/>
              <a:t>Locate to find files: The locate command is used to find the files by name. This command is faster compared to find command because it searches database for the filename instead of searching your filesystem.</a:t>
            </a:r>
          </a:p>
          <a:p>
            <a:pPr marL="0" indent="0">
              <a:buNone/>
            </a:pPr>
            <a:r>
              <a:rPr lang="en-US" dirty="0"/>
              <a:t>       locate [OPTION] PATTERN</a:t>
            </a:r>
          </a:p>
          <a:p>
            <a:pPr marL="0" indent="0">
              <a:buNone/>
            </a:pPr>
            <a:endParaRPr lang="en-US" dirty="0"/>
          </a:p>
          <a:p>
            <a:pPr marL="0" indent="0">
              <a:buNone/>
            </a:pPr>
            <a:r>
              <a:rPr lang="en-US" dirty="0"/>
              <a:t>     Example:</a:t>
            </a:r>
          </a:p>
          <a:p>
            <a:pPr marL="0" indent="0">
              <a:buNone/>
            </a:pPr>
            <a:r>
              <a:rPr lang="en-US"/>
              <a:t>     locate </a:t>
            </a:r>
            <a:r>
              <a:rPr lang="en-US" dirty="0"/>
              <a:t>"*.txt" -n 10 // 10 file search results ending with .txt extension</a:t>
            </a:r>
          </a:p>
        </p:txBody>
      </p:sp>
    </p:spTree>
    <p:extLst>
      <p:ext uri="{BB962C8B-B14F-4D97-AF65-F5344CB8AC3E}">
        <p14:creationId xmlns:p14="http://schemas.microsoft.com/office/powerpoint/2010/main" val="291535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36747-780E-99F7-CF7C-2AC5DEEA9AB9}"/>
              </a:ext>
            </a:extLst>
          </p:cNvPr>
          <p:cNvSpPr>
            <a:spLocks noGrp="1"/>
          </p:cNvSpPr>
          <p:nvPr>
            <p:ph idx="1"/>
          </p:nvPr>
        </p:nvSpPr>
        <p:spPr>
          <a:xfrm>
            <a:off x="838200" y="751114"/>
            <a:ext cx="10515600" cy="5425849"/>
          </a:xfrm>
        </p:spPr>
        <p:txBody>
          <a:bodyPr>
            <a:normAutofit lnSpcReduction="10000"/>
          </a:bodyPr>
          <a:lstStyle/>
          <a:p>
            <a:r>
              <a:rPr lang="en-US" b="1" dirty="0" err="1"/>
              <a:t>rmdir</a:t>
            </a:r>
            <a:r>
              <a:rPr lang="en-US" dirty="0"/>
              <a:t>: The </a:t>
            </a:r>
            <a:r>
              <a:rPr lang="en-US" dirty="0" err="1"/>
              <a:t>rmdir</a:t>
            </a:r>
            <a:r>
              <a:rPr lang="en-US" dirty="0"/>
              <a:t>(remove directories) is used to remove empty directories. Can be used to delete multiple empty directories as well. Safer to use compared to rm -r </a:t>
            </a:r>
            <a:r>
              <a:rPr lang="en-US" dirty="0" err="1"/>
              <a:t>FolderName</a:t>
            </a:r>
            <a:r>
              <a:rPr lang="en-US" dirty="0"/>
              <a:t>. This command can also be forced to delete non-empty directories.</a:t>
            </a:r>
          </a:p>
          <a:p>
            <a:r>
              <a:rPr lang="en-US" dirty="0"/>
              <a:t>Remove empty directory:</a:t>
            </a:r>
          </a:p>
          <a:p>
            <a:pPr marL="0" indent="0">
              <a:buNone/>
            </a:pPr>
            <a:r>
              <a:rPr lang="en-US" dirty="0"/>
              <a:t>      </a:t>
            </a:r>
            <a:r>
              <a:rPr lang="en-US" dirty="0" err="1"/>
              <a:t>rmdir</a:t>
            </a:r>
            <a:r>
              <a:rPr lang="en-US" dirty="0"/>
              <a:t> </a:t>
            </a:r>
            <a:r>
              <a:rPr lang="en-US" dirty="0" err="1"/>
              <a:t>FolderName</a:t>
            </a:r>
            <a:endParaRPr lang="en-US" dirty="0"/>
          </a:p>
          <a:p>
            <a:r>
              <a:rPr lang="en-US" dirty="0"/>
              <a:t>Remove multiple directories:</a:t>
            </a:r>
          </a:p>
          <a:p>
            <a:pPr marL="0" indent="0">
              <a:buNone/>
            </a:pPr>
            <a:r>
              <a:rPr lang="en-US" dirty="0"/>
              <a:t>      </a:t>
            </a:r>
            <a:r>
              <a:rPr lang="en-US" dirty="0" err="1"/>
              <a:t>rmdir</a:t>
            </a:r>
            <a:r>
              <a:rPr lang="en-US" dirty="0"/>
              <a:t> FolderName1 FolderName2 FolderName3</a:t>
            </a:r>
          </a:p>
          <a:p>
            <a:pPr marL="0" indent="0">
              <a:buNone/>
            </a:pPr>
            <a:r>
              <a:rPr lang="en-US" dirty="0"/>
              <a:t> </a:t>
            </a:r>
          </a:p>
          <a:p>
            <a:r>
              <a:rPr lang="en-US" dirty="0"/>
              <a:t>Remove entire directory tree. This command is similar to </a:t>
            </a:r>
            <a:r>
              <a:rPr lang="en-US" dirty="0" err="1"/>
              <a:t>rmdir</a:t>
            </a:r>
            <a:r>
              <a:rPr lang="en-US" dirty="0"/>
              <a:t> a/b/c a/b a:</a:t>
            </a:r>
          </a:p>
          <a:p>
            <a:pPr marL="0" indent="0">
              <a:buNone/>
            </a:pPr>
            <a:r>
              <a:rPr lang="en-US" dirty="0"/>
              <a:t>               </a:t>
            </a:r>
            <a:r>
              <a:rPr lang="en-US" dirty="0" err="1"/>
              <a:t>rmdir</a:t>
            </a:r>
            <a:r>
              <a:rPr lang="en-US" dirty="0"/>
              <a:t> -p a/b/c</a:t>
            </a:r>
          </a:p>
          <a:p>
            <a:pPr marL="0" indent="0">
              <a:buNone/>
            </a:pPr>
            <a:endParaRPr lang="en-US" dirty="0"/>
          </a:p>
          <a:p>
            <a:pPr marL="0" indent="0">
              <a:buNone/>
            </a:pPr>
            <a:endParaRPr lang="en-US" dirty="0"/>
          </a:p>
        </p:txBody>
      </p:sp>
      <p:sp>
        <p:nvSpPr>
          <p:cNvPr id="5" name="Rectangle 2">
            <a:extLst>
              <a:ext uri="{FF2B5EF4-FFF2-40B4-BE49-F238E27FC236}">
                <a16:creationId xmlns:a16="http://schemas.microsoft.com/office/drawing/2014/main" id="{A99DBE5E-836B-A1AA-259C-C5EF572A3397}"/>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a:ln>
                  <a:noFill/>
                </a:ln>
                <a:solidFill>
                  <a:srgbClr val="1F2328"/>
                </a:solidFill>
                <a:effectLst/>
                <a:latin typeface="-apple-system"/>
              </a:rPr>
              <a:t>Remove entire directory tree. This command is similar to </a:t>
            </a:r>
            <a:r>
              <a:rPr kumimoji="0" lang="en-US" altLang="en-US" sz="900" b="0" i="0" u="none" strike="noStrike" cap="none" normalizeH="0" baseline="0">
                <a:ln>
                  <a:noFill/>
                </a:ln>
                <a:solidFill>
                  <a:srgbClr val="1F2328"/>
                </a:solidFill>
                <a:effectLst/>
                <a:latin typeface="ui-monospace"/>
              </a:rPr>
              <a:t>rmdir a/b/c a/b a</a:t>
            </a:r>
            <a:r>
              <a:rPr kumimoji="0" lang="en-US" altLang="en-US" sz="1200" b="0" i="0" u="none" strike="noStrike" cap="none" normalizeH="0" baseline="0">
                <a:ln>
                  <a:noFill/>
                </a:ln>
                <a:solidFill>
                  <a:srgbClr val="1F2328"/>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F2328"/>
                </a:solidFill>
                <a:effectLst/>
                <a:latin typeface="ui-monospace"/>
              </a:rPr>
              <a:t>rmdir -p a/b/c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83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07DCB-58EC-E150-4CF6-BDD5CAAF246A}"/>
              </a:ext>
            </a:extLst>
          </p:cNvPr>
          <p:cNvSpPr>
            <a:spLocks noGrp="1"/>
          </p:cNvSpPr>
          <p:nvPr>
            <p:ph idx="1"/>
          </p:nvPr>
        </p:nvSpPr>
        <p:spPr>
          <a:xfrm>
            <a:off x="838200" y="707571"/>
            <a:ext cx="10515600" cy="5469392"/>
          </a:xfrm>
        </p:spPr>
        <p:txBody>
          <a:bodyPr>
            <a:normAutofit fontScale="85000" lnSpcReduction="10000"/>
          </a:bodyPr>
          <a:lstStyle/>
          <a:p>
            <a:r>
              <a:rPr lang="en-US" dirty="0"/>
              <a:t>rm: The rm(remove) command is used to remove objects such as files, directories, symbolic links </a:t>
            </a:r>
            <a:r>
              <a:rPr lang="en-US" dirty="0" err="1"/>
              <a:t>etc</a:t>
            </a:r>
            <a:r>
              <a:rPr lang="en-US" dirty="0"/>
              <a:t> from the file system.</a:t>
            </a:r>
          </a:p>
          <a:p>
            <a:pPr marL="0" indent="0">
              <a:buNone/>
            </a:pPr>
            <a:r>
              <a:rPr lang="en-US" dirty="0"/>
              <a:t>                rm </a:t>
            </a:r>
            <a:r>
              <a:rPr lang="en-US" dirty="0" err="1"/>
              <a:t>file_name</a:t>
            </a:r>
            <a:endParaRPr lang="en-US" dirty="0"/>
          </a:p>
          <a:p>
            <a:endParaRPr lang="en-US" dirty="0"/>
          </a:p>
          <a:p>
            <a:r>
              <a:rPr lang="en-US" dirty="0"/>
              <a:t>Remove file forcefully: The rm command with -f option is used for removal of file without prompting for confirmation.</a:t>
            </a:r>
          </a:p>
          <a:p>
            <a:pPr marL="0" indent="0">
              <a:buNone/>
            </a:pPr>
            <a:r>
              <a:rPr lang="en-US" dirty="0"/>
              <a:t>                rm -f filename</a:t>
            </a:r>
          </a:p>
          <a:p>
            <a:r>
              <a:rPr lang="en-US" dirty="0"/>
              <a:t>Remove directory: </a:t>
            </a:r>
          </a:p>
          <a:p>
            <a:pPr marL="0" indent="0">
              <a:buNone/>
            </a:pPr>
            <a:r>
              <a:rPr lang="en-US" dirty="0"/>
              <a:t>The rm command with -r option is used to remove the directory and its contents recursively.</a:t>
            </a:r>
          </a:p>
          <a:p>
            <a:pPr marL="0" indent="0">
              <a:buNone/>
            </a:pPr>
            <a:r>
              <a:rPr lang="en-US" dirty="0"/>
              <a:t>                       rm -r </a:t>
            </a:r>
            <a:r>
              <a:rPr lang="en-US" dirty="0" err="1"/>
              <a:t>myDir</a:t>
            </a:r>
            <a:endParaRPr lang="en-US" dirty="0"/>
          </a:p>
          <a:p>
            <a:r>
              <a:rPr lang="en-US" dirty="0"/>
              <a:t>Remove directory forcefully: </a:t>
            </a:r>
          </a:p>
          <a:p>
            <a:pPr marL="0" indent="0">
              <a:buNone/>
            </a:pPr>
            <a:r>
              <a:rPr lang="en-US" dirty="0"/>
              <a:t> The rm command with -rf option is used to forcefully remove directory recursively.</a:t>
            </a:r>
          </a:p>
          <a:p>
            <a:pPr marL="0" indent="0">
              <a:buNone/>
            </a:pPr>
            <a:r>
              <a:rPr lang="en-US" dirty="0"/>
              <a:t>                       rm -rf </a:t>
            </a:r>
            <a:r>
              <a:rPr lang="en-US" dirty="0" err="1"/>
              <a:t>myDir</a:t>
            </a:r>
            <a:endParaRPr lang="en-US" dirty="0"/>
          </a:p>
          <a:p>
            <a:pPr marL="0" indent="0">
              <a:buNone/>
            </a:pPr>
            <a:endParaRPr lang="en-US" dirty="0"/>
          </a:p>
          <a:p>
            <a:endParaRPr lang="en-US" dirty="0"/>
          </a:p>
        </p:txBody>
      </p:sp>
      <p:sp>
        <p:nvSpPr>
          <p:cNvPr id="4" name="Rectangle 1">
            <a:extLst>
              <a:ext uri="{FF2B5EF4-FFF2-40B4-BE49-F238E27FC236}">
                <a16:creationId xmlns:a16="http://schemas.microsoft.com/office/drawing/2014/main" id="{4F179334-DE30-F795-8417-6422E6024836}"/>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F2328"/>
                </a:solidFill>
                <a:effectLst/>
                <a:latin typeface="ui-monospace"/>
              </a:rPr>
              <a:t>rm file_name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21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1DD10-5BAD-77EC-EFAB-CB21BF47301F}"/>
              </a:ext>
            </a:extLst>
          </p:cNvPr>
          <p:cNvSpPr>
            <a:spLocks noGrp="1"/>
          </p:cNvSpPr>
          <p:nvPr>
            <p:ph idx="1"/>
          </p:nvPr>
        </p:nvSpPr>
        <p:spPr>
          <a:xfrm>
            <a:off x="838200" y="283029"/>
            <a:ext cx="10515600" cy="5893934"/>
          </a:xfrm>
        </p:spPr>
        <p:txBody>
          <a:bodyPr>
            <a:normAutofit fontScale="92500"/>
          </a:bodyPr>
          <a:lstStyle/>
          <a:p>
            <a:r>
              <a:rPr lang="en-US" b="1" i="0" dirty="0">
                <a:solidFill>
                  <a:srgbClr val="1F2328"/>
                </a:solidFill>
                <a:effectLst/>
                <a:latin typeface="-apple-system"/>
              </a:rPr>
              <a:t>touch</a:t>
            </a:r>
            <a:r>
              <a:rPr lang="en-US" b="0" i="0" dirty="0">
                <a:solidFill>
                  <a:srgbClr val="1F2328"/>
                </a:solidFill>
                <a:effectLst/>
                <a:latin typeface="-apple-system"/>
              </a:rPr>
              <a:t>: The touch command is </a:t>
            </a:r>
            <a:r>
              <a:rPr lang="en-US" b="0" i="0" dirty="0" err="1">
                <a:solidFill>
                  <a:srgbClr val="1F2328"/>
                </a:solidFill>
                <a:effectLst/>
                <a:latin typeface="-apple-system"/>
              </a:rPr>
              <a:t>is</a:t>
            </a:r>
            <a:r>
              <a:rPr lang="en-US" b="0" i="0" dirty="0">
                <a:solidFill>
                  <a:srgbClr val="1F2328"/>
                </a:solidFill>
                <a:effectLst/>
                <a:latin typeface="-apple-system"/>
              </a:rPr>
              <a:t> used to create, change and modify timestamps of a file without any content.</a:t>
            </a:r>
          </a:p>
          <a:p>
            <a:pPr marL="0" indent="0">
              <a:buNone/>
            </a:pPr>
            <a:r>
              <a:rPr lang="en-US" dirty="0"/>
              <a:t>            touch </a:t>
            </a:r>
            <a:r>
              <a:rPr lang="en-US" dirty="0" err="1"/>
              <a:t>file_name</a:t>
            </a:r>
            <a:endParaRPr lang="en-US" dirty="0"/>
          </a:p>
          <a:p>
            <a:r>
              <a:rPr lang="en-US" b="1" dirty="0"/>
              <a:t>Create multiple files</a:t>
            </a:r>
            <a:r>
              <a:rPr lang="en-US" dirty="0"/>
              <a:t>: You can create the multiple numbers of files at the same time.</a:t>
            </a:r>
          </a:p>
          <a:p>
            <a:pPr marL="0" indent="0">
              <a:buNone/>
            </a:pPr>
            <a:r>
              <a:rPr lang="en-US" dirty="0"/>
              <a:t>         touch file1 file2 file3</a:t>
            </a:r>
          </a:p>
          <a:p>
            <a:r>
              <a:rPr lang="en-US" b="1" i="0" dirty="0">
                <a:solidFill>
                  <a:srgbClr val="1F2328"/>
                </a:solidFill>
                <a:effectLst/>
                <a:latin typeface="-apple-system"/>
              </a:rPr>
              <a:t>cat</a:t>
            </a:r>
            <a:r>
              <a:rPr lang="en-US" b="0" i="0" dirty="0">
                <a:solidFill>
                  <a:srgbClr val="1F2328"/>
                </a:solidFill>
                <a:effectLst/>
                <a:latin typeface="-apple-system"/>
              </a:rPr>
              <a:t>: The cat command is used to create single or multiple files, view contain of file, concatenate files and redirect output in terminal or files.</a:t>
            </a:r>
          </a:p>
          <a:p>
            <a:endParaRPr lang="en-US" b="0" i="0" dirty="0">
              <a:solidFill>
                <a:srgbClr val="1F2328"/>
              </a:solidFill>
              <a:effectLst/>
              <a:latin typeface="-apple-system"/>
            </a:endParaRPr>
          </a:p>
          <a:p>
            <a:r>
              <a:rPr lang="en-US" b="1" dirty="0"/>
              <a:t>Create a file</a:t>
            </a:r>
            <a:r>
              <a:rPr lang="en-US" dirty="0"/>
              <a:t>: Used to create a file with specific name, content and press exit using CTRL + D</a:t>
            </a:r>
          </a:p>
          <a:p>
            <a:pPr marL="0" indent="0">
              <a:buNone/>
            </a:pPr>
            <a:r>
              <a:rPr lang="en-US" dirty="0"/>
              <a:t>         cat &gt; file_name1.txt</a:t>
            </a:r>
          </a:p>
          <a:p>
            <a:pPr marL="0" indent="0">
              <a:buNone/>
            </a:pPr>
            <a:r>
              <a:rPr lang="en-US" dirty="0"/>
              <a:t>          Hello, How are you?</a:t>
            </a:r>
          </a:p>
        </p:txBody>
      </p:sp>
    </p:spTree>
    <p:extLst>
      <p:ext uri="{BB962C8B-B14F-4D97-AF65-F5344CB8AC3E}">
        <p14:creationId xmlns:p14="http://schemas.microsoft.com/office/powerpoint/2010/main" val="6714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D7E2E-E96C-8FA7-85D7-19CF9BCE1C62}"/>
              </a:ext>
            </a:extLst>
          </p:cNvPr>
          <p:cNvSpPr>
            <a:spLocks noGrp="1"/>
          </p:cNvSpPr>
          <p:nvPr>
            <p:ph idx="1"/>
          </p:nvPr>
        </p:nvSpPr>
        <p:spPr>
          <a:xfrm>
            <a:off x="838200" y="870857"/>
            <a:ext cx="10515600" cy="4267200"/>
          </a:xfrm>
        </p:spPr>
        <p:txBody>
          <a:bodyPr/>
          <a:lstStyle/>
          <a:p>
            <a:r>
              <a:rPr lang="en-US" dirty="0"/>
              <a:t>View file contents: You can view contents of a single or more files by mentioning the filenames.</a:t>
            </a:r>
          </a:p>
          <a:p>
            <a:pPr marL="0" indent="0">
              <a:buNone/>
            </a:pPr>
            <a:r>
              <a:rPr lang="en-US" dirty="0"/>
              <a:t>             cat file1</a:t>
            </a:r>
          </a:p>
          <a:p>
            <a:r>
              <a:rPr lang="en-US" dirty="0" err="1"/>
              <a:t>More:it</a:t>
            </a:r>
            <a:r>
              <a:rPr lang="en-US" dirty="0"/>
              <a:t> is also used to see the content inside the file</a:t>
            </a:r>
          </a:p>
          <a:p>
            <a:r>
              <a:rPr lang="en-US" dirty="0"/>
              <a:t>        more file</a:t>
            </a:r>
          </a:p>
          <a:p>
            <a:r>
              <a:rPr lang="en-US" b="1" dirty="0"/>
              <a:t>more</a:t>
            </a:r>
            <a:r>
              <a:rPr lang="en-US" dirty="0"/>
              <a:t> and </a:t>
            </a:r>
            <a:r>
              <a:rPr lang="en-US" b="1" dirty="0"/>
              <a:t>cat</a:t>
            </a:r>
            <a:r>
              <a:rPr lang="en-US" dirty="0"/>
              <a:t> commands are working in similar way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447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DB6049-AA05-A5E4-A9F3-A41EA5836C44}"/>
              </a:ext>
            </a:extLst>
          </p:cNvPr>
          <p:cNvSpPr>
            <a:spLocks noGrp="1"/>
          </p:cNvSpPr>
          <p:nvPr>
            <p:ph idx="1"/>
          </p:nvPr>
        </p:nvSpPr>
        <p:spPr>
          <a:xfrm>
            <a:off x="838200" y="500063"/>
            <a:ext cx="10515600" cy="5676900"/>
          </a:xfrm>
        </p:spPr>
        <p:txBody>
          <a:bodyPr>
            <a:normAutofit/>
          </a:bodyPr>
          <a:lstStyle/>
          <a:p>
            <a:r>
              <a:rPr lang="en-US" b="1" dirty="0"/>
              <a:t>File permissions</a:t>
            </a:r>
          </a:p>
          <a:p>
            <a:r>
              <a:rPr lang="en-US" dirty="0"/>
              <a:t>Since Linux is a multi-user operating system, it is necessary to provide security to prevent people from accessing each other’s confidential files. So Linux divides authorization into 2 levels,</a:t>
            </a:r>
          </a:p>
          <a:p>
            <a:endParaRPr lang="en-US" dirty="0"/>
          </a:p>
          <a:p>
            <a:r>
              <a:rPr lang="en-US" b="1" dirty="0"/>
              <a:t>Ownership</a:t>
            </a:r>
            <a:r>
              <a:rPr lang="en-US" dirty="0"/>
              <a:t>: Each file or directory has assigned with 3 types of owners </a:t>
            </a:r>
            <a:r>
              <a:rPr lang="en-US" dirty="0" err="1"/>
              <a:t>i</a:t>
            </a:r>
            <a:r>
              <a:rPr lang="en-US" dirty="0"/>
              <a:t>. User: Owner of the file who created it. </a:t>
            </a:r>
          </a:p>
          <a:p>
            <a:r>
              <a:rPr lang="en-US" dirty="0"/>
              <a:t>ii. Group: Group of users with the same access permissions to the file or directory.</a:t>
            </a:r>
          </a:p>
          <a:p>
            <a:r>
              <a:rPr lang="en-US" dirty="0"/>
              <a:t> iii. Other: Applies to all other users on the system</a:t>
            </a:r>
          </a:p>
          <a:p>
            <a:endParaRPr lang="en-US" dirty="0"/>
          </a:p>
          <a:p>
            <a:endParaRPr lang="en-US" dirty="0"/>
          </a:p>
        </p:txBody>
      </p:sp>
    </p:spTree>
    <p:extLst>
      <p:ext uri="{BB962C8B-B14F-4D97-AF65-F5344CB8AC3E}">
        <p14:creationId xmlns:p14="http://schemas.microsoft.com/office/powerpoint/2010/main" val="37777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28DDCE-AA7E-1661-0DFA-D2DB3A63EC4D}"/>
              </a:ext>
            </a:extLst>
          </p:cNvPr>
          <p:cNvSpPr>
            <a:spLocks noGrp="1"/>
          </p:cNvSpPr>
          <p:nvPr>
            <p:ph idx="1"/>
          </p:nvPr>
        </p:nvSpPr>
        <p:spPr>
          <a:xfrm>
            <a:off x="838200" y="576943"/>
            <a:ext cx="10515600" cy="5600020"/>
          </a:xfrm>
        </p:spPr>
        <p:txBody>
          <a:bodyPr/>
          <a:lstStyle/>
          <a:p>
            <a:endParaRPr lang="en-US" dirty="0"/>
          </a:p>
          <a:p>
            <a:r>
              <a:rPr lang="en-US" b="1" i="0" dirty="0">
                <a:solidFill>
                  <a:srgbClr val="1F2328"/>
                </a:solidFill>
                <a:effectLst/>
                <a:latin typeface="-apple-system"/>
              </a:rPr>
              <a:t>Permissions:</a:t>
            </a:r>
            <a:r>
              <a:rPr lang="en-US" b="0" i="0" dirty="0">
                <a:solidFill>
                  <a:srgbClr val="1F2328"/>
                </a:solidFill>
                <a:effectLst/>
                <a:latin typeface="-apple-system"/>
              </a:rPr>
              <a:t> Each file or directory has following permissions for the above 3 types of owners.</a:t>
            </a:r>
            <a:endParaRPr lang="en-US" dirty="0"/>
          </a:p>
          <a:p>
            <a:r>
              <a:rPr lang="en-US" dirty="0" err="1"/>
              <a:t>i</a:t>
            </a:r>
            <a:r>
              <a:rPr lang="en-US" dirty="0"/>
              <a:t>. Read: Give you the authority to open and read a file and lists its content for a directory.</a:t>
            </a:r>
          </a:p>
          <a:p>
            <a:r>
              <a:rPr lang="en-US" dirty="0"/>
              <a:t>ii. Write: Give you the authority to modify the contents of a file and add, remove and rename files stored in the directory.</a:t>
            </a:r>
          </a:p>
          <a:p>
            <a:endParaRPr lang="en-US" dirty="0"/>
          </a:p>
          <a:p>
            <a:r>
              <a:rPr lang="en-US" dirty="0"/>
              <a:t>iii. Execute: Give you the authority to run the program in Unix/Linux.</a:t>
            </a:r>
          </a:p>
          <a:p>
            <a:endParaRPr lang="en-US" dirty="0"/>
          </a:p>
        </p:txBody>
      </p:sp>
    </p:spTree>
    <p:extLst>
      <p:ext uri="{BB962C8B-B14F-4D97-AF65-F5344CB8AC3E}">
        <p14:creationId xmlns:p14="http://schemas.microsoft.com/office/powerpoint/2010/main" val="391075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147CC4-1C6F-34C2-A59F-6EA9444DA8CE}"/>
              </a:ext>
            </a:extLst>
          </p:cNvPr>
          <p:cNvPicPr>
            <a:picLocks noGrp="1" noChangeAspect="1"/>
          </p:cNvPicPr>
          <p:nvPr>
            <p:ph idx="1"/>
          </p:nvPr>
        </p:nvPicPr>
        <p:blipFill>
          <a:blip r:embed="rId2"/>
          <a:stretch>
            <a:fillRect/>
          </a:stretch>
        </p:blipFill>
        <p:spPr>
          <a:xfrm>
            <a:off x="2460876" y="1825625"/>
            <a:ext cx="7270247" cy="4351338"/>
          </a:xfrm>
          <a:prstGeom prst="rect">
            <a:avLst/>
          </a:prstGeom>
        </p:spPr>
      </p:pic>
    </p:spTree>
    <p:extLst>
      <p:ext uri="{BB962C8B-B14F-4D97-AF65-F5344CB8AC3E}">
        <p14:creationId xmlns:p14="http://schemas.microsoft.com/office/powerpoint/2010/main" val="4048354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1523</Words>
  <Application>Microsoft Office PowerPoint</Application>
  <PresentationFormat>Widescreen</PresentationFormat>
  <Paragraphs>213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Calibri Light</vt:lpstr>
      <vt:lpstr>ui-monospace</vt:lpstr>
      <vt:lpstr>Office Theme</vt:lpstr>
      <vt:lpstr>LINUX</vt:lpstr>
      <vt:lpstr>File and directory commands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abburi mohan</dc:creator>
  <cp:lastModifiedBy>abburi mohan</cp:lastModifiedBy>
  <cp:revision>6</cp:revision>
  <dcterms:created xsi:type="dcterms:W3CDTF">2023-08-26T00:40:14Z</dcterms:created>
  <dcterms:modified xsi:type="dcterms:W3CDTF">2023-08-27T12:24:00Z</dcterms:modified>
</cp:coreProperties>
</file>