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21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729" y="2674382"/>
            <a:ext cx="4868942" cy="288083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50437" y="1980248"/>
            <a:ext cx="7415927" cy="20040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890"/>
              </a:lnSpc>
              <a:buNone/>
            </a:pPr>
            <a:r>
              <a:rPr lang="en-US" sz="6312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AWS DevOps Demo Class</a:t>
            </a:r>
            <a:endParaRPr lang="en-US" sz="6312" dirty="0"/>
          </a:p>
        </p:txBody>
      </p:sp>
      <p:sp>
        <p:nvSpPr>
          <p:cNvPr id="7" name="Text 2"/>
          <p:cNvSpPr/>
          <p:nvPr/>
        </p:nvSpPr>
        <p:spPr>
          <a:xfrm>
            <a:off x="6350437" y="4354592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Welcome to the AWS DevOps Demo Class! This session will introduce you to the fundamentals of DevOps with a focus on leveraging the power of AWS.</a:t>
            </a:r>
            <a:endParaRPr lang="en-US" sz="1944" dirty="0"/>
          </a:p>
        </p:txBody>
      </p:sp>
      <p:sp>
        <p:nvSpPr>
          <p:cNvPr id="9" name="Text 4"/>
          <p:cNvSpPr/>
          <p:nvPr/>
        </p:nvSpPr>
        <p:spPr>
          <a:xfrm>
            <a:off x="6491526" y="5984558"/>
            <a:ext cx="112633" cy="97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68"/>
              </a:lnSpc>
              <a:buNone/>
            </a:pPr>
            <a:r>
              <a:rPr lang="en-US" sz="768" dirty="0">
                <a:solidFill>
                  <a:srgbClr val="3C3838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ra</a:t>
            </a:r>
            <a:endParaRPr lang="en-US" sz="768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0226" y="2732723"/>
            <a:ext cx="4913828" cy="276403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01648" y="813673"/>
            <a:ext cx="5728335" cy="6736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05"/>
              </a:lnSpc>
              <a:buNone/>
            </a:pPr>
            <a:r>
              <a:rPr lang="en-US" sz="424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Introduction to DevOps</a:t>
            </a:r>
            <a:endParaRPr lang="en-US" sz="4244" dirty="0"/>
          </a:p>
        </p:txBody>
      </p:sp>
      <p:sp>
        <p:nvSpPr>
          <p:cNvPr id="7" name="Shape 2"/>
          <p:cNvSpPr/>
          <p:nvPr/>
        </p:nvSpPr>
        <p:spPr>
          <a:xfrm>
            <a:off x="801648" y="2088475"/>
            <a:ext cx="515302" cy="515303"/>
          </a:xfrm>
          <a:prstGeom prst="roundRect">
            <a:avLst>
              <a:gd name="adj" fmla="val 66681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3"/>
          <p:cNvSpPr/>
          <p:nvPr/>
        </p:nvSpPr>
        <p:spPr>
          <a:xfrm>
            <a:off x="962263" y="2184440"/>
            <a:ext cx="194072" cy="3233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46"/>
              </a:lnSpc>
              <a:buNone/>
            </a:pPr>
            <a:r>
              <a:rPr lang="en-US" sz="2546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546" dirty="0"/>
          </a:p>
        </p:txBody>
      </p:sp>
      <p:sp>
        <p:nvSpPr>
          <p:cNvPr id="9" name="Text 4"/>
          <p:cNvSpPr/>
          <p:nvPr/>
        </p:nvSpPr>
        <p:spPr>
          <a:xfrm>
            <a:off x="1545908" y="2088475"/>
            <a:ext cx="2694861" cy="3367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53"/>
              </a:lnSpc>
              <a:buNone/>
            </a:pPr>
            <a:r>
              <a:rPr lang="en-US" sz="2122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Definition of DevOps</a:t>
            </a:r>
            <a:endParaRPr lang="en-US" sz="2122" dirty="0"/>
          </a:p>
        </p:txBody>
      </p:sp>
      <p:sp>
        <p:nvSpPr>
          <p:cNvPr id="10" name="Text 5"/>
          <p:cNvSpPr/>
          <p:nvPr/>
        </p:nvSpPr>
        <p:spPr>
          <a:xfrm>
            <a:off x="1545908" y="2562582"/>
            <a:ext cx="6796445" cy="10994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86"/>
              </a:lnSpc>
              <a:buNone/>
            </a:pPr>
            <a:r>
              <a:rPr lang="en-US" sz="1804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DevOps is a set of practices that combine software development (Dev) and IT operations (Ops) to shorten the systems development life cycle and provide continuous delivery with high software quality.</a:t>
            </a:r>
            <a:endParaRPr lang="en-US" sz="1804" dirty="0"/>
          </a:p>
        </p:txBody>
      </p:sp>
      <p:sp>
        <p:nvSpPr>
          <p:cNvPr id="11" name="Shape 6"/>
          <p:cNvSpPr/>
          <p:nvPr/>
        </p:nvSpPr>
        <p:spPr>
          <a:xfrm>
            <a:off x="801648" y="4148614"/>
            <a:ext cx="515302" cy="515303"/>
          </a:xfrm>
          <a:prstGeom prst="roundRect">
            <a:avLst>
              <a:gd name="adj" fmla="val 66681"/>
            </a:avLst>
          </a:prstGeom>
          <a:solidFill>
            <a:srgbClr val="F3F3FF"/>
          </a:solidFill>
          <a:ln w="22860">
            <a:solidFill>
              <a:srgbClr val="018CE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7"/>
          <p:cNvSpPr/>
          <p:nvPr/>
        </p:nvSpPr>
        <p:spPr>
          <a:xfrm>
            <a:off x="962263" y="4244578"/>
            <a:ext cx="194072" cy="3233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46"/>
              </a:lnSpc>
              <a:buNone/>
            </a:pPr>
            <a:r>
              <a:rPr lang="en-US" sz="2546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546" dirty="0"/>
          </a:p>
        </p:txBody>
      </p:sp>
      <p:sp>
        <p:nvSpPr>
          <p:cNvPr id="13" name="Text 8"/>
          <p:cNvSpPr/>
          <p:nvPr/>
        </p:nvSpPr>
        <p:spPr>
          <a:xfrm>
            <a:off x="1545908" y="4148614"/>
            <a:ext cx="2761298" cy="3367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53"/>
              </a:lnSpc>
              <a:buNone/>
            </a:pPr>
            <a:r>
              <a:rPr lang="en-US" sz="2122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Importance of DevOps</a:t>
            </a:r>
            <a:endParaRPr lang="en-US" sz="2122" dirty="0"/>
          </a:p>
        </p:txBody>
      </p:sp>
      <p:sp>
        <p:nvSpPr>
          <p:cNvPr id="14" name="Text 9"/>
          <p:cNvSpPr/>
          <p:nvPr/>
        </p:nvSpPr>
        <p:spPr>
          <a:xfrm>
            <a:off x="1545908" y="4622721"/>
            <a:ext cx="6796445" cy="10994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86"/>
              </a:lnSpc>
              <a:buNone/>
            </a:pPr>
            <a:r>
              <a:rPr lang="en-US" sz="1804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DevOps is essential for modern software development, enabling organizations to deliver software faster, more reliably, and with greater efficiency.</a:t>
            </a:r>
            <a:endParaRPr lang="en-US" sz="1804" dirty="0"/>
          </a:p>
        </p:txBody>
      </p:sp>
      <p:sp>
        <p:nvSpPr>
          <p:cNvPr id="15" name="Shape 10"/>
          <p:cNvSpPr/>
          <p:nvPr/>
        </p:nvSpPr>
        <p:spPr>
          <a:xfrm>
            <a:off x="801648" y="6208752"/>
            <a:ext cx="515302" cy="515303"/>
          </a:xfrm>
          <a:prstGeom prst="roundRect">
            <a:avLst>
              <a:gd name="adj" fmla="val 66681"/>
            </a:avLst>
          </a:prstGeom>
          <a:solidFill>
            <a:srgbClr val="F3F3FF"/>
          </a:solidFill>
          <a:ln w="22860">
            <a:solidFill>
              <a:srgbClr val="DA33B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6" name="Text 11"/>
          <p:cNvSpPr/>
          <p:nvPr/>
        </p:nvSpPr>
        <p:spPr>
          <a:xfrm>
            <a:off x="962263" y="6304717"/>
            <a:ext cx="194072" cy="3233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46"/>
              </a:lnSpc>
              <a:buNone/>
            </a:pPr>
            <a:r>
              <a:rPr lang="en-US" sz="2546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546" dirty="0"/>
          </a:p>
        </p:txBody>
      </p:sp>
      <p:sp>
        <p:nvSpPr>
          <p:cNvPr id="17" name="Text 12"/>
          <p:cNvSpPr/>
          <p:nvPr/>
        </p:nvSpPr>
        <p:spPr>
          <a:xfrm>
            <a:off x="1545908" y="6208752"/>
            <a:ext cx="2694861" cy="3367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53"/>
              </a:lnSpc>
              <a:buNone/>
            </a:pPr>
            <a:r>
              <a:rPr lang="en-US" sz="2122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Key Practices</a:t>
            </a:r>
            <a:endParaRPr lang="en-US" sz="2122" dirty="0"/>
          </a:p>
        </p:txBody>
      </p:sp>
      <p:sp>
        <p:nvSpPr>
          <p:cNvPr id="18" name="Text 13"/>
          <p:cNvSpPr/>
          <p:nvPr/>
        </p:nvSpPr>
        <p:spPr>
          <a:xfrm>
            <a:off x="1545908" y="6682859"/>
            <a:ext cx="6796445" cy="7329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86"/>
              </a:lnSpc>
              <a:buNone/>
            </a:pPr>
            <a:r>
              <a:rPr lang="en-US" sz="1804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Key practices include continuous integration and continuous delivery (CI/CD), automation, and monitoring.</a:t>
            </a:r>
            <a:endParaRPr lang="en-US" sz="180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867418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872621" y="475178"/>
            <a:ext cx="4066342" cy="5081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002"/>
              </a:lnSpc>
              <a:buNone/>
            </a:pPr>
            <a:r>
              <a:rPr lang="en-US" sz="3202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DevOps Lifecycle</a:t>
            </a:r>
            <a:endParaRPr lang="en-US" sz="3202" dirty="0"/>
          </a:p>
        </p:txBody>
      </p:sp>
      <p:sp>
        <p:nvSpPr>
          <p:cNvPr id="5" name="Shape 2"/>
          <p:cNvSpPr/>
          <p:nvPr/>
        </p:nvSpPr>
        <p:spPr>
          <a:xfrm>
            <a:off x="7303651" y="1328976"/>
            <a:ext cx="22860" cy="7063264"/>
          </a:xfrm>
          <a:prstGeom prst="roundRect">
            <a:avLst>
              <a:gd name="adj" fmla="val 1134000"/>
            </a:avLst>
          </a:prstGeom>
          <a:solidFill>
            <a:srgbClr val="000000">
              <a:alpha val="8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6538734" y="1706166"/>
            <a:ext cx="604837" cy="22860"/>
          </a:xfrm>
          <a:prstGeom prst="roundRect">
            <a:avLst>
              <a:gd name="adj" fmla="val 1134000"/>
            </a:avLst>
          </a:prstGeom>
          <a:solidFill>
            <a:srgbClr val="2D4DF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4"/>
          <p:cNvSpPr/>
          <p:nvPr/>
        </p:nvSpPr>
        <p:spPr>
          <a:xfrm>
            <a:off x="7120711" y="1523286"/>
            <a:ext cx="388739" cy="388739"/>
          </a:xfrm>
          <a:prstGeom prst="roundRect">
            <a:avLst>
              <a:gd name="adj" fmla="val 66685"/>
            </a:avLst>
          </a:prstGeom>
          <a:solidFill>
            <a:srgbClr val="F3F3FF"/>
          </a:solidFill>
          <a:ln w="15240">
            <a:solidFill>
              <a:srgbClr val="2D4DF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7241917" y="1595676"/>
            <a:ext cx="146328" cy="243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21"/>
              </a:lnSpc>
              <a:buNone/>
            </a:pPr>
            <a:r>
              <a:rPr lang="en-US" sz="1921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1921" dirty="0"/>
          </a:p>
        </p:txBody>
      </p:sp>
      <p:sp>
        <p:nvSpPr>
          <p:cNvPr id="9" name="Text 6"/>
          <p:cNvSpPr/>
          <p:nvPr/>
        </p:nvSpPr>
        <p:spPr>
          <a:xfrm>
            <a:off x="4331494" y="1501735"/>
            <a:ext cx="2033111" cy="2541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001"/>
              </a:lnSpc>
              <a:buNone/>
            </a:pPr>
            <a:r>
              <a:rPr lang="en-US" sz="1601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Plan</a:t>
            </a:r>
            <a:endParaRPr lang="en-US" sz="1601" dirty="0"/>
          </a:p>
        </p:txBody>
      </p:sp>
      <p:sp>
        <p:nvSpPr>
          <p:cNvPr id="10" name="Text 7"/>
          <p:cNvSpPr/>
          <p:nvPr/>
        </p:nvSpPr>
        <p:spPr>
          <a:xfrm>
            <a:off x="2872621" y="1859518"/>
            <a:ext cx="3491984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177"/>
              </a:lnSpc>
              <a:buNone/>
            </a:pPr>
            <a:r>
              <a:rPr lang="en-US" sz="136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Define requirements, user stories, and project scope.</a:t>
            </a:r>
            <a:endParaRPr lang="en-US" sz="1361" dirty="0"/>
          </a:p>
        </p:txBody>
      </p:sp>
      <p:sp>
        <p:nvSpPr>
          <p:cNvPr id="11" name="Shape 8"/>
          <p:cNvSpPr/>
          <p:nvPr/>
        </p:nvSpPr>
        <p:spPr>
          <a:xfrm>
            <a:off x="7486590" y="2570202"/>
            <a:ext cx="604837" cy="22860"/>
          </a:xfrm>
          <a:prstGeom prst="roundRect">
            <a:avLst>
              <a:gd name="adj" fmla="val 1134000"/>
            </a:avLst>
          </a:prstGeom>
          <a:solidFill>
            <a:srgbClr val="018CE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9"/>
          <p:cNvSpPr/>
          <p:nvPr/>
        </p:nvSpPr>
        <p:spPr>
          <a:xfrm>
            <a:off x="7120711" y="2387322"/>
            <a:ext cx="388739" cy="388739"/>
          </a:xfrm>
          <a:prstGeom prst="roundRect">
            <a:avLst>
              <a:gd name="adj" fmla="val 66685"/>
            </a:avLst>
          </a:prstGeom>
          <a:solidFill>
            <a:srgbClr val="F3F3FF"/>
          </a:solidFill>
          <a:ln w="15240">
            <a:solidFill>
              <a:srgbClr val="018CE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7241917" y="2459712"/>
            <a:ext cx="146328" cy="243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21"/>
              </a:lnSpc>
              <a:buNone/>
            </a:pPr>
            <a:r>
              <a:rPr lang="en-US" sz="1921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1921" dirty="0"/>
          </a:p>
        </p:txBody>
      </p:sp>
      <p:sp>
        <p:nvSpPr>
          <p:cNvPr id="14" name="Text 11"/>
          <p:cNvSpPr/>
          <p:nvPr/>
        </p:nvSpPr>
        <p:spPr>
          <a:xfrm>
            <a:off x="8265557" y="2365772"/>
            <a:ext cx="2033111" cy="2541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01"/>
              </a:lnSpc>
              <a:buNone/>
            </a:pPr>
            <a:r>
              <a:rPr lang="en-US" sz="1601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Code</a:t>
            </a:r>
            <a:endParaRPr lang="en-US" sz="1601" dirty="0"/>
          </a:p>
        </p:txBody>
      </p:sp>
      <p:sp>
        <p:nvSpPr>
          <p:cNvPr id="15" name="Text 12"/>
          <p:cNvSpPr/>
          <p:nvPr/>
        </p:nvSpPr>
        <p:spPr>
          <a:xfrm>
            <a:off x="8265557" y="2723555"/>
            <a:ext cx="3492103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Write and manage code using version control systems like Git.</a:t>
            </a:r>
            <a:endParaRPr lang="en-US" sz="1361" dirty="0"/>
          </a:p>
        </p:txBody>
      </p:sp>
      <p:sp>
        <p:nvSpPr>
          <p:cNvPr id="16" name="Shape 13"/>
          <p:cNvSpPr/>
          <p:nvPr/>
        </p:nvSpPr>
        <p:spPr>
          <a:xfrm>
            <a:off x="6538734" y="3347799"/>
            <a:ext cx="604837" cy="22860"/>
          </a:xfrm>
          <a:prstGeom prst="roundRect">
            <a:avLst>
              <a:gd name="adj" fmla="val 1134000"/>
            </a:avLst>
          </a:prstGeom>
          <a:solidFill>
            <a:srgbClr val="DA33B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4"/>
          <p:cNvSpPr/>
          <p:nvPr/>
        </p:nvSpPr>
        <p:spPr>
          <a:xfrm>
            <a:off x="7120711" y="3164919"/>
            <a:ext cx="388739" cy="388739"/>
          </a:xfrm>
          <a:prstGeom prst="roundRect">
            <a:avLst>
              <a:gd name="adj" fmla="val 66685"/>
            </a:avLst>
          </a:prstGeom>
          <a:solidFill>
            <a:srgbClr val="F3F3FF"/>
          </a:solidFill>
          <a:ln w="15240">
            <a:solidFill>
              <a:srgbClr val="DA33B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5"/>
          <p:cNvSpPr/>
          <p:nvPr/>
        </p:nvSpPr>
        <p:spPr>
          <a:xfrm>
            <a:off x="7241917" y="3237309"/>
            <a:ext cx="146328" cy="243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21"/>
              </a:lnSpc>
              <a:buNone/>
            </a:pPr>
            <a:r>
              <a:rPr lang="en-US" sz="1921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1921" dirty="0"/>
          </a:p>
        </p:txBody>
      </p:sp>
      <p:sp>
        <p:nvSpPr>
          <p:cNvPr id="19" name="Text 16"/>
          <p:cNvSpPr/>
          <p:nvPr/>
        </p:nvSpPr>
        <p:spPr>
          <a:xfrm>
            <a:off x="4331494" y="3143369"/>
            <a:ext cx="2033111" cy="2541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001"/>
              </a:lnSpc>
              <a:buNone/>
            </a:pPr>
            <a:r>
              <a:rPr lang="en-US" sz="1601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Build</a:t>
            </a:r>
            <a:endParaRPr lang="en-US" sz="1601" dirty="0"/>
          </a:p>
        </p:txBody>
      </p:sp>
      <p:sp>
        <p:nvSpPr>
          <p:cNvPr id="20" name="Text 17"/>
          <p:cNvSpPr/>
          <p:nvPr/>
        </p:nvSpPr>
        <p:spPr>
          <a:xfrm>
            <a:off x="2872621" y="3501152"/>
            <a:ext cx="3491984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177"/>
              </a:lnSpc>
              <a:buNone/>
            </a:pPr>
            <a:r>
              <a:rPr lang="en-US" sz="136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Automate the build process using CI/CD tools to create executable code.</a:t>
            </a:r>
            <a:endParaRPr lang="en-US" sz="1361" dirty="0"/>
          </a:p>
        </p:txBody>
      </p:sp>
      <p:sp>
        <p:nvSpPr>
          <p:cNvPr id="21" name="Shape 18"/>
          <p:cNvSpPr/>
          <p:nvPr/>
        </p:nvSpPr>
        <p:spPr>
          <a:xfrm>
            <a:off x="7486590" y="4125516"/>
            <a:ext cx="604837" cy="22860"/>
          </a:xfrm>
          <a:prstGeom prst="roundRect">
            <a:avLst>
              <a:gd name="adj" fmla="val 1134000"/>
            </a:avLst>
          </a:prstGeom>
          <a:solidFill>
            <a:srgbClr val="2D4DF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2" name="Shape 19"/>
          <p:cNvSpPr/>
          <p:nvPr/>
        </p:nvSpPr>
        <p:spPr>
          <a:xfrm>
            <a:off x="7120711" y="3942636"/>
            <a:ext cx="388739" cy="388739"/>
          </a:xfrm>
          <a:prstGeom prst="roundRect">
            <a:avLst>
              <a:gd name="adj" fmla="val 66685"/>
            </a:avLst>
          </a:prstGeom>
          <a:solidFill>
            <a:srgbClr val="F3F3FF"/>
          </a:solidFill>
          <a:ln w="15240">
            <a:solidFill>
              <a:srgbClr val="2D4DF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3" name="Text 20"/>
          <p:cNvSpPr/>
          <p:nvPr/>
        </p:nvSpPr>
        <p:spPr>
          <a:xfrm>
            <a:off x="7241917" y="4015026"/>
            <a:ext cx="146328" cy="243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21"/>
              </a:lnSpc>
              <a:buNone/>
            </a:pPr>
            <a:r>
              <a:rPr lang="en-US" sz="1921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4</a:t>
            </a:r>
            <a:endParaRPr lang="en-US" sz="1921" dirty="0"/>
          </a:p>
        </p:txBody>
      </p:sp>
      <p:sp>
        <p:nvSpPr>
          <p:cNvPr id="24" name="Text 21"/>
          <p:cNvSpPr/>
          <p:nvPr/>
        </p:nvSpPr>
        <p:spPr>
          <a:xfrm>
            <a:off x="8265557" y="3921085"/>
            <a:ext cx="2033111" cy="2541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01"/>
              </a:lnSpc>
              <a:buNone/>
            </a:pPr>
            <a:r>
              <a:rPr lang="en-US" sz="1601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Test</a:t>
            </a:r>
            <a:endParaRPr lang="en-US" sz="1601" dirty="0"/>
          </a:p>
        </p:txBody>
      </p:sp>
      <p:sp>
        <p:nvSpPr>
          <p:cNvPr id="25" name="Text 22"/>
          <p:cNvSpPr/>
          <p:nvPr/>
        </p:nvSpPr>
        <p:spPr>
          <a:xfrm>
            <a:off x="8265557" y="4278868"/>
            <a:ext cx="3492103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Conduct thorough testing to ensure code quality and functionality.</a:t>
            </a:r>
            <a:endParaRPr lang="en-US" sz="1361" dirty="0"/>
          </a:p>
        </p:txBody>
      </p:sp>
      <p:sp>
        <p:nvSpPr>
          <p:cNvPr id="26" name="Shape 23"/>
          <p:cNvSpPr/>
          <p:nvPr/>
        </p:nvSpPr>
        <p:spPr>
          <a:xfrm>
            <a:off x="6538734" y="4903232"/>
            <a:ext cx="604837" cy="22860"/>
          </a:xfrm>
          <a:prstGeom prst="roundRect">
            <a:avLst>
              <a:gd name="adj" fmla="val 1134000"/>
            </a:avLst>
          </a:prstGeom>
          <a:solidFill>
            <a:srgbClr val="018CE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7" name="Shape 24"/>
          <p:cNvSpPr/>
          <p:nvPr/>
        </p:nvSpPr>
        <p:spPr>
          <a:xfrm>
            <a:off x="7120711" y="4720352"/>
            <a:ext cx="388739" cy="388739"/>
          </a:xfrm>
          <a:prstGeom prst="roundRect">
            <a:avLst>
              <a:gd name="adj" fmla="val 66685"/>
            </a:avLst>
          </a:prstGeom>
          <a:solidFill>
            <a:srgbClr val="F3F3FF"/>
          </a:solidFill>
          <a:ln w="15240">
            <a:solidFill>
              <a:srgbClr val="018CE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8" name="Text 25"/>
          <p:cNvSpPr/>
          <p:nvPr/>
        </p:nvSpPr>
        <p:spPr>
          <a:xfrm>
            <a:off x="7241917" y="4792742"/>
            <a:ext cx="146328" cy="243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21"/>
              </a:lnSpc>
              <a:buNone/>
            </a:pPr>
            <a:r>
              <a:rPr lang="en-US" sz="1921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5</a:t>
            </a:r>
            <a:endParaRPr lang="en-US" sz="1921" dirty="0"/>
          </a:p>
        </p:txBody>
      </p:sp>
      <p:sp>
        <p:nvSpPr>
          <p:cNvPr id="29" name="Text 26"/>
          <p:cNvSpPr/>
          <p:nvPr/>
        </p:nvSpPr>
        <p:spPr>
          <a:xfrm>
            <a:off x="4331494" y="4698802"/>
            <a:ext cx="2033111" cy="2541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001"/>
              </a:lnSpc>
              <a:buNone/>
            </a:pPr>
            <a:r>
              <a:rPr lang="en-US" sz="1601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Release</a:t>
            </a:r>
            <a:endParaRPr lang="en-US" sz="1601" dirty="0"/>
          </a:p>
        </p:txBody>
      </p:sp>
      <p:sp>
        <p:nvSpPr>
          <p:cNvPr id="30" name="Text 27"/>
          <p:cNvSpPr/>
          <p:nvPr/>
        </p:nvSpPr>
        <p:spPr>
          <a:xfrm>
            <a:off x="2872621" y="5056584"/>
            <a:ext cx="3491984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177"/>
              </a:lnSpc>
              <a:buNone/>
            </a:pPr>
            <a:r>
              <a:rPr lang="en-US" sz="136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Automate deployment and release processes for efficient software delivery.</a:t>
            </a:r>
            <a:endParaRPr lang="en-US" sz="1361" dirty="0"/>
          </a:p>
        </p:txBody>
      </p:sp>
      <p:sp>
        <p:nvSpPr>
          <p:cNvPr id="31" name="Shape 28"/>
          <p:cNvSpPr/>
          <p:nvPr/>
        </p:nvSpPr>
        <p:spPr>
          <a:xfrm>
            <a:off x="7486590" y="5680948"/>
            <a:ext cx="604837" cy="22860"/>
          </a:xfrm>
          <a:prstGeom prst="roundRect">
            <a:avLst>
              <a:gd name="adj" fmla="val 1134000"/>
            </a:avLst>
          </a:prstGeom>
          <a:solidFill>
            <a:srgbClr val="DA33B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2" name="Shape 29"/>
          <p:cNvSpPr/>
          <p:nvPr/>
        </p:nvSpPr>
        <p:spPr>
          <a:xfrm>
            <a:off x="7120711" y="5498068"/>
            <a:ext cx="388739" cy="388739"/>
          </a:xfrm>
          <a:prstGeom prst="roundRect">
            <a:avLst>
              <a:gd name="adj" fmla="val 66685"/>
            </a:avLst>
          </a:prstGeom>
          <a:solidFill>
            <a:srgbClr val="F3F3FF"/>
          </a:solidFill>
          <a:ln w="15240">
            <a:solidFill>
              <a:srgbClr val="DA33B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33" name="Text 30"/>
          <p:cNvSpPr/>
          <p:nvPr/>
        </p:nvSpPr>
        <p:spPr>
          <a:xfrm>
            <a:off x="7241917" y="5570458"/>
            <a:ext cx="146328" cy="243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21"/>
              </a:lnSpc>
              <a:buNone/>
            </a:pPr>
            <a:r>
              <a:rPr lang="en-US" sz="1921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6</a:t>
            </a:r>
            <a:endParaRPr lang="en-US" sz="1921" dirty="0"/>
          </a:p>
        </p:txBody>
      </p:sp>
      <p:sp>
        <p:nvSpPr>
          <p:cNvPr id="34" name="Text 31"/>
          <p:cNvSpPr/>
          <p:nvPr/>
        </p:nvSpPr>
        <p:spPr>
          <a:xfrm>
            <a:off x="8265557" y="5476518"/>
            <a:ext cx="2033111" cy="2541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01"/>
              </a:lnSpc>
              <a:buNone/>
            </a:pPr>
            <a:r>
              <a:rPr lang="en-US" sz="1601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Deploy</a:t>
            </a:r>
            <a:endParaRPr lang="en-US" sz="1601" dirty="0"/>
          </a:p>
        </p:txBody>
      </p:sp>
      <p:sp>
        <p:nvSpPr>
          <p:cNvPr id="35" name="Text 32"/>
          <p:cNvSpPr/>
          <p:nvPr/>
        </p:nvSpPr>
        <p:spPr>
          <a:xfrm>
            <a:off x="8265557" y="5834301"/>
            <a:ext cx="3492103" cy="8297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Deploy applications to production environments using infrastructure as code (IaC).</a:t>
            </a:r>
            <a:endParaRPr lang="en-US" sz="1361" dirty="0"/>
          </a:p>
        </p:txBody>
      </p:sp>
      <p:sp>
        <p:nvSpPr>
          <p:cNvPr id="36" name="Shape 33"/>
          <p:cNvSpPr/>
          <p:nvPr/>
        </p:nvSpPr>
        <p:spPr>
          <a:xfrm>
            <a:off x="6538734" y="6533793"/>
            <a:ext cx="604837" cy="22860"/>
          </a:xfrm>
          <a:prstGeom prst="roundRect">
            <a:avLst>
              <a:gd name="adj" fmla="val 1134000"/>
            </a:avLst>
          </a:prstGeom>
          <a:solidFill>
            <a:srgbClr val="2D4DF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7" name="Shape 34"/>
          <p:cNvSpPr/>
          <p:nvPr/>
        </p:nvSpPr>
        <p:spPr>
          <a:xfrm>
            <a:off x="7120711" y="6350913"/>
            <a:ext cx="388739" cy="388739"/>
          </a:xfrm>
          <a:prstGeom prst="roundRect">
            <a:avLst>
              <a:gd name="adj" fmla="val 66685"/>
            </a:avLst>
          </a:prstGeom>
          <a:solidFill>
            <a:srgbClr val="F3F3FF"/>
          </a:solidFill>
          <a:ln w="15240">
            <a:solidFill>
              <a:srgbClr val="2D4DF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38" name="Text 35"/>
          <p:cNvSpPr/>
          <p:nvPr/>
        </p:nvSpPr>
        <p:spPr>
          <a:xfrm>
            <a:off x="7241917" y="6423303"/>
            <a:ext cx="146328" cy="243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21"/>
              </a:lnSpc>
              <a:buNone/>
            </a:pPr>
            <a:r>
              <a:rPr lang="en-US" sz="1921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7</a:t>
            </a:r>
            <a:endParaRPr lang="en-US" sz="1921" dirty="0"/>
          </a:p>
        </p:txBody>
      </p:sp>
      <p:sp>
        <p:nvSpPr>
          <p:cNvPr id="39" name="Text 36"/>
          <p:cNvSpPr/>
          <p:nvPr/>
        </p:nvSpPr>
        <p:spPr>
          <a:xfrm>
            <a:off x="4331494" y="6329363"/>
            <a:ext cx="2033111" cy="2541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001"/>
              </a:lnSpc>
              <a:buNone/>
            </a:pPr>
            <a:r>
              <a:rPr lang="en-US" sz="1601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Operate</a:t>
            </a:r>
            <a:endParaRPr lang="en-US" sz="1601" dirty="0"/>
          </a:p>
        </p:txBody>
      </p:sp>
      <p:sp>
        <p:nvSpPr>
          <p:cNvPr id="40" name="Text 37"/>
          <p:cNvSpPr/>
          <p:nvPr/>
        </p:nvSpPr>
        <p:spPr>
          <a:xfrm>
            <a:off x="2872621" y="6687145"/>
            <a:ext cx="3491984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177"/>
              </a:lnSpc>
              <a:buNone/>
            </a:pPr>
            <a:r>
              <a:rPr lang="en-US" sz="136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Monitor and manage application performance, handle incidents, and ensure system stability.</a:t>
            </a:r>
            <a:endParaRPr lang="en-US" sz="1361" dirty="0"/>
          </a:p>
        </p:txBody>
      </p:sp>
      <p:sp>
        <p:nvSpPr>
          <p:cNvPr id="41" name="Shape 38"/>
          <p:cNvSpPr/>
          <p:nvPr/>
        </p:nvSpPr>
        <p:spPr>
          <a:xfrm>
            <a:off x="7486590" y="7386757"/>
            <a:ext cx="604837" cy="22860"/>
          </a:xfrm>
          <a:prstGeom prst="roundRect">
            <a:avLst>
              <a:gd name="adj" fmla="val 1134000"/>
            </a:avLst>
          </a:prstGeom>
          <a:solidFill>
            <a:srgbClr val="018CE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2" name="Shape 39"/>
          <p:cNvSpPr/>
          <p:nvPr/>
        </p:nvSpPr>
        <p:spPr>
          <a:xfrm>
            <a:off x="7120711" y="7203877"/>
            <a:ext cx="388739" cy="388739"/>
          </a:xfrm>
          <a:prstGeom prst="roundRect">
            <a:avLst>
              <a:gd name="adj" fmla="val 66685"/>
            </a:avLst>
          </a:prstGeom>
          <a:solidFill>
            <a:srgbClr val="F3F3FF"/>
          </a:solidFill>
          <a:ln w="15240">
            <a:solidFill>
              <a:srgbClr val="018CE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3" name="Text 40"/>
          <p:cNvSpPr/>
          <p:nvPr/>
        </p:nvSpPr>
        <p:spPr>
          <a:xfrm>
            <a:off x="7241917" y="7276267"/>
            <a:ext cx="146328" cy="243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21"/>
              </a:lnSpc>
              <a:buNone/>
            </a:pPr>
            <a:r>
              <a:rPr lang="en-US" sz="1921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8</a:t>
            </a:r>
            <a:endParaRPr lang="en-US" sz="1921" dirty="0"/>
          </a:p>
        </p:txBody>
      </p:sp>
      <p:sp>
        <p:nvSpPr>
          <p:cNvPr id="44" name="Text 41"/>
          <p:cNvSpPr/>
          <p:nvPr/>
        </p:nvSpPr>
        <p:spPr>
          <a:xfrm>
            <a:off x="8265557" y="7182326"/>
            <a:ext cx="2033111" cy="2541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01"/>
              </a:lnSpc>
              <a:buNone/>
            </a:pPr>
            <a:r>
              <a:rPr lang="en-US" sz="1601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Monitor</a:t>
            </a:r>
            <a:endParaRPr lang="en-US" sz="1601" dirty="0"/>
          </a:p>
        </p:txBody>
      </p:sp>
      <p:sp>
        <p:nvSpPr>
          <p:cNvPr id="45" name="Text 42"/>
          <p:cNvSpPr/>
          <p:nvPr/>
        </p:nvSpPr>
        <p:spPr>
          <a:xfrm>
            <a:off x="8265557" y="7540109"/>
            <a:ext cx="3492103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Continuously analyze system performance, collect feedback, and optimize operations.</a:t>
            </a:r>
            <a:endParaRPr lang="en-US" sz="136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968693" y="2039541"/>
            <a:ext cx="6263283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Why AWS for DevOps?</a:t>
            </a:r>
            <a:endParaRPr lang="en-US" sz="4574" dirty="0"/>
          </a:p>
        </p:txBody>
      </p:sp>
      <p:sp>
        <p:nvSpPr>
          <p:cNvPr id="5" name="Text 2"/>
          <p:cNvSpPr/>
          <p:nvPr/>
        </p:nvSpPr>
        <p:spPr>
          <a:xfrm>
            <a:off x="968693" y="3382685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Global Infrastructure</a:t>
            </a:r>
            <a:endParaRPr lang="en-US" sz="2287" dirty="0"/>
          </a:p>
        </p:txBody>
      </p:sp>
      <p:sp>
        <p:nvSpPr>
          <p:cNvPr id="6" name="Text 3"/>
          <p:cNvSpPr/>
          <p:nvPr/>
        </p:nvSpPr>
        <p:spPr>
          <a:xfrm>
            <a:off x="968693" y="3992642"/>
            <a:ext cx="382893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AWS offers a vast global network of data centers, providing low latency and high availability.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5407462" y="3382685"/>
            <a:ext cx="3175159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Wide Range of Services</a:t>
            </a:r>
            <a:endParaRPr lang="en-US" sz="2287" dirty="0"/>
          </a:p>
        </p:txBody>
      </p:sp>
      <p:sp>
        <p:nvSpPr>
          <p:cNvPr id="8" name="Text 5"/>
          <p:cNvSpPr/>
          <p:nvPr/>
        </p:nvSpPr>
        <p:spPr>
          <a:xfrm>
            <a:off x="5407462" y="3992642"/>
            <a:ext cx="382893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AWS provides a comprehensive suite of services for every stage of the DevOps lifecycle, from development to deployment and operations.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9846231" y="3382685"/>
            <a:ext cx="3322201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Scalability and Flexibility</a:t>
            </a:r>
            <a:endParaRPr lang="en-US" sz="2287" dirty="0"/>
          </a:p>
        </p:txBody>
      </p:sp>
      <p:sp>
        <p:nvSpPr>
          <p:cNvPr id="10" name="Text 7"/>
          <p:cNvSpPr/>
          <p:nvPr/>
        </p:nvSpPr>
        <p:spPr>
          <a:xfrm>
            <a:off x="9846231" y="3992642"/>
            <a:ext cx="382893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AWS allows for easy scaling of resources to meet changing demands, providing flexibility and agility.</a:t>
            </a:r>
            <a:endParaRPr lang="en-US" sz="194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9322237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16027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872621" y="2635448"/>
            <a:ext cx="5808702" cy="5081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002"/>
              </a:lnSpc>
              <a:buNone/>
            </a:pPr>
            <a:r>
              <a:rPr lang="en-US" sz="3202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Core AWS Services for DevOps</a:t>
            </a:r>
            <a:endParaRPr lang="en-US" sz="3202" dirty="0"/>
          </a:p>
        </p:txBody>
      </p:sp>
      <p:sp>
        <p:nvSpPr>
          <p:cNvPr id="6" name="Shape 2"/>
          <p:cNvSpPr/>
          <p:nvPr/>
        </p:nvSpPr>
        <p:spPr>
          <a:xfrm>
            <a:off x="2872621" y="3402806"/>
            <a:ext cx="8885039" cy="5444252"/>
          </a:xfrm>
          <a:prstGeom prst="roundRect">
            <a:avLst>
              <a:gd name="adj" fmla="val 476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Shape 3"/>
          <p:cNvSpPr/>
          <p:nvPr/>
        </p:nvSpPr>
        <p:spPr>
          <a:xfrm>
            <a:off x="2880241" y="3410426"/>
            <a:ext cx="8869799" cy="49899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4"/>
          <p:cNvSpPr/>
          <p:nvPr/>
        </p:nvSpPr>
        <p:spPr>
          <a:xfrm>
            <a:off x="3053120" y="3521631"/>
            <a:ext cx="4085511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Service</a:t>
            </a:r>
            <a:endParaRPr lang="en-US" sz="1361" dirty="0"/>
          </a:p>
        </p:txBody>
      </p:sp>
      <p:sp>
        <p:nvSpPr>
          <p:cNvPr id="9" name="Text 5"/>
          <p:cNvSpPr/>
          <p:nvPr/>
        </p:nvSpPr>
        <p:spPr>
          <a:xfrm>
            <a:off x="7491770" y="3521631"/>
            <a:ext cx="4085511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Description</a:t>
            </a:r>
            <a:endParaRPr lang="en-US" sz="1361" dirty="0"/>
          </a:p>
        </p:txBody>
      </p:sp>
      <p:sp>
        <p:nvSpPr>
          <p:cNvPr id="10" name="Shape 6"/>
          <p:cNvSpPr/>
          <p:nvPr/>
        </p:nvSpPr>
        <p:spPr>
          <a:xfrm>
            <a:off x="2880241" y="3909417"/>
            <a:ext cx="8869799" cy="77557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7"/>
          <p:cNvSpPr/>
          <p:nvPr/>
        </p:nvSpPr>
        <p:spPr>
          <a:xfrm>
            <a:off x="3053120" y="4020622"/>
            <a:ext cx="4085511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AWS CodePipeline</a:t>
            </a:r>
            <a:endParaRPr lang="en-US" sz="1361" dirty="0"/>
          </a:p>
        </p:txBody>
      </p:sp>
      <p:sp>
        <p:nvSpPr>
          <p:cNvPr id="12" name="Text 8"/>
          <p:cNvSpPr/>
          <p:nvPr/>
        </p:nvSpPr>
        <p:spPr>
          <a:xfrm>
            <a:off x="7491770" y="4020622"/>
            <a:ext cx="4085511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Fully managed continuous integration and continuous delivery service.</a:t>
            </a:r>
            <a:endParaRPr lang="en-US" sz="1361" dirty="0"/>
          </a:p>
        </p:txBody>
      </p:sp>
      <p:sp>
        <p:nvSpPr>
          <p:cNvPr id="13" name="Shape 9"/>
          <p:cNvSpPr/>
          <p:nvPr/>
        </p:nvSpPr>
        <p:spPr>
          <a:xfrm>
            <a:off x="2880241" y="4684990"/>
            <a:ext cx="8869799" cy="77557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0"/>
          <p:cNvSpPr/>
          <p:nvPr/>
        </p:nvSpPr>
        <p:spPr>
          <a:xfrm>
            <a:off x="3053120" y="4796195"/>
            <a:ext cx="4085511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AWS CodeBuild</a:t>
            </a:r>
            <a:endParaRPr lang="en-US" sz="1361" dirty="0"/>
          </a:p>
        </p:txBody>
      </p:sp>
      <p:sp>
        <p:nvSpPr>
          <p:cNvPr id="15" name="Text 11"/>
          <p:cNvSpPr/>
          <p:nvPr/>
        </p:nvSpPr>
        <p:spPr>
          <a:xfrm>
            <a:off x="7491770" y="4796195"/>
            <a:ext cx="4085511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Fully managed build service that compiles source code, runs tests, and produces artifacts.</a:t>
            </a:r>
            <a:endParaRPr lang="en-US" sz="1361" dirty="0"/>
          </a:p>
        </p:txBody>
      </p:sp>
      <p:sp>
        <p:nvSpPr>
          <p:cNvPr id="16" name="Shape 12"/>
          <p:cNvSpPr/>
          <p:nvPr/>
        </p:nvSpPr>
        <p:spPr>
          <a:xfrm>
            <a:off x="2880241" y="5460563"/>
            <a:ext cx="8869799" cy="77557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Text 13"/>
          <p:cNvSpPr/>
          <p:nvPr/>
        </p:nvSpPr>
        <p:spPr>
          <a:xfrm>
            <a:off x="3053120" y="5571768"/>
            <a:ext cx="4085511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AWS CodeDeploy</a:t>
            </a:r>
            <a:endParaRPr lang="en-US" sz="1361" dirty="0"/>
          </a:p>
        </p:txBody>
      </p:sp>
      <p:sp>
        <p:nvSpPr>
          <p:cNvPr id="18" name="Text 14"/>
          <p:cNvSpPr/>
          <p:nvPr/>
        </p:nvSpPr>
        <p:spPr>
          <a:xfrm>
            <a:off x="7491770" y="5571768"/>
            <a:ext cx="4085511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Fully managed deployment service that automates application deployments to various environments.</a:t>
            </a:r>
            <a:endParaRPr lang="en-US" sz="1361" dirty="0"/>
          </a:p>
        </p:txBody>
      </p:sp>
      <p:sp>
        <p:nvSpPr>
          <p:cNvPr id="19" name="Shape 15"/>
          <p:cNvSpPr/>
          <p:nvPr/>
        </p:nvSpPr>
        <p:spPr>
          <a:xfrm>
            <a:off x="2880241" y="6236137"/>
            <a:ext cx="8869799" cy="77557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0" name="Text 16"/>
          <p:cNvSpPr/>
          <p:nvPr/>
        </p:nvSpPr>
        <p:spPr>
          <a:xfrm>
            <a:off x="3053120" y="6347341"/>
            <a:ext cx="4085511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AWS CodeCommit</a:t>
            </a:r>
            <a:endParaRPr lang="en-US" sz="1361" dirty="0"/>
          </a:p>
        </p:txBody>
      </p:sp>
      <p:sp>
        <p:nvSpPr>
          <p:cNvPr id="21" name="Text 17"/>
          <p:cNvSpPr/>
          <p:nvPr/>
        </p:nvSpPr>
        <p:spPr>
          <a:xfrm>
            <a:off x="7491770" y="6347341"/>
            <a:ext cx="4085511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Fully managed source control service that provides secure and scalable Git repositories.</a:t>
            </a:r>
            <a:endParaRPr lang="en-US" sz="1361" dirty="0"/>
          </a:p>
        </p:txBody>
      </p:sp>
      <p:sp>
        <p:nvSpPr>
          <p:cNvPr id="22" name="Shape 18"/>
          <p:cNvSpPr/>
          <p:nvPr/>
        </p:nvSpPr>
        <p:spPr>
          <a:xfrm>
            <a:off x="2880241" y="7011710"/>
            <a:ext cx="8869799" cy="77557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3" name="Text 19"/>
          <p:cNvSpPr/>
          <p:nvPr/>
        </p:nvSpPr>
        <p:spPr>
          <a:xfrm>
            <a:off x="3053120" y="7122914"/>
            <a:ext cx="4085511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AWS CloudFormation</a:t>
            </a:r>
            <a:endParaRPr lang="en-US" sz="1361" dirty="0"/>
          </a:p>
        </p:txBody>
      </p:sp>
      <p:sp>
        <p:nvSpPr>
          <p:cNvPr id="24" name="Text 20"/>
          <p:cNvSpPr/>
          <p:nvPr/>
        </p:nvSpPr>
        <p:spPr>
          <a:xfrm>
            <a:off x="7491770" y="7122914"/>
            <a:ext cx="4085511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Infrastructure as Code service that allows you to model and provision AWS resources using templates.</a:t>
            </a:r>
            <a:endParaRPr lang="en-US" sz="1361" dirty="0"/>
          </a:p>
        </p:txBody>
      </p:sp>
      <p:sp>
        <p:nvSpPr>
          <p:cNvPr id="25" name="Shape 21"/>
          <p:cNvSpPr/>
          <p:nvPr/>
        </p:nvSpPr>
        <p:spPr>
          <a:xfrm>
            <a:off x="2880241" y="7787283"/>
            <a:ext cx="8869799" cy="105215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6" name="Text 22"/>
          <p:cNvSpPr/>
          <p:nvPr/>
        </p:nvSpPr>
        <p:spPr>
          <a:xfrm>
            <a:off x="3053120" y="7898487"/>
            <a:ext cx="4085511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AWS CloudWatch</a:t>
            </a:r>
            <a:endParaRPr lang="en-US" sz="1361" dirty="0"/>
          </a:p>
        </p:txBody>
      </p:sp>
      <p:sp>
        <p:nvSpPr>
          <p:cNvPr id="27" name="Text 23"/>
          <p:cNvSpPr/>
          <p:nvPr/>
        </p:nvSpPr>
        <p:spPr>
          <a:xfrm>
            <a:off x="7491770" y="7898487"/>
            <a:ext cx="4085511" cy="8297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Monitoring and logging service that provides comprehensive insights into application performance and infrastructure health.</a:t>
            </a:r>
            <a:endParaRPr lang="en-US" sz="136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94082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16027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872621" y="2635448"/>
            <a:ext cx="6751558" cy="5081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002"/>
              </a:lnSpc>
              <a:buNone/>
            </a:pPr>
            <a:r>
              <a:rPr lang="en-US" sz="3202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Setting Up a CI/CD Pipeline on AWS</a:t>
            </a:r>
            <a:endParaRPr lang="en-US" sz="3202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2621" y="3402806"/>
            <a:ext cx="864037" cy="138255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3995857" y="3575566"/>
            <a:ext cx="2033111" cy="2541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01"/>
              </a:lnSpc>
              <a:buNone/>
            </a:pPr>
            <a:r>
              <a:rPr lang="en-US" sz="1601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Step 1</a:t>
            </a:r>
            <a:endParaRPr lang="en-US" sz="1601" dirty="0"/>
          </a:p>
        </p:txBody>
      </p:sp>
      <p:sp>
        <p:nvSpPr>
          <p:cNvPr id="8" name="Text 3"/>
          <p:cNvSpPr/>
          <p:nvPr/>
        </p:nvSpPr>
        <p:spPr>
          <a:xfrm>
            <a:off x="3995857" y="3933349"/>
            <a:ext cx="7761803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Create a CodeCommit repository to store your source code.</a:t>
            </a:r>
            <a:endParaRPr lang="en-US" sz="1361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2621" y="4785360"/>
            <a:ext cx="864037" cy="138255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3995857" y="4958120"/>
            <a:ext cx="2033111" cy="2541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01"/>
              </a:lnSpc>
              <a:buNone/>
            </a:pPr>
            <a:r>
              <a:rPr lang="en-US" sz="1601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Step 2</a:t>
            </a:r>
            <a:endParaRPr lang="en-US" sz="1601" dirty="0"/>
          </a:p>
        </p:txBody>
      </p:sp>
      <p:sp>
        <p:nvSpPr>
          <p:cNvPr id="11" name="Text 5"/>
          <p:cNvSpPr/>
          <p:nvPr/>
        </p:nvSpPr>
        <p:spPr>
          <a:xfrm>
            <a:off x="3995857" y="5315903"/>
            <a:ext cx="7761803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Configure CodeBuild to automate builds, including compilation and testing.</a:t>
            </a:r>
            <a:endParaRPr lang="en-US" sz="1361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2621" y="6167914"/>
            <a:ext cx="864037" cy="138255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3995857" y="6340673"/>
            <a:ext cx="2033111" cy="2541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01"/>
              </a:lnSpc>
              <a:buNone/>
            </a:pPr>
            <a:r>
              <a:rPr lang="en-US" sz="1601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Step 3</a:t>
            </a:r>
            <a:endParaRPr lang="en-US" sz="1601" dirty="0"/>
          </a:p>
        </p:txBody>
      </p:sp>
      <p:sp>
        <p:nvSpPr>
          <p:cNvPr id="14" name="Text 7"/>
          <p:cNvSpPr/>
          <p:nvPr/>
        </p:nvSpPr>
        <p:spPr>
          <a:xfrm>
            <a:off x="3995857" y="6698456"/>
            <a:ext cx="7761803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Define a deployment strategy using CodeDeploy to specify how your application will be deployed to different environments.</a:t>
            </a:r>
            <a:endParaRPr lang="en-US" sz="1361" dirty="0"/>
          </a:p>
        </p:txBody>
      </p:sp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72621" y="7550468"/>
            <a:ext cx="864037" cy="1382554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3995857" y="7723227"/>
            <a:ext cx="2033111" cy="2541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01"/>
              </a:lnSpc>
              <a:buNone/>
            </a:pPr>
            <a:r>
              <a:rPr lang="en-US" sz="1601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Step 4</a:t>
            </a:r>
            <a:endParaRPr lang="en-US" sz="1601" dirty="0"/>
          </a:p>
        </p:txBody>
      </p:sp>
      <p:sp>
        <p:nvSpPr>
          <p:cNvPr id="17" name="Text 9"/>
          <p:cNvSpPr/>
          <p:nvPr/>
        </p:nvSpPr>
        <p:spPr>
          <a:xfrm>
            <a:off x="3995857" y="8081010"/>
            <a:ext cx="7761803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Use CodePipeline to orchestrate the entire workflow, triggering builds, tests, and deployments based on code changes.</a:t>
            </a:r>
            <a:endParaRPr lang="en-US" sz="136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2013" y="2739390"/>
            <a:ext cx="4890254" cy="275082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34628" y="677704"/>
            <a:ext cx="5611654" cy="701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23"/>
              </a:lnSpc>
              <a:buNone/>
            </a:pPr>
            <a:r>
              <a:rPr lang="en-US" sz="4419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Demo Overview</a:t>
            </a:r>
            <a:endParaRPr lang="en-US" sz="4419" dirty="0"/>
          </a:p>
        </p:txBody>
      </p:sp>
      <p:sp>
        <p:nvSpPr>
          <p:cNvPr id="7" name="Shape 2"/>
          <p:cNvSpPr/>
          <p:nvPr/>
        </p:nvSpPr>
        <p:spPr>
          <a:xfrm>
            <a:off x="834628" y="1736765"/>
            <a:ext cx="7474744" cy="1779389"/>
          </a:xfrm>
          <a:prstGeom prst="roundRect">
            <a:avLst>
              <a:gd name="adj" fmla="val 20105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3"/>
          <p:cNvSpPr/>
          <p:nvPr/>
        </p:nvSpPr>
        <p:spPr>
          <a:xfrm>
            <a:off x="1095970" y="1998107"/>
            <a:ext cx="2805827" cy="3507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2"/>
              </a:lnSpc>
              <a:buNone/>
            </a:pPr>
            <a:r>
              <a:rPr lang="en-US" sz="2209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Objective</a:t>
            </a:r>
            <a:endParaRPr lang="en-US" sz="2209" dirty="0"/>
          </a:p>
        </p:txBody>
      </p:sp>
      <p:sp>
        <p:nvSpPr>
          <p:cNvPr id="9" name="Text 4"/>
          <p:cNvSpPr/>
          <p:nvPr/>
        </p:nvSpPr>
        <p:spPr>
          <a:xfrm>
            <a:off x="1095970" y="2491859"/>
            <a:ext cx="6952059" cy="7629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05"/>
              </a:lnSpc>
              <a:buNone/>
            </a:pPr>
            <a:r>
              <a:rPr lang="en-US" sz="1878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Demonstrate the end-to-end process of building, deploying, and monitoring an application using AWS DevOps services.</a:t>
            </a:r>
            <a:endParaRPr lang="en-US" sz="1878" dirty="0"/>
          </a:p>
        </p:txBody>
      </p:sp>
      <p:sp>
        <p:nvSpPr>
          <p:cNvPr id="10" name="Shape 5"/>
          <p:cNvSpPr/>
          <p:nvPr/>
        </p:nvSpPr>
        <p:spPr>
          <a:xfrm>
            <a:off x="834628" y="3754636"/>
            <a:ext cx="7474744" cy="1779389"/>
          </a:xfrm>
          <a:prstGeom prst="roundRect">
            <a:avLst>
              <a:gd name="adj" fmla="val 20105"/>
            </a:avLst>
          </a:prstGeom>
          <a:solidFill>
            <a:srgbClr val="F3F3FF"/>
          </a:solidFill>
          <a:ln w="22860">
            <a:solidFill>
              <a:srgbClr val="018CE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6"/>
          <p:cNvSpPr/>
          <p:nvPr/>
        </p:nvSpPr>
        <p:spPr>
          <a:xfrm>
            <a:off x="1095970" y="4015978"/>
            <a:ext cx="2805827" cy="3507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2"/>
              </a:lnSpc>
              <a:buNone/>
            </a:pPr>
            <a:r>
              <a:rPr lang="en-US" sz="2209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Application</a:t>
            </a:r>
            <a:endParaRPr lang="en-US" sz="2209" dirty="0"/>
          </a:p>
        </p:txBody>
      </p:sp>
      <p:sp>
        <p:nvSpPr>
          <p:cNvPr id="12" name="Text 7"/>
          <p:cNvSpPr/>
          <p:nvPr/>
        </p:nvSpPr>
        <p:spPr>
          <a:xfrm>
            <a:off x="1095970" y="4509730"/>
            <a:ext cx="6952059" cy="7629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05"/>
              </a:lnSpc>
              <a:buNone/>
            </a:pPr>
            <a:r>
              <a:rPr lang="en-US" sz="1878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We'll use a simple web application that displays a message and a counter, showcasing basic application functionality.</a:t>
            </a:r>
            <a:endParaRPr lang="en-US" sz="1878" dirty="0"/>
          </a:p>
        </p:txBody>
      </p:sp>
      <p:sp>
        <p:nvSpPr>
          <p:cNvPr id="13" name="Shape 8"/>
          <p:cNvSpPr/>
          <p:nvPr/>
        </p:nvSpPr>
        <p:spPr>
          <a:xfrm>
            <a:off x="834628" y="5772507"/>
            <a:ext cx="7474744" cy="1779389"/>
          </a:xfrm>
          <a:prstGeom prst="roundRect">
            <a:avLst>
              <a:gd name="adj" fmla="val 20105"/>
            </a:avLst>
          </a:prstGeom>
          <a:solidFill>
            <a:srgbClr val="F3F3FF"/>
          </a:solidFill>
          <a:ln w="22860">
            <a:solidFill>
              <a:srgbClr val="DA33B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9"/>
          <p:cNvSpPr/>
          <p:nvPr/>
        </p:nvSpPr>
        <p:spPr>
          <a:xfrm>
            <a:off x="1095970" y="6033849"/>
            <a:ext cx="2805827" cy="3507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2"/>
              </a:lnSpc>
              <a:buNone/>
            </a:pPr>
            <a:r>
              <a:rPr lang="en-US" sz="2209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Tools</a:t>
            </a:r>
            <a:endParaRPr lang="en-US" sz="2209" dirty="0"/>
          </a:p>
        </p:txBody>
      </p:sp>
      <p:sp>
        <p:nvSpPr>
          <p:cNvPr id="15" name="Text 10"/>
          <p:cNvSpPr/>
          <p:nvPr/>
        </p:nvSpPr>
        <p:spPr>
          <a:xfrm>
            <a:off x="1095970" y="6527602"/>
            <a:ext cx="6952059" cy="7629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05"/>
              </a:lnSpc>
              <a:buNone/>
            </a:pPr>
            <a:r>
              <a:rPr lang="en-US" sz="1878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We'll use AWS CodeCommit, CodeBuild, CodeDeploy, CloudFormation, and CloudWatch for this demo.</a:t>
            </a:r>
            <a:endParaRPr lang="en-US" sz="1878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1981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4534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669256" y="3349228"/>
            <a:ext cx="7278172" cy="6460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87"/>
              </a:lnSpc>
              <a:buNone/>
            </a:pPr>
            <a:r>
              <a:rPr lang="en-US" sz="4069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Best Practices in AWS DevOps</a:t>
            </a:r>
            <a:endParaRPr lang="en-US" sz="4069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9256" y="4324707"/>
            <a:ext cx="548997" cy="548997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669256" y="5093256"/>
            <a:ext cx="2575798" cy="6457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43"/>
              </a:lnSpc>
              <a:buNone/>
            </a:pPr>
            <a:r>
              <a:rPr lang="en-US" sz="2035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Infrastructure as Code</a:t>
            </a:r>
            <a:endParaRPr lang="en-US" sz="2035" dirty="0"/>
          </a:p>
        </p:txBody>
      </p:sp>
      <p:sp>
        <p:nvSpPr>
          <p:cNvPr id="8" name="Text 3"/>
          <p:cNvSpPr/>
          <p:nvPr/>
        </p:nvSpPr>
        <p:spPr>
          <a:xfrm>
            <a:off x="1669256" y="5870734"/>
            <a:ext cx="2575798" cy="17573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67"/>
              </a:lnSpc>
              <a:buNone/>
            </a:pPr>
            <a:r>
              <a:rPr lang="en-US" sz="1729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Use IaC tools like CloudFormation to define and manage your infrastructure consistently and efficiently.</a:t>
            </a:r>
            <a:endParaRPr lang="en-US" sz="1729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4500" y="4324707"/>
            <a:ext cx="548997" cy="548997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4574500" y="5093256"/>
            <a:ext cx="2575917" cy="3228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43"/>
              </a:lnSpc>
              <a:buNone/>
            </a:pPr>
            <a:r>
              <a:rPr lang="en-US" sz="2035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Automated Testing</a:t>
            </a:r>
            <a:endParaRPr lang="en-US" sz="2035" dirty="0"/>
          </a:p>
        </p:txBody>
      </p:sp>
      <p:sp>
        <p:nvSpPr>
          <p:cNvPr id="11" name="Text 5"/>
          <p:cNvSpPr/>
          <p:nvPr/>
        </p:nvSpPr>
        <p:spPr>
          <a:xfrm>
            <a:off x="4574500" y="5547836"/>
            <a:ext cx="2575917" cy="14058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67"/>
              </a:lnSpc>
              <a:buNone/>
            </a:pPr>
            <a:r>
              <a:rPr lang="en-US" sz="1729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Integrate automated testing into your CI/CD pipeline to ensure code quality and functionality.</a:t>
            </a:r>
            <a:endParaRPr lang="en-US" sz="1729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9863" y="4324707"/>
            <a:ext cx="548997" cy="548997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7479863" y="5093256"/>
            <a:ext cx="2575917" cy="9686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43"/>
              </a:lnSpc>
              <a:buNone/>
            </a:pPr>
            <a:r>
              <a:rPr lang="en-US" sz="2035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Continuous Integration and Delivery</a:t>
            </a:r>
            <a:endParaRPr lang="en-US" sz="2035" dirty="0"/>
          </a:p>
        </p:txBody>
      </p:sp>
      <p:sp>
        <p:nvSpPr>
          <p:cNvPr id="14" name="Text 7"/>
          <p:cNvSpPr/>
          <p:nvPr/>
        </p:nvSpPr>
        <p:spPr>
          <a:xfrm>
            <a:off x="7479863" y="6193631"/>
            <a:ext cx="2575917" cy="10544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67"/>
              </a:lnSpc>
              <a:buNone/>
            </a:pPr>
            <a:r>
              <a:rPr lang="en-US" sz="1729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Implement CI/CD practices to deliver software frequently and reliably.</a:t>
            </a:r>
            <a:endParaRPr lang="en-US" sz="1729" dirty="0"/>
          </a:p>
        </p:txBody>
      </p:sp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85227" y="4324707"/>
            <a:ext cx="548997" cy="548997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10385227" y="5093256"/>
            <a:ext cx="2575917" cy="6457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43"/>
              </a:lnSpc>
              <a:buNone/>
            </a:pPr>
            <a:r>
              <a:rPr lang="en-US" sz="2035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Monitoring and Logging</a:t>
            </a:r>
            <a:endParaRPr lang="en-US" sz="2035" dirty="0"/>
          </a:p>
        </p:txBody>
      </p:sp>
      <p:sp>
        <p:nvSpPr>
          <p:cNvPr id="17" name="Text 9"/>
          <p:cNvSpPr/>
          <p:nvPr/>
        </p:nvSpPr>
        <p:spPr>
          <a:xfrm>
            <a:off x="10385227" y="5870734"/>
            <a:ext cx="2575917" cy="17573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67"/>
              </a:lnSpc>
              <a:buNone/>
            </a:pPr>
            <a:r>
              <a:rPr lang="en-US" sz="1729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Use monitoring and logging tools to track application performance and identify potential issues proactively.</a:t>
            </a:r>
            <a:endParaRPr lang="en-US" sz="1729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622</Words>
  <Application>Microsoft Office PowerPoint</Application>
  <PresentationFormat>Custom</PresentationFormat>
  <Paragraphs>93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Nunito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ISS - Ram Mohan</cp:lastModifiedBy>
  <cp:revision>2</cp:revision>
  <dcterms:created xsi:type="dcterms:W3CDTF">2024-08-12T17:21:43Z</dcterms:created>
  <dcterms:modified xsi:type="dcterms:W3CDTF">2024-08-14T11:06:26Z</dcterms:modified>
</cp:coreProperties>
</file>